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86" r:id="rId5"/>
    <p:sldId id="261" r:id="rId6"/>
    <p:sldId id="284" r:id="rId7"/>
    <p:sldId id="288" r:id="rId8"/>
    <p:sldId id="289" r:id="rId9"/>
    <p:sldId id="290" r:id="rId10"/>
    <p:sldId id="291" r:id="rId11"/>
    <p:sldId id="283" r:id="rId12"/>
    <p:sldId id="292" r:id="rId13"/>
    <p:sldId id="293" r:id="rId14"/>
    <p:sldId id="294" r:id="rId15"/>
    <p:sldId id="295" r:id="rId16"/>
    <p:sldId id="296" r:id="rId17"/>
    <p:sldId id="287" r:id="rId18"/>
    <p:sldId id="298" r:id="rId19"/>
    <p:sldId id="299" r:id="rId20"/>
    <p:sldId id="297" r:id="rId21"/>
    <p:sldId id="281" r:id="rId22"/>
    <p:sldId id="300" r:id="rId23"/>
    <p:sldId id="303" r:id="rId24"/>
    <p:sldId id="301" r:id="rId25"/>
    <p:sldId id="304" r:id="rId26"/>
    <p:sldId id="302" r:id="rId27"/>
    <p:sldId id="272" r:id="rId28"/>
    <p:sldId id="280" r:id="rId29"/>
    <p:sldId id="262"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0694"/>
    <a:srgbClr val="371E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67" y="365"/>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25C966-37BD-47D9-B990-1A6A1FE5F0B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49D9C34-EDDD-43FE-AA35-963FFD1FF8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EDC7551-9C6F-433E-BFE6-8AEE56E52D31}"/>
              </a:ext>
            </a:extLst>
          </p:cNvPr>
          <p:cNvSpPr>
            <a:spLocks noGrp="1"/>
          </p:cNvSpPr>
          <p:nvPr>
            <p:ph type="dt" sz="half" idx="10"/>
          </p:nvPr>
        </p:nvSpPr>
        <p:spPr/>
        <p:txBody>
          <a:bodyPr/>
          <a:lstStyle/>
          <a:p>
            <a:fld id="{B210D257-3BE1-47F0-9688-13EF46E6FAF0}" type="datetimeFigureOut">
              <a:rPr lang="zh-CN" altLang="en-US" smtClean="0"/>
              <a:t>2022/3/23</a:t>
            </a:fld>
            <a:endParaRPr lang="zh-CN" altLang="en-US"/>
          </a:p>
        </p:txBody>
      </p:sp>
      <p:sp>
        <p:nvSpPr>
          <p:cNvPr id="5" name="页脚占位符 4">
            <a:extLst>
              <a:ext uri="{FF2B5EF4-FFF2-40B4-BE49-F238E27FC236}">
                <a16:creationId xmlns:a16="http://schemas.microsoft.com/office/drawing/2014/main" id="{89AB5C2D-712F-4BD8-8984-2E37A2E7B5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768131-A3B7-4C5E-B375-3F29F68D7C49}"/>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4094735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CA9BE9-63C1-4F8E-844D-93871FFA2D8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FD754CE-AA03-4C5D-9359-E7AE5A11D57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98152E5-B11B-4F5B-8551-6267E7C81605}"/>
              </a:ext>
            </a:extLst>
          </p:cNvPr>
          <p:cNvSpPr>
            <a:spLocks noGrp="1"/>
          </p:cNvSpPr>
          <p:nvPr>
            <p:ph type="dt" sz="half" idx="10"/>
          </p:nvPr>
        </p:nvSpPr>
        <p:spPr/>
        <p:txBody>
          <a:bodyPr/>
          <a:lstStyle/>
          <a:p>
            <a:fld id="{B210D257-3BE1-47F0-9688-13EF46E6FAF0}" type="datetimeFigureOut">
              <a:rPr lang="zh-CN" altLang="en-US" smtClean="0"/>
              <a:t>2022/3/23</a:t>
            </a:fld>
            <a:endParaRPr lang="zh-CN" altLang="en-US"/>
          </a:p>
        </p:txBody>
      </p:sp>
      <p:sp>
        <p:nvSpPr>
          <p:cNvPr id="5" name="页脚占位符 4">
            <a:extLst>
              <a:ext uri="{FF2B5EF4-FFF2-40B4-BE49-F238E27FC236}">
                <a16:creationId xmlns:a16="http://schemas.microsoft.com/office/drawing/2014/main" id="{F62F89DB-DECC-4D63-BF05-242606134A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9E0C33-663E-4115-AC5B-2C2322446FA1}"/>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863635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08AE2C3-9AE9-49EA-B7E2-12F63A48CF6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58F4C53-4136-4531-A949-086F434ACCB6}"/>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CB155AA-9A48-44A9-BF3D-A07C5FFC0FF9}"/>
              </a:ext>
            </a:extLst>
          </p:cNvPr>
          <p:cNvSpPr>
            <a:spLocks noGrp="1"/>
          </p:cNvSpPr>
          <p:nvPr>
            <p:ph type="dt" sz="half" idx="10"/>
          </p:nvPr>
        </p:nvSpPr>
        <p:spPr/>
        <p:txBody>
          <a:bodyPr/>
          <a:lstStyle/>
          <a:p>
            <a:fld id="{B210D257-3BE1-47F0-9688-13EF46E6FAF0}" type="datetimeFigureOut">
              <a:rPr lang="zh-CN" altLang="en-US" smtClean="0"/>
              <a:t>2022/3/23</a:t>
            </a:fld>
            <a:endParaRPr lang="zh-CN" altLang="en-US"/>
          </a:p>
        </p:txBody>
      </p:sp>
      <p:sp>
        <p:nvSpPr>
          <p:cNvPr id="5" name="页脚占位符 4">
            <a:extLst>
              <a:ext uri="{FF2B5EF4-FFF2-40B4-BE49-F238E27FC236}">
                <a16:creationId xmlns:a16="http://schemas.microsoft.com/office/drawing/2014/main" id="{8AFCA7E8-2754-4253-BF45-4E276321C5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A5F171A-2876-4457-86B9-F066CC51271E}"/>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341590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8F472E-5B0D-4E91-BB50-ECBA94C2E63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F177F74-E5FC-4615-B7E8-20F6A6DB7F3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5F970FA-6208-41BC-9952-B73C8408CA34}"/>
              </a:ext>
            </a:extLst>
          </p:cNvPr>
          <p:cNvSpPr>
            <a:spLocks noGrp="1"/>
          </p:cNvSpPr>
          <p:nvPr>
            <p:ph type="dt" sz="half" idx="10"/>
          </p:nvPr>
        </p:nvSpPr>
        <p:spPr/>
        <p:txBody>
          <a:bodyPr/>
          <a:lstStyle/>
          <a:p>
            <a:fld id="{B210D257-3BE1-47F0-9688-13EF46E6FAF0}" type="datetimeFigureOut">
              <a:rPr lang="zh-CN" altLang="en-US" smtClean="0"/>
              <a:t>2022/3/23</a:t>
            </a:fld>
            <a:endParaRPr lang="zh-CN" altLang="en-US"/>
          </a:p>
        </p:txBody>
      </p:sp>
      <p:sp>
        <p:nvSpPr>
          <p:cNvPr id="5" name="页脚占位符 4">
            <a:extLst>
              <a:ext uri="{FF2B5EF4-FFF2-40B4-BE49-F238E27FC236}">
                <a16:creationId xmlns:a16="http://schemas.microsoft.com/office/drawing/2014/main" id="{D89E956F-7F1A-45B2-B0A8-4B3F89E0D8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17906B-5520-4C03-AF06-04CC1D32DDF0}"/>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239390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2F85A-8626-4377-9B95-C3BCE689EF9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65CC3ED-9C63-44ED-B9B0-6DEF5888B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14B6DFFE-3901-49AD-A23B-DAADBF816EE9}"/>
              </a:ext>
            </a:extLst>
          </p:cNvPr>
          <p:cNvSpPr>
            <a:spLocks noGrp="1"/>
          </p:cNvSpPr>
          <p:nvPr>
            <p:ph type="dt" sz="half" idx="10"/>
          </p:nvPr>
        </p:nvSpPr>
        <p:spPr/>
        <p:txBody>
          <a:bodyPr/>
          <a:lstStyle/>
          <a:p>
            <a:fld id="{B210D257-3BE1-47F0-9688-13EF46E6FAF0}" type="datetimeFigureOut">
              <a:rPr lang="zh-CN" altLang="en-US" smtClean="0"/>
              <a:t>2022/3/23</a:t>
            </a:fld>
            <a:endParaRPr lang="zh-CN" altLang="en-US"/>
          </a:p>
        </p:txBody>
      </p:sp>
      <p:sp>
        <p:nvSpPr>
          <p:cNvPr id="5" name="页脚占位符 4">
            <a:extLst>
              <a:ext uri="{FF2B5EF4-FFF2-40B4-BE49-F238E27FC236}">
                <a16:creationId xmlns:a16="http://schemas.microsoft.com/office/drawing/2014/main" id="{9FDA56A1-C10E-4508-8423-482B54B935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3F4EA9-AE40-466B-8BBA-D73061D2E3AB}"/>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482449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0194D-B1A6-423E-8567-1D4773BE067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ED5B8A5-9958-4755-8578-AB3E7F5EABA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065FEEF-9B48-4FEF-B214-814D954FB3B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F378CEB-CAC4-44A7-BF8C-619E5F63832D}"/>
              </a:ext>
            </a:extLst>
          </p:cNvPr>
          <p:cNvSpPr>
            <a:spLocks noGrp="1"/>
          </p:cNvSpPr>
          <p:nvPr>
            <p:ph type="dt" sz="half" idx="10"/>
          </p:nvPr>
        </p:nvSpPr>
        <p:spPr/>
        <p:txBody>
          <a:bodyPr/>
          <a:lstStyle/>
          <a:p>
            <a:fld id="{B210D257-3BE1-47F0-9688-13EF46E6FAF0}" type="datetimeFigureOut">
              <a:rPr lang="zh-CN" altLang="en-US" smtClean="0"/>
              <a:t>2022/3/23</a:t>
            </a:fld>
            <a:endParaRPr lang="zh-CN" altLang="en-US"/>
          </a:p>
        </p:txBody>
      </p:sp>
      <p:sp>
        <p:nvSpPr>
          <p:cNvPr id="6" name="页脚占位符 5">
            <a:extLst>
              <a:ext uri="{FF2B5EF4-FFF2-40B4-BE49-F238E27FC236}">
                <a16:creationId xmlns:a16="http://schemas.microsoft.com/office/drawing/2014/main" id="{0FB4D173-9554-4FD1-934F-E0560855A50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220FE5-6E21-40AD-B421-66883AE5B1F3}"/>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754179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14D51D-48AE-4549-AF1D-56C75AC8330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1613486-A6B7-4936-82B0-E10BDB21C3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4BDFA65-5C0E-4252-8C9B-B90DD4CCDDD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B4E4F45-9135-423B-8512-3D3B66E05C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E069E3F-B963-45F3-91B6-D205A1191B1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641007C-6C31-4736-97F0-D4F386B525D7}"/>
              </a:ext>
            </a:extLst>
          </p:cNvPr>
          <p:cNvSpPr>
            <a:spLocks noGrp="1"/>
          </p:cNvSpPr>
          <p:nvPr>
            <p:ph type="dt" sz="half" idx="10"/>
          </p:nvPr>
        </p:nvSpPr>
        <p:spPr/>
        <p:txBody>
          <a:bodyPr/>
          <a:lstStyle/>
          <a:p>
            <a:fld id="{B210D257-3BE1-47F0-9688-13EF46E6FAF0}" type="datetimeFigureOut">
              <a:rPr lang="zh-CN" altLang="en-US" smtClean="0"/>
              <a:t>2022/3/23</a:t>
            </a:fld>
            <a:endParaRPr lang="zh-CN" altLang="en-US"/>
          </a:p>
        </p:txBody>
      </p:sp>
      <p:sp>
        <p:nvSpPr>
          <p:cNvPr id="8" name="页脚占位符 7">
            <a:extLst>
              <a:ext uri="{FF2B5EF4-FFF2-40B4-BE49-F238E27FC236}">
                <a16:creationId xmlns:a16="http://schemas.microsoft.com/office/drawing/2014/main" id="{9CD96F3D-805F-4F39-B2E8-793DA215EC9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7E010EE-B88E-45E1-9D23-68338C378EE1}"/>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16824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A2ADC8-2060-472F-B376-EF7735FFD16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3F03157-24D5-4CF4-A9B9-8E1585E3A17A}"/>
              </a:ext>
            </a:extLst>
          </p:cNvPr>
          <p:cNvSpPr>
            <a:spLocks noGrp="1"/>
          </p:cNvSpPr>
          <p:nvPr>
            <p:ph type="dt" sz="half" idx="10"/>
          </p:nvPr>
        </p:nvSpPr>
        <p:spPr/>
        <p:txBody>
          <a:bodyPr/>
          <a:lstStyle/>
          <a:p>
            <a:fld id="{B210D257-3BE1-47F0-9688-13EF46E6FAF0}" type="datetimeFigureOut">
              <a:rPr lang="zh-CN" altLang="en-US" smtClean="0"/>
              <a:t>2022/3/23</a:t>
            </a:fld>
            <a:endParaRPr lang="zh-CN" altLang="en-US"/>
          </a:p>
        </p:txBody>
      </p:sp>
      <p:sp>
        <p:nvSpPr>
          <p:cNvPr id="4" name="页脚占位符 3">
            <a:extLst>
              <a:ext uri="{FF2B5EF4-FFF2-40B4-BE49-F238E27FC236}">
                <a16:creationId xmlns:a16="http://schemas.microsoft.com/office/drawing/2014/main" id="{5158797F-EEA8-48BE-8B26-A4DEC089D2B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CCEC0BF-A5F1-4329-A69F-A2E97F2F933F}"/>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923429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4962F89-7924-4C29-8A36-A187864F0D94}"/>
              </a:ext>
            </a:extLst>
          </p:cNvPr>
          <p:cNvSpPr>
            <a:spLocks noGrp="1"/>
          </p:cNvSpPr>
          <p:nvPr>
            <p:ph type="dt" sz="half" idx="10"/>
          </p:nvPr>
        </p:nvSpPr>
        <p:spPr/>
        <p:txBody>
          <a:bodyPr/>
          <a:lstStyle/>
          <a:p>
            <a:fld id="{B210D257-3BE1-47F0-9688-13EF46E6FAF0}" type="datetimeFigureOut">
              <a:rPr lang="zh-CN" altLang="en-US" smtClean="0"/>
              <a:t>2022/3/23</a:t>
            </a:fld>
            <a:endParaRPr lang="zh-CN" altLang="en-US"/>
          </a:p>
        </p:txBody>
      </p:sp>
      <p:sp>
        <p:nvSpPr>
          <p:cNvPr id="3" name="页脚占位符 2">
            <a:extLst>
              <a:ext uri="{FF2B5EF4-FFF2-40B4-BE49-F238E27FC236}">
                <a16:creationId xmlns:a16="http://schemas.microsoft.com/office/drawing/2014/main" id="{7FBF266C-AFEF-45A5-849E-297FB204FB3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11EA0BA-3C3D-49EE-9CDB-87DE9AE7DE74}"/>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17736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2FB4FE-648E-4EF3-8D1A-8E1FB94A3B9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C048A91-18A2-4585-8FDF-BAE0417842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2A5E1E5-EFFB-4FD1-8582-04C87F6896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F8D2070-3C57-4261-8F23-7139B0001B0C}"/>
              </a:ext>
            </a:extLst>
          </p:cNvPr>
          <p:cNvSpPr>
            <a:spLocks noGrp="1"/>
          </p:cNvSpPr>
          <p:nvPr>
            <p:ph type="dt" sz="half" idx="10"/>
          </p:nvPr>
        </p:nvSpPr>
        <p:spPr/>
        <p:txBody>
          <a:bodyPr/>
          <a:lstStyle/>
          <a:p>
            <a:fld id="{B210D257-3BE1-47F0-9688-13EF46E6FAF0}" type="datetimeFigureOut">
              <a:rPr lang="zh-CN" altLang="en-US" smtClean="0"/>
              <a:t>2022/3/23</a:t>
            </a:fld>
            <a:endParaRPr lang="zh-CN" altLang="en-US"/>
          </a:p>
        </p:txBody>
      </p:sp>
      <p:sp>
        <p:nvSpPr>
          <p:cNvPr id="6" name="页脚占位符 5">
            <a:extLst>
              <a:ext uri="{FF2B5EF4-FFF2-40B4-BE49-F238E27FC236}">
                <a16:creationId xmlns:a16="http://schemas.microsoft.com/office/drawing/2014/main" id="{D59315EF-988A-4D48-94A2-7B85AA02064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63DAB40-17E3-4D3D-9132-0FEDD2CCD27D}"/>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709318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BBA4F2-A211-43F3-B4AE-5D35DBC7CE8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D7303EC-6B14-4714-9E94-FD36DED89F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60D91FB-F948-4784-92D1-13CA77D9C8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054118E-4303-4C16-BA52-67E49781642F}"/>
              </a:ext>
            </a:extLst>
          </p:cNvPr>
          <p:cNvSpPr>
            <a:spLocks noGrp="1"/>
          </p:cNvSpPr>
          <p:nvPr>
            <p:ph type="dt" sz="half" idx="10"/>
          </p:nvPr>
        </p:nvSpPr>
        <p:spPr/>
        <p:txBody>
          <a:bodyPr/>
          <a:lstStyle/>
          <a:p>
            <a:fld id="{B210D257-3BE1-47F0-9688-13EF46E6FAF0}" type="datetimeFigureOut">
              <a:rPr lang="zh-CN" altLang="en-US" smtClean="0"/>
              <a:t>2022/3/23</a:t>
            </a:fld>
            <a:endParaRPr lang="zh-CN" altLang="en-US"/>
          </a:p>
        </p:txBody>
      </p:sp>
      <p:sp>
        <p:nvSpPr>
          <p:cNvPr id="6" name="页脚占位符 5">
            <a:extLst>
              <a:ext uri="{FF2B5EF4-FFF2-40B4-BE49-F238E27FC236}">
                <a16:creationId xmlns:a16="http://schemas.microsoft.com/office/drawing/2014/main" id="{E35F793C-DBEE-4D2E-B22D-70585B8F8BD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DA8868A-A114-4C16-9D0F-1CAA6680E3F0}"/>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881579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A868106-C205-436E-8C0C-8BAB4B7BA4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3E1F50B-DF05-43A7-9B36-B803C2B89A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F9B4F8B-AC06-4B25-80DD-3BAF3D822F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10D257-3BE1-47F0-9688-13EF46E6FAF0}" type="datetimeFigureOut">
              <a:rPr lang="zh-CN" altLang="en-US" smtClean="0"/>
              <a:t>2022/3/23</a:t>
            </a:fld>
            <a:endParaRPr lang="zh-CN" altLang="en-US"/>
          </a:p>
        </p:txBody>
      </p:sp>
      <p:sp>
        <p:nvSpPr>
          <p:cNvPr id="5" name="页脚占位符 4">
            <a:extLst>
              <a:ext uri="{FF2B5EF4-FFF2-40B4-BE49-F238E27FC236}">
                <a16:creationId xmlns:a16="http://schemas.microsoft.com/office/drawing/2014/main" id="{7F84677A-6874-4B15-ACA7-822132D658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7BCA72A-3BD7-4EBD-84CD-DBC722C3C2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423822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mooc1-1.chaoxing.com/course/216273730.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7.png"/><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png"/><Relationship Id="rId1" Type="http://schemas.openxmlformats.org/officeDocument/2006/relationships/slideLayout" Target="../slideLayouts/slideLayout1.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57.png"/><Relationship Id="rId1" Type="http://schemas.openxmlformats.org/officeDocument/2006/relationships/slideLayout" Target="../slideLayouts/slideLayout1.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2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63.png"/><Relationship Id="rId1" Type="http://schemas.openxmlformats.org/officeDocument/2006/relationships/slideLayout" Target="../slideLayouts/slideLayout1.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 Id="rId9" Type="http://schemas.openxmlformats.org/officeDocument/2006/relationships/image" Target="../media/image7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第十二讲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a:t>
            </a:r>
          </a:p>
        </p:txBody>
      </p:sp>
      <p:sp>
        <p:nvSpPr>
          <p:cNvPr id="12" name="矩形: 圆角 11">
            <a:extLst>
              <a:ext uri="{FF2B5EF4-FFF2-40B4-BE49-F238E27FC236}">
                <a16:creationId xmlns:a16="http://schemas.microsoft.com/office/drawing/2014/main" id="{446C0D23-6A5A-47BD-83B5-60B9FA05041D}"/>
              </a:ext>
            </a:extLst>
          </p:cNvPr>
          <p:cNvSpPr/>
          <p:nvPr/>
        </p:nvSpPr>
        <p:spPr>
          <a:xfrm>
            <a:off x="1405812" y="1185233"/>
            <a:ext cx="9393993" cy="889686"/>
          </a:xfrm>
          <a:prstGeom prst="round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b="1">
                <a:latin typeface="仿宋" panose="02010609060101010101" pitchFamily="49" charset="-122"/>
                <a:ea typeface="仿宋" panose="02010609060101010101" pitchFamily="49" charset="-122"/>
              </a:rPr>
              <a:t>第十二讲</a:t>
            </a:r>
            <a:r>
              <a:rPr lang="en-US" altLang="zh-CN" sz="4800" b="1">
                <a:latin typeface="仿宋" panose="02010609060101010101" pitchFamily="49" charset="-122"/>
                <a:ea typeface="仿宋" panose="02010609060101010101" pitchFamily="49" charset="-122"/>
              </a:rPr>
              <a:t>	</a:t>
            </a:r>
            <a:r>
              <a:rPr lang="zh-CN" altLang="en-US" sz="4800" b="1">
                <a:latin typeface="仿宋" panose="02010609060101010101" pitchFamily="49" charset="-122"/>
                <a:ea typeface="仿宋" panose="02010609060101010101" pitchFamily="49" charset="-122"/>
              </a:rPr>
              <a:t>一阶逻辑的应用</a:t>
            </a:r>
          </a:p>
        </p:txBody>
      </p:sp>
      <p:sp>
        <p:nvSpPr>
          <p:cNvPr id="13" name="文本框 12">
            <a:extLst>
              <a:ext uri="{FF2B5EF4-FFF2-40B4-BE49-F238E27FC236}">
                <a16:creationId xmlns:a16="http://schemas.microsoft.com/office/drawing/2014/main" id="{12186A13-489D-4BF1-BCD8-41AAFE843C1D}"/>
              </a:ext>
            </a:extLst>
          </p:cNvPr>
          <p:cNvSpPr txBox="1"/>
          <p:nvPr/>
        </p:nvSpPr>
        <p:spPr>
          <a:xfrm>
            <a:off x="4372231" y="2549433"/>
            <a:ext cx="3447535" cy="707886"/>
          </a:xfrm>
          <a:prstGeom prst="rect">
            <a:avLst/>
          </a:prstGeom>
          <a:noFill/>
        </p:spPr>
        <p:txBody>
          <a:bodyPr wrap="square" rtlCol="0">
            <a:spAutoFit/>
          </a:bodyPr>
          <a:lstStyle/>
          <a:p>
            <a:pPr algn="ctr"/>
            <a:r>
              <a:rPr lang="zh-CN" altLang="en-US" sz="4000" dirty="0">
                <a:solidFill>
                  <a:srgbClr val="210694"/>
                </a:solidFill>
                <a:latin typeface="楷体" panose="02010609060101010101" pitchFamily="49" charset="-122"/>
                <a:ea typeface="楷体" panose="02010609060101010101" pitchFamily="49" charset="-122"/>
              </a:rPr>
              <a:t>李绿周</a:t>
            </a:r>
          </a:p>
        </p:txBody>
      </p:sp>
      <p:sp>
        <p:nvSpPr>
          <p:cNvPr id="14" name="文本框 13">
            <a:extLst>
              <a:ext uri="{FF2B5EF4-FFF2-40B4-BE49-F238E27FC236}">
                <a16:creationId xmlns:a16="http://schemas.microsoft.com/office/drawing/2014/main" id="{8823FD01-7095-40E0-8828-40A407B1D343}"/>
              </a:ext>
            </a:extLst>
          </p:cNvPr>
          <p:cNvSpPr txBox="1"/>
          <p:nvPr/>
        </p:nvSpPr>
        <p:spPr>
          <a:xfrm>
            <a:off x="3608174" y="3600682"/>
            <a:ext cx="5177481" cy="584775"/>
          </a:xfrm>
          <a:prstGeom prst="rect">
            <a:avLst/>
          </a:prstGeom>
          <a:noFill/>
        </p:spPr>
        <p:txBody>
          <a:bodyPr wrap="square" rtlCol="0">
            <a:spAutoFit/>
          </a:bodyPr>
          <a:lstStyle/>
          <a:p>
            <a:pPr algn="ctr"/>
            <a:r>
              <a:rPr lang="zh-CN" altLang="en-US" sz="3200" b="1">
                <a:solidFill>
                  <a:schemeClr val="accent6">
                    <a:lumMod val="50000"/>
                  </a:schemeClr>
                </a:solidFill>
                <a:latin typeface="仿宋" panose="02010609060101010101" pitchFamily="49" charset="-122"/>
                <a:ea typeface="仿宋" panose="02010609060101010101" pitchFamily="49" charset="-122"/>
              </a:rPr>
              <a:t>中山大学计算机学院</a:t>
            </a:r>
          </a:p>
        </p:txBody>
      </p:sp>
      <p:sp>
        <p:nvSpPr>
          <p:cNvPr id="15" name="文本框 14">
            <a:extLst>
              <a:ext uri="{FF2B5EF4-FFF2-40B4-BE49-F238E27FC236}">
                <a16:creationId xmlns:a16="http://schemas.microsoft.com/office/drawing/2014/main" id="{76DF14A9-8868-445D-A58B-8A6B893443C8}"/>
              </a:ext>
            </a:extLst>
          </p:cNvPr>
          <p:cNvSpPr txBox="1"/>
          <p:nvPr/>
        </p:nvSpPr>
        <p:spPr>
          <a:xfrm>
            <a:off x="4843849" y="4559643"/>
            <a:ext cx="2866767" cy="461665"/>
          </a:xfrm>
          <a:prstGeom prst="rect">
            <a:avLst/>
          </a:prstGeom>
          <a:noFill/>
        </p:spPr>
        <p:txBody>
          <a:bodyPr wrap="square" rtlCol="0">
            <a:spAutoFit/>
          </a:bodyPr>
          <a:lstStyle/>
          <a:p>
            <a:pPr algn="ctr"/>
            <a:r>
              <a:rPr lang="en-US" altLang="zh-CN" sz="2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2022</a:t>
            </a:r>
            <a:r>
              <a:rPr lang="zh-CN" altLang="en-US" sz="2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年</a:t>
            </a:r>
            <a:r>
              <a:rPr lang="en-US" altLang="zh-CN" sz="2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3</a:t>
            </a:r>
            <a:r>
              <a:rPr lang="zh-CN" altLang="en-US" sz="2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月</a:t>
            </a:r>
          </a:p>
        </p:txBody>
      </p:sp>
      <p:sp>
        <p:nvSpPr>
          <p:cNvPr id="16" name="文本框 15">
            <a:extLst>
              <a:ext uri="{FF2B5EF4-FFF2-40B4-BE49-F238E27FC236}">
                <a16:creationId xmlns:a16="http://schemas.microsoft.com/office/drawing/2014/main" id="{BE9D504D-D016-457C-B1B1-69FCBBD6DCB5}"/>
              </a:ext>
            </a:extLst>
          </p:cNvPr>
          <p:cNvSpPr txBox="1"/>
          <p:nvPr/>
        </p:nvSpPr>
        <p:spPr>
          <a:xfrm>
            <a:off x="1705232" y="5288692"/>
            <a:ext cx="9094573" cy="830997"/>
          </a:xfrm>
          <a:prstGeom prst="rect">
            <a:avLst/>
          </a:prstGeom>
          <a:noFill/>
        </p:spPr>
        <p:txBody>
          <a:bodyPr wrap="square" rtlCol="0">
            <a:spAutoFit/>
          </a:bodyPr>
          <a:lstStyle/>
          <a:p>
            <a:pPr algn="ctr"/>
            <a:r>
              <a:rPr lang="en-US" altLang="zh-CN" sz="2400" dirty="0">
                <a:solidFill>
                  <a:srgbClr val="FF0000"/>
                </a:solidFill>
                <a:hlinkClick r:id="rId2"/>
              </a:rPr>
              <a:t>https://mooc1-1.chaoxing.com/course/216273730.html</a:t>
            </a:r>
            <a:endParaRPr lang="en-US" altLang="zh-CN" sz="2400" dirty="0">
              <a:solidFill>
                <a:srgbClr val="FF0000"/>
              </a:solidFill>
            </a:endParaRPr>
          </a:p>
          <a:p>
            <a:pPr algn="ctr"/>
            <a:r>
              <a:rPr lang="en-US" altLang="zh-CN" sz="2400" dirty="0">
                <a:solidFill>
                  <a:srgbClr val="FF0000"/>
                </a:solidFill>
              </a:rPr>
              <a:t>lilvzh@mail.sysu.edu.cn</a:t>
            </a:r>
            <a:endParaRPr lang="zh-CN" altLang="en-US" sz="2400" dirty="0">
              <a:solidFill>
                <a:srgbClr val="FF0000"/>
              </a:solidFill>
            </a:endParaRPr>
          </a:p>
        </p:txBody>
      </p:sp>
      <p:pic>
        <p:nvPicPr>
          <p:cNvPr id="17" name="图片 16">
            <a:extLst>
              <a:ext uri="{FF2B5EF4-FFF2-40B4-BE49-F238E27FC236}">
                <a16:creationId xmlns:a16="http://schemas.microsoft.com/office/drawing/2014/main" id="{D38FA017-AD09-4C1D-B9B8-FD57EA6CEE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5649" y="3112777"/>
            <a:ext cx="1766582" cy="1560584"/>
          </a:xfrm>
          <a:prstGeom prst="rect">
            <a:avLst/>
          </a:prstGeom>
        </p:spPr>
      </p:pic>
    </p:spTree>
    <p:extLst>
      <p:ext uri="{BB962C8B-B14F-4D97-AF65-F5344CB8AC3E}">
        <p14:creationId xmlns:p14="http://schemas.microsoft.com/office/powerpoint/2010/main" val="1921111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自然语言命题的符号化</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第十二讲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10</a:t>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简单命题的符号化练习</a:t>
            </a:r>
          </a:p>
        </p:txBody>
      </p:sp>
      <p:sp>
        <p:nvSpPr>
          <p:cNvPr id="2" name="文本框 1">
            <a:extLst>
              <a:ext uri="{FF2B5EF4-FFF2-40B4-BE49-F238E27FC236}">
                <a16:creationId xmlns:a16="http://schemas.microsoft.com/office/drawing/2014/main" id="{EEF2F45B-487E-4184-BC4F-E175EFA189EA}"/>
              </a:ext>
            </a:extLst>
          </p:cNvPr>
          <p:cNvSpPr txBox="1"/>
          <p:nvPr/>
        </p:nvSpPr>
        <p:spPr>
          <a:xfrm>
            <a:off x="942082" y="1196229"/>
            <a:ext cx="6958598" cy="1154162"/>
          </a:xfrm>
          <a:prstGeom prst="rect">
            <a:avLst/>
          </a:prstGeom>
          <a:solidFill>
            <a:schemeClr val="accent6">
              <a:lumMod val="20000"/>
              <a:lumOff val="80000"/>
              <a:alpha val="25000"/>
            </a:schemeClr>
          </a:solidFill>
        </p:spPr>
        <p:txBody>
          <a:bodyPr wrap="square" rtlCol="0">
            <a:spAutoFit/>
          </a:bodyPr>
          <a:lstStyle/>
          <a:p>
            <a:pPr>
              <a:lnSpc>
                <a:spcPts val="3600"/>
              </a:lnSpc>
              <a:spcBef>
                <a:spcPts val="1200"/>
              </a:spcBef>
              <a:spcAft>
                <a:spcPts val="600"/>
              </a:spcAft>
            </a:pPr>
            <a:r>
              <a:rPr lang="zh-CN" altLang="en-US" sz="2400" b="1">
                <a:solidFill>
                  <a:srgbClr val="002060"/>
                </a:solidFill>
                <a:latin typeface="楷体" panose="02010609060101010101" pitchFamily="49" charset="-122"/>
                <a:ea typeface="楷体" panose="02010609060101010101" pitchFamily="49" charset="-122"/>
              </a:rPr>
              <a:t>在上面分析原子命题的基础上，符号化下面的命题</a:t>
            </a:r>
          </a:p>
          <a:p>
            <a:pPr marL="457200" indent="-457200">
              <a:spcBef>
                <a:spcPts val="1200"/>
              </a:spcBef>
              <a:spcAft>
                <a:spcPts val="6000"/>
              </a:spcAft>
              <a:buFont typeface="+mj-lt"/>
              <a:buAutoNum type="arabicPeriod" startAt="4"/>
            </a:pPr>
            <a:r>
              <a:rPr lang="zh-CN" altLang="en-US" sz="2400" b="1">
                <a:solidFill>
                  <a:schemeClr val="accent6">
                    <a:lumMod val="50000"/>
                  </a:schemeClr>
                </a:solidFill>
              </a:rPr>
              <a:t>任何两个有理数之间都存在有理数</a:t>
            </a:r>
          </a:p>
        </p:txBody>
      </p:sp>
      <p:grpSp>
        <p:nvGrpSpPr>
          <p:cNvPr id="35" name="组合 34">
            <a:extLst>
              <a:ext uri="{FF2B5EF4-FFF2-40B4-BE49-F238E27FC236}">
                <a16:creationId xmlns:a16="http://schemas.microsoft.com/office/drawing/2014/main" id="{62CF6E34-8CEB-4B1B-A2FA-0779A5653925}"/>
              </a:ext>
            </a:extLst>
          </p:cNvPr>
          <p:cNvGrpSpPr/>
          <p:nvPr/>
        </p:nvGrpSpPr>
        <p:grpSpPr>
          <a:xfrm>
            <a:off x="602914" y="2484860"/>
            <a:ext cx="10493801" cy="3785556"/>
            <a:chOff x="272874" y="2482497"/>
            <a:chExt cx="10493801" cy="3785556"/>
          </a:xfrm>
        </p:grpSpPr>
        <p:sp>
          <p:nvSpPr>
            <p:cNvPr id="4" name="矩形: 圆角 3">
              <a:extLst>
                <a:ext uri="{FF2B5EF4-FFF2-40B4-BE49-F238E27FC236}">
                  <a16:creationId xmlns:a16="http://schemas.microsoft.com/office/drawing/2014/main" id="{4DB5DC02-6401-4BF8-ACD2-155C0EE5F8C2}"/>
                </a:ext>
              </a:extLst>
            </p:cNvPr>
            <p:cNvSpPr/>
            <p:nvPr/>
          </p:nvSpPr>
          <p:spPr>
            <a:xfrm>
              <a:off x="765242" y="2482497"/>
              <a:ext cx="10001433" cy="1987105"/>
            </a:xfrm>
            <a:prstGeom prst="roundRect">
              <a:avLst>
                <a:gd name="adj" fmla="val 10563"/>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62B74B26-A8CB-4B89-95E9-266089132682}"/>
                </a:ext>
              </a:extLst>
            </p:cNvPr>
            <p:cNvSpPr/>
            <p:nvPr/>
          </p:nvSpPr>
          <p:spPr>
            <a:xfrm>
              <a:off x="765242" y="4497716"/>
              <a:ext cx="10001433" cy="1770337"/>
            </a:xfrm>
            <a:prstGeom prst="roundRect">
              <a:avLst>
                <a:gd name="adj" fmla="val 10350"/>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49CD7C64-DDC1-4B89-8486-88D83C8113B9}"/>
                </a:ext>
              </a:extLst>
            </p:cNvPr>
            <p:cNvSpPr txBox="1"/>
            <p:nvPr/>
          </p:nvSpPr>
          <p:spPr>
            <a:xfrm>
              <a:off x="847768" y="3695971"/>
              <a:ext cx="2574351" cy="1261884"/>
            </a:xfrm>
            <a:prstGeom prst="rect">
              <a:avLst/>
            </a:prstGeom>
            <a:solidFill>
              <a:schemeClr val="accent2">
                <a:lumMod val="20000"/>
                <a:lumOff val="80000"/>
              </a:schemeClr>
            </a:solidFill>
          </p:spPr>
          <p:txBody>
            <a:bodyPr wrap="square" tIns="0" bIns="0" rtlCol="0">
              <a:spAutoFit/>
            </a:bodyPr>
            <a:lstStyle/>
            <a:p>
              <a:pPr>
                <a:spcBef>
                  <a:spcPts val="600"/>
                </a:spcBef>
              </a:pPr>
              <a:r>
                <a:rPr lang="zh-CN" altLang="en-US" b="1">
                  <a:solidFill>
                    <a:schemeClr val="accent2">
                      <a:lumMod val="50000"/>
                    </a:schemeClr>
                  </a:solidFill>
                </a:rPr>
                <a:t>“有理数”是个体类</a:t>
              </a:r>
              <a:endParaRPr lang="en-US" altLang="zh-CN" b="1">
                <a:solidFill>
                  <a:schemeClr val="accent2">
                    <a:lumMod val="50000"/>
                  </a:schemeClr>
                </a:solidFill>
              </a:endParaRPr>
            </a:p>
            <a:p>
              <a:pPr>
                <a:spcBef>
                  <a:spcPts val="600"/>
                </a:spcBef>
              </a:pPr>
              <a:r>
                <a:rPr lang="zh-CN" altLang="en-US" b="1">
                  <a:solidFill>
                    <a:schemeClr val="accent2">
                      <a:lumMod val="50000"/>
                    </a:schemeClr>
                  </a:solidFill>
                </a:rPr>
                <a:t>“任何”、</a:t>
              </a:r>
              <a:r>
                <a:rPr lang="en-US" altLang="zh-CN" b="1">
                  <a:solidFill>
                    <a:schemeClr val="accent2">
                      <a:lumMod val="50000"/>
                    </a:schemeClr>
                  </a:solidFill>
                </a:rPr>
                <a:t>“</a:t>
              </a:r>
              <a:r>
                <a:rPr lang="zh-CN" altLang="en-US" b="1">
                  <a:solidFill>
                    <a:schemeClr val="accent2">
                      <a:lumMod val="50000"/>
                    </a:schemeClr>
                  </a:solidFill>
                </a:rPr>
                <a:t>有些”是量词</a:t>
              </a:r>
              <a:endParaRPr lang="en-US" altLang="zh-CN" b="1">
                <a:solidFill>
                  <a:schemeClr val="accent2">
                    <a:lumMod val="50000"/>
                  </a:schemeClr>
                </a:solidFill>
              </a:endParaRPr>
            </a:p>
            <a:p>
              <a:pPr>
                <a:spcBef>
                  <a:spcPts val="600"/>
                </a:spcBef>
              </a:pPr>
              <a:r>
                <a:rPr lang="zh-CN" altLang="en-US" b="1">
                  <a:solidFill>
                    <a:schemeClr val="accent2">
                      <a:lumMod val="50000"/>
                    </a:schemeClr>
                  </a:solidFill>
                </a:rPr>
                <a:t>“</a:t>
              </a:r>
              <a:r>
                <a:rPr lang="en-US" altLang="zh-CN" b="1">
                  <a:solidFill>
                    <a:schemeClr val="accent2">
                      <a:lumMod val="50000"/>
                    </a:schemeClr>
                  </a:solidFill>
                </a:rPr>
                <a:t>……</a:t>
              </a:r>
              <a:r>
                <a:rPr lang="zh-CN" altLang="en-US" b="1">
                  <a:solidFill>
                    <a:schemeClr val="accent2">
                      <a:lumMod val="50000"/>
                    </a:schemeClr>
                  </a:solidFill>
                </a:rPr>
                <a:t>在</a:t>
              </a:r>
              <a:r>
                <a:rPr lang="en-US" altLang="zh-CN" b="1">
                  <a:solidFill>
                    <a:schemeClr val="accent2">
                      <a:lumMod val="50000"/>
                    </a:schemeClr>
                  </a:solidFill>
                </a:rPr>
                <a:t>……</a:t>
              </a:r>
              <a:r>
                <a:rPr lang="zh-CN" altLang="en-US" b="1">
                  <a:solidFill>
                    <a:schemeClr val="accent2">
                      <a:lumMod val="50000"/>
                    </a:schemeClr>
                  </a:solidFill>
                </a:rPr>
                <a:t>和</a:t>
              </a:r>
              <a:r>
                <a:rPr lang="en-US" altLang="zh-CN" b="1">
                  <a:solidFill>
                    <a:schemeClr val="accent2">
                      <a:lumMod val="50000"/>
                    </a:schemeClr>
                  </a:solidFill>
                </a:rPr>
                <a:t>……</a:t>
              </a:r>
              <a:r>
                <a:rPr lang="zh-CN" altLang="en-US" b="1">
                  <a:solidFill>
                    <a:schemeClr val="accent2">
                      <a:lumMod val="50000"/>
                    </a:schemeClr>
                  </a:solidFill>
                </a:rPr>
                <a:t>之间”是谓词</a:t>
              </a:r>
              <a:endParaRPr lang="en-US" altLang="zh-CN" b="1">
                <a:solidFill>
                  <a:schemeClr val="accent2">
                    <a:lumMod val="50000"/>
                  </a:schemeClr>
                </a:solidFill>
              </a:endParaRPr>
            </a:p>
          </p:txBody>
        </p:sp>
        <p:sp>
          <p:nvSpPr>
            <p:cNvPr id="12" name="箭头: 右 11">
              <a:extLst>
                <a:ext uri="{FF2B5EF4-FFF2-40B4-BE49-F238E27FC236}">
                  <a16:creationId xmlns:a16="http://schemas.microsoft.com/office/drawing/2014/main" id="{BF1C560B-A671-4300-B375-C60932473294}"/>
                </a:ext>
              </a:extLst>
            </p:cNvPr>
            <p:cNvSpPr/>
            <p:nvPr/>
          </p:nvSpPr>
          <p:spPr>
            <a:xfrm>
              <a:off x="3436122" y="4281836"/>
              <a:ext cx="927773" cy="9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6C41516B-459B-45BD-9427-17F3DBB3D51F}"/>
                </a:ext>
              </a:extLst>
            </p:cNvPr>
            <p:cNvSpPr txBox="1"/>
            <p:nvPr/>
          </p:nvSpPr>
          <p:spPr>
            <a:xfrm>
              <a:off x="3577702" y="4022338"/>
              <a:ext cx="650267" cy="584775"/>
            </a:xfrm>
            <a:prstGeom prst="rect">
              <a:avLst/>
            </a:prstGeom>
            <a:solidFill>
              <a:schemeClr val="accent5">
                <a:lumMod val="20000"/>
                <a:lumOff val="80000"/>
              </a:schemeClr>
            </a:solidFill>
          </p:spPr>
          <p:txBody>
            <a:bodyPr wrap="square" rtlCol="0">
              <a:spAutoFit/>
            </a:bodyPr>
            <a:lstStyle/>
            <a:p>
              <a:r>
                <a:rPr lang="zh-CN" altLang="en-US" sz="1600" b="1">
                  <a:solidFill>
                    <a:schemeClr val="accent4">
                      <a:lumMod val="50000"/>
                    </a:schemeClr>
                  </a:solidFill>
                  <a:latin typeface="楷体" panose="02010609060101010101" pitchFamily="49" charset="-122"/>
                  <a:ea typeface="楷体" panose="02010609060101010101" pitchFamily="49" charset="-122"/>
                </a:rPr>
                <a:t>确定论域</a:t>
              </a:r>
            </a:p>
          </p:txBody>
        </p:sp>
        <p:sp>
          <p:nvSpPr>
            <p:cNvPr id="14" name="文本框 13">
              <a:extLst>
                <a:ext uri="{FF2B5EF4-FFF2-40B4-BE49-F238E27FC236}">
                  <a16:creationId xmlns:a16="http://schemas.microsoft.com/office/drawing/2014/main" id="{AB08DE1D-3FA7-41C3-ACC7-FF354E508660}"/>
                </a:ext>
              </a:extLst>
            </p:cNvPr>
            <p:cNvSpPr txBox="1"/>
            <p:nvPr/>
          </p:nvSpPr>
          <p:spPr>
            <a:xfrm>
              <a:off x="4485789" y="3732092"/>
              <a:ext cx="2285587" cy="737510"/>
            </a:xfrm>
            <a:prstGeom prst="rect">
              <a:avLst/>
            </a:prstGeom>
            <a:solidFill>
              <a:schemeClr val="accent4">
                <a:lumMod val="20000"/>
                <a:lumOff val="80000"/>
              </a:schemeClr>
            </a:solidFill>
          </p:spPr>
          <p:txBody>
            <a:bodyPr wrap="square" rtlCol="0">
              <a:spAutoFit/>
            </a:bodyPr>
            <a:lstStyle/>
            <a:p>
              <a:pPr>
                <a:lnSpc>
                  <a:spcPts val="2600"/>
                </a:lnSpc>
              </a:pPr>
              <a:r>
                <a:rPr lang="zh-CN" altLang="en-US" b="1">
                  <a:solidFill>
                    <a:srgbClr val="002060"/>
                  </a:solidFill>
                </a:rPr>
                <a:t>只涉及一个个体类可将论域定为</a:t>
              </a:r>
              <a:r>
                <a:rPr lang="zh-CN" altLang="en-US" b="1">
                  <a:solidFill>
                    <a:srgbClr val="C00000"/>
                  </a:solidFill>
                </a:rPr>
                <a:t>有理数集</a:t>
              </a:r>
            </a:p>
          </p:txBody>
        </p:sp>
        <p:sp>
          <p:nvSpPr>
            <p:cNvPr id="15" name="文本框 14">
              <a:extLst>
                <a:ext uri="{FF2B5EF4-FFF2-40B4-BE49-F238E27FC236}">
                  <a16:creationId xmlns:a16="http://schemas.microsoft.com/office/drawing/2014/main" id="{4EA3EB2D-D5DE-4256-BFFA-1B45A8F0A26F}"/>
                </a:ext>
              </a:extLst>
            </p:cNvPr>
            <p:cNvSpPr txBox="1"/>
            <p:nvPr/>
          </p:nvSpPr>
          <p:spPr>
            <a:xfrm>
              <a:off x="4485790" y="4599174"/>
              <a:ext cx="1590468" cy="365613"/>
            </a:xfrm>
            <a:prstGeom prst="rect">
              <a:avLst/>
            </a:prstGeom>
            <a:solidFill>
              <a:schemeClr val="accent4">
                <a:lumMod val="20000"/>
                <a:lumOff val="80000"/>
              </a:schemeClr>
            </a:solidFill>
          </p:spPr>
          <p:txBody>
            <a:bodyPr wrap="square" rtlCol="0">
              <a:spAutoFit/>
            </a:bodyPr>
            <a:lstStyle/>
            <a:p>
              <a:pPr>
                <a:lnSpc>
                  <a:spcPts val="2200"/>
                </a:lnSpc>
              </a:pPr>
              <a:r>
                <a:rPr lang="zh-CN" altLang="en-US" b="1">
                  <a:solidFill>
                    <a:srgbClr val="002060"/>
                  </a:solidFill>
                </a:rPr>
                <a:t>也可用</a:t>
              </a:r>
              <a:r>
                <a:rPr lang="zh-CN" altLang="en-US" b="1">
                  <a:solidFill>
                    <a:srgbClr val="C00000"/>
                  </a:solidFill>
                </a:rPr>
                <a:t>全总域</a:t>
              </a:r>
            </a:p>
          </p:txBody>
        </p:sp>
        <p:sp>
          <p:nvSpPr>
            <p:cNvPr id="3" name="左大括号 2">
              <a:extLst>
                <a:ext uri="{FF2B5EF4-FFF2-40B4-BE49-F238E27FC236}">
                  <a16:creationId xmlns:a16="http://schemas.microsoft.com/office/drawing/2014/main" id="{0035B4B1-1552-4854-83AB-114B47B5DB8E}"/>
                </a:ext>
              </a:extLst>
            </p:cNvPr>
            <p:cNvSpPr/>
            <p:nvPr/>
          </p:nvSpPr>
          <p:spPr>
            <a:xfrm>
              <a:off x="4304472" y="3950632"/>
              <a:ext cx="181317" cy="737510"/>
            </a:xfrm>
            <a:prstGeom prst="leftBrace">
              <a:avLst>
                <a:gd name="adj1" fmla="val 40986"/>
                <a:gd name="adj2" fmla="val 50000"/>
              </a:avLst>
            </a:prstGeom>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箭头: 右 15">
              <a:extLst>
                <a:ext uri="{FF2B5EF4-FFF2-40B4-BE49-F238E27FC236}">
                  <a16:creationId xmlns:a16="http://schemas.microsoft.com/office/drawing/2014/main" id="{53B44168-2CBD-40D3-A8D0-4F8EEEE800F5}"/>
                </a:ext>
              </a:extLst>
            </p:cNvPr>
            <p:cNvSpPr/>
            <p:nvPr/>
          </p:nvSpPr>
          <p:spPr>
            <a:xfrm>
              <a:off x="6771375" y="4049875"/>
              <a:ext cx="1647880" cy="76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E9558567-69BF-4BE5-A3E5-C701117A44D1}"/>
                </a:ext>
              </a:extLst>
            </p:cNvPr>
            <p:cNvSpPr txBox="1"/>
            <p:nvPr/>
          </p:nvSpPr>
          <p:spPr>
            <a:xfrm>
              <a:off x="7245506" y="3765607"/>
              <a:ext cx="650267" cy="584775"/>
            </a:xfrm>
            <a:prstGeom prst="rect">
              <a:avLst/>
            </a:prstGeom>
            <a:solidFill>
              <a:schemeClr val="accent5">
                <a:lumMod val="20000"/>
                <a:lumOff val="80000"/>
              </a:schemeClr>
            </a:solidFill>
          </p:spPr>
          <p:txBody>
            <a:bodyPr wrap="square" rtlCol="0">
              <a:spAutoFit/>
            </a:bodyPr>
            <a:lstStyle/>
            <a:p>
              <a:r>
                <a:rPr lang="zh-CN" altLang="en-US" sz="1600" b="1">
                  <a:solidFill>
                    <a:schemeClr val="accent4">
                      <a:lumMod val="50000"/>
                    </a:schemeClr>
                  </a:solidFill>
                  <a:latin typeface="楷体" panose="02010609060101010101" pitchFamily="49" charset="-122"/>
                  <a:ea typeface="楷体" panose="02010609060101010101" pitchFamily="49" charset="-122"/>
                </a:rPr>
                <a:t>提取谓词</a:t>
              </a:r>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0573271E-4612-4D2F-AF04-B492A825FBB9}"/>
                    </a:ext>
                  </a:extLst>
                </p:cNvPr>
                <p:cNvSpPr txBox="1"/>
                <p:nvPr/>
              </p:nvSpPr>
              <p:spPr>
                <a:xfrm>
                  <a:off x="8419256" y="3738850"/>
                  <a:ext cx="1947210" cy="646331"/>
                </a:xfrm>
                <a:prstGeom prst="rect">
                  <a:avLst/>
                </a:prstGeom>
                <a:solidFill>
                  <a:schemeClr val="accent2">
                    <a:lumMod val="20000"/>
                    <a:lumOff val="80000"/>
                  </a:schemeClr>
                </a:solidFill>
              </p:spPr>
              <p:txBody>
                <a:bodyPr wrap="square" rtlCol="0">
                  <a:spAutoFit/>
                </a:bodyPr>
                <a:lstStyle/>
                <a:p>
                  <a:pPr>
                    <a:spcBef>
                      <a:spcPts val="300"/>
                    </a:spcBef>
                  </a:pPr>
                  <a14:m>
                    <m:oMath xmlns:m="http://schemas.openxmlformats.org/officeDocument/2006/math">
                      <m:r>
                        <a:rPr lang="en-US" altLang="zh-CN" b="1" i="1" smtClean="0">
                          <a:solidFill>
                            <a:schemeClr val="accent2">
                              <a:lumMod val="50000"/>
                            </a:schemeClr>
                          </a:solidFill>
                          <a:latin typeface="Cambria Math" panose="02040503050406030204" pitchFamily="18" charset="0"/>
                        </a:rPr>
                        <m:t>𝑱</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𝒚</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𝒛</m:t>
                      </m:r>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表示“</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𝒙</m:t>
                      </m:r>
                    </m:oMath>
                  </a14:m>
                  <a:r>
                    <a:rPr lang="zh-CN" altLang="en-US" b="1">
                      <a:solidFill>
                        <a:schemeClr val="accent2">
                          <a:lumMod val="50000"/>
                        </a:schemeClr>
                      </a:solidFill>
                    </a:rPr>
                    <a:t>在</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𝒚</m:t>
                      </m:r>
                    </m:oMath>
                  </a14:m>
                  <a:r>
                    <a:rPr lang="zh-CN" altLang="en-US" b="1">
                      <a:solidFill>
                        <a:schemeClr val="accent2">
                          <a:lumMod val="50000"/>
                        </a:schemeClr>
                      </a:solidFill>
                    </a:rPr>
                    <a:t>和</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𝒛</m:t>
                      </m:r>
                    </m:oMath>
                  </a14:m>
                  <a:r>
                    <a:rPr lang="zh-CN" altLang="en-US" b="1">
                      <a:solidFill>
                        <a:schemeClr val="accent2">
                          <a:lumMod val="50000"/>
                        </a:schemeClr>
                      </a:solidFill>
                    </a:rPr>
                    <a:t>之间”</a:t>
                  </a:r>
                  <a:endParaRPr lang="en-US" altLang="zh-CN" b="1">
                    <a:solidFill>
                      <a:schemeClr val="accent2">
                        <a:lumMod val="50000"/>
                      </a:schemeClr>
                    </a:solidFill>
                  </a:endParaRPr>
                </a:p>
              </p:txBody>
            </p:sp>
          </mc:Choice>
          <mc:Fallback xmlns="">
            <p:sp>
              <p:nvSpPr>
                <p:cNvPr id="19" name="文本框 18">
                  <a:extLst>
                    <a:ext uri="{FF2B5EF4-FFF2-40B4-BE49-F238E27FC236}">
                      <a16:creationId xmlns:a16="http://schemas.microsoft.com/office/drawing/2014/main" id="{0573271E-4612-4D2F-AF04-B492A825FBB9}"/>
                    </a:ext>
                  </a:extLst>
                </p:cNvPr>
                <p:cNvSpPr txBox="1">
                  <a:spLocks noRot="1" noChangeAspect="1" noMove="1" noResize="1" noEditPoints="1" noAdjustHandles="1" noChangeArrowheads="1" noChangeShapeType="1" noTextEdit="1"/>
                </p:cNvSpPr>
                <p:nvPr/>
              </p:nvSpPr>
              <p:spPr>
                <a:xfrm>
                  <a:off x="8419256" y="3738850"/>
                  <a:ext cx="1947210" cy="646331"/>
                </a:xfrm>
                <a:prstGeom prst="rect">
                  <a:avLst/>
                </a:prstGeom>
                <a:blipFill>
                  <a:blip r:embed="rId2"/>
                  <a:stretch>
                    <a:fillRect l="-625" t="-5660" r="-2500" b="-14151"/>
                  </a:stretch>
                </a:blipFill>
              </p:spPr>
              <p:txBody>
                <a:bodyPr/>
                <a:lstStyle/>
                <a:p>
                  <a:r>
                    <a:rPr lang="zh-CN" altLang="en-US">
                      <a:noFill/>
                    </a:rPr>
                    <a:t> </a:t>
                  </a:r>
                </a:p>
              </p:txBody>
            </p:sp>
          </mc:Fallback>
        </mc:AlternateContent>
        <p:sp>
          <p:nvSpPr>
            <p:cNvPr id="20" name="箭头: 右 19">
              <a:extLst>
                <a:ext uri="{FF2B5EF4-FFF2-40B4-BE49-F238E27FC236}">
                  <a16:creationId xmlns:a16="http://schemas.microsoft.com/office/drawing/2014/main" id="{DE39C986-20DD-42EC-94EB-813286192604}"/>
                </a:ext>
              </a:extLst>
            </p:cNvPr>
            <p:cNvSpPr/>
            <p:nvPr/>
          </p:nvSpPr>
          <p:spPr>
            <a:xfrm>
              <a:off x="6076258" y="4731280"/>
              <a:ext cx="2071985" cy="1039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7FD1C851-D73D-4C6B-995C-F4F4275D74A5}"/>
                </a:ext>
              </a:extLst>
            </p:cNvPr>
            <p:cNvSpPr txBox="1"/>
            <p:nvPr/>
          </p:nvSpPr>
          <p:spPr>
            <a:xfrm>
              <a:off x="6693071" y="4497716"/>
              <a:ext cx="807656" cy="584775"/>
            </a:xfrm>
            <a:prstGeom prst="rect">
              <a:avLst/>
            </a:prstGeom>
            <a:solidFill>
              <a:schemeClr val="accent5">
                <a:lumMod val="20000"/>
                <a:lumOff val="80000"/>
              </a:schemeClr>
            </a:solidFill>
          </p:spPr>
          <p:txBody>
            <a:bodyPr wrap="square" rtlCol="0">
              <a:spAutoFit/>
            </a:bodyPr>
            <a:lstStyle/>
            <a:p>
              <a:pPr algn="ctr"/>
              <a:r>
                <a:rPr lang="zh-CN" altLang="en-US" sz="1600" b="1">
                  <a:solidFill>
                    <a:schemeClr val="accent4">
                      <a:lumMod val="50000"/>
                    </a:schemeClr>
                  </a:solidFill>
                  <a:latin typeface="楷体" panose="02010609060101010101" pitchFamily="49" charset="-122"/>
                  <a:ea typeface="楷体" panose="02010609060101010101" pitchFamily="49" charset="-122"/>
                </a:rPr>
                <a:t>增加特征谓词</a:t>
              </a:r>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10064D65-AD22-4627-BF21-0630654B7959}"/>
                    </a:ext>
                  </a:extLst>
                </p:cNvPr>
                <p:cNvSpPr txBox="1"/>
                <p:nvPr/>
              </p:nvSpPr>
              <p:spPr>
                <a:xfrm>
                  <a:off x="8161614" y="4599155"/>
                  <a:ext cx="2449478" cy="369332"/>
                </a:xfrm>
                <a:prstGeom prst="rect">
                  <a:avLst/>
                </a:prstGeom>
                <a:solidFill>
                  <a:schemeClr val="accent2">
                    <a:lumMod val="20000"/>
                    <a:lumOff val="80000"/>
                  </a:schemeClr>
                </a:solidFill>
              </p:spPr>
              <p:txBody>
                <a:bodyPr wrap="square" rtlCol="0">
                  <a:spAutoFit/>
                </a:bodyPr>
                <a:lstStyle/>
                <a:p>
                  <a:pPr>
                    <a:spcBef>
                      <a:spcPts val="300"/>
                    </a:spcBef>
                  </a:pPr>
                  <a14:m>
                    <m:oMath xmlns:m="http://schemas.openxmlformats.org/officeDocument/2006/math">
                      <m:r>
                        <a:rPr lang="en-US" altLang="zh-CN" b="1" i="1" smtClean="0">
                          <a:solidFill>
                            <a:srgbClr val="C00000"/>
                          </a:solidFill>
                          <a:latin typeface="Cambria Math" panose="02040503050406030204" pitchFamily="18" charset="0"/>
                        </a:rPr>
                        <m:t>𝑸</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𝒙</m:t>
                      </m:r>
                      <m:r>
                        <a:rPr lang="en-US" altLang="zh-CN" b="1" i="1" smtClean="0">
                          <a:solidFill>
                            <a:srgbClr val="C00000"/>
                          </a:solidFill>
                          <a:latin typeface="Cambria Math" panose="02040503050406030204" pitchFamily="18" charset="0"/>
                        </a:rPr>
                        <m:t>)</m:t>
                      </m:r>
                    </m:oMath>
                  </a14:m>
                  <a:r>
                    <a:rPr lang="zh-CN" altLang="en-US" b="1">
                      <a:solidFill>
                        <a:schemeClr val="accent2">
                          <a:lumMod val="50000"/>
                        </a:schemeClr>
                      </a:solidFill>
                    </a:rPr>
                    <a:t>表示“</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𝒙</m:t>
                      </m:r>
                    </m:oMath>
                  </a14:m>
                  <a:r>
                    <a:rPr lang="zh-CN" altLang="en-US" b="1">
                      <a:solidFill>
                        <a:schemeClr val="accent2">
                          <a:lumMod val="50000"/>
                        </a:schemeClr>
                      </a:solidFill>
                    </a:rPr>
                    <a:t>是有理数”</a:t>
                  </a:r>
                  <a:endParaRPr lang="en-US" altLang="zh-CN" b="1">
                    <a:solidFill>
                      <a:schemeClr val="accent2">
                        <a:lumMod val="50000"/>
                      </a:schemeClr>
                    </a:solidFill>
                  </a:endParaRPr>
                </a:p>
              </p:txBody>
            </p:sp>
          </mc:Choice>
          <mc:Fallback xmlns="">
            <p:sp>
              <p:nvSpPr>
                <p:cNvPr id="22" name="文本框 21">
                  <a:extLst>
                    <a:ext uri="{FF2B5EF4-FFF2-40B4-BE49-F238E27FC236}">
                      <a16:creationId xmlns:a16="http://schemas.microsoft.com/office/drawing/2014/main" id="{10064D65-AD22-4627-BF21-0630654B7959}"/>
                    </a:ext>
                  </a:extLst>
                </p:cNvPr>
                <p:cNvSpPr txBox="1">
                  <a:spLocks noRot="1" noChangeAspect="1" noMove="1" noResize="1" noEditPoints="1" noAdjustHandles="1" noChangeArrowheads="1" noChangeShapeType="1" noTextEdit="1"/>
                </p:cNvSpPr>
                <p:nvPr/>
              </p:nvSpPr>
              <p:spPr>
                <a:xfrm>
                  <a:off x="8161614" y="4599155"/>
                  <a:ext cx="2449478" cy="369332"/>
                </a:xfrm>
                <a:prstGeom prst="rect">
                  <a:avLst/>
                </a:prstGeom>
                <a:blipFill>
                  <a:blip r:embed="rId3"/>
                  <a:stretch>
                    <a:fillRect l="-498"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4FB1AFE0-0F1E-47DC-B16C-F01E75A85603}"/>
                    </a:ext>
                  </a:extLst>
                </p:cNvPr>
                <p:cNvSpPr txBox="1"/>
                <p:nvPr/>
              </p:nvSpPr>
              <p:spPr>
                <a:xfrm>
                  <a:off x="6631045" y="5530332"/>
                  <a:ext cx="3980047" cy="646331"/>
                </a:xfrm>
                <a:prstGeom prst="rect">
                  <a:avLst/>
                </a:prstGeom>
                <a:solidFill>
                  <a:schemeClr val="accent4">
                    <a:lumMod val="20000"/>
                    <a:lumOff val="80000"/>
                  </a:schemeClr>
                </a:solidFill>
              </p:spPr>
              <p:txBody>
                <a:bodyPr wrap="square" rtlCol="0">
                  <a:spAutoFit/>
                </a:bodyPr>
                <a:lstStyle/>
                <a:p>
                  <a:r>
                    <a:rPr lang="zh-CN" altLang="en-US" b="1">
                      <a:solidFill>
                        <a:srgbClr val="002060"/>
                      </a:solidFill>
                    </a:rPr>
                    <a:t>对任何</a:t>
                  </a:r>
                  <a14:m>
                    <m:oMath xmlns:m="http://schemas.openxmlformats.org/officeDocument/2006/math">
                      <m:r>
                        <a:rPr lang="en-US" altLang="zh-CN" b="1" i="1" smtClean="0">
                          <a:solidFill>
                            <a:srgbClr val="002060"/>
                          </a:solidFill>
                          <a:latin typeface="Cambria Math" panose="02040503050406030204" pitchFamily="18" charset="0"/>
                        </a:rPr>
                        <m:t>𝒙</m:t>
                      </m:r>
                    </m:oMath>
                  </a14:m>
                  <a:r>
                    <a:rPr lang="zh-CN" altLang="en-US" b="1">
                      <a:solidFill>
                        <a:srgbClr val="002060"/>
                      </a:solidFill>
                    </a:rPr>
                    <a:t>和</a:t>
                  </a:r>
                  <a14:m>
                    <m:oMath xmlns:m="http://schemas.openxmlformats.org/officeDocument/2006/math">
                      <m:r>
                        <a:rPr lang="en-US" altLang="zh-CN" b="1" i="1" smtClean="0">
                          <a:solidFill>
                            <a:srgbClr val="002060"/>
                          </a:solidFill>
                          <a:latin typeface="Cambria Math" panose="02040503050406030204" pitchFamily="18" charset="0"/>
                        </a:rPr>
                        <m:t>𝒚</m:t>
                      </m:r>
                    </m:oMath>
                  </a14:m>
                  <a:r>
                    <a:rPr lang="zh-CN" altLang="en-US" b="1">
                      <a:solidFill>
                        <a:srgbClr val="002060"/>
                      </a:solidFill>
                    </a:rPr>
                    <a:t>，若</a:t>
                  </a:r>
                  <a14:m>
                    <m:oMath xmlns:m="http://schemas.openxmlformats.org/officeDocument/2006/math">
                      <m:r>
                        <a:rPr lang="en-US" altLang="zh-CN" b="1" i="1">
                          <a:solidFill>
                            <a:srgbClr val="002060"/>
                          </a:solidFill>
                          <a:latin typeface="Cambria Math" panose="02040503050406030204" pitchFamily="18" charset="0"/>
                        </a:rPr>
                        <m:t>𝒙</m:t>
                      </m:r>
                      <m:r>
                        <m:rPr>
                          <m:nor/>
                        </m:rPr>
                        <a:rPr lang="zh-CN" altLang="en-US" b="1">
                          <a:solidFill>
                            <a:srgbClr val="002060"/>
                          </a:solidFill>
                        </a:rPr>
                        <m:t>和</m:t>
                      </m:r>
                      <m:r>
                        <a:rPr lang="en-US" altLang="zh-CN" b="1" i="1">
                          <a:solidFill>
                            <a:srgbClr val="002060"/>
                          </a:solidFill>
                          <a:latin typeface="Cambria Math" panose="02040503050406030204" pitchFamily="18" charset="0"/>
                        </a:rPr>
                        <m:t>𝒚</m:t>
                      </m:r>
                    </m:oMath>
                  </a14:m>
                  <a:r>
                    <a:rPr lang="zh-CN" altLang="en-US" b="1">
                      <a:solidFill>
                        <a:srgbClr val="002060"/>
                      </a:solidFill>
                    </a:rPr>
                    <a:t>是有理数，则存在</a:t>
                  </a:r>
                  <a14:m>
                    <m:oMath xmlns:m="http://schemas.openxmlformats.org/officeDocument/2006/math">
                      <m:r>
                        <a:rPr lang="en-US" altLang="zh-CN" b="1" i="1" smtClean="0">
                          <a:solidFill>
                            <a:srgbClr val="002060"/>
                          </a:solidFill>
                          <a:latin typeface="Cambria Math" panose="02040503050406030204" pitchFamily="18" charset="0"/>
                        </a:rPr>
                        <m:t>𝒛</m:t>
                      </m:r>
                    </m:oMath>
                  </a14:m>
                  <a:r>
                    <a:rPr lang="zh-CN" altLang="en-US" b="1">
                      <a:solidFill>
                        <a:srgbClr val="002060"/>
                      </a:solidFill>
                    </a:rPr>
                    <a:t>，</a:t>
                  </a:r>
                  <a14:m>
                    <m:oMath xmlns:m="http://schemas.openxmlformats.org/officeDocument/2006/math">
                      <m:r>
                        <a:rPr lang="en-US" altLang="zh-CN" b="1" i="1" smtClean="0">
                          <a:solidFill>
                            <a:srgbClr val="002060"/>
                          </a:solidFill>
                          <a:latin typeface="Cambria Math" panose="02040503050406030204" pitchFamily="18" charset="0"/>
                        </a:rPr>
                        <m:t>𝒛</m:t>
                      </m:r>
                    </m:oMath>
                  </a14:m>
                  <a:r>
                    <a:rPr lang="zh-CN" altLang="en-US" b="1">
                      <a:solidFill>
                        <a:srgbClr val="002060"/>
                      </a:solidFill>
                    </a:rPr>
                    <a:t>是有理数，且</a:t>
                  </a:r>
                  <a14:m>
                    <m:oMath xmlns:m="http://schemas.openxmlformats.org/officeDocument/2006/math">
                      <m:r>
                        <a:rPr lang="en-US" altLang="zh-CN" b="1" i="1" smtClean="0">
                          <a:solidFill>
                            <a:srgbClr val="002060"/>
                          </a:solidFill>
                          <a:latin typeface="Cambria Math" panose="02040503050406030204" pitchFamily="18" charset="0"/>
                        </a:rPr>
                        <m:t>𝒛</m:t>
                      </m:r>
                    </m:oMath>
                  </a14:m>
                  <a:r>
                    <a:rPr lang="zh-CN" altLang="en-US" b="1">
                      <a:solidFill>
                        <a:srgbClr val="002060"/>
                      </a:solidFill>
                    </a:rPr>
                    <a:t>在</a:t>
                  </a:r>
                  <a14:m>
                    <m:oMath xmlns:m="http://schemas.openxmlformats.org/officeDocument/2006/math">
                      <m:r>
                        <a:rPr lang="en-US" altLang="zh-CN" b="1" i="1">
                          <a:solidFill>
                            <a:srgbClr val="002060"/>
                          </a:solidFill>
                          <a:latin typeface="Cambria Math" panose="02040503050406030204" pitchFamily="18" charset="0"/>
                        </a:rPr>
                        <m:t>𝒙</m:t>
                      </m:r>
                      <m:r>
                        <m:rPr>
                          <m:nor/>
                        </m:rPr>
                        <a:rPr lang="zh-CN" altLang="en-US" b="1">
                          <a:solidFill>
                            <a:srgbClr val="002060"/>
                          </a:solidFill>
                        </a:rPr>
                        <m:t>和</m:t>
                      </m:r>
                      <m:r>
                        <a:rPr lang="en-US" altLang="zh-CN" b="1" i="1">
                          <a:solidFill>
                            <a:srgbClr val="002060"/>
                          </a:solidFill>
                          <a:latin typeface="Cambria Math" panose="02040503050406030204" pitchFamily="18" charset="0"/>
                        </a:rPr>
                        <m:t>𝒚</m:t>
                      </m:r>
                    </m:oMath>
                  </a14:m>
                  <a:r>
                    <a:rPr lang="zh-CN" altLang="en-US" b="1">
                      <a:solidFill>
                        <a:srgbClr val="002060"/>
                      </a:solidFill>
                    </a:rPr>
                    <a:t>之间。</a:t>
                  </a:r>
                </a:p>
              </p:txBody>
            </p:sp>
          </mc:Choice>
          <mc:Fallback xmlns="">
            <p:sp>
              <p:nvSpPr>
                <p:cNvPr id="23" name="文本框 22">
                  <a:extLst>
                    <a:ext uri="{FF2B5EF4-FFF2-40B4-BE49-F238E27FC236}">
                      <a16:creationId xmlns:a16="http://schemas.microsoft.com/office/drawing/2014/main" id="{4FB1AFE0-0F1E-47DC-B16C-F01E75A85603}"/>
                    </a:ext>
                  </a:extLst>
                </p:cNvPr>
                <p:cNvSpPr txBox="1">
                  <a:spLocks noRot="1" noChangeAspect="1" noMove="1" noResize="1" noEditPoints="1" noAdjustHandles="1" noChangeArrowheads="1" noChangeShapeType="1" noTextEdit="1"/>
                </p:cNvSpPr>
                <p:nvPr/>
              </p:nvSpPr>
              <p:spPr>
                <a:xfrm>
                  <a:off x="6631045" y="5530332"/>
                  <a:ext cx="3980047" cy="646331"/>
                </a:xfrm>
                <a:prstGeom prst="rect">
                  <a:avLst/>
                </a:prstGeom>
                <a:blipFill>
                  <a:blip r:embed="rId4"/>
                  <a:stretch>
                    <a:fillRect l="-1378" t="-5660" r="-153" b="-14151"/>
                  </a:stretch>
                </a:blipFill>
              </p:spPr>
              <p:txBody>
                <a:bodyPr/>
                <a:lstStyle/>
                <a:p>
                  <a:r>
                    <a:rPr lang="zh-CN" altLang="en-US">
                      <a:noFill/>
                    </a:rPr>
                    <a:t> </a:t>
                  </a:r>
                </a:p>
              </p:txBody>
            </p:sp>
          </mc:Fallback>
        </mc:AlternateContent>
        <p:sp>
          <p:nvSpPr>
            <p:cNvPr id="24" name="箭头: 下 23">
              <a:extLst>
                <a:ext uri="{FF2B5EF4-FFF2-40B4-BE49-F238E27FC236}">
                  <a16:creationId xmlns:a16="http://schemas.microsoft.com/office/drawing/2014/main" id="{719D2298-5D02-48EC-966F-27123912540F}"/>
                </a:ext>
              </a:extLst>
            </p:cNvPr>
            <p:cNvSpPr/>
            <p:nvPr/>
          </p:nvSpPr>
          <p:spPr>
            <a:xfrm>
              <a:off x="9310381" y="4978123"/>
              <a:ext cx="94562" cy="5413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3A3590C7-A62C-47B2-9B8A-E65E9E5F7376}"/>
                </a:ext>
              </a:extLst>
            </p:cNvPr>
            <p:cNvSpPr txBox="1"/>
            <p:nvPr/>
          </p:nvSpPr>
          <p:spPr>
            <a:xfrm>
              <a:off x="8834249" y="5071326"/>
              <a:ext cx="1048632" cy="338554"/>
            </a:xfrm>
            <a:prstGeom prst="rect">
              <a:avLst/>
            </a:prstGeom>
            <a:solidFill>
              <a:schemeClr val="accent5">
                <a:lumMod val="20000"/>
                <a:lumOff val="80000"/>
              </a:schemeClr>
            </a:solidFill>
          </p:spPr>
          <p:txBody>
            <a:bodyPr wrap="square" rtlCol="0">
              <a:spAutoFit/>
            </a:bodyPr>
            <a:lstStyle/>
            <a:p>
              <a:r>
                <a:rPr lang="zh-CN" altLang="en-US" sz="1600" b="1">
                  <a:solidFill>
                    <a:schemeClr val="accent4">
                      <a:lumMod val="50000"/>
                    </a:schemeClr>
                  </a:solidFill>
                  <a:latin typeface="楷体" panose="02010609060101010101" pitchFamily="49" charset="-122"/>
                  <a:ea typeface="楷体" panose="02010609060101010101" pitchFamily="49" charset="-122"/>
                </a:rPr>
                <a:t>细化句子</a:t>
              </a:r>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07B3F0F5-83A3-4C97-9BFD-D5D06EDC3F4E}"/>
                    </a:ext>
                  </a:extLst>
                </p:cNvPr>
                <p:cNvSpPr txBox="1"/>
                <p:nvPr/>
              </p:nvSpPr>
              <p:spPr>
                <a:xfrm>
                  <a:off x="1263056" y="5680603"/>
                  <a:ext cx="4589542" cy="506870"/>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𝒚</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𝑸</m:t>
                            </m:r>
                            <m:d>
                              <m:dPr>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𝒙</m:t>
                                </m:r>
                              </m:e>
                            </m:d>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𝑸</m:t>
                            </m:r>
                            <m:d>
                              <m:dPr>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𝒚</m:t>
                                </m:r>
                              </m:e>
                            </m:d>
                            <m:r>
                              <a:rPr lang="en-US" altLang="zh-CN" b="1" i="1" smtClean="0">
                                <a:solidFill>
                                  <a:srgbClr val="C00000"/>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𝒛</m:t>
                            </m:r>
                            <m:d>
                              <m:dPr>
                                <m:ctrlPr>
                                  <a:rPr lang="en-US" altLang="zh-CN" b="1" i="1">
                                    <a:solidFill>
                                      <a:schemeClr val="accent2">
                                        <a:lumMod val="50000"/>
                                      </a:schemeClr>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𝑸</m:t>
                                </m:r>
                                <m:d>
                                  <m:dPr>
                                    <m:ctrlPr>
                                      <a:rPr lang="en-US" altLang="zh-CN" b="1" i="1">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𝒛</m:t>
                                    </m:r>
                                  </m:e>
                                </m:d>
                                <m:r>
                                  <a:rPr lang="en-US" altLang="zh-CN" b="1" i="1">
                                    <a:solidFill>
                                      <a:srgbClr val="C00000"/>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𝑱</m:t>
                                </m:r>
                                <m:d>
                                  <m:dPr>
                                    <m:ctrlPr>
                                      <a:rPr lang="en-US" altLang="zh-CN" b="1" i="1">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𝒛</m:t>
                                    </m:r>
                                    <m:r>
                                      <a:rPr lang="en-US" altLang="zh-CN" b="1" i="1" smtClean="0">
                                        <a:solidFill>
                                          <a:schemeClr val="accent2">
                                            <a:lumMod val="50000"/>
                                          </a:schemeClr>
                                        </a:solidFill>
                                        <a:latin typeface="Cambria Math" panose="02040503050406030204" pitchFamily="18" charset="0"/>
                                      </a:rPr>
                                      <m:t>, </m:t>
                                    </m:r>
                                    <m:r>
                                      <a:rPr lang="en-US" altLang="zh-CN" b="1" i="1">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𝒚</m:t>
                                    </m:r>
                                  </m:e>
                                </m:d>
                              </m:e>
                            </m:d>
                          </m:e>
                        </m:d>
                      </m:oMath>
                    </m:oMathPara>
                  </a14:m>
                  <a:endParaRPr lang="zh-CN" altLang="en-US" b="1">
                    <a:solidFill>
                      <a:schemeClr val="accent2">
                        <a:lumMod val="50000"/>
                      </a:schemeClr>
                    </a:solidFill>
                  </a:endParaRPr>
                </a:p>
              </p:txBody>
            </p:sp>
          </mc:Choice>
          <mc:Fallback xmlns="">
            <p:sp>
              <p:nvSpPr>
                <p:cNvPr id="26" name="文本框 25">
                  <a:extLst>
                    <a:ext uri="{FF2B5EF4-FFF2-40B4-BE49-F238E27FC236}">
                      <a16:creationId xmlns:a16="http://schemas.microsoft.com/office/drawing/2014/main" id="{07B3F0F5-83A3-4C97-9BFD-D5D06EDC3F4E}"/>
                    </a:ext>
                  </a:extLst>
                </p:cNvPr>
                <p:cNvSpPr txBox="1">
                  <a:spLocks noRot="1" noChangeAspect="1" noMove="1" noResize="1" noEditPoints="1" noAdjustHandles="1" noChangeArrowheads="1" noChangeShapeType="1" noTextEdit="1"/>
                </p:cNvSpPr>
                <p:nvPr/>
              </p:nvSpPr>
              <p:spPr>
                <a:xfrm>
                  <a:off x="1263056" y="5680603"/>
                  <a:ext cx="4589542" cy="506870"/>
                </a:xfrm>
                <a:prstGeom prst="rect">
                  <a:avLst/>
                </a:prstGeom>
                <a:blipFill>
                  <a:blip r:embed="rId5"/>
                  <a:stretch>
                    <a:fillRect/>
                  </a:stretch>
                </a:blipFill>
              </p:spPr>
              <p:txBody>
                <a:bodyPr/>
                <a:lstStyle/>
                <a:p>
                  <a:r>
                    <a:rPr lang="zh-CN" altLang="en-US">
                      <a:noFill/>
                    </a:rPr>
                    <a:t> </a:t>
                  </a:r>
                </a:p>
              </p:txBody>
            </p:sp>
          </mc:Fallback>
        </mc:AlternateContent>
        <p:sp>
          <p:nvSpPr>
            <p:cNvPr id="27" name="箭头: 左 26">
              <a:extLst>
                <a:ext uri="{FF2B5EF4-FFF2-40B4-BE49-F238E27FC236}">
                  <a16:creationId xmlns:a16="http://schemas.microsoft.com/office/drawing/2014/main" id="{215AA12E-8E25-4F5E-A44B-759DAC120EBD}"/>
                </a:ext>
              </a:extLst>
            </p:cNvPr>
            <p:cNvSpPr/>
            <p:nvPr/>
          </p:nvSpPr>
          <p:spPr>
            <a:xfrm>
              <a:off x="5852597" y="5827697"/>
              <a:ext cx="778448" cy="10737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A5CC0B78-0FE7-4011-A07F-F7AE550922B2}"/>
                    </a:ext>
                  </a:extLst>
                </p:cNvPr>
                <p:cNvSpPr txBox="1"/>
                <p:nvPr/>
              </p:nvSpPr>
              <p:spPr>
                <a:xfrm>
                  <a:off x="7677013" y="2537975"/>
                  <a:ext cx="2920708" cy="646331"/>
                </a:xfrm>
                <a:prstGeom prst="rect">
                  <a:avLst/>
                </a:prstGeom>
                <a:solidFill>
                  <a:schemeClr val="accent4">
                    <a:lumMod val="20000"/>
                    <a:lumOff val="80000"/>
                  </a:schemeClr>
                </a:solidFill>
              </p:spPr>
              <p:txBody>
                <a:bodyPr wrap="square" rtlCol="0">
                  <a:spAutoFit/>
                </a:bodyPr>
                <a:lstStyle/>
                <a:p>
                  <a:r>
                    <a:rPr lang="zh-CN" altLang="en-US" b="1">
                      <a:solidFill>
                        <a:srgbClr val="002060"/>
                      </a:solidFill>
                    </a:rPr>
                    <a:t>对任意有理数</a:t>
                  </a:r>
                  <a14:m>
                    <m:oMath xmlns:m="http://schemas.openxmlformats.org/officeDocument/2006/math">
                      <m:r>
                        <a:rPr lang="en-US" altLang="zh-CN" b="1" i="1">
                          <a:solidFill>
                            <a:srgbClr val="002060"/>
                          </a:solidFill>
                          <a:latin typeface="Cambria Math" panose="02040503050406030204" pitchFamily="18" charset="0"/>
                        </a:rPr>
                        <m:t>𝒙</m:t>
                      </m:r>
                      <m:r>
                        <m:rPr>
                          <m:nor/>
                        </m:rPr>
                        <a:rPr lang="zh-CN" altLang="en-US" b="1">
                          <a:solidFill>
                            <a:srgbClr val="002060"/>
                          </a:solidFill>
                        </a:rPr>
                        <m:t>和</m:t>
                      </m:r>
                      <m:r>
                        <a:rPr lang="en-US" altLang="zh-CN" b="1" i="1">
                          <a:solidFill>
                            <a:srgbClr val="002060"/>
                          </a:solidFill>
                          <a:latin typeface="Cambria Math" panose="02040503050406030204" pitchFamily="18" charset="0"/>
                        </a:rPr>
                        <m:t>𝒚</m:t>
                      </m:r>
                    </m:oMath>
                  </a14:m>
                  <a:r>
                    <a:rPr lang="zh-CN" altLang="en-US" b="1">
                      <a:solidFill>
                        <a:srgbClr val="002060"/>
                      </a:solidFill>
                    </a:rPr>
                    <a:t>，存在有理数</a:t>
                  </a:r>
                  <a14:m>
                    <m:oMath xmlns:m="http://schemas.openxmlformats.org/officeDocument/2006/math">
                      <m:r>
                        <a:rPr lang="en-US" altLang="zh-CN" b="1" i="1">
                          <a:solidFill>
                            <a:srgbClr val="002060"/>
                          </a:solidFill>
                          <a:latin typeface="Cambria Math" panose="02040503050406030204" pitchFamily="18" charset="0"/>
                        </a:rPr>
                        <m:t>𝒛</m:t>
                      </m:r>
                    </m:oMath>
                  </a14:m>
                  <a:r>
                    <a:rPr lang="zh-CN" altLang="en-US" b="1">
                      <a:solidFill>
                        <a:srgbClr val="002060"/>
                      </a:solidFill>
                    </a:rPr>
                    <a:t>，</a:t>
                  </a:r>
                  <a14:m>
                    <m:oMath xmlns:m="http://schemas.openxmlformats.org/officeDocument/2006/math">
                      <m:r>
                        <a:rPr lang="en-US" altLang="zh-CN" b="1" i="1">
                          <a:solidFill>
                            <a:srgbClr val="002060"/>
                          </a:solidFill>
                          <a:latin typeface="Cambria Math" panose="02040503050406030204" pitchFamily="18" charset="0"/>
                        </a:rPr>
                        <m:t>𝒛</m:t>
                      </m:r>
                    </m:oMath>
                  </a14:m>
                  <a:r>
                    <a:rPr lang="zh-CN" altLang="en-US" b="1">
                      <a:solidFill>
                        <a:srgbClr val="002060"/>
                      </a:solidFill>
                    </a:rPr>
                    <a:t>在</a:t>
                  </a:r>
                  <a14:m>
                    <m:oMath xmlns:m="http://schemas.openxmlformats.org/officeDocument/2006/math">
                      <m:r>
                        <a:rPr lang="en-US" altLang="zh-CN" b="1" i="1">
                          <a:solidFill>
                            <a:srgbClr val="002060"/>
                          </a:solidFill>
                          <a:latin typeface="Cambria Math" panose="02040503050406030204" pitchFamily="18" charset="0"/>
                        </a:rPr>
                        <m:t>𝒙</m:t>
                      </m:r>
                      <m:r>
                        <m:rPr>
                          <m:nor/>
                        </m:rPr>
                        <a:rPr lang="zh-CN" altLang="en-US" b="1">
                          <a:solidFill>
                            <a:srgbClr val="002060"/>
                          </a:solidFill>
                        </a:rPr>
                        <m:t>和</m:t>
                      </m:r>
                      <m:r>
                        <a:rPr lang="en-US" altLang="zh-CN" b="1" i="1">
                          <a:solidFill>
                            <a:srgbClr val="002060"/>
                          </a:solidFill>
                          <a:latin typeface="Cambria Math" panose="02040503050406030204" pitchFamily="18" charset="0"/>
                        </a:rPr>
                        <m:t>𝒚</m:t>
                      </m:r>
                    </m:oMath>
                  </a14:m>
                  <a:r>
                    <a:rPr lang="zh-CN" altLang="en-US" b="1">
                      <a:solidFill>
                        <a:srgbClr val="002060"/>
                      </a:solidFill>
                    </a:rPr>
                    <a:t>之间。</a:t>
                  </a:r>
                </a:p>
              </p:txBody>
            </p:sp>
          </mc:Choice>
          <mc:Fallback xmlns="">
            <p:sp>
              <p:nvSpPr>
                <p:cNvPr id="28" name="文本框 27">
                  <a:extLst>
                    <a:ext uri="{FF2B5EF4-FFF2-40B4-BE49-F238E27FC236}">
                      <a16:creationId xmlns:a16="http://schemas.microsoft.com/office/drawing/2014/main" id="{A5CC0B78-0FE7-4011-A07F-F7AE550922B2}"/>
                    </a:ext>
                  </a:extLst>
                </p:cNvPr>
                <p:cNvSpPr txBox="1">
                  <a:spLocks noRot="1" noChangeAspect="1" noMove="1" noResize="1" noEditPoints="1" noAdjustHandles="1" noChangeArrowheads="1" noChangeShapeType="1" noTextEdit="1"/>
                </p:cNvSpPr>
                <p:nvPr/>
              </p:nvSpPr>
              <p:spPr>
                <a:xfrm>
                  <a:off x="7677013" y="2537975"/>
                  <a:ext cx="2920708" cy="646331"/>
                </a:xfrm>
                <a:prstGeom prst="rect">
                  <a:avLst/>
                </a:prstGeom>
                <a:blipFill>
                  <a:blip r:embed="rId6"/>
                  <a:stretch>
                    <a:fillRect l="-1667" t="-5660" b="-14151"/>
                  </a:stretch>
                </a:blipFill>
              </p:spPr>
              <p:txBody>
                <a:bodyPr/>
                <a:lstStyle/>
                <a:p>
                  <a:r>
                    <a:rPr lang="zh-CN" altLang="en-US">
                      <a:noFill/>
                    </a:rPr>
                    <a:t> </a:t>
                  </a:r>
                </a:p>
              </p:txBody>
            </p:sp>
          </mc:Fallback>
        </mc:AlternateContent>
        <p:sp>
          <p:nvSpPr>
            <p:cNvPr id="29" name="箭头: 下 28">
              <a:extLst>
                <a:ext uri="{FF2B5EF4-FFF2-40B4-BE49-F238E27FC236}">
                  <a16:creationId xmlns:a16="http://schemas.microsoft.com/office/drawing/2014/main" id="{E352877E-DA44-4EFF-A1C7-10607D5476D7}"/>
                </a:ext>
              </a:extLst>
            </p:cNvPr>
            <p:cNvSpPr/>
            <p:nvPr/>
          </p:nvSpPr>
          <p:spPr>
            <a:xfrm rot="10800000">
              <a:off x="9306686" y="3184306"/>
              <a:ext cx="98256" cy="5361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77889052-E2F8-41C1-A98F-021106F70635}"/>
                </a:ext>
              </a:extLst>
            </p:cNvPr>
            <p:cNvSpPr txBox="1"/>
            <p:nvPr/>
          </p:nvSpPr>
          <p:spPr>
            <a:xfrm>
              <a:off x="8834249" y="3304758"/>
              <a:ext cx="1048632" cy="338554"/>
            </a:xfrm>
            <a:prstGeom prst="rect">
              <a:avLst/>
            </a:prstGeom>
            <a:solidFill>
              <a:schemeClr val="accent5">
                <a:lumMod val="20000"/>
                <a:lumOff val="80000"/>
              </a:schemeClr>
            </a:solidFill>
          </p:spPr>
          <p:txBody>
            <a:bodyPr wrap="square" rtlCol="0">
              <a:spAutoFit/>
            </a:bodyPr>
            <a:lstStyle/>
            <a:p>
              <a:r>
                <a:rPr lang="zh-CN" altLang="en-US" sz="1600" b="1">
                  <a:solidFill>
                    <a:schemeClr val="accent4">
                      <a:lumMod val="50000"/>
                    </a:schemeClr>
                  </a:solidFill>
                  <a:latin typeface="楷体" panose="02010609060101010101" pitchFamily="49" charset="-122"/>
                  <a:ea typeface="楷体" panose="02010609060101010101" pitchFamily="49" charset="-122"/>
                </a:rPr>
                <a:t>细化句子</a:t>
              </a:r>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42A11A2F-206D-45C3-A13F-117ACC8B3CE7}"/>
                    </a:ext>
                  </a:extLst>
                </p:cNvPr>
                <p:cNvSpPr txBox="1"/>
                <p:nvPr/>
              </p:nvSpPr>
              <p:spPr>
                <a:xfrm>
                  <a:off x="3658059" y="2703328"/>
                  <a:ext cx="2006525" cy="369332"/>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𝒚</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𝒛𝑱</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𝒛</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𝒚</m:t>
                        </m:r>
                        <m:r>
                          <a:rPr lang="en-US" altLang="zh-CN" b="1" i="1" smtClean="0">
                            <a:solidFill>
                              <a:schemeClr val="accent2">
                                <a:lumMod val="50000"/>
                              </a:schemeClr>
                            </a:solidFill>
                            <a:latin typeface="Cambria Math" panose="02040503050406030204" pitchFamily="18" charset="0"/>
                          </a:rPr>
                          <m:t>)</m:t>
                        </m:r>
                      </m:oMath>
                    </m:oMathPara>
                  </a14:m>
                  <a:endParaRPr lang="zh-CN" altLang="en-US" b="1">
                    <a:solidFill>
                      <a:schemeClr val="accent2">
                        <a:lumMod val="50000"/>
                      </a:schemeClr>
                    </a:solidFill>
                  </a:endParaRPr>
                </a:p>
              </p:txBody>
            </p:sp>
          </mc:Choice>
          <mc:Fallback xmlns="">
            <p:sp>
              <p:nvSpPr>
                <p:cNvPr id="31" name="文本框 30">
                  <a:extLst>
                    <a:ext uri="{FF2B5EF4-FFF2-40B4-BE49-F238E27FC236}">
                      <a16:creationId xmlns:a16="http://schemas.microsoft.com/office/drawing/2014/main" id="{42A11A2F-206D-45C3-A13F-117ACC8B3CE7}"/>
                    </a:ext>
                  </a:extLst>
                </p:cNvPr>
                <p:cNvSpPr txBox="1">
                  <a:spLocks noRot="1" noChangeAspect="1" noMove="1" noResize="1" noEditPoints="1" noAdjustHandles="1" noChangeArrowheads="1" noChangeShapeType="1" noTextEdit="1"/>
                </p:cNvSpPr>
                <p:nvPr/>
              </p:nvSpPr>
              <p:spPr>
                <a:xfrm>
                  <a:off x="3658059" y="2703328"/>
                  <a:ext cx="2006525" cy="369332"/>
                </a:xfrm>
                <a:prstGeom prst="rect">
                  <a:avLst/>
                </a:prstGeom>
                <a:blipFill>
                  <a:blip r:embed="rId7"/>
                  <a:stretch>
                    <a:fillRect b="-13333"/>
                  </a:stretch>
                </a:blipFill>
              </p:spPr>
              <p:txBody>
                <a:bodyPr/>
                <a:lstStyle/>
                <a:p>
                  <a:r>
                    <a:rPr lang="zh-CN" altLang="en-US">
                      <a:noFill/>
                    </a:rPr>
                    <a:t> </a:t>
                  </a:r>
                </a:p>
              </p:txBody>
            </p:sp>
          </mc:Fallback>
        </mc:AlternateContent>
        <p:sp>
          <p:nvSpPr>
            <p:cNvPr id="32" name="箭头: 左 31">
              <a:extLst>
                <a:ext uri="{FF2B5EF4-FFF2-40B4-BE49-F238E27FC236}">
                  <a16:creationId xmlns:a16="http://schemas.microsoft.com/office/drawing/2014/main" id="{B1E9B9A1-65BA-40AB-980D-94B90F25ECE1}"/>
                </a:ext>
              </a:extLst>
            </p:cNvPr>
            <p:cNvSpPr/>
            <p:nvPr/>
          </p:nvSpPr>
          <p:spPr>
            <a:xfrm>
              <a:off x="5670488" y="2869182"/>
              <a:ext cx="2006525" cy="694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A68B5C96-FAF5-47A0-8F59-210BEF736BD0}"/>
                </a:ext>
              </a:extLst>
            </p:cNvPr>
            <p:cNvSpPr txBox="1"/>
            <p:nvPr/>
          </p:nvSpPr>
          <p:spPr>
            <a:xfrm>
              <a:off x="272874" y="2564828"/>
              <a:ext cx="2086021" cy="646331"/>
            </a:xfrm>
            <a:prstGeom prst="rect">
              <a:avLst/>
            </a:prstGeom>
            <a:solidFill>
              <a:schemeClr val="accent5">
                <a:lumMod val="20000"/>
                <a:lumOff val="80000"/>
              </a:schemeClr>
            </a:solidFill>
          </p:spPr>
          <p:txBody>
            <a:bodyPr wrap="square" rtlCol="0">
              <a:spAutoFit/>
            </a:bodyPr>
            <a:lstStyle/>
            <a:p>
              <a:r>
                <a:rPr lang="zh-CN" altLang="en-US" b="1">
                  <a:solidFill>
                    <a:srgbClr val="002060"/>
                  </a:solidFill>
                </a:rPr>
                <a:t>两种符号化都是合理的符号化方式！</a:t>
              </a:r>
            </a:p>
          </p:txBody>
        </p:sp>
      </p:grpSp>
      <p:sp>
        <p:nvSpPr>
          <p:cNvPr id="36" name="文本框 35">
            <a:extLst>
              <a:ext uri="{FF2B5EF4-FFF2-40B4-BE49-F238E27FC236}">
                <a16:creationId xmlns:a16="http://schemas.microsoft.com/office/drawing/2014/main" id="{DA9DA276-6D14-42B4-B998-725DC63BA775}"/>
              </a:ext>
            </a:extLst>
          </p:cNvPr>
          <p:cNvSpPr txBox="1"/>
          <p:nvPr/>
        </p:nvSpPr>
        <p:spPr>
          <a:xfrm>
            <a:off x="8392869" y="971314"/>
            <a:ext cx="2980023" cy="1388970"/>
          </a:xfrm>
          <a:prstGeom prst="rect">
            <a:avLst/>
          </a:prstGeom>
          <a:solidFill>
            <a:schemeClr val="accent2">
              <a:lumMod val="20000"/>
              <a:lumOff val="80000"/>
              <a:alpha val="50000"/>
            </a:schemeClr>
          </a:solidFill>
        </p:spPr>
        <p:txBody>
          <a:bodyPr wrap="square" tIns="0" bIns="0" rtlCol="0">
            <a:spAutoFit/>
          </a:bodyPr>
          <a:lstStyle/>
          <a:p>
            <a:pPr>
              <a:lnSpc>
                <a:spcPts val="2600"/>
              </a:lnSpc>
              <a:spcBef>
                <a:spcPts val="600"/>
              </a:spcBef>
            </a:pPr>
            <a:r>
              <a:rPr lang="zh-CN" altLang="en-US" b="1">
                <a:solidFill>
                  <a:schemeClr val="accent2">
                    <a:lumMod val="50000"/>
                  </a:schemeClr>
                </a:solidFill>
              </a:rPr>
              <a:t>存在量词命题中特征谓词与其他谓词是逻辑合取关系！</a:t>
            </a:r>
            <a:endParaRPr lang="en-US" altLang="zh-CN" b="1">
              <a:solidFill>
                <a:schemeClr val="accent2">
                  <a:lumMod val="50000"/>
                </a:schemeClr>
              </a:solidFill>
            </a:endParaRPr>
          </a:p>
          <a:p>
            <a:pPr>
              <a:lnSpc>
                <a:spcPts val="2600"/>
              </a:lnSpc>
              <a:spcBef>
                <a:spcPts val="600"/>
              </a:spcBef>
            </a:pPr>
            <a:r>
              <a:rPr lang="zh-CN" altLang="en-US" b="1">
                <a:solidFill>
                  <a:schemeClr val="accent2">
                    <a:lumMod val="50000"/>
                  </a:schemeClr>
                </a:solidFill>
              </a:rPr>
              <a:t>全称量词命题中特征谓词与其他位置是逻辑蕴含关系！</a:t>
            </a:r>
          </a:p>
        </p:txBody>
      </p:sp>
    </p:spTree>
    <p:extLst>
      <p:ext uri="{BB962C8B-B14F-4D97-AF65-F5344CB8AC3E}">
        <p14:creationId xmlns:p14="http://schemas.microsoft.com/office/powerpoint/2010/main" val="2012100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自然语言命题的符号化</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第十二讲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11</a:t>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嵌套量化命题的符号化练习</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B4240D9-FBA8-4CD8-BBAC-464EA6DDB8CD}"/>
                  </a:ext>
                </a:extLst>
              </p:cNvPr>
              <p:cNvSpPr txBox="1"/>
              <p:nvPr/>
            </p:nvSpPr>
            <p:spPr>
              <a:xfrm>
                <a:off x="896579" y="1240902"/>
                <a:ext cx="10398835" cy="1384995"/>
              </a:xfrm>
              <a:prstGeom prst="rect">
                <a:avLst/>
              </a:prstGeom>
              <a:solidFill>
                <a:schemeClr val="accent5">
                  <a:lumMod val="20000"/>
                  <a:lumOff val="80000"/>
                  <a:alpha val="50000"/>
                </a:schemeClr>
              </a:solidFill>
            </p:spPr>
            <p:txBody>
              <a:bodyPr wrap="square" rtlCol="0">
                <a:spAutoFit/>
              </a:bodyPr>
              <a:lstStyle/>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设论域由学校所有人构成的集合，且有以下谓词和个体常量</a:t>
                </a:r>
              </a:p>
              <a:p>
                <a:pPr marL="342900" indent="-342900">
                  <a:spcBef>
                    <a:spcPts val="600"/>
                  </a:spcBef>
                  <a:spcAft>
                    <a:spcPts val="600"/>
                  </a:spcAft>
                  <a:buFont typeface="Arial" panose="020B0604020202020204" pitchFamily="34" charset="0"/>
                  <a:buChar char="•"/>
                </a:pPr>
                <a:r>
                  <a:rPr lang="zh-CN" altLang="en-US" sz="2000" b="1">
                    <a:solidFill>
                      <a:srgbClr val="C00000"/>
                    </a:solidFill>
                  </a:rPr>
                  <a:t>谓词</a:t>
                </a:r>
                <a:r>
                  <a:rPr lang="zh-CN" altLang="en-US" sz="2000" b="1">
                    <a:solidFill>
                      <a:schemeClr val="accent6">
                        <a:lumMod val="50000"/>
                      </a:schemeClr>
                    </a:solidFill>
                  </a:rPr>
                  <a:t>：</a:t>
                </a:r>
                <a:r>
                  <a:rPr lang="en-US" altLang="zh-CN" sz="2000" b="1">
                    <a:solidFill>
                      <a:schemeClr val="accent6">
                        <a:lumMod val="50000"/>
                      </a:schemeClr>
                    </a:solidFill>
                  </a:rPr>
                  <a:t>	(1)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𝑺</m:t>
                    </m:r>
                    <m:r>
                      <a:rPr lang="en-US" altLang="zh-CN" sz="2000" b="1" i="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𝒙</m:t>
                    </m:r>
                    <m:r>
                      <a:rPr lang="en-US" altLang="zh-CN" sz="2000" b="1" i="1" smtClean="0">
                        <a:solidFill>
                          <a:schemeClr val="accent6">
                            <a:lumMod val="50000"/>
                          </a:schemeClr>
                        </a:solidFill>
                        <a:latin typeface="Cambria Math" panose="02040503050406030204" pitchFamily="18" charset="0"/>
                      </a:rPr>
                      <m:t>)</m:t>
                    </m:r>
                  </m:oMath>
                </a14:m>
                <a:r>
                  <a:rPr lang="en-US" altLang="zh-CN" sz="2000" b="1">
                    <a:solidFill>
                      <a:schemeClr val="accent6">
                        <a:lumMod val="50000"/>
                      </a:schemeClr>
                    </a:solidFill>
                  </a:rPr>
                  <a:t>: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𝒙</m:t>
                    </m:r>
                  </m:oMath>
                </a14:m>
                <a:r>
                  <a:rPr lang="zh-CN" altLang="en-US" sz="2000" b="1">
                    <a:solidFill>
                      <a:schemeClr val="accent6">
                        <a:lumMod val="50000"/>
                      </a:schemeClr>
                    </a:solidFill>
                  </a:rPr>
                  <a:t>是学生”</a:t>
                </a:r>
                <a:r>
                  <a:rPr lang="en-US" altLang="zh-CN" sz="2000" b="1">
                    <a:solidFill>
                      <a:schemeClr val="accent6">
                        <a:lumMod val="50000"/>
                      </a:schemeClr>
                    </a:solidFill>
                  </a:rPr>
                  <a:t>	(2)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𝑭</m:t>
                    </m:r>
                    <m:r>
                      <a:rPr lang="en-US" altLang="zh-CN" sz="2000" b="1" i="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𝒙</m:t>
                    </m:r>
                    <m:r>
                      <a:rPr lang="en-US" altLang="zh-CN" sz="2000" b="1" i="1" smtClean="0">
                        <a:solidFill>
                          <a:schemeClr val="accent6">
                            <a:lumMod val="50000"/>
                          </a:schemeClr>
                        </a:solidFill>
                        <a:latin typeface="Cambria Math" panose="02040503050406030204" pitchFamily="18" charset="0"/>
                      </a:rPr>
                      <m:t>)</m:t>
                    </m:r>
                  </m:oMath>
                </a14:m>
                <a:r>
                  <a:rPr lang="en-US" altLang="zh-CN" sz="2000" b="1">
                    <a:solidFill>
                      <a:schemeClr val="accent6">
                        <a:lumMod val="50000"/>
                      </a:schemeClr>
                    </a:solidFill>
                  </a:rPr>
                  <a:t>: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𝒙</m:t>
                    </m:r>
                  </m:oMath>
                </a14:m>
                <a:r>
                  <a:rPr lang="zh-CN" altLang="en-US" sz="2000" b="1">
                    <a:solidFill>
                      <a:schemeClr val="accent6">
                        <a:lumMod val="50000"/>
                      </a:schemeClr>
                    </a:solidFill>
                  </a:rPr>
                  <a:t>是教职工”</a:t>
                </a:r>
                <a:r>
                  <a:rPr lang="en-US" altLang="zh-CN" sz="2000" b="1">
                    <a:solidFill>
                      <a:schemeClr val="accent6">
                        <a:lumMod val="50000"/>
                      </a:schemeClr>
                    </a:solidFill>
                  </a:rPr>
                  <a:t> 	(3)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𝑨</m:t>
                    </m:r>
                    <m:r>
                      <a:rPr lang="en-US" altLang="zh-CN" sz="2000" b="1" i="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𝒙</m:t>
                    </m:r>
                    <m:r>
                      <a:rPr lang="en-US" altLang="zh-CN" sz="2000" b="1" i="1">
                        <a:solidFill>
                          <a:schemeClr val="accent6">
                            <a:lumMod val="50000"/>
                          </a:schemeClr>
                        </a:solidFill>
                        <a:latin typeface="Cambria Math" panose="02040503050406030204" pitchFamily="18" charset="0"/>
                      </a:rPr>
                      <m:t>, </m:t>
                    </m:r>
                    <m:r>
                      <a:rPr lang="en-US" altLang="zh-CN" sz="2000" b="1" i="1">
                        <a:solidFill>
                          <a:schemeClr val="accent6">
                            <a:lumMod val="50000"/>
                          </a:schemeClr>
                        </a:solidFill>
                        <a:latin typeface="Cambria Math" panose="02040503050406030204" pitchFamily="18" charset="0"/>
                      </a:rPr>
                      <m:t>𝒚</m:t>
                    </m:r>
                    <m:r>
                      <a:rPr lang="en-US" altLang="zh-CN" sz="2000" b="1" i="1" smtClean="0">
                        <a:solidFill>
                          <a:schemeClr val="accent6">
                            <a:lumMod val="50000"/>
                          </a:schemeClr>
                        </a:solidFill>
                        <a:latin typeface="Cambria Math" panose="02040503050406030204" pitchFamily="18" charset="0"/>
                      </a:rPr>
                      <m:t>)</m:t>
                    </m:r>
                  </m:oMath>
                </a14:m>
                <a:r>
                  <a:rPr lang="en-US" altLang="zh-CN" sz="2000" b="1">
                    <a:solidFill>
                      <a:schemeClr val="accent6">
                        <a:lumMod val="50000"/>
                      </a:schemeClr>
                    </a:solidFill>
                  </a:rPr>
                  <a:t>: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𝒙</m:t>
                    </m:r>
                  </m:oMath>
                </a14:m>
                <a:r>
                  <a:rPr lang="zh-CN" altLang="en-US" sz="2000" b="1">
                    <a:solidFill>
                      <a:schemeClr val="accent6">
                        <a:lumMod val="50000"/>
                      </a:schemeClr>
                    </a:solidFill>
                  </a:rPr>
                  <a:t>问过</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𝒚</m:t>
                    </m:r>
                  </m:oMath>
                </a14:m>
                <a:r>
                  <a:rPr lang="zh-CN" altLang="en-US" sz="2000" b="1">
                    <a:solidFill>
                      <a:schemeClr val="accent6">
                        <a:lumMod val="50000"/>
                      </a:schemeClr>
                    </a:solidFill>
                  </a:rPr>
                  <a:t>问题”</a:t>
                </a:r>
              </a:p>
              <a:p>
                <a:pPr marL="342900" indent="-342900">
                  <a:spcBef>
                    <a:spcPts val="600"/>
                  </a:spcBef>
                  <a:spcAft>
                    <a:spcPts val="600"/>
                  </a:spcAft>
                  <a:buFont typeface="Arial" panose="020B0604020202020204" pitchFamily="34" charset="0"/>
                  <a:buChar char="•"/>
                </a:pPr>
                <a:r>
                  <a:rPr lang="zh-CN" altLang="en-US" sz="2000" b="1">
                    <a:solidFill>
                      <a:srgbClr val="C00000"/>
                    </a:solidFill>
                  </a:rPr>
                  <a:t>个体常量</a:t>
                </a:r>
                <a:r>
                  <a:rPr lang="zh-CN" altLang="en-US" sz="2000" b="1">
                    <a:solidFill>
                      <a:schemeClr val="accent6">
                        <a:lumMod val="50000"/>
                      </a:schemeClr>
                    </a:solidFill>
                  </a:rPr>
                  <a:t>：</a:t>
                </a:r>
                <a:r>
                  <a:rPr lang="en-US" altLang="zh-CN" sz="2000" b="1">
                    <a:solidFill>
                      <a:schemeClr val="accent6">
                        <a:lumMod val="50000"/>
                      </a:schemeClr>
                    </a:solidFill>
                  </a:rPr>
                  <a:t>	(4)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𝒂</m:t>
                    </m:r>
                  </m:oMath>
                </a14:m>
                <a:r>
                  <a:rPr lang="en-US" altLang="zh-CN" sz="2000" b="1">
                    <a:solidFill>
                      <a:schemeClr val="accent6">
                        <a:lumMod val="50000"/>
                      </a:schemeClr>
                    </a:solidFill>
                  </a:rPr>
                  <a:t>: Lois		(5)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𝒃</m:t>
                    </m:r>
                  </m:oMath>
                </a14:m>
                <a:r>
                  <a:rPr lang="en-US" altLang="zh-CN" sz="2000" b="1">
                    <a:solidFill>
                      <a:schemeClr val="accent6">
                        <a:lumMod val="50000"/>
                      </a:schemeClr>
                    </a:solidFill>
                  </a:rPr>
                  <a:t>: Gross</a:t>
                </a:r>
                <a:r>
                  <a:rPr lang="zh-CN" altLang="en-US" sz="2000" b="1">
                    <a:solidFill>
                      <a:schemeClr val="accent6">
                        <a:lumMod val="50000"/>
                      </a:schemeClr>
                    </a:solidFill>
                  </a:rPr>
                  <a:t>教授</a:t>
                </a:r>
              </a:p>
            </p:txBody>
          </p:sp>
        </mc:Choice>
        <mc:Fallback xmlns="">
          <p:sp>
            <p:nvSpPr>
              <p:cNvPr id="4" name="文本框 3">
                <a:extLst>
                  <a:ext uri="{FF2B5EF4-FFF2-40B4-BE49-F238E27FC236}">
                    <a16:creationId xmlns:a16="http://schemas.microsoft.com/office/drawing/2014/main" id="{AB4240D9-FBA8-4CD8-BBAC-464EA6DDB8CD}"/>
                  </a:ext>
                </a:extLst>
              </p:cNvPr>
              <p:cNvSpPr txBox="1">
                <a:spLocks noRot="1" noChangeAspect="1" noMove="1" noResize="1" noEditPoints="1" noAdjustHandles="1" noChangeArrowheads="1" noChangeShapeType="1" noTextEdit="1"/>
              </p:cNvSpPr>
              <p:nvPr/>
            </p:nvSpPr>
            <p:spPr>
              <a:xfrm>
                <a:off x="896579" y="1240902"/>
                <a:ext cx="10398835" cy="1384995"/>
              </a:xfrm>
              <a:prstGeom prst="rect">
                <a:avLst/>
              </a:prstGeom>
              <a:blipFill>
                <a:blip r:embed="rId2"/>
                <a:stretch>
                  <a:fillRect l="-879" t="-3524" b="-7048"/>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7F8802DE-91FB-4053-B341-4CD227FEE7FB}"/>
              </a:ext>
            </a:extLst>
          </p:cNvPr>
          <p:cNvSpPr txBox="1"/>
          <p:nvPr/>
        </p:nvSpPr>
        <p:spPr>
          <a:xfrm>
            <a:off x="896579" y="2805913"/>
            <a:ext cx="10398835" cy="1477328"/>
          </a:xfrm>
          <a:prstGeom prst="rect">
            <a:avLst/>
          </a:prstGeom>
          <a:solidFill>
            <a:schemeClr val="accent6">
              <a:lumMod val="20000"/>
              <a:lumOff val="80000"/>
              <a:alpha val="50000"/>
            </a:schemeClr>
          </a:solidFill>
        </p:spPr>
        <p:txBody>
          <a:bodyPr wrap="square" rtlCol="0">
            <a:spAutoFit/>
          </a:bodyPr>
          <a:lstStyle/>
          <a:p>
            <a:pPr>
              <a:spcBef>
                <a:spcPts val="1200"/>
              </a:spcBef>
              <a:spcAft>
                <a:spcPts val="600"/>
              </a:spcAft>
            </a:pPr>
            <a:r>
              <a:rPr lang="zh-CN" altLang="en-US" sz="2000" b="1">
                <a:solidFill>
                  <a:schemeClr val="accent4">
                    <a:lumMod val="50000"/>
                  </a:schemeClr>
                </a:solidFill>
              </a:rPr>
              <a:t>命题</a:t>
            </a:r>
            <a:r>
              <a:rPr lang="zh-CN" altLang="en-US" sz="2000" b="1">
                <a:solidFill>
                  <a:srgbClr val="002060"/>
                </a:solidFill>
              </a:rPr>
              <a:t>“</a:t>
            </a:r>
            <a:r>
              <a:rPr lang="en-US" altLang="zh-CN" sz="2000">
                <a:solidFill>
                  <a:srgbClr val="002060"/>
                </a:solidFill>
                <a:latin typeface="Arial" panose="020B0604020202020204" pitchFamily="34" charset="0"/>
                <a:ea typeface="楷体" panose="02010609060101010101" pitchFamily="49" charset="-122"/>
                <a:cs typeface="Arial" panose="020B0604020202020204" pitchFamily="34" charset="0"/>
              </a:rPr>
              <a:t>Lois</a:t>
            </a:r>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问过</a:t>
            </a:r>
            <a:r>
              <a:rPr lang="en-US" altLang="zh-CN" sz="2000">
                <a:solidFill>
                  <a:srgbClr val="002060"/>
                </a:solidFill>
                <a:latin typeface="Arial" panose="020B0604020202020204" pitchFamily="34" charset="0"/>
                <a:ea typeface="楷体" panose="02010609060101010101" pitchFamily="49" charset="-122"/>
                <a:cs typeface="Arial" panose="020B0604020202020204" pitchFamily="34" charset="0"/>
              </a:rPr>
              <a:t>Gross</a:t>
            </a:r>
            <a:r>
              <a:rPr lang="zh-CN" altLang="en-US" sz="2000" b="1">
                <a:solidFill>
                  <a:srgbClr val="002060"/>
                </a:solidFill>
                <a:latin typeface="Arial" panose="020B0604020202020204" pitchFamily="34" charset="0"/>
                <a:ea typeface="楷体" panose="02010609060101010101" pitchFamily="49" charset="-122"/>
                <a:cs typeface="Arial" panose="020B0604020202020204" pitchFamily="34" charset="0"/>
              </a:rPr>
              <a:t>教授问题</a:t>
            </a:r>
            <a:r>
              <a:rPr lang="zh-CN" altLang="en-US" sz="2000" b="1">
                <a:solidFill>
                  <a:srgbClr val="002060"/>
                </a:solidFill>
              </a:rPr>
              <a:t>”</a:t>
            </a:r>
            <a:r>
              <a:rPr lang="zh-CN" altLang="en-US" sz="2000" b="1">
                <a:solidFill>
                  <a:schemeClr val="accent4">
                    <a:lumMod val="50000"/>
                  </a:schemeClr>
                </a:solidFill>
              </a:rPr>
              <a:t>符号化为 </a:t>
            </a:r>
            <a:r>
              <a:rPr lang="zh-CN" altLang="en-US" sz="2000" b="1" u="sng">
                <a:solidFill>
                  <a:schemeClr val="accent4">
                    <a:lumMod val="50000"/>
                  </a:schemeClr>
                </a:solidFill>
              </a:rPr>
              <a:t>          </a:t>
            </a:r>
            <a:r>
              <a:rPr lang="en-US" altLang="zh-CN" sz="2000" b="1" u="sng">
                <a:solidFill>
                  <a:schemeClr val="accent4">
                    <a:lumMod val="50000"/>
                  </a:schemeClr>
                </a:solidFill>
              </a:rPr>
              <a:t>(1)             </a:t>
            </a:r>
            <a:r>
              <a:rPr lang="zh-CN" altLang="en-US" sz="2000" b="1">
                <a:solidFill>
                  <a:schemeClr val="accent4">
                    <a:lumMod val="50000"/>
                  </a:schemeClr>
                </a:solidFill>
              </a:rPr>
              <a:t>。</a:t>
            </a:r>
            <a:endParaRPr lang="en-US" altLang="zh-CN" sz="2000" b="1">
              <a:solidFill>
                <a:schemeClr val="accent4">
                  <a:lumMod val="50000"/>
                </a:schemeClr>
              </a:solidFill>
            </a:endParaRPr>
          </a:p>
          <a:p>
            <a:pPr>
              <a:spcBef>
                <a:spcPts val="1200"/>
              </a:spcBef>
              <a:spcAft>
                <a:spcPts val="600"/>
              </a:spcAft>
            </a:pPr>
            <a:r>
              <a:rPr lang="zh-CN" altLang="en-US" sz="2000" b="1">
                <a:solidFill>
                  <a:schemeClr val="accent4">
                    <a:lumMod val="50000"/>
                  </a:schemeClr>
                </a:solidFill>
              </a:rPr>
              <a:t>命题</a:t>
            </a:r>
            <a:r>
              <a:rPr lang="zh-CN" altLang="en-US" sz="2000" b="1">
                <a:solidFill>
                  <a:srgbClr val="002060"/>
                </a:solidFill>
              </a:rPr>
              <a:t>“</a:t>
            </a:r>
            <a:r>
              <a:rPr lang="zh-CN" altLang="en-US" sz="2000" b="1">
                <a:solidFill>
                  <a:srgbClr val="002060"/>
                </a:solidFill>
                <a:latin typeface="Arial" panose="020B0604020202020204" pitchFamily="34" charset="0"/>
                <a:ea typeface="楷体" panose="02010609060101010101" pitchFamily="49" charset="-122"/>
                <a:cs typeface="Arial" panose="020B0604020202020204" pitchFamily="34" charset="0"/>
              </a:rPr>
              <a:t>所有学生都问过</a:t>
            </a:r>
            <a:r>
              <a:rPr lang="en-US" altLang="zh-CN" sz="2000">
                <a:solidFill>
                  <a:srgbClr val="002060"/>
                </a:solidFill>
                <a:latin typeface="Arial" panose="020B0604020202020204" pitchFamily="34" charset="0"/>
                <a:ea typeface="楷体" panose="02010609060101010101" pitchFamily="49" charset="-122"/>
                <a:cs typeface="Arial" panose="020B0604020202020204" pitchFamily="34" charset="0"/>
              </a:rPr>
              <a:t>Gross</a:t>
            </a:r>
            <a:r>
              <a:rPr lang="zh-CN" altLang="en-US" sz="2000" b="1">
                <a:solidFill>
                  <a:srgbClr val="002060"/>
                </a:solidFill>
                <a:latin typeface="Arial" panose="020B0604020202020204" pitchFamily="34" charset="0"/>
                <a:ea typeface="楷体" panose="02010609060101010101" pitchFamily="49" charset="-122"/>
                <a:cs typeface="Arial" panose="020B0604020202020204" pitchFamily="34" charset="0"/>
              </a:rPr>
              <a:t>教授问题</a:t>
            </a:r>
            <a:r>
              <a:rPr lang="zh-CN" altLang="en-US" sz="2000" b="1">
                <a:solidFill>
                  <a:srgbClr val="002060"/>
                </a:solidFill>
              </a:rPr>
              <a:t>”</a:t>
            </a:r>
            <a:r>
              <a:rPr lang="zh-CN" altLang="en-US" sz="2000" b="1">
                <a:solidFill>
                  <a:schemeClr val="accent4">
                    <a:lumMod val="50000"/>
                  </a:schemeClr>
                </a:solidFill>
              </a:rPr>
              <a:t>符号化为 </a:t>
            </a:r>
            <a:r>
              <a:rPr lang="zh-CN" altLang="en-US" sz="2000" b="1" u="sng">
                <a:solidFill>
                  <a:schemeClr val="accent4">
                    <a:lumMod val="50000"/>
                  </a:schemeClr>
                </a:solidFill>
              </a:rPr>
              <a:t>             </a:t>
            </a:r>
            <a:r>
              <a:rPr lang="en-US" altLang="zh-CN" sz="2000" b="1" u="sng">
                <a:solidFill>
                  <a:schemeClr val="accent4">
                    <a:lumMod val="50000"/>
                  </a:schemeClr>
                </a:solidFill>
              </a:rPr>
              <a:t>(2)             </a:t>
            </a:r>
            <a:r>
              <a:rPr lang="en-US" altLang="zh-CN" sz="2000" b="1">
                <a:solidFill>
                  <a:schemeClr val="accent4">
                    <a:lumMod val="50000"/>
                  </a:schemeClr>
                </a:solidFill>
              </a:rPr>
              <a:t> </a:t>
            </a:r>
            <a:r>
              <a:rPr lang="zh-CN" altLang="en-US" sz="2000" b="1">
                <a:solidFill>
                  <a:schemeClr val="accent4">
                    <a:lumMod val="50000"/>
                  </a:schemeClr>
                </a:solidFill>
              </a:rPr>
              <a:t>。</a:t>
            </a:r>
            <a:r>
              <a:rPr lang="en-US" altLang="zh-CN" sz="2000" b="1">
                <a:solidFill>
                  <a:srgbClr val="002060"/>
                </a:solidFill>
              </a:rPr>
              <a:t>   </a:t>
            </a:r>
          </a:p>
          <a:p>
            <a:pPr>
              <a:spcBef>
                <a:spcPts val="1200"/>
              </a:spcBef>
              <a:spcAft>
                <a:spcPts val="600"/>
              </a:spcAft>
            </a:pPr>
            <a:r>
              <a:rPr lang="zh-CN" altLang="en-US" sz="2000" b="1">
                <a:solidFill>
                  <a:schemeClr val="accent4">
                    <a:lumMod val="50000"/>
                  </a:schemeClr>
                </a:solidFill>
              </a:rPr>
              <a:t>命题</a:t>
            </a:r>
            <a:r>
              <a:rPr lang="zh-CN" altLang="en-US" sz="2000" b="1">
                <a:solidFill>
                  <a:srgbClr val="002060"/>
                </a:solidFill>
              </a:rPr>
              <a:t>“</a:t>
            </a:r>
            <a:r>
              <a:rPr lang="zh-CN" altLang="en-US" sz="2000" b="1">
                <a:solidFill>
                  <a:srgbClr val="002060"/>
                </a:solidFill>
                <a:latin typeface="Arial" panose="020B0604020202020204" pitchFamily="34" charset="0"/>
                <a:ea typeface="楷体" panose="02010609060101010101" pitchFamily="49" charset="-122"/>
                <a:cs typeface="Arial" panose="020B0604020202020204" pitchFamily="34" charset="0"/>
              </a:rPr>
              <a:t>所有教职工或者问过</a:t>
            </a:r>
            <a:r>
              <a:rPr lang="en-US" altLang="zh-CN" sz="2000">
                <a:solidFill>
                  <a:srgbClr val="002060"/>
                </a:solidFill>
                <a:latin typeface="Arial" panose="020B0604020202020204" pitchFamily="34" charset="0"/>
                <a:ea typeface="楷体" panose="02010609060101010101" pitchFamily="49" charset="-122"/>
                <a:cs typeface="Arial" panose="020B0604020202020204" pitchFamily="34" charset="0"/>
              </a:rPr>
              <a:t>Gross</a:t>
            </a:r>
            <a:r>
              <a:rPr lang="zh-CN" altLang="en-US" sz="2000" b="1">
                <a:solidFill>
                  <a:srgbClr val="002060"/>
                </a:solidFill>
                <a:latin typeface="Arial" panose="020B0604020202020204" pitchFamily="34" charset="0"/>
                <a:ea typeface="楷体" panose="02010609060101010101" pitchFamily="49" charset="-122"/>
                <a:cs typeface="Arial" panose="020B0604020202020204" pitchFamily="34" charset="0"/>
              </a:rPr>
              <a:t>教授问题，或者被</a:t>
            </a:r>
            <a:r>
              <a:rPr lang="en-US" altLang="zh-CN" sz="2000">
                <a:solidFill>
                  <a:srgbClr val="002060"/>
                </a:solidFill>
                <a:latin typeface="Arial" panose="020B0604020202020204" pitchFamily="34" charset="0"/>
                <a:ea typeface="楷体" panose="02010609060101010101" pitchFamily="49" charset="-122"/>
                <a:cs typeface="Arial" panose="020B0604020202020204" pitchFamily="34" charset="0"/>
              </a:rPr>
              <a:t>Gross</a:t>
            </a:r>
            <a:r>
              <a:rPr lang="zh-CN" altLang="en-US" sz="2000" b="1">
                <a:solidFill>
                  <a:srgbClr val="002060"/>
                </a:solidFill>
                <a:latin typeface="Arial" panose="020B0604020202020204" pitchFamily="34" charset="0"/>
                <a:ea typeface="楷体" panose="02010609060101010101" pitchFamily="49" charset="-122"/>
                <a:cs typeface="Arial" panose="020B0604020202020204" pitchFamily="34" charset="0"/>
              </a:rPr>
              <a:t>教授问过问题</a:t>
            </a:r>
            <a:r>
              <a:rPr lang="zh-CN" altLang="en-US" sz="2000" b="1">
                <a:solidFill>
                  <a:srgbClr val="002060"/>
                </a:solidFill>
              </a:rPr>
              <a:t>”</a:t>
            </a:r>
            <a:r>
              <a:rPr lang="zh-CN" altLang="en-US" sz="2000" b="1">
                <a:solidFill>
                  <a:schemeClr val="accent4">
                    <a:lumMod val="50000"/>
                  </a:schemeClr>
                </a:solidFill>
              </a:rPr>
              <a:t>符号化为</a:t>
            </a:r>
            <a:r>
              <a:rPr lang="zh-CN" altLang="en-US" sz="2000" b="1" u="sng">
                <a:solidFill>
                  <a:schemeClr val="accent4">
                    <a:lumMod val="50000"/>
                  </a:schemeClr>
                </a:solidFill>
              </a:rPr>
              <a:t>        </a:t>
            </a:r>
            <a:r>
              <a:rPr lang="en-US" altLang="zh-CN" sz="2000" b="1" u="sng">
                <a:solidFill>
                  <a:schemeClr val="accent4">
                    <a:lumMod val="50000"/>
                  </a:schemeClr>
                </a:solidFill>
              </a:rPr>
              <a:t>(3)     </a:t>
            </a:r>
            <a:r>
              <a:rPr lang="zh-CN" altLang="en-US" sz="2000" b="1">
                <a:solidFill>
                  <a:schemeClr val="accent4">
                    <a:lumMod val="50000"/>
                  </a:schemeClr>
                </a:solidFill>
              </a:rPr>
              <a:t>。</a:t>
            </a:r>
          </a:p>
        </p:txBody>
      </p:sp>
      <p:pic>
        <p:nvPicPr>
          <p:cNvPr id="11" name="图片 10">
            <a:extLst>
              <a:ext uri="{FF2B5EF4-FFF2-40B4-BE49-F238E27FC236}">
                <a16:creationId xmlns:a16="http://schemas.microsoft.com/office/drawing/2014/main" id="{AB1D9EEA-AF48-4BB2-A002-F62BA3521A56}"/>
              </a:ext>
            </a:extLst>
          </p:cNvPr>
          <p:cNvPicPr>
            <a:picLocks noChangeAspect="1"/>
          </p:cNvPicPr>
          <p:nvPr/>
        </p:nvPicPr>
        <p:blipFill>
          <a:blip r:embed="rId3"/>
          <a:stretch>
            <a:fillRect/>
          </a:stretch>
        </p:blipFill>
        <p:spPr>
          <a:xfrm>
            <a:off x="1504128" y="4463258"/>
            <a:ext cx="9183744" cy="1600760"/>
          </a:xfrm>
          <a:prstGeom prst="rect">
            <a:avLst/>
          </a:prstGeom>
        </p:spPr>
      </p:pic>
      <p:sp>
        <p:nvSpPr>
          <p:cNvPr id="12" name="文本框 11">
            <a:extLst>
              <a:ext uri="{FF2B5EF4-FFF2-40B4-BE49-F238E27FC236}">
                <a16:creationId xmlns:a16="http://schemas.microsoft.com/office/drawing/2014/main" id="{F098D360-E80A-44EA-A55F-D45CC2C4F973}"/>
              </a:ext>
            </a:extLst>
          </p:cNvPr>
          <p:cNvSpPr txBox="1"/>
          <p:nvPr/>
        </p:nvSpPr>
        <p:spPr>
          <a:xfrm>
            <a:off x="8677205" y="2815999"/>
            <a:ext cx="2618209" cy="646331"/>
          </a:xfrm>
          <a:prstGeom prst="rect">
            <a:avLst/>
          </a:prstGeom>
          <a:solidFill>
            <a:schemeClr val="accent2">
              <a:lumMod val="20000"/>
              <a:lumOff val="80000"/>
              <a:alpha val="50000"/>
            </a:schemeClr>
          </a:solidFill>
        </p:spPr>
        <p:txBody>
          <a:bodyPr wrap="square" rtlCol="0">
            <a:spAutoFit/>
          </a:bodyPr>
          <a:lstStyle/>
          <a:p>
            <a:r>
              <a:rPr lang="zh-CN" altLang="en-US" b="1">
                <a:solidFill>
                  <a:schemeClr val="accent2">
                    <a:lumMod val="50000"/>
                  </a:schemeClr>
                </a:solidFill>
              </a:rPr>
              <a:t>使用下面的选项，只要填</a:t>
            </a:r>
            <a:r>
              <a:rPr lang="en-US" altLang="zh-CN" b="1">
                <a:solidFill>
                  <a:schemeClr val="accent2">
                    <a:lumMod val="50000"/>
                  </a:schemeClr>
                </a:solidFill>
              </a:rPr>
              <a:t>A, B, C</a:t>
            </a:r>
            <a:r>
              <a:rPr lang="zh-CN" altLang="en-US" b="1">
                <a:solidFill>
                  <a:schemeClr val="accent2">
                    <a:lumMod val="50000"/>
                  </a:schemeClr>
                </a:solidFill>
              </a:rPr>
              <a:t>等等或</a:t>
            </a:r>
            <a:r>
              <a:rPr lang="en-US" altLang="zh-CN" b="1">
                <a:solidFill>
                  <a:schemeClr val="accent2">
                    <a:lumMod val="50000"/>
                  </a:schemeClr>
                </a:solidFill>
              </a:rPr>
              <a:t>F</a:t>
            </a:r>
            <a:r>
              <a:rPr lang="zh-CN" altLang="en-US" b="1">
                <a:solidFill>
                  <a:schemeClr val="accent2">
                    <a:lumMod val="50000"/>
                  </a:schemeClr>
                </a:solidFill>
              </a:rPr>
              <a:t>即可</a:t>
            </a:r>
          </a:p>
        </p:txBody>
      </p:sp>
    </p:spTree>
    <p:extLst>
      <p:ext uri="{BB962C8B-B14F-4D97-AF65-F5344CB8AC3E}">
        <p14:creationId xmlns:p14="http://schemas.microsoft.com/office/powerpoint/2010/main" val="4161569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自然语言命题的符号化</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第十二讲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12</a:t>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嵌套量化命题的符号化练习</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B4240D9-FBA8-4CD8-BBAC-464EA6DDB8CD}"/>
                  </a:ext>
                </a:extLst>
              </p:cNvPr>
              <p:cNvSpPr txBox="1"/>
              <p:nvPr/>
            </p:nvSpPr>
            <p:spPr>
              <a:xfrm>
                <a:off x="896579" y="1240902"/>
                <a:ext cx="10398835" cy="1384995"/>
              </a:xfrm>
              <a:prstGeom prst="rect">
                <a:avLst/>
              </a:prstGeom>
              <a:solidFill>
                <a:schemeClr val="accent5">
                  <a:lumMod val="20000"/>
                  <a:lumOff val="80000"/>
                  <a:alpha val="50000"/>
                </a:schemeClr>
              </a:solidFill>
            </p:spPr>
            <p:txBody>
              <a:bodyPr wrap="square" rtlCol="0">
                <a:spAutoFit/>
              </a:bodyPr>
              <a:lstStyle/>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设论域由学校所有人构成的集合，且有以下谓词和个体常量</a:t>
                </a:r>
              </a:p>
              <a:p>
                <a:pPr marL="342900" indent="-342900">
                  <a:spcBef>
                    <a:spcPts val="600"/>
                  </a:spcBef>
                  <a:spcAft>
                    <a:spcPts val="600"/>
                  </a:spcAft>
                  <a:buFont typeface="Arial" panose="020B0604020202020204" pitchFamily="34" charset="0"/>
                  <a:buChar char="•"/>
                </a:pPr>
                <a:r>
                  <a:rPr lang="zh-CN" altLang="en-US" sz="2000" b="1">
                    <a:solidFill>
                      <a:srgbClr val="C00000"/>
                    </a:solidFill>
                  </a:rPr>
                  <a:t>谓词</a:t>
                </a:r>
                <a:r>
                  <a:rPr lang="zh-CN" altLang="en-US" sz="2000" b="1">
                    <a:solidFill>
                      <a:schemeClr val="accent6">
                        <a:lumMod val="50000"/>
                      </a:schemeClr>
                    </a:solidFill>
                  </a:rPr>
                  <a:t>：</a:t>
                </a:r>
                <a:r>
                  <a:rPr lang="en-US" altLang="zh-CN" sz="2000" b="1">
                    <a:solidFill>
                      <a:schemeClr val="accent6">
                        <a:lumMod val="50000"/>
                      </a:schemeClr>
                    </a:solidFill>
                  </a:rPr>
                  <a:t>	(1)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𝑺</m:t>
                    </m:r>
                    <m:r>
                      <a:rPr lang="en-US" altLang="zh-CN" sz="2000" b="1" i="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𝒙</m:t>
                    </m:r>
                    <m:r>
                      <a:rPr lang="en-US" altLang="zh-CN" sz="2000" b="1" i="1" smtClean="0">
                        <a:solidFill>
                          <a:schemeClr val="accent6">
                            <a:lumMod val="50000"/>
                          </a:schemeClr>
                        </a:solidFill>
                        <a:latin typeface="Cambria Math" panose="02040503050406030204" pitchFamily="18" charset="0"/>
                      </a:rPr>
                      <m:t>)</m:t>
                    </m:r>
                  </m:oMath>
                </a14:m>
                <a:r>
                  <a:rPr lang="en-US" altLang="zh-CN" sz="2000" b="1">
                    <a:solidFill>
                      <a:schemeClr val="accent6">
                        <a:lumMod val="50000"/>
                      </a:schemeClr>
                    </a:solidFill>
                  </a:rPr>
                  <a:t>: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𝒙</m:t>
                    </m:r>
                  </m:oMath>
                </a14:m>
                <a:r>
                  <a:rPr lang="zh-CN" altLang="en-US" sz="2000" b="1">
                    <a:solidFill>
                      <a:schemeClr val="accent6">
                        <a:lumMod val="50000"/>
                      </a:schemeClr>
                    </a:solidFill>
                  </a:rPr>
                  <a:t>是学生”</a:t>
                </a:r>
                <a:r>
                  <a:rPr lang="en-US" altLang="zh-CN" sz="2000" b="1">
                    <a:solidFill>
                      <a:schemeClr val="accent6">
                        <a:lumMod val="50000"/>
                      </a:schemeClr>
                    </a:solidFill>
                  </a:rPr>
                  <a:t>	(2)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𝑭</m:t>
                    </m:r>
                    <m:r>
                      <a:rPr lang="en-US" altLang="zh-CN" sz="2000" b="1" i="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𝒙</m:t>
                    </m:r>
                    <m:r>
                      <a:rPr lang="en-US" altLang="zh-CN" sz="2000" b="1" i="1" smtClean="0">
                        <a:solidFill>
                          <a:schemeClr val="accent6">
                            <a:lumMod val="50000"/>
                          </a:schemeClr>
                        </a:solidFill>
                        <a:latin typeface="Cambria Math" panose="02040503050406030204" pitchFamily="18" charset="0"/>
                      </a:rPr>
                      <m:t>)</m:t>
                    </m:r>
                  </m:oMath>
                </a14:m>
                <a:r>
                  <a:rPr lang="en-US" altLang="zh-CN" sz="2000" b="1">
                    <a:solidFill>
                      <a:schemeClr val="accent6">
                        <a:lumMod val="50000"/>
                      </a:schemeClr>
                    </a:solidFill>
                  </a:rPr>
                  <a:t>: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𝒙</m:t>
                    </m:r>
                  </m:oMath>
                </a14:m>
                <a:r>
                  <a:rPr lang="zh-CN" altLang="en-US" sz="2000" b="1">
                    <a:solidFill>
                      <a:schemeClr val="accent6">
                        <a:lumMod val="50000"/>
                      </a:schemeClr>
                    </a:solidFill>
                  </a:rPr>
                  <a:t>是教职工”</a:t>
                </a:r>
                <a:r>
                  <a:rPr lang="en-US" altLang="zh-CN" sz="2000" b="1">
                    <a:solidFill>
                      <a:schemeClr val="accent6">
                        <a:lumMod val="50000"/>
                      </a:schemeClr>
                    </a:solidFill>
                  </a:rPr>
                  <a:t> 	(3)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𝑨</m:t>
                    </m:r>
                    <m:r>
                      <a:rPr lang="en-US" altLang="zh-CN" sz="2000" b="1" i="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𝒙</m:t>
                    </m:r>
                    <m:r>
                      <a:rPr lang="en-US" altLang="zh-CN" sz="2000" b="1" i="1">
                        <a:solidFill>
                          <a:schemeClr val="accent6">
                            <a:lumMod val="50000"/>
                          </a:schemeClr>
                        </a:solidFill>
                        <a:latin typeface="Cambria Math" panose="02040503050406030204" pitchFamily="18" charset="0"/>
                      </a:rPr>
                      <m:t>, </m:t>
                    </m:r>
                    <m:r>
                      <a:rPr lang="en-US" altLang="zh-CN" sz="2000" b="1" i="1">
                        <a:solidFill>
                          <a:schemeClr val="accent6">
                            <a:lumMod val="50000"/>
                          </a:schemeClr>
                        </a:solidFill>
                        <a:latin typeface="Cambria Math" panose="02040503050406030204" pitchFamily="18" charset="0"/>
                      </a:rPr>
                      <m:t>𝒚</m:t>
                    </m:r>
                    <m:r>
                      <a:rPr lang="en-US" altLang="zh-CN" sz="2000" b="1" i="1" smtClean="0">
                        <a:solidFill>
                          <a:schemeClr val="accent6">
                            <a:lumMod val="50000"/>
                          </a:schemeClr>
                        </a:solidFill>
                        <a:latin typeface="Cambria Math" panose="02040503050406030204" pitchFamily="18" charset="0"/>
                      </a:rPr>
                      <m:t>)</m:t>
                    </m:r>
                  </m:oMath>
                </a14:m>
                <a:r>
                  <a:rPr lang="en-US" altLang="zh-CN" sz="2000" b="1">
                    <a:solidFill>
                      <a:schemeClr val="accent6">
                        <a:lumMod val="50000"/>
                      </a:schemeClr>
                    </a:solidFill>
                  </a:rPr>
                  <a:t>: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𝒙</m:t>
                    </m:r>
                  </m:oMath>
                </a14:m>
                <a:r>
                  <a:rPr lang="zh-CN" altLang="en-US" sz="2000" b="1">
                    <a:solidFill>
                      <a:schemeClr val="accent6">
                        <a:lumMod val="50000"/>
                      </a:schemeClr>
                    </a:solidFill>
                  </a:rPr>
                  <a:t>问过</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𝒚</m:t>
                    </m:r>
                  </m:oMath>
                </a14:m>
                <a:r>
                  <a:rPr lang="zh-CN" altLang="en-US" sz="2000" b="1">
                    <a:solidFill>
                      <a:schemeClr val="accent6">
                        <a:lumMod val="50000"/>
                      </a:schemeClr>
                    </a:solidFill>
                  </a:rPr>
                  <a:t>问题”</a:t>
                </a:r>
              </a:p>
              <a:p>
                <a:pPr marL="342900" indent="-342900">
                  <a:spcBef>
                    <a:spcPts val="600"/>
                  </a:spcBef>
                  <a:spcAft>
                    <a:spcPts val="600"/>
                  </a:spcAft>
                  <a:buFont typeface="Arial" panose="020B0604020202020204" pitchFamily="34" charset="0"/>
                  <a:buChar char="•"/>
                </a:pPr>
                <a:r>
                  <a:rPr lang="zh-CN" altLang="en-US" sz="2000" b="1">
                    <a:solidFill>
                      <a:srgbClr val="C00000"/>
                    </a:solidFill>
                  </a:rPr>
                  <a:t>个体常量</a:t>
                </a:r>
                <a:r>
                  <a:rPr lang="zh-CN" altLang="en-US" sz="2000" b="1">
                    <a:solidFill>
                      <a:schemeClr val="accent6">
                        <a:lumMod val="50000"/>
                      </a:schemeClr>
                    </a:solidFill>
                  </a:rPr>
                  <a:t>：</a:t>
                </a:r>
                <a:r>
                  <a:rPr lang="en-US" altLang="zh-CN" sz="2000" b="1">
                    <a:solidFill>
                      <a:schemeClr val="accent6">
                        <a:lumMod val="50000"/>
                      </a:schemeClr>
                    </a:solidFill>
                  </a:rPr>
                  <a:t>	(4)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𝒂</m:t>
                    </m:r>
                  </m:oMath>
                </a14:m>
                <a:r>
                  <a:rPr lang="en-US" altLang="zh-CN" sz="2000" b="1">
                    <a:solidFill>
                      <a:schemeClr val="accent6">
                        <a:lumMod val="50000"/>
                      </a:schemeClr>
                    </a:solidFill>
                  </a:rPr>
                  <a:t>: Lois		(5)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𝒃</m:t>
                    </m:r>
                  </m:oMath>
                </a14:m>
                <a:r>
                  <a:rPr lang="en-US" altLang="zh-CN" sz="2000" b="1">
                    <a:solidFill>
                      <a:schemeClr val="accent6">
                        <a:lumMod val="50000"/>
                      </a:schemeClr>
                    </a:solidFill>
                  </a:rPr>
                  <a:t>: Gross</a:t>
                </a:r>
                <a:r>
                  <a:rPr lang="zh-CN" altLang="en-US" sz="2000" b="1">
                    <a:solidFill>
                      <a:schemeClr val="accent6">
                        <a:lumMod val="50000"/>
                      </a:schemeClr>
                    </a:solidFill>
                  </a:rPr>
                  <a:t>教授</a:t>
                </a:r>
              </a:p>
            </p:txBody>
          </p:sp>
        </mc:Choice>
        <mc:Fallback xmlns="">
          <p:sp>
            <p:nvSpPr>
              <p:cNvPr id="4" name="文本框 3">
                <a:extLst>
                  <a:ext uri="{FF2B5EF4-FFF2-40B4-BE49-F238E27FC236}">
                    <a16:creationId xmlns:a16="http://schemas.microsoft.com/office/drawing/2014/main" id="{AB4240D9-FBA8-4CD8-BBAC-464EA6DDB8CD}"/>
                  </a:ext>
                </a:extLst>
              </p:cNvPr>
              <p:cNvSpPr txBox="1">
                <a:spLocks noRot="1" noChangeAspect="1" noMove="1" noResize="1" noEditPoints="1" noAdjustHandles="1" noChangeArrowheads="1" noChangeShapeType="1" noTextEdit="1"/>
              </p:cNvSpPr>
              <p:nvPr/>
            </p:nvSpPr>
            <p:spPr>
              <a:xfrm>
                <a:off x="896579" y="1240902"/>
                <a:ext cx="10398835" cy="1384995"/>
              </a:xfrm>
              <a:prstGeom prst="rect">
                <a:avLst/>
              </a:prstGeom>
              <a:blipFill>
                <a:blip r:embed="rId2"/>
                <a:stretch>
                  <a:fillRect l="-879" t="-3524" b="-7048"/>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7F8802DE-91FB-4053-B341-4CD227FEE7FB}"/>
              </a:ext>
            </a:extLst>
          </p:cNvPr>
          <p:cNvSpPr txBox="1"/>
          <p:nvPr/>
        </p:nvSpPr>
        <p:spPr>
          <a:xfrm>
            <a:off x="896579" y="2805913"/>
            <a:ext cx="10398835" cy="1477328"/>
          </a:xfrm>
          <a:prstGeom prst="rect">
            <a:avLst/>
          </a:prstGeom>
          <a:solidFill>
            <a:schemeClr val="accent6">
              <a:lumMod val="20000"/>
              <a:lumOff val="80000"/>
              <a:alpha val="50000"/>
            </a:schemeClr>
          </a:solidFill>
        </p:spPr>
        <p:txBody>
          <a:bodyPr wrap="square" rtlCol="0">
            <a:spAutoFit/>
          </a:bodyPr>
          <a:lstStyle/>
          <a:p>
            <a:pPr>
              <a:spcBef>
                <a:spcPts val="1200"/>
              </a:spcBef>
              <a:spcAft>
                <a:spcPts val="600"/>
              </a:spcAft>
            </a:pPr>
            <a:r>
              <a:rPr lang="zh-CN" altLang="en-US" sz="2000" b="1">
                <a:solidFill>
                  <a:schemeClr val="accent4">
                    <a:lumMod val="50000"/>
                  </a:schemeClr>
                </a:solidFill>
              </a:rPr>
              <a:t>命题</a:t>
            </a:r>
            <a:r>
              <a:rPr lang="zh-CN" altLang="en-US" sz="2000" b="1">
                <a:solidFill>
                  <a:srgbClr val="002060"/>
                </a:solidFill>
              </a:rPr>
              <a:t>“</a:t>
            </a:r>
            <a:r>
              <a:rPr lang="en-US" altLang="zh-CN" sz="2000">
                <a:solidFill>
                  <a:srgbClr val="002060"/>
                </a:solidFill>
                <a:latin typeface="Arial" panose="020B0604020202020204" pitchFamily="34" charset="0"/>
                <a:ea typeface="楷体" panose="02010609060101010101" pitchFamily="49" charset="-122"/>
                <a:cs typeface="Arial" panose="020B0604020202020204" pitchFamily="34" charset="0"/>
              </a:rPr>
              <a:t>Lois</a:t>
            </a:r>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问过</a:t>
            </a:r>
            <a:r>
              <a:rPr lang="en-US" altLang="zh-CN" sz="2000">
                <a:solidFill>
                  <a:srgbClr val="002060"/>
                </a:solidFill>
                <a:latin typeface="Arial" panose="020B0604020202020204" pitchFamily="34" charset="0"/>
                <a:ea typeface="楷体" panose="02010609060101010101" pitchFamily="49" charset="-122"/>
                <a:cs typeface="Arial" panose="020B0604020202020204" pitchFamily="34" charset="0"/>
              </a:rPr>
              <a:t>Gross</a:t>
            </a:r>
            <a:r>
              <a:rPr lang="zh-CN" altLang="en-US" sz="2000" b="1">
                <a:solidFill>
                  <a:srgbClr val="002060"/>
                </a:solidFill>
                <a:latin typeface="Arial" panose="020B0604020202020204" pitchFamily="34" charset="0"/>
                <a:ea typeface="楷体" panose="02010609060101010101" pitchFamily="49" charset="-122"/>
                <a:cs typeface="Arial" panose="020B0604020202020204" pitchFamily="34" charset="0"/>
              </a:rPr>
              <a:t>教授问题</a:t>
            </a:r>
            <a:r>
              <a:rPr lang="zh-CN" altLang="en-US" sz="2000" b="1">
                <a:solidFill>
                  <a:srgbClr val="002060"/>
                </a:solidFill>
              </a:rPr>
              <a:t>”</a:t>
            </a:r>
            <a:r>
              <a:rPr lang="zh-CN" altLang="en-US" sz="2000" b="1">
                <a:solidFill>
                  <a:schemeClr val="accent4">
                    <a:lumMod val="50000"/>
                  </a:schemeClr>
                </a:solidFill>
              </a:rPr>
              <a:t>符号化为 </a:t>
            </a:r>
            <a:r>
              <a:rPr lang="zh-CN" altLang="en-US" sz="2000" b="1" u="sng">
                <a:solidFill>
                  <a:schemeClr val="accent4">
                    <a:lumMod val="50000"/>
                  </a:schemeClr>
                </a:solidFill>
              </a:rPr>
              <a:t>          </a:t>
            </a:r>
            <a:r>
              <a:rPr lang="en-US" altLang="zh-CN" sz="2000" b="1" u="sng">
                <a:solidFill>
                  <a:srgbClr val="C00000"/>
                </a:solidFill>
              </a:rPr>
              <a:t>B </a:t>
            </a:r>
            <a:r>
              <a:rPr lang="en-US" altLang="zh-CN" sz="2000" b="1" u="sng">
                <a:solidFill>
                  <a:schemeClr val="accent4">
                    <a:lumMod val="50000"/>
                  </a:schemeClr>
                </a:solidFill>
              </a:rPr>
              <a:t>            </a:t>
            </a:r>
            <a:r>
              <a:rPr lang="zh-CN" altLang="en-US" sz="2000" b="1">
                <a:solidFill>
                  <a:schemeClr val="accent4">
                    <a:lumMod val="50000"/>
                  </a:schemeClr>
                </a:solidFill>
              </a:rPr>
              <a:t>。</a:t>
            </a:r>
            <a:endParaRPr lang="en-US" altLang="zh-CN" sz="2000" b="1">
              <a:solidFill>
                <a:schemeClr val="accent4">
                  <a:lumMod val="50000"/>
                </a:schemeClr>
              </a:solidFill>
            </a:endParaRPr>
          </a:p>
          <a:p>
            <a:pPr>
              <a:spcBef>
                <a:spcPts val="1200"/>
              </a:spcBef>
              <a:spcAft>
                <a:spcPts val="600"/>
              </a:spcAft>
            </a:pPr>
            <a:r>
              <a:rPr lang="zh-CN" altLang="en-US" sz="2000" b="1">
                <a:solidFill>
                  <a:schemeClr val="accent4">
                    <a:lumMod val="50000"/>
                  </a:schemeClr>
                </a:solidFill>
              </a:rPr>
              <a:t>命题</a:t>
            </a:r>
            <a:r>
              <a:rPr lang="zh-CN" altLang="en-US" sz="2000" b="1">
                <a:solidFill>
                  <a:srgbClr val="002060"/>
                </a:solidFill>
              </a:rPr>
              <a:t>“</a:t>
            </a:r>
            <a:r>
              <a:rPr lang="zh-CN" altLang="en-US" sz="2000" b="1">
                <a:solidFill>
                  <a:srgbClr val="002060"/>
                </a:solidFill>
                <a:latin typeface="Arial" panose="020B0604020202020204" pitchFamily="34" charset="0"/>
                <a:ea typeface="楷体" panose="02010609060101010101" pitchFamily="49" charset="-122"/>
                <a:cs typeface="Arial" panose="020B0604020202020204" pitchFamily="34" charset="0"/>
              </a:rPr>
              <a:t>所有学生都问过</a:t>
            </a:r>
            <a:r>
              <a:rPr lang="en-US" altLang="zh-CN" sz="2000">
                <a:solidFill>
                  <a:srgbClr val="002060"/>
                </a:solidFill>
                <a:latin typeface="Arial" panose="020B0604020202020204" pitchFamily="34" charset="0"/>
                <a:ea typeface="楷体" panose="02010609060101010101" pitchFamily="49" charset="-122"/>
                <a:cs typeface="Arial" panose="020B0604020202020204" pitchFamily="34" charset="0"/>
              </a:rPr>
              <a:t>Gross</a:t>
            </a:r>
            <a:r>
              <a:rPr lang="zh-CN" altLang="en-US" sz="2000" b="1">
                <a:solidFill>
                  <a:srgbClr val="002060"/>
                </a:solidFill>
                <a:latin typeface="Arial" panose="020B0604020202020204" pitchFamily="34" charset="0"/>
                <a:ea typeface="楷体" panose="02010609060101010101" pitchFamily="49" charset="-122"/>
                <a:cs typeface="Arial" panose="020B0604020202020204" pitchFamily="34" charset="0"/>
              </a:rPr>
              <a:t>教授问题</a:t>
            </a:r>
            <a:r>
              <a:rPr lang="zh-CN" altLang="en-US" sz="2000" b="1">
                <a:solidFill>
                  <a:srgbClr val="002060"/>
                </a:solidFill>
              </a:rPr>
              <a:t>”</a:t>
            </a:r>
            <a:r>
              <a:rPr lang="zh-CN" altLang="en-US" sz="2000" b="1">
                <a:solidFill>
                  <a:schemeClr val="accent4">
                    <a:lumMod val="50000"/>
                  </a:schemeClr>
                </a:solidFill>
              </a:rPr>
              <a:t>符号化为 </a:t>
            </a:r>
            <a:r>
              <a:rPr lang="zh-CN" altLang="en-US" sz="2000" b="1" u="sng">
                <a:solidFill>
                  <a:schemeClr val="accent4">
                    <a:lumMod val="50000"/>
                  </a:schemeClr>
                </a:solidFill>
              </a:rPr>
              <a:t>             </a:t>
            </a:r>
            <a:r>
              <a:rPr lang="en-US" altLang="zh-CN" sz="2000" b="1" u="sng">
                <a:solidFill>
                  <a:srgbClr val="C00000"/>
                </a:solidFill>
              </a:rPr>
              <a:t>D</a:t>
            </a:r>
            <a:r>
              <a:rPr lang="en-US" altLang="zh-CN" sz="2000" b="1" u="sng">
                <a:solidFill>
                  <a:schemeClr val="accent4">
                    <a:lumMod val="50000"/>
                  </a:schemeClr>
                </a:solidFill>
              </a:rPr>
              <a:t>             </a:t>
            </a:r>
            <a:r>
              <a:rPr lang="en-US" altLang="zh-CN" sz="2000" b="1">
                <a:solidFill>
                  <a:schemeClr val="accent4">
                    <a:lumMod val="50000"/>
                  </a:schemeClr>
                </a:solidFill>
              </a:rPr>
              <a:t> </a:t>
            </a:r>
            <a:r>
              <a:rPr lang="zh-CN" altLang="en-US" sz="2000" b="1">
                <a:solidFill>
                  <a:schemeClr val="accent4">
                    <a:lumMod val="50000"/>
                  </a:schemeClr>
                </a:solidFill>
              </a:rPr>
              <a:t>。</a:t>
            </a:r>
            <a:r>
              <a:rPr lang="en-US" altLang="zh-CN" sz="2000" b="1">
                <a:solidFill>
                  <a:srgbClr val="002060"/>
                </a:solidFill>
              </a:rPr>
              <a:t>   </a:t>
            </a:r>
          </a:p>
          <a:p>
            <a:pPr>
              <a:spcBef>
                <a:spcPts val="1200"/>
              </a:spcBef>
              <a:spcAft>
                <a:spcPts val="600"/>
              </a:spcAft>
            </a:pPr>
            <a:r>
              <a:rPr lang="zh-CN" altLang="en-US" sz="2000" b="1">
                <a:solidFill>
                  <a:schemeClr val="accent4">
                    <a:lumMod val="50000"/>
                  </a:schemeClr>
                </a:solidFill>
              </a:rPr>
              <a:t>命题</a:t>
            </a:r>
            <a:r>
              <a:rPr lang="zh-CN" altLang="en-US" sz="2000" b="1">
                <a:solidFill>
                  <a:srgbClr val="002060"/>
                </a:solidFill>
              </a:rPr>
              <a:t>“</a:t>
            </a:r>
            <a:r>
              <a:rPr lang="zh-CN" altLang="en-US" sz="2000" b="1">
                <a:solidFill>
                  <a:srgbClr val="002060"/>
                </a:solidFill>
                <a:latin typeface="Arial" panose="020B0604020202020204" pitchFamily="34" charset="0"/>
                <a:ea typeface="楷体" panose="02010609060101010101" pitchFamily="49" charset="-122"/>
                <a:cs typeface="Arial" panose="020B0604020202020204" pitchFamily="34" charset="0"/>
              </a:rPr>
              <a:t>所有教职工或者问过</a:t>
            </a:r>
            <a:r>
              <a:rPr lang="en-US" altLang="zh-CN" sz="2000">
                <a:solidFill>
                  <a:srgbClr val="002060"/>
                </a:solidFill>
                <a:latin typeface="Arial" panose="020B0604020202020204" pitchFamily="34" charset="0"/>
                <a:ea typeface="楷体" panose="02010609060101010101" pitchFamily="49" charset="-122"/>
                <a:cs typeface="Arial" panose="020B0604020202020204" pitchFamily="34" charset="0"/>
              </a:rPr>
              <a:t>Gross</a:t>
            </a:r>
            <a:r>
              <a:rPr lang="zh-CN" altLang="en-US" sz="2000" b="1">
                <a:solidFill>
                  <a:srgbClr val="002060"/>
                </a:solidFill>
                <a:latin typeface="Arial" panose="020B0604020202020204" pitchFamily="34" charset="0"/>
                <a:ea typeface="楷体" panose="02010609060101010101" pitchFamily="49" charset="-122"/>
                <a:cs typeface="Arial" panose="020B0604020202020204" pitchFamily="34" charset="0"/>
              </a:rPr>
              <a:t>教授问题，或者被</a:t>
            </a:r>
            <a:r>
              <a:rPr lang="en-US" altLang="zh-CN" sz="2000">
                <a:solidFill>
                  <a:srgbClr val="002060"/>
                </a:solidFill>
                <a:latin typeface="Arial" panose="020B0604020202020204" pitchFamily="34" charset="0"/>
                <a:ea typeface="楷体" panose="02010609060101010101" pitchFamily="49" charset="-122"/>
                <a:cs typeface="Arial" panose="020B0604020202020204" pitchFamily="34" charset="0"/>
              </a:rPr>
              <a:t>Gross</a:t>
            </a:r>
            <a:r>
              <a:rPr lang="zh-CN" altLang="en-US" sz="2000" b="1">
                <a:solidFill>
                  <a:srgbClr val="002060"/>
                </a:solidFill>
                <a:latin typeface="Arial" panose="020B0604020202020204" pitchFamily="34" charset="0"/>
                <a:ea typeface="楷体" panose="02010609060101010101" pitchFamily="49" charset="-122"/>
                <a:cs typeface="Arial" panose="020B0604020202020204" pitchFamily="34" charset="0"/>
              </a:rPr>
              <a:t>教授问过问题</a:t>
            </a:r>
            <a:r>
              <a:rPr lang="zh-CN" altLang="en-US" sz="2000" b="1">
                <a:solidFill>
                  <a:srgbClr val="002060"/>
                </a:solidFill>
              </a:rPr>
              <a:t>”</a:t>
            </a:r>
            <a:r>
              <a:rPr lang="zh-CN" altLang="en-US" sz="2000" b="1">
                <a:solidFill>
                  <a:schemeClr val="accent4">
                    <a:lumMod val="50000"/>
                  </a:schemeClr>
                </a:solidFill>
              </a:rPr>
              <a:t>符号化为</a:t>
            </a:r>
            <a:r>
              <a:rPr lang="zh-CN" altLang="en-US" sz="2000" b="1" u="sng">
                <a:solidFill>
                  <a:schemeClr val="accent4">
                    <a:lumMod val="50000"/>
                  </a:schemeClr>
                </a:solidFill>
              </a:rPr>
              <a:t>        </a:t>
            </a:r>
            <a:r>
              <a:rPr lang="en-US" altLang="zh-CN" sz="2000" b="1" u="sng">
                <a:solidFill>
                  <a:srgbClr val="C00000"/>
                </a:solidFill>
              </a:rPr>
              <a:t>F</a:t>
            </a:r>
            <a:r>
              <a:rPr lang="en-US" altLang="zh-CN" sz="2000" b="1" u="sng">
                <a:solidFill>
                  <a:schemeClr val="accent4">
                    <a:lumMod val="50000"/>
                  </a:schemeClr>
                </a:solidFill>
              </a:rPr>
              <a:t>     </a:t>
            </a:r>
            <a:r>
              <a:rPr lang="zh-CN" altLang="en-US" sz="2000" b="1">
                <a:solidFill>
                  <a:schemeClr val="accent4">
                    <a:lumMod val="50000"/>
                  </a:schemeClr>
                </a:solidFill>
              </a:rPr>
              <a:t>。</a:t>
            </a:r>
          </a:p>
        </p:txBody>
      </p:sp>
      <p:pic>
        <p:nvPicPr>
          <p:cNvPr id="11" name="图片 10">
            <a:extLst>
              <a:ext uri="{FF2B5EF4-FFF2-40B4-BE49-F238E27FC236}">
                <a16:creationId xmlns:a16="http://schemas.microsoft.com/office/drawing/2014/main" id="{AB1D9EEA-AF48-4BB2-A002-F62BA3521A56}"/>
              </a:ext>
            </a:extLst>
          </p:cNvPr>
          <p:cNvPicPr>
            <a:picLocks noChangeAspect="1"/>
          </p:cNvPicPr>
          <p:nvPr/>
        </p:nvPicPr>
        <p:blipFill>
          <a:blip r:embed="rId3"/>
          <a:stretch>
            <a:fillRect/>
          </a:stretch>
        </p:blipFill>
        <p:spPr>
          <a:xfrm>
            <a:off x="1504128" y="4463258"/>
            <a:ext cx="9183744" cy="1600760"/>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7686BD0E-BD5A-4D58-9E4C-97EE2401A0BF}"/>
                  </a:ext>
                </a:extLst>
              </p:cNvPr>
              <p:cNvSpPr txBox="1"/>
              <p:nvPr/>
            </p:nvSpPr>
            <p:spPr>
              <a:xfrm>
                <a:off x="8552215" y="2881565"/>
                <a:ext cx="3052113" cy="923330"/>
              </a:xfrm>
              <a:prstGeom prst="rect">
                <a:avLst/>
              </a:prstGeom>
              <a:solidFill>
                <a:schemeClr val="accent2">
                  <a:lumMod val="20000"/>
                  <a:lumOff val="80000"/>
                </a:schemeClr>
              </a:solidFill>
            </p:spPr>
            <p:txBody>
              <a:bodyPr wrap="square" rtlCol="0">
                <a:spAutoFit/>
              </a:bodyPr>
              <a:lstStyle/>
              <a:p>
                <a14:m>
                  <m:oMath xmlns:m="http://schemas.openxmlformats.org/officeDocument/2006/math">
                    <m:r>
                      <a:rPr lang="en-US" altLang="zh-CN" b="1" i="1" smtClean="0">
                        <a:solidFill>
                          <a:schemeClr val="accent2">
                            <a:lumMod val="50000"/>
                          </a:schemeClr>
                        </a:solidFill>
                        <a:latin typeface="Cambria Math" panose="02040503050406030204" pitchFamily="18" charset="0"/>
                      </a:rPr>
                      <m:t>𝑺</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𝑭</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是特征谓词，与进一步描述的谓词之间在全称量化命题中是逻辑蕴含关系！</a:t>
                </a:r>
              </a:p>
            </p:txBody>
          </p:sp>
        </mc:Choice>
        <mc:Fallback xmlns="">
          <p:sp>
            <p:nvSpPr>
              <p:cNvPr id="2" name="文本框 1">
                <a:extLst>
                  <a:ext uri="{FF2B5EF4-FFF2-40B4-BE49-F238E27FC236}">
                    <a16:creationId xmlns:a16="http://schemas.microsoft.com/office/drawing/2014/main" id="{7686BD0E-BD5A-4D58-9E4C-97EE2401A0BF}"/>
                  </a:ext>
                </a:extLst>
              </p:cNvPr>
              <p:cNvSpPr txBox="1">
                <a:spLocks noRot="1" noChangeAspect="1" noMove="1" noResize="1" noEditPoints="1" noAdjustHandles="1" noChangeArrowheads="1" noChangeShapeType="1" noTextEdit="1"/>
              </p:cNvSpPr>
              <p:nvPr/>
            </p:nvSpPr>
            <p:spPr>
              <a:xfrm>
                <a:off x="8552215" y="2881565"/>
                <a:ext cx="3052113" cy="923330"/>
              </a:xfrm>
              <a:prstGeom prst="rect">
                <a:avLst/>
              </a:prstGeom>
              <a:blipFill>
                <a:blip r:embed="rId4"/>
                <a:stretch>
                  <a:fillRect l="-1796" t="-3974" r="-4790" b="-9934"/>
                </a:stretch>
              </a:blipFill>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id="{78743BAA-87F4-4C32-9F70-78B4CE6AC75D}"/>
              </a:ext>
            </a:extLst>
          </p:cNvPr>
          <p:cNvSpPr/>
          <p:nvPr/>
        </p:nvSpPr>
        <p:spPr>
          <a:xfrm>
            <a:off x="6328437" y="5585076"/>
            <a:ext cx="4359435" cy="407862"/>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17386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自然语言命题的符号化</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第十二讲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13</a:t>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嵌套量化命题的符号化练习</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B4240D9-FBA8-4CD8-BBAC-464EA6DDB8CD}"/>
                  </a:ext>
                </a:extLst>
              </p:cNvPr>
              <p:cNvSpPr txBox="1"/>
              <p:nvPr/>
            </p:nvSpPr>
            <p:spPr>
              <a:xfrm>
                <a:off x="896579" y="1177182"/>
                <a:ext cx="8556607" cy="923330"/>
              </a:xfrm>
              <a:prstGeom prst="rect">
                <a:avLst/>
              </a:prstGeom>
              <a:solidFill>
                <a:schemeClr val="accent5">
                  <a:lumMod val="20000"/>
                  <a:lumOff val="80000"/>
                  <a:alpha val="50000"/>
                </a:schemeClr>
              </a:solidFill>
            </p:spPr>
            <p:txBody>
              <a:bodyPr wrap="square" rtlCol="0">
                <a:spAutoFit/>
              </a:bodyPr>
              <a:lstStyle/>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设论域由学校所有人构成的集合，且有以下谓词</a:t>
                </a:r>
              </a:p>
              <a:p>
                <a:pPr marL="342900" indent="-342900">
                  <a:spcBef>
                    <a:spcPts val="600"/>
                  </a:spcBef>
                  <a:spcAft>
                    <a:spcPts val="600"/>
                  </a:spcAft>
                  <a:buFont typeface="Arial" panose="020B0604020202020204" pitchFamily="34" charset="0"/>
                  <a:buChar char="•"/>
                </a:pPr>
                <a:r>
                  <a:rPr lang="en-US" altLang="zh-CN" sz="2000" b="1">
                    <a:solidFill>
                      <a:schemeClr val="accent6">
                        <a:lumMod val="50000"/>
                      </a:schemeClr>
                    </a:solidFill>
                  </a:rPr>
                  <a:t>(1)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𝑺</m:t>
                    </m:r>
                    <m:r>
                      <a:rPr lang="en-US" altLang="zh-CN" sz="2000" b="1" i="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𝒙</m:t>
                    </m:r>
                    <m:r>
                      <a:rPr lang="en-US" altLang="zh-CN" sz="2000" b="1" i="1" smtClean="0">
                        <a:solidFill>
                          <a:schemeClr val="accent6">
                            <a:lumMod val="50000"/>
                          </a:schemeClr>
                        </a:solidFill>
                        <a:latin typeface="Cambria Math" panose="02040503050406030204" pitchFamily="18" charset="0"/>
                      </a:rPr>
                      <m:t>)</m:t>
                    </m:r>
                  </m:oMath>
                </a14:m>
                <a:r>
                  <a:rPr lang="en-US" altLang="zh-CN" sz="2000" b="1">
                    <a:solidFill>
                      <a:schemeClr val="accent6">
                        <a:lumMod val="50000"/>
                      </a:schemeClr>
                    </a:solidFill>
                  </a:rPr>
                  <a:t>: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𝒙</m:t>
                    </m:r>
                  </m:oMath>
                </a14:m>
                <a:r>
                  <a:rPr lang="zh-CN" altLang="en-US" sz="2000" b="1">
                    <a:solidFill>
                      <a:schemeClr val="accent6">
                        <a:lumMod val="50000"/>
                      </a:schemeClr>
                    </a:solidFill>
                  </a:rPr>
                  <a:t>是学生”</a:t>
                </a:r>
                <a:r>
                  <a:rPr lang="en-US" altLang="zh-CN" sz="2000" b="1">
                    <a:solidFill>
                      <a:schemeClr val="accent6">
                        <a:lumMod val="50000"/>
                      </a:schemeClr>
                    </a:solidFill>
                  </a:rPr>
                  <a:t>	(2)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𝑭</m:t>
                    </m:r>
                    <m:r>
                      <a:rPr lang="en-US" altLang="zh-CN" sz="2000" b="1" i="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𝒙</m:t>
                    </m:r>
                    <m:r>
                      <a:rPr lang="en-US" altLang="zh-CN" sz="2000" b="1" i="1" smtClean="0">
                        <a:solidFill>
                          <a:schemeClr val="accent6">
                            <a:lumMod val="50000"/>
                          </a:schemeClr>
                        </a:solidFill>
                        <a:latin typeface="Cambria Math" panose="02040503050406030204" pitchFamily="18" charset="0"/>
                      </a:rPr>
                      <m:t>)</m:t>
                    </m:r>
                  </m:oMath>
                </a14:m>
                <a:r>
                  <a:rPr lang="en-US" altLang="zh-CN" sz="2000" b="1">
                    <a:solidFill>
                      <a:schemeClr val="accent6">
                        <a:lumMod val="50000"/>
                      </a:schemeClr>
                    </a:solidFill>
                  </a:rPr>
                  <a:t>: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𝒙</m:t>
                    </m:r>
                  </m:oMath>
                </a14:m>
                <a:r>
                  <a:rPr lang="zh-CN" altLang="en-US" sz="2000" b="1">
                    <a:solidFill>
                      <a:schemeClr val="accent6">
                        <a:lumMod val="50000"/>
                      </a:schemeClr>
                    </a:solidFill>
                  </a:rPr>
                  <a:t>是教职工”</a:t>
                </a:r>
                <a:r>
                  <a:rPr lang="en-US" altLang="zh-CN" sz="2000" b="1">
                    <a:solidFill>
                      <a:schemeClr val="accent6">
                        <a:lumMod val="50000"/>
                      </a:schemeClr>
                    </a:solidFill>
                  </a:rPr>
                  <a:t> 	(3)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𝑨</m:t>
                    </m:r>
                    <m:r>
                      <a:rPr lang="en-US" altLang="zh-CN" sz="2000" b="1" i="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𝒙</m:t>
                    </m:r>
                    <m:r>
                      <a:rPr lang="en-US" altLang="zh-CN" sz="2000" b="1" i="1">
                        <a:solidFill>
                          <a:schemeClr val="accent6">
                            <a:lumMod val="50000"/>
                          </a:schemeClr>
                        </a:solidFill>
                        <a:latin typeface="Cambria Math" panose="02040503050406030204" pitchFamily="18" charset="0"/>
                      </a:rPr>
                      <m:t>, </m:t>
                    </m:r>
                    <m:r>
                      <a:rPr lang="en-US" altLang="zh-CN" sz="2000" b="1" i="1">
                        <a:solidFill>
                          <a:schemeClr val="accent6">
                            <a:lumMod val="50000"/>
                          </a:schemeClr>
                        </a:solidFill>
                        <a:latin typeface="Cambria Math" panose="02040503050406030204" pitchFamily="18" charset="0"/>
                      </a:rPr>
                      <m:t>𝒚</m:t>
                    </m:r>
                    <m:r>
                      <a:rPr lang="en-US" altLang="zh-CN" sz="2000" b="1" i="1" smtClean="0">
                        <a:solidFill>
                          <a:schemeClr val="accent6">
                            <a:lumMod val="50000"/>
                          </a:schemeClr>
                        </a:solidFill>
                        <a:latin typeface="Cambria Math" panose="02040503050406030204" pitchFamily="18" charset="0"/>
                      </a:rPr>
                      <m:t>)</m:t>
                    </m:r>
                  </m:oMath>
                </a14:m>
                <a:r>
                  <a:rPr lang="en-US" altLang="zh-CN" sz="2000" b="1">
                    <a:solidFill>
                      <a:schemeClr val="accent6">
                        <a:lumMod val="50000"/>
                      </a:schemeClr>
                    </a:solidFill>
                  </a:rPr>
                  <a:t>: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𝒙</m:t>
                    </m:r>
                  </m:oMath>
                </a14:m>
                <a:r>
                  <a:rPr lang="zh-CN" altLang="en-US" sz="2000" b="1">
                    <a:solidFill>
                      <a:schemeClr val="accent6">
                        <a:lumMod val="50000"/>
                      </a:schemeClr>
                    </a:solidFill>
                  </a:rPr>
                  <a:t>问过</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𝒚</m:t>
                    </m:r>
                  </m:oMath>
                </a14:m>
                <a:r>
                  <a:rPr lang="zh-CN" altLang="en-US" sz="2000" b="1">
                    <a:solidFill>
                      <a:schemeClr val="accent6">
                        <a:lumMod val="50000"/>
                      </a:schemeClr>
                    </a:solidFill>
                  </a:rPr>
                  <a:t>问题”</a:t>
                </a:r>
              </a:p>
            </p:txBody>
          </p:sp>
        </mc:Choice>
        <mc:Fallback xmlns="">
          <p:sp>
            <p:nvSpPr>
              <p:cNvPr id="4" name="文本框 3">
                <a:extLst>
                  <a:ext uri="{FF2B5EF4-FFF2-40B4-BE49-F238E27FC236}">
                    <a16:creationId xmlns:a16="http://schemas.microsoft.com/office/drawing/2014/main" id="{AB4240D9-FBA8-4CD8-BBAC-464EA6DDB8CD}"/>
                  </a:ext>
                </a:extLst>
              </p:cNvPr>
              <p:cNvSpPr txBox="1">
                <a:spLocks noRot="1" noChangeAspect="1" noMove="1" noResize="1" noEditPoints="1" noAdjustHandles="1" noChangeArrowheads="1" noChangeShapeType="1" noTextEdit="1"/>
              </p:cNvSpPr>
              <p:nvPr/>
            </p:nvSpPr>
            <p:spPr>
              <a:xfrm>
                <a:off x="896579" y="1177182"/>
                <a:ext cx="8556607" cy="923330"/>
              </a:xfrm>
              <a:prstGeom prst="rect">
                <a:avLst/>
              </a:prstGeom>
              <a:blipFill>
                <a:blip r:embed="rId2"/>
                <a:stretch>
                  <a:fillRect l="-1068" t="-5263" b="-105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F8802DE-91FB-4053-B341-4CD227FEE7FB}"/>
                  </a:ext>
                </a:extLst>
              </p:cNvPr>
              <p:cNvSpPr txBox="1"/>
              <p:nvPr/>
            </p:nvSpPr>
            <p:spPr>
              <a:xfrm>
                <a:off x="896579" y="2223589"/>
                <a:ext cx="10655122" cy="1975477"/>
              </a:xfrm>
              <a:prstGeom prst="rect">
                <a:avLst/>
              </a:prstGeom>
              <a:solidFill>
                <a:schemeClr val="accent6">
                  <a:lumMod val="20000"/>
                  <a:lumOff val="80000"/>
                  <a:alpha val="50000"/>
                </a:schemeClr>
              </a:solidFill>
            </p:spPr>
            <p:txBody>
              <a:bodyPr wrap="square" rtlCol="0">
                <a:spAutoFit/>
              </a:bodyPr>
              <a:lstStyle/>
              <a:p>
                <a:pPr>
                  <a:lnSpc>
                    <a:spcPts val="2600"/>
                  </a:lnSpc>
                  <a:spcBef>
                    <a:spcPts val="600"/>
                  </a:spcBef>
                </a:pPr>
                <a:r>
                  <a:rPr lang="zh-CN" altLang="en-US" sz="2000" b="1">
                    <a:solidFill>
                      <a:schemeClr val="accent4">
                        <a:lumMod val="50000"/>
                      </a:schemeClr>
                    </a:solidFill>
                  </a:rPr>
                  <a:t>命题</a:t>
                </a:r>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“有教职工问过所有其他教职工问题”</a:t>
                </a:r>
                <a:r>
                  <a:rPr lang="zh-CN" altLang="en-US" sz="2000" b="1">
                    <a:solidFill>
                      <a:schemeClr val="accent4">
                        <a:lumMod val="50000"/>
                      </a:schemeClr>
                    </a:solidFill>
                  </a:rPr>
                  <a:t> </a:t>
                </a:r>
                <a:endParaRPr lang="en-US" altLang="zh-CN" sz="2000" b="1">
                  <a:solidFill>
                    <a:schemeClr val="accent4">
                      <a:lumMod val="50000"/>
                    </a:schemeClr>
                  </a:solidFill>
                </a:endParaRPr>
              </a:p>
              <a:p>
                <a:pPr marL="342900" indent="-342900">
                  <a:lnSpc>
                    <a:spcPts val="2600"/>
                  </a:lnSpc>
                  <a:spcBef>
                    <a:spcPts val="600"/>
                  </a:spcBef>
                  <a:buFont typeface="Arial" panose="020B0604020202020204" pitchFamily="34" charset="0"/>
                  <a:buChar char="•"/>
                </a:pPr>
                <a:r>
                  <a:rPr lang="zh-CN" altLang="en-US" sz="2000" b="1">
                    <a:solidFill>
                      <a:schemeClr val="accent4">
                        <a:lumMod val="50000"/>
                      </a:schemeClr>
                    </a:solidFill>
                  </a:rPr>
                  <a:t>细化为</a:t>
                </a:r>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a:t>
                </a:r>
                <a:r>
                  <a:rPr lang="zh-CN" altLang="en-US" sz="2000" b="1" u="sng">
                    <a:solidFill>
                      <a:srgbClr val="002060"/>
                    </a:solidFill>
                    <a:latin typeface="楷体" panose="02010609060101010101" pitchFamily="49" charset="-122"/>
                    <a:ea typeface="楷体" panose="02010609060101010101" pitchFamily="49" charset="-122"/>
                    <a:cs typeface="Arial" panose="020B0604020202020204" pitchFamily="34" charset="0"/>
                  </a:rPr>
                  <a:t>  </a:t>
                </a:r>
                <a:r>
                  <a:rPr lang="en-US" altLang="zh-CN" sz="2000" u="sng">
                    <a:solidFill>
                      <a:srgbClr val="002060"/>
                    </a:solidFill>
                    <a:latin typeface="Arial" panose="020B0604020202020204" pitchFamily="34" charset="0"/>
                    <a:ea typeface="楷体" panose="02010609060101010101" pitchFamily="49" charset="-122"/>
                    <a:cs typeface="Arial" panose="020B0604020202020204" pitchFamily="34" charset="0"/>
                  </a:rPr>
                  <a:t>(1) </a:t>
                </a:r>
                <a:r>
                  <a:rPr lang="en-US" altLang="zh-CN" sz="2000" b="1" u="sng">
                    <a:solidFill>
                      <a:srgbClr val="002060"/>
                    </a:solidFill>
                    <a:latin typeface="楷体" panose="02010609060101010101" pitchFamily="49" charset="-122"/>
                    <a:ea typeface="楷体" panose="02010609060101010101" pitchFamily="49" charset="-122"/>
                    <a:cs typeface="Arial" panose="020B0604020202020204" pitchFamily="34" charset="0"/>
                  </a:rPr>
                  <a:t> </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cs typeface="Arial" panose="020B0604020202020204" pitchFamily="34" charset="0"/>
                      </a:rPr>
                      <m:t>𝒙</m:t>
                    </m:r>
                  </m:oMath>
                </a14:m>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cs typeface="Arial" panose="020B0604020202020204" pitchFamily="34" charset="0"/>
                      </a:rPr>
                      <m:t>𝒙</m:t>
                    </m:r>
                  </m:oMath>
                </a14:m>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是教职工，而且，对</a:t>
                </a:r>
                <a:r>
                  <a:rPr lang="zh-CN" altLang="en-US" sz="2000" b="1" u="sng">
                    <a:solidFill>
                      <a:srgbClr val="002060"/>
                    </a:solidFill>
                    <a:latin typeface="楷体" panose="02010609060101010101" pitchFamily="49" charset="-122"/>
                    <a:ea typeface="楷体" panose="02010609060101010101" pitchFamily="49" charset="-122"/>
                    <a:cs typeface="Arial" panose="020B0604020202020204" pitchFamily="34" charset="0"/>
                  </a:rPr>
                  <a:t>  </a:t>
                </a:r>
                <a:r>
                  <a:rPr lang="en-US" altLang="zh-CN" sz="2000" u="sng">
                    <a:solidFill>
                      <a:srgbClr val="002060"/>
                    </a:solidFill>
                    <a:latin typeface="Arial" panose="020B0604020202020204" pitchFamily="34" charset="0"/>
                    <a:ea typeface="楷体" panose="02010609060101010101" pitchFamily="49" charset="-122"/>
                    <a:cs typeface="Arial" panose="020B0604020202020204" pitchFamily="34" charset="0"/>
                  </a:rPr>
                  <a:t>(2) </a:t>
                </a:r>
                <a:r>
                  <a:rPr lang="zh-CN" altLang="en-US" sz="2000" b="1" u="sng">
                    <a:solidFill>
                      <a:srgbClr val="002060"/>
                    </a:solidFill>
                    <a:latin typeface="楷体" panose="02010609060101010101" pitchFamily="49" charset="-122"/>
                    <a:ea typeface="楷体" panose="02010609060101010101" pitchFamily="49" charset="-122"/>
                    <a:cs typeface="Arial" panose="020B0604020202020204" pitchFamily="34" charset="0"/>
                  </a:rPr>
                  <a:t> </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cs typeface="Arial" panose="020B0604020202020204" pitchFamily="34" charset="0"/>
                      </a:rPr>
                      <m:t>𝒚</m:t>
                    </m:r>
                  </m:oMath>
                </a14:m>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，如果</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cs typeface="Arial" panose="020B0604020202020204" pitchFamily="34" charset="0"/>
                      </a:rPr>
                      <m:t>𝒚</m:t>
                    </m:r>
                  </m:oMath>
                </a14:m>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是其他教职工，则</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cs typeface="Arial" panose="020B0604020202020204" pitchFamily="34" charset="0"/>
                      </a:rPr>
                      <m:t>𝒙</m:t>
                    </m:r>
                  </m:oMath>
                </a14:m>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问过</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cs typeface="Arial" panose="020B0604020202020204" pitchFamily="34" charset="0"/>
                      </a:rPr>
                      <m:t>𝒚</m:t>
                    </m:r>
                  </m:oMath>
                </a14:m>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问题”</a:t>
                </a:r>
                <a:endParaRPr lang="en-US" altLang="zh-CN" sz="2000" b="1">
                  <a:solidFill>
                    <a:srgbClr val="002060"/>
                  </a:solidFill>
                  <a:latin typeface="楷体" panose="02010609060101010101" pitchFamily="49" charset="-122"/>
                  <a:ea typeface="楷体" panose="02010609060101010101" pitchFamily="49" charset="-122"/>
                  <a:cs typeface="Arial" panose="020B0604020202020204" pitchFamily="34" charset="0"/>
                </a:endParaRPr>
              </a:p>
              <a:p>
                <a:pPr marL="342900" indent="-342900">
                  <a:lnSpc>
                    <a:spcPts val="2600"/>
                  </a:lnSpc>
                  <a:spcBef>
                    <a:spcPts val="600"/>
                  </a:spcBef>
                  <a:buFont typeface="Arial" panose="020B0604020202020204" pitchFamily="34" charset="0"/>
                  <a:buChar char="•"/>
                </a:pPr>
                <a:r>
                  <a:rPr lang="zh-CN" altLang="en-US" sz="2000" b="1">
                    <a:solidFill>
                      <a:schemeClr val="accent4">
                        <a:lumMod val="50000"/>
                      </a:schemeClr>
                    </a:solidFill>
                  </a:rPr>
                  <a:t>也即细化为</a:t>
                </a:r>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a:t>
                </a:r>
                <a:r>
                  <a:rPr lang="zh-CN" altLang="en-US" sz="2000" b="1" u="sng">
                    <a:solidFill>
                      <a:srgbClr val="002060"/>
                    </a:solidFill>
                    <a:latin typeface="楷体" panose="02010609060101010101" pitchFamily="49" charset="-122"/>
                    <a:ea typeface="楷体" panose="02010609060101010101" pitchFamily="49" charset="-122"/>
                    <a:cs typeface="Arial" panose="020B0604020202020204" pitchFamily="34" charset="0"/>
                  </a:rPr>
                  <a:t>   </a:t>
                </a:r>
                <a:r>
                  <a:rPr lang="en-US" altLang="zh-CN" sz="2000" u="sng">
                    <a:solidFill>
                      <a:srgbClr val="002060"/>
                    </a:solidFill>
                    <a:latin typeface="Arial" panose="020B0604020202020204" pitchFamily="34" charset="0"/>
                    <a:ea typeface="楷体" panose="02010609060101010101" pitchFamily="49" charset="-122"/>
                    <a:cs typeface="Arial" panose="020B0604020202020204" pitchFamily="34" charset="0"/>
                  </a:rPr>
                  <a:t>(1) </a:t>
                </a:r>
                <a:r>
                  <a:rPr lang="en-US" altLang="zh-CN" sz="2000" b="1" u="sng">
                    <a:solidFill>
                      <a:srgbClr val="002060"/>
                    </a:solidFill>
                    <a:latin typeface="楷体" panose="02010609060101010101" pitchFamily="49" charset="-122"/>
                    <a:ea typeface="楷体" panose="02010609060101010101" pitchFamily="49" charset="-122"/>
                    <a:cs typeface="Arial" panose="020B0604020202020204" pitchFamily="34" charset="0"/>
                  </a:rPr>
                  <a:t>  </a:t>
                </a:r>
                <a14:m>
                  <m:oMath xmlns:m="http://schemas.openxmlformats.org/officeDocument/2006/math">
                    <m:r>
                      <a:rPr lang="en-US" altLang="zh-CN" sz="2000" b="1" i="1">
                        <a:solidFill>
                          <a:srgbClr val="002060"/>
                        </a:solidFill>
                        <a:latin typeface="Cambria Math" panose="02040503050406030204" pitchFamily="18" charset="0"/>
                        <a:ea typeface="楷体" panose="02010609060101010101" pitchFamily="49" charset="-122"/>
                        <a:cs typeface="Arial" panose="020B0604020202020204" pitchFamily="34" charset="0"/>
                      </a:rPr>
                      <m:t>𝒙</m:t>
                    </m:r>
                  </m:oMath>
                </a14:m>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cs typeface="Arial" panose="020B0604020202020204" pitchFamily="34" charset="0"/>
                      </a:rPr>
                      <m:t>𝒙</m:t>
                    </m:r>
                  </m:oMath>
                </a14:m>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是教职工，而且，对</a:t>
                </a:r>
                <a:r>
                  <a:rPr lang="zh-CN" altLang="en-US" sz="2000" b="1" u="sng">
                    <a:solidFill>
                      <a:srgbClr val="002060"/>
                    </a:solidFill>
                    <a:latin typeface="楷体" panose="02010609060101010101" pitchFamily="49" charset="-122"/>
                    <a:ea typeface="楷体" panose="02010609060101010101" pitchFamily="49" charset="-122"/>
                    <a:cs typeface="Arial" panose="020B0604020202020204" pitchFamily="34" charset="0"/>
                  </a:rPr>
                  <a:t>   </a:t>
                </a:r>
                <a:r>
                  <a:rPr lang="en-US" altLang="zh-CN" sz="2000" u="sng">
                    <a:solidFill>
                      <a:srgbClr val="002060"/>
                    </a:solidFill>
                    <a:latin typeface="Arial" panose="020B0604020202020204" pitchFamily="34" charset="0"/>
                    <a:ea typeface="楷体" panose="02010609060101010101" pitchFamily="49" charset="-122"/>
                    <a:cs typeface="Arial" panose="020B0604020202020204" pitchFamily="34" charset="0"/>
                  </a:rPr>
                  <a:t>(2)</a:t>
                </a:r>
                <a:r>
                  <a:rPr lang="zh-CN" altLang="en-US" sz="2000" b="1" u="sng">
                    <a:solidFill>
                      <a:srgbClr val="002060"/>
                    </a:solidFill>
                    <a:latin typeface="楷体" panose="02010609060101010101" pitchFamily="49" charset="-122"/>
                    <a:ea typeface="楷体" panose="02010609060101010101" pitchFamily="49" charset="-122"/>
                    <a:cs typeface="Arial" panose="020B0604020202020204" pitchFamily="34" charset="0"/>
                  </a:rPr>
                  <a:t>   </a:t>
                </a:r>
                <a14:m>
                  <m:oMath xmlns:m="http://schemas.openxmlformats.org/officeDocument/2006/math">
                    <m:r>
                      <a:rPr lang="en-US" altLang="zh-CN" sz="2000" b="1" i="1">
                        <a:solidFill>
                          <a:srgbClr val="002060"/>
                        </a:solidFill>
                        <a:latin typeface="Cambria Math" panose="02040503050406030204" pitchFamily="18" charset="0"/>
                        <a:ea typeface="楷体" panose="02010609060101010101" pitchFamily="49" charset="-122"/>
                        <a:cs typeface="Arial" panose="020B0604020202020204" pitchFamily="34" charset="0"/>
                      </a:rPr>
                      <m:t>𝒚</m:t>
                    </m:r>
                  </m:oMath>
                </a14:m>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，如果</a:t>
                </a:r>
                <a14:m>
                  <m:oMath xmlns:m="http://schemas.openxmlformats.org/officeDocument/2006/math">
                    <m:r>
                      <a:rPr lang="en-US" altLang="zh-CN" sz="2000" b="1" i="1">
                        <a:solidFill>
                          <a:srgbClr val="002060"/>
                        </a:solidFill>
                        <a:latin typeface="Cambria Math" panose="02040503050406030204" pitchFamily="18" charset="0"/>
                        <a:ea typeface="楷体" panose="02010609060101010101" pitchFamily="49" charset="-122"/>
                        <a:cs typeface="Arial" panose="020B0604020202020204" pitchFamily="34" charset="0"/>
                      </a:rPr>
                      <m:t>𝒚</m:t>
                    </m:r>
                  </m:oMath>
                </a14:m>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是教职工且</a:t>
                </a:r>
                <a:r>
                  <a:rPr lang="zh-CN" altLang="en-US" sz="2000" b="1" u="sng">
                    <a:solidFill>
                      <a:srgbClr val="002060"/>
                    </a:solidFill>
                    <a:latin typeface="楷体" panose="02010609060101010101" pitchFamily="49" charset="-122"/>
                    <a:ea typeface="楷体" panose="02010609060101010101" pitchFamily="49" charset="-122"/>
                    <a:cs typeface="Arial" panose="020B0604020202020204" pitchFamily="34" charset="0"/>
                  </a:rPr>
                  <a:t>   </a:t>
                </a:r>
                <a:r>
                  <a:rPr lang="en-US" altLang="zh-CN" sz="2000" u="sng">
                    <a:solidFill>
                      <a:srgbClr val="002060"/>
                    </a:solidFill>
                    <a:latin typeface="Arial" panose="020B0604020202020204" pitchFamily="34" charset="0"/>
                    <a:ea typeface="楷体" panose="02010609060101010101" pitchFamily="49" charset="-122"/>
                    <a:cs typeface="Arial" panose="020B0604020202020204" pitchFamily="34" charset="0"/>
                  </a:rPr>
                  <a:t>(3) </a:t>
                </a:r>
                <a:r>
                  <a:rPr lang="en-US" altLang="zh-CN" sz="2000" b="1" u="sng">
                    <a:solidFill>
                      <a:srgbClr val="002060"/>
                    </a:solidFill>
                    <a:latin typeface="楷体" panose="02010609060101010101" pitchFamily="49" charset="-122"/>
                    <a:ea typeface="楷体" panose="02010609060101010101" pitchFamily="49" charset="-122"/>
                    <a:cs typeface="Arial" panose="020B0604020202020204" pitchFamily="34" charset="0"/>
                  </a:rPr>
                  <a:t>  </a:t>
                </a:r>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，则</a:t>
                </a:r>
                <a14:m>
                  <m:oMath xmlns:m="http://schemas.openxmlformats.org/officeDocument/2006/math">
                    <m:r>
                      <a:rPr lang="en-US" altLang="zh-CN" sz="2000" b="1" i="1">
                        <a:solidFill>
                          <a:srgbClr val="002060"/>
                        </a:solidFill>
                        <a:latin typeface="Cambria Math" panose="02040503050406030204" pitchFamily="18" charset="0"/>
                        <a:ea typeface="楷体" panose="02010609060101010101" pitchFamily="49" charset="-122"/>
                        <a:cs typeface="Arial" panose="020B0604020202020204" pitchFamily="34" charset="0"/>
                      </a:rPr>
                      <m:t>𝒙</m:t>
                    </m:r>
                  </m:oMath>
                </a14:m>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问过</a:t>
                </a:r>
                <a14:m>
                  <m:oMath xmlns:m="http://schemas.openxmlformats.org/officeDocument/2006/math">
                    <m:r>
                      <a:rPr lang="en-US" altLang="zh-CN" sz="2000" b="1" i="1">
                        <a:solidFill>
                          <a:srgbClr val="002060"/>
                        </a:solidFill>
                        <a:latin typeface="Cambria Math" panose="02040503050406030204" pitchFamily="18" charset="0"/>
                        <a:ea typeface="楷体" panose="02010609060101010101" pitchFamily="49" charset="-122"/>
                        <a:cs typeface="Arial" panose="020B0604020202020204" pitchFamily="34" charset="0"/>
                      </a:rPr>
                      <m:t>𝒚</m:t>
                    </m:r>
                  </m:oMath>
                </a14:m>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问题”</a:t>
                </a:r>
                <a:endParaRPr lang="en-US" altLang="zh-CN" sz="2000" b="1">
                  <a:solidFill>
                    <a:schemeClr val="accent4">
                      <a:lumMod val="50000"/>
                    </a:schemeClr>
                  </a:solidFill>
                  <a:latin typeface="楷体" panose="02010609060101010101" pitchFamily="49" charset="-122"/>
                  <a:ea typeface="楷体" panose="02010609060101010101" pitchFamily="49" charset="-122"/>
                  <a:cs typeface="Arial" panose="020B0604020202020204" pitchFamily="34" charset="0"/>
                </a:endParaRPr>
              </a:p>
              <a:p>
                <a:pPr marL="342900" indent="-342900">
                  <a:lnSpc>
                    <a:spcPts val="2600"/>
                  </a:lnSpc>
                  <a:spcBef>
                    <a:spcPts val="600"/>
                  </a:spcBef>
                  <a:buFont typeface="Arial" panose="020B0604020202020204" pitchFamily="34" charset="0"/>
                  <a:buChar char="•"/>
                </a:pPr>
                <a:r>
                  <a:rPr lang="zh-CN" altLang="en-US" sz="2000" b="1">
                    <a:solidFill>
                      <a:schemeClr val="accent4">
                        <a:lumMod val="50000"/>
                      </a:schemeClr>
                    </a:solidFill>
                  </a:rPr>
                  <a:t>因此这个命题符号化为 </a:t>
                </a:r>
                <a:r>
                  <a:rPr lang="zh-CN" altLang="en-US" sz="2000" b="1" u="sng">
                    <a:solidFill>
                      <a:schemeClr val="accent4">
                        <a:lumMod val="50000"/>
                      </a:schemeClr>
                    </a:solidFill>
                  </a:rPr>
                  <a:t>         </a:t>
                </a:r>
                <a:r>
                  <a:rPr lang="en-US" altLang="zh-CN" sz="2000" b="1" u="sng">
                    <a:solidFill>
                      <a:schemeClr val="accent4">
                        <a:lumMod val="50000"/>
                      </a:schemeClr>
                    </a:solidFill>
                  </a:rPr>
                  <a:t>(4)          </a:t>
                </a:r>
                <a:r>
                  <a:rPr lang="en-US" altLang="zh-CN" sz="2000" b="1">
                    <a:solidFill>
                      <a:schemeClr val="accent4">
                        <a:lumMod val="50000"/>
                      </a:schemeClr>
                    </a:solidFill>
                  </a:rPr>
                  <a:t> </a:t>
                </a:r>
                <a:r>
                  <a:rPr lang="zh-CN" altLang="en-US" sz="2000" b="1">
                    <a:solidFill>
                      <a:schemeClr val="accent4">
                        <a:lumMod val="50000"/>
                      </a:schemeClr>
                    </a:solidFill>
                  </a:rPr>
                  <a:t>。</a:t>
                </a:r>
                <a:endParaRPr lang="en-US" altLang="zh-CN" sz="2000" b="1">
                  <a:solidFill>
                    <a:schemeClr val="accent4">
                      <a:lumMod val="50000"/>
                    </a:schemeClr>
                  </a:solidFill>
                </a:endParaRPr>
              </a:p>
            </p:txBody>
          </p:sp>
        </mc:Choice>
        <mc:Fallback xmlns="">
          <p:sp>
            <p:nvSpPr>
              <p:cNvPr id="6" name="文本框 5">
                <a:extLst>
                  <a:ext uri="{FF2B5EF4-FFF2-40B4-BE49-F238E27FC236}">
                    <a16:creationId xmlns:a16="http://schemas.microsoft.com/office/drawing/2014/main" id="{7F8802DE-91FB-4053-B341-4CD227FEE7FB}"/>
                  </a:ext>
                </a:extLst>
              </p:cNvPr>
              <p:cNvSpPr txBox="1">
                <a:spLocks noRot="1" noChangeAspect="1" noMove="1" noResize="1" noEditPoints="1" noAdjustHandles="1" noChangeArrowheads="1" noChangeShapeType="1" noTextEdit="1"/>
              </p:cNvSpPr>
              <p:nvPr/>
            </p:nvSpPr>
            <p:spPr>
              <a:xfrm>
                <a:off x="896579" y="2223589"/>
                <a:ext cx="10655122" cy="1975477"/>
              </a:xfrm>
              <a:prstGeom prst="rect">
                <a:avLst/>
              </a:prstGeom>
              <a:blipFill>
                <a:blip r:embed="rId3"/>
                <a:stretch>
                  <a:fillRect l="-572" t="-2469" r="-515" b="-4630"/>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F098D360-E80A-44EA-A55F-D45CC2C4F973}"/>
              </a:ext>
            </a:extLst>
          </p:cNvPr>
          <p:cNvSpPr txBox="1"/>
          <p:nvPr/>
        </p:nvSpPr>
        <p:spPr>
          <a:xfrm>
            <a:off x="9514229" y="1315681"/>
            <a:ext cx="2307188" cy="646331"/>
          </a:xfrm>
          <a:prstGeom prst="rect">
            <a:avLst/>
          </a:prstGeom>
          <a:solidFill>
            <a:schemeClr val="accent2">
              <a:lumMod val="20000"/>
              <a:lumOff val="80000"/>
              <a:alpha val="50000"/>
            </a:schemeClr>
          </a:solidFill>
        </p:spPr>
        <p:txBody>
          <a:bodyPr wrap="square" rtlCol="0">
            <a:spAutoFit/>
          </a:bodyPr>
          <a:lstStyle/>
          <a:p>
            <a:r>
              <a:rPr lang="zh-CN" altLang="en-US" b="1">
                <a:solidFill>
                  <a:schemeClr val="accent2">
                    <a:lumMod val="50000"/>
                  </a:schemeClr>
                </a:solidFill>
              </a:rPr>
              <a:t>使用下面选项，只要填</a:t>
            </a:r>
            <a:r>
              <a:rPr lang="en-US" altLang="zh-CN" b="1">
                <a:solidFill>
                  <a:schemeClr val="accent2">
                    <a:lumMod val="50000"/>
                  </a:schemeClr>
                </a:solidFill>
              </a:rPr>
              <a:t>A, B, C</a:t>
            </a:r>
            <a:r>
              <a:rPr lang="zh-CN" altLang="en-US" b="1">
                <a:solidFill>
                  <a:schemeClr val="accent2">
                    <a:lumMod val="50000"/>
                  </a:schemeClr>
                </a:solidFill>
              </a:rPr>
              <a:t>等等或</a:t>
            </a:r>
            <a:r>
              <a:rPr lang="en-US" altLang="zh-CN" b="1">
                <a:solidFill>
                  <a:schemeClr val="accent2">
                    <a:lumMod val="50000"/>
                  </a:schemeClr>
                </a:solidFill>
              </a:rPr>
              <a:t>I</a:t>
            </a:r>
            <a:r>
              <a:rPr lang="zh-CN" altLang="en-US" b="1">
                <a:solidFill>
                  <a:schemeClr val="accent2">
                    <a:lumMod val="50000"/>
                  </a:schemeClr>
                </a:solidFill>
              </a:rPr>
              <a:t>即可</a:t>
            </a:r>
          </a:p>
        </p:txBody>
      </p:sp>
      <p:pic>
        <p:nvPicPr>
          <p:cNvPr id="2" name="图片 1">
            <a:extLst>
              <a:ext uri="{FF2B5EF4-FFF2-40B4-BE49-F238E27FC236}">
                <a16:creationId xmlns:a16="http://schemas.microsoft.com/office/drawing/2014/main" id="{84DFAA69-2DF9-4470-8169-29936147202F}"/>
              </a:ext>
            </a:extLst>
          </p:cNvPr>
          <p:cNvPicPr>
            <a:picLocks noChangeAspect="1"/>
          </p:cNvPicPr>
          <p:nvPr/>
        </p:nvPicPr>
        <p:blipFill>
          <a:blip r:embed="rId4"/>
          <a:stretch>
            <a:fillRect/>
          </a:stretch>
        </p:blipFill>
        <p:spPr>
          <a:xfrm>
            <a:off x="896579" y="4332769"/>
            <a:ext cx="10661266" cy="1830472"/>
          </a:xfrm>
          <a:prstGeom prst="rect">
            <a:avLst/>
          </a:prstGeom>
        </p:spPr>
      </p:pic>
    </p:spTree>
    <p:extLst>
      <p:ext uri="{BB962C8B-B14F-4D97-AF65-F5344CB8AC3E}">
        <p14:creationId xmlns:p14="http://schemas.microsoft.com/office/powerpoint/2010/main" val="2153652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自然语言命题的符号化</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第十二讲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14</a:t>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嵌套量化命题的符号化练习</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B4240D9-FBA8-4CD8-BBAC-464EA6DDB8CD}"/>
                  </a:ext>
                </a:extLst>
              </p:cNvPr>
              <p:cNvSpPr txBox="1"/>
              <p:nvPr/>
            </p:nvSpPr>
            <p:spPr>
              <a:xfrm>
                <a:off x="896579" y="1177182"/>
                <a:ext cx="8556607" cy="923330"/>
              </a:xfrm>
              <a:prstGeom prst="rect">
                <a:avLst/>
              </a:prstGeom>
              <a:solidFill>
                <a:schemeClr val="accent5">
                  <a:lumMod val="20000"/>
                  <a:lumOff val="80000"/>
                  <a:alpha val="50000"/>
                </a:schemeClr>
              </a:solidFill>
            </p:spPr>
            <p:txBody>
              <a:bodyPr wrap="square" rtlCol="0">
                <a:spAutoFit/>
              </a:bodyPr>
              <a:lstStyle/>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设论域由学校所有人构成的集合，且有以下谓词</a:t>
                </a:r>
              </a:p>
              <a:p>
                <a:pPr marL="342900" indent="-342900">
                  <a:spcBef>
                    <a:spcPts val="600"/>
                  </a:spcBef>
                  <a:spcAft>
                    <a:spcPts val="600"/>
                  </a:spcAft>
                  <a:buFont typeface="Arial" panose="020B0604020202020204" pitchFamily="34" charset="0"/>
                  <a:buChar char="•"/>
                </a:pPr>
                <a:r>
                  <a:rPr lang="en-US" altLang="zh-CN" sz="2000" b="1">
                    <a:solidFill>
                      <a:schemeClr val="accent6">
                        <a:lumMod val="50000"/>
                      </a:schemeClr>
                    </a:solidFill>
                  </a:rPr>
                  <a:t>(1)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𝑺</m:t>
                    </m:r>
                    <m:r>
                      <a:rPr lang="en-US" altLang="zh-CN" sz="2000" b="1" i="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𝒙</m:t>
                    </m:r>
                    <m:r>
                      <a:rPr lang="en-US" altLang="zh-CN" sz="2000" b="1" i="1" smtClean="0">
                        <a:solidFill>
                          <a:schemeClr val="accent6">
                            <a:lumMod val="50000"/>
                          </a:schemeClr>
                        </a:solidFill>
                        <a:latin typeface="Cambria Math" panose="02040503050406030204" pitchFamily="18" charset="0"/>
                      </a:rPr>
                      <m:t>)</m:t>
                    </m:r>
                  </m:oMath>
                </a14:m>
                <a:r>
                  <a:rPr lang="en-US" altLang="zh-CN" sz="2000" b="1">
                    <a:solidFill>
                      <a:schemeClr val="accent6">
                        <a:lumMod val="50000"/>
                      </a:schemeClr>
                    </a:solidFill>
                  </a:rPr>
                  <a:t>: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𝒙</m:t>
                    </m:r>
                  </m:oMath>
                </a14:m>
                <a:r>
                  <a:rPr lang="zh-CN" altLang="en-US" sz="2000" b="1">
                    <a:solidFill>
                      <a:schemeClr val="accent6">
                        <a:lumMod val="50000"/>
                      </a:schemeClr>
                    </a:solidFill>
                  </a:rPr>
                  <a:t>是学生”</a:t>
                </a:r>
                <a:r>
                  <a:rPr lang="en-US" altLang="zh-CN" sz="2000" b="1">
                    <a:solidFill>
                      <a:schemeClr val="accent6">
                        <a:lumMod val="50000"/>
                      </a:schemeClr>
                    </a:solidFill>
                  </a:rPr>
                  <a:t>	(2)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𝑭</m:t>
                    </m:r>
                    <m:r>
                      <a:rPr lang="en-US" altLang="zh-CN" sz="2000" b="1" i="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𝒙</m:t>
                    </m:r>
                    <m:r>
                      <a:rPr lang="en-US" altLang="zh-CN" sz="2000" b="1" i="1" smtClean="0">
                        <a:solidFill>
                          <a:schemeClr val="accent6">
                            <a:lumMod val="50000"/>
                          </a:schemeClr>
                        </a:solidFill>
                        <a:latin typeface="Cambria Math" panose="02040503050406030204" pitchFamily="18" charset="0"/>
                      </a:rPr>
                      <m:t>)</m:t>
                    </m:r>
                  </m:oMath>
                </a14:m>
                <a:r>
                  <a:rPr lang="en-US" altLang="zh-CN" sz="2000" b="1">
                    <a:solidFill>
                      <a:schemeClr val="accent6">
                        <a:lumMod val="50000"/>
                      </a:schemeClr>
                    </a:solidFill>
                  </a:rPr>
                  <a:t>: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𝒙</m:t>
                    </m:r>
                  </m:oMath>
                </a14:m>
                <a:r>
                  <a:rPr lang="zh-CN" altLang="en-US" sz="2000" b="1">
                    <a:solidFill>
                      <a:schemeClr val="accent6">
                        <a:lumMod val="50000"/>
                      </a:schemeClr>
                    </a:solidFill>
                  </a:rPr>
                  <a:t>是教职工”</a:t>
                </a:r>
                <a:r>
                  <a:rPr lang="en-US" altLang="zh-CN" sz="2000" b="1">
                    <a:solidFill>
                      <a:schemeClr val="accent6">
                        <a:lumMod val="50000"/>
                      </a:schemeClr>
                    </a:solidFill>
                  </a:rPr>
                  <a:t> 	(3)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𝑨</m:t>
                    </m:r>
                    <m:r>
                      <a:rPr lang="en-US" altLang="zh-CN" sz="2000" b="1" i="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𝒙</m:t>
                    </m:r>
                    <m:r>
                      <a:rPr lang="en-US" altLang="zh-CN" sz="2000" b="1" i="1">
                        <a:solidFill>
                          <a:schemeClr val="accent6">
                            <a:lumMod val="50000"/>
                          </a:schemeClr>
                        </a:solidFill>
                        <a:latin typeface="Cambria Math" panose="02040503050406030204" pitchFamily="18" charset="0"/>
                      </a:rPr>
                      <m:t>, </m:t>
                    </m:r>
                    <m:r>
                      <a:rPr lang="en-US" altLang="zh-CN" sz="2000" b="1" i="1">
                        <a:solidFill>
                          <a:schemeClr val="accent6">
                            <a:lumMod val="50000"/>
                          </a:schemeClr>
                        </a:solidFill>
                        <a:latin typeface="Cambria Math" panose="02040503050406030204" pitchFamily="18" charset="0"/>
                      </a:rPr>
                      <m:t>𝒚</m:t>
                    </m:r>
                    <m:r>
                      <a:rPr lang="en-US" altLang="zh-CN" sz="2000" b="1" i="1" smtClean="0">
                        <a:solidFill>
                          <a:schemeClr val="accent6">
                            <a:lumMod val="50000"/>
                          </a:schemeClr>
                        </a:solidFill>
                        <a:latin typeface="Cambria Math" panose="02040503050406030204" pitchFamily="18" charset="0"/>
                      </a:rPr>
                      <m:t>)</m:t>
                    </m:r>
                  </m:oMath>
                </a14:m>
                <a:r>
                  <a:rPr lang="en-US" altLang="zh-CN" sz="2000" b="1">
                    <a:solidFill>
                      <a:schemeClr val="accent6">
                        <a:lumMod val="50000"/>
                      </a:schemeClr>
                    </a:solidFill>
                  </a:rPr>
                  <a:t>: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𝒙</m:t>
                    </m:r>
                  </m:oMath>
                </a14:m>
                <a:r>
                  <a:rPr lang="zh-CN" altLang="en-US" sz="2000" b="1">
                    <a:solidFill>
                      <a:schemeClr val="accent6">
                        <a:lumMod val="50000"/>
                      </a:schemeClr>
                    </a:solidFill>
                  </a:rPr>
                  <a:t>问过</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𝒚</m:t>
                    </m:r>
                  </m:oMath>
                </a14:m>
                <a:r>
                  <a:rPr lang="zh-CN" altLang="en-US" sz="2000" b="1">
                    <a:solidFill>
                      <a:schemeClr val="accent6">
                        <a:lumMod val="50000"/>
                      </a:schemeClr>
                    </a:solidFill>
                  </a:rPr>
                  <a:t>问题”</a:t>
                </a:r>
              </a:p>
            </p:txBody>
          </p:sp>
        </mc:Choice>
        <mc:Fallback xmlns="">
          <p:sp>
            <p:nvSpPr>
              <p:cNvPr id="4" name="文本框 3">
                <a:extLst>
                  <a:ext uri="{FF2B5EF4-FFF2-40B4-BE49-F238E27FC236}">
                    <a16:creationId xmlns:a16="http://schemas.microsoft.com/office/drawing/2014/main" id="{AB4240D9-FBA8-4CD8-BBAC-464EA6DDB8CD}"/>
                  </a:ext>
                </a:extLst>
              </p:cNvPr>
              <p:cNvSpPr txBox="1">
                <a:spLocks noRot="1" noChangeAspect="1" noMove="1" noResize="1" noEditPoints="1" noAdjustHandles="1" noChangeArrowheads="1" noChangeShapeType="1" noTextEdit="1"/>
              </p:cNvSpPr>
              <p:nvPr/>
            </p:nvSpPr>
            <p:spPr>
              <a:xfrm>
                <a:off x="896579" y="1177182"/>
                <a:ext cx="8556607" cy="923330"/>
              </a:xfrm>
              <a:prstGeom prst="rect">
                <a:avLst/>
              </a:prstGeom>
              <a:blipFill>
                <a:blip r:embed="rId2"/>
                <a:stretch>
                  <a:fillRect l="-1068" t="-5263" b="-105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F8802DE-91FB-4053-B341-4CD227FEE7FB}"/>
                  </a:ext>
                </a:extLst>
              </p:cNvPr>
              <p:cNvSpPr txBox="1"/>
              <p:nvPr/>
            </p:nvSpPr>
            <p:spPr>
              <a:xfrm>
                <a:off x="896579" y="2223589"/>
                <a:ext cx="10655122" cy="1975477"/>
              </a:xfrm>
              <a:prstGeom prst="rect">
                <a:avLst/>
              </a:prstGeom>
              <a:solidFill>
                <a:schemeClr val="accent6">
                  <a:lumMod val="20000"/>
                  <a:lumOff val="80000"/>
                  <a:alpha val="50000"/>
                </a:schemeClr>
              </a:solidFill>
            </p:spPr>
            <p:txBody>
              <a:bodyPr wrap="square" rtlCol="0">
                <a:spAutoFit/>
              </a:bodyPr>
              <a:lstStyle/>
              <a:p>
                <a:pPr>
                  <a:lnSpc>
                    <a:spcPts val="2600"/>
                  </a:lnSpc>
                  <a:spcBef>
                    <a:spcPts val="600"/>
                  </a:spcBef>
                </a:pPr>
                <a:r>
                  <a:rPr lang="zh-CN" altLang="en-US" sz="2000" b="1">
                    <a:solidFill>
                      <a:schemeClr val="accent4">
                        <a:lumMod val="50000"/>
                      </a:schemeClr>
                    </a:solidFill>
                  </a:rPr>
                  <a:t>命题</a:t>
                </a:r>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“有教职工问过所有其他教职工问题”</a:t>
                </a:r>
                <a:r>
                  <a:rPr lang="zh-CN" altLang="en-US" sz="2000" b="1">
                    <a:solidFill>
                      <a:schemeClr val="accent4">
                        <a:lumMod val="50000"/>
                      </a:schemeClr>
                    </a:solidFill>
                  </a:rPr>
                  <a:t> </a:t>
                </a:r>
                <a:endParaRPr lang="en-US" altLang="zh-CN" sz="2000" b="1">
                  <a:solidFill>
                    <a:schemeClr val="accent4">
                      <a:lumMod val="50000"/>
                    </a:schemeClr>
                  </a:solidFill>
                </a:endParaRPr>
              </a:p>
              <a:p>
                <a:pPr marL="342900" indent="-342900">
                  <a:lnSpc>
                    <a:spcPts val="2600"/>
                  </a:lnSpc>
                  <a:spcBef>
                    <a:spcPts val="600"/>
                  </a:spcBef>
                  <a:buFont typeface="Arial" panose="020B0604020202020204" pitchFamily="34" charset="0"/>
                  <a:buChar char="•"/>
                </a:pPr>
                <a:r>
                  <a:rPr lang="zh-CN" altLang="en-US" sz="2000" b="1">
                    <a:solidFill>
                      <a:schemeClr val="accent4">
                        <a:lumMod val="50000"/>
                      </a:schemeClr>
                    </a:solidFill>
                  </a:rPr>
                  <a:t>细化为</a:t>
                </a:r>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a:t>
                </a:r>
                <a:r>
                  <a:rPr lang="zh-CN" altLang="en-US" sz="2000" b="1" u="sng">
                    <a:solidFill>
                      <a:srgbClr val="002060"/>
                    </a:solidFill>
                    <a:latin typeface="楷体" panose="02010609060101010101" pitchFamily="49" charset="-122"/>
                    <a:ea typeface="楷体" panose="02010609060101010101" pitchFamily="49" charset="-122"/>
                    <a:cs typeface="Arial" panose="020B0604020202020204" pitchFamily="34" charset="0"/>
                  </a:rPr>
                  <a:t>  </a:t>
                </a:r>
                <a:r>
                  <a:rPr lang="en-US" altLang="zh-CN" sz="2000" u="sng">
                    <a:solidFill>
                      <a:srgbClr val="C00000"/>
                    </a:solidFill>
                    <a:latin typeface="Arial" panose="020B0604020202020204" pitchFamily="34" charset="0"/>
                    <a:ea typeface="楷体" panose="02010609060101010101" pitchFamily="49" charset="-122"/>
                    <a:cs typeface="Arial" panose="020B0604020202020204" pitchFamily="34" charset="0"/>
                  </a:rPr>
                  <a:t>A</a:t>
                </a:r>
                <a:r>
                  <a:rPr lang="en-US" altLang="zh-CN" sz="2000" u="sng">
                    <a:solidFill>
                      <a:srgbClr val="002060"/>
                    </a:solidFill>
                    <a:latin typeface="Arial" panose="020B0604020202020204" pitchFamily="34" charset="0"/>
                    <a:ea typeface="楷体" panose="02010609060101010101" pitchFamily="49" charset="-122"/>
                    <a:cs typeface="Arial" panose="020B0604020202020204" pitchFamily="34" charset="0"/>
                  </a:rPr>
                  <a:t>  </a:t>
                </a:r>
                <a:r>
                  <a:rPr lang="en-US" altLang="zh-CN" sz="2000" b="1" u="sng">
                    <a:solidFill>
                      <a:srgbClr val="002060"/>
                    </a:solidFill>
                    <a:latin typeface="楷体" panose="02010609060101010101" pitchFamily="49" charset="-122"/>
                    <a:ea typeface="楷体" panose="02010609060101010101" pitchFamily="49" charset="-122"/>
                    <a:cs typeface="Arial" panose="020B0604020202020204" pitchFamily="34" charset="0"/>
                  </a:rPr>
                  <a:t> </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cs typeface="Arial" panose="020B0604020202020204" pitchFamily="34" charset="0"/>
                      </a:rPr>
                      <m:t>𝒙</m:t>
                    </m:r>
                  </m:oMath>
                </a14:m>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cs typeface="Arial" panose="020B0604020202020204" pitchFamily="34" charset="0"/>
                      </a:rPr>
                      <m:t>𝒙</m:t>
                    </m:r>
                  </m:oMath>
                </a14:m>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是教职工，而且，对</a:t>
                </a:r>
                <a:r>
                  <a:rPr lang="zh-CN" altLang="en-US" sz="2000" b="1" u="sng">
                    <a:solidFill>
                      <a:srgbClr val="002060"/>
                    </a:solidFill>
                    <a:latin typeface="楷体" panose="02010609060101010101" pitchFamily="49" charset="-122"/>
                    <a:ea typeface="楷体" panose="02010609060101010101" pitchFamily="49" charset="-122"/>
                    <a:cs typeface="Arial" panose="020B0604020202020204" pitchFamily="34" charset="0"/>
                  </a:rPr>
                  <a:t>  </a:t>
                </a:r>
                <a:r>
                  <a:rPr lang="en-US" altLang="zh-CN" sz="2000" u="sng">
                    <a:solidFill>
                      <a:srgbClr val="C00000"/>
                    </a:solidFill>
                    <a:latin typeface="Arial" panose="020B0604020202020204" pitchFamily="34" charset="0"/>
                    <a:ea typeface="楷体" panose="02010609060101010101" pitchFamily="49" charset="-122"/>
                    <a:cs typeface="Arial" panose="020B0604020202020204" pitchFamily="34" charset="0"/>
                  </a:rPr>
                  <a:t>B</a:t>
                </a:r>
                <a:r>
                  <a:rPr lang="en-US" altLang="zh-CN" sz="2000" u="sng">
                    <a:solidFill>
                      <a:srgbClr val="002060"/>
                    </a:solidFill>
                    <a:latin typeface="Arial" panose="020B0604020202020204" pitchFamily="34" charset="0"/>
                    <a:ea typeface="楷体" panose="02010609060101010101" pitchFamily="49" charset="-122"/>
                    <a:cs typeface="Arial" panose="020B0604020202020204" pitchFamily="34" charset="0"/>
                  </a:rPr>
                  <a:t>  </a:t>
                </a:r>
                <a:r>
                  <a:rPr lang="zh-CN" altLang="en-US" sz="2000" b="1" u="sng">
                    <a:solidFill>
                      <a:srgbClr val="002060"/>
                    </a:solidFill>
                    <a:latin typeface="楷体" panose="02010609060101010101" pitchFamily="49" charset="-122"/>
                    <a:ea typeface="楷体" panose="02010609060101010101" pitchFamily="49" charset="-122"/>
                    <a:cs typeface="Arial" panose="020B0604020202020204" pitchFamily="34" charset="0"/>
                  </a:rPr>
                  <a:t> </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cs typeface="Arial" panose="020B0604020202020204" pitchFamily="34" charset="0"/>
                      </a:rPr>
                      <m:t>𝒚</m:t>
                    </m:r>
                  </m:oMath>
                </a14:m>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，如果</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cs typeface="Arial" panose="020B0604020202020204" pitchFamily="34" charset="0"/>
                      </a:rPr>
                      <m:t>𝒚</m:t>
                    </m:r>
                  </m:oMath>
                </a14:m>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是其他教职工，则</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cs typeface="Arial" panose="020B0604020202020204" pitchFamily="34" charset="0"/>
                      </a:rPr>
                      <m:t>𝒙</m:t>
                    </m:r>
                  </m:oMath>
                </a14:m>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问过</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cs typeface="Arial" panose="020B0604020202020204" pitchFamily="34" charset="0"/>
                      </a:rPr>
                      <m:t>𝒚</m:t>
                    </m:r>
                  </m:oMath>
                </a14:m>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问题”</a:t>
                </a:r>
                <a:endParaRPr lang="en-US" altLang="zh-CN" sz="2000" b="1">
                  <a:solidFill>
                    <a:srgbClr val="002060"/>
                  </a:solidFill>
                  <a:latin typeface="楷体" panose="02010609060101010101" pitchFamily="49" charset="-122"/>
                  <a:ea typeface="楷体" panose="02010609060101010101" pitchFamily="49" charset="-122"/>
                  <a:cs typeface="Arial" panose="020B0604020202020204" pitchFamily="34" charset="0"/>
                </a:endParaRPr>
              </a:p>
              <a:p>
                <a:pPr marL="342900" indent="-342900">
                  <a:lnSpc>
                    <a:spcPts val="2600"/>
                  </a:lnSpc>
                  <a:spcBef>
                    <a:spcPts val="600"/>
                  </a:spcBef>
                  <a:buFont typeface="Arial" panose="020B0604020202020204" pitchFamily="34" charset="0"/>
                  <a:buChar char="•"/>
                </a:pPr>
                <a:r>
                  <a:rPr lang="zh-CN" altLang="en-US" sz="2000" b="1">
                    <a:solidFill>
                      <a:schemeClr val="accent4">
                        <a:lumMod val="50000"/>
                      </a:schemeClr>
                    </a:solidFill>
                  </a:rPr>
                  <a:t>也即细化为</a:t>
                </a:r>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a:t>
                </a:r>
                <a:r>
                  <a:rPr lang="zh-CN" altLang="en-US" sz="2000" b="1" u="sng">
                    <a:solidFill>
                      <a:srgbClr val="002060"/>
                    </a:solidFill>
                    <a:latin typeface="楷体" panose="02010609060101010101" pitchFamily="49" charset="-122"/>
                    <a:ea typeface="楷体" panose="02010609060101010101" pitchFamily="49" charset="-122"/>
                    <a:cs typeface="Arial" panose="020B0604020202020204" pitchFamily="34" charset="0"/>
                  </a:rPr>
                  <a:t>   </a:t>
                </a:r>
                <a:r>
                  <a:rPr lang="en-US" altLang="zh-CN" sz="2000" u="sng">
                    <a:solidFill>
                      <a:srgbClr val="C00000"/>
                    </a:solidFill>
                    <a:latin typeface="Arial" panose="020B0604020202020204" pitchFamily="34" charset="0"/>
                    <a:ea typeface="楷体" panose="02010609060101010101" pitchFamily="49" charset="-122"/>
                    <a:cs typeface="Arial" panose="020B0604020202020204" pitchFamily="34" charset="0"/>
                  </a:rPr>
                  <a:t>A</a:t>
                </a:r>
                <a:r>
                  <a:rPr lang="en-US" altLang="zh-CN" sz="2000" u="sng">
                    <a:solidFill>
                      <a:srgbClr val="002060"/>
                    </a:solidFill>
                    <a:latin typeface="Arial" panose="020B0604020202020204" pitchFamily="34" charset="0"/>
                    <a:ea typeface="楷体" panose="02010609060101010101" pitchFamily="49" charset="-122"/>
                    <a:cs typeface="Arial" panose="020B0604020202020204" pitchFamily="34" charset="0"/>
                  </a:rPr>
                  <a:t>  </a:t>
                </a:r>
                <a:r>
                  <a:rPr lang="en-US" altLang="zh-CN" sz="2000" b="1" u="sng">
                    <a:solidFill>
                      <a:srgbClr val="002060"/>
                    </a:solidFill>
                    <a:latin typeface="楷体" panose="02010609060101010101" pitchFamily="49" charset="-122"/>
                    <a:ea typeface="楷体" panose="02010609060101010101" pitchFamily="49" charset="-122"/>
                    <a:cs typeface="Arial" panose="020B0604020202020204" pitchFamily="34" charset="0"/>
                  </a:rPr>
                  <a:t>  </a:t>
                </a:r>
                <a14:m>
                  <m:oMath xmlns:m="http://schemas.openxmlformats.org/officeDocument/2006/math">
                    <m:r>
                      <a:rPr lang="en-US" altLang="zh-CN" sz="2000" b="1" i="1">
                        <a:solidFill>
                          <a:srgbClr val="002060"/>
                        </a:solidFill>
                        <a:latin typeface="Cambria Math" panose="02040503050406030204" pitchFamily="18" charset="0"/>
                        <a:ea typeface="楷体" panose="02010609060101010101" pitchFamily="49" charset="-122"/>
                        <a:cs typeface="Arial" panose="020B0604020202020204" pitchFamily="34" charset="0"/>
                      </a:rPr>
                      <m:t>𝒙</m:t>
                    </m:r>
                  </m:oMath>
                </a14:m>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cs typeface="Arial" panose="020B0604020202020204" pitchFamily="34" charset="0"/>
                      </a:rPr>
                      <m:t>𝒙</m:t>
                    </m:r>
                  </m:oMath>
                </a14:m>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是教职工，而且，对</a:t>
                </a:r>
                <a:r>
                  <a:rPr lang="zh-CN" altLang="en-US" sz="2000" b="1" u="sng">
                    <a:solidFill>
                      <a:srgbClr val="002060"/>
                    </a:solidFill>
                    <a:latin typeface="楷体" panose="02010609060101010101" pitchFamily="49" charset="-122"/>
                    <a:ea typeface="楷体" panose="02010609060101010101" pitchFamily="49" charset="-122"/>
                    <a:cs typeface="Arial" panose="020B0604020202020204" pitchFamily="34" charset="0"/>
                  </a:rPr>
                  <a:t>   </a:t>
                </a:r>
                <a:r>
                  <a:rPr lang="en-US" altLang="zh-CN" sz="2000" u="sng">
                    <a:solidFill>
                      <a:srgbClr val="C00000"/>
                    </a:solidFill>
                    <a:latin typeface="Arial" panose="020B0604020202020204" pitchFamily="34" charset="0"/>
                    <a:ea typeface="楷体" panose="02010609060101010101" pitchFamily="49" charset="-122"/>
                    <a:cs typeface="Arial" panose="020B0604020202020204" pitchFamily="34" charset="0"/>
                  </a:rPr>
                  <a:t>B</a:t>
                </a:r>
                <a:r>
                  <a:rPr lang="en-US" altLang="zh-CN" sz="2000" u="sng">
                    <a:solidFill>
                      <a:srgbClr val="002060"/>
                    </a:solidFill>
                    <a:latin typeface="Arial" panose="020B0604020202020204" pitchFamily="34" charset="0"/>
                    <a:ea typeface="楷体" panose="02010609060101010101" pitchFamily="49" charset="-122"/>
                    <a:cs typeface="Arial" panose="020B0604020202020204" pitchFamily="34" charset="0"/>
                  </a:rPr>
                  <a:t> </a:t>
                </a:r>
                <a:r>
                  <a:rPr lang="zh-CN" altLang="en-US" sz="2000" b="1" u="sng">
                    <a:solidFill>
                      <a:srgbClr val="002060"/>
                    </a:solidFill>
                    <a:latin typeface="楷体" panose="02010609060101010101" pitchFamily="49" charset="-122"/>
                    <a:ea typeface="楷体" panose="02010609060101010101" pitchFamily="49" charset="-122"/>
                    <a:cs typeface="Arial" panose="020B0604020202020204" pitchFamily="34" charset="0"/>
                  </a:rPr>
                  <a:t>   </a:t>
                </a:r>
                <a14:m>
                  <m:oMath xmlns:m="http://schemas.openxmlformats.org/officeDocument/2006/math">
                    <m:r>
                      <a:rPr lang="en-US" altLang="zh-CN" sz="2000" b="1" i="1">
                        <a:solidFill>
                          <a:srgbClr val="002060"/>
                        </a:solidFill>
                        <a:latin typeface="Cambria Math" panose="02040503050406030204" pitchFamily="18" charset="0"/>
                        <a:ea typeface="楷体" panose="02010609060101010101" pitchFamily="49" charset="-122"/>
                        <a:cs typeface="Arial" panose="020B0604020202020204" pitchFamily="34" charset="0"/>
                      </a:rPr>
                      <m:t>𝒚</m:t>
                    </m:r>
                  </m:oMath>
                </a14:m>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，如果</a:t>
                </a:r>
                <a14:m>
                  <m:oMath xmlns:m="http://schemas.openxmlformats.org/officeDocument/2006/math">
                    <m:r>
                      <a:rPr lang="en-US" altLang="zh-CN" sz="2000" b="1" i="1">
                        <a:solidFill>
                          <a:srgbClr val="002060"/>
                        </a:solidFill>
                        <a:latin typeface="Cambria Math" panose="02040503050406030204" pitchFamily="18" charset="0"/>
                        <a:ea typeface="楷体" panose="02010609060101010101" pitchFamily="49" charset="-122"/>
                        <a:cs typeface="Arial" panose="020B0604020202020204" pitchFamily="34" charset="0"/>
                      </a:rPr>
                      <m:t>𝒚</m:t>
                    </m:r>
                  </m:oMath>
                </a14:m>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是教职工且</a:t>
                </a:r>
                <a:r>
                  <a:rPr lang="zh-CN" altLang="en-US" sz="2000" b="1" u="sng">
                    <a:solidFill>
                      <a:srgbClr val="002060"/>
                    </a:solidFill>
                    <a:latin typeface="楷体" panose="02010609060101010101" pitchFamily="49" charset="-122"/>
                    <a:ea typeface="楷体" panose="02010609060101010101" pitchFamily="49" charset="-122"/>
                    <a:cs typeface="Arial" panose="020B0604020202020204" pitchFamily="34" charset="0"/>
                  </a:rPr>
                  <a:t>   </a:t>
                </a:r>
                <a:r>
                  <a:rPr lang="en-US" altLang="zh-CN" sz="2000" u="sng">
                    <a:solidFill>
                      <a:srgbClr val="C00000"/>
                    </a:solidFill>
                    <a:latin typeface="Arial" panose="020B0604020202020204" pitchFamily="34" charset="0"/>
                    <a:ea typeface="楷体" panose="02010609060101010101" pitchFamily="49" charset="-122"/>
                    <a:cs typeface="Arial" panose="020B0604020202020204" pitchFamily="34" charset="0"/>
                  </a:rPr>
                  <a:t>E</a:t>
                </a:r>
                <a:r>
                  <a:rPr lang="en-US" altLang="zh-CN" sz="2000" u="sng">
                    <a:solidFill>
                      <a:srgbClr val="002060"/>
                    </a:solidFill>
                    <a:latin typeface="Arial" panose="020B0604020202020204" pitchFamily="34" charset="0"/>
                    <a:ea typeface="楷体" panose="02010609060101010101" pitchFamily="49" charset="-122"/>
                    <a:cs typeface="Arial" panose="020B0604020202020204" pitchFamily="34" charset="0"/>
                  </a:rPr>
                  <a:t>  </a:t>
                </a:r>
                <a:r>
                  <a:rPr lang="en-US" altLang="zh-CN" sz="2000" b="1" u="sng">
                    <a:solidFill>
                      <a:srgbClr val="002060"/>
                    </a:solidFill>
                    <a:latin typeface="楷体" panose="02010609060101010101" pitchFamily="49" charset="-122"/>
                    <a:ea typeface="楷体" panose="02010609060101010101" pitchFamily="49" charset="-122"/>
                    <a:cs typeface="Arial" panose="020B0604020202020204" pitchFamily="34" charset="0"/>
                  </a:rPr>
                  <a:t>  </a:t>
                </a:r>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，则</a:t>
                </a:r>
                <a14:m>
                  <m:oMath xmlns:m="http://schemas.openxmlformats.org/officeDocument/2006/math">
                    <m:r>
                      <a:rPr lang="en-US" altLang="zh-CN" sz="2000" b="1" i="1">
                        <a:solidFill>
                          <a:srgbClr val="002060"/>
                        </a:solidFill>
                        <a:latin typeface="Cambria Math" panose="02040503050406030204" pitchFamily="18" charset="0"/>
                        <a:ea typeface="楷体" panose="02010609060101010101" pitchFamily="49" charset="-122"/>
                        <a:cs typeface="Arial" panose="020B0604020202020204" pitchFamily="34" charset="0"/>
                      </a:rPr>
                      <m:t>𝒙</m:t>
                    </m:r>
                  </m:oMath>
                </a14:m>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问过</a:t>
                </a:r>
                <a14:m>
                  <m:oMath xmlns:m="http://schemas.openxmlformats.org/officeDocument/2006/math">
                    <m:r>
                      <a:rPr lang="en-US" altLang="zh-CN" sz="2000" b="1" i="1">
                        <a:solidFill>
                          <a:srgbClr val="002060"/>
                        </a:solidFill>
                        <a:latin typeface="Cambria Math" panose="02040503050406030204" pitchFamily="18" charset="0"/>
                        <a:ea typeface="楷体" panose="02010609060101010101" pitchFamily="49" charset="-122"/>
                        <a:cs typeface="Arial" panose="020B0604020202020204" pitchFamily="34" charset="0"/>
                      </a:rPr>
                      <m:t>𝒚</m:t>
                    </m:r>
                  </m:oMath>
                </a14:m>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问题”</a:t>
                </a:r>
                <a:endParaRPr lang="en-US" altLang="zh-CN" sz="2000" b="1">
                  <a:solidFill>
                    <a:schemeClr val="accent4">
                      <a:lumMod val="50000"/>
                    </a:schemeClr>
                  </a:solidFill>
                  <a:latin typeface="楷体" panose="02010609060101010101" pitchFamily="49" charset="-122"/>
                  <a:ea typeface="楷体" panose="02010609060101010101" pitchFamily="49" charset="-122"/>
                  <a:cs typeface="Arial" panose="020B0604020202020204" pitchFamily="34" charset="0"/>
                </a:endParaRPr>
              </a:p>
              <a:p>
                <a:pPr marL="342900" indent="-342900">
                  <a:lnSpc>
                    <a:spcPts val="2600"/>
                  </a:lnSpc>
                  <a:spcBef>
                    <a:spcPts val="600"/>
                  </a:spcBef>
                  <a:buFont typeface="Arial" panose="020B0604020202020204" pitchFamily="34" charset="0"/>
                  <a:buChar char="•"/>
                </a:pPr>
                <a:r>
                  <a:rPr lang="zh-CN" altLang="en-US" sz="2000" b="1">
                    <a:solidFill>
                      <a:schemeClr val="accent4">
                        <a:lumMod val="50000"/>
                      </a:schemeClr>
                    </a:solidFill>
                  </a:rPr>
                  <a:t>因此这个命题符号化为 </a:t>
                </a:r>
                <a:r>
                  <a:rPr lang="zh-CN" altLang="en-US" sz="2000" b="1" u="sng">
                    <a:solidFill>
                      <a:schemeClr val="accent4">
                        <a:lumMod val="50000"/>
                      </a:schemeClr>
                    </a:solidFill>
                  </a:rPr>
                  <a:t>         </a:t>
                </a:r>
                <a:r>
                  <a:rPr lang="en-US" altLang="zh-CN" sz="2000" u="sng">
                    <a:solidFill>
                      <a:srgbClr val="C00000"/>
                    </a:solidFill>
                    <a:latin typeface="Arial" panose="020B0604020202020204" pitchFamily="34" charset="0"/>
                    <a:ea typeface="楷体" panose="02010609060101010101" pitchFamily="49" charset="-122"/>
                    <a:cs typeface="Arial" panose="020B0604020202020204" pitchFamily="34" charset="0"/>
                  </a:rPr>
                  <a:t>H</a:t>
                </a:r>
                <a:r>
                  <a:rPr lang="en-US" altLang="zh-CN" sz="2000" b="1" u="sng">
                    <a:solidFill>
                      <a:schemeClr val="accent4">
                        <a:lumMod val="50000"/>
                      </a:schemeClr>
                    </a:solidFill>
                  </a:rPr>
                  <a:t>          </a:t>
                </a:r>
                <a:r>
                  <a:rPr lang="en-US" altLang="zh-CN" sz="2000" b="1">
                    <a:solidFill>
                      <a:schemeClr val="accent4">
                        <a:lumMod val="50000"/>
                      </a:schemeClr>
                    </a:solidFill>
                  </a:rPr>
                  <a:t> </a:t>
                </a:r>
                <a:r>
                  <a:rPr lang="zh-CN" altLang="en-US" sz="2000" b="1">
                    <a:solidFill>
                      <a:schemeClr val="accent4">
                        <a:lumMod val="50000"/>
                      </a:schemeClr>
                    </a:solidFill>
                  </a:rPr>
                  <a:t>。</a:t>
                </a:r>
                <a:endParaRPr lang="en-US" altLang="zh-CN" sz="2000" b="1">
                  <a:solidFill>
                    <a:schemeClr val="accent4">
                      <a:lumMod val="50000"/>
                    </a:schemeClr>
                  </a:solidFill>
                </a:endParaRPr>
              </a:p>
            </p:txBody>
          </p:sp>
        </mc:Choice>
        <mc:Fallback xmlns="">
          <p:sp>
            <p:nvSpPr>
              <p:cNvPr id="6" name="文本框 5">
                <a:extLst>
                  <a:ext uri="{FF2B5EF4-FFF2-40B4-BE49-F238E27FC236}">
                    <a16:creationId xmlns:a16="http://schemas.microsoft.com/office/drawing/2014/main" id="{7F8802DE-91FB-4053-B341-4CD227FEE7FB}"/>
                  </a:ext>
                </a:extLst>
              </p:cNvPr>
              <p:cNvSpPr txBox="1">
                <a:spLocks noRot="1" noChangeAspect="1" noMove="1" noResize="1" noEditPoints="1" noAdjustHandles="1" noChangeArrowheads="1" noChangeShapeType="1" noTextEdit="1"/>
              </p:cNvSpPr>
              <p:nvPr/>
            </p:nvSpPr>
            <p:spPr>
              <a:xfrm>
                <a:off x="896579" y="2223589"/>
                <a:ext cx="10655122" cy="1975477"/>
              </a:xfrm>
              <a:prstGeom prst="rect">
                <a:avLst/>
              </a:prstGeom>
              <a:blipFill>
                <a:blip r:embed="rId3"/>
                <a:stretch>
                  <a:fillRect l="-572" t="-2469" b="-4630"/>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84DFAA69-2DF9-4470-8169-29936147202F}"/>
              </a:ext>
            </a:extLst>
          </p:cNvPr>
          <p:cNvPicPr>
            <a:picLocks noChangeAspect="1"/>
          </p:cNvPicPr>
          <p:nvPr/>
        </p:nvPicPr>
        <p:blipFill>
          <a:blip r:embed="rId4"/>
          <a:stretch>
            <a:fillRect/>
          </a:stretch>
        </p:blipFill>
        <p:spPr>
          <a:xfrm>
            <a:off x="896579" y="4332769"/>
            <a:ext cx="10661266" cy="1830472"/>
          </a:xfrm>
          <a:prstGeom prst="rect">
            <a:avLst/>
          </a:prstGeom>
        </p:spPr>
      </p:pic>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B46389C-D55D-460D-ADA3-86C68851269F}"/>
                  </a:ext>
                </a:extLst>
              </p:cNvPr>
              <p:cNvSpPr txBox="1"/>
              <p:nvPr/>
            </p:nvSpPr>
            <p:spPr>
              <a:xfrm>
                <a:off x="5940310" y="3461557"/>
                <a:ext cx="5091696" cy="737510"/>
              </a:xfrm>
              <a:prstGeom prst="rect">
                <a:avLst/>
              </a:prstGeom>
              <a:solidFill>
                <a:schemeClr val="accent4">
                  <a:lumMod val="20000"/>
                  <a:lumOff val="80000"/>
                </a:schemeClr>
              </a:solidFill>
            </p:spPr>
            <p:txBody>
              <a:bodyPr wrap="square" rtlCol="0">
                <a:spAutoFit/>
              </a:bodyPr>
              <a:lstStyle/>
              <a:p>
                <a:pPr>
                  <a:lnSpc>
                    <a:spcPts val="2600"/>
                  </a:lnSpc>
                </a:pPr>
                <a:r>
                  <a:rPr lang="zh-CN" altLang="en-US" b="1">
                    <a:solidFill>
                      <a:schemeClr val="accent2">
                        <a:lumMod val="50000"/>
                      </a:schemeClr>
                    </a:solidFill>
                  </a:rPr>
                  <a:t>“其他”、“不同”等可使用谓词（关系）“</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”表示；“同一”、“相同”可使用谓词（关系）“</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”表示。</a:t>
                </a:r>
              </a:p>
            </p:txBody>
          </p:sp>
        </mc:Choice>
        <mc:Fallback xmlns="">
          <p:sp>
            <p:nvSpPr>
              <p:cNvPr id="3" name="文本框 2">
                <a:extLst>
                  <a:ext uri="{FF2B5EF4-FFF2-40B4-BE49-F238E27FC236}">
                    <a16:creationId xmlns:a16="http://schemas.microsoft.com/office/drawing/2014/main" id="{FB46389C-D55D-460D-ADA3-86C68851269F}"/>
                  </a:ext>
                </a:extLst>
              </p:cNvPr>
              <p:cNvSpPr txBox="1">
                <a:spLocks noRot="1" noChangeAspect="1" noMove="1" noResize="1" noEditPoints="1" noAdjustHandles="1" noChangeArrowheads="1" noChangeShapeType="1" noTextEdit="1"/>
              </p:cNvSpPr>
              <p:nvPr/>
            </p:nvSpPr>
            <p:spPr>
              <a:xfrm>
                <a:off x="5940310" y="3461557"/>
                <a:ext cx="5091696" cy="737510"/>
              </a:xfrm>
              <a:prstGeom prst="rect">
                <a:avLst/>
              </a:prstGeom>
              <a:blipFill>
                <a:blip r:embed="rId5"/>
                <a:stretch>
                  <a:fillRect l="-957" r="-718" b="-12397"/>
                </a:stretch>
              </a:blipFill>
            </p:spPr>
            <p:txBody>
              <a:bodyPr/>
              <a:lstStyle/>
              <a:p>
                <a:r>
                  <a:rPr lang="zh-CN" altLang="en-US">
                    <a:noFill/>
                  </a:rPr>
                  <a:t> </a:t>
                </a:r>
              </a:p>
            </p:txBody>
          </p:sp>
        </mc:Fallback>
      </mc:AlternateContent>
      <p:sp>
        <p:nvSpPr>
          <p:cNvPr id="13" name="矩形 12">
            <a:extLst>
              <a:ext uri="{FF2B5EF4-FFF2-40B4-BE49-F238E27FC236}">
                <a16:creationId xmlns:a16="http://schemas.microsoft.com/office/drawing/2014/main" id="{848D0247-BD7C-472C-8498-DD24CB5BB2B4}"/>
              </a:ext>
            </a:extLst>
          </p:cNvPr>
          <p:cNvSpPr/>
          <p:nvPr/>
        </p:nvSpPr>
        <p:spPr>
          <a:xfrm>
            <a:off x="896579" y="5755380"/>
            <a:ext cx="4951634" cy="407862"/>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10140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自然语言命题的符号化</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第十二讲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15</a:t>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嵌套量化命题的符号化练习</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B4240D9-FBA8-4CD8-BBAC-464EA6DDB8CD}"/>
                  </a:ext>
                </a:extLst>
              </p:cNvPr>
              <p:cNvSpPr txBox="1"/>
              <p:nvPr/>
            </p:nvSpPr>
            <p:spPr>
              <a:xfrm>
                <a:off x="896579" y="1177182"/>
                <a:ext cx="8556607" cy="923330"/>
              </a:xfrm>
              <a:prstGeom prst="rect">
                <a:avLst/>
              </a:prstGeom>
              <a:solidFill>
                <a:schemeClr val="accent5">
                  <a:lumMod val="20000"/>
                  <a:lumOff val="80000"/>
                  <a:alpha val="50000"/>
                </a:schemeClr>
              </a:solidFill>
            </p:spPr>
            <p:txBody>
              <a:bodyPr wrap="square" rtlCol="0">
                <a:spAutoFit/>
              </a:bodyPr>
              <a:lstStyle/>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设论域由学校所有人构成的集合，且有以下谓词</a:t>
                </a:r>
              </a:p>
              <a:p>
                <a:pPr marL="342900" indent="-342900">
                  <a:spcBef>
                    <a:spcPts val="600"/>
                  </a:spcBef>
                  <a:spcAft>
                    <a:spcPts val="600"/>
                  </a:spcAft>
                  <a:buFont typeface="Arial" panose="020B0604020202020204" pitchFamily="34" charset="0"/>
                  <a:buChar char="•"/>
                </a:pPr>
                <a:r>
                  <a:rPr lang="en-US" altLang="zh-CN" sz="2000" b="1">
                    <a:solidFill>
                      <a:schemeClr val="accent6">
                        <a:lumMod val="50000"/>
                      </a:schemeClr>
                    </a:solidFill>
                  </a:rPr>
                  <a:t>(1)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𝑺</m:t>
                    </m:r>
                    <m:r>
                      <a:rPr lang="en-US" altLang="zh-CN" sz="2000" b="1" i="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𝒙</m:t>
                    </m:r>
                    <m:r>
                      <a:rPr lang="en-US" altLang="zh-CN" sz="2000" b="1" i="1" smtClean="0">
                        <a:solidFill>
                          <a:schemeClr val="accent6">
                            <a:lumMod val="50000"/>
                          </a:schemeClr>
                        </a:solidFill>
                        <a:latin typeface="Cambria Math" panose="02040503050406030204" pitchFamily="18" charset="0"/>
                      </a:rPr>
                      <m:t>)</m:t>
                    </m:r>
                  </m:oMath>
                </a14:m>
                <a:r>
                  <a:rPr lang="en-US" altLang="zh-CN" sz="2000" b="1">
                    <a:solidFill>
                      <a:schemeClr val="accent6">
                        <a:lumMod val="50000"/>
                      </a:schemeClr>
                    </a:solidFill>
                  </a:rPr>
                  <a:t>: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𝒙</m:t>
                    </m:r>
                  </m:oMath>
                </a14:m>
                <a:r>
                  <a:rPr lang="zh-CN" altLang="en-US" sz="2000" b="1">
                    <a:solidFill>
                      <a:schemeClr val="accent6">
                        <a:lumMod val="50000"/>
                      </a:schemeClr>
                    </a:solidFill>
                  </a:rPr>
                  <a:t>是学生”</a:t>
                </a:r>
                <a:r>
                  <a:rPr lang="en-US" altLang="zh-CN" sz="2000" b="1">
                    <a:solidFill>
                      <a:schemeClr val="accent6">
                        <a:lumMod val="50000"/>
                      </a:schemeClr>
                    </a:solidFill>
                  </a:rPr>
                  <a:t>	(2)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𝑭</m:t>
                    </m:r>
                    <m:r>
                      <a:rPr lang="en-US" altLang="zh-CN" sz="2000" b="1" i="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𝒙</m:t>
                    </m:r>
                    <m:r>
                      <a:rPr lang="en-US" altLang="zh-CN" sz="2000" b="1" i="1" smtClean="0">
                        <a:solidFill>
                          <a:schemeClr val="accent6">
                            <a:lumMod val="50000"/>
                          </a:schemeClr>
                        </a:solidFill>
                        <a:latin typeface="Cambria Math" panose="02040503050406030204" pitchFamily="18" charset="0"/>
                      </a:rPr>
                      <m:t>)</m:t>
                    </m:r>
                  </m:oMath>
                </a14:m>
                <a:r>
                  <a:rPr lang="en-US" altLang="zh-CN" sz="2000" b="1">
                    <a:solidFill>
                      <a:schemeClr val="accent6">
                        <a:lumMod val="50000"/>
                      </a:schemeClr>
                    </a:solidFill>
                  </a:rPr>
                  <a:t>: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𝒙</m:t>
                    </m:r>
                  </m:oMath>
                </a14:m>
                <a:r>
                  <a:rPr lang="zh-CN" altLang="en-US" sz="2000" b="1">
                    <a:solidFill>
                      <a:schemeClr val="accent6">
                        <a:lumMod val="50000"/>
                      </a:schemeClr>
                    </a:solidFill>
                  </a:rPr>
                  <a:t>是教职工”</a:t>
                </a:r>
                <a:r>
                  <a:rPr lang="en-US" altLang="zh-CN" sz="2000" b="1">
                    <a:solidFill>
                      <a:schemeClr val="accent6">
                        <a:lumMod val="50000"/>
                      </a:schemeClr>
                    </a:solidFill>
                  </a:rPr>
                  <a:t> 	(3)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𝑨</m:t>
                    </m:r>
                    <m:r>
                      <a:rPr lang="en-US" altLang="zh-CN" sz="2000" b="1" i="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𝒙</m:t>
                    </m:r>
                    <m:r>
                      <a:rPr lang="en-US" altLang="zh-CN" sz="2000" b="1" i="1">
                        <a:solidFill>
                          <a:schemeClr val="accent6">
                            <a:lumMod val="50000"/>
                          </a:schemeClr>
                        </a:solidFill>
                        <a:latin typeface="Cambria Math" panose="02040503050406030204" pitchFamily="18" charset="0"/>
                      </a:rPr>
                      <m:t>, </m:t>
                    </m:r>
                    <m:r>
                      <a:rPr lang="en-US" altLang="zh-CN" sz="2000" b="1" i="1">
                        <a:solidFill>
                          <a:schemeClr val="accent6">
                            <a:lumMod val="50000"/>
                          </a:schemeClr>
                        </a:solidFill>
                        <a:latin typeface="Cambria Math" panose="02040503050406030204" pitchFamily="18" charset="0"/>
                      </a:rPr>
                      <m:t>𝒚</m:t>
                    </m:r>
                    <m:r>
                      <a:rPr lang="en-US" altLang="zh-CN" sz="2000" b="1" i="1" smtClean="0">
                        <a:solidFill>
                          <a:schemeClr val="accent6">
                            <a:lumMod val="50000"/>
                          </a:schemeClr>
                        </a:solidFill>
                        <a:latin typeface="Cambria Math" panose="02040503050406030204" pitchFamily="18" charset="0"/>
                      </a:rPr>
                      <m:t>)</m:t>
                    </m:r>
                  </m:oMath>
                </a14:m>
                <a:r>
                  <a:rPr lang="en-US" altLang="zh-CN" sz="2000" b="1">
                    <a:solidFill>
                      <a:schemeClr val="accent6">
                        <a:lumMod val="50000"/>
                      </a:schemeClr>
                    </a:solidFill>
                  </a:rPr>
                  <a:t>: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𝒙</m:t>
                    </m:r>
                  </m:oMath>
                </a14:m>
                <a:r>
                  <a:rPr lang="zh-CN" altLang="en-US" sz="2000" b="1">
                    <a:solidFill>
                      <a:schemeClr val="accent6">
                        <a:lumMod val="50000"/>
                      </a:schemeClr>
                    </a:solidFill>
                  </a:rPr>
                  <a:t>问过</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𝒚</m:t>
                    </m:r>
                  </m:oMath>
                </a14:m>
                <a:r>
                  <a:rPr lang="zh-CN" altLang="en-US" sz="2000" b="1">
                    <a:solidFill>
                      <a:schemeClr val="accent6">
                        <a:lumMod val="50000"/>
                      </a:schemeClr>
                    </a:solidFill>
                  </a:rPr>
                  <a:t>问题”</a:t>
                </a:r>
              </a:p>
            </p:txBody>
          </p:sp>
        </mc:Choice>
        <mc:Fallback xmlns="">
          <p:sp>
            <p:nvSpPr>
              <p:cNvPr id="4" name="文本框 3">
                <a:extLst>
                  <a:ext uri="{FF2B5EF4-FFF2-40B4-BE49-F238E27FC236}">
                    <a16:creationId xmlns:a16="http://schemas.microsoft.com/office/drawing/2014/main" id="{AB4240D9-FBA8-4CD8-BBAC-464EA6DDB8CD}"/>
                  </a:ext>
                </a:extLst>
              </p:cNvPr>
              <p:cNvSpPr txBox="1">
                <a:spLocks noRot="1" noChangeAspect="1" noMove="1" noResize="1" noEditPoints="1" noAdjustHandles="1" noChangeArrowheads="1" noChangeShapeType="1" noTextEdit="1"/>
              </p:cNvSpPr>
              <p:nvPr/>
            </p:nvSpPr>
            <p:spPr>
              <a:xfrm>
                <a:off x="896579" y="1177182"/>
                <a:ext cx="8556607" cy="923330"/>
              </a:xfrm>
              <a:prstGeom prst="rect">
                <a:avLst/>
              </a:prstGeom>
              <a:blipFill>
                <a:blip r:embed="rId2"/>
                <a:stretch>
                  <a:fillRect l="-1068" t="-5263" b="-10526"/>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7F8802DE-91FB-4053-B341-4CD227FEE7FB}"/>
              </a:ext>
            </a:extLst>
          </p:cNvPr>
          <p:cNvSpPr txBox="1"/>
          <p:nvPr/>
        </p:nvSpPr>
        <p:spPr>
          <a:xfrm>
            <a:off x="896579" y="2223589"/>
            <a:ext cx="8082961" cy="1867691"/>
          </a:xfrm>
          <a:prstGeom prst="rect">
            <a:avLst/>
          </a:prstGeom>
          <a:solidFill>
            <a:schemeClr val="accent6">
              <a:lumMod val="20000"/>
              <a:lumOff val="80000"/>
              <a:alpha val="50000"/>
            </a:schemeClr>
          </a:solidFill>
        </p:spPr>
        <p:txBody>
          <a:bodyPr wrap="square" rtlCol="0">
            <a:spAutoFit/>
          </a:bodyPr>
          <a:lstStyle/>
          <a:p>
            <a:pPr marL="342900" indent="-342900">
              <a:lnSpc>
                <a:spcPts val="2600"/>
              </a:lnSpc>
              <a:spcBef>
                <a:spcPts val="600"/>
              </a:spcBef>
              <a:spcAft>
                <a:spcPts val="600"/>
              </a:spcAft>
              <a:buFont typeface="Arial" panose="020B0604020202020204" pitchFamily="34" charset="0"/>
              <a:buChar char="•"/>
            </a:pPr>
            <a:r>
              <a:rPr lang="zh-CN" altLang="en-US" sz="2000" b="1">
                <a:solidFill>
                  <a:schemeClr val="accent4">
                    <a:lumMod val="50000"/>
                  </a:schemeClr>
                </a:solidFill>
              </a:rPr>
              <a:t>命题</a:t>
            </a:r>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“有些学生没有问过任何教职工问题”</a:t>
            </a:r>
            <a:r>
              <a:rPr lang="zh-CN" altLang="en-US" sz="2000" b="1">
                <a:solidFill>
                  <a:schemeClr val="accent4">
                    <a:lumMod val="50000"/>
                  </a:schemeClr>
                </a:solidFill>
              </a:rPr>
              <a:t>符号化为 </a:t>
            </a:r>
            <a:r>
              <a:rPr lang="zh-CN" altLang="en-US" sz="2000" b="1" u="sng">
                <a:solidFill>
                  <a:schemeClr val="accent4">
                    <a:lumMod val="50000"/>
                  </a:schemeClr>
                </a:solidFill>
              </a:rPr>
              <a:t>     </a:t>
            </a:r>
            <a:r>
              <a:rPr lang="en-US" altLang="zh-CN" sz="2000" b="1" u="sng">
                <a:solidFill>
                  <a:schemeClr val="accent4">
                    <a:lumMod val="50000"/>
                  </a:schemeClr>
                </a:solidFill>
              </a:rPr>
              <a:t>(1)      </a:t>
            </a:r>
            <a:r>
              <a:rPr lang="zh-CN" altLang="en-US" sz="2000" b="1">
                <a:solidFill>
                  <a:schemeClr val="accent4">
                    <a:lumMod val="50000"/>
                  </a:schemeClr>
                </a:solidFill>
              </a:rPr>
              <a:t>。 </a:t>
            </a:r>
            <a:endParaRPr lang="en-US" altLang="zh-CN" sz="2000" b="1">
              <a:solidFill>
                <a:schemeClr val="accent4">
                  <a:lumMod val="50000"/>
                </a:schemeClr>
              </a:solidFill>
            </a:endParaRPr>
          </a:p>
          <a:p>
            <a:pPr marL="342900" indent="-342900">
              <a:lnSpc>
                <a:spcPts val="2600"/>
              </a:lnSpc>
              <a:spcBef>
                <a:spcPts val="600"/>
              </a:spcBef>
              <a:spcAft>
                <a:spcPts val="600"/>
              </a:spcAft>
              <a:buFont typeface="Arial" panose="020B0604020202020204" pitchFamily="34" charset="0"/>
              <a:buChar char="•"/>
            </a:pPr>
            <a:r>
              <a:rPr lang="zh-CN" altLang="en-US" sz="2000" b="1">
                <a:solidFill>
                  <a:schemeClr val="accent4">
                    <a:lumMod val="50000"/>
                  </a:schemeClr>
                </a:solidFill>
              </a:rPr>
              <a:t>命题</a:t>
            </a:r>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“有教职工没有被任何学生问过问题”</a:t>
            </a:r>
            <a:r>
              <a:rPr lang="zh-CN" altLang="en-US" sz="2000" b="1">
                <a:solidFill>
                  <a:schemeClr val="accent4">
                    <a:lumMod val="50000"/>
                  </a:schemeClr>
                </a:solidFill>
              </a:rPr>
              <a:t>符号化为 </a:t>
            </a:r>
            <a:r>
              <a:rPr lang="zh-CN" altLang="en-US" sz="2000" b="1" u="sng">
                <a:solidFill>
                  <a:schemeClr val="accent4">
                    <a:lumMod val="50000"/>
                  </a:schemeClr>
                </a:solidFill>
              </a:rPr>
              <a:t>     </a:t>
            </a:r>
            <a:r>
              <a:rPr lang="en-US" altLang="zh-CN" sz="2000" b="1" u="sng">
                <a:solidFill>
                  <a:schemeClr val="accent4">
                    <a:lumMod val="50000"/>
                  </a:schemeClr>
                </a:solidFill>
              </a:rPr>
              <a:t>(2)      </a:t>
            </a:r>
            <a:r>
              <a:rPr lang="zh-CN" altLang="en-US" sz="2000" b="1">
                <a:solidFill>
                  <a:schemeClr val="accent4">
                    <a:lumMod val="50000"/>
                  </a:schemeClr>
                </a:solidFill>
              </a:rPr>
              <a:t>。</a:t>
            </a:r>
            <a:endParaRPr lang="en-US" altLang="zh-CN" sz="2000" b="1">
              <a:solidFill>
                <a:schemeClr val="accent4">
                  <a:lumMod val="50000"/>
                </a:schemeClr>
              </a:solidFill>
            </a:endParaRPr>
          </a:p>
          <a:p>
            <a:pPr marL="342900" indent="-342900">
              <a:lnSpc>
                <a:spcPts val="2600"/>
              </a:lnSpc>
              <a:spcBef>
                <a:spcPts val="600"/>
              </a:spcBef>
              <a:spcAft>
                <a:spcPts val="600"/>
              </a:spcAft>
              <a:buFont typeface="Arial" panose="020B0604020202020204" pitchFamily="34" charset="0"/>
              <a:buChar char="•"/>
            </a:pPr>
            <a:r>
              <a:rPr lang="zh-CN" altLang="en-US" sz="2000" b="1">
                <a:solidFill>
                  <a:schemeClr val="accent4">
                    <a:lumMod val="50000"/>
                  </a:schemeClr>
                </a:solidFill>
              </a:rPr>
              <a:t>命题</a:t>
            </a:r>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“有些学生问过所有教职工问题”</a:t>
            </a:r>
            <a:r>
              <a:rPr lang="zh-CN" altLang="en-US" sz="2000" b="1">
                <a:solidFill>
                  <a:schemeClr val="accent4">
                    <a:lumMod val="50000"/>
                  </a:schemeClr>
                </a:solidFill>
              </a:rPr>
              <a:t>符号化为 </a:t>
            </a:r>
            <a:r>
              <a:rPr lang="zh-CN" altLang="en-US" sz="2000" b="1" u="sng">
                <a:solidFill>
                  <a:schemeClr val="accent4">
                    <a:lumMod val="50000"/>
                  </a:schemeClr>
                </a:solidFill>
              </a:rPr>
              <a:t>     </a:t>
            </a:r>
            <a:r>
              <a:rPr lang="en-US" altLang="zh-CN" sz="2000" b="1" u="sng">
                <a:solidFill>
                  <a:schemeClr val="accent4">
                    <a:lumMod val="50000"/>
                  </a:schemeClr>
                </a:solidFill>
              </a:rPr>
              <a:t>(3)      </a:t>
            </a:r>
            <a:r>
              <a:rPr lang="zh-CN" altLang="en-US" sz="2000" b="1">
                <a:solidFill>
                  <a:schemeClr val="accent4">
                    <a:lumMod val="50000"/>
                  </a:schemeClr>
                </a:solidFill>
              </a:rPr>
              <a:t>。</a:t>
            </a:r>
            <a:endParaRPr lang="en-US" altLang="zh-CN" sz="2000" b="1">
              <a:solidFill>
                <a:schemeClr val="accent4">
                  <a:lumMod val="50000"/>
                </a:schemeClr>
              </a:solidFill>
            </a:endParaRPr>
          </a:p>
          <a:p>
            <a:pPr marL="342900" indent="-342900">
              <a:lnSpc>
                <a:spcPts val="2600"/>
              </a:lnSpc>
              <a:spcBef>
                <a:spcPts val="600"/>
              </a:spcBef>
              <a:spcAft>
                <a:spcPts val="600"/>
              </a:spcAft>
              <a:buFont typeface="Arial" panose="020B0604020202020204" pitchFamily="34" charset="0"/>
              <a:buChar char="•"/>
            </a:pPr>
            <a:r>
              <a:rPr lang="zh-CN" altLang="en-US" sz="2000" b="1">
                <a:solidFill>
                  <a:schemeClr val="accent4">
                    <a:lumMod val="50000"/>
                  </a:schemeClr>
                </a:solidFill>
              </a:rPr>
              <a:t>命题</a:t>
            </a:r>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“有些学生没有被任何教职工问过问题”</a:t>
            </a:r>
            <a:r>
              <a:rPr lang="zh-CN" altLang="en-US" sz="2000" b="1">
                <a:solidFill>
                  <a:schemeClr val="accent4">
                    <a:lumMod val="50000"/>
                  </a:schemeClr>
                </a:solidFill>
              </a:rPr>
              <a:t>符号化为 </a:t>
            </a:r>
            <a:r>
              <a:rPr lang="zh-CN" altLang="en-US" sz="2000" b="1" u="sng">
                <a:solidFill>
                  <a:schemeClr val="accent4">
                    <a:lumMod val="50000"/>
                  </a:schemeClr>
                </a:solidFill>
              </a:rPr>
              <a:t>     </a:t>
            </a:r>
            <a:r>
              <a:rPr lang="en-US" altLang="zh-CN" sz="2000" b="1" u="sng">
                <a:solidFill>
                  <a:schemeClr val="accent4">
                    <a:lumMod val="50000"/>
                  </a:schemeClr>
                </a:solidFill>
              </a:rPr>
              <a:t>(4)      </a:t>
            </a:r>
            <a:r>
              <a:rPr lang="zh-CN" altLang="en-US" sz="2000" b="1">
                <a:solidFill>
                  <a:schemeClr val="accent4">
                    <a:lumMod val="50000"/>
                  </a:schemeClr>
                </a:solidFill>
              </a:rPr>
              <a:t>。</a:t>
            </a:r>
          </a:p>
        </p:txBody>
      </p:sp>
      <p:pic>
        <p:nvPicPr>
          <p:cNvPr id="3" name="图片 2">
            <a:extLst>
              <a:ext uri="{FF2B5EF4-FFF2-40B4-BE49-F238E27FC236}">
                <a16:creationId xmlns:a16="http://schemas.microsoft.com/office/drawing/2014/main" id="{E4CDEE1A-D1D6-4480-8D22-A88237DBE3DC}"/>
              </a:ext>
            </a:extLst>
          </p:cNvPr>
          <p:cNvPicPr>
            <a:picLocks noChangeAspect="1"/>
          </p:cNvPicPr>
          <p:nvPr/>
        </p:nvPicPr>
        <p:blipFill>
          <a:blip r:embed="rId3"/>
          <a:stretch>
            <a:fillRect/>
          </a:stretch>
        </p:blipFill>
        <p:spPr>
          <a:xfrm>
            <a:off x="896578" y="4270337"/>
            <a:ext cx="8556607" cy="2073902"/>
          </a:xfrm>
          <a:prstGeom prst="rect">
            <a:avLst/>
          </a:prstGeom>
        </p:spPr>
      </p:pic>
      <p:sp>
        <p:nvSpPr>
          <p:cNvPr id="13" name="文本框 12">
            <a:extLst>
              <a:ext uri="{FF2B5EF4-FFF2-40B4-BE49-F238E27FC236}">
                <a16:creationId xmlns:a16="http://schemas.microsoft.com/office/drawing/2014/main" id="{3464D69B-609D-439A-BFCB-5352083C23B9}"/>
              </a:ext>
            </a:extLst>
          </p:cNvPr>
          <p:cNvSpPr txBox="1"/>
          <p:nvPr/>
        </p:nvSpPr>
        <p:spPr>
          <a:xfrm>
            <a:off x="9514229" y="1315681"/>
            <a:ext cx="2307188" cy="646331"/>
          </a:xfrm>
          <a:prstGeom prst="rect">
            <a:avLst/>
          </a:prstGeom>
          <a:solidFill>
            <a:schemeClr val="accent2">
              <a:lumMod val="20000"/>
              <a:lumOff val="80000"/>
              <a:alpha val="50000"/>
            </a:schemeClr>
          </a:solidFill>
        </p:spPr>
        <p:txBody>
          <a:bodyPr wrap="square" rtlCol="0">
            <a:spAutoFit/>
          </a:bodyPr>
          <a:lstStyle/>
          <a:p>
            <a:r>
              <a:rPr lang="zh-CN" altLang="en-US" b="1">
                <a:solidFill>
                  <a:schemeClr val="accent2">
                    <a:lumMod val="50000"/>
                  </a:schemeClr>
                </a:solidFill>
              </a:rPr>
              <a:t>使用下面选项，只要填</a:t>
            </a:r>
            <a:r>
              <a:rPr lang="en-US" altLang="zh-CN" b="1">
                <a:solidFill>
                  <a:schemeClr val="accent2">
                    <a:lumMod val="50000"/>
                  </a:schemeClr>
                </a:solidFill>
              </a:rPr>
              <a:t>A, B</a:t>
            </a:r>
            <a:r>
              <a:rPr lang="zh-CN" altLang="en-US" b="1">
                <a:solidFill>
                  <a:schemeClr val="accent2">
                    <a:lumMod val="50000"/>
                  </a:schemeClr>
                </a:solidFill>
              </a:rPr>
              <a:t>等等或</a:t>
            </a:r>
            <a:r>
              <a:rPr lang="en-US" altLang="zh-CN" b="1">
                <a:solidFill>
                  <a:schemeClr val="accent2">
                    <a:lumMod val="50000"/>
                  </a:schemeClr>
                </a:solidFill>
              </a:rPr>
              <a:t>H</a:t>
            </a:r>
            <a:r>
              <a:rPr lang="zh-CN" altLang="en-US" b="1">
                <a:solidFill>
                  <a:schemeClr val="accent2">
                    <a:lumMod val="50000"/>
                  </a:schemeClr>
                </a:solidFill>
              </a:rPr>
              <a:t>即可</a:t>
            </a:r>
          </a:p>
        </p:txBody>
      </p:sp>
      <p:sp>
        <p:nvSpPr>
          <p:cNvPr id="11" name="文本框 10">
            <a:extLst>
              <a:ext uri="{FF2B5EF4-FFF2-40B4-BE49-F238E27FC236}">
                <a16:creationId xmlns:a16="http://schemas.microsoft.com/office/drawing/2014/main" id="{0A717712-2D64-421C-9AF4-7C3679C4812B}"/>
              </a:ext>
            </a:extLst>
          </p:cNvPr>
          <p:cNvSpPr txBox="1"/>
          <p:nvPr/>
        </p:nvSpPr>
        <p:spPr>
          <a:xfrm>
            <a:off x="9078218" y="2455254"/>
            <a:ext cx="2743199" cy="1404359"/>
          </a:xfrm>
          <a:prstGeom prst="rect">
            <a:avLst/>
          </a:prstGeom>
          <a:solidFill>
            <a:schemeClr val="accent4">
              <a:lumMod val="20000"/>
              <a:lumOff val="80000"/>
            </a:schemeClr>
          </a:solidFill>
        </p:spPr>
        <p:txBody>
          <a:bodyPr wrap="square" rtlCol="0">
            <a:spAutoFit/>
          </a:bodyPr>
          <a:lstStyle/>
          <a:p>
            <a:pPr>
              <a:lnSpc>
                <a:spcPts val="2600"/>
              </a:lnSpc>
            </a:pPr>
            <a:r>
              <a:rPr lang="zh-CN" altLang="en-US" b="1">
                <a:solidFill>
                  <a:srgbClr val="002060"/>
                </a:solidFill>
              </a:rPr>
              <a:t>给定了论域和谓词，则只要引入个体变量细化命题，明确量词和逻辑联结词的使用再进行符号化</a:t>
            </a:r>
          </a:p>
        </p:txBody>
      </p:sp>
    </p:spTree>
    <p:extLst>
      <p:ext uri="{BB962C8B-B14F-4D97-AF65-F5344CB8AC3E}">
        <p14:creationId xmlns:p14="http://schemas.microsoft.com/office/powerpoint/2010/main" val="3855311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自然语言命题的符号化</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第十二讲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16</a:t>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嵌套量化命题的符号化练习</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B4240D9-FBA8-4CD8-BBAC-464EA6DDB8CD}"/>
                  </a:ext>
                </a:extLst>
              </p:cNvPr>
              <p:cNvSpPr txBox="1"/>
              <p:nvPr/>
            </p:nvSpPr>
            <p:spPr>
              <a:xfrm>
                <a:off x="896579" y="1177182"/>
                <a:ext cx="8556607" cy="923330"/>
              </a:xfrm>
              <a:prstGeom prst="rect">
                <a:avLst/>
              </a:prstGeom>
              <a:solidFill>
                <a:schemeClr val="accent5">
                  <a:lumMod val="20000"/>
                  <a:lumOff val="80000"/>
                  <a:alpha val="50000"/>
                </a:schemeClr>
              </a:solidFill>
            </p:spPr>
            <p:txBody>
              <a:bodyPr wrap="square" rtlCol="0">
                <a:spAutoFit/>
              </a:bodyPr>
              <a:lstStyle/>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设论域由学校所有人构成的集合，且有以下谓词</a:t>
                </a:r>
              </a:p>
              <a:p>
                <a:pPr marL="342900" indent="-342900">
                  <a:spcBef>
                    <a:spcPts val="600"/>
                  </a:spcBef>
                  <a:spcAft>
                    <a:spcPts val="600"/>
                  </a:spcAft>
                  <a:buFont typeface="Arial" panose="020B0604020202020204" pitchFamily="34" charset="0"/>
                  <a:buChar char="•"/>
                </a:pPr>
                <a:r>
                  <a:rPr lang="en-US" altLang="zh-CN" sz="2000" b="1">
                    <a:solidFill>
                      <a:schemeClr val="accent6">
                        <a:lumMod val="50000"/>
                      </a:schemeClr>
                    </a:solidFill>
                  </a:rPr>
                  <a:t>(1)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𝑺</m:t>
                    </m:r>
                    <m:r>
                      <a:rPr lang="en-US" altLang="zh-CN" sz="2000" b="1" i="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𝒙</m:t>
                    </m:r>
                    <m:r>
                      <a:rPr lang="en-US" altLang="zh-CN" sz="2000" b="1" i="1" smtClean="0">
                        <a:solidFill>
                          <a:schemeClr val="accent6">
                            <a:lumMod val="50000"/>
                          </a:schemeClr>
                        </a:solidFill>
                        <a:latin typeface="Cambria Math" panose="02040503050406030204" pitchFamily="18" charset="0"/>
                      </a:rPr>
                      <m:t>)</m:t>
                    </m:r>
                  </m:oMath>
                </a14:m>
                <a:r>
                  <a:rPr lang="en-US" altLang="zh-CN" sz="2000" b="1">
                    <a:solidFill>
                      <a:schemeClr val="accent6">
                        <a:lumMod val="50000"/>
                      </a:schemeClr>
                    </a:solidFill>
                  </a:rPr>
                  <a:t>: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𝒙</m:t>
                    </m:r>
                  </m:oMath>
                </a14:m>
                <a:r>
                  <a:rPr lang="zh-CN" altLang="en-US" sz="2000" b="1">
                    <a:solidFill>
                      <a:schemeClr val="accent6">
                        <a:lumMod val="50000"/>
                      </a:schemeClr>
                    </a:solidFill>
                  </a:rPr>
                  <a:t>是学生”</a:t>
                </a:r>
                <a:r>
                  <a:rPr lang="en-US" altLang="zh-CN" sz="2000" b="1">
                    <a:solidFill>
                      <a:schemeClr val="accent6">
                        <a:lumMod val="50000"/>
                      </a:schemeClr>
                    </a:solidFill>
                  </a:rPr>
                  <a:t>	(2)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𝑭</m:t>
                    </m:r>
                    <m:r>
                      <a:rPr lang="en-US" altLang="zh-CN" sz="2000" b="1" i="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𝒙</m:t>
                    </m:r>
                    <m:r>
                      <a:rPr lang="en-US" altLang="zh-CN" sz="2000" b="1" i="1" smtClean="0">
                        <a:solidFill>
                          <a:schemeClr val="accent6">
                            <a:lumMod val="50000"/>
                          </a:schemeClr>
                        </a:solidFill>
                        <a:latin typeface="Cambria Math" panose="02040503050406030204" pitchFamily="18" charset="0"/>
                      </a:rPr>
                      <m:t>)</m:t>
                    </m:r>
                  </m:oMath>
                </a14:m>
                <a:r>
                  <a:rPr lang="en-US" altLang="zh-CN" sz="2000" b="1">
                    <a:solidFill>
                      <a:schemeClr val="accent6">
                        <a:lumMod val="50000"/>
                      </a:schemeClr>
                    </a:solidFill>
                  </a:rPr>
                  <a:t>: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𝒙</m:t>
                    </m:r>
                  </m:oMath>
                </a14:m>
                <a:r>
                  <a:rPr lang="zh-CN" altLang="en-US" sz="2000" b="1">
                    <a:solidFill>
                      <a:schemeClr val="accent6">
                        <a:lumMod val="50000"/>
                      </a:schemeClr>
                    </a:solidFill>
                  </a:rPr>
                  <a:t>是教职工”</a:t>
                </a:r>
                <a:r>
                  <a:rPr lang="en-US" altLang="zh-CN" sz="2000" b="1">
                    <a:solidFill>
                      <a:schemeClr val="accent6">
                        <a:lumMod val="50000"/>
                      </a:schemeClr>
                    </a:solidFill>
                  </a:rPr>
                  <a:t> 	(3)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𝑨</m:t>
                    </m:r>
                    <m:r>
                      <a:rPr lang="en-US" altLang="zh-CN" sz="2000" b="1" i="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𝒙</m:t>
                    </m:r>
                    <m:r>
                      <a:rPr lang="en-US" altLang="zh-CN" sz="2000" b="1" i="1">
                        <a:solidFill>
                          <a:schemeClr val="accent6">
                            <a:lumMod val="50000"/>
                          </a:schemeClr>
                        </a:solidFill>
                        <a:latin typeface="Cambria Math" panose="02040503050406030204" pitchFamily="18" charset="0"/>
                      </a:rPr>
                      <m:t>, </m:t>
                    </m:r>
                    <m:r>
                      <a:rPr lang="en-US" altLang="zh-CN" sz="2000" b="1" i="1">
                        <a:solidFill>
                          <a:schemeClr val="accent6">
                            <a:lumMod val="50000"/>
                          </a:schemeClr>
                        </a:solidFill>
                        <a:latin typeface="Cambria Math" panose="02040503050406030204" pitchFamily="18" charset="0"/>
                      </a:rPr>
                      <m:t>𝒚</m:t>
                    </m:r>
                    <m:r>
                      <a:rPr lang="en-US" altLang="zh-CN" sz="2000" b="1" i="1" smtClean="0">
                        <a:solidFill>
                          <a:schemeClr val="accent6">
                            <a:lumMod val="50000"/>
                          </a:schemeClr>
                        </a:solidFill>
                        <a:latin typeface="Cambria Math" panose="02040503050406030204" pitchFamily="18" charset="0"/>
                      </a:rPr>
                      <m:t>)</m:t>
                    </m:r>
                  </m:oMath>
                </a14:m>
                <a:r>
                  <a:rPr lang="en-US" altLang="zh-CN" sz="2000" b="1">
                    <a:solidFill>
                      <a:schemeClr val="accent6">
                        <a:lumMod val="50000"/>
                      </a:schemeClr>
                    </a:solidFill>
                  </a:rPr>
                  <a:t>: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𝒙</m:t>
                    </m:r>
                  </m:oMath>
                </a14:m>
                <a:r>
                  <a:rPr lang="zh-CN" altLang="en-US" sz="2000" b="1">
                    <a:solidFill>
                      <a:schemeClr val="accent6">
                        <a:lumMod val="50000"/>
                      </a:schemeClr>
                    </a:solidFill>
                  </a:rPr>
                  <a:t>问过</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𝒚</m:t>
                    </m:r>
                  </m:oMath>
                </a14:m>
                <a:r>
                  <a:rPr lang="zh-CN" altLang="en-US" sz="2000" b="1">
                    <a:solidFill>
                      <a:schemeClr val="accent6">
                        <a:lumMod val="50000"/>
                      </a:schemeClr>
                    </a:solidFill>
                  </a:rPr>
                  <a:t>问题”</a:t>
                </a:r>
              </a:p>
            </p:txBody>
          </p:sp>
        </mc:Choice>
        <mc:Fallback xmlns="">
          <p:sp>
            <p:nvSpPr>
              <p:cNvPr id="4" name="文本框 3">
                <a:extLst>
                  <a:ext uri="{FF2B5EF4-FFF2-40B4-BE49-F238E27FC236}">
                    <a16:creationId xmlns:a16="http://schemas.microsoft.com/office/drawing/2014/main" id="{AB4240D9-FBA8-4CD8-BBAC-464EA6DDB8CD}"/>
                  </a:ext>
                </a:extLst>
              </p:cNvPr>
              <p:cNvSpPr txBox="1">
                <a:spLocks noRot="1" noChangeAspect="1" noMove="1" noResize="1" noEditPoints="1" noAdjustHandles="1" noChangeArrowheads="1" noChangeShapeType="1" noTextEdit="1"/>
              </p:cNvSpPr>
              <p:nvPr/>
            </p:nvSpPr>
            <p:spPr>
              <a:xfrm>
                <a:off x="896579" y="1177182"/>
                <a:ext cx="8556607" cy="923330"/>
              </a:xfrm>
              <a:prstGeom prst="rect">
                <a:avLst/>
              </a:prstGeom>
              <a:blipFill>
                <a:blip r:embed="rId2"/>
                <a:stretch>
                  <a:fillRect l="-1068" t="-5263" b="-10526"/>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7F8802DE-91FB-4053-B341-4CD227FEE7FB}"/>
              </a:ext>
            </a:extLst>
          </p:cNvPr>
          <p:cNvSpPr txBox="1"/>
          <p:nvPr/>
        </p:nvSpPr>
        <p:spPr>
          <a:xfrm>
            <a:off x="896579" y="2223589"/>
            <a:ext cx="8082961" cy="1867691"/>
          </a:xfrm>
          <a:prstGeom prst="rect">
            <a:avLst/>
          </a:prstGeom>
          <a:solidFill>
            <a:schemeClr val="accent6">
              <a:lumMod val="20000"/>
              <a:lumOff val="80000"/>
              <a:alpha val="50000"/>
            </a:schemeClr>
          </a:solidFill>
        </p:spPr>
        <p:txBody>
          <a:bodyPr wrap="square" rtlCol="0">
            <a:spAutoFit/>
          </a:bodyPr>
          <a:lstStyle/>
          <a:p>
            <a:pPr marL="342900" indent="-342900">
              <a:lnSpc>
                <a:spcPts val="2600"/>
              </a:lnSpc>
              <a:spcBef>
                <a:spcPts val="600"/>
              </a:spcBef>
              <a:spcAft>
                <a:spcPts val="600"/>
              </a:spcAft>
              <a:buFont typeface="Arial" panose="020B0604020202020204" pitchFamily="34" charset="0"/>
              <a:buChar char="•"/>
            </a:pPr>
            <a:r>
              <a:rPr lang="zh-CN" altLang="en-US" sz="2000" b="1">
                <a:solidFill>
                  <a:schemeClr val="accent4">
                    <a:lumMod val="50000"/>
                  </a:schemeClr>
                </a:solidFill>
              </a:rPr>
              <a:t>命题</a:t>
            </a:r>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“有些学生没有问过任何教职工问题”</a:t>
            </a:r>
            <a:r>
              <a:rPr lang="zh-CN" altLang="en-US" sz="2000" b="1">
                <a:solidFill>
                  <a:schemeClr val="accent4">
                    <a:lumMod val="50000"/>
                  </a:schemeClr>
                </a:solidFill>
              </a:rPr>
              <a:t>符号化为 </a:t>
            </a:r>
            <a:r>
              <a:rPr lang="zh-CN" altLang="en-US" sz="2000" b="1" u="sng">
                <a:solidFill>
                  <a:schemeClr val="accent4">
                    <a:lumMod val="50000"/>
                  </a:schemeClr>
                </a:solidFill>
              </a:rPr>
              <a:t>     </a:t>
            </a:r>
            <a:r>
              <a:rPr lang="en-US" altLang="zh-CN" sz="2000" b="1" u="sng">
                <a:solidFill>
                  <a:srgbClr val="C00000"/>
                </a:solidFill>
              </a:rPr>
              <a:t>B</a:t>
            </a:r>
            <a:r>
              <a:rPr lang="en-US" altLang="zh-CN" sz="2000" b="1" u="sng">
                <a:solidFill>
                  <a:schemeClr val="accent4">
                    <a:lumMod val="50000"/>
                  </a:schemeClr>
                </a:solidFill>
              </a:rPr>
              <a:t>      </a:t>
            </a:r>
            <a:r>
              <a:rPr lang="zh-CN" altLang="en-US" sz="2000" b="1">
                <a:solidFill>
                  <a:schemeClr val="accent4">
                    <a:lumMod val="50000"/>
                  </a:schemeClr>
                </a:solidFill>
              </a:rPr>
              <a:t>。 </a:t>
            </a:r>
            <a:endParaRPr lang="en-US" altLang="zh-CN" sz="2000" b="1">
              <a:solidFill>
                <a:schemeClr val="accent4">
                  <a:lumMod val="50000"/>
                </a:schemeClr>
              </a:solidFill>
            </a:endParaRPr>
          </a:p>
          <a:p>
            <a:pPr marL="342900" indent="-342900">
              <a:lnSpc>
                <a:spcPts val="2600"/>
              </a:lnSpc>
              <a:spcBef>
                <a:spcPts val="600"/>
              </a:spcBef>
              <a:spcAft>
                <a:spcPts val="600"/>
              </a:spcAft>
              <a:buFont typeface="Arial" panose="020B0604020202020204" pitchFamily="34" charset="0"/>
              <a:buChar char="•"/>
            </a:pPr>
            <a:r>
              <a:rPr lang="zh-CN" altLang="en-US" sz="2000" b="1">
                <a:solidFill>
                  <a:schemeClr val="accent4">
                    <a:lumMod val="50000"/>
                  </a:schemeClr>
                </a:solidFill>
              </a:rPr>
              <a:t>命题</a:t>
            </a:r>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“有教职工没有被任何学生问过问题”</a:t>
            </a:r>
            <a:r>
              <a:rPr lang="zh-CN" altLang="en-US" sz="2000" b="1">
                <a:solidFill>
                  <a:schemeClr val="accent4">
                    <a:lumMod val="50000"/>
                  </a:schemeClr>
                </a:solidFill>
              </a:rPr>
              <a:t>符号化为 </a:t>
            </a:r>
            <a:r>
              <a:rPr lang="zh-CN" altLang="en-US" sz="2000" b="1" u="sng">
                <a:solidFill>
                  <a:schemeClr val="accent4">
                    <a:lumMod val="50000"/>
                  </a:schemeClr>
                </a:solidFill>
              </a:rPr>
              <a:t>     </a:t>
            </a:r>
            <a:r>
              <a:rPr lang="en-US" altLang="zh-CN" sz="2000" b="1" u="sng">
                <a:solidFill>
                  <a:srgbClr val="C00000"/>
                </a:solidFill>
              </a:rPr>
              <a:t>C</a:t>
            </a:r>
            <a:r>
              <a:rPr lang="en-US" altLang="zh-CN" sz="2000" b="1" u="sng">
                <a:solidFill>
                  <a:schemeClr val="accent4">
                    <a:lumMod val="50000"/>
                  </a:schemeClr>
                </a:solidFill>
              </a:rPr>
              <a:t>      </a:t>
            </a:r>
            <a:r>
              <a:rPr lang="zh-CN" altLang="en-US" sz="2000" b="1">
                <a:solidFill>
                  <a:schemeClr val="accent4">
                    <a:lumMod val="50000"/>
                  </a:schemeClr>
                </a:solidFill>
              </a:rPr>
              <a:t>。</a:t>
            </a:r>
            <a:endParaRPr lang="en-US" altLang="zh-CN" sz="2000" b="1">
              <a:solidFill>
                <a:schemeClr val="accent4">
                  <a:lumMod val="50000"/>
                </a:schemeClr>
              </a:solidFill>
            </a:endParaRPr>
          </a:p>
          <a:p>
            <a:pPr marL="342900" indent="-342900">
              <a:lnSpc>
                <a:spcPts val="2600"/>
              </a:lnSpc>
              <a:spcBef>
                <a:spcPts val="600"/>
              </a:spcBef>
              <a:spcAft>
                <a:spcPts val="600"/>
              </a:spcAft>
              <a:buFont typeface="Arial" panose="020B0604020202020204" pitchFamily="34" charset="0"/>
              <a:buChar char="•"/>
            </a:pPr>
            <a:r>
              <a:rPr lang="zh-CN" altLang="en-US" sz="2000" b="1">
                <a:solidFill>
                  <a:schemeClr val="accent4">
                    <a:lumMod val="50000"/>
                  </a:schemeClr>
                </a:solidFill>
              </a:rPr>
              <a:t>命题</a:t>
            </a:r>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“有些学生问过所有教职工问题”</a:t>
            </a:r>
            <a:r>
              <a:rPr lang="zh-CN" altLang="en-US" sz="2000" b="1">
                <a:solidFill>
                  <a:schemeClr val="accent4">
                    <a:lumMod val="50000"/>
                  </a:schemeClr>
                </a:solidFill>
              </a:rPr>
              <a:t>符号化为 </a:t>
            </a:r>
            <a:r>
              <a:rPr lang="zh-CN" altLang="en-US" sz="2000" b="1" u="sng">
                <a:solidFill>
                  <a:schemeClr val="accent4">
                    <a:lumMod val="50000"/>
                  </a:schemeClr>
                </a:solidFill>
              </a:rPr>
              <a:t>     </a:t>
            </a:r>
            <a:r>
              <a:rPr lang="en-US" altLang="zh-CN" sz="2000" b="1" u="sng">
                <a:solidFill>
                  <a:srgbClr val="C00000"/>
                </a:solidFill>
              </a:rPr>
              <a:t>F</a:t>
            </a:r>
            <a:r>
              <a:rPr lang="en-US" altLang="zh-CN" sz="2000" b="1" u="sng">
                <a:solidFill>
                  <a:schemeClr val="accent4">
                    <a:lumMod val="50000"/>
                  </a:schemeClr>
                </a:solidFill>
              </a:rPr>
              <a:t>      </a:t>
            </a:r>
            <a:r>
              <a:rPr lang="zh-CN" altLang="en-US" sz="2000" b="1">
                <a:solidFill>
                  <a:schemeClr val="accent4">
                    <a:lumMod val="50000"/>
                  </a:schemeClr>
                </a:solidFill>
              </a:rPr>
              <a:t>。</a:t>
            </a:r>
            <a:endParaRPr lang="en-US" altLang="zh-CN" sz="2000" b="1">
              <a:solidFill>
                <a:schemeClr val="accent4">
                  <a:lumMod val="50000"/>
                </a:schemeClr>
              </a:solidFill>
            </a:endParaRPr>
          </a:p>
          <a:p>
            <a:pPr marL="342900" indent="-342900">
              <a:lnSpc>
                <a:spcPts val="2600"/>
              </a:lnSpc>
              <a:spcBef>
                <a:spcPts val="600"/>
              </a:spcBef>
              <a:spcAft>
                <a:spcPts val="600"/>
              </a:spcAft>
              <a:buFont typeface="Arial" panose="020B0604020202020204" pitchFamily="34" charset="0"/>
              <a:buChar char="•"/>
            </a:pPr>
            <a:r>
              <a:rPr lang="zh-CN" altLang="en-US" sz="2000" b="1">
                <a:solidFill>
                  <a:schemeClr val="accent4">
                    <a:lumMod val="50000"/>
                  </a:schemeClr>
                </a:solidFill>
              </a:rPr>
              <a:t>命题</a:t>
            </a:r>
            <a:r>
              <a:rPr lang="zh-CN" altLang="en-US" sz="2000" b="1">
                <a:solidFill>
                  <a:srgbClr val="002060"/>
                </a:solidFill>
                <a:latin typeface="楷体" panose="02010609060101010101" pitchFamily="49" charset="-122"/>
                <a:ea typeface="楷体" panose="02010609060101010101" pitchFamily="49" charset="-122"/>
                <a:cs typeface="Arial" panose="020B0604020202020204" pitchFamily="34" charset="0"/>
              </a:rPr>
              <a:t>“有些学生没有被任何教职工问过问题”</a:t>
            </a:r>
            <a:r>
              <a:rPr lang="zh-CN" altLang="en-US" sz="2000" b="1">
                <a:solidFill>
                  <a:schemeClr val="accent4">
                    <a:lumMod val="50000"/>
                  </a:schemeClr>
                </a:solidFill>
              </a:rPr>
              <a:t>符号化为 </a:t>
            </a:r>
            <a:r>
              <a:rPr lang="zh-CN" altLang="en-US" sz="2000" b="1" u="sng">
                <a:solidFill>
                  <a:schemeClr val="accent4">
                    <a:lumMod val="50000"/>
                  </a:schemeClr>
                </a:solidFill>
              </a:rPr>
              <a:t>     </a:t>
            </a:r>
            <a:r>
              <a:rPr lang="en-US" altLang="zh-CN" sz="2000" b="1" u="sng">
                <a:solidFill>
                  <a:srgbClr val="C00000"/>
                </a:solidFill>
              </a:rPr>
              <a:t>H</a:t>
            </a:r>
            <a:r>
              <a:rPr lang="en-US" altLang="zh-CN" sz="2000" b="1" u="sng">
                <a:solidFill>
                  <a:schemeClr val="accent4">
                    <a:lumMod val="50000"/>
                  </a:schemeClr>
                </a:solidFill>
              </a:rPr>
              <a:t>      </a:t>
            </a:r>
            <a:r>
              <a:rPr lang="zh-CN" altLang="en-US" sz="2000" b="1">
                <a:solidFill>
                  <a:schemeClr val="accent4">
                    <a:lumMod val="50000"/>
                  </a:schemeClr>
                </a:solidFill>
              </a:rPr>
              <a:t>。</a:t>
            </a:r>
          </a:p>
        </p:txBody>
      </p:sp>
      <p:pic>
        <p:nvPicPr>
          <p:cNvPr id="3" name="图片 2">
            <a:extLst>
              <a:ext uri="{FF2B5EF4-FFF2-40B4-BE49-F238E27FC236}">
                <a16:creationId xmlns:a16="http://schemas.microsoft.com/office/drawing/2014/main" id="{E4CDEE1A-D1D6-4480-8D22-A88237DBE3DC}"/>
              </a:ext>
            </a:extLst>
          </p:cNvPr>
          <p:cNvPicPr>
            <a:picLocks noChangeAspect="1"/>
          </p:cNvPicPr>
          <p:nvPr/>
        </p:nvPicPr>
        <p:blipFill>
          <a:blip r:embed="rId3"/>
          <a:stretch>
            <a:fillRect/>
          </a:stretch>
        </p:blipFill>
        <p:spPr>
          <a:xfrm>
            <a:off x="896578" y="4270337"/>
            <a:ext cx="8556607" cy="2073902"/>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D1C0184-3721-40F2-A2C9-E28BD0F5F16F}"/>
                  </a:ext>
                </a:extLst>
              </p:cNvPr>
              <p:cNvSpPr txBox="1"/>
              <p:nvPr/>
            </p:nvSpPr>
            <p:spPr>
              <a:xfrm>
                <a:off x="8343271" y="2225826"/>
                <a:ext cx="3274214" cy="368499"/>
              </a:xfrm>
              <a:prstGeom prst="rect">
                <a:avLst/>
              </a:prstGeom>
              <a:solidFill>
                <a:schemeClr val="accent4">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𝑺</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𝒚</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𝑭</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𝒚</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𝒚</m:t>
                                  </m:r>
                                </m:e>
                              </m:d>
                            </m:e>
                          </m:d>
                        </m:e>
                      </m:d>
                    </m:oMath>
                  </m:oMathPara>
                </a14:m>
                <a:endParaRPr lang="zh-CN" altLang="en-US"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FD1C0184-3721-40F2-A2C9-E28BD0F5F16F}"/>
                  </a:ext>
                </a:extLst>
              </p:cNvPr>
              <p:cNvSpPr txBox="1">
                <a:spLocks noRot="1" noChangeAspect="1" noMove="1" noResize="1" noEditPoints="1" noAdjustHandles="1" noChangeArrowheads="1" noChangeShapeType="1" noTextEdit="1"/>
              </p:cNvSpPr>
              <p:nvPr/>
            </p:nvSpPr>
            <p:spPr>
              <a:xfrm>
                <a:off x="8343271" y="2225826"/>
                <a:ext cx="3274214" cy="36849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AA3107BF-D520-4004-B8C1-6DB85F765DDD}"/>
                  </a:ext>
                </a:extLst>
              </p:cNvPr>
              <p:cNvSpPr txBox="1"/>
              <p:nvPr/>
            </p:nvSpPr>
            <p:spPr>
              <a:xfrm>
                <a:off x="8349849" y="2717402"/>
                <a:ext cx="3274214" cy="368499"/>
              </a:xfrm>
              <a:prstGeom prst="rect">
                <a:avLst/>
              </a:prstGeom>
              <a:solidFill>
                <a:schemeClr val="accent4">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𝑭</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𝒙</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𝒚</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𝑺</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𝒚</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𝑨</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𝒚</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𝒙</m:t>
                                  </m:r>
                                </m:e>
                              </m:d>
                            </m:e>
                          </m:d>
                        </m:e>
                      </m:d>
                    </m:oMath>
                  </m:oMathPara>
                </a14:m>
                <a:endParaRPr lang="zh-CN" altLang="en-US" b="1">
                  <a:solidFill>
                    <a:schemeClr val="accent2">
                      <a:lumMod val="50000"/>
                    </a:schemeClr>
                  </a:solidFill>
                </a:endParaRPr>
              </a:p>
            </p:txBody>
          </p:sp>
        </mc:Choice>
        <mc:Fallback xmlns="">
          <p:sp>
            <p:nvSpPr>
              <p:cNvPr id="13" name="文本框 12">
                <a:extLst>
                  <a:ext uri="{FF2B5EF4-FFF2-40B4-BE49-F238E27FC236}">
                    <a16:creationId xmlns:a16="http://schemas.microsoft.com/office/drawing/2014/main" id="{AA3107BF-D520-4004-B8C1-6DB85F765DDD}"/>
                  </a:ext>
                </a:extLst>
              </p:cNvPr>
              <p:cNvSpPr txBox="1">
                <a:spLocks noRot="1" noChangeAspect="1" noMove="1" noResize="1" noEditPoints="1" noAdjustHandles="1" noChangeArrowheads="1" noChangeShapeType="1" noTextEdit="1"/>
              </p:cNvSpPr>
              <p:nvPr/>
            </p:nvSpPr>
            <p:spPr>
              <a:xfrm>
                <a:off x="8349849" y="2717402"/>
                <a:ext cx="3274214" cy="368499"/>
              </a:xfrm>
              <a:prstGeom prst="rect">
                <a:avLst/>
              </a:prstGeom>
              <a:blipFill>
                <a:blip r:embed="rId5"/>
                <a:stretch>
                  <a:fillRect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09A9DCC1-278E-4719-B77A-3A75BECEBEEF}"/>
                  </a:ext>
                </a:extLst>
              </p:cNvPr>
              <p:cNvSpPr txBox="1"/>
              <p:nvPr/>
            </p:nvSpPr>
            <p:spPr>
              <a:xfrm>
                <a:off x="8343271" y="3221966"/>
                <a:ext cx="3274214" cy="368499"/>
              </a:xfrm>
              <a:prstGeom prst="rect">
                <a:avLst/>
              </a:prstGeom>
              <a:solidFill>
                <a:schemeClr val="accent4">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𝑺</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𝒚</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𝑭</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𝒚</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𝑨</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𝒚</m:t>
                                  </m:r>
                                </m:e>
                              </m:d>
                            </m:e>
                          </m:d>
                        </m:e>
                      </m:d>
                    </m:oMath>
                  </m:oMathPara>
                </a14:m>
                <a:endParaRPr lang="zh-CN" altLang="en-US" b="1">
                  <a:solidFill>
                    <a:schemeClr val="accent2">
                      <a:lumMod val="50000"/>
                    </a:schemeClr>
                  </a:solidFill>
                </a:endParaRPr>
              </a:p>
            </p:txBody>
          </p:sp>
        </mc:Choice>
        <mc:Fallback xmlns="">
          <p:sp>
            <p:nvSpPr>
              <p:cNvPr id="14" name="文本框 13">
                <a:extLst>
                  <a:ext uri="{FF2B5EF4-FFF2-40B4-BE49-F238E27FC236}">
                    <a16:creationId xmlns:a16="http://schemas.microsoft.com/office/drawing/2014/main" id="{09A9DCC1-278E-4719-B77A-3A75BECEBEEF}"/>
                  </a:ext>
                </a:extLst>
              </p:cNvPr>
              <p:cNvSpPr txBox="1">
                <a:spLocks noRot="1" noChangeAspect="1" noMove="1" noResize="1" noEditPoints="1" noAdjustHandles="1" noChangeArrowheads="1" noChangeShapeType="1" noTextEdit="1"/>
              </p:cNvSpPr>
              <p:nvPr/>
            </p:nvSpPr>
            <p:spPr>
              <a:xfrm>
                <a:off x="8343271" y="3221966"/>
                <a:ext cx="3274214" cy="368499"/>
              </a:xfrm>
              <a:prstGeom prst="rect">
                <a:avLst/>
              </a:prstGeom>
              <a:blipFill>
                <a:blip r:embed="rId6"/>
                <a:stretch>
                  <a:fillRect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E538CE0D-BC8D-4C73-BA68-FC803311BED9}"/>
                  </a:ext>
                </a:extLst>
              </p:cNvPr>
              <p:cNvSpPr txBox="1"/>
              <p:nvPr/>
            </p:nvSpPr>
            <p:spPr>
              <a:xfrm>
                <a:off x="8349849" y="3673189"/>
                <a:ext cx="3274214" cy="368499"/>
              </a:xfrm>
              <a:prstGeom prst="rect">
                <a:avLst/>
              </a:prstGeom>
              <a:solidFill>
                <a:schemeClr val="accent4">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𝒙</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𝑺</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𝒙</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𝒚</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𝑭</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𝒚</m:t>
                                  </m:r>
                                </m:e>
                              </m:d>
                              <m:r>
                                <a:rPr lang="en-US" altLang="zh-CN" sz="1600" b="1" i="1">
                                  <a:solidFill>
                                    <a:schemeClr val="accent2">
                                      <a:lumMod val="50000"/>
                                    </a:schemeClr>
                                  </a:solidFill>
                                  <a:latin typeface="Cambria Math" panose="02040503050406030204" pitchFamily="18" charset="0"/>
                                </a:rPr>
                                <m:t>→¬</m:t>
                              </m:r>
                              <m:r>
                                <a:rPr lang="en-US" altLang="zh-CN" sz="1600" b="1" i="1">
                                  <a:solidFill>
                                    <a:schemeClr val="accent2">
                                      <a:lumMod val="50000"/>
                                    </a:schemeClr>
                                  </a:solidFill>
                                  <a:latin typeface="Cambria Math" panose="02040503050406030204" pitchFamily="18" charset="0"/>
                                </a:rPr>
                                <m:t>𝑨</m:t>
                              </m:r>
                              <m:d>
                                <m:dPr>
                                  <m:ctrlPr>
                                    <a:rPr lang="en-US" altLang="zh-CN" sz="1600" b="1" i="1">
                                      <a:solidFill>
                                        <a:schemeClr val="accent2">
                                          <a:lumMod val="50000"/>
                                        </a:schemeClr>
                                      </a:solidFill>
                                      <a:latin typeface="Cambria Math" panose="02040503050406030204" pitchFamily="18" charset="0"/>
                                    </a:rPr>
                                  </m:ctrlPr>
                                </m:dPr>
                                <m:e>
                                  <m:r>
                                    <a:rPr lang="en-US" altLang="zh-CN" sz="1600" b="1" i="1">
                                      <a:solidFill>
                                        <a:schemeClr val="accent2">
                                          <a:lumMod val="50000"/>
                                        </a:schemeClr>
                                      </a:solidFill>
                                      <a:latin typeface="Cambria Math" panose="02040503050406030204" pitchFamily="18" charset="0"/>
                                    </a:rPr>
                                    <m:t>𝒚</m:t>
                                  </m:r>
                                  <m:r>
                                    <a:rPr lang="en-US" altLang="zh-CN" sz="1600" b="1" i="1">
                                      <a:solidFill>
                                        <a:schemeClr val="accent2">
                                          <a:lumMod val="50000"/>
                                        </a:schemeClr>
                                      </a:solidFill>
                                      <a:latin typeface="Cambria Math" panose="02040503050406030204" pitchFamily="18" charset="0"/>
                                    </a:rPr>
                                    <m:t>, </m:t>
                                  </m:r>
                                  <m:r>
                                    <a:rPr lang="en-US" altLang="zh-CN" sz="1600" b="1" i="1">
                                      <a:solidFill>
                                        <a:schemeClr val="accent2">
                                          <a:lumMod val="50000"/>
                                        </a:schemeClr>
                                      </a:solidFill>
                                      <a:latin typeface="Cambria Math" panose="02040503050406030204" pitchFamily="18" charset="0"/>
                                    </a:rPr>
                                    <m:t>𝒙</m:t>
                                  </m:r>
                                </m:e>
                              </m:d>
                            </m:e>
                          </m:d>
                        </m:e>
                      </m:d>
                    </m:oMath>
                  </m:oMathPara>
                </a14:m>
                <a:endParaRPr lang="zh-CN" altLang="en-US" b="1">
                  <a:solidFill>
                    <a:schemeClr val="accent2">
                      <a:lumMod val="50000"/>
                    </a:schemeClr>
                  </a:solidFill>
                </a:endParaRPr>
              </a:p>
            </p:txBody>
          </p:sp>
        </mc:Choice>
        <mc:Fallback xmlns="">
          <p:sp>
            <p:nvSpPr>
              <p:cNvPr id="15" name="文本框 14">
                <a:extLst>
                  <a:ext uri="{FF2B5EF4-FFF2-40B4-BE49-F238E27FC236}">
                    <a16:creationId xmlns:a16="http://schemas.microsoft.com/office/drawing/2014/main" id="{E538CE0D-BC8D-4C73-BA68-FC803311BED9}"/>
                  </a:ext>
                </a:extLst>
              </p:cNvPr>
              <p:cNvSpPr txBox="1">
                <a:spLocks noRot="1" noChangeAspect="1" noMove="1" noResize="1" noEditPoints="1" noAdjustHandles="1" noChangeArrowheads="1" noChangeShapeType="1" noTextEdit="1"/>
              </p:cNvSpPr>
              <p:nvPr/>
            </p:nvSpPr>
            <p:spPr>
              <a:xfrm>
                <a:off x="8349849" y="3673189"/>
                <a:ext cx="3274214" cy="368499"/>
              </a:xfrm>
              <a:prstGeom prst="rect">
                <a:avLst/>
              </a:prstGeom>
              <a:blipFill>
                <a:blip r:embed="rId7"/>
                <a:stretch>
                  <a:fillRect b="-1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01168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自然语言命题的符号化</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第十二讲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17</a:t>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含自由变量的命题</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731FDC8-43C2-4773-A930-790383B65548}"/>
                  </a:ext>
                </a:extLst>
              </p:cNvPr>
              <p:cNvSpPr txBox="1"/>
              <p:nvPr/>
            </p:nvSpPr>
            <p:spPr>
              <a:xfrm>
                <a:off x="619467" y="1372489"/>
                <a:ext cx="10953064" cy="3179717"/>
              </a:xfrm>
              <a:prstGeom prst="rect">
                <a:avLst/>
              </a:prstGeom>
              <a:solidFill>
                <a:schemeClr val="accent6">
                  <a:lumMod val="20000"/>
                  <a:lumOff val="80000"/>
                  <a:alpha val="50000"/>
                </a:schemeClr>
              </a:solidFill>
            </p:spPr>
            <p:txBody>
              <a:bodyPr wrap="square" rtlCol="0">
                <a:spAutoFit/>
              </a:bodyPr>
              <a:lstStyle/>
              <a:p>
                <a:pPr>
                  <a:spcBef>
                    <a:spcPts val="2400"/>
                  </a:spcBef>
                  <a:spcAft>
                    <a:spcPts val="600"/>
                  </a:spcAft>
                </a:pPr>
                <a:r>
                  <a:rPr lang="zh-CN" altLang="en-US" sz="2800" b="1">
                    <a:solidFill>
                      <a:srgbClr val="002060"/>
                    </a:solidFill>
                    <a:latin typeface="楷体" panose="02010609060101010101" pitchFamily="49" charset="-122"/>
                    <a:ea typeface="楷体" panose="02010609060101010101" pitchFamily="49" charset="-122"/>
                  </a:rPr>
                  <a:t>论域是实数集</a:t>
                </a:r>
                <a14:m>
                  <m:oMath xmlns:m="http://schemas.openxmlformats.org/officeDocument/2006/math">
                    <m:r>
                      <a:rPr lang="en-US" altLang="zh-CN" sz="2800" b="1" i="1" smtClean="0">
                        <a:solidFill>
                          <a:srgbClr val="002060"/>
                        </a:solidFill>
                        <a:latin typeface="Cambria Math" panose="02040503050406030204" pitchFamily="18" charset="0"/>
                        <a:ea typeface="Cambria Math" panose="02040503050406030204" pitchFamily="18" charset="0"/>
                      </a:rPr>
                      <m:t>ℝ</m:t>
                    </m:r>
                  </m:oMath>
                </a14:m>
                <a:r>
                  <a:rPr lang="zh-CN" altLang="en-US" sz="2800" b="1">
                    <a:solidFill>
                      <a:srgbClr val="002060"/>
                    </a:solidFill>
                    <a:latin typeface="楷体" panose="02010609060101010101" pitchFamily="49" charset="-122"/>
                    <a:ea typeface="楷体" panose="02010609060101010101" pitchFamily="49" charset="-122"/>
                  </a:rPr>
                  <a:t>，符号化下面命题，并指出命题中的</a:t>
                </a:r>
                <a:r>
                  <a:rPr lang="zh-CN" altLang="en-US" sz="2800" b="1">
                    <a:solidFill>
                      <a:srgbClr val="C00000"/>
                    </a:solidFill>
                    <a:latin typeface="黑体" panose="02010609060101010101" pitchFamily="49" charset="-122"/>
                    <a:ea typeface="黑体" panose="02010609060101010101" pitchFamily="49" charset="-122"/>
                  </a:rPr>
                  <a:t>自由变量</a:t>
                </a:r>
              </a:p>
              <a:p>
                <a:pPr marL="342900" indent="-342900">
                  <a:spcBef>
                    <a:spcPts val="1200"/>
                  </a:spcBef>
                  <a:spcAft>
                    <a:spcPts val="1200"/>
                  </a:spcAft>
                  <a:buFont typeface="Arial" panose="020B0604020202020204" pitchFamily="34" charset="0"/>
                  <a:buChar char="•"/>
                </a:pPr>
                <a:r>
                  <a:rPr lang="zh-CN" altLang="en-US" sz="2400" b="1">
                    <a:solidFill>
                      <a:schemeClr val="accent6">
                        <a:lumMod val="50000"/>
                      </a:schemeClr>
                    </a:solidFill>
                  </a:rPr>
                  <a:t>任何大于</a:t>
                </a:r>
                <a14:m>
                  <m:oMath xmlns:m="http://schemas.openxmlformats.org/officeDocument/2006/math">
                    <m:r>
                      <a:rPr lang="en-US" altLang="zh-CN" sz="2400" b="1" i="1" smtClean="0">
                        <a:solidFill>
                          <a:schemeClr val="accent6">
                            <a:lumMod val="50000"/>
                          </a:schemeClr>
                        </a:solidFill>
                        <a:latin typeface="Cambria Math" panose="02040503050406030204" pitchFamily="18" charset="0"/>
                      </a:rPr>
                      <m:t>𝒙</m:t>
                    </m:r>
                  </m:oMath>
                </a14:m>
                <a:r>
                  <a:rPr lang="zh-CN" altLang="en-US" sz="2400" b="1">
                    <a:solidFill>
                      <a:schemeClr val="accent6">
                        <a:lumMod val="50000"/>
                      </a:schemeClr>
                    </a:solidFill>
                  </a:rPr>
                  <a:t>的数大于</a:t>
                </a:r>
                <a14:m>
                  <m:oMath xmlns:m="http://schemas.openxmlformats.org/officeDocument/2006/math">
                    <m:r>
                      <a:rPr lang="en-US" altLang="zh-CN" sz="2400" b="1" i="1" smtClean="0">
                        <a:solidFill>
                          <a:schemeClr val="accent6">
                            <a:lumMod val="50000"/>
                          </a:schemeClr>
                        </a:solidFill>
                        <a:latin typeface="Cambria Math" panose="02040503050406030204" pitchFamily="18" charset="0"/>
                      </a:rPr>
                      <m:t>𝒚</m:t>
                    </m:r>
                  </m:oMath>
                </a14:m>
                <a:endParaRPr lang="en-US" altLang="zh-CN" sz="2400" b="1">
                  <a:solidFill>
                    <a:schemeClr val="accent6">
                      <a:lumMod val="50000"/>
                    </a:schemeClr>
                  </a:solidFill>
                </a:endParaRPr>
              </a:p>
              <a:p>
                <a:pPr marL="342900" indent="-342900">
                  <a:spcBef>
                    <a:spcPts val="1200"/>
                  </a:spcBef>
                  <a:spcAft>
                    <a:spcPts val="1200"/>
                  </a:spcAft>
                  <a:buFont typeface="Arial" panose="020B0604020202020204" pitchFamily="34" charset="0"/>
                  <a:buChar char="•"/>
                </a:pPr>
                <a:r>
                  <a:rPr lang="zh-CN" altLang="en-US" sz="2400" b="1">
                    <a:solidFill>
                      <a:schemeClr val="accent6">
                        <a:lumMod val="50000"/>
                      </a:schemeClr>
                    </a:solidFill>
                  </a:rPr>
                  <a:t>对任意数</a:t>
                </a:r>
                <a14:m>
                  <m:oMath xmlns:m="http://schemas.openxmlformats.org/officeDocument/2006/math">
                    <m:r>
                      <a:rPr lang="en-US" altLang="zh-CN" sz="2400" b="1" i="1" smtClean="0">
                        <a:solidFill>
                          <a:schemeClr val="accent6">
                            <a:lumMod val="50000"/>
                          </a:schemeClr>
                        </a:solidFill>
                        <a:latin typeface="Cambria Math" panose="02040503050406030204" pitchFamily="18" charset="0"/>
                      </a:rPr>
                      <m:t>𝒂</m:t>
                    </m:r>
                  </m:oMath>
                </a14:m>
                <a:r>
                  <a:rPr lang="zh-CN" altLang="en-US" sz="2400" b="1">
                    <a:solidFill>
                      <a:schemeClr val="accent6">
                        <a:lumMod val="50000"/>
                      </a:schemeClr>
                    </a:solidFill>
                  </a:rPr>
                  <a:t>，方程</a:t>
                </a:r>
                <a14:m>
                  <m:oMath xmlns:m="http://schemas.openxmlformats.org/officeDocument/2006/math">
                    <m:r>
                      <a:rPr lang="en-US" altLang="zh-CN" sz="2400" b="1" i="1" smtClean="0">
                        <a:solidFill>
                          <a:schemeClr val="accent6">
                            <a:lumMod val="50000"/>
                          </a:schemeClr>
                        </a:solidFill>
                        <a:latin typeface="Cambria Math" panose="02040503050406030204" pitchFamily="18" charset="0"/>
                      </a:rPr>
                      <m:t>𝒂</m:t>
                    </m:r>
                    <m:sSup>
                      <m:sSupPr>
                        <m:ctrlPr>
                          <a:rPr lang="en-US" altLang="zh-CN" sz="2400" b="1" i="1" smtClean="0">
                            <a:solidFill>
                              <a:schemeClr val="accent6">
                                <a:lumMod val="50000"/>
                              </a:schemeClr>
                            </a:solidFill>
                            <a:latin typeface="Cambria Math" panose="02040503050406030204" pitchFamily="18" charset="0"/>
                          </a:rPr>
                        </m:ctrlPr>
                      </m:sSupPr>
                      <m:e>
                        <m:r>
                          <a:rPr lang="en-US" altLang="zh-CN" sz="2400" b="1" i="1" smtClean="0">
                            <a:solidFill>
                              <a:schemeClr val="accent6">
                                <a:lumMod val="50000"/>
                              </a:schemeClr>
                            </a:solidFill>
                            <a:latin typeface="Cambria Math" panose="02040503050406030204" pitchFamily="18" charset="0"/>
                          </a:rPr>
                          <m:t>𝒙</m:t>
                        </m:r>
                      </m:e>
                      <m:sup>
                        <m:r>
                          <a:rPr lang="en-US" altLang="zh-CN" sz="2400" b="1" i="1" smtClean="0">
                            <a:solidFill>
                              <a:schemeClr val="accent6">
                                <a:lumMod val="50000"/>
                              </a:schemeClr>
                            </a:solidFill>
                            <a:latin typeface="Cambria Math" panose="02040503050406030204" pitchFamily="18" charset="0"/>
                          </a:rPr>
                          <m:t>𝟐</m:t>
                        </m:r>
                      </m:sup>
                    </m:sSup>
                    <m:r>
                      <a:rPr lang="en-US" altLang="zh-CN" sz="2400" b="1" i="1" smtClean="0">
                        <a:solidFill>
                          <a:schemeClr val="accent6">
                            <a:lumMod val="50000"/>
                          </a:schemeClr>
                        </a:solidFill>
                        <a:latin typeface="Cambria Math" panose="02040503050406030204" pitchFamily="18" charset="0"/>
                      </a:rPr>
                      <m:t>+</m:t>
                    </m:r>
                    <m:r>
                      <a:rPr lang="en-US" altLang="zh-CN" sz="2400" b="1" i="1" smtClean="0">
                        <a:solidFill>
                          <a:schemeClr val="accent6">
                            <a:lumMod val="50000"/>
                          </a:schemeClr>
                        </a:solidFill>
                        <a:latin typeface="Cambria Math" panose="02040503050406030204" pitchFamily="18" charset="0"/>
                      </a:rPr>
                      <m:t>𝟒</m:t>
                    </m:r>
                    <m:r>
                      <a:rPr lang="en-US" altLang="zh-CN" sz="2400" b="1" i="1" smtClean="0">
                        <a:solidFill>
                          <a:schemeClr val="accent6">
                            <a:lumMod val="50000"/>
                          </a:schemeClr>
                        </a:solidFill>
                        <a:latin typeface="Cambria Math" panose="02040503050406030204" pitchFamily="18" charset="0"/>
                      </a:rPr>
                      <m:t>𝒙</m:t>
                    </m:r>
                    <m:r>
                      <a:rPr lang="en-US" altLang="zh-CN" sz="2400" b="1" i="1" smtClean="0">
                        <a:solidFill>
                          <a:schemeClr val="accent6">
                            <a:lumMod val="50000"/>
                          </a:schemeClr>
                        </a:solidFill>
                        <a:latin typeface="Cambria Math" panose="02040503050406030204" pitchFamily="18" charset="0"/>
                      </a:rPr>
                      <m:t>−</m:t>
                    </m:r>
                    <m:r>
                      <a:rPr lang="en-US" altLang="zh-CN" sz="2400" b="1" i="1" smtClean="0">
                        <a:solidFill>
                          <a:schemeClr val="accent6">
                            <a:lumMod val="50000"/>
                          </a:schemeClr>
                        </a:solidFill>
                        <a:latin typeface="Cambria Math" panose="02040503050406030204" pitchFamily="18" charset="0"/>
                      </a:rPr>
                      <m:t>𝟐</m:t>
                    </m:r>
                    <m:r>
                      <a:rPr lang="en-US" altLang="zh-CN" sz="2400" b="1" i="1" smtClean="0">
                        <a:solidFill>
                          <a:schemeClr val="accent6">
                            <a:lumMod val="50000"/>
                          </a:schemeClr>
                        </a:solidFill>
                        <a:latin typeface="Cambria Math" panose="02040503050406030204" pitchFamily="18" charset="0"/>
                      </a:rPr>
                      <m:t>=</m:t>
                    </m:r>
                    <m:r>
                      <a:rPr lang="en-US" altLang="zh-CN" sz="2400" b="1" i="1" smtClean="0">
                        <a:solidFill>
                          <a:schemeClr val="accent6">
                            <a:lumMod val="50000"/>
                          </a:schemeClr>
                        </a:solidFill>
                        <a:latin typeface="Cambria Math" panose="02040503050406030204" pitchFamily="18" charset="0"/>
                      </a:rPr>
                      <m:t>𝟎</m:t>
                    </m:r>
                  </m:oMath>
                </a14:m>
                <a:r>
                  <a:rPr lang="zh-CN" altLang="en-US" sz="2400" b="1">
                    <a:solidFill>
                      <a:schemeClr val="accent6">
                        <a:lumMod val="50000"/>
                      </a:schemeClr>
                    </a:solidFill>
                  </a:rPr>
                  <a:t>至少有一个解当且仅当</a:t>
                </a:r>
                <a14:m>
                  <m:oMath xmlns:m="http://schemas.openxmlformats.org/officeDocument/2006/math">
                    <m:r>
                      <a:rPr lang="en-US" altLang="zh-CN" sz="2400" b="1" i="1" smtClean="0">
                        <a:solidFill>
                          <a:schemeClr val="accent6">
                            <a:lumMod val="50000"/>
                          </a:schemeClr>
                        </a:solidFill>
                        <a:latin typeface="Cambria Math" panose="02040503050406030204" pitchFamily="18" charset="0"/>
                      </a:rPr>
                      <m:t>𝒂</m:t>
                    </m:r>
                    <m:r>
                      <a:rPr lang="en-US" altLang="zh-CN" sz="2400" b="1" i="1">
                        <a:solidFill>
                          <a:schemeClr val="accent6">
                            <a:lumMod val="50000"/>
                          </a:schemeClr>
                        </a:solidFill>
                        <a:latin typeface="Cambria Math" panose="02040503050406030204" pitchFamily="18" charset="0"/>
                      </a:rPr>
                      <m:t>≥−</m:t>
                    </m:r>
                    <m:r>
                      <a:rPr lang="en-US" altLang="zh-CN" sz="2400" b="1" i="1" smtClean="0">
                        <a:solidFill>
                          <a:schemeClr val="accent6">
                            <a:lumMod val="50000"/>
                          </a:schemeClr>
                        </a:solidFill>
                        <a:latin typeface="Cambria Math" panose="02040503050406030204" pitchFamily="18" charset="0"/>
                      </a:rPr>
                      <m:t>𝟐</m:t>
                    </m:r>
                  </m:oMath>
                </a14:m>
                <a:endParaRPr lang="en-US" altLang="zh-CN" sz="2400" b="1">
                  <a:solidFill>
                    <a:schemeClr val="accent6">
                      <a:lumMod val="50000"/>
                    </a:schemeClr>
                  </a:solidFill>
                </a:endParaRPr>
              </a:p>
              <a:p>
                <a:pPr marL="342900" indent="-342900">
                  <a:spcBef>
                    <a:spcPts val="1200"/>
                  </a:spcBef>
                  <a:spcAft>
                    <a:spcPts val="1200"/>
                  </a:spcAft>
                  <a:buFont typeface="Arial" panose="020B0604020202020204" pitchFamily="34" charset="0"/>
                  <a:buChar char="•"/>
                </a:pPr>
                <a:r>
                  <a:rPr lang="zh-CN" altLang="en-US" sz="2400" b="1">
                    <a:solidFill>
                      <a:schemeClr val="accent6">
                        <a:lumMod val="50000"/>
                      </a:schemeClr>
                    </a:solidFill>
                  </a:rPr>
                  <a:t>不等式</a:t>
                </a:r>
                <a14:m>
                  <m:oMath xmlns:m="http://schemas.openxmlformats.org/officeDocument/2006/math">
                    <m:sSup>
                      <m:sSupPr>
                        <m:ctrlPr>
                          <a:rPr lang="en-US" altLang="zh-CN" sz="2400" b="1" i="1" smtClean="0">
                            <a:solidFill>
                              <a:schemeClr val="accent6">
                                <a:lumMod val="50000"/>
                              </a:schemeClr>
                            </a:solidFill>
                            <a:latin typeface="Cambria Math" panose="02040503050406030204" pitchFamily="18" charset="0"/>
                          </a:rPr>
                        </m:ctrlPr>
                      </m:sSupPr>
                      <m:e>
                        <m:r>
                          <a:rPr lang="en-US" altLang="zh-CN" sz="2400" b="1" i="1" smtClean="0">
                            <a:solidFill>
                              <a:schemeClr val="accent6">
                                <a:lumMod val="50000"/>
                              </a:schemeClr>
                            </a:solidFill>
                            <a:latin typeface="Cambria Math" panose="02040503050406030204" pitchFamily="18" charset="0"/>
                          </a:rPr>
                          <m:t>𝒙</m:t>
                        </m:r>
                      </m:e>
                      <m:sup>
                        <m:r>
                          <a:rPr lang="en-US" altLang="zh-CN" sz="2400" b="1" i="1">
                            <a:solidFill>
                              <a:schemeClr val="accent6">
                                <a:lumMod val="50000"/>
                              </a:schemeClr>
                            </a:solidFill>
                            <a:latin typeface="Cambria Math" panose="02040503050406030204" pitchFamily="18" charset="0"/>
                          </a:rPr>
                          <m:t>𝟑</m:t>
                        </m:r>
                      </m:sup>
                    </m:sSup>
                    <m:r>
                      <a:rPr lang="en-US" altLang="zh-CN" sz="2400" b="1" i="1">
                        <a:solidFill>
                          <a:schemeClr val="accent6">
                            <a:lumMod val="50000"/>
                          </a:schemeClr>
                        </a:solidFill>
                        <a:latin typeface="Cambria Math" panose="02040503050406030204" pitchFamily="18" charset="0"/>
                      </a:rPr>
                      <m:t>−</m:t>
                    </m:r>
                    <m:r>
                      <a:rPr lang="en-US" altLang="zh-CN" sz="2400" b="1" i="1">
                        <a:solidFill>
                          <a:schemeClr val="accent6">
                            <a:lumMod val="50000"/>
                          </a:schemeClr>
                        </a:solidFill>
                        <a:latin typeface="Cambria Math" panose="02040503050406030204" pitchFamily="18" charset="0"/>
                      </a:rPr>
                      <m:t>𝟑</m:t>
                    </m:r>
                    <m:r>
                      <a:rPr lang="en-US" altLang="zh-CN" sz="2400" b="1" i="1">
                        <a:solidFill>
                          <a:schemeClr val="accent6">
                            <a:lumMod val="50000"/>
                          </a:schemeClr>
                        </a:solidFill>
                        <a:latin typeface="Cambria Math" panose="02040503050406030204" pitchFamily="18" charset="0"/>
                      </a:rPr>
                      <m:t>𝒙</m:t>
                    </m:r>
                    <m:r>
                      <a:rPr lang="en-US" altLang="zh-CN" sz="2400" b="1" i="1">
                        <a:solidFill>
                          <a:schemeClr val="accent6">
                            <a:lumMod val="50000"/>
                          </a:schemeClr>
                        </a:solidFill>
                        <a:latin typeface="Cambria Math" panose="02040503050406030204" pitchFamily="18" charset="0"/>
                      </a:rPr>
                      <m:t> &lt; </m:t>
                    </m:r>
                    <m:r>
                      <a:rPr lang="en-US" altLang="zh-CN" sz="2400" b="1" i="1" smtClean="0">
                        <a:solidFill>
                          <a:schemeClr val="accent6">
                            <a:lumMod val="50000"/>
                          </a:schemeClr>
                        </a:solidFill>
                        <a:latin typeface="Cambria Math" panose="02040503050406030204" pitchFamily="18" charset="0"/>
                      </a:rPr>
                      <m:t>𝟑</m:t>
                    </m:r>
                  </m:oMath>
                </a14:m>
                <a:r>
                  <a:rPr lang="zh-CN" altLang="en-US" sz="2400" b="1">
                    <a:solidFill>
                      <a:schemeClr val="accent6">
                        <a:lumMod val="50000"/>
                      </a:schemeClr>
                    </a:solidFill>
                  </a:rPr>
                  <a:t>的所有解都小于</a:t>
                </a:r>
                <a:r>
                  <a:rPr lang="en-US" altLang="zh-CN" sz="2400" b="1">
                    <a:solidFill>
                      <a:schemeClr val="accent6">
                        <a:lumMod val="50000"/>
                      </a:schemeClr>
                    </a:solidFill>
                  </a:rPr>
                  <a:t>10</a:t>
                </a:r>
              </a:p>
              <a:p>
                <a:pPr marL="342900" indent="-342900">
                  <a:spcBef>
                    <a:spcPts val="1200"/>
                  </a:spcBef>
                  <a:spcAft>
                    <a:spcPts val="1200"/>
                  </a:spcAft>
                  <a:buFont typeface="Arial" panose="020B0604020202020204" pitchFamily="34" charset="0"/>
                  <a:buChar char="•"/>
                </a:pPr>
                <a:r>
                  <a:rPr lang="zh-CN" altLang="en-US" sz="2400" b="1">
                    <a:solidFill>
                      <a:schemeClr val="accent6">
                        <a:lumMod val="50000"/>
                      </a:schemeClr>
                    </a:solidFill>
                  </a:rPr>
                  <a:t>如果存在数</a:t>
                </a:r>
                <a14:m>
                  <m:oMath xmlns:m="http://schemas.openxmlformats.org/officeDocument/2006/math">
                    <m:r>
                      <a:rPr lang="en-US" altLang="zh-CN" sz="2400" b="1" i="1" smtClean="0">
                        <a:solidFill>
                          <a:schemeClr val="accent6">
                            <a:lumMod val="50000"/>
                          </a:schemeClr>
                        </a:solidFill>
                        <a:latin typeface="Cambria Math" panose="02040503050406030204" pitchFamily="18" charset="0"/>
                      </a:rPr>
                      <m:t>𝒙</m:t>
                    </m:r>
                  </m:oMath>
                </a14:m>
                <a:r>
                  <a:rPr lang="zh-CN" altLang="en-US" sz="2400" b="1">
                    <a:solidFill>
                      <a:schemeClr val="accent6">
                        <a:lumMod val="50000"/>
                      </a:schemeClr>
                    </a:solidFill>
                  </a:rPr>
                  <a:t>使得</a:t>
                </a:r>
                <a14:m>
                  <m:oMath xmlns:m="http://schemas.openxmlformats.org/officeDocument/2006/math">
                    <m:sSup>
                      <m:sSupPr>
                        <m:ctrlPr>
                          <a:rPr lang="en-US" altLang="zh-CN" sz="2400" b="1" i="1" smtClean="0">
                            <a:solidFill>
                              <a:schemeClr val="accent6">
                                <a:lumMod val="50000"/>
                              </a:schemeClr>
                            </a:solidFill>
                            <a:latin typeface="Cambria Math" panose="02040503050406030204" pitchFamily="18" charset="0"/>
                          </a:rPr>
                        </m:ctrlPr>
                      </m:sSupPr>
                      <m:e>
                        <m:r>
                          <a:rPr lang="en-US" altLang="zh-CN" sz="2400" b="1" i="1" smtClean="0">
                            <a:solidFill>
                              <a:schemeClr val="accent6">
                                <a:lumMod val="50000"/>
                              </a:schemeClr>
                            </a:solidFill>
                            <a:latin typeface="Cambria Math" panose="02040503050406030204" pitchFamily="18" charset="0"/>
                          </a:rPr>
                          <m:t>𝒙</m:t>
                        </m:r>
                      </m:e>
                      <m:sup>
                        <m:r>
                          <a:rPr lang="en-US" altLang="zh-CN" sz="2400" b="1" i="1">
                            <a:solidFill>
                              <a:schemeClr val="accent6">
                                <a:lumMod val="50000"/>
                              </a:schemeClr>
                            </a:solidFill>
                            <a:latin typeface="Cambria Math" panose="02040503050406030204" pitchFamily="18" charset="0"/>
                          </a:rPr>
                          <m:t>𝟐</m:t>
                        </m:r>
                      </m:sup>
                    </m:sSup>
                    <m:r>
                      <a:rPr lang="en-US" altLang="zh-CN" sz="2400" b="1" i="1">
                        <a:solidFill>
                          <a:schemeClr val="accent6">
                            <a:lumMod val="50000"/>
                          </a:schemeClr>
                        </a:solidFill>
                        <a:latin typeface="Cambria Math" panose="02040503050406030204" pitchFamily="18" charset="0"/>
                      </a:rPr>
                      <m:t>+</m:t>
                    </m:r>
                    <m:r>
                      <a:rPr lang="en-US" altLang="zh-CN" sz="2400" b="1" i="1">
                        <a:solidFill>
                          <a:schemeClr val="accent6">
                            <a:lumMod val="50000"/>
                          </a:schemeClr>
                        </a:solidFill>
                        <a:latin typeface="Cambria Math" panose="02040503050406030204" pitchFamily="18" charset="0"/>
                      </a:rPr>
                      <m:t>𝟓</m:t>
                    </m:r>
                    <m:r>
                      <a:rPr lang="en-US" altLang="zh-CN" sz="2400" b="1" i="1">
                        <a:solidFill>
                          <a:schemeClr val="accent6">
                            <a:lumMod val="50000"/>
                          </a:schemeClr>
                        </a:solidFill>
                        <a:latin typeface="Cambria Math" panose="02040503050406030204" pitchFamily="18" charset="0"/>
                      </a:rPr>
                      <m:t>𝒙</m:t>
                    </m:r>
                    <m:r>
                      <a:rPr lang="en-US" altLang="zh-CN" sz="2400" b="1" i="1">
                        <a:solidFill>
                          <a:schemeClr val="accent6">
                            <a:lumMod val="50000"/>
                          </a:schemeClr>
                        </a:solidFill>
                        <a:latin typeface="Cambria Math" panose="02040503050406030204" pitchFamily="18" charset="0"/>
                      </a:rPr>
                      <m:t>=</m:t>
                    </m:r>
                    <m:r>
                      <a:rPr lang="en-US" altLang="zh-CN" sz="2400" b="1" i="1" smtClean="0">
                        <a:solidFill>
                          <a:schemeClr val="accent6">
                            <a:lumMod val="50000"/>
                          </a:schemeClr>
                        </a:solidFill>
                        <a:latin typeface="Cambria Math" panose="02040503050406030204" pitchFamily="18" charset="0"/>
                      </a:rPr>
                      <m:t>𝒘</m:t>
                    </m:r>
                  </m:oMath>
                </a14:m>
                <a:r>
                  <a:rPr lang="zh-CN" altLang="en-US" sz="2400" b="1">
                    <a:solidFill>
                      <a:schemeClr val="accent6">
                        <a:lumMod val="50000"/>
                      </a:schemeClr>
                    </a:solidFill>
                  </a:rPr>
                  <a:t>且存在数</a:t>
                </a:r>
                <a14:m>
                  <m:oMath xmlns:m="http://schemas.openxmlformats.org/officeDocument/2006/math">
                    <m:r>
                      <a:rPr lang="en-US" altLang="zh-CN" sz="2400" b="1" i="1" smtClean="0">
                        <a:solidFill>
                          <a:schemeClr val="accent6">
                            <a:lumMod val="50000"/>
                          </a:schemeClr>
                        </a:solidFill>
                        <a:latin typeface="Cambria Math" panose="02040503050406030204" pitchFamily="18" charset="0"/>
                      </a:rPr>
                      <m:t>𝒚</m:t>
                    </m:r>
                  </m:oMath>
                </a14:m>
                <a:r>
                  <a:rPr lang="zh-CN" altLang="en-US" sz="2400" b="1">
                    <a:solidFill>
                      <a:schemeClr val="accent6">
                        <a:lumMod val="50000"/>
                      </a:schemeClr>
                    </a:solidFill>
                  </a:rPr>
                  <a:t>使得</a:t>
                </a:r>
                <a14:m>
                  <m:oMath xmlns:m="http://schemas.openxmlformats.org/officeDocument/2006/math">
                    <m:r>
                      <a:rPr lang="en-US" altLang="zh-CN" sz="2400" b="1" i="1" smtClean="0">
                        <a:solidFill>
                          <a:schemeClr val="accent6">
                            <a:lumMod val="50000"/>
                          </a:schemeClr>
                        </a:solidFill>
                        <a:latin typeface="Cambria Math" panose="02040503050406030204" pitchFamily="18" charset="0"/>
                      </a:rPr>
                      <m:t>𝟒</m:t>
                    </m:r>
                    <m:r>
                      <a:rPr lang="en-US" altLang="zh-CN" sz="2400" b="1" i="1" smtClean="0">
                        <a:solidFill>
                          <a:schemeClr val="accent6">
                            <a:lumMod val="50000"/>
                          </a:schemeClr>
                        </a:solidFill>
                        <a:latin typeface="Cambria Math" panose="02040503050406030204" pitchFamily="18" charset="0"/>
                      </a:rPr>
                      <m:t>−</m:t>
                    </m:r>
                    <m:sSup>
                      <m:sSupPr>
                        <m:ctrlPr>
                          <a:rPr lang="en-US" altLang="zh-CN" sz="2400" b="1" i="1" smtClean="0">
                            <a:solidFill>
                              <a:schemeClr val="accent6">
                                <a:lumMod val="50000"/>
                              </a:schemeClr>
                            </a:solidFill>
                            <a:latin typeface="Cambria Math" panose="02040503050406030204" pitchFamily="18" charset="0"/>
                          </a:rPr>
                        </m:ctrlPr>
                      </m:sSupPr>
                      <m:e>
                        <m:r>
                          <a:rPr lang="en-US" altLang="zh-CN" sz="2400" b="1" i="1" smtClean="0">
                            <a:solidFill>
                              <a:schemeClr val="accent6">
                                <a:lumMod val="50000"/>
                              </a:schemeClr>
                            </a:solidFill>
                            <a:latin typeface="Cambria Math" panose="02040503050406030204" pitchFamily="18" charset="0"/>
                          </a:rPr>
                          <m:t>𝒚</m:t>
                        </m:r>
                      </m:e>
                      <m:sup>
                        <m:r>
                          <a:rPr lang="en-US" altLang="zh-CN" sz="2400" b="1" i="1">
                            <a:solidFill>
                              <a:schemeClr val="accent6">
                                <a:lumMod val="50000"/>
                              </a:schemeClr>
                            </a:solidFill>
                            <a:latin typeface="Cambria Math" panose="02040503050406030204" pitchFamily="18" charset="0"/>
                          </a:rPr>
                          <m:t>𝟐</m:t>
                        </m:r>
                      </m:sup>
                    </m:sSup>
                    <m:r>
                      <a:rPr lang="en-US" altLang="zh-CN" sz="2400" b="1" i="1">
                        <a:solidFill>
                          <a:schemeClr val="accent6">
                            <a:lumMod val="50000"/>
                          </a:schemeClr>
                        </a:solidFill>
                        <a:latin typeface="Cambria Math" panose="02040503050406030204" pitchFamily="18" charset="0"/>
                      </a:rPr>
                      <m:t>=</m:t>
                    </m:r>
                    <m:r>
                      <a:rPr lang="en-US" altLang="zh-CN" sz="2400" b="1" i="1" smtClean="0">
                        <a:solidFill>
                          <a:schemeClr val="accent6">
                            <a:lumMod val="50000"/>
                          </a:schemeClr>
                        </a:solidFill>
                        <a:latin typeface="Cambria Math" panose="02040503050406030204" pitchFamily="18" charset="0"/>
                      </a:rPr>
                      <m:t>𝒘</m:t>
                    </m:r>
                  </m:oMath>
                </a14:m>
                <a:r>
                  <a:rPr lang="zh-CN" altLang="en-US" sz="2400" b="1">
                    <a:solidFill>
                      <a:schemeClr val="accent6">
                        <a:lumMod val="50000"/>
                      </a:schemeClr>
                    </a:solidFill>
                  </a:rPr>
                  <a:t>，则</a:t>
                </a:r>
                <a14:m>
                  <m:oMath xmlns:m="http://schemas.openxmlformats.org/officeDocument/2006/math">
                    <m:r>
                      <a:rPr lang="en-US" altLang="zh-CN" sz="2400" b="1" i="1" smtClean="0">
                        <a:solidFill>
                          <a:schemeClr val="accent6">
                            <a:lumMod val="50000"/>
                          </a:schemeClr>
                        </a:solidFill>
                        <a:latin typeface="Cambria Math" panose="02040503050406030204" pitchFamily="18" charset="0"/>
                      </a:rPr>
                      <m:t>𝒘</m:t>
                    </m:r>
                  </m:oMath>
                </a14:m>
                <a:r>
                  <a:rPr lang="zh-CN" altLang="en-US" sz="2400" b="1">
                    <a:solidFill>
                      <a:schemeClr val="accent6">
                        <a:lumMod val="50000"/>
                      </a:schemeClr>
                    </a:solidFill>
                  </a:rPr>
                  <a:t>在</a:t>
                </a:r>
                <a:r>
                  <a:rPr lang="en-US" altLang="zh-CN" sz="2400" b="1">
                    <a:solidFill>
                      <a:schemeClr val="accent6">
                        <a:lumMod val="50000"/>
                      </a:schemeClr>
                    </a:solidFill>
                  </a:rPr>
                  <a:t>-10</a:t>
                </a:r>
                <a:r>
                  <a:rPr lang="zh-CN" altLang="en-US" sz="2400" b="1">
                    <a:solidFill>
                      <a:schemeClr val="accent6">
                        <a:lumMod val="50000"/>
                      </a:schemeClr>
                    </a:solidFill>
                  </a:rPr>
                  <a:t>和</a:t>
                </a:r>
                <a:r>
                  <a:rPr lang="en-US" altLang="zh-CN" sz="2400" b="1">
                    <a:solidFill>
                      <a:schemeClr val="accent6">
                        <a:lumMod val="50000"/>
                      </a:schemeClr>
                    </a:solidFill>
                  </a:rPr>
                  <a:t>10</a:t>
                </a:r>
                <a:r>
                  <a:rPr lang="zh-CN" altLang="en-US" sz="2400" b="1">
                    <a:solidFill>
                      <a:schemeClr val="accent6">
                        <a:lumMod val="50000"/>
                      </a:schemeClr>
                    </a:solidFill>
                  </a:rPr>
                  <a:t>之间</a:t>
                </a:r>
              </a:p>
            </p:txBody>
          </p:sp>
        </mc:Choice>
        <mc:Fallback xmlns="">
          <p:sp>
            <p:nvSpPr>
              <p:cNvPr id="2" name="文本框 1">
                <a:extLst>
                  <a:ext uri="{FF2B5EF4-FFF2-40B4-BE49-F238E27FC236}">
                    <a16:creationId xmlns:a16="http://schemas.microsoft.com/office/drawing/2014/main" id="{2731FDC8-43C2-4773-A930-790383B65548}"/>
                  </a:ext>
                </a:extLst>
              </p:cNvPr>
              <p:cNvSpPr txBox="1">
                <a:spLocks noRot="1" noChangeAspect="1" noMove="1" noResize="1" noEditPoints="1" noAdjustHandles="1" noChangeArrowheads="1" noChangeShapeType="1" noTextEdit="1"/>
              </p:cNvSpPr>
              <p:nvPr/>
            </p:nvSpPr>
            <p:spPr>
              <a:xfrm>
                <a:off x="619467" y="1372489"/>
                <a:ext cx="10953064" cy="3179717"/>
              </a:xfrm>
              <a:prstGeom prst="rect">
                <a:avLst/>
              </a:prstGeom>
              <a:blipFill>
                <a:blip r:embed="rId2"/>
                <a:stretch>
                  <a:fillRect l="-1169" t="-2299" r="-780" b="-3640"/>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948B40E9-4BC1-4CD7-B009-425FC40D296A}"/>
              </a:ext>
            </a:extLst>
          </p:cNvPr>
          <p:cNvSpPr txBox="1"/>
          <p:nvPr/>
        </p:nvSpPr>
        <p:spPr>
          <a:xfrm>
            <a:off x="1731944" y="4741699"/>
            <a:ext cx="8728109" cy="949940"/>
          </a:xfrm>
          <a:prstGeom prst="rect">
            <a:avLst/>
          </a:prstGeom>
          <a:solidFill>
            <a:schemeClr val="accent4">
              <a:lumMod val="20000"/>
              <a:lumOff val="80000"/>
            </a:schemeClr>
          </a:solidFill>
        </p:spPr>
        <p:txBody>
          <a:bodyPr wrap="square" rtlCol="0">
            <a:spAutoFit/>
          </a:bodyPr>
          <a:lstStyle/>
          <a:p>
            <a:pPr>
              <a:lnSpc>
                <a:spcPts val="2600"/>
              </a:lnSpc>
              <a:spcBef>
                <a:spcPts val="600"/>
              </a:spcBef>
              <a:spcAft>
                <a:spcPts val="1200"/>
              </a:spcAft>
            </a:pPr>
            <a:r>
              <a:rPr lang="zh-CN" altLang="en-US" sz="2000" b="1">
                <a:solidFill>
                  <a:schemeClr val="accent2">
                    <a:lumMod val="50000"/>
                  </a:schemeClr>
                </a:solidFill>
              </a:rPr>
              <a:t>命题逻辑不研究含自由变量的命题，但一阶逻辑可允许含有自由变量的命题</a:t>
            </a:r>
            <a:endParaRPr lang="en-US" altLang="zh-CN" sz="2000" b="1">
              <a:solidFill>
                <a:schemeClr val="accent2">
                  <a:lumMod val="50000"/>
                </a:schemeClr>
              </a:solidFill>
            </a:endParaRPr>
          </a:p>
          <a:p>
            <a:pPr marL="285750" indent="-285750">
              <a:lnSpc>
                <a:spcPts val="2600"/>
              </a:lnSpc>
              <a:spcBef>
                <a:spcPts val="600"/>
              </a:spcBef>
              <a:spcAft>
                <a:spcPts val="1200"/>
              </a:spcAft>
              <a:buFont typeface="Arial" panose="020B0604020202020204" pitchFamily="34" charset="0"/>
              <a:buChar char="•"/>
            </a:pPr>
            <a:r>
              <a:rPr lang="zh-CN" altLang="en-US" sz="2000" b="1">
                <a:solidFill>
                  <a:srgbClr val="C00000"/>
                </a:solidFill>
                <a:latin typeface="楷体" panose="02010609060101010101" pitchFamily="49" charset="-122"/>
                <a:ea typeface="楷体" panose="02010609060101010101" pitchFamily="49" charset="-122"/>
              </a:rPr>
              <a:t>这种命题需要个体变量指派函数指派其中自由变量的值才能确定真值</a:t>
            </a:r>
          </a:p>
        </p:txBody>
      </p:sp>
    </p:spTree>
    <p:extLst>
      <p:ext uri="{BB962C8B-B14F-4D97-AF65-F5344CB8AC3E}">
        <p14:creationId xmlns:p14="http://schemas.microsoft.com/office/powerpoint/2010/main" val="2454541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自然语言命题的符号化</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第十二讲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18</a:t>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含自由变量的命题</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731FDC8-43C2-4773-A930-790383B65548}"/>
                  </a:ext>
                </a:extLst>
              </p:cNvPr>
              <p:cNvSpPr txBox="1"/>
              <p:nvPr/>
            </p:nvSpPr>
            <p:spPr>
              <a:xfrm>
                <a:off x="619467" y="1372489"/>
                <a:ext cx="10953064" cy="3872214"/>
              </a:xfrm>
              <a:prstGeom prst="rect">
                <a:avLst/>
              </a:prstGeom>
              <a:solidFill>
                <a:schemeClr val="accent6">
                  <a:lumMod val="20000"/>
                  <a:lumOff val="80000"/>
                  <a:alpha val="50000"/>
                </a:schemeClr>
              </a:solidFill>
            </p:spPr>
            <p:txBody>
              <a:bodyPr wrap="square" rtlCol="0">
                <a:spAutoFit/>
              </a:bodyPr>
              <a:lstStyle/>
              <a:p>
                <a:pPr>
                  <a:spcBef>
                    <a:spcPts val="2400"/>
                  </a:spcBef>
                  <a:spcAft>
                    <a:spcPts val="600"/>
                  </a:spcAft>
                </a:pPr>
                <a:r>
                  <a:rPr lang="zh-CN" altLang="en-US" sz="2800" b="1">
                    <a:solidFill>
                      <a:srgbClr val="002060"/>
                    </a:solidFill>
                    <a:latin typeface="楷体" panose="02010609060101010101" pitchFamily="49" charset="-122"/>
                    <a:ea typeface="楷体" panose="02010609060101010101" pitchFamily="49" charset="-122"/>
                  </a:rPr>
                  <a:t>论域是实数集</a:t>
                </a:r>
                <a14:m>
                  <m:oMath xmlns:m="http://schemas.openxmlformats.org/officeDocument/2006/math">
                    <m:r>
                      <a:rPr lang="en-US" altLang="zh-CN" sz="2800" b="1" i="1" smtClean="0">
                        <a:solidFill>
                          <a:srgbClr val="002060"/>
                        </a:solidFill>
                        <a:latin typeface="Cambria Math" panose="02040503050406030204" pitchFamily="18" charset="0"/>
                        <a:ea typeface="Cambria Math" panose="02040503050406030204" pitchFamily="18" charset="0"/>
                      </a:rPr>
                      <m:t>ℝ</m:t>
                    </m:r>
                  </m:oMath>
                </a14:m>
                <a:r>
                  <a:rPr lang="zh-CN" altLang="en-US" sz="2800" b="1">
                    <a:solidFill>
                      <a:srgbClr val="002060"/>
                    </a:solidFill>
                    <a:latin typeface="楷体" panose="02010609060101010101" pitchFamily="49" charset="-122"/>
                    <a:ea typeface="楷体" panose="02010609060101010101" pitchFamily="49" charset="-122"/>
                  </a:rPr>
                  <a:t>，符号化下面命题，并指出命题中的</a:t>
                </a:r>
                <a:r>
                  <a:rPr lang="zh-CN" altLang="en-US" sz="2800" b="1">
                    <a:solidFill>
                      <a:srgbClr val="C00000"/>
                    </a:solidFill>
                    <a:latin typeface="黑体" panose="02010609060101010101" pitchFamily="49" charset="-122"/>
                    <a:ea typeface="黑体" panose="02010609060101010101" pitchFamily="49" charset="-122"/>
                  </a:rPr>
                  <a:t>自由变量</a:t>
                </a:r>
              </a:p>
              <a:p>
                <a:pPr marL="342900" indent="-342900">
                  <a:spcBef>
                    <a:spcPts val="1200"/>
                  </a:spcBef>
                  <a:spcAft>
                    <a:spcPts val="1800"/>
                  </a:spcAft>
                  <a:buFont typeface="Arial" panose="020B0604020202020204" pitchFamily="34" charset="0"/>
                  <a:buChar char="•"/>
                </a:pPr>
                <a:r>
                  <a:rPr lang="zh-CN" altLang="en-US" sz="2400" b="1">
                    <a:solidFill>
                      <a:schemeClr val="accent6">
                        <a:lumMod val="50000"/>
                      </a:schemeClr>
                    </a:solidFill>
                  </a:rPr>
                  <a:t>任何大于</a:t>
                </a:r>
                <a14:m>
                  <m:oMath xmlns:m="http://schemas.openxmlformats.org/officeDocument/2006/math">
                    <m:r>
                      <a:rPr lang="en-US" altLang="zh-CN" sz="2400" b="1" i="1" smtClean="0">
                        <a:solidFill>
                          <a:schemeClr val="accent6">
                            <a:lumMod val="50000"/>
                          </a:schemeClr>
                        </a:solidFill>
                        <a:latin typeface="Cambria Math" panose="02040503050406030204" pitchFamily="18" charset="0"/>
                      </a:rPr>
                      <m:t>𝒙</m:t>
                    </m:r>
                  </m:oMath>
                </a14:m>
                <a:r>
                  <a:rPr lang="zh-CN" altLang="en-US" sz="2400" b="1">
                    <a:solidFill>
                      <a:schemeClr val="accent6">
                        <a:lumMod val="50000"/>
                      </a:schemeClr>
                    </a:solidFill>
                  </a:rPr>
                  <a:t>的数大于</a:t>
                </a:r>
                <a14:m>
                  <m:oMath xmlns:m="http://schemas.openxmlformats.org/officeDocument/2006/math">
                    <m:r>
                      <a:rPr lang="en-US" altLang="zh-CN" sz="2400" b="1" i="1" smtClean="0">
                        <a:solidFill>
                          <a:schemeClr val="accent6">
                            <a:lumMod val="50000"/>
                          </a:schemeClr>
                        </a:solidFill>
                        <a:latin typeface="Cambria Math" panose="02040503050406030204" pitchFamily="18" charset="0"/>
                      </a:rPr>
                      <m:t>𝒚</m:t>
                    </m:r>
                  </m:oMath>
                </a14:m>
                <a:endParaRPr lang="en-US" altLang="zh-CN" sz="2400" b="1">
                  <a:solidFill>
                    <a:schemeClr val="accent6">
                      <a:lumMod val="50000"/>
                    </a:schemeClr>
                  </a:solidFill>
                </a:endParaRPr>
              </a:p>
              <a:p>
                <a:pPr marL="342900" indent="-342900">
                  <a:spcBef>
                    <a:spcPts val="2400"/>
                  </a:spcBef>
                  <a:spcAft>
                    <a:spcPts val="1800"/>
                  </a:spcAft>
                  <a:buFont typeface="Arial" panose="020B0604020202020204" pitchFamily="34" charset="0"/>
                  <a:buChar char="•"/>
                </a:pPr>
                <a:r>
                  <a:rPr lang="zh-CN" altLang="en-US" sz="2400" b="1">
                    <a:solidFill>
                      <a:schemeClr val="accent6">
                        <a:lumMod val="50000"/>
                      </a:schemeClr>
                    </a:solidFill>
                  </a:rPr>
                  <a:t>对任意数</a:t>
                </a:r>
                <a14:m>
                  <m:oMath xmlns:m="http://schemas.openxmlformats.org/officeDocument/2006/math">
                    <m:r>
                      <a:rPr lang="en-US" altLang="zh-CN" sz="2400" b="1" i="1" smtClean="0">
                        <a:solidFill>
                          <a:schemeClr val="accent6">
                            <a:lumMod val="50000"/>
                          </a:schemeClr>
                        </a:solidFill>
                        <a:latin typeface="Cambria Math" panose="02040503050406030204" pitchFamily="18" charset="0"/>
                      </a:rPr>
                      <m:t>𝒂</m:t>
                    </m:r>
                  </m:oMath>
                </a14:m>
                <a:r>
                  <a:rPr lang="zh-CN" altLang="en-US" sz="2400" b="1">
                    <a:solidFill>
                      <a:schemeClr val="accent6">
                        <a:lumMod val="50000"/>
                      </a:schemeClr>
                    </a:solidFill>
                  </a:rPr>
                  <a:t>，方程</a:t>
                </a:r>
                <a14:m>
                  <m:oMath xmlns:m="http://schemas.openxmlformats.org/officeDocument/2006/math">
                    <m:r>
                      <a:rPr lang="en-US" altLang="zh-CN" sz="2400" b="1" i="1" smtClean="0">
                        <a:solidFill>
                          <a:schemeClr val="accent6">
                            <a:lumMod val="50000"/>
                          </a:schemeClr>
                        </a:solidFill>
                        <a:latin typeface="Cambria Math" panose="02040503050406030204" pitchFamily="18" charset="0"/>
                      </a:rPr>
                      <m:t>𝒂</m:t>
                    </m:r>
                    <m:sSup>
                      <m:sSupPr>
                        <m:ctrlPr>
                          <a:rPr lang="en-US" altLang="zh-CN" sz="2400" b="1" i="1" smtClean="0">
                            <a:solidFill>
                              <a:schemeClr val="accent6">
                                <a:lumMod val="50000"/>
                              </a:schemeClr>
                            </a:solidFill>
                            <a:latin typeface="Cambria Math" panose="02040503050406030204" pitchFamily="18" charset="0"/>
                          </a:rPr>
                        </m:ctrlPr>
                      </m:sSupPr>
                      <m:e>
                        <m:r>
                          <a:rPr lang="en-US" altLang="zh-CN" sz="2400" b="1" i="1" smtClean="0">
                            <a:solidFill>
                              <a:schemeClr val="accent6">
                                <a:lumMod val="50000"/>
                              </a:schemeClr>
                            </a:solidFill>
                            <a:latin typeface="Cambria Math" panose="02040503050406030204" pitchFamily="18" charset="0"/>
                          </a:rPr>
                          <m:t>𝒙</m:t>
                        </m:r>
                      </m:e>
                      <m:sup>
                        <m:r>
                          <a:rPr lang="en-US" altLang="zh-CN" sz="2400" b="1" i="1" smtClean="0">
                            <a:solidFill>
                              <a:schemeClr val="accent6">
                                <a:lumMod val="50000"/>
                              </a:schemeClr>
                            </a:solidFill>
                            <a:latin typeface="Cambria Math" panose="02040503050406030204" pitchFamily="18" charset="0"/>
                          </a:rPr>
                          <m:t>𝟐</m:t>
                        </m:r>
                      </m:sup>
                    </m:sSup>
                    <m:r>
                      <a:rPr lang="en-US" altLang="zh-CN" sz="2400" b="1" i="1" smtClean="0">
                        <a:solidFill>
                          <a:schemeClr val="accent6">
                            <a:lumMod val="50000"/>
                          </a:schemeClr>
                        </a:solidFill>
                        <a:latin typeface="Cambria Math" panose="02040503050406030204" pitchFamily="18" charset="0"/>
                      </a:rPr>
                      <m:t>+</m:t>
                    </m:r>
                    <m:r>
                      <a:rPr lang="en-US" altLang="zh-CN" sz="2400" b="1" i="1" smtClean="0">
                        <a:solidFill>
                          <a:schemeClr val="accent6">
                            <a:lumMod val="50000"/>
                          </a:schemeClr>
                        </a:solidFill>
                        <a:latin typeface="Cambria Math" panose="02040503050406030204" pitchFamily="18" charset="0"/>
                      </a:rPr>
                      <m:t>𝟒</m:t>
                    </m:r>
                    <m:r>
                      <a:rPr lang="en-US" altLang="zh-CN" sz="2400" b="1" i="1" smtClean="0">
                        <a:solidFill>
                          <a:schemeClr val="accent6">
                            <a:lumMod val="50000"/>
                          </a:schemeClr>
                        </a:solidFill>
                        <a:latin typeface="Cambria Math" panose="02040503050406030204" pitchFamily="18" charset="0"/>
                      </a:rPr>
                      <m:t>𝒙</m:t>
                    </m:r>
                    <m:r>
                      <a:rPr lang="en-US" altLang="zh-CN" sz="2400" b="1" i="1" smtClean="0">
                        <a:solidFill>
                          <a:schemeClr val="accent6">
                            <a:lumMod val="50000"/>
                          </a:schemeClr>
                        </a:solidFill>
                        <a:latin typeface="Cambria Math" panose="02040503050406030204" pitchFamily="18" charset="0"/>
                      </a:rPr>
                      <m:t>−</m:t>
                    </m:r>
                    <m:r>
                      <a:rPr lang="en-US" altLang="zh-CN" sz="2400" b="1" i="1" smtClean="0">
                        <a:solidFill>
                          <a:schemeClr val="accent6">
                            <a:lumMod val="50000"/>
                          </a:schemeClr>
                        </a:solidFill>
                        <a:latin typeface="Cambria Math" panose="02040503050406030204" pitchFamily="18" charset="0"/>
                      </a:rPr>
                      <m:t>𝟐</m:t>
                    </m:r>
                    <m:r>
                      <a:rPr lang="en-US" altLang="zh-CN" sz="2400" b="1" i="1" smtClean="0">
                        <a:solidFill>
                          <a:schemeClr val="accent6">
                            <a:lumMod val="50000"/>
                          </a:schemeClr>
                        </a:solidFill>
                        <a:latin typeface="Cambria Math" panose="02040503050406030204" pitchFamily="18" charset="0"/>
                      </a:rPr>
                      <m:t>=</m:t>
                    </m:r>
                    <m:r>
                      <a:rPr lang="en-US" altLang="zh-CN" sz="2400" b="1" i="1" smtClean="0">
                        <a:solidFill>
                          <a:schemeClr val="accent6">
                            <a:lumMod val="50000"/>
                          </a:schemeClr>
                        </a:solidFill>
                        <a:latin typeface="Cambria Math" panose="02040503050406030204" pitchFamily="18" charset="0"/>
                      </a:rPr>
                      <m:t>𝟎</m:t>
                    </m:r>
                  </m:oMath>
                </a14:m>
                <a:r>
                  <a:rPr lang="zh-CN" altLang="en-US" sz="2400" b="1">
                    <a:solidFill>
                      <a:schemeClr val="accent6">
                        <a:lumMod val="50000"/>
                      </a:schemeClr>
                    </a:solidFill>
                  </a:rPr>
                  <a:t>至少有一个解当且仅当</a:t>
                </a:r>
                <a14:m>
                  <m:oMath xmlns:m="http://schemas.openxmlformats.org/officeDocument/2006/math">
                    <m:r>
                      <a:rPr lang="en-US" altLang="zh-CN" sz="2400" b="1" i="1" smtClean="0">
                        <a:solidFill>
                          <a:schemeClr val="accent6">
                            <a:lumMod val="50000"/>
                          </a:schemeClr>
                        </a:solidFill>
                        <a:latin typeface="Cambria Math" panose="02040503050406030204" pitchFamily="18" charset="0"/>
                      </a:rPr>
                      <m:t>𝒂</m:t>
                    </m:r>
                    <m:r>
                      <a:rPr lang="en-US" altLang="zh-CN" sz="2400" b="1" i="1">
                        <a:solidFill>
                          <a:schemeClr val="accent6">
                            <a:lumMod val="50000"/>
                          </a:schemeClr>
                        </a:solidFill>
                        <a:latin typeface="Cambria Math" panose="02040503050406030204" pitchFamily="18" charset="0"/>
                      </a:rPr>
                      <m:t>≥−</m:t>
                    </m:r>
                    <m:r>
                      <a:rPr lang="en-US" altLang="zh-CN" sz="2400" b="1" i="1" smtClean="0">
                        <a:solidFill>
                          <a:schemeClr val="accent6">
                            <a:lumMod val="50000"/>
                          </a:schemeClr>
                        </a:solidFill>
                        <a:latin typeface="Cambria Math" panose="02040503050406030204" pitchFamily="18" charset="0"/>
                      </a:rPr>
                      <m:t>𝟐</m:t>
                    </m:r>
                  </m:oMath>
                </a14:m>
                <a:endParaRPr lang="en-US" altLang="zh-CN" sz="2400" b="1">
                  <a:solidFill>
                    <a:schemeClr val="accent6">
                      <a:lumMod val="50000"/>
                    </a:schemeClr>
                  </a:solidFill>
                </a:endParaRPr>
              </a:p>
              <a:p>
                <a:pPr marL="342900" indent="-342900">
                  <a:spcBef>
                    <a:spcPts val="2400"/>
                  </a:spcBef>
                  <a:spcAft>
                    <a:spcPts val="1800"/>
                  </a:spcAft>
                  <a:buFont typeface="Arial" panose="020B0604020202020204" pitchFamily="34" charset="0"/>
                  <a:buChar char="•"/>
                </a:pPr>
                <a:r>
                  <a:rPr lang="zh-CN" altLang="en-US" sz="2400" b="1">
                    <a:solidFill>
                      <a:schemeClr val="accent6">
                        <a:lumMod val="50000"/>
                      </a:schemeClr>
                    </a:solidFill>
                  </a:rPr>
                  <a:t>不等式</a:t>
                </a:r>
                <a14:m>
                  <m:oMath xmlns:m="http://schemas.openxmlformats.org/officeDocument/2006/math">
                    <m:sSup>
                      <m:sSupPr>
                        <m:ctrlPr>
                          <a:rPr lang="en-US" altLang="zh-CN" sz="2400" b="1" i="1" smtClean="0">
                            <a:solidFill>
                              <a:schemeClr val="accent6">
                                <a:lumMod val="50000"/>
                              </a:schemeClr>
                            </a:solidFill>
                            <a:latin typeface="Cambria Math" panose="02040503050406030204" pitchFamily="18" charset="0"/>
                          </a:rPr>
                        </m:ctrlPr>
                      </m:sSupPr>
                      <m:e>
                        <m:r>
                          <a:rPr lang="en-US" altLang="zh-CN" sz="2400" b="1" i="1" smtClean="0">
                            <a:solidFill>
                              <a:schemeClr val="accent6">
                                <a:lumMod val="50000"/>
                              </a:schemeClr>
                            </a:solidFill>
                            <a:latin typeface="Cambria Math" panose="02040503050406030204" pitchFamily="18" charset="0"/>
                          </a:rPr>
                          <m:t>𝒙</m:t>
                        </m:r>
                      </m:e>
                      <m:sup>
                        <m:r>
                          <a:rPr lang="en-US" altLang="zh-CN" sz="2400" b="1" i="1">
                            <a:solidFill>
                              <a:schemeClr val="accent6">
                                <a:lumMod val="50000"/>
                              </a:schemeClr>
                            </a:solidFill>
                            <a:latin typeface="Cambria Math" panose="02040503050406030204" pitchFamily="18" charset="0"/>
                          </a:rPr>
                          <m:t>𝟑</m:t>
                        </m:r>
                      </m:sup>
                    </m:sSup>
                    <m:r>
                      <a:rPr lang="en-US" altLang="zh-CN" sz="2400" b="1" i="1">
                        <a:solidFill>
                          <a:schemeClr val="accent6">
                            <a:lumMod val="50000"/>
                          </a:schemeClr>
                        </a:solidFill>
                        <a:latin typeface="Cambria Math" panose="02040503050406030204" pitchFamily="18" charset="0"/>
                      </a:rPr>
                      <m:t>−</m:t>
                    </m:r>
                    <m:r>
                      <a:rPr lang="en-US" altLang="zh-CN" sz="2400" b="1" i="1">
                        <a:solidFill>
                          <a:schemeClr val="accent6">
                            <a:lumMod val="50000"/>
                          </a:schemeClr>
                        </a:solidFill>
                        <a:latin typeface="Cambria Math" panose="02040503050406030204" pitchFamily="18" charset="0"/>
                      </a:rPr>
                      <m:t>𝟑</m:t>
                    </m:r>
                    <m:r>
                      <a:rPr lang="en-US" altLang="zh-CN" sz="2400" b="1" i="1">
                        <a:solidFill>
                          <a:schemeClr val="accent6">
                            <a:lumMod val="50000"/>
                          </a:schemeClr>
                        </a:solidFill>
                        <a:latin typeface="Cambria Math" panose="02040503050406030204" pitchFamily="18" charset="0"/>
                      </a:rPr>
                      <m:t>𝒙</m:t>
                    </m:r>
                    <m:r>
                      <a:rPr lang="en-US" altLang="zh-CN" sz="2400" b="1" i="1">
                        <a:solidFill>
                          <a:schemeClr val="accent6">
                            <a:lumMod val="50000"/>
                          </a:schemeClr>
                        </a:solidFill>
                        <a:latin typeface="Cambria Math" panose="02040503050406030204" pitchFamily="18" charset="0"/>
                      </a:rPr>
                      <m:t> &lt; </m:t>
                    </m:r>
                    <m:r>
                      <a:rPr lang="en-US" altLang="zh-CN" sz="2400" b="1" i="1" smtClean="0">
                        <a:solidFill>
                          <a:schemeClr val="accent6">
                            <a:lumMod val="50000"/>
                          </a:schemeClr>
                        </a:solidFill>
                        <a:latin typeface="Cambria Math" panose="02040503050406030204" pitchFamily="18" charset="0"/>
                      </a:rPr>
                      <m:t>𝟑</m:t>
                    </m:r>
                  </m:oMath>
                </a14:m>
                <a:r>
                  <a:rPr lang="zh-CN" altLang="en-US" sz="2400" b="1">
                    <a:solidFill>
                      <a:schemeClr val="accent6">
                        <a:lumMod val="50000"/>
                      </a:schemeClr>
                    </a:solidFill>
                  </a:rPr>
                  <a:t>的所有解都小于</a:t>
                </a:r>
                <a:r>
                  <a:rPr lang="en-US" altLang="zh-CN" sz="2400" b="1">
                    <a:solidFill>
                      <a:schemeClr val="accent6">
                        <a:lumMod val="50000"/>
                      </a:schemeClr>
                    </a:solidFill>
                  </a:rPr>
                  <a:t>10</a:t>
                </a:r>
              </a:p>
              <a:p>
                <a:pPr marL="342900" indent="-342900">
                  <a:spcBef>
                    <a:spcPts val="2400"/>
                  </a:spcBef>
                  <a:spcAft>
                    <a:spcPts val="1800"/>
                  </a:spcAft>
                  <a:buFont typeface="Arial" panose="020B0604020202020204" pitchFamily="34" charset="0"/>
                  <a:buChar char="•"/>
                </a:pPr>
                <a:r>
                  <a:rPr lang="zh-CN" altLang="en-US" sz="2400" b="1">
                    <a:solidFill>
                      <a:schemeClr val="accent6">
                        <a:lumMod val="50000"/>
                      </a:schemeClr>
                    </a:solidFill>
                  </a:rPr>
                  <a:t>如果存在数</a:t>
                </a:r>
                <a14:m>
                  <m:oMath xmlns:m="http://schemas.openxmlformats.org/officeDocument/2006/math">
                    <m:r>
                      <a:rPr lang="en-US" altLang="zh-CN" sz="2400" b="1" i="1" smtClean="0">
                        <a:solidFill>
                          <a:schemeClr val="accent6">
                            <a:lumMod val="50000"/>
                          </a:schemeClr>
                        </a:solidFill>
                        <a:latin typeface="Cambria Math" panose="02040503050406030204" pitchFamily="18" charset="0"/>
                      </a:rPr>
                      <m:t>𝒙</m:t>
                    </m:r>
                  </m:oMath>
                </a14:m>
                <a:r>
                  <a:rPr lang="zh-CN" altLang="en-US" sz="2400" b="1">
                    <a:solidFill>
                      <a:schemeClr val="accent6">
                        <a:lumMod val="50000"/>
                      </a:schemeClr>
                    </a:solidFill>
                  </a:rPr>
                  <a:t>使得</a:t>
                </a:r>
                <a14:m>
                  <m:oMath xmlns:m="http://schemas.openxmlformats.org/officeDocument/2006/math">
                    <m:sSup>
                      <m:sSupPr>
                        <m:ctrlPr>
                          <a:rPr lang="en-US" altLang="zh-CN" sz="2400" b="1" i="1" smtClean="0">
                            <a:solidFill>
                              <a:schemeClr val="accent6">
                                <a:lumMod val="50000"/>
                              </a:schemeClr>
                            </a:solidFill>
                            <a:latin typeface="Cambria Math" panose="02040503050406030204" pitchFamily="18" charset="0"/>
                          </a:rPr>
                        </m:ctrlPr>
                      </m:sSupPr>
                      <m:e>
                        <m:r>
                          <a:rPr lang="en-US" altLang="zh-CN" sz="2400" b="1" i="1" smtClean="0">
                            <a:solidFill>
                              <a:schemeClr val="accent6">
                                <a:lumMod val="50000"/>
                              </a:schemeClr>
                            </a:solidFill>
                            <a:latin typeface="Cambria Math" panose="02040503050406030204" pitchFamily="18" charset="0"/>
                          </a:rPr>
                          <m:t>𝒙</m:t>
                        </m:r>
                      </m:e>
                      <m:sup>
                        <m:r>
                          <a:rPr lang="en-US" altLang="zh-CN" sz="2400" b="1" i="1">
                            <a:solidFill>
                              <a:schemeClr val="accent6">
                                <a:lumMod val="50000"/>
                              </a:schemeClr>
                            </a:solidFill>
                            <a:latin typeface="Cambria Math" panose="02040503050406030204" pitchFamily="18" charset="0"/>
                          </a:rPr>
                          <m:t>𝟐</m:t>
                        </m:r>
                      </m:sup>
                    </m:sSup>
                    <m:r>
                      <a:rPr lang="en-US" altLang="zh-CN" sz="2400" b="1" i="1">
                        <a:solidFill>
                          <a:schemeClr val="accent6">
                            <a:lumMod val="50000"/>
                          </a:schemeClr>
                        </a:solidFill>
                        <a:latin typeface="Cambria Math" panose="02040503050406030204" pitchFamily="18" charset="0"/>
                      </a:rPr>
                      <m:t>+</m:t>
                    </m:r>
                    <m:r>
                      <a:rPr lang="en-US" altLang="zh-CN" sz="2400" b="1" i="1">
                        <a:solidFill>
                          <a:schemeClr val="accent6">
                            <a:lumMod val="50000"/>
                          </a:schemeClr>
                        </a:solidFill>
                        <a:latin typeface="Cambria Math" panose="02040503050406030204" pitchFamily="18" charset="0"/>
                      </a:rPr>
                      <m:t>𝟓</m:t>
                    </m:r>
                    <m:r>
                      <a:rPr lang="en-US" altLang="zh-CN" sz="2400" b="1" i="1">
                        <a:solidFill>
                          <a:schemeClr val="accent6">
                            <a:lumMod val="50000"/>
                          </a:schemeClr>
                        </a:solidFill>
                        <a:latin typeface="Cambria Math" panose="02040503050406030204" pitchFamily="18" charset="0"/>
                      </a:rPr>
                      <m:t>𝒙</m:t>
                    </m:r>
                    <m:r>
                      <a:rPr lang="en-US" altLang="zh-CN" sz="2400" b="1" i="1">
                        <a:solidFill>
                          <a:schemeClr val="accent6">
                            <a:lumMod val="50000"/>
                          </a:schemeClr>
                        </a:solidFill>
                        <a:latin typeface="Cambria Math" panose="02040503050406030204" pitchFamily="18" charset="0"/>
                      </a:rPr>
                      <m:t>=</m:t>
                    </m:r>
                    <m:r>
                      <a:rPr lang="en-US" altLang="zh-CN" sz="2400" b="1" i="1" smtClean="0">
                        <a:solidFill>
                          <a:schemeClr val="accent6">
                            <a:lumMod val="50000"/>
                          </a:schemeClr>
                        </a:solidFill>
                        <a:latin typeface="Cambria Math" panose="02040503050406030204" pitchFamily="18" charset="0"/>
                      </a:rPr>
                      <m:t>𝒘</m:t>
                    </m:r>
                  </m:oMath>
                </a14:m>
                <a:r>
                  <a:rPr lang="zh-CN" altLang="en-US" sz="2400" b="1">
                    <a:solidFill>
                      <a:schemeClr val="accent6">
                        <a:lumMod val="50000"/>
                      </a:schemeClr>
                    </a:solidFill>
                  </a:rPr>
                  <a:t>且存在数</a:t>
                </a:r>
                <a14:m>
                  <m:oMath xmlns:m="http://schemas.openxmlformats.org/officeDocument/2006/math">
                    <m:r>
                      <a:rPr lang="en-US" altLang="zh-CN" sz="2400" b="1" i="1" smtClean="0">
                        <a:solidFill>
                          <a:schemeClr val="accent6">
                            <a:lumMod val="50000"/>
                          </a:schemeClr>
                        </a:solidFill>
                        <a:latin typeface="Cambria Math" panose="02040503050406030204" pitchFamily="18" charset="0"/>
                      </a:rPr>
                      <m:t>𝒚</m:t>
                    </m:r>
                  </m:oMath>
                </a14:m>
                <a:r>
                  <a:rPr lang="zh-CN" altLang="en-US" sz="2400" b="1">
                    <a:solidFill>
                      <a:schemeClr val="accent6">
                        <a:lumMod val="50000"/>
                      </a:schemeClr>
                    </a:solidFill>
                  </a:rPr>
                  <a:t>使得</a:t>
                </a:r>
                <a14:m>
                  <m:oMath xmlns:m="http://schemas.openxmlformats.org/officeDocument/2006/math">
                    <m:r>
                      <a:rPr lang="en-US" altLang="zh-CN" sz="2400" b="1" i="1" smtClean="0">
                        <a:solidFill>
                          <a:schemeClr val="accent6">
                            <a:lumMod val="50000"/>
                          </a:schemeClr>
                        </a:solidFill>
                        <a:latin typeface="Cambria Math" panose="02040503050406030204" pitchFamily="18" charset="0"/>
                      </a:rPr>
                      <m:t>𝟒</m:t>
                    </m:r>
                    <m:r>
                      <a:rPr lang="en-US" altLang="zh-CN" sz="2400" b="1" i="1" smtClean="0">
                        <a:solidFill>
                          <a:schemeClr val="accent6">
                            <a:lumMod val="50000"/>
                          </a:schemeClr>
                        </a:solidFill>
                        <a:latin typeface="Cambria Math" panose="02040503050406030204" pitchFamily="18" charset="0"/>
                      </a:rPr>
                      <m:t>−</m:t>
                    </m:r>
                    <m:sSup>
                      <m:sSupPr>
                        <m:ctrlPr>
                          <a:rPr lang="en-US" altLang="zh-CN" sz="2400" b="1" i="1" smtClean="0">
                            <a:solidFill>
                              <a:schemeClr val="accent6">
                                <a:lumMod val="50000"/>
                              </a:schemeClr>
                            </a:solidFill>
                            <a:latin typeface="Cambria Math" panose="02040503050406030204" pitchFamily="18" charset="0"/>
                          </a:rPr>
                        </m:ctrlPr>
                      </m:sSupPr>
                      <m:e>
                        <m:r>
                          <a:rPr lang="en-US" altLang="zh-CN" sz="2400" b="1" i="1" smtClean="0">
                            <a:solidFill>
                              <a:schemeClr val="accent6">
                                <a:lumMod val="50000"/>
                              </a:schemeClr>
                            </a:solidFill>
                            <a:latin typeface="Cambria Math" panose="02040503050406030204" pitchFamily="18" charset="0"/>
                          </a:rPr>
                          <m:t>𝒚</m:t>
                        </m:r>
                      </m:e>
                      <m:sup>
                        <m:r>
                          <a:rPr lang="en-US" altLang="zh-CN" sz="2400" b="1" i="1">
                            <a:solidFill>
                              <a:schemeClr val="accent6">
                                <a:lumMod val="50000"/>
                              </a:schemeClr>
                            </a:solidFill>
                            <a:latin typeface="Cambria Math" panose="02040503050406030204" pitchFamily="18" charset="0"/>
                          </a:rPr>
                          <m:t>𝟐</m:t>
                        </m:r>
                      </m:sup>
                    </m:sSup>
                    <m:r>
                      <a:rPr lang="en-US" altLang="zh-CN" sz="2400" b="1" i="1">
                        <a:solidFill>
                          <a:schemeClr val="accent6">
                            <a:lumMod val="50000"/>
                          </a:schemeClr>
                        </a:solidFill>
                        <a:latin typeface="Cambria Math" panose="02040503050406030204" pitchFamily="18" charset="0"/>
                      </a:rPr>
                      <m:t>=</m:t>
                    </m:r>
                    <m:r>
                      <a:rPr lang="en-US" altLang="zh-CN" sz="2400" b="1" i="1" smtClean="0">
                        <a:solidFill>
                          <a:schemeClr val="accent6">
                            <a:lumMod val="50000"/>
                          </a:schemeClr>
                        </a:solidFill>
                        <a:latin typeface="Cambria Math" panose="02040503050406030204" pitchFamily="18" charset="0"/>
                      </a:rPr>
                      <m:t>𝒘</m:t>
                    </m:r>
                  </m:oMath>
                </a14:m>
                <a:r>
                  <a:rPr lang="zh-CN" altLang="en-US" sz="2400" b="1">
                    <a:solidFill>
                      <a:schemeClr val="accent6">
                        <a:lumMod val="50000"/>
                      </a:schemeClr>
                    </a:solidFill>
                  </a:rPr>
                  <a:t>，则</a:t>
                </a:r>
                <a14:m>
                  <m:oMath xmlns:m="http://schemas.openxmlformats.org/officeDocument/2006/math">
                    <m:r>
                      <a:rPr lang="en-US" altLang="zh-CN" sz="2400" b="1" i="1" smtClean="0">
                        <a:solidFill>
                          <a:schemeClr val="accent6">
                            <a:lumMod val="50000"/>
                          </a:schemeClr>
                        </a:solidFill>
                        <a:latin typeface="Cambria Math" panose="02040503050406030204" pitchFamily="18" charset="0"/>
                      </a:rPr>
                      <m:t>𝒘</m:t>
                    </m:r>
                  </m:oMath>
                </a14:m>
                <a:r>
                  <a:rPr lang="zh-CN" altLang="en-US" sz="2400" b="1">
                    <a:solidFill>
                      <a:schemeClr val="accent6">
                        <a:lumMod val="50000"/>
                      </a:schemeClr>
                    </a:solidFill>
                  </a:rPr>
                  <a:t>在</a:t>
                </a:r>
                <a:r>
                  <a:rPr lang="en-US" altLang="zh-CN" sz="2400" b="1">
                    <a:solidFill>
                      <a:schemeClr val="accent6">
                        <a:lumMod val="50000"/>
                      </a:schemeClr>
                    </a:solidFill>
                  </a:rPr>
                  <a:t>-10</a:t>
                </a:r>
                <a:r>
                  <a:rPr lang="zh-CN" altLang="en-US" sz="2400" b="1">
                    <a:solidFill>
                      <a:schemeClr val="accent6">
                        <a:lumMod val="50000"/>
                      </a:schemeClr>
                    </a:solidFill>
                  </a:rPr>
                  <a:t>和</a:t>
                </a:r>
                <a:r>
                  <a:rPr lang="en-US" altLang="zh-CN" sz="2400" b="1">
                    <a:solidFill>
                      <a:schemeClr val="accent6">
                        <a:lumMod val="50000"/>
                      </a:schemeClr>
                    </a:solidFill>
                  </a:rPr>
                  <a:t>10</a:t>
                </a:r>
                <a:r>
                  <a:rPr lang="zh-CN" altLang="en-US" sz="2400" b="1">
                    <a:solidFill>
                      <a:schemeClr val="accent6">
                        <a:lumMod val="50000"/>
                      </a:schemeClr>
                    </a:solidFill>
                  </a:rPr>
                  <a:t>之间</a:t>
                </a:r>
              </a:p>
            </p:txBody>
          </p:sp>
        </mc:Choice>
        <mc:Fallback xmlns="">
          <p:sp>
            <p:nvSpPr>
              <p:cNvPr id="2" name="文本框 1">
                <a:extLst>
                  <a:ext uri="{FF2B5EF4-FFF2-40B4-BE49-F238E27FC236}">
                    <a16:creationId xmlns:a16="http://schemas.microsoft.com/office/drawing/2014/main" id="{2731FDC8-43C2-4773-A930-790383B65548}"/>
                  </a:ext>
                </a:extLst>
              </p:cNvPr>
              <p:cNvSpPr txBox="1">
                <a:spLocks noRot="1" noChangeAspect="1" noMove="1" noResize="1" noEditPoints="1" noAdjustHandles="1" noChangeArrowheads="1" noChangeShapeType="1" noTextEdit="1"/>
              </p:cNvSpPr>
              <p:nvPr/>
            </p:nvSpPr>
            <p:spPr>
              <a:xfrm>
                <a:off x="619467" y="1372489"/>
                <a:ext cx="10953064" cy="3872214"/>
              </a:xfrm>
              <a:prstGeom prst="rect">
                <a:avLst/>
              </a:prstGeom>
              <a:blipFill>
                <a:blip r:embed="rId2"/>
                <a:stretch>
                  <a:fillRect l="-1169" t="-1890" r="-780" b="-283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C6168E49-3F6B-4C68-9D0A-DE543E80527D}"/>
                  </a:ext>
                </a:extLst>
              </p:cNvPr>
              <p:cNvSpPr txBox="1"/>
              <p:nvPr/>
            </p:nvSpPr>
            <p:spPr>
              <a:xfrm>
                <a:off x="1078860" y="2466869"/>
                <a:ext cx="6696829" cy="307777"/>
              </a:xfrm>
              <a:prstGeom prst="rect">
                <a:avLst/>
              </a:prstGeom>
              <a:solidFill>
                <a:schemeClr val="accent2">
                  <a:lumMod val="20000"/>
                  <a:lumOff val="80000"/>
                  <a:alpha val="50000"/>
                </a:schemeClr>
              </a:solidFill>
            </p:spPr>
            <p:txBody>
              <a:bodyPr wrap="square" tIns="0" bIns="0" rtlCol="0">
                <a:spAutoFit/>
              </a:bodyPr>
              <a:lstStyle/>
              <a:p>
                <a:r>
                  <a:rPr lang="zh-CN" altLang="en-US" sz="2000" b="1">
                    <a:solidFill>
                      <a:schemeClr val="accent2">
                        <a:lumMod val="50000"/>
                      </a:schemeClr>
                    </a:solidFill>
                  </a:rPr>
                  <a:t>符号化为：</a:t>
                </a:r>
                <a14:m>
                  <m:oMath xmlns:m="http://schemas.openxmlformats.org/officeDocument/2006/math">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𝒛</m:t>
                    </m:r>
                    <m:d>
                      <m:dPr>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𝒛</m:t>
                        </m:r>
                        <m:r>
                          <a:rPr lang="en-US" altLang="zh-CN" sz="2000" b="1" i="1" smtClean="0">
                            <a:solidFill>
                              <a:srgbClr val="C00000"/>
                            </a:solidFill>
                            <a:latin typeface="Cambria Math" panose="02040503050406030204" pitchFamily="18" charset="0"/>
                          </a:rPr>
                          <m:t> &gt; </m:t>
                        </m:r>
                        <m:r>
                          <a:rPr lang="en-US" altLang="zh-CN" sz="2000" b="1" i="1" smtClean="0">
                            <a:solidFill>
                              <a:srgbClr val="C00000"/>
                            </a:solidFill>
                            <a:latin typeface="Cambria Math" panose="02040503050406030204" pitchFamily="18" charset="0"/>
                          </a:rPr>
                          <m:t>𝒙</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𝒛</m:t>
                        </m:r>
                        <m:r>
                          <a:rPr lang="en-US" altLang="zh-CN" sz="2000" b="1" i="1" smtClean="0">
                            <a:solidFill>
                              <a:srgbClr val="C00000"/>
                            </a:solidFill>
                            <a:latin typeface="Cambria Math" panose="02040503050406030204" pitchFamily="18" charset="0"/>
                          </a:rPr>
                          <m:t> &gt; </m:t>
                        </m:r>
                        <m:r>
                          <a:rPr lang="en-US" altLang="zh-CN" sz="2000" b="1" i="1" smtClean="0">
                            <a:solidFill>
                              <a:srgbClr val="C00000"/>
                            </a:solidFill>
                            <a:latin typeface="Cambria Math" panose="02040503050406030204" pitchFamily="18" charset="0"/>
                          </a:rPr>
                          <m:t>𝒚</m:t>
                        </m:r>
                      </m:e>
                    </m:d>
                  </m:oMath>
                </a14:m>
                <a:r>
                  <a:rPr lang="zh-CN" altLang="en-US" sz="2000" b="1">
                    <a:solidFill>
                      <a:schemeClr val="accent2">
                        <a:lumMod val="50000"/>
                      </a:schemeClr>
                    </a:solidFill>
                  </a:rPr>
                  <a:t>，</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𝒙</m:t>
                    </m:r>
                  </m:oMath>
                </a14:m>
                <a:r>
                  <a:rPr lang="zh-CN" altLang="en-US" sz="2000" b="1">
                    <a:solidFill>
                      <a:schemeClr val="accent2">
                        <a:lumMod val="50000"/>
                      </a:schemeClr>
                    </a:solidFill>
                  </a:rPr>
                  <a:t>和</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𝒚</m:t>
                    </m:r>
                  </m:oMath>
                </a14:m>
                <a:r>
                  <a:rPr lang="zh-CN" altLang="en-US" sz="2000" b="1">
                    <a:solidFill>
                      <a:schemeClr val="accent2">
                        <a:lumMod val="50000"/>
                      </a:schemeClr>
                    </a:solidFill>
                  </a:rPr>
                  <a:t>是其中的自由变量</a:t>
                </a:r>
              </a:p>
            </p:txBody>
          </p:sp>
        </mc:Choice>
        <mc:Fallback xmlns="">
          <p:sp>
            <p:nvSpPr>
              <p:cNvPr id="3" name="文本框 2">
                <a:extLst>
                  <a:ext uri="{FF2B5EF4-FFF2-40B4-BE49-F238E27FC236}">
                    <a16:creationId xmlns:a16="http://schemas.microsoft.com/office/drawing/2014/main" id="{C6168E49-3F6B-4C68-9D0A-DE543E80527D}"/>
                  </a:ext>
                </a:extLst>
              </p:cNvPr>
              <p:cNvSpPr txBox="1">
                <a:spLocks noRot="1" noChangeAspect="1" noMove="1" noResize="1" noEditPoints="1" noAdjustHandles="1" noChangeArrowheads="1" noChangeShapeType="1" noTextEdit="1"/>
              </p:cNvSpPr>
              <p:nvPr/>
            </p:nvSpPr>
            <p:spPr>
              <a:xfrm>
                <a:off x="1078860" y="2466869"/>
                <a:ext cx="6696829" cy="307777"/>
              </a:xfrm>
              <a:prstGeom prst="rect">
                <a:avLst/>
              </a:prstGeom>
              <a:blipFill>
                <a:blip r:embed="rId3"/>
                <a:stretch>
                  <a:fillRect l="-1001" t="-26000" b="-5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7FD99390-B746-436F-8F1A-0B00119A73E0}"/>
                  </a:ext>
                </a:extLst>
              </p:cNvPr>
              <p:cNvSpPr txBox="1"/>
              <p:nvPr/>
            </p:nvSpPr>
            <p:spPr>
              <a:xfrm>
                <a:off x="1078860" y="3330234"/>
                <a:ext cx="7525711" cy="347403"/>
              </a:xfrm>
              <a:prstGeom prst="rect">
                <a:avLst/>
              </a:prstGeom>
              <a:solidFill>
                <a:schemeClr val="accent2">
                  <a:lumMod val="20000"/>
                  <a:lumOff val="80000"/>
                  <a:alpha val="50000"/>
                </a:schemeClr>
              </a:solidFill>
            </p:spPr>
            <p:txBody>
              <a:bodyPr wrap="square" tIns="0" bIns="0" rtlCol="0">
                <a:spAutoFit/>
              </a:bodyPr>
              <a:lstStyle/>
              <a:p>
                <a:r>
                  <a:rPr lang="zh-CN" altLang="en-US" sz="2000" b="1">
                    <a:solidFill>
                      <a:schemeClr val="accent2">
                        <a:lumMod val="50000"/>
                      </a:schemeClr>
                    </a:solidFill>
                  </a:rPr>
                  <a:t>符号化为：</a:t>
                </a:r>
                <a14:m>
                  <m:oMath xmlns:m="http://schemas.openxmlformats.org/officeDocument/2006/math">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𝒂</m:t>
                    </m:r>
                    <m:d>
                      <m:dPr>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𝒙</m:t>
                        </m:r>
                        <m:d>
                          <m:dPr>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𝒂</m:t>
                            </m:r>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𝒙</m:t>
                                </m:r>
                              </m:e>
                              <m:sup>
                                <m:r>
                                  <a:rPr lang="en-US" altLang="zh-CN" sz="2000" b="1" i="1" smtClean="0">
                                    <a:solidFill>
                                      <a:srgbClr val="C00000"/>
                                    </a:solidFill>
                                    <a:latin typeface="Cambria Math" panose="02040503050406030204" pitchFamily="18" charset="0"/>
                                  </a:rPr>
                                  <m:t>𝟐</m:t>
                                </m:r>
                              </m:sup>
                            </m:sSup>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𝟒</m:t>
                            </m:r>
                            <m:r>
                              <a:rPr lang="en-US" altLang="zh-CN" sz="2000" b="1" i="1" smtClean="0">
                                <a:solidFill>
                                  <a:srgbClr val="C00000"/>
                                </a:solidFill>
                                <a:latin typeface="Cambria Math" panose="02040503050406030204" pitchFamily="18" charset="0"/>
                              </a:rPr>
                              <m:t>𝒙</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𝟐</m:t>
                            </m:r>
                            <m:r>
                              <a:rPr lang="en-US" altLang="zh-CN" sz="2000" b="1" i="1" smtClean="0">
                                <a:solidFill>
                                  <a:srgbClr val="C00000"/>
                                </a:solidFill>
                                <a:latin typeface="Cambria Math" panose="02040503050406030204" pitchFamily="18" charset="0"/>
                              </a:rPr>
                              <m:t> = </m:t>
                            </m:r>
                            <m:r>
                              <a:rPr lang="en-US" altLang="zh-CN" sz="2000" b="1" i="1" smtClean="0">
                                <a:solidFill>
                                  <a:srgbClr val="C00000"/>
                                </a:solidFill>
                                <a:latin typeface="Cambria Math" panose="02040503050406030204" pitchFamily="18" charset="0"/>
                              </a:rPr>
                              <m:t>𝟎</m:t>
                            </m:r>
                          </m:e>
                        </m:d>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 </m:t>
                        </m:r>
                        <m:r>
                          <a:rPr lang="en-US" altLang="zh-CN" sz="2000" b="1" i="1" smtClean="0">
                            <a:solidFill>
                              <a:srgbClr val="C00000"/>
                            </a:solidFill>
                            <a:latin typeface="Cambria Math" panose="02040503050406030204" pitchFamily="18" charset="0"/>
                          </a:rPr>
                          <m:t>𝒂</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𝟐</m:t>
                        </m:r>
                      </m:e>
                    </m:d>
                  </m:oMath>
                </a14:m>
                <a:r>
                  <a:rPr lang="zh-CN" altLang="en-US" sz="2000" b="1">
                    <a:solidFill>
                      <a:schemeClr val="accent2">
                        <a:lumMod val="50000"/>
                      </a:schemeClr>
                    </a:solidFill>
                  </a:rPr>
                  <a:t>，</a:t>
                </a:r>
                <a:r>
                  <a:rPr lang="zh-CN" altLang="en-US" sz="2000" b="1" i="0">
                    <a:solidFill>
                      <a:schemeClr val="accent2">
                        <a:lumMod val="50000"/>
                      </a:schemeClr>
                    </a:solidFill>
                    <a:latin typeface="+mj-lt"/>
                  </a:rPr>
                  <a:t>没有</a:t>
                </a:r>
                <a:r>
                  <a:rPr lang="zh-CN" altLang="en-US" sz="2000" b="1">
                    <a:solidFill>
                      <a:schemeClr val="accent2">
                        <a:lumMod val="50000"/>
                      </a:schemeClr>
                    </a:solidFill>
                  </a:rPr>
                  <a:t>自由变量</a:t>
                </a:r>
              </a:p>
            </p:txBody>
          </p:sp>
        </mc:Choice>
        <mc:Fallback xmlns="">
          <p:sp>
            <p:nvSpPr>
              <p:cNvPr id="11" name="文本框 10">
                <a:extLst>
                  <a:ext uri="{FF2B5EF4-FFF2-40B4-BE49-F238E27FC236}">
                    <a16:creationId xmlns:a16="http://schemas.microsoft.com/office/drawing/2014/main" id="{7FD99390-B746-436F-8F1A-0B00119A73E0}"/>
                  </a:ext>
                </a:extLst>
              </p:cNvPr>
              <p:cNvSpPr txBox="1">
                <a:spLocks noRot="1" noChangeAspect="1" noMove="1" noResize="1" noEditPoints="1" noAdjustHandles="1" noChangeArrowheads="1" noChangeShapeType="1" noTextEdit="1"/>
              </p:cNvSpPr>
              <p:nvPr/>
            </p:nvSpPr>
            <p:spPr>
              <a:xfrm>
                <a:off x="1078860" y="3330234"/>
                <a:ext cx="7525711" cy="347403"/>
              </a:xfrm>
              <a:prstGeom prst="rect">
                <a:avLst/>
              </a:prstGeom>
              <a:blipFill>
                <a:blip r:embed="rId4"/>
                <a:stretch>
                  <a:fillRect l="-891" t="-15789" b="-403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80B2596E-4DA1-4ED8-B2E9-A1C61D662154}"/>
                  </a:ext>
                </a:extLst>
              </p:cNvPr>
              <p:cNvSpPr txBox="1"/>
              <p:nvPr/>
            </p:nvSpPr>
            <p:spPr>
              <a:xfrm>
                <a:off x="1078860" y="4270473"/>
                <a:ext cx="7525711" cy="347403"/>
              </a:xfrm>
              <a:prstGeom prst="rect">
                <a:avLst/>
              </a:prstGeom>
              <a:solidFill>
                <a:schemeClr val="accent2">
                  <a:lumMod val="20000"/>
                  <a:lumOff val="80000"/>
                  <a:alpha val="50000"/>
                </a:schemeClr>
              </a:solidFill>
            </p:spPr>
            <p:txBody>
              <a:bodyPr wrap="square" tIns="0" bIns="0" rtlCol="0">
                <a:spAutoFit/>
              </a:bodyPr>
              <a:lstStyle/>
              <a:p>
                <a:r>
                  <a:rPr lang="zh-CN" altLang="en-US" sz="2000" b="1">
                    <a:solidFill>
                      <a:schemeClr val="accent2">
                        <a:lumMod val="50000"/>
                      </a:schemeClr>
                    </a:solidFill>
                  </a:rPr>
                  <a:t>符号化为：</a:t>
                </a:r>
                <a14:m>
                  <m:oMath xmlns:m="http://schemas.openxmlformats.org/officeDocument/2006/math">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𝒙</m:t>
                    </m:r>
                    <m:d>
                      <m:dPr>
                        <m:ctrlPr>
                          <a:rPr lang="en-US" altLang="zh-CN" sz="2000" b="1" i="1" smtClean="0">
                            <a:solidFill>
                              <a:srgbClr val="C00000"/>
                            </a:solidFill>
                            <a:latin typeface="Cambria Math" panose="02040503050406030204" pitchFamily="18" charset="0"/>
                          </a:rPr>
                        </m:ctrlPr>
                      </m:dPr>
                      <m:e>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𝒙</m:t>
                            </m:r>
                          </m:e>
                          <m:sup>
                            <m:r>
                              <a:rPr lang="en-US" altLang="zh-CN" sz="2000" b="1" i="1" smtClean="0">
                                <a:solidFill>
                                  <a:srgbClr val="C00000"/>
                                </a:solidFill>
                                <a:latin typeface="Cambria Math" panose="02040503050406030204" pitchFamily="18" charset="0"/>
                              </a:rPr>
                              <m:t>𝟑</m:t>
                            </m:r>
                          </m:sup>
                        </m:sSup>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𝟑</m:t>
                        </m:r>
                        <m:r>
                          <a:rPr lang="en-US" altLang="zh-CN" sz="2000" b="1" i="1" smtClean="0">
                            <a:solidFill>
                              <a:srgbClr val="C00000"/>
                            </a:solidFill>
                            <a:latin typeface="Cambria Math" panose="02040503050406030204" pitchFamily="18" charset="0"/>
                          </a:rPr>
                          <m:t>𝒙</m:t>
                        </m:r>
                        <m:r>
                          <a:rPr lang="en-US" altLang="zh-CN" sz="2000" b="1" i="1" smtClean="0">
                            <a:solidFill>
                              <a:srgbClr val="C00000"/>
                            </a:solidFill>
                            <a:latin typeface="Cambria Math" panose="02040503050406030204" pitchFamily="18" charset="0"/>
                          </a:rPr>
                          <m:t> &lt; </m:t>
                        </m:r>
                        <m:r>
                          <a:rPr lang="en-US" altLang="zh-CN" sz="2000" b="1" i="1" smtClean="0">
                            <a:solidFill>
                              <a:srgbClr val="C00000"/>
                            </a:solidFill>
                            <a:latin typeface="Cambria Math" panose="02040503050406030204" pitchFamily="18" charset="0"/>
                          </a:rPr>
                          <m:t>𝟑</m:t>
                        </m:r>
                        <m:r>
                          <a:rPr lang="en-US" altLang="zh-CN" sz="2000" b="1" i="1" smtClean="0">
                            <a:solidFill>
                              <a:srgbClr val="C00000"/>
                            </a:solidFill>
                            <a:latin typeface="Cambria Math" panose="02040503050406030204" pitchFamily="18" charset="0"/>
                          </a:rPr>
                          <m:t>→ </m:t>
                        </m:r>
                        <m:r>
                          <a:rPr lang="en-US" altLang="zh-CN" sz="2000" b="1" i="1" smtClean="0">
                            <a:solidFill>
                              <a:srgbClr val="C00000"/>
                            </a:solidFill>
                            <a:latin typeface="Cambria Math" panose="02040503050406030204" pitchFamily="18" charset="0"/>
                          </a:rPr>
                          <m:t>𝒙</m:t>
                        </m:r>
                        <m:r>
                          <a:rPr lang="en-US" altLang="zh-CN" sz="2000" b="1" i="1" smtClean="0">
                            <a:solidFill>
                              <a:srgbClr val="C00000"/>
                            </a:solidFill>
                            <a:latin typeface="Cambria Math" panose="02040503050406030204" pitchFamily="18" charset="0"/>
                          </a:rPr>
                          <m:t> &lt; </m:t>
                        </m:r>
                        <m:r>
                          <a:rPr lang="en-US" altLang="zh-CN" sz="2000" b="1" i="1" smtClean="0">
                            <a:solidFill>
                              <a:srgbClr val="C00000"/>
                            </a:solidFill>
                            <a:latin typeface="Cambria Math" panose="02040503050406030204" pitchFamily="18" charset="0"/>
                          </a:rPr>
                          <m:t>𝟏𝟎</m:t>
                        </m:r>
                      </m:e>
                    </m:d>
                  </m:oMath>
                </a14:m>
                <a:r>
                  <a:rPr lang="zh-CN" altLang="en-US" sz="2000" b="1">
                    <a:solidFill>
                      <a:schemeClr val="accent2">
                        <a:lumMod val="50000"/>
                      </a:schemeClr>
                    </a:solidFill>
                  </a:rPr>
                  <a:t>，</a:t>
                </a:r>
                <a:r>
                  <a:rPr lang="zh-CN" altLang="en-US" sz="2000" b="1" i="0">
                    <a:solidFill>
                      <a:schemeClr val="accent2">
                        <a:lumMod val="50000"/>
                      </a:schemeClr>
                    </a:solidFill>
                    <a:latin typeface="+mj-lt"/>
                  </a:rPr>
                  <a:t>没有</a:t>
                </a:r>
                <a:r>
                  <a:rPr lang="zh-CN" altLang="en-US" sz="2000" b="1">
                    <a:solidFill>
                      <a:schemeClr val="accent2">
                        <a:lumMod val="50000"/>
                      </a:schemeClr>
                    </a:solidFill>
                  </a:rPr>
                  <a:t>自由变量</a:t>
                </a:r>
              </a:p>
            </p:txBody>
          </p:sp>
        </mc:Choice>
        <mc:Fallback xmlns="">
          <p:sp>
            <p:nvSpPr>
              <p:cNvPr id="12" name="文本框 11">
                <a:extLst>
                  <a:ext uri="{FF2B5EF4-FFF2-40B4-BE49-F238E27FC236}">
                    <a16:creationId xmlns:a16="http://schemas.microsoft.com/office/drawing/2014/main" id="{80B2596E-4DA1-4ED8-B2E9-A1C61D662154}"/>
                  </a:ext>
                </a:extLst>
              </p:cNvPr>
              <p:cNvSpPr txBox="1">
                <a:spLocks noRot="1" noChangeAspect="1" noMove="1" noResize="1" noEditPoints="1" noAdjustHandles="1" noChangeArrowheads="1" noChangeShapeType="1" noTextEdit="1"/>
              </p:cNvSpPr>
              <p:nvPr/>
            </p:nvSpPr>
            <p:spPr>
              <a:xfrm>
                <a:off x="1078860" y="4270473"/>
                <a:ext cx="7525711" cy="347403"/>
              </a:xfrm>
              <a:prstGeom prst="rect">
                <a:avLst/>
              </a:prstGeom>
              <a:blipFill>
                <a:blip r:embed="rId5"/>
                <a:stretch>
                  <a:fillRect l="-891" t="-15789" b="-385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078E71BA-29A3-47F1-B213-9DD837B19786}"/>
                  </a:ext>
                </a:extLst>
              </p:cNvPr>
              <p:cNvSpPr txBox="1"/>
              <p:nvPr/>
            </p:nvSpPr>
            <p:spPr>
              <a:xfrm>
                <a:off x="1078860" y="5210712"/>
                <a:ext cx="10400478" cy="347403"/>
              </a:xfrm>
              <a:prstGeom prst="rect">
                <a:avLst/>
              </a:prstGeom>
              <a:solidFill>
                <a:schemeClr val="accent2">
                  <a:lumMod val="20000"/>
                  <a:lumOff val="80000"/>
                  <a:alpha val="50000"/>
                </a:schemeClr>
              </a:solidFill>
            </p:spPr>
            <p:txBody>
              <a:bodyPr wrap="square" tIns="0" bIns="0" rtlCol="0">
                <a:spAutoFit/>
              </a:bodyPr>
              <a:lstStyle/>
              <a:p>
                <a:r>
                  <a:rPr lang="zh-CN" altLang="en-US" sz="2000" b="1">
                    <a:solidFill>
                      <a:schemeClr val="accent2">
                        <a:lumMod val="50000"/>
                      </a:schemeClr>
                    </a:solidFill>
                  </a:rPr>
                  <a:t>符号化为：</a:t>
                </a:r>
                <a14:m>
                  <m:oMath xmlns:m="http://schemas.openxmlformats.org/officeDocument/2006/math">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𝒙</m:t>
                    </m:r>
                    <m:d>
                      <m:dPr>
                        <m:ctrlPr>
                          <a:rPr lang="en-US" altLang="zh-CN" sz="2000" b="1" i="1" smtClean="0">
                            <a:solidFill>
                              <a:srgbClr val="C00000"/>
                            </a:solidFill>
                            <a:latin typeface="Cambria Math" panose="02040503050406030204" pitchFamily="18" charset="0"/>
                          </a:rPr>
                        </m:ctrlPr>
                      </m:dPr>
                      <m:e>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𝒙</m:t>
                            </m:r>
                          </m:e>
                          <m:sup>
                            <m:r>
                              <a:rPr lang="en-US" altLang="zh-CN" sz="2000" b="1" i="1" smtClean="0">
                                <a:solidFill>
                                  <a:srgbClr val="C00000"/>
                                </a:solidFill>
                                <a:latin typeface="Cambria Math" panose="02040503050406030204" pitchFamily="18" charset="0"/>
                              </a:rPr>
                              <m:t>𝟐</m:t>
                            </m:r>
                          </m:sup>
                        </m:sSup>
                        <m:r>
                          <a:rPr lang="en-US" altLang="zh-CN" sz="2000" b="1" i="1" smtClean="0">
                            <a:solidFill>
                              <a:srgbClr val="C00000"/>
                            </a:solidFill>
                            <a:latin typeface="Cambria Math" panose="02040503050406030204" pitchFamily="18" charset="0"/>
                          </a:rPr>
                          <m:t>+ </m:t>
                        </m:r>
                        <m:r>
                          <a:rPr lang="en-US" altLang="zh-CN" sz="2000" b="1" i="1" smtClean="0">
                            <a:solidFill>
                              <a:srgbClr val="C00000"/>
                            </a:solidFill>
                            <a:latin typeface="Cambria Math" panose="02040503050406030204" pitchFamily="18" charset="0"/>
                          </a:rPr>
                          <m:t>𝟓</m:t>
                        </m:r>
                        <m:r>
                          <a:rPr lang="en-US" altLang="zh-CN" sz="2000" b="1" i="1" smtClean="0">
                            <a:solidFill>
                              <a:srgbClr val="C00000"/>
                            </a:solidFill>
                            <a:latin typeface="Cambria Math" panose="02040503050406030204" pitchFamily="18" charset="0"/>
                          </a:rPr>
                          <m:t>𝒙</m:t>
                        </m:r>
                        <m:r>
                          <a:rPr lang="en-US" altLang="zh-CN" sz="2000" b="1" i="1" smtClean="0">
                            <a:solidFill>
                              <a:srgbClr val="C00000"/>
                            </a:solidFill>
                            <a:latin typeface="Cambria Math" panose="02040503050406030204" pitchFamily="18" charset="0"/>
                          </a:rPr>
                          <m:t> = </m:t>
                        </m:r>
                        <m:r>
                          <a:rPr lang="en-US" altLang="zh-CN" sz="2000" b="1" i="1" smtClean="0">
                            <a:solidFill>
                              <a:srgbClr val="C00000"/>
                            </a:solidFill>
                            <a:latin typeface="Cambria Math" panose="02040503050406030204" pitchFamily="18" charset="0"/>
                          </a:rPr>
                          <m:t>𝒘</m:t>
                        </m:r>
                      </m:e>
                    </m:d>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𝒚</m:t>
                    </m:r>
                    <m:d>
                      <m:dPr>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𝟒</m:t>
                        </m:r>
                        <m:r>
                          <a:rPr lang="en-US" altLang="zh-CN" sz="2000" b="1" i="1" smtClean="0">
                            <a:solidFill>
                              <a:srgbClr val="C00000"/>
                            </a:solidFill>
                            <a:latin typeface="Cambria Math" panose="02040503050406030204" pitchFamily="18" charset="0"/>
                          </a:rPr>
                          <m:t>−</m:t>
                        </m:r>
                        <m:sSup>
                          <m:sSupPr>
                            <m:ctrlPr>
                              <a:rPr lang="en-US" altLang="zh-CN" sz="2000" b="1" i="1" smtClean="0">
                                <a:solidFill>
                                  <a:srgbClr val="C00000"/>
                                </a:solidFill>
                                <a:latin typeface="Cambria Math" panose="02040503050406030204" pitchFamily="18" charset="0"/>
                              </a:rPr>
                            </m:ctrlPr>
                          </m:sSupPr>
                          <m:e>
                            <m:r>
                              <a:rPr lang="en-US" altLang="zh-CN" sz="2000" b="1" i="1" smtClean="0">
                                <a:solidFill>
                                  <a:srgbClr val="C00000"/>
                                </a:solidFill>
                                <a:latin typeface="Cambria Math" panose="02040503050406030204" pitchFamily="18" charset="0"/>
                              </a:rPr>
                              <m:t>𝒚</m:t>
                            </m:r>
                          </m:e>
                          <m:sup>
                            <m:r>
                              <a:rPr lang="en-US" altLang="zh-CN" sz="2000" b="1" i="1" smtClean="0">
                                <a:solidFill>
                                  <a:srgbClr val="C00000"/>
                                </a:solidFill>
                                <a:latin typeface="Cambria Math" panose="02040503050406030204" pitchFamily="18" charset="0"/>
                              </a:rPr>
                              <m:t>𝟐</m:t>
                            </m:r>
                          </m:sup>
                        </m:sSup>
                        <m:r>
                          <a:rPr lang="en-US" altLang="zh-CN" sz="2000" b="1" i="1" smtClean="0">
                            <a:solidFill>
                              <a:srgbClr val="C00000"/>
                            </a:solidFill>
                            <a:latin typeface="Cambria Math" panose="02040503050406030204" pitchFamily="18" charset="0"/>
                          </a:rPr>
                          <m:t>= </m:t>
                        </m:r>
                        <m:r>
                          <a:rPr lang="en-US" altLang="zh-CN" sz="2000" b="1" i="1" smtClean="0">
                            <a:solidFill>
                              <a:srgbClr val="C00000"/>
                            </a:solidFill>
                            <a:latin typeface="Cambria Math" panose="02040503050406030204" pitchFamily="18" charset="0"/>
                          </a:rPr>
                          <m:t>𝒘</m:t>
                        </m:r>
                      </m:e>
                    </m:d>
                    <m:r>
                      <a:rPr lang="en-US" altLang="zh-CN" sz="2000" b="1" i="1" smtClean="0">
                        <a:solidFill>
                          <a:srgbClr val="C00000"/>
                        </a:solidFill>
                        <a:latin typeface="Cambria Math" panose="02040503050406030204" pitchFamily="18" charset="0"/>
                      </a:rPr>
                      <m:t>→</m:t>
                    </m:r>
                    <m:d>
                      <m:dPr>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𝟏𝟎</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𝒘</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𝟏𝟎</m:t>
                        </m:r>
                      </m:e>
                    </m:d>
                  </m:oMath>
                </a14:m>
                <a:r>
                  <a:rPr lang="zh-CN" altLang="en-US" sz="2000" b="1">
                    <a:solidFill>
                      <a:schemeClr val="accent2">
                        <a:lumMod val="50000"/>
                      </a:schemeClr>
                    </a:solidFill>
                  </a:rPr>
                  <a:t>，</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𝒘</m:t>
                    </m:r>
                  </m:oMath>
                </a14:m>
                <a:r>
                  <a:rPr lang="zh-CN" altLang="en-US" sz="2000" b="1" i="0">
                    <a:solidFill>
                      <a:schemeClr val="accent2">
                        <a:lumMod val="50000"/>
                      </a:schemeClr>
                    </a:solidFill>
                    <a:latin typeface="+mj-lt"/>
                  </a:rPr>
                  <a:t>是其中的</a:t>
                </a:r>
                <a:r>
                  <a:rPr lang="zh-CN" altLang="en-US" sz="2000" b="1">
                    <a:solidFill>
                      <a:schemeClr val="accent2">
                        <a:lumMod val="50000"/>
                      </a:schemeClr>
                    </a:solidFill>
                  </a:rPr>
                  <a:t>自由变量</a:t>
                </a:r>
              </a:p>
            </p:txBody>
          </p:sp>
        </mc:Choice>
        <mc:Fallback xmlns="">
          <p:sp>
            <p:nvSpPr>
              <p:cNvPr id="13" name="文本框 12">
                <a:extLst>
                  <a:ext uri="{FF2B5EF4-FFF2-40B4-BE49-F238E27FC236}">
                    <a16:creationId xmlns:a16="http://schemas.microsoft.com/office/drawing/2014/main" id="{078E71BA-29A3-47F1-B213-9DD837B19786}"/>
                  </a:ext>
                </a:extLst>
              </p:cNvPr>
              <p:cNvSpPr txBox="1">
                <a:spLocks noRot="1" noChangeAspect="1" noMove="1" noResize="1" noEditPoints="1" noAdjustHandles="1" noChangeArrowheads="1" noChangeShapeType="1" noTextEdit="1"/>
              </p:cNvSpPr>
              <p:nvPr/>
            </p:nvSpPr>
            <p:spPr>
              <a:xfrm>
                <a:off x="1078860" y="5210712"/>
                <a:ext cx="10400478" cy="347403"/>
              </a:xfrm>
              <a:prstGeom prst="rect">
                <a:avLst/>
              </a:prstGeom>
              <a:blipFill>
                <a:blip r:embed="rId6"/>
                <a:stretch>
                  <a:fillRect l="-645" t="-15789" r="-469" b="-385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55212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第十二讲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1646C22-BFA0-4263-ADC6-D1CE69BFEFF6}" type="slidenum">
              <a:rPr lang="en-US" altLang="zh-CN" smtClean="0">
                <a:latin typeface="Arial" panose="020B0604020202020204" pitchFamily="34" charset="0"/>
                <a:ea typeface="楷体" panose="02010609060101010101" pitchFamily="49" charset="-122"/>
                <a:cs typeface="Arial" panose="020B0604020202020204" pitchFamily="34" charset="0"/>
              </a:rPr>
              <a:t>19</a:t>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1119673" y="1572418"/>
            <a:ext cx="5293568" cy="2746906"/>
          </a:xfrm>
          <a:prstGeom prst="rect">
            <a:avLst/>
          </a:prstGeom>
          <a:noFill/>
        </p:spPr>
        <p:txBody>
          <a:bodyPr wrap="square" rtlCol="0">
            <a:spAutoFit/>
          </a:bodyPr>
          <a:lstStyle/>
          <a:p>
            <a:pPr>
              <a:lnSpc>
                <a:spcPct val="300000"/>
              </a:lnSpc>
            </a:pPr>
            <a:r>
              <a:rPr lang="zh-CN" altLang="en-US" sz="3200" b="1">
                <a:solidFill>
                  <a:schemeClr val="bg2">
                    <a:lumMod val="90000"/>
                  </a:schemeClr>
                </a:solidFill>
                <a:latin typeface="仿宋" panose="02010609060101010101" pitchFamily="49" charset="-122"/>
                <a:ea typeface="仿宋" panose="02010609060101010101" pitchFamily="49" charset="-122"/>
              </a:rPr>
              <a:t>自然语言命题的符号化</a:t>
            </a:r>
            <a:endParaRPr lang="en-US" altLang="zh-CN" sz="3200" b="1">
              <a:solidFill>
                <a:schemeClr val="bg2">
                  <a:lumMod val="90000"/>
                </a:schemeClr>
              </a:solidFill>
              <a:latin typeface="仿宋" panose="02010609060101010101" pitchFamily="49" charset="-122"/>
              <a:ea typeface="仿宋" panose="02010609060101010101" pitchFamily="49" charset="-122"/>
            </a:endParaRPr>
          </a:p>
          <a:p>
            <a:pPr>
              <a:lnSpc>
                <a:spcPct val="30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自然语言推理有效性的验证</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996826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第十二讲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1646C22-BFA0-4263-ADC6-D1CE69BFEFF6}" type="slidenum">
              <a:rPr lang="en-US" altLang="zh-CN" smtClean="0">
                <a:latin typeface="Arial" panose="020B0604020202020204" pitchFamily="34" charset="0"/>
                <a:ea typeface="楷体" panose="02010609060101010101" pitchFamily="49" charset="-122"/>
                <a:cs typeface="Arial" panose="020B0604020202020204" pitchFamily="34" charset="0"/>
              </a:rPr>
              <a:t>2</a:t>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1119673" y="1572418"/>
            <a:ext cx="5293568" cy="2746906"/>
          </a:xfrm>
          <a:prstGeom prst="rect">
            <a:avLst/>
          </a:prstGeom>
          <a:noFill/>
        </p:spPr>
        <p:txBody>
          <a:bodyPr wrap="square" rtlCol="0">
            <a:spAutoFit/>
          </a:bodyPr>
          <a:lstStyle/>
          <a:p>
            <a:pPr>
              <a:lnSpc>
                <a:spcPct val="30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自然语言命题的符号化</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a:p>
            <a:pPr>
              <a:lnSpc>
                <a:spcPct val="30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自然语言推理有效性的验证</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902105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自然语言推理有效性的验证</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第十二讲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20</a:t>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自然语言推理有效性的验证</a:t>
            </a:r>
          </a:p>
        </p:txBody>
      </p:sp>
      <p:grpSp>
        <p:nvGrpSpPr>
          <p:cNvPr id="15" name="组合 14">
            <a:extLst>
              <a:ext uri="{FF2B5EF4-FFF2-40B4-BE49-F238E27FC236}">
                <a16:creationId xmlns:a16="http://schemas.microsoft.com/office/drawing/2014/main" id="{710E4421-695E-4CC6-8F6B-8FC5A36AA4CB}"/>
              </a:ext>
            </a:extLst>
          </p:cNvPr>
          <p:cNvGrpSpPr/>
          <p:nvPr/>
        </p:nvGrpSpPr>
        <p:grpSpPr>
          <a:xfrm>
            <a:off x="2446075" y="1123272"/>
            <a:ext cx="7299850" cy="1499979"/>
            <a:chOff x="2580935" y="1179420"/>
            <a:chExt cx="7299850" cy="1499979"/>
          </a:xfrm>
        </p:grpSpPr>
        <p:sp>
          <p:nvSpPr>
            <p:cNvPr id="3" name="文本框 2">
              <a:extLst>
                <a:ext uri="{FF2B5EF4-FFF2-40B4-BE49-F238E27FC236}">
                  <a16:creationId xmlns:a16="http://schemas.microsoft.com/office/drawing/2014/main" id="{C902AEE7-C952-4E25-AA97-36909721F48B}"/>
                </a:ext>
              </a:extLst>
            </p:cNvPr>
            <p:cNvSpPr txBox="1"/>
            <p:nvPr/>
          </p:nvSpPr>
          <p:spPr>
            <a:xfrm>
              <a:off x="4135631" y="1179420"/>
              <a:ext cx="3920737" cy="461665"/>
            </a:xfrm>
            <a:prstGeom prst="rect">
              <a:avLst/>
            </a:prstGeom>
            <a:solidFill>
              <a:schemeClr val="accent4">
                <a:lumMod val="40000"/>
                <a:lumOff val="60000"/>
              </a:schemeClr>
            </a:solidFill>
          </p:spPr>
          <p:txBody>
            <a:bodyPr wrap="square" rtlCol="0">
              <a:spAutoFit/>
            </a:bodyPr>
            <a:lstStyle/>
            <a:p>
              <a:r>
                <a:rPr lang="zh-CN" altLang="en-US" sz="2400" b="1">
                  <a:solidFill>
                    <a:schemeClr val="accent2">
                      <a:lumMod val="50000"/>
                    </a:schemeClr>
                  </a:solidFill>
                  <a:latin typeface="+mn-ea"/>
                </a:rPr>
                <a:t>自然语言推理的有效性验证</a:t>
              </a:r>
            </a:p>
          </p:txBody>
        </p:sp>
        <p:sp>
          <p:nvSpPr>
            <p:cNvPr id="4" name="文本框 3">
              <a:extLst>
                <a:ext uri="{FF2B5EF4-FFF2-40B4-BE49-F238E27FC236}">
                  <a16:creationId xmlns:a16="http://schemas.microsoft.com/office/drawing/2014/main" id="{0799CEA3-3BCC-4612-9A7D-DC04CCA77DFB}"/>
                </a:ext>
              </a:extLst>
            </p:cNvPr>
            <p:cNvSpPr txBox="1"/>
            <p:nvPr/>
          </p:nvSpPr>
          <p:spPr>
            <a:xfrm>
              <a:off x="2580935" y="1870523"/>
              <a:ext cx="2572161" cy="808876"/>
            </a:xfrm>
            <a:prstGeom prst="rect">
              <a:avLst/>
            </a:prstGeom>
            <a:solidFill>
              <a:schemeClr val="accent2">
                <a:lumMod val="20000"/>
                <a:lumOff val="80000"/>
                <a:alpha val="50000"/>
              </a:schemeClr>
            </a:solidFill>
          </p:spPr>
          <p:txBody>
            <a:bodyPr wrap="square" rtlCol="0">
              <a:spAutoFit/>
            </a:bodyPr>
            <a:lstStyle/>
            <a:p>
              <a:pPr>
                <a:lnSpc>
                  <a:spcPts val="3000"/>
                </a:lnSpc>
              </a:pPr>
              <a:r>
                <a:rPr lang="zh-CN" altLang="en-US" sz="2000" b="1">
                  <a:solidFill>
                    <a:srgbClr val="002060"/>
                  </a:solidFill>
                  <a:latin typeface="楷体" panose="02010609060101010101" pitchFamily="49" charset="-122"/>
                  <a:ea typeface="楷体" panose="02010609060101010101" pitchFamily="49" charset="-122"/>
                </a:rPr>
                <a:t>用一阶逻辑公式</a:t>
              </a:r>
              <a:r>
                <a:rPr lang="zh-CN" altLang="en-US" sz="2000" b="1">
                  <a:solidFill>
                    <a:srgbClr val="C00000"/>
                  </a:solidFill>
                  <a:latin typeface="黑体" panose="02010609060101010101" pitchFamily="49" charset="-122"/>
                  <a:ea typeface="黑体" panose="02010609060101010101" pitchFamily="49" charset="-122"/>
                </a:rPr>
                <a:t>符号化</a:t>
              </a:r>
              <a:r>
                <a:rPr lang="zh-CN" altLang="en-US" sz="2000" b="1">
                  <a:solidFill>
                    <a:srgbClr val="002060"/>
                  </a:solidFill>
                  <a:latin typeface="楷体" panose="02010609060101010101" pitchFamily="49" charset="-122"/>
                  <a:ea typeface="楷体" panose="02010609060101010101" pitchFamily="49" charset="-122"/>
                </a:rPr>
                <a:t>推理的前提和结论</a:t>
              </a:r>
            </a:p>
          </p:txBody>
        </p:sp>
        <p:sp>
          <p:nvSpPr>
            <p:cNvPr id="6" name="文本框 5">
              <a:extLst>
                <a:ext uri="{FF2B5EF4-FFF2-40B4-BE49-F238E27FC236}">
                  <a16:creationId xmlns:a16="http://schemas.microsoft.com/office/drawing/2014/main" id="{91B4C20D-B6EF-4140-A570-1BF182EB4BCE}"/>
                </a:ext>
              </a:extLst>
            </p:cNvPr>
            <p:cNvSpPr txBox="1"/>
            <p:nvPr/>
          </p:nvSpPr>
          <p:spPr>
            <a:xfrm>
              <a:off x="7038908" y="1870523"/>
              <a:ext cx="2841877" cy="808876"/>
            </a:xfrm>
            <a:prstGeom prst="rect">
              <a:avLst/>
            </a:prstGeom>
            <a:solidFill>
              <a:schemeClr val="accent2">
                <a:lumMod val="20000"/>
                <a:lumOff val="80000"/>
                <a:alpha val="50000"/>
              </a:schemeClr>
            </a:solidFill>
          </p:spPr>
          <p:txBody>
            <a:bodyPr wrap="square" rtlCol="0">
              <a:spAutoFit/>
            </a:bodyPr>
            <a:lstStyle/>
            <a:p>
              <a:pPr>
                <a:lnSpc>
                  <a:spcPts val="3000"/>
                </a:lnSpc>
              </a:pPr>
              <a:r>
                <a:rPr lang="zh-CN" altLang="en-US" sz="2000" b="1">
                  <a:solidFill>
                    <a:srgbClr val="002060"/>
                  </a:solidFill>
                  <a:latin typeface="楷体" panose="02010609060101010101" pitchFamily="49" charset="-122"/>
                  <a:ea typeface="楷体" panose="02010609060101010101" pitchFamily="49" charset="-122"/>
                </a:rPr>
                <a:t>在一阶逻辑自然推理系统中</a:t>
              </a:r>
              <a:r>
                <a:rPr lang="zh-CN" altLang="en-US" sz="2000" b="1">
                  <a:solidFill>
                    <a:srgbClr val="C00000"/>
                  </a:solidFill>
                  <a:latin typeface="黑体" panose="02010609060101010101" pitchFamily="49" charset="-122"/>
                  <a:ea typeface="黑体" panose="02010609060101010101" pitchFamily="49" charset="-122"/>
                </a:rPr>
                <a:t>构造论证</a:t>
              </a:r>
              <a:r>
                <a:rPr lang="zh-CN" altLang="en-US" sz="2000" b="1">
                  <a:solidFill>
                    <a:srgbClr val="002060"/>
                  </a:solidFill>
                  <a:latin typeface="楷体" panose="02010609060101010101" pitchFamily="49" charset="-122"/>
                  <a:ea typeface="楷体" panose="02010609060101010101" pitchFamily="49" charset="-122"/>
                </a:rPr>
                <a:t>进行验证</a:t>
              </a:r>
            </a:p>
          </p:txBody>
        </p:sp>
        <p:sp>
          <p:nvSpPr>
            <p:cNvPr id="11" name="箭头: 右 10">
              <a:extLst>
                <a:ext uri="{FF2B5EF4-FFF2-40B4-BE49-F238E27FC236}">
                  <a16:creationId xmlns:a16="http://schemas.microsoft.com/office/drawing/2014/main" id="{A2A23E84-2738-4670-A401-2E3B1CCBD27A}"/>
                </a:ext>
              </a:extLst>
            </p:cNvPr>
            <p:cNvSpPr/>
            <p:nvPr/>
          </p:nvSpPr>
          <p:spPr>
            <a:xfrm>
              <a:off x="5153096" y="2160780"/>
              <a:ext cx="1885812" cy="1381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a:extLst>
              <a:ext uri="{FF2B5EF4-FFF2-40B4-BE49-F238E27FC236}">
                <a16:creationId xmlns:a16="http://schemas.microsoft.com/office/drawing/2014/main" id="{6FB10578-8CBF-49E6-9581-6708EB107540}"/>
              </a:ext>
            </a:extLst>
          </p:cNvPr>
          <p:cNvSpPr txBox="1"/>
          <p:nvPr/>
        </p:nvSpPr>
        <p:spPr>
          <a:xfrm>
            <a:off x="822659" y="2911984"/>
            <a:ext cx="4450682" cy="3293209"/>
          </a:xfrm>
          <a:prstGeom prst="rect">
            <a:avLst/>
          </a:prstGeom>
          <a:solidFill>
            <a:schemeClr val="accent4">
              <a:lumMod val="20000"/>
              <a:lumOff val="80000"/>
              <a:alpha val="50000"/>
            </a:schemeClr>
          </a:solidFill>
        </p:spPr>
        <p:txBody>
          <a:bodyPr wrap="square" rtlCol="0">
            <a:spAutoFit/>
          </a:bodyPr>
          <a:lstStyle/>
          <a:p>
            <a:pPr algn="ctr">
              <a:spcAft>
                <a:spcPts val="600"/>
              </a:spcAft>
            </a:pPr>
            <a:r>
              <a:rPr lang="zh-CN" altLang="en-US" sz="2000" b="1">
                <a:solidFill>
                  <a:srgbClr val="C00000"/>
                </a:solidFill>
              </a:rPr>
              <a:t>符号化的基本步骤</a:t>
            </a:r>
            <a:endParaRPr lang="en-US" altLang="zh-CN" sz="2000" b="1">
              <a:solidFill>
                <a:srgbClr val="C00000"/>
              </a:solidFill>
            </a:endParaRPr>
          </a:p>
          <a:p>
            <a:pPr marL="342900" indent="-342900">
              <a:spcBef>
                <a:spcPts val="600"/>
              </a:spcBef>
              <a:spcAft>
                <a:spcPts val="6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判断推理涉及哪些个体类以确定论域</a:t>
            </a:r>
            <a:endParaRPr lang="en-US" altLang="zh-CN" b="1">
              <a:solidFill>
                <a:srgbClr val="002060"/>
              </a:solidFill>
              <a:latin typeface="楷体" panose="02010609060101010101" pitchFamily="49" charset="-122"/>
              <a:ea typeface="楷体" panose="02010609060101010101" pitchFamily="49" charset="-122"/>
            </a:endParaRPr>
          </a:p>
          <a:p>
            <a:pPr marL="742950" lvl="1" indent="-285750">
              <a:spcBef>
                <a:spcPts val="600"/>
              </a:spcBef>
              <a:spcAft>
                <a:spcPts val="600"/>
              </a:spcAft>
              <a:buFont typeface="Arial" panose="020B0604020202020204" pitchFamily="34" charset="0"/>
              <a:buChar char="•"/>
            </a:pPr>
            <a:r>
              <a:rPr lang="zh-CN" altLang="en-US" sz="1600" b="1">
                <a:solidFill>
                  <a:schemeClr val="accent6">
                    <a:lumMod val="50000"/>
                  </a:schemeClr>
                </a:solidFill>
              </a:rPr>
              <a:t>涉及一个个体类，则这个</a:t>
            </a:r>
            <a:r>
              <a:rPr lang="zh-CN" altLang="en-US" sz="1600" b="1">
                <a:solidFill>
                  <a:srgbClr val="C00000"/>
                </a:solidFill>
              </a:rPr>
              <a:t>个体类为论域</a:t>
            </a:r>
            <a:endParaRPr lang="en-US" altLang="zh-CN" sz="1600" b="1">
              <a:solidFill>
                <a:srgbClr val="C00000"/>
              </a:solidFill>
            </a:endParaRPr>
          </a:p>
          <a:p>
            <a:pPr marL="742950" lvl="1" indent="-285750">
              <a:spcBef>
                <a:spcPts val="600"/>
              </a:spcBef>
              <a:spcAft>
                <a:spcPts val="600"/>
              </a:spcAft>
              <a:buFont typeface="Arial" panose="020B0604020202020204" pitchFamily="34" charset="0"/>
              <a:buChar char="•"/>
            </a:pPr>
            <a:r>
              <a:rPr lang="zh-CN" altLang="en-US" sz="1600" b="1">
                <a:solidFill>
                  <a:schemeClr val="accent6">
                    <a:lumMod val="50000"/>
                  </a:schemeClr>
                </a:solidFill>
              </a:rPr>
              <a:t>涉及多个个体类，通常选</a:t>
            </a:r>
            <a:r>
              <a:rPr lang="zh-CN" altLang="en-US" sz="1600" b="1">
                <a:solidFill>
                  <a:srgbClr val="C00000"/>
                </a:solidFill>
              </a:rPr>
              <a:t>全总域为论域</a:t>
            </a:r>
            <a:endParaRPr lang="en-US" altLang="zh-CN" sz="1600" b="1">
              <a:solidFill>
                <a:srgbClr val="C00000"/>
              </a:solidFill>
            </a:endParaRPr>
          </a:p>
          <a:p>
            <a:pPr marL="342900" indent="-342900">
              <a:spcBef>
                <a:spcPts val="600"/>
              </a:spcBef>
              <a:spcAft>
                <a:spcPts val="6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提取谓词</a:t>
            </a:r>
            <a:endParaRPr lang="en-US" altLang="zh-CN" b="1">
              <a:solidFill>
                <a:srgbClr val="002060"/>
              </a:solidFill>
              <a:latin typeface="楷体" panose="02010609060101010101" pitchFamily="49" charset="-122"/>
              <a:ea typeface="楷体" panose="02010609060101010101" pitchFamily="49" charset="-122"/>
            </a:endParaRPr>
          </a:p>
          <a:p>
            <a:pPr marL="742950" lvl="1" indent="-285750">
              <a:spcBef>
                <a:spcPts val="600"/>
              </a:spcBef>
              <a:spcAft>
                <a:spcPts val="600"/>
              </a:spcAft>
              <a:buFont typeface="Arial" panose="020B0604020202020204" pitchFamily="34" charset="0"/>
              <a:buChar char="•"/>
            </a:pPr>
            <a:r>
              <a:rPr lang="zh-CN" altLang="en-US" sz="1600" b="1">
                <a:solidFill>
                  <a:schemeClr val="accent6">
                    <a:lumMod val="50000"/>
                  </a:schemeClr>
                </a:solidFill>
              </a:rPr>
              <a:t>论域是全总域时为个体类设置</a:t>
            </a:r>
            <a:r>
              <a:rPr lang="zh-CN" altLang="en-US" sz="1600" b="1">
                <a:solidFill>
                  <a:srgbClr val="C00000"/>
                </a:solidFill>
              </a:rPr>
              <a:t>特征谓词</a:t>
            </a:r>
            <a:endParaRPr lang="en-US" altLang="zh-CN" sz="1600" b="1">
              <a:solidFill>
                <a:srgbClr val="C00000"/>
              </a:solidFill>
            </a:endParaRPr>
          </a:p>
          <a:p>
            <a:pPr marL="342900" indent="-342900">
              <a:spcBef>
                <a:spcPts val="600"/>
              </a:spcBef>
              <a:spcAft>
                <a:spcPts val="600"/>
              </a:spcAft>
              <a:buFont typeface="Arial" panose="020B0604020202020204" pitchFamily="34" charset="0"/>
              <a:buChar char="•"/>
            </a:pPr>
            <a:r>
              <a:rPr lang="zh-CN" altLang="en-US" b="1">
                <a:solidFill>
                  <a:srgbClr val="C00000"/>
                </a:solidFill>
                <a:latin typeface="黑体" panose="02010609060101010101" pitchFamily="49" charset="-122"/>
                <a:ea typeface="黑体" panose="02010609060101010101" pitchFamily="49" charset="-122"/>
              </a:rPr>
              <a:t>引入个体变量</a:t>
            </a:r>
            <a:r>
              <a:rPr lang="zh-CN" altLang="en-US" b="1">
                <a:solidFill>
                  <a:srgbClr val="002060"/>
                </a:solidFill>
                <a:latin typeface="楷体" panose="02010609060101010101" pitchFamily="49" charset="-122"/>
                <a:ea typeface="楷体" panose="02010609060101010101" pitchFamily="49" charset="-122"/>
              </a:rPr>
              <a:t>细化命题</a:t>
            </a:r>
            <a:endParaRPr lang="en-US" altLang="zh-CN" b="1">
              <a:solidFill>
                <a:srgbClr val="002060"/>
              </a:solidFill>
              <a:latin typeface="楷体" panose="02010609060101010101" pitchFamily="49" charset="-122"/>
              <a:ea typeface="楷体" panose="02010609060101010101" pitchFamily="49" charset="-122"/>
            </a:endParaRPr>
          </a:p>
          <a:p>
            <a:pPr marL="742950" lvl="1" indent="-285750">
              <a:spcBef>
                <a:spcPts val="600"/>
              </a:spcBef>
              <a:spcAft>
                <a:spcPts val="600"/>
              </a:spcAft>
              <a:buFont typeface="Arial" panose="020B0604020202020204" pitchFamily="34" charset="0"/>
              <a:buChar char="•"/>
            </a:pPr>
            <a:r>
              <a:rPr lang="zh-CN" altLang="en-US" sz="1600" b="1">
                <a:solidFill>
                  <a:schemeClr val="accent6">
                    <a:lumMod val="50000"/>
                  </a:schemeClr>
                </a:solidFill>
              </a:rPr>
              <a:t>明确量词的使用和子命题之间的联系</a:t>
            </a:r>
          </a:p>
        </p:txBody>
      </p:sp>
      <p:sp>
        <p:nvSpPr>
          <p:cNvPr id="14" name="文本框 13">
            <a:extLst>
              <a:ext uri="{FF2B5EF4-FFF2-40B4-BE49-F238E27FC236}">
                <a16:creationId xmlns:a16="http://schemas.microsoft.com/office/drawing/2014/main" id="{5E5242AC-0D6C-488D-A43D-880710FDE417}"/>
              </a:ext>
            </a:extLst>
          </p:cNvPr>
          <p:cNvSpPr txBox="1"/>
          <p:nvPr/>
        </p:nvSpPr>
        <p:spPr>
          <a:xfrm>
            <a:off x="6001711" y="2881784"/>
            <a:ext cx="5457891" cy="1843262"/>
          </a:xfrm>
          <a:prstGeom prst="rect">
            <a:avLst/>
          </a:prstGeom>
          <a:solidFill>
            <a:schemeClr val="accent4">
              <a:lumMod val="20000"/>
              <a:lumOff val="80000"/>
              <a:alpha val="50000"/>
            </a:schemeClr>
          </a:solidFill>
        </p:spPr>
        <p:txBody>
          <a:bodyPr wrap="square" rtlCol="0">
            <a:spAutoFit/>
          </a:bodyPr>
          <a:lstStyle/>
          <a:p>
            <a:pPr algn="ctr"/>
            <a:r>
              <a:rPr lang="zh-CN" altLang="en-US" sz="2000" b="1" dirty="0">
                <a:solidFill>
                  <a:srgbClr val="C00000"/>
                </a:solidFill>
              </a:rPr>
              <a:t>构造论证的基本思路</a:t>
            </a:r>
            <a:endParaRPr lang="en-US" altLang="zh-CN" sz="2000" b="1" dirty="0">
              <a:solidFill>
                <a:srgbClr val="C00000"/>
              </a:solidFill>
            </a:endParaRPr>
          </a:p>
          <a:p>
            <a:pPr marL="285750" indent="-285750">
              <a:lnSpc>
                <a:spcPts val="2600"/>
              </a:lnSpc>
              <a:spcBef>
                <a:spcPts val="600"/>
              </a:spcBef>
              <a:buFont typeface="Arial" panose="020B0604020202020204" pitchFamily="34" charset="0"/>
              <a:buChar char="•"/>
            </a:pPr>
            <a:r>
              <a:rPr lang="zh-CN" altLang="en-US" b="1" dirty="0">
                <a:solidFill>
                  <a:srgbClr val="002060"/>
                </a:solidFill>
                <a:latin typeface="楷体" panose="02010609060101010101" pitchFamily="49" charset="-122"/>
                <a:ea typeface="楷体" panose="02010609060101010101" pitchFamily="49" charset="-122"/>
              </a:rPr>
              <a:t>从推理结论出发，思考</a:t>
            </a:r>
            <a:r>
              <a:rPr lang="zh-CN" altLang="en-US" b="1" dirty="0">
                <a:solidFill>
                  <a:srgbClr val="C00000"/>
                </a:solidFill>
                <a:latin typeface="黑体" panose="02010609060101010101" pitchFamily="49" charset="-122"/>
                <a:ea typeface="黑体" panose="02010609060101010101" pitchFamily="49" charset="-122"/>
              </a:rPr>
              <a:t>结论的量词如何引入</a:t>
            </a:r>
            <a:r>
              <a:rPr lang="zh-CN" altLang="en-US" b="1" dirty="0">
                <a:solidFill>
                  <a:srgbClr val="002060"/>
                </a:solidFill>
                <a:latin typeface="楷体" panose="02010609060101010101" pitchFamily="49" charset="-122"/>
                <a:ea typeface="楷体" panose="02010609060101010101" pitchFamily="49" charset="-122"/>
              </a:rPr>
              <a:t>，</a:t>
            </a:r>
            <a:r>
              <a:rPr lang="zh-CN" altLang="en-US" b="1" dirty="0">
                <a:solidFill>
                  <a:srgbClr val="C00000"/>
                </a:solidFill>
                <a:latin typeface="黑体" panose="02010609060101010101" pitchFamily="49" charset="-122"/>
                <a:ea typeface="黑体" panose="02010609060101010101" pitchFamily="49" charset="-122"/>
              </a:rPr>
              <a:t>前提的量词如何消除</a:t>
            </a:r>
            <a:endParaRPr lang="en-US" altLang="zh-CN" b="1" dirty="0">
              <a:solidFill>
                <a:srgbClr val="C00000"/>
              </a:solidFill>
              <a:latin typeface="黑体" panose="02010609060101010101" pitchFamily="49" charset="-122"/>
              <a:ea typeface="黑体" panose="02010609060101010101" pitchFamily="49" charset="-122"/>
            </a:endParaRPr>
          </a:p>
          <a:p>
            <a:pPr marL="285750" indent="-285750">
              <a:lnSpc>
                <a:spcPts val="2600"/>
              </a:lnSpc>
              <a:spcBef>
                <a:spcPts val="600"/>
              </a:spcBef>
              <a:buFont typeface="Arial" panose="020B0604020202020204" pitchFamily="34" charset="0"/>
              <a:buChar char="•"/>
            </a:pPr>
            <a:r>
              <a:rPr lang="zh-CN" altLang="en-US" b="1" dirty="0">
                <a:solidFill>
                  <a:srgbClr val="002060"/>
                </a:solidFill>
                <a:latin typeface="楷体" panose="02010609060101010101" pitchFamily="49" charset="-122"/>
                <a:ea typeface="楷体" panose="02010609060101010101" pitchFamily="49" charset="-122"/>
              </a:rPr>
              <a:t>针对前提的量词已经消除，结论的量词尚未引入时的推理，应用</a:t>
            </a:r>
            <a:r>
              <a:rPr lang="zh-CN" altLang="en-US" b="1" dirty="0">
                <a:solidFill>
                  <a:srgbClr val="C00000"/>
                </a:solidFill>
                <a:latin typeface="黑体" panose="02010609060101010101" pitchFamily="49" charset="-122"/>
                <a:ea typeface="黑体" panose="02010609060101010101" pitchFamily="49" charset="-122"/>
              </a:rPr>
              <a:t>命题逻辑的推理规则</a:t>
            </a:r>
            <a:r>
              <a:rPr lang="zh-CN" altLang="en-US" b="1" dirty="0">
                <a:solidFill>
                  <a:srgbClr val="002060"/>
                </a:solidFill>
                <a:latin typeface="楷体" panose="02010609060101010101" pitchFamily="49" charset="-122"/>
                <a:ea typeface="楷体" panose="02010609060101010101" pitchFamily="49" charset="-122"/>
              </a:rPr>
              <a:t>进行验证</a:t>
            </a:r>
          </a:p>
        </p:txBody>
      </p:sp>
    </p:spTree>
    <p:extLst>
      <p:ext uri="{BB962C8B-B14F-4D97-AF65-F5344CB8AC3E}">
        <p14:creationId xmlns:p14="http://schemas.microsoft.com/office/powerpoint/2010/main" val="807601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自然语言推理有效性的验证</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第十二讲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21</a:t>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自然语言推理有效性验证举例</a:t>
            </a:r>
          </a:p>
        </p:txBody>
      </p:sp>
      <p:sp>
        <p:nvSpPr>
          <p:cNvPr id="12" name="文本框 11">
            <a:extLst>
              <a:ext uri="{FF2B5EF4-FFF2-40B4-BE49-F238E27FC236}">
                <a16:creationId xmlns:a16="http://schemas.microsoft.com/office/drawing/2014/main" id="{A4940878-A023-4E44-99B4-4F01ED44ADB4}"/>
              </a:ext>
            </a:extLst>
          </p:cNvPr>
          <p:cNvSpPr txBox="1"/>
          <p:nvPr/>
        </p:nvSpPr>
        <p:spPr>
          <a:xfrm>
            <a:off x="1109913" y="1271167"/>
            <a:ext cx="9972171" cy="1332096"/>
          </a:xfrm>
          <a:prstGeom prst="rect">
            <a:avLst/>
          </a:prstGeom>
          <a:solidFill>
            <a:schemeClr val="accent6">
              <a:lumMod val="20000"/>
              <a:lumOff val="80000"/>
              <a:alpha val="50000"/>
            </a:schemeClr>
          </a:solidFill>
        </p:spPr>
        <p:txBody>
          <a:bodyPr wrap="square" rtlCol="0">
            <a:spAutoFit/>
          </a:bodyPr>
          <a:lstStyle/>
          <a:p>
            <a:pPr algn="ctr">
              <a:spcAft>
                <a:spcPts val="1200"/>
              </a:spcAft>
            </a:pPr>
            <a:r>
              <a:rPr lang="zh-CN" altLang="en-US" sz="2400" b="1">
                <a:solidFill>
                  <a:schemeClr val="accent6">
                    <a:lumMod val="50000"/>
                  </a:schemeClr>
                </a:solidFill>
              </a:rPr>
              <a:t>验证下面推理的有效性</a:t>
            </a:r>
          </a:p>
          <a:p>
            <a:pPr>
              <a:lnSpc>
                <a:spcPts val="3000"/>
              </a:lnSpc>
            </a:pPr>
            <a:r>
              <a:rPr lang="zh-CN" altLang="en-US" sz="2000" b="1">
                <a:solidFill>
                  <a:srgbClr val="002060"/>
                </a:solidFill>
                <a:latin typeface="楷体" panose="02010609060101010101" pitchFamily="49" charset="-122"/>
                <a:ea typeface="楷体" panose="02010609060101010101" pitchFamily="49" charset="-122"/>
              </a:rPr>
              <a:t>任何人如果他喜欢步行，他就不喜欢乘汽车。每一个人或者喜欢乘汽车，或者喜欢骑自行车。有的人不爱骑自行车。因而有的人不爱步行。</a:t>
            </a:r>
          </a:p>
        </p:txBody>
      </p:sp>
      <p:sp>
        <p:nvSpPr>
          <p:cNvPr id="2" name="文本框 1">
            <a:extLst>
              <a:ext uri="{FF2B5EF4-FFF2-40B4-BE49-F238E27FC236}">
                <a16:creationId xmlns:a16="http://schemas.microsoft.com/office/drawing/2014/main" id="{431D784F-929D-48A0-81F2-3D6B1BCD4E30}"/>
              </a:ext>
            </a:extLst>
          </p:cNvPr>
          <p:cNvSpPr txBox="1"/>
          <p:nvPr/>
        </p:nvSpPr>
        <p:spPr>
          <a:xfrm>
            <a:off x="1363925" y="2754224"/>
            <a:ext cx="2642331" cy="1176412"/>
          </a:xfrm>
          <a:prstGeom prst="rect">
            <a:avLst/>
          </a:prstGeom>
          <a:solidFill>
            <a:schemeClr val="accent4">
              <a:lumMod val="20000"/>
              <a:lumOff val="80000"/>
              <a:alpha val="50000"/>
            </a:schemeClr>
          </a:solidFill>
        </p:spPr>
        <p:txBody>
          <a:bodyPr wrap="square" rtlCol="0">
            <a:spAutoFit/>
          </a:bodyPr>
          <a:lstStyle/>
          <a:p>
            <a:pPr algn="ctr">
              <a:spcBef>
                <a:spcPts val="600"/>
              </a:spcBef>
              <a:spcAft>
                <a:spcPts val="600"/>
              </a:spcAft>
            </a:pPr>
            <a:r>
              <a:rPr lang="zh-CN" altLang="en-US" sz="2000" b="1">
                <a:solidFill>
                  <a:srgbClr val="C00000"/>
                </a:solidFill>
              </a:rPr>
              <a:t>确定论域</a:t>
            </a:r>
            <a:endParaRPr lang="en-US" altLang="zh-CN" sz="2000" b="1">
              <a:solidFill>
                <a:srgbClr val="C00000"/>
              </a:solidFill>
            </a:endParaRPr>
          </a:p>
          <a:p>
            <a:pPr>
              <a:lnSpc>
                <a:spcPts val="2600"/>
              </a:lnSpc>
              <a:spcBef>
                <a:spcPts val="600"/>
              </a:spcBef>
              <a:spcAft>
                <a:spcPts val="600"/>
              </a:spcAft>
            </a:pPr>
            <a:r>
              <a:rPr lang="zh-CN" altLang="en-US" b="1">
                <a:solidFill>
                  <a:srgbClr val="002060"/>
                </a:solidFill>
                <a:latin typeface="楷体" panose="02010609060101010101" pitchFamily="49" charset="-122"/>
                <a:ea typeface="楷体" panose="02010609060101010101" pitchFamily="49" charset="-122"/>
              </a:rPr>
              <a:t>只涉及人这个个体类，论域定为所有人的集合</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09B3372-2E03-423F-AC11-AB4D4EDF64B0}"/>
                  </a:ext>
                </a:extLst>
              </p:cNvPr>
              <p:cNvSpPr txBox="1"/>
              <p:nvPr/>
            </p:nvSpPr>
            <p:spPr>
              <a:xfrm>
                <a:off x="5065380" y="2756882"/>
                <a:ext cx="5762695" cy="1184940"/>
              </a:xfrm>
              <a:prstGeom prst="rect">
                <a:avLst/>
              </a:prstGeom>
              <a:solidFill>
                <a:schemeClr val="accent2">
                  <a:lumMod val="20000"/>
                  <a:lumOff val="80000"/>
                  <a:alpha val="50000"/>
                </a:schemeClr>
              </a:solidFill>
            </p:spPr>
            <p:txBody>
              <a:bodyPr wrap="square" rtlCol="0">
                <a:spAutoFit/>
              </a:bodyPr>
              <a:lstStyle/>
              <a:p>
                <a:pPr algn="ctr">
                  <a:spcBef>
                    <a:spcPts val="300"/>
                  </a:spcBef>
                  <a:spcAft>
                    <a:spcPts val="600"/>
                  </a:spcAft>
                </a:pPr>
                <a:r>
                  <a:rPr lang="zh-CN" altLang="en-US" sz="2000" b="1">
                    <a:solidFill>
                      <a:srgbClr val="C00000"/>
                    </a:solidFill>
                  </a:rPr>
                  <a:t>提取谓词</a:t>
                </a:r>
                <a:endParaRPr lang="en-US" altLang="zh-CN" sz="2000" b="1">
                  <a:solidFill>
                    <a:srgbClr val="C00000"/>
                  </a:solidFill>
                </a:endParaRPr>
              </a:p>
              <a:p>
                <a:pPr>
                  <a:spcBef>
                    <a:spcPts val="300"/>
                  </a:spcBef>
                  <a:spcAft>
                    <a:spcPts val="600"/>
                  </a:spcAft>
                </a:pPr>
                <a14:m>
                  <m:oMath xmlns:m="http://schemas.openxmlformats.org/officeDocument/2006/math">
                    <m:r>
                      <a:rPr lang="en-US" altLang="zh-CN" b="1" i="1" smtClean="0">
                        <a:solidFill>
                          <a:srgbClr val="002060"/>
                        </a:solidFill>
                        <a:latin typeface="Cambria Math" panose="02040503050406030204" pitchFamily="18" charset="0"/>
                      </a:rPr>
                      <m:t>𝑭</m:t>
                    </m:r>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m:t>
                    </m:r>
                  </m:oMath>
                </a14:m>
                <a:r>
                  <a:rPr lang="zh-CN" altLang="en-US" b="1">
                    <a:solidFill>
                      <a:srgbClr val="002060"/>
                    </a:solidFill>
                    <a:latin typeface="楷体" panose="02010609060101010101" pitchFamily="49" charset="-122"/>
                    <a:ea typeface="楷体" panose="02010609060101010101" pitchFamily="49" charset="-122"/>
                  </a:rPr>
                  <a:t>：</a:t>
                </a:r>
                <a14:m>
                  <m:oMath xmlns:m="http://schemas.openxmlformats.org/officeDocument/2006/math">
                    <m:r>
                      <m:rPr>
                        <m:nor/>
                      </m:rPr>
                      <a:rPr lang="zh-CN" altLang="en-US" b="1">
                        <a:solidFill>
                          <a:srgbClr val="002060"/>
                        </a:solidFill>
                        <a:latin typeface="楷体" panose="02010609060101010101" pitchFamily="49" charset="-122"/>
                        <a:ea typeface="楷体" panose="02010609060101010101" pitchFamily="49" charset="-122"/>
                      </a:rPr>
                      <m:t>“</m:t>
                    </m:r>
                    <m:r>
                      <a:rPr lang="en-US" altLang="zh-CN" b="1" i="1" smtClean="0">
                        <a:solidFill>
                          <a:srgbClr val="002060"/>
                        </a:solidFill>
                        <a:latin typeface="Cambria Math" panose="02040503050406030204" pitchFamily="18" charset="0"/>
                      </a:rPr>
                      <m:t>𝒙</m:t>
                    </m:r>
                  </m:oMath>
                </a14:m>
                <a:r>
                  <a:rPr lang="zh-CN" altLang="en-US" b="1">
                    <a:solidFill>
                      <a:srgbClr val="002060"/>
                    </a:solidFill>
                    <a:latin typeface="楷体" panose="02010609060101010101" pitchFamily="49" charset="-122"/>
                    <a:ea typeface="楷体" panose="02010609060101010101" pitchFamily="49" charset="-122"/>
                  </a:rPr>
                  <a:t>喜欢步行”       </a:t>
                </a:r>
                <a14:m>
                  <m:oMath xmlns:m="http://schemas.openxmlformats.org/officeDocument/2006/math">
                    <m:r>
                      <a:rPr lang="en-US" altLang="zh-CN" b="1" i="1" smtClean="0">
                        <a:solidFill>
                          <a:srgbClr val="002060"/>
                        </a:solidFill>
                        <a:latin typeface="Cambria Math" panose="02040503050406030204" pitchFamily="18" charset="0"/>
                      </a:rPr>
                      <m:t>𝑮</m:t>
                    </m:r>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m:t>
                    </m:r>
                  </m:oMath>
                </a14:m>
                <a:r>
                  <a:rPr lang="zh-CN" altLang="en-US" b="1">
                    <a:solidFill>
                      <a:srgbClr val="002060"/>
                    </a:solidFill>
                    <a:latin typeface="楷体" panose="02010609060101010101" pitchFamily="49" charset="-122"/>
                    <a:ea typeface="楷体" panose="02010609060101010101" pitchFamily="49" charset="-122"/>
                  </a:rPr>
                  <a:t>：</a:t>
                </a:r>
                <a14:m>
                  <m:oMath xmlns:m="http://schemas.openxmlformats.org/officeDocument/2006/math">
                    <m:r>
                      <m:rPr>
                        <m:nor/>
                      </m:rPr>
                      <a:rPr lang="zh-CN" altLang="en-US" b="1">
                        <a:solidFill>
                          <a:srgbClr val="002060"/>
                        </a:solidFill>
                        <a:latin typeface="楷体" panose="02010609060101010101" pitchFamily="49" charset="-122"/>
                        <a:ea typeface="楷体" panose="02010609060101010101" pitchFamily="49" charset="-122"/>
                      </a:rPr>
                      <m:t>“</m:t>
                    </m:r>
                    <m:r>
                      <a:rPr lang="en-US" altLang="zh-CN" b="1" i="1">
                        <a:solidFill>
                          <a:srgbClr val="002060"/>
                        </a:solidFill>
                        <a:latin typeface="Cambria Math" panose="02040503050406030204" pitchFamily="18" charset="0"/>
                      </a:rPr>
                      <m:t>𝒙</m:t>
                    </m:r>
                  </m:oMath>
                </a14:m>
                <a:r>
                  <a:rPr lang="zh-CN" altLang="en-US" b="1">
                    <a:solidFill>
                      <a:srgbClr val="002060"/>
                    </a:solidFill>
                    <a:latin typeface="楷体" panose="02010609060101010101" pitchFamily="49" charset="-122"/>
                    <a:ea typeface="楷体" panose="02010609060101010101" pitchFamily="49" charset="-122"/>
                  </a:rPr>
                  <a:t>喜欢乘汽车”</a:t>
                </a:r>
                <a:endParaRPr lang="en-US" altLang="zh-CN" b="1" i="1">
                  <a:solidFill>
                    <a:srgbClr val="002060"/>
                  </a:solidFill>
                  <a:latin typeface="楷体" panose="02010609060101010101" pitchFamily="49" charset="-122"/>
                  <a:ea typeface="楷体" panose="02010609060101010101" pitchFamily="49" charset="-122"/>
                </a:endParaRPr>
              </a:p>
              <a:p>
                <a:pPr>
                  <a:spcBef>
                    <a:spcPts val="300"/>
                  </a:spcBef>
                  <a:spcAft>
                    <a:spcPts val="600"/>
                  </a:spcAft>
                </a:pPr>
                <a14:m>
                  <m:oMath xmlns:m="http://schemas.openxmlformats.org/officeDocument/2006/math">
                    <m:r>
                      <a:rPr lang="en-US" altLang="zh-CN" b="1" i="1" smtClean="0">
                        <a:solidFill>
                          <a:srgbClr val="002060"/>
                        </a:solidFill>
                        <a:latin typeface="Cambria Math" panose="02040503050406030204" pitchFamily="18" charset="0"/>
                      </a:rPr>
                      <m:t>𝑯</m:t>
                    </m:r>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m:t>
                    </m:r>
                  </m:oMath>
                </a14:m>
                <a:r>
                  <a:rPr lang="zh-CN" altLang="en-US" b="1">
                    <a:solidFill>
                      <a:srgbClr val="002060"/>
                    </a:solidFill>
                    <a:latin typeface="楷体" panose="02010609060101010101" pitchFamily="49" charset="-122"/>
                    <a:ea typeface="楷体" panose="02010609060101010101" pitchFamily="49" charset="-122"/>
                  </a:rPr>
                  <a:t>：“</a:t>
                </a:r>
                <a14:m>
                  <m:oMath xmlns:m="http://schemas.openxmlformats.org/officeDocument/2006/math">
                    <m:r>
                      <a:rPr lang="en-US" altLang="zh-CN" b="1" i="1">
                        <a:solidFill>
                          <a:srgbClr val="002060"/>
                        </a:solidFill>
                        <a:latin typeface="Cambria Math" panose="02040503050406030204" pitchFamily="18" charset="0"/>
                      </a:rPr>
                      <m:t>𝒙</m:t>
                    </m:r>
                  </m:oMath>
                </a14:m>
                <a:r>
                  <a:rPr lang="zh-CN" altLang="en-US" b="1">
                    <a:solidFill>
                      <a:srgbClr val="002060"/>
                    </a:solidFill>
                    <a:latin typeface="楷体" panose="02010609060101010101" pitchFamily="49" charset="-122"/>
                    <a:ea typeface="楷体" panose="02010609060101010101" pitchFamily="49" charset="-122"/>
                  </a:rPr>
                  <a:t>喜欢骑自行车”</a:t>
                </a:r>
              </a:p>
            </p:txBody>
          </p:sp>
        </mc:Choice>
        <mc:Fallback xmlns="">
          <p:sp>
            <p:nvSpPr>
              <p:cNvPr id="3" name="文本框 2">
                <a:extLst>
                  <a:ext uri="{FF2B5EF4-FFF2-40B4-BE49-F238E27FC236}">
                    <a16:creationId xmlns:a16="http://schemas.microsoft.com/office/drawing/2014/main" id="{A09B3372-2E03-423F-AC11-AB4D4EDF64B0}"/>
                  </a:ext>
                </a:extLst>
              </p:cNvPr>
              <p:cNvSpPr txBox="1">
                <a:spLocks noRot="1" noChangeAspect="1" noMove="1" noResize="1" noEditPoints="1" noAdjustHandles="1" noChangeArrowheads="1" noChangeShapeType="1" noTextEdit="1"/>
              </p:cNvSpPr>
              <p:nvPr/>
            </p:nvSpPr>
            <p:spPr>
              <a:xfrm>
                <a:off x="5065380" y="2756882"/>
                <a:ext cx="5762695" cy="1184940"/>
              </a:xfrm>
              <a:prstGeom prst="rect">
                <a:avLst/>
              </a:prstGeom>
              <a:blipFill>
                <a:blip r:embed="rId2"/>
                <a:stretch>
                  <a:fillRect t="-2564" b="-6154"/>
                </a:stretch>
              </a:blipFill>
            </p:spPr>
            <p:txBody>
              <a:bodyPr/>
              <a:lstStyle/>
              <a:p>
                <a:r>
                  <a:rPr lang="zh-CN" altLang="en-US">
                    <a:noFill/>
                  </a:rPr>
                  <a:t> </a:t>
                </a:r>
              </a:p>
            </p:txBody>
          </p:sp>
        </mc:Fallback>
      </mc:AlternateContent>
      <p:grpSp>
        <p:nvGrpSpPr>
          <p:cNvPr id="24" name="组合 23">
            <a:extLst>
              <a:ext uri="{FF2B5EF4-FFF2-40B4-BE49-F238E27FC236}">
                <a16:creationId xmlns:a16="http://schemas.microsoft.com/office/drawing/2014/main" id="{19C6A473-01C6-4C9F-9922-4C12F666D0CB}"/>
              </a:ext>
            </a:extLst>
          </p:cNvPr>
          <p:cNvGrpSpPr/>
          <p:nvPr/>
        </p:nvGrpSpPr>
        <p:grpSpPr>
          <a:xfrm>
            <a:off x="994232" y="4080895"/>
            <a:ext cx="7441672" cy="1341073"/>
            <a:chOff x="697312" y="4249658"/>
            <a:chExt cx="7441672" cy="1341073"/>
          </a:xfrm>
        </p:grpSpPr>
        <p:grpSp>
          <p:nvGrpSpPr>
            <p:cNvPr id="21" name="组合 20">
              <a:extLst>
                <a:ext uri="{FF2B5EF4-FFF2-40B4-BE49-F238E27FC236}">
                  <a16:creationId xmlns:a16="http://schemas.microsoft.com/office/drawing/2014/main" id="{2C11702A-32AD-49DB-A369-084E9D60FEEF}"/>
                </a:ext>
              </a:extLst>
            </p:cNvPr>
            <p:cNvGrpSpPr/>
            <p:nvPr/>
          </p:nvGrpSpPr>
          <p:grpSpPr>
            <a:xfrm>
              <a:off x="798892" y="4339937"/>
              <a:ext cx="7229681" cy="1207578"/>
              <a:chOff x="269715" y="4383309"/>
              <a:chExt cx="7229681" cy="1207578"/>
            </a:xfrm>
          </p:grpSpPr>
          <p:sp>
            <p:nvSpPr>
              <p:cNvPr id="6" name="文本框 5">
                <a:extLst>
                  <a:ext uri="{FF2B5EF4-FFF2-40B4-BE49-F238E27FC236}">
                    <a16:creationId xmlns:a16="http://schemas.microsoft.com/office/drawing/2014/main" id="{2118690F-EB8F-4A64-98CC-42841CA8445E}"/>
                  </a:ext>
                </a:extLst>
              </p:cNvPr>
              <p:cNvSpPr txBox="1"/>
              <p:nvPr/>
            </p:nvSpPr>
            <p:spPr>
              <a:xfrm>
                <a:off x="639947" y="4383309"/>
                <a:ext cx="4677254" cy="369332"/>
              </a:xfrm>
              <a:prstGeom prst="rect">
                <a:avLst/>
              </a:prstGeom>
              <a:solidFill>
                <a:schemeClr val="accent6">
                  <a:lumMod val="20000"/>
                  <a:lumOff val="80000"/>
                  <a:alpha val="50000"/>
                </a:schemeClr>
              </a:solidFill>
              <a:ln>
                <a:noFill/>
              </a:ln>
            </p:spPr>
            <p:txBody>
              <a:bodyPr wrap="square" rtlCol="0">
                <a:spAutoFit/>
              </a:bodyPr>
              <a:lstStyle/>
              <a:p>
                <a:r>
                  <a:rPr lang="zh-CN" altLang="en-US" b="1">
                    <a:solidFill>
                      <a:srgbClr val="002060"/>
                    </a:solidFill>
                    <a:latin typeface="楷体" panose="02010609060101010101" pitchFamily="49" charset="-122"/>
                    <a:ea typeface="楷体" panose="02010609060101010101" pitchFamily="49" charset="-122"/>
                  </a:rPr>
                  <a:t>任何人如果他喜欢步行，他就不喜欢乘汽车</a:t>
                </a:r>
                <a:endParaRPr lang="zh-CN" altLang="en-US"/>
              </a:p>
            </p:txBody>
          </p:sp>
          <p:sp>
            <p:nvSpPr>
              <p:cNvPr id="14" name="文本框 13">
                <a:extLst>
                  <a:ext uri="{FF2B5EF4-FFF2-40B4-BE49-F238E27FC236}">
                    <a16:creationId xmlns:a16="http://schemas.microsoft.com/office/drawing/2014/main" id="{88367E1A-F9B8-4E18-A8AB-763C1BB0F566}"/>
                  </a:ext>
                </a:extLst>
              </p:cNvPr>
              <p:cNvSpPr txBox="1"/>
              <p:nvPr/>
            </p:nvSpPr>
            <p:spPr>
              <a:xfrm>
                <a:off x="269715" y="4802432"/>
                <a:ext cx="5047486" cy="369332"/>
              </a:xfrm>
              <a:prstGeom prst="rect">
                <a:avLst/>
              </a:prstGeom>
              <a:solidFill>
                <a:schemeClr val="accent6">
                  <a:lumMod val="20000"/>
                  <a:lumOff val="80000"/>
                  <a:alpha val="50000"/>
                </a:schemeClr>
              </a:solidFill>
              <a:ln>
                <a:noFill/>
              </a:ln>
            </p:spPr>
            <p:txBody>
              <a:bodyPr wrap="square" rtlCol="0">
                <a:spAutoFit/>
              </a:bodyPr>
              <a:lstStyle/>
              <a:p>
                <a:r>
                  <a:rPr lang="zh-CN" altLang="en-US" b="1">
                    <a:solidFill>
                      <a:srgbClr val="002060"/>
                    </a:solidFill>
                    <a:latin typeface="楷体" panose="02010609060101010101" pitchFamily="49" charset="-122"/>
                    <a:ea typeface="楷体" panose="02010609060101010101" pitchFamily="49" charset="-122"/>
                  </a:rPr>
                  <a:t>每一个人或者喜欢乘汽车，或者喜欢骑自行车 </a:t>
                </a:r>
                <a:endParaRPr lang="zh-CN" altLang="en-US"/>
              </a:p>
            </p:txBody>
          </p:sp>
          <p:sp>
            <p:nvSpPr>
              <p:cNvPr id="13" name="矩形 12">
                <a:extLst>
                  <a:ext uri="{FF2B5EF4-FFF2-40B4-BE49-F238E27FC236}">
                    <a16:creationId xmlns:a16="http://schemas.microsoft.com/office/drawing/2014/main" id="{15ECF687-7567-461E-8978-C9CAF8B1FBE4}"/>
                  </a:ext>
                </a:extLst>
              </p:cNvPr>
              <p:cNvSpPr/>
              <p:nvPr/>
            </p:nvSpPr>
            <p:spPr>
              <a:xfrm>
                <a:off x="3040616" y="5221555"/>
                <a:ext cx="2276585" cy="369332"/>
              </a:xfrm>
              <a:prstGeom prst="rect">
                <a:avLst/>
              </a:prstGeom>
              <a:solidFill>
                <a:schemeClr val="accent6">
                  <a:lumMod val="20000"/>
                  <a:lumOff val="80000"/>
                  <a:alpha val="50000"/>
                </a:schemeClr>
              </a:solidFill>
              <a:ln>
                <a:noFill/>
              </a:ln>
            </p:spPr>
            <p:txBody>
              <a:bodyPr wrap="none">
                <a:spAutoFit/>
              </a:bodyPr>
              <a:lstStyle/>
              <a:p>
                <a:r>
                  <a:rPr lang="zh-CN" altLang="en-US" b="1">
                    <a:solidFill>
                      <a:srgbClr val="002060"/>
                    </a:solidFill>
                    <a:latin typeface="楷体" panose="02010609060101010101" pitchFamily="49" charset="-122"/>
                    <a:ea typeface="楷体" panose="02010609060101010101" pitchFamily="49" charset="-122"/>
                  </a:rPr>
                  <a:t>有的人不爱骑自行车</a:t>
                </a:r>
                <a:endParaRPr lang="zh-CN" altLang="en-US"/>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7102A3C5-84F9-4FD0-B927-4C58E4BFC89E}"/>
                      </a:ext>
                    </a:extLst>
                  </p:cNvPr>
                  <p:cNvSpPr txBox="1"/>
                  <p:nvPr/>
                </p:nvSpPr>
                <p:spPr>
                  <a:xfrm>
                    <a:off x="5377082" y="4424308"/>
                    <a:ext cx="2122314" cy="312650"/>
                  </a:xfrm>
                  <a:prstGeom prst="rect">
                    <a:avLst/>
                  </a:prstGeom>
                  <a:solidFill>
                    <a:schemeClr val="accent2">
                      <a:lumMod val="20000"/>
                      <a:lumOff val="80000"/>
                    </a:schemeClr>
                  </a:solid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𝑭</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𝑮</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e>
                          </m:d>
                        </m:oMath>
                      </m:oMathPara>
                    </a14:m>
                    <a:endParaRPr lang="zh-CN" altLang="en-US" b="1">
                      <a:solidFill>
                        <a:schemeClr val="accent2">
                          <a:lumMod val="50000"/>
                        </a:schemeClr>
                      </a:solidFill>
                    </a:endParaRPr>
                  </a:p>
                </p:txBody>
              </p:sp>
            </mc:Choice>
            <mc:Fallback xmlns="">
              <p:sp>
                <p:nvSpPr>
                  <p:cNvPr id="16" name="文本框 15">
                    <a:extLst>
                      <a:ext uri="{FF2B5EF4-FFF2-40B4-BE49-F238E27FC236}">
                        <a16:creationId xmlns:a16="http://schemas.microsoft.com/office/drawing/2014/main" id="{7102A3C5-84F9-4FD0-B927-4C58E4BFC89E}"/>
                      </a:ext>
                    </a:extLst>
                  </p:cNvPr>
                  <p:cNvSpPr txBox="1">
                    <a:spLocks noRot="1" noChangeAspect="1" noMove="1" noResize="1" noEditPoints="1" noAdjustHandles="1" noChangeArrowheads="1" noChangeShapeType="1" noTextEdit="1"/>
                  </p:cNvSpPr>
                  <p:nvPr/>
                </p:nvSpPr>
                <p:spPr>
                  <a:xfrm>
                    <a:off x="5377082" y="4424308"/>
                    <a:ext cx="2122314" cy="312650"/>
                  </a:xfrm>
                  <a:prstGeom prst="rect">
                    <a:avLst/>
                  </a:prstGeom>
                  <a:blipFill>
                    <a:blip r:embed="rId3"/>
                    <a:stretch>
                      <a:fillRect b="-196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9FA74124-BE7E-4D7B-9A59-EE827048B1F1}"/>
                      </a:ext>
                    </a:extLst>
                  </p:cNvPr>
                  <p:cNvSpPr txBox="1"/>
                  <p:nvPr/>
                </p:nvSpPr>
                <p:spPr>
                  <a:xfrm>
                    <a:off x="5377082" y="4837102"/>
                    <a:ext cx="1872334" cy="312650"/>
                  </a:xfrm>
                  <a:prstGeom prst="rect">
                    <a:avLst/>
                  </a:prstGeom>
                  <a:solidFill>
                    <a:schemeClr val="accent2">
                      <a:lumMod val="20000"/>
                      <a:lumOff val="80000"/>
                    </a:schemeClr>
                  </a:solid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nb-NO" altLang="zh-CN" b="1" i="1" smtClean="0">
                              <a:solidFill>
                                <a:schemeClr val="accent2">
                                  <a:lumMod val="50000"/>
                                </a:schemeClr>
                              </a:solidFill>
                              <a:latin typeface="Cambria Math" panose="02040503050406030204" pitchFamily="18" charset="0"/>
                            </a:rPr>
                            <m:t>∀</m:t>
                          </m:r>
                          <m:r>
                            <a:rPr lang="nb-NO" altLang="zh-CN" b="1" i="1" smtClean="0">
                              <a:solidFill>
                                <a:schemeClr val="accent2">
                                  <a:lumMod val="50000"/>
                                </a:schemeClr>
                              </a:solidFill>
                              <a:latin typeface="Cambria Math" panose="02040503050406030204" pitchFamily="18" charset="0"/>
                            </a:rPr>
                            <m:t>𝒙</m:t>
                          </m:r>
                          <m:d>
                            <m:dPr>
                              <m:ctrlPr>
                                <a:rPr lang="nb-NO" altLang="zh-CN" b="1" i="1" smtClean="0">
                                  <a:solidFill>
                                    <a:schemeClr val="accent2">
                                      <a:lumMod val="50000"/>
                                    </a:schemeClr>
                                  </a:solidFill>
                                  <a:latin typeface="Cambria Math" panose="02040503050406030204" pitchFamily="18" charset="0"/>
                                </a:rPr>
                              </m:ctrlPr>
                            </m:dPr>
                            <m:e>
                              <m:r>
                                <a:rPr lang="nb-NO" altLang="zh-CN" b="1" i="1" smtClean="0">
                                  <a:solidFill>
                                    <a:schemeClr val="accent2">
                                      <a:lumMod val="50000"/>
                                    </a:schemeClr>
                                  </a:solidFill>
                                  <a:latin typeface="Cambria Math" panose="02040503050406030204" pitchFamily="18" charset="0"/>
                                </a:rPr>
                                <m:t>𝑮</m:t>
                              </m:r>
                              <m:d>
                                <m:dPr>
                                  <m:ctrlPr>
                                    <a:rPr lang="nb-NO" altLang="zh-CN" b="1" i="1" smtClean="0">
                                      <a:solidFill>
                                        <a:schemeClr val="accent2">
                                          <a:lumMod val="50000"/>
                                        </a:schemeClr>
                                      </a:solidFill>
                                      <a:latin typeface="Cambria Math" panose="02040503050406030204" pitchFamily="18" charset="0"/>
                                    </a:rPr>
                                  </m:ctrlPr>
                                </m:dPr>
                                <m:e>
                                  <m:r>
                                    <a:rPr lang="nb-NO" altLang="zh-CN" b="1" i="1" smtClean="0">
                                      <a:solidFill>
                                        <a:schemeClr val="accent2">
                                          <a:lumMod val="50000"/>
                                        </a:schemeClr>
                                      </a:solidFill>
                                      <a:latin typeface="Cambria Math" panose="02040503050406030204" pitchFamily="18" charset="0"/>
                                    </a:rPr>
                                    <m:t>𝒙</m:t>
                                  </m:r>
                                </m:e>
                              </m:d>
                              <m:r>
                                <a:rPr lang="nb-NO" altLang="zh-CN" b="1" i="1" smtClean="0">
                                  <a:solidFill>
                                    <a:schemeClr val="accent2">
                                      <a:lumMod val="50000"/>
                                    </a:schemeClr>
                                  </a:solidFill>
                                  <a:latin typeface="Cambria Math" panose="02040503050406030204" pitchFamily="18" charset="0"/>
                                </a:rPr>
                                <m:t>∨</m:t>
                              </m:r>
                              <m:r>
                                <a:rPr lang="nb-NO" altLang="zh-CN" b="1" i="1" smtClean="0">
                                  <a:solidFill>
                                    <a:schemeClr val="accent2">
                                      <a:lumMod val="50000"/>
                                    </a:schemeClr>
                                  </a:solidFill>
                                  <a:latin typeface="Cambria Math" panose="02040503050406030204" pitchFamily="18" charset="0"/>
                                </a:rPr>
                                <m:t>𝑯</m:t>
                              </m:r>
                              <m:d>
                                <m:dPr>
                                  <m:ctrlPr>
                                    <a:rPr lang="nb-NO" altLang="zh-CN" b="1" i="1" smtClean="0">
                                      <a:solidFill>
                                        <a:schemeClr val="accent2">
                                          <a:lumMod val="50000"/>
                                        </a:schemeClr>
                                      </a:solidFill>
                                      <a:latin typeface="Cambria Math" panose="02040503050406030204" pitchFamily="18" charset="0"/>
                                    </a:rPr>
                                  </m:ctrlPr>
                                </m:dPr>
                                <m:e>
                                  <m:r>
                                    <a:rPr lang="nb-NO" altLang="zh-CN" b="1" i="1" smtClean="0">
                                      <a:solidFill>
                                        <a:schemeClr val="accent2">
                                          <a:lumMod val="50000"/>
                                        </a:schemeClr>
                                      </a:solidFill>
                                      <a:latin typeface="Cambria Math" panose="02040503050406030204" pitchFamily="18" charset="0"/>
                                    </a:rPr>
                                    <m:t>𝒙</m:t>
                                  </m:r>
                                </m:e>
                              </m:d>
                            </m:e>
                          </m:d>
                        </m:oMath>
                      </m:oMathPara>
                    </a14:m>
                    <a:endParaRPr lang="zh-CN" altLang="en-US" b="1"/>
                  </a:p>
                </p:txBody>
              </p:sp>
            </mc:Choice>
            <mc:Fallback xmlns="">
              <p:sp>
                <p:nvSpPr>
                  <p:cNvPr id="18" name="文本框 17">
                    <a:extLst>
                      <a:ext uri="{FF2B5EF4-FFF2-40B4-BE49-F238E27FC236}">
                        <a16:creationId xmlns:a16="http://schemas.microsoft.com/office/drawing/2014/main" id="{9FA74124-BE7E-4D7B-9A59-EE827048B1F1}"/>
                      </a:ext>
                    </a:extLst>
                  </p:cNvPr>
                  <p:cNvSpPr txBox="1">
                    <a:spLocks noRot="1" noChangeAspect="1" noMove="1" noResize="1" noEditPoints="1" noAdjustHandles="1" noChangeArrowheads="1" noChangeShapeType="1" noTextEdit="1"/>
                  </p:cNvSpPr>
                  <p:nvPr/>
                </p:nvSpPr>
                <p:spPr>
                  <a:xfrm>
                    <a:off x="5377082" y="4837102"/>
                    <a:ext cx="1872334" cy="312650"/>
                  </a:xfrm>
                  <a:prstGeom prst="rect">
                    <a:avLst/>
                  </a:prstGeom>
                  <a:blipFill>
                    <a:blip r:embed="rId4"/>
                    <a:stretch>
                      <a:fillRect b="-196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4DED9775-F2F4-4CCA-A6C1-AED97BD59EF4}"/>
                      </a:ext>
                    </a:extLst>
                  </p:cNvPr>
                  <p:cNvSpPr txBox="1"/>
                  <p:nvPr/>
                </p:nvSpPr>
                <p:spPr>
                  <a:xfrm>
                    <a:off x="5377082" y="5249896"/>
                    <a:ext cx="1387127" cy="312650"/>
                  </a:xfrm>
                  <a:prstGeom prst="rect">
                    <a:avLst/>
                  </a:prstGeom>
                  <a:solidFill>
                    <a:schemeClr val="accent2">
                      <a:lumMod val="20000"/>
                      <a:lumOff val="80000"/>
                    </a:schemeClr>
                  </a:solid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t-BR" altLang="zh-CN" b="1" i="1" smtClean="0">
                              <a:solidFill>
                                <a:schemeClr val="accent2">
                                  <a:lumMod val="50000"/>
                                </a:schemeClr>
                              </a:solidFill>
                              <a:latin typeface="Cambria Math" panose="02040503050406030204" pitchFamily="18" charset="0"/>
                            </a:rPr>
                            <m:t>∃</m:t>
                          </m:r>
                          <m:r>
                            <a:rPr lang="pt-BR" altLang="zh-CN" b="1" i="1" smtClean="0">
                              <a:solidFill>
                                <a:schemeClr val="accent2">
                                  <a:lumMod val="50000"/>
                                </a:schemeClr>
                              </a:solidFill>
                              <a:latin typeface="Cambria Math" panose="02040503050406030204" pitchFamily="18" charset="0"/>
                            </a:rPr>
                            <m:t>𝒙</m:t>
                          </m:r>
                          <m:d>
                            <m:dPr>
                              <m:ctrlPr>
                                <a:rPr lang="pt-BR" altLang="zh-CN" b="1" i="1" smtClean="0">
                                  <a:solidFill>
                                    <a:schemeClr val="accent2">
                                      <a:lumMod val="50000"/>
                                    </a:schemeClr>
                                  </a:solidFill>
                                  <a:latin typeface="Cambria Math" panose="02040503050406030204" pitchFamily="18" charset="0"/>
                                </a:rPr>
                              </m:ctrlPr>
                            </m:dPr>
                            <m:e>
                              <m:r>
                                <a:rPr lang="pt-BR" altLang="zh-CN" b="1" i="1" smtClean="0">
                                  <a:solidFill>
                                    <a:schemeClr val="accent2">
                                      <a:lumMod val="50000"/>
                                    </a:schemeClr>
                                  </a:solidFill>
                                  <a:latin typeface="Cambria Math" panose="02040503050406030204" pitchFamily="18" charset="0"/>
                                </a:rPr>
                                <m:t>¬</m:t>
                              </m:r>
                              <m:r>
                                <a:rPr lang="pt-BR" altLang="zh-CN" b="1" i="1" smtClean="0">
                                  <a:solidFill>
                                    <a:schemeClr val="accent2">
                                      <a:lumMod val="50000"/>
                                    </a:schemeClr>
                                  </a:solidFill>
                                  <a:latin typeface="Cambria Math" panose="02040503050406030204" pitchFamily="18" charset="0"/>
                                </a:rPr>
                                <m:t>𝑯</m:t>
                              </m:r>
                              <m:d>
                                <m:dPr>
                                  <m:ctrlPr>
                                    <a:rPr lang="pt-BR" altLang="zh-CN" b="1" i="1" smtClean="0">
                                      <a:solidFill>
                                        <a:schemeClr val="accent2">
                                          <a:lumMod val="50000"/>
                                        </a:schemeClr>
                                      </a:solidFill>
                                      <a:latin typeface="Cambria Math" panose="02040503050406030204" pitchFamily="18" charset="0"/>
                                    </a:rPr>
                                  </m:ctrlPr>
                                </m:dPr>
                                <m:e>
                                  <m:r>
                                    <a:rPr lang="pt-BR" altLang="zh-CN" b="1" i="1" smtClean="0">
                                      <a:solidFill>
                                        <a:schemeClr val="accent2">
                                          <a:lumMod val="50000"/>
                                        </a:schemeClr>
                                      </a:solidFill>
                                      <a:latin typeface="Cambria Math" panose="02040503050406030204" pitchFamily="18" charset="0"/>
                                    </a:rPr>
                                    <m:t>𝒙</m:t>
                                  </m:r>
                                </m:e>
                              </m:d>
                            </m:e>
                          </m:d>
                        </m:oMath>
                      </m:oMathPara>
                    </a14:m>
                    <a:endParaRPr lang="zh-CN" altLang="en-US" b="1">
                      <a:solidFill>
                        <a:schemeClr val="accent2">
                          <a:lumMod val="50000"/>
                        </a:schemeClr>
                      </a:solidFill>
                    </a:endParaRPr>
                  </a:p>
                </p:txBody>
              </p:sp>
            </mc:Choice>
            <mc:Fallback xmlns="">
              <p:sp>
                <p:nvSpPr>
                  <p:cNvPr id="19" name="文本框 18">
                    <a:extLst>
                      <a:ext uri="{FF2B5EF4-FFF2-40B4-BE49-F238E27FC236}">
                        <a16:creationId xmlns:a16="http://schemas.microsoft.com/office/drawing/2014/main" id="{4DED9775-F2F4-4CCA-A6C1-AED97BD59EF4}"/>
                      </a:ext>
                    </a:extLst>
                  </p:cNvPr>
                  <p:cNvSpPr txBox="1">
                    <a:spLocks noRot="1" noChangeAspect="1" noMove="1" noResize="1" noEditPoints="1" noAdjustHandles="1" noChangeArrowheads="1" noChangeShapeType="1" noTextEdit="1"/>
                  </p:cNvSpPr>
                  <p:nvPr/>
                </p:nvSpPr>
                <p:spPr>
                  <a:xfrm>
                    <a:off x="5377082" y="5249896"/>
                    <a:ext cx="1387127" cy="312650"/>
                  </a:xfrm>
                  <a:prstGeom prst="rect">
                    <a:avLst/>
                  </a:prstGeom>
                  <a:blipFill>
                    <a:blip r:embed="rId5"/>
                    <a:stretch>
                      <a:fillRect b="-1923"/>
                    </a:stretch>
                  </a:blipFill>
                  <a:ln>
                    <a:noFill/>
                  </a:ln>
                </p:spPr>
                <p:txBody>
                  <a:bodyPr/>
                  <a:lstStyle/>
                  <a:p>
                    <a:r>
                      <a:rPr lang="zh-CN" altLang="en-US">
                        <a:noFill/>
                      </a:rPr>
                      <a:t> </a:t>
                    </a:r>
                  </a:p>
                </p:txBody>
              </p:sp>
            </mc:Fallback>
          </mc:AlternateContent>
        </p:grpSp>
        <p:sp>
          <p:nvSpPr>
            <p:cNvPr id="22" name="矩形: 圆角 21">
              <a:extLst>
                <a:ext uri="{FF2B5EF4-FFF2-40B4-BE49-F238E27FC236}">
                  <a16:creationId xmlns:a16="http://schemas.microsoft.com/office/drawing/2014/main" id="{CA1740BE-ADD8-408C-9BDA-0D3EAE7134FA}"/>
                </a:ext>
              </a:extLst>
            </p:cNvPr>
            <p:cNvSpPr/>
            <p:nvPr/>
          </p:nvSpPr>
          <p:spPr>
            <a:xfrm>
              <a:off x="697312" y="4249658"/>
              <a:ext cx="7441672" cy="1341073"/>
            </a:xfrm>
            <a:prstGeom prst="roundRect">
              <a:avLst>
                <a:gd name="adj" fmla="val 11271"/>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A91C6473-EDAC-4D82-AE13-6B674C6DDD21}"/>
                </a:ext>
              </a:extLst>
            </p:cNvPr>
            <p:cNvSpPr txBox="1"/>
            <p:nvPr/>
          </p:nvSpPr>
          <p:spPr>
            <a:xfrm>
              <a:off x="973945" y="5178183"/>
              <a:ext cx="1374889" cy="369332"/>
            </a:xfrm>
            <a:prstGeom prst="rect">
              <a:avLst/>
            </a:prstGeom>
            <a:noFill/>
          </p:spPr>
          <p:txBody>
            <a:bodyPr wrap="square" rtlCol="0">
              <a:spAutoFit/>
            </a:bodyPr>
            <a:lstStyle/>
            <a:p>
              <a:pPr algn="ctr"/>
              <a:r>
                <a:rPr lang="zh-CN" altLang="en-US" b="1">
                  <a:solidFill>
                    <a:srgbClr val="C00000"/>
                  </a:solidFill>
                </a:rPr>
                <a:t>符号化前提</a:t>
              </a:r>
            </a:p>
          </p:txBody>
        </p:sp>
      </p:grpSp>
      <p:grpSp>
        <p:nvGrpSpPr>
          <p:cNvPr id="27" name="组合 26">
            <a:extLst>
              <a:ext uri="{FF2B5EF4-FFF2-40B4-BE49-F238E27FC236}">
                <a16:creationId xmlns:a16="http://schemas.microsoft.com/office/drawing/2014/main" id="{8D6C8115-4AFF-477B-8AA1-01798C777D2D}"/>
              </a:ext>
            </a:extLst>
          </p:cNvPr>
          <p:cNvGrpSpPr/>
          <p:nvPr/>
        </p:nvGrpSpPr>
        <p:grpSpPr>
          <a:xfrm>
            <a:off x="9217665" y="4137654"/>
            <a:ext cx="1980103" cy="1227553"/>
            <a:chOff x="8874285" y="4319962"/>
            <a:chExt cx="1980103" cy="1227553"/>
          </a:xfrm>
        </p:grpSpPr>
        <p:sp>
          <p:nvSpPr>
            <p:cNvPr id="15" name="矩形 14">
              <a:extLst>
                <a:ext uri="{FF2B5EF4-FFF2-40B4-BE49-F238E27FC236}">
                  <a16:creationId xmlns:a16="http://schemas.microsoft.com/office/drawing/2014/main" id="{DF147ED2-1BDD-4BE7-BC68-9FD015602A36}"/>
                </a:ext>
              </a:extLst>
            </p:cNvPr>
            <p:cNvSpPr/>
            <p:nvPr/>
          </p:nvSpPr>
          <p:spPr>
            <a:xfrm>
              <a:off x="8948130" y="4754894"/>
              <a:ext cx="1811714" cy="369332"/>
            </a:xfrm>
            <a:prstGeom prst="rect">
              <a:avLst/>
            </a:prstGeom>
            <a:solidFill>
              <a:schemeClr val="accent6">
                <a:lumMod val="20000"/>
                <a:lumOff val="80000"/>
                <a:alpha val="50000"/>
              </a:schemeClr>
            </a:solidFill>
          </p:spPr>
          <p:txBody>
            <a:bodyPr wrap="none">
              <a:spAutoFit/>
            </a:bodyPr>
            <a:lstStyle/>
            <a:p>
              <a:r>
                <a:rPr lang="zh-CN" altLang="en-US" b="1">
                  <a:solidFill>
                    <a:srgbClr val="002060"/>
                  </a:solidFill>
                  <a:latin typeface="楷体" panose="02010609060101010101" pitchFamily="49" charset="-122"/>
                  <a:ea typeface="楷体" panose="02010609060101010101" pitchFamily="49" charset="-122"/>
                </a:rPr>
                <a:t>有的人不爱步行</a:t>
              </a:r>
              <a:endParaRPr lang="zh-CN" altLang="en-US"/>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9EAF56A3-4AF0-459A-9E48-AD8759F33435}"/>
                    </a:ext>
                  </a:extLst>
                </p:cNvPr>
                <p:cNvSpPr txBox="1"/>
                <p:nvPr/>
              </p:nvSpPr>
              <p:spPr>
                <a:xfrm>
                  <a:off x="9206013" y="5189826"/>
                  <a:ext cx="1295948" cy="312650"/>
                </a:xfrm>
                <a:prstGeom prst="rect">
                  <a:avLst/>
                </a:prstGeom>
                <a:solidFill>
                  <a:schemeClr val="accent2">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𝑭</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e>
                        </m:d>
                      </m:oMath>
                    </m:oMathPara>
                  </a14:m>
                  <a:endParaRPr lang="zh-CN" altLang="en-US" b="1">
                    <a:solidFill>
                      <a:schemeClr val="accent2">
                        <a:lumMod val="50000"/>
                      </a:schemeClr>
                    </a:solidFill>
                  </a:endParaRPr>
                </a:p>
              </p:txBody>
            </p:sp>
          </mc:Choice>
          <mc:Fallback xmlns="">
            <p:sp>
              <p:nvSpPr>
                <p:cNvPr id="20" name="文本框 19">
                  <a:extLst>
                    <a:ext uri="{FF2B5EF4-FFF2-40B4-BE49-F238E27FC236}">
                      <a16:creationId xmlns:a16="http://schemas.microsoft.com/office/drawing/2014/main" id="{9EAF56A3-4AF0-459A-9E48-AD8759F33435}"/>
                    </a:ext>
                  </a:extLst>
                </p:cNvPr>
                <p:cNvSpPr txBox="1">
                  <a:spLocks noRot="1" noChangeAspect="1" noMove="1" noResize="1" noEditPoints="1" noAdjustHandles="1" noChangeArrowheads="1" noChangeShapeType="1" noTextEdit="1"/>
                </p:cNvSpPr>
                <p:nvPr/>
              </p:nvSpPr>
              <p:spPr>
                <a:xfrm>
                  <a:off x="9206013" y="5189826"/>
                  <a:ext cx="1295948" cy="312650"/>
                </a:xfrm>
                <a:prstGeom prst="rect">
                  <a:avLst/>
                </a:prstGeom>
                <a:blipFill>
                  <a:blip r:embed="rId6"/>
                  <a:stretch>
                    <a:fillRect b="-1923"/>
                  </a:stretch>
                </a:blipFill>
              </p:spPr>
              <p:txBody>
                <a:bodyPr/>
                <a:lstStyle/>
                <a:p>
                  <a:r>
                    <a:rPr lang="zh-CN" altLang="en-US">
                      <a:noFill/>
                    </a:rPr>
                    <a:t> </a:t>
                  </a:r>
                </a:p>
              </p:txBody>
            </p:sp>
          </mc:Fallback>
        </mc:AlternateContent>
        <p:sp>
          <p:nvSpPr>
            <p:cNvPr id="25" name="文本框 24">
              <a:extLst>
                <a:ext uri="{FF2B5EF4-FFF2-40B4-BE49-F238E27FC236}">
                  <a16:creationId xmlns:a16="http://schemas.microsoft.com/office/drawing/2014/main" id="{01B27BE5-8FE5-4C0C-BD4C-3360F4B26690}"/>
                </a:ext>
              </a:extLst>
            </p:cNvPr>
            <p:cNvSpPr txBox="1"/>
            <p:nvPr/>
          </p:nvSpPr>
          <p:spPr>
            <a:xfrm>
              <a:off x="9166542" y="4339937"/>
              <a:ext cx="1374889" cy="369332"/>
            </a:xfrm>
            <a:prstGeom prst="rect">
              <a:avLst/>
            </a:prstGeom>
            <a:noFill/>
          </p:spPr>
          <p:txBody>
            <a:bodyPr wrap="square" rtlCol="0">
              <a:spAutoFit/>
            </a:bodyPr>
            <a:lstStyle/>
            <a:p>
              <a:pPr algn="ctr"/>
              <a:r>
                <a:rPr lang="zh-CN" altLang="en-US" b="1">
                  <a:solidFill>
                    <a:srgbClr val="C00000"/>
                  </a:solidFill>
                </a:rPr>
                <a:t>符号化结论</a:t>
              </a:r>
            </a:p>
          </p:txBody>
        </p:sp>
        <p:sp>
          <p:nvSpPr>
            <p:cNvPr id="26" name="矩形: 圆角 25">
              <a:extLst>
                <a:ext uri="{FF2B5EF4-FFF2-40B4-BE49-F238E27FC236}">
                  <a16:creationId xmlns:a16="http://schemas.microsoft.com/office/drawing/2014/main" id="{2D66DF1E-2672-47FA-A46E-44BFAA74DD3C}"/>
                </a:ext>
              </a:extLst>
            </p:cNvPr>
            <p:cNvSpPr/>
            <p:nvPr/>
          </p:nvSpPr>
          <p:spPr>
            <a:xfrm>
              <a:off x="8874285" y="4319962"/>
              <a:ext cx="1980103" cy="1227553"/>
            </a:xfrm>
            <a:prstGeom prst="roundRect">
              <a:avLst>
                <a:gd name="adj" fmla="val 10236"/>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a:extLst>
              <a:ext uri="{FF2B5EF4-FFF2-40B4-BE49-F238E27FC236}">
                <a16:creationId xmlns:a16="http://schemas.microsoft.com/office/drawing/2014/main" id="{ED774643-9C80-40F9-9644-EFFBF4417576}"/>
              </a:ext>
            </a:extLst>
          </p:cNvPr>
          <p:cNvGrpSpPr/>
          <p:nvPr/>
        </p:nvGrpSpPr>
        <p:grpSpPr>
          <a:xfrm>
            <a:off x="1846683" y="5626153"/>
            <a:ext cx="8498630" cy="404983"/>
            <a:chOff x="2583454" y="5712945"/>
            <a:chExt cx="8498630" cy="404983"/>
          </a:xfrm>
        </p:grpSpPr>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0C46A963-14A7-4993-882C-D50FF61AD6CE}"/>
                    </a:ext>
                  </a:extLst>
                </p:cNvPr>
                <p:cNvSpPr txBox="1"/>
                <p:nvPr/>
              </p:nvSpPr>
              <p:spPr>
                <a:xfrm>
                  <a:off x="4315443" y="5712945"/>
                  <a:ext cx="6766641" cy="404983"/>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𝑭</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𝑮</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e>
                        </m:d>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𝒙</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𝑮</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𝑯</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e>
                        </m:d>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𝒙</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𝑯</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𝑭</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e>
                        </m:d>
                      </m:oMath>
                    </m:oMathPara>
                  </a14:m>
                  <a:endParaRPr lang="zh-CN" altLang="en-US" b="1">
                    <a:solidFill>
                      <a:schemeClr val="accent2">
                        <a:lumMod val="50000"/>
                      </a:schemeClr>
                    </a:solidFill>
                  </a:endParaRPr>
                </a:p>
              </p:txBody>
            </p:sp>
          </mc:Choice>
          <mc:Fallback xmlns="">
            <p:sp>
              <p:nvSpPr>
                <p:cNvPr id="28" name="文本框 27">
                  <a:extLst>
                    <a:ext uri="{FF2B5EF4-FFF2-40B4-BE49-F238E27FC236}">
                      <a16:creationId xmlns:a16="http://schemas.microsoft.com/office/drawing/2014/main" id="{0C46A963-14A7-4993-882C-D50FF61AD6CE}"/>
                    </a:ext>
                  </a:extLst>
                </p:cNvPr>
                <p:cNvSpPr txBox="1">
                  <a:spLocks noRot="1" noChangeAspect="1" noMove="1" noResize="1" noEditPoints="1" noAdjustHandles="1" noChangeArrowheads="1" noChangeShapeType="1" noTextEdit="1"/>
                </p:cNvSpPr>
                <p:nvPr/>
              </p:nvSpPr>
              <p:spPr>
                <a:xfrm>
                  <a:off x="4315443" y="5712945"/>
                  <a:ext cx="6766641" cy="404983"/>
                </a:xfrm>
                <a:prstGeom prst="rect">
                  <a:avLst/>
                </a:prstGeom>
                <a:blipFill>
                  <a:blip r:embed="rId7"/>
                  <a:stretch>
                    <a:fillRect/>
                  </a:stretch>
                </a:blipFill>
              </p:spPr>
              <p:txBody>
                <a:bodyPr/>
                <a:lstStyle/>
                <a:p>
                  <a:r>
                    <a:rPr lang="zh-CN" altLang="en-US">
                      <a:noFill/>
                    </a:rPr>
                    <a:t> </a:t>
                  </a:r>
                </a:p>
              </p:txBody>
            </p:sp>
          </mc:Fallback>
        </mc:AlternateContent>
        <p:sp>
          <p:nvSpPr>
            <p:cNvPr id="29" name="文本框 28">
              <a:extLst>
                <a:ext uri="{FF2B5EF4-FFF2-40B4-BE49-F238E27FC236}">
                  <a16:creationId xmlns:a16="http://schemas.microsoft.com/office/drawing/2014/main" id="{90304F24-B690-4C08-9851-C7A57FAA6683}"/>
                </a:ext>
              </a:extLst>
            </p:cNvPr>
            <p:cNvSpPr txBox="1"/>
            <p:nvPr/>
          </p:nvSpPr>
          <p:spPr>
            <a:xfrm>
              <a:off x="2583454" y="5721623"/>
              <a:ext cx="1677496" cy="369332"/>
            </a:xfrm>
            <a:prstGeom prst="rect">
              <a:avLst/>
            </a:prstGeom>
            <a:noFill/>
          </p:spPr>
          <p:txBody>
            <a:bodyPr wrap="square" rtlCol="0">
              <a:spAutoFit/>
            </a:bodyPr>
            <a:lstStyle/>
            <a:p>
              <a:r>
                <a:rPr lang="zh-CN" altLang="en-US" b="1">
                  <a:solidFill>
                    <a:srgbClr val="C00000"/>
                  </a:solidFill>
                </a:rPr>
                <a:t>待验证的推理：</a:t>
              </a:r>
            </a:p>
          </p:txBody>
        </p:sp>
      </p:grpSp>
    </p:spTree>
    <p:extLst>
      <p:ext uri="{BB962C8B-B14F-4D97-AF65-F5344CB8AC3E}">
        <p14:creationId xmlns:p14="http://schemas.microsoft.com/office/powerpoint/2010/main" val="3479648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自然语言推理有效性的验证</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第十二讲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22</a:t>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自然语言推理有效性验证举例</a:t>
            </a:r>
          </a:p>
        </p:txBody>
      </p:sp>
      <p:sp>
        <p:nvSpPr>
          <p:cNvPr id="12" name="文本框 11">
            <a:extLst>
              <a:ext uri="{FF2B5EF4-FFF2-40B4-BE49-F238E27FC236}">
                <a16:creationId xmlns:a16="http://schemas.microsoft.com/office/drawing/2014/main" id="{A4940878-A023-4E44-99B4-4F01ED44ADB4}"/>
              </a:ext>
            </a:extLst>
          </p:cNvPr>
          <p:cNvSpPr txBox="1"/>
          <p:nvPr/>
        </p:nvSpPr>
        <p:spPr>
          <a:xfrm>
            <a:off x="1109913" y="1271167"/>
            <a:ext cx="9972171" cy="1332096"/>
          </a:xfrm>
          <a:prstGeom prst="rect">
            <a:avLst/>
          </a:prstGeom>
          <a:solidFill>
            <a:schemeClr val="accent6">
              <a:lumMod val="20000"/>
              <a:lumOff val="80000"/>
              <a:alpha val="50000"/>
            </a:schemeClr>
          </a:solidFill>
        </p:spPr>
        <p:txBody>
          <a:bodyPr wrap="square" rtlCol="0">
            <a:spAutoFit/>
          </a:bodyPr>
          <a:lstStyle/>
          <a:p>
            <a:pPr algn="ctr">
              <a:spcAft>
                <a:spcPts val="1200"/>
              </a:spcAft>
            </a:pPr>
            <a:r>
              <a:rPr lang="zh-CN" altLang="en-US" sz="2400" b="1">
                <a:solidFill>
                  <a:schemeClr val="accent6">
                    <a:lumMod val="50000"/>
                  </a:schemeClr>
                </a:solidFill>
              </a:rPr>
              <a:t>验证下面推理的有效性</a:t>
            </a:r>
          </a:p>
          <a:p>
            <a:pPr>
              <a:lnSpc>
                <a:spcPts val="3000"/>
              </a:lnSpc>
            </a:pPr>
            <a:r>
              <a:rPr lang="zh-CN" altLang="en-US" sz="2000" b="1">
                <a:solidFill>
                  <a:srgbClr val="002060"/>
                </a:solidFill>
                <a:latin typeface="楷体" panose="02010609060101010101" pitchFamily="49" charset="-122"/>
                <a:ea typeface="楷体" panose="02010609060101010101" pitchFamily="49" charset="-122"/>
              </a:rPr>
              <a:t>任何人如果他喜欢步行，他就不喜欢乘汽车。每一个人或者喜欢乘汽车，或者喜欢骑自行车。有的人不爱骑自行车。因而有的人不爱步行。</a:t>
            </a:r>
          </a:p>
        </p:txBody>
      </p:sp>
      <p:pic>
        <p:nvPicPr>
          <p:cNvPr id="4" name="图片 3">
            <a:extLst>
              <a:ext uri="{FF2B5EF4-FFF2-40B4-BE49-F238E27FC236}">
                <a16:creationId xmlns:a16="http://schemas.microsoft.com/office/drawing/2014/main" id="{EC4E1A9D-F8CA-4936-9321-B7ABDF69A25B}"/>
              </a:ext>
            </a:extLst>
          </p:cNvPr>
          <p:cNvPicPr>
            <a:picLocks noChangeAspect="1"/>
          </p:cNvPicPr>
          <p:nvPr/>
        </p:nvPicPr>
        <p:blipFill>
          <a:blip r:embed="rId2"/>
          <a:stretch>
            <a:fillRect/>
          </a:stretch>
        </p:blipFill>
        <p:spPr>
          <a:xfrm>
            <a:off x="7232172" y="2687156"/>
            <a:ext cx="4583534" cy="3627894"/>
          </a:xfrm>
          <a:prstGeom prst="rect">
            <a:avLst/>
          </a:prstGeom>
        </p:spPr>
      </p:pic>
      <p:grpSp>
        <p:nvGrpSpPr>
          <p:cNvPr id="41" name="组合 40">
            <a:extLst>
              <a:ext uri="{FF2B5EF4-FFF2-40B4-BE49-F238E27FC236}">
                <a16:creationId xmlns:a16="http://schemas.microsoft.com/office/drawing/2014/main" id="{49A505D5-83CC-45EB-B76F-BD668C17AC69}"/>
              </a:ext>
            </a:extLst>
          </p:cNvPr>
          <p:cNvGrpSpPr/>
          <p:nvPr/>
        </p:nvGrpSpPr>
        <p:grpSpPr>
          <a:xfrm>
            <a:off x="345951" y="4109863"/>
            <a:ext cx="6766641" cy="2047709"/>
            <a:chOff x="310180" y="2823849"/>
            <a:chExt cx="6766641" cy="2047709"/>
          </a:xfrm>
        </p:grpSpPr>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0C46A963-14A7-4993-882C-D50FF61AD6CE}"/>
                    </a:ext>
                  </a:extLst>
                </p:cNvPr>
                <p:cNvSpPr txBox="1"/>
                <p:nvPr/>
              </p:nvSpPr>
              <p:spPr>
                <a:xfrm>
                  <a:off x="310180" y="3231885"/>
                  <a:ext cx="6766641" cy="404983"/>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𝑭</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𝑮</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e>
                        </m:d>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𝒙</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𝑮</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𝑯</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e>
                        </m:d>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𝒙</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𝑯</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𝑭</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e>
                        </m:d>
                      </m:oMath>
                    </m:oMathPara>
                  </a14:m>
                  <a:endParaRPr lang="zh-CN" altLang="en-US" b="1">
                    <a:solidFill>
                      <a:schemeClr val="accent2">
                        <a:lumMod val="50000"/>
                      </a:schemeClr>
                    </a:solidFill>
                  </a:endParaRPr>
                </a:p>
              </p:txBody>
            </p:sp>
          </mc:Choice>
          <mc:Fallback xmlns="">
            <p:sp>
              <p:nvSpPr>
                <p:cNvPr id="28" name="文本框 27">
                  <a:extLst>
                    <a:ext uri="{FF2B5EF4-FFF2-40B4-BE49-F238E27FC236}">
                      <a16:creationId xmlns:a16="http://schemas.microsoft.com/office/drawing/2014/main" id="{0C46A963-14A7-4993-882C-D50FF61AD6CE}"/>
                    </a:ext>
                  </a:extLst>
                </p:cNvPr>
                <p:cNvSpPr txBox="1">
                  <a:spLocks noRot="1" noChangeAspect="1" noMove="1" noResize="1" noEditPoints="1" noAdjustHandles="1" noChangeArrowheads="1" noChangeShapeType="1" noTextEdit="1"/>
                </p:cNvSpPr>
                <p:nvPr/>
              </p:nvSpPr>
              <p:spPr>
                <a:xfrm>
                  <a:off x="310180" y="3231885"/>
                  <a:ext cx="6766641" cy="404983"/>
                </a:xfrm>
                <a:prstGeom prst="rect">
                  <a:avLst/>
                </a:prstGeom>
                <a:blipFill>
                  <a:blip r:embed="rId3"/>
                  <a:stretch>
                    <a:fillRect/>
                  </a:stretch>
                </a:blipFill>
              </p:spPr>
              <p:txBody>
                <a:bodyPr/>
                <a:lstStyle/>
                <a:p>
                  <a:r>
                    <a:rPr lang="zh-CN" altLang="en-US">
                      <a:noFill/>
                    </a:rPr>
                    <a:t> </a:t>
                  </a:r>
                </a:p>
              </p:txBody>
            </p:sp>
          </mc:Fallback>
        </mc:AlternateContent>
        <p:sp>
          <p:nvSpPr>
            <p:cNvPr id="29" name="文本框 28">
              <a:extLst>
                <a:ext uri="{FF2B5EF4-FFF2-40B4-BE49-F238E27FC236}">
                  <a16:creationId xmlns:a16="http://schemas.microsoft.com/office/drawing/2014/main" id="{90304F24-B690-4C08-9851-C7A57FAA6683}"/>
                </a:ext>
              </a:extLst>
            </p:cNvPr>
            <p:cNvSpPr txBox="1"/>
            <p:nvPr/>
          </p:nvSpPr>
          <p:spPr>
            <a:xfrm>
              <a:off x="2854752" y="2823849"/>
              <a:ext cx="1664621" cy="369332"/>
            </a:xfrm>
            <a:prstGeom prst="rect">
              <a:avLst/>
            </a:prstGeom>
            <a:noFill/>
          </p:spPr>
          <p:txBody>
            <a:bodyPr wrap="square" rtlCol="0">
              <a:spAutoFit/>
            </a:bodyPr>
            <a:lstStyle/>
            <a:p>
              <a:pPr algn="ctr"/>
              <a:r>
                <a:rPr lang="zh-CN" altLang="en-US" b="1">
                  <a:solidFill>
                    <a:srgbClr val="C00000"/>
                  </a:solidFill>
                </a:rPr>
                <a:t>待验证的推理</a:t>
              </a:r>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198FBD44-006E-465F-93CE-31A50ACF8755}"/>
                    </a:ext>
                  </a:extLst>
                </p:cNvPr>
                <p:cNvSpPr txBox="1"/>
                <p:nvPr/>
              </p:nvSpPr>
              <p:spPr>
                <a:xfrm>
                  <a:off x="5720754" y="4109165"/>
                  <a:ext cx="1295948" cy="276999"/>
                </a:xfrm>
                <a:prstGeom prst="rect">
                  <a:avLst/>
                </a:prstGeom>
                <a:solidFill>
                  <a:schemeClr val="accent2">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𝑭</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𝒂</m:t>
                        </m:r>
                        <m:r>
                          <a:rPr lang="en-US" altLang="zh-CN" b="1" i="1" smtClean="0">
                            <a:solidFill>
                              <a:schemeClr val="accent2">
                                <a:lumMod val="50000"/>
                              </a:schemeClr>
                            </a:solidFill>
                            <a:latin typeface="Cambria Math" panose="02040503050406030204" pitchFamily="18" charset="0"/>
                          </a:rPr>
                          <m:t>)</m:t>
                        </m:r>
                      </m:oMath>
                    </m:oMathPara>
                  </a14:m>
                  <a:endParaRPr lang="zh-CN" altLang="en-US" b="1">
                    <a:solidFill>
                      <a:schemeClr val="accent2">
                        <a:lumMod val="50000"/>
                      </a:schemeClr>
                    </a:solidFill>
                  </a:endParaRPr>
                </a:p>
              </p:txBody>
            </p:sp>
          </mc:Choice>
          <mc:Fallback xmlns="">
            <p:sp>
              <p:nvSpPr>
                <p:cNvPr id="31" name="文本框 30">
                  <a:extLst>
                    <a:ext uri="{FF2B5EF4-FFF2-40B4-BE49-F238E27FC236}">
                      <a16:creationId xmlns:a16="http://schemas.microsoft.com/office/drawing/2014/main" id="{198FBD44-006E-465F-93CE-31A50ACF8755}"/>
                    </a:ext>
                  </a:extLst>
                </p:cNvPr>
                <p:cNvSpPr txBox="1">
                  <a:spLocks noRot="1" noChangeAspect="1" noMove="1" noResize="1" noEditPoints="1" noAdjustHandles="1" noChangeArrowheads="1" noChangeShapeType="1" noTextEdit="1"/>
                </p:cNvSpPr>
                <p:nvPr/>
              </p:nvSpPr>
              <p:spPr>
                <a:xfrm>
                  <a:off x="5720754" y="4109165"/>
                  <a:ext cx="1295948" cy="276999"/>
                </a:xfrm>
                <a:prstGeom prst="rect">
                  <a:avLst/>
                </a:prstGeom>
                <a:blipFill>
                  <a:blip r:embed="rId4"/>
                  <a:stretch>
                    <a:fillRect t="-2222" b="-3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18A5F5B6-D2EC-4903-B21F-879D126A6DAB}"/>
                    </a:ext>
                  </a:extLst>
                </p:cNvPr>
                <p:cNvSpPr txBox="1"/>
                <p:nvPr/>
              </p:nvSpPr>
              <p:spPr>
                <a:xfrm>
                  <a:off x="4284014" y="4103878"/>
                  <a:ext cx="1295948" cy="276999"/>
                </a:xfrm>
                <a:prstGeom prst="rect">
                  <a:avLst/>
                </a:prstGeom>
                <a:solidFill>
                  <a:schemeClr val="accent2">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𝑯</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𝒂</m:t>
                        </m:r>
                        <m:r>
                          <a:rPr lang="en-US" altLang="zh-CN" b="1" i="1" smtClean="0">
                            <a:solidFill>
                              <a:schemeClr val="accent2">
                                <a:lumMod val="50000"/>
                              </a:schemeClr>
                            </a:solidFill>
                            <a:latin typeface="Cambria Math" panose="02040503050406030204" pitchFamily="18" charset="0"/>
                          </a:rPr>
                          <m:t>)</m:t>
                        </m:r>
                      </m:oMath>
                    </m:oMathPara>
                  </a14:m>
                  <a:endParaRPr lang="zh-CN" altLang="en-US" b="1">
                    <a:solidFill>
                      <a:schemeClr val="accent2">
                        <a:lumMod val="50000"/>
                      </a:schemeClr>
                    </a:solidFill>
                  </a:endParaRPr>
                </a:p>
              </p:txBody>
            </p:sp>
          </mc:Choice>
          <mc:Fallback xmlns="">
            <p:sp>
              <p:nvSpPr>
                <p:cNvPr id="32" name="文本框 31">
                  <a:extLst>
                    <a:ext uri="{FF2B5EF4-FFF2-40B4-BE49-F238E27FC236}">
                      <a16:creationId xmlns:a16="http://schemas.microsoft.com/office/drawing/2014/main" id="{18A5F5B6-D2EC-4903-B21F-879D126A6DAB}"/>
                    </a:ext>
                  </a:extLst>
                </p:cNvPr>
                <p:cNvSpPr txBox="1">
                  <a:spLocks noRot="1" noChangeAspect="1" noMove="1" noResize="1" noEditPoints="1" noAdjustHandles="1" noChangeArrowheads="1" noChangeShapeType="1" noTextEdit="1"/>
                </p:cNvSpPr>
                <p:nvPr/>
              </p:nvSpPr>
              <p:spPr>
                <a:xfrm>
                  <a:off x="4284014" y="4103878"/>
                  <a:ext cx="1295948" cy="276999"/>
                </a:xfrm>
                <a:prstGeom prst="rect">
                  <a:avLst/>
                </a:prstGeom>
                <a:blipFill>
                  <a:blip r:embed="rId5"/>
                  <a:stretch>
                    <a:fillRect t="-2174" b="-326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5DC69DD9-4DA5-464E-BA89-BCF679B2C04C}"/>
                    </a:ext>
                  </a:extLst>
                </p:cNvPr>
                <p:cNvSpPr txBox="1"/>
                <p:nvPr/>
              </p:nvSpPr>
              <p:spPr>
                <a:xfrm>
                  <a:off x="2656308" y="4099975"/>
                  <a:ext cx="1295948" cy="276999"/>
                </a:xfrm>
                <a:prstGeom prst="rect">
                  <a:avLst/>
                </a:prstGeom>
                <a:solidFill>
                  <a:schemeClr val="accent2">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𝑮</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𝒂</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𝑯</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𝒂</m:t>
                        </m:r>
                        <m:r>
                          <a:rPr lang="en-US" altLang="zh-CN" b="1" i="1" smtClean="0">
                            <a:solidFill>
                              <a:schemeClr val="accent2">
                                <a:lumMod val="50000"/>
                              </a:schemeClr>
                            </a:solidFill>
                            <a:latin typeface="Cambria Math" panose="02040503050406030204" pitchFamily="18" charset="0"/>
                          </a:rPr>
                          <m:t>)</m:t>
                        </m:r>
                      </m:oMath>
                    </m:oMathPara>
                  </a14:m>
                  <a:endParaRPr lang="zh-CN" altLang="en-US" b="1">
                    <a:solidFill>
                      <a:schemeClr val="accent2">
                        <a:lumMod val="50000"/>
                      </a:schemeClr>
                    </a:solidFill>
                  </a:endParaRPr>
                </a:p>
              </p:txBody>
            </p:sp>
          </mc:Choice>
          <mc:Fallback xmlns="">
            <p:sp>
              <p:nvSpPr>
                <p:cNvPr id="33" name="文本框 32">
                  <a:extLst>
                    <a:ext uri="{FF2B5EF4-FFF2-40B4-BE49-F238E27FC236}">
                      <a16:creationId xmlns:a16="http://schemas.microsoft.com/office/drawing/2014/main" id="{5DC69DD9-4DA5-464E-BA89-BCF679B2C04C}"/>
                    </a:ext>
                  </a:extLst>
                </p:cNvPr>
                <p:cNvSpPr txBox="1">
                  <a:spLocks noRot="1" noChangeAspect="1" noMove="1" noResize="1" noEditPoints="1" noAdjustHandles="1" noChangeArrowheads="1" noChangeShapeType="1" noTextEdit="1"/>
                </p:cNvSpPr>
                <p:nvPr/>
              </p:nvSpPr>
              <p:spPr>
                <a:xfrm>
                  <a:off x="2656308" y="4099975"/>
                  <a:ext cx="1295948" cy="276999"/>
                </a:xfrm>
                <a:prstGeom prst="rect">
                  <a:avLst/>
                </a:prstGeom>
                <a:blipFill>
                  <a:blip r:embed="rId6"/>
                  <a:stretch>
                    <a:fillRect l="-4245" t="-4444" r="-6604" b="-3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C9004DE9-4EA5-479A-BBC1-169D1D0F9961}"/>
                    </a:ext>
                  </a:extLst>
                </p:cNvPr>
                <p:cNvSpPr txBox="1"/>
                <p:nvPr/>
              </p:nvSpPr>
              <p:spPr>
                <a:xfrm>
                  <a:off x="571594" y="4109165"/>
                  <a:ext cx="1605862" cy="276999"/>
                </a:xfrm>
                <a:prstGeom prst="rect">
                  <a:avLst/>
                </a:prstGeom>
                <a:solidFill>
                  <a:schemeClr val="accent2">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𝑭</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𝒂</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𝑮</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oMath>
                    </m:oMathPara>
                  </a14:m>
                  <a:endParaRPr lang="zh-CN" altLang="en-US" b="1">
                    <a:solidFill>
                      <a:schemeClr val="accent2">
                        <a:lumMod val="50000"/>
                      </a:schemeClr>
                    </a:solidFill>
                  </a:endParaRPr>
                </a:p>
              </p:txBody>
            </p:sp>
          </mc:Choice>
          <mc:Fallback xmlns="">
            <p:sp>
              <p:nvSpPr>
                <p:cNvPr id="34" name="文本框 33">
                  <a:extLst>
                    <a:ext uri="{FF2B5EF4-FFF2-40B4-BE49-F238E27FC236}">
                      <a16:creationId xmlns:a16="http://schemas.microsoft.com/office/drawing/2014/main" id="{C9004DE9-4EA5-479A-BBC1-169D1D0F9961}"/>
                    </a:ext>
                  </a:extLst>
                </p:cNvPr>
                <p:cNvSpPr txBox="1">
                  <a:spLocks noRot="1" noChangeAspect="1" noMove="1" noResize="1" noEditPoints="1" noAdjustHandles="1" noChangeArrowheads="1" noChangeShapeType="1" noTextEdit="1"/>
                </p:cNvSpPr>
                <p:nvPr/>
              </p:nvSpPr>
              <p:spPr>
                <a:xfrm>
                  <a:off x="571594" y="4109165"/>
                  <a:ext cx="1605862" cy="276999"/>
                </a:xfrm>
                <a:prstGeom prst="rect">
                  <a:avLst/>
                </a:prstGeom>
                <a:blipFill>
                  <a:blip r:embed="rId7"/>
                  <a:stretch>
                    <a:fillRect l="-380" t="-2222" r="-2281" b="-35556"/>
                  </a:stretch>
                </a:blipFill>
              </p:spPr>
              <p:txBody>
                <a:bodyPr/>
                <a:lstStyle/>
                <a:p>
                  <a:r>
                    <a:rPr lang="zh-CN" altLang="en-US">
                      <a:noFill/>
                    </a:rPr>
                    <a:t> </a:t>
                  </a:r>
                </a:p>
              </p:txBody>
            </p:sp>
          </mc:Fallback>
        </mc:AlternateContent>
        <p:sp>
          <p:nvSpPr>
            <p:cNvPr id="11" name="箭头: 下 10">
              <a:extLst>
                <a:ext uri="{FF2B5EF4-FFF2-40B4-BE49-F238E27FC236}">
                  <a16:creationId xmlns:a16="http://schemas.microsoft.com/office/drawing/2014/main" id="{31559D51-7894-41FD-985A-3C4A2E9049F8}"/>
                </a:ext>
              </a:extLst>
            </p:cNvPr>
            <p:cNvSpPr/>
            <p:nvPr/>
          </p:nvSpPr>
          <p:spPr>
            <a:xfrm>
              <a:off x="1341468" y="3636868"/>
              <a:ext cx="66114" cy="4631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箭头: 下 36">
              <a:extLst>
                <a:ext uri="{FF2B5EF4-FFF2-40B4-BE49-F238E27FC236}">
                  <a16:creationId xmlns:a16="http://schemas.microsoft.com/office/drawing/2014/main" id="{AACF14FC-EC17-40A5-B3E6-CC8EC299B6FE}"/>
                </a:ext>
              </a:extLst>
            </p:cNvPr>
            <p:cNvSpPr/>
            <p:nvPr/>
          </p:nvSpPr>
          <p:spPr>
            <a:xfrm>
              <a:off x="3271225" y="3646058"/>
              <a:ext cx="66114" cy="4631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箭头: 下 37">
              <a:extLst>
                <a:ext uri="{FF2B5EF4-FFF2-40B4-BE49-F238E27FC236}">
                  <a16:creationId xmlns:a16="http://schemas.microsoft.com/office/drawing/2014/main" id="{9105D16E-9E5F-48A6-BB62-E1EF8DC4B864}"/>
                </a:ext>
              </a:extLst>
            </p:cNvPr>
            <p:cNvSpPr/>
            <p:nvPr/>
          </p:nvSpPr>
          <p:spPr>
            <a:xfrm>
              <a:off x="4893715" y="3646058"/>
              <a:ext cx="66114" cy="4631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箭头: 下 38">
              <a:extLst>
                <a:ext uri="{FF2B5EF4-FFF2-40B4-BE49-F238E27FC236}">
                  <a16:creationId xmlns:a16="http://schemas.microsoft.com/office/drawing/2014/main" id="{1F4E2721-1E59-442F-A007-05CFDDCCEB87}"/>
                </a:ext>
              </a:extLst>
            </p:cNvPr>
            <p:cNvSpPr/>
            <p:nvPr/>
          </p:nvSpPr>
          <p:spPr>
            <a:xfrm rot="10800000">
              <a:off x="6339953" y="3636868"/>
              <a:ext cx="66114" cy="4631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a:extLst>
                <a:ext uri="{FF2B5EF4-FFF2-40B4-BE49-F238E27FC236}">
                  <a16:creationId xmlns:a16="http://schemas.microsoft.com/office/drawing/2014/main" id="{5B44FA7D-EA3E-4320-A75F-A1EAC6FEF1A5}"/>
                </a:ext>
              </a:extLst>
            </p:cNvPr>
            <p:cNvSpPr txBox="1"/>
            <p:nvPr/>
          </p:nvSpPr>
          <p:spPr>
            <a:xfrm>
              <a:off x="1352471" y="4502226"/>
              <a:ext cx="4682058" cy="369332"/>
            </a:xfrm>
            <a:prstGeom prst="rect">
              <a:avLst/>
            </a:prstGeom>
            <a:noFill/>
          </p:spPr>
          <p:txBody>
            <a:bodyPr wrap="square" rtlCol="0">
              <a:spAutoFit/>
            </a:bodyPr>
            <a:lstStyle/>
            <a:p>
              <a:pPr algn="ctr"/>
              <a:r>
                <a:rPr lang="zh-CN" altLang="en-US" b="1">
                  <a:solidFill>
                    <a:srgbClr val="002060"/>
                  </a:solidFill>
                </a:rPr>
                <a:t>推理结论量词的引入和推理前提量词的消除</a:t>
              </a:r>
            </a:p>
          </p:txBody>
        </p:sp>
      </p:grpSp>
      <p:sp>
        <p:nvSpPr>
          <p:cNvPr id="42" name="文本框 41">
            <a:extLst>
              <a:ext uri="{FF2B5EF4-FFF2-40B4-BE49-F238E27FC236}">
                <a16:creationId xmlns:a16="http://schemas.microsoft.com/office/drawing/2014/main" id="{F22AE3E1-3DAF-4FF0-BBED-F5E8DE6F4E1C}"/>
              </a:ext>
            </a:extLst>
          </p:cNvPr>
          <p:cNvSpPr txBox="1"/>
          <p:nvPr/>
        </p:nvSpPr>
        <p:spPr>
          <a:xfrm>
            <a:off x="345951" y="2964595"/>
            <a:ext cx="1590654" cy="766044"/>
          </a:xfrm>
          <a:prstGeom prst="rect">
            <a:avLst/>
          </a:prstGeom>
          <a:solidFill>
            <a:schemeClr val="accent4">
              <a:lumMod val="20000"/>
              <a:lumOff val="80000"/>
              <a:alpha val="50000"/>
            </a:schemeClr>
          </a:solidFill>
        </p:spPr>
        <p:txBody>
          <a:bodyPr wrap="square" rtlCol="0">
            <a:spAutoFit/>
          </a:bodyPr>
          <a:lstStyle/>
          <a:p>
            <a:pPr algn="ctr">
              <a:spcBef>
                <a:spcPts val="600"/>
              </a:spcBef>
            </a:pPr>
            <a:r>
              <a:rPr lang="zh-CN" altLang="en-US" sz="2000" b="1">
                <a:solidFill>
                  <a:srgbClr val="C00000"/>
                </a:solidFill>
              </a:rPr>
              <a:t>论域</a:t>
            </a:r>
            <a:endParaRPr lang="en-US" altLang="zh-CN" sz="2000" b="1">
              <a:solidFill>
                <a:srgbClr val="C00000"/>
              </a:solidFill>
            </a:endParaRPr>
          </a:p>
          <a:p>
            <a:pPr>
              <a:lnSpc>
                <a:spcPts val="2600"/>
              </a:lnSpc>
              <a:spcBef>
                <a:spcPts val="600"/>
              </a:spcBef>
            </a:pPr>
            <a:r>
              <a:rPr lang="zh-CN" altLang="en-US" b="1">
                <a:solidFill>
                  <a:srgbClr val="002060"/>
                </a:solidFill>
                <a:latin typeface="楷体" panose="02010609060101010101" pitchFamily="49" charset="-122"/>
                <a:ea typeface="楷体" panose="02010609060101010101" pitchFamily="49" charset="-122"/>
              </a:rPr>
              <a:t>所有人的集合</a:t>
            </a:r>
          </a:p>
        </p:txBody>
      </p:sp>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ABF2AB92-C37F-4AB3-9D85-063FF64589A5}"/>
                  </a:ext>
                </a:extLst>
              </p:cNvPr>
              <p:cNvSpPr txBox="1"/>
              <p:nvPr/>
            </p:nvSpPr>
            <p:spPr>
              <a:xfrm>
                <a:off x="2056185" y="2793619"/>
                <a:ext cx="5085524" cy="1107996"/>
              </a:xfrm>
              <a:prstGeom prst="rect">
                <a:avLst/>
              </a:prstGeom>
              <a:solidFill>
                <a:schemeClr val="accent2">
                  <a:lumMod val="20000"/>
                  <a:lumOff val="80000"/>
                  <a:alpha val="50000"/>
                </a:schemeClr>
              </a:solidFill>
            </p:spPr>
            <p:txBody>
              <a:bodyPr wrap="square" rtlCol="0">
                <a:spAutoFit/>
              </a:bodyPr>
              <a:lstStyle/>
              <a:p>
                <a:pPr algn="ctr">
                  <a:spcAft>
                    <a:spcPts val="600"/>
                  </a:spcAft>
                </a:pPr>
                <a:r>
                  <a:rPr lang="zh-CN" altLang="en-US" sz="2000" b="1">
                    <a:solidFill>
                      <a:srgbClr val="C00000"/>
                    </a:solidFill>
                  </a:rPr>
                  <a:t>谓词</a:t>
                </a:r>
                <a:endParaRPr lang="en-US" altLang="zh-CN" sz="2000" b="1">
                  <a:solidFill>
                    <a:srgbClr val="C00000"/>
                  </a:solidFill>
                </a:endParaRPr>
              </a:p>
              <a:p>
                <a:pPr>
                  <a:spcAft>
                    <a:spcPts val="600"/>
                  </a:spcAft>
                </a:pPr>
                <a14:m>
                  <m:oMath xmlns:m="http://schemas.openxmlformats.org/officeDocument/2006/math">
                    <m:r>
                      <a:rPr lang="en-US" altLang="zh-CN" b="1" i="1" smtClean="0">
                        <a:solidFill>
                          <a:srgbClr val="002060"/>
                        </a:solidFill>
                        <a:latin typeface="Cambria Math" panose="02040503050406030204" pitchFamily="18" charset="0"/>
                      </a:rPr>
                      <m:t>𝑭</m:t>
                    </m:r>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m:t>
                    </m:r>
                  </m:oMath>
                </a14:m>
                <a:r>
                  <a:rPr lang="zh-CN" altLang="en-US" b="1">
                    <a:solidFill>
                      <a:srgbClr val="002060"/>
                    </a:solidFill>
                    <a:latin typeface="楷体" panose="02010609060101010101" pitchFamily="49" charset="-122"/>
                    <a:ea typeface="楷体" panose="02010609060101010101" pitchFamily="49" charset="-122"/>
                  </a:rPr>
                  <a:t>：</a:t>
                </a:r>
                <a14:m>
                  <m:oMath xmlns:m="http://schemas.openxmlformats.org/officeDocument/2006/math">
                    <m:r>
                      <m:rPr>
                        <m:nor/>
                      </m:rPr>
                      <a:rPr lang="zh-CN" altLang="en-US" b="1">
                        <a:solidFill>
                          <a:srgbClr val="002060"/>
                        </a:solidFill>
                        <a:latin typeface="楷体" panose="02010609060101010101" pitchFamily="49" charset="-122"/>
                        <a:ea typeface="楷体" panose="02010609060101010101" pitchFamily="49" charset="-122"/>
                      </a:rPr>
                      <m:t>“</m:t>
                    </m:r>
                    <m:r>
                      <a:rPr lang="en-US" altLang="zh-CN" b="1" i="1" smtClean="0">
                        <a:solidFill>
                          <a:srgbClr val="002060"/>
                        </a:solidFill>
                        <a:latin typeface="Cambria Math" panose="02040503050406030204" pitchFamily="18" charset="0"/>
                      </a:rPr>
                      <m:t>𝒙</m:t>
                    </m:r>
                  </m:oMath>
                </a14:m>
                <a:r>
                  <a:rPr lang="zh-CN" altLang="en-US" b="1">
                    <a:solidFill>
                      <a:srgbClr val="002060"/>
                    </a:solidFill>
                    <a:latin typeface="楷体" panose="02010609060101010101" pitchFamily="49" charset="-122"/>
                    <a:ea typeface="楷体" panose="02010609060101010101" pitchFamily="49" charset="-122"/>
                  </a:rPr>
                  <a:t>喜欢步行”  </a:t>
                </a:r>
                <a14:m>
                  <m:oMath xmlns:m="http://schemas.openxmlformats.org/officeDocument/2006/math">
                    <m:r>
                      <a:rPr lang="en-US" altLang="zh-CN" b="1" i="1" smtClean="0">
                        <a:solidFill>
                          <a:srgbClr val="002060"/>
                        </a:solidFill>
                        <a:latin typeface="Cambria Math" panose="02040503050406030204" pitchFamily="18" charset="0"/>
                      </a:rPr>
                      <m:t>𝑮</m:t>
                    </m:r>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m:t>
                    </m:r>
                  </m:oMath>
                </a14:m>
                <a:r>
                  <a:rPr lang="zh-CN" altLang="en-US" b="1">
                    <a:solidFill>
                      <a:srgbClr val="002060"/>
                    </a:solidFill>
                    <a:latin typeface="楷体" panose="02010609060101010101" pitchFamily="49" charset="-122"/>
                    <a:ea typeface="楷体" panose="02010609060101010101" pitchFamily="49" charset="-122"/>
                  </a:rPr>
                  <a:t>：</a:t>
                </a:r>
                <a14:m>
                  <m:oMath xmlns:m="http://schemas.openxmlformats.org/officeDocument/2006/math">
                    <m:r>
                      <m:rPr>
                        <m:nor/>
                      </m:rPr>
                      <a:rPr lang="zh-CN" altLang="en-US" b="1">
                        <a:solidFill>
                          <a:srgbClr val="002060"/>
                        </a:solidFill>
                        <a:latin typeface="楷体" panose="02010609060101010101" pitchFamily="49" charset="-122"/>
                        <a:ea typeface="楷体" panose="02010609060101010101" pitchFamily="49" charset="-122"/>
                      </a:rPr>
                      <m:t>“</m:t>
                    </m:r>
                    <m:r>
                      <a:rPr lang="en-US" altLang="zh-CN" b="1" i="1">
                        <a:solidFill>
                          <a:srgbClr val="002060"/>
                        </a:solidFill>
                        <a:latin typeface="Cambria Math" panose="02040503050406030204" pitchFamily="18" charset="0"/>
                      </a:rPr>
                      <m:t>𝒙</m:t>
                    </m:r>
                  </m:oMath>
                </a14:m>
                <a:r>
                  <a:rPr lang="zh-CN" altLang="en-US" b="1">
                    <a:solidFill>
                      <a:srgbClr val="002060"/>
                    </a:solidFill>
                    <a:latin typeface="楷体" panose="02010609060101010101" pitchFamily="49" charset="-122"/>
                    <a:ea typeface="楷体" panose="02010609060101010101" pitchFamily="49" charset="-122"/>
                  </a:rPr>
                  <a:t>喜欢乘汽车”</a:t>
                </a:r>
                <a:endParaRPr lang="en-US" altLang="zh-CN" b="1" i="1">
                  <a:solidFill>
                    <a:srgbClr val="002060"/>
                  </a:solidFill>
                  <a:latin typeface="楷体" panose="02010609060101010101" pitchFamily="49" charset="-122"/>
                  <a:ea typeface="楷体" panose="02010609060101010101" pitchFamily="49" charset="-122"/>
                </a:endParaRPr>
              </a:p>
              <a:p>
                <a:pPr>
                  <a:spcAft>
                    <a:spcPts val="600"/>
                  </a:spcAft>
                </a:pPr>
                <a14:m>
                  <m:oMath xmlns:m="http://schemas.openxmlformats.org/officeDocument/2006/math">
                    <m:r>
                      <a:rPr lang="en-US" altLang="zh-CN" b="1" i="1" smtClean="0">
                        <a:solidFill>
                          <a:srgbClr val="002060"/>
                        </a:solidFill>
                        <a:latin typeface="Cambria Math" panose="02040503050406030204" pitchFamily="18" charset="0"/>
                      </a:rPr>
                      <m:t>𝑯</m:t>
                    </m:r>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m:t>
                    </m:r>
                  </m:oMath>
                </a14:m>
                <a:r>
                  <a:rPr lang="zh-CN" altLang="en-US" b="1">
                    <a:solidFill>
                      <a:srgbClr val="002060"/>
                    </a:solidFill>
                    <a:latin typeface="楷体" panose="02010609060101010101" pitchFamily="49" charset="-122"/>
                    <a:ea typeface="楷体" panose="02010609060101010101" pitchFamily="49" charset="-122"/>
                  </a:rPr>
                  <a:t>：“</a:t>
                </a:r>
                <a14:m>
                  <m:oMath xmlns:m="http://schemas.openxmlformats.org/officeDocument/2006/math">
                    <m:r>
                      <a:rPr lang="en-US" altLang="zh-CN" b="1" i="1">
                        <a:solidFill>
                          <a:srgbClr val="002060"/>
                        </a:solidFill>
                        <a:latin typeface="Cambria Math" panose="02040503050406030204" pitchFamily="18" charset="0"/>
                      </a:rPr>
                      <m:t>𝒙</m:t>
                    </m:r>
                  </m:oMath>
                </a14:m>
                <a:r>
                  <a:rPr lang="zh-CN" altLang="en-US" b="1">
                    <a:solidFill>
                      <a:srgbClr val="002060"/>
                    </a:solidFill>
                    <a:latin typeface="楷体" panose="02010609060101010101" pitchFamily="49" charset="-122"/>
                    <a:ea typeface="楷体" panose="02010609060101010101" pitchFamily="49" charset="-122"/>
                  </a:rPr>
                  <a:t>喜欢骑自行车”</a:t>
                </a:r>
              </a:p>
            </p:txBody>
          </p:sp>
        </mc:Choice>
        <mc:Fallback xmlns="">
          <p:sp>
            <p:nvSpPr>
              <p:cNvPr id="43" name="文本框 42">
                <a:extLst>
                  <a:ext uri="{FF2B5EF4-FFF2-40B4-BE49-F238E27FC236}">
                    <a16:creationId xmlns:a16="http://schemas.microsoft.com/office/drawing/2014/main" id="{ABF2AB92-C37F-4AB3-9D85-063FF64589A5}"/>
                  </a:ext>
                </a:extLst>
              </p:cNvPr>
              <p:cNvSpPr txBox="1">
                <a:spLocks noRot="1" noChangeAspect="1" noMove="1" noResize="1" noEditPoints="1" noAdjustHandles="1" noChangeArrowheads="1" noChangeShapeType="1" noTextEdit="1"/>
              </p:cNvSpPr>
              <p:nvPr/>
            </p:nvSpPr>
            <p:spPr>
              <a:xfrm>
                <a:off x="2056185" y="2793619"/>
                <a:ext cx="5085524" cy="1107996"/>
              </a:xfrm>
              <a:prstGeom prst="rect">
                <a:avLst/>
              </a:prstGeom>
              <a:blipFill>
                <a:blip r:embed="rId8"/>
                <a:stretch>
                  <a:fillRect t="-2747" r="-719" b="-65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692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自然语言推理有效性的验证</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第十二讲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23</a:t>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自然语言推理有效性验证练习</a:t>
            </a:r>
          </a:p>
        </p:txBody>
      </p:sp>
      <p:sp>
        <p:nvSpPr>
          <p:cNvPr id="12" name="文本框 11">
            <a:extLst>
              <a:ext uri="{FF2B5EF4-FFF2-40B4-BE49-F238E27FC236}">
                <a16:creationId xmlns:a16="http://schemas.microsoft.com/office/drawing/2014/main" id="{A4940878-A023-4E44-99B4-4F01ED44ADB4}"/>
              </a:ext>
            </a:extLst>
          </p:cNvPr>
          <p:cNvSpPr txBox="1"/>
          <p:nvPr/>
        </p:nvSpPr>
        <p:spPr>
          <a:xfrm>
            <a:off x="1109913" y="1271167"/>
            <a:ext cx="9972171" cy="1332096"/>
          </a:xfrm>
          <a:prstGeom prst="rect">
            <a:avLst/>
          </a:prstGeom>
          <a:solidFill>
            <a:schemeClr val="accent6">
              <a:lumMod val="20000"/>
              <a:lumOff val="80000"/>
              <a:alpha val="50000"/>
            </a:schemeClr>
          </a:solidFill>
        </p:spPr>
        <p:txBody>
          <a:bodyPr wrap="square" rtlCol="0">
            <a:spAutoFit/>
          </a:bodyPr>
          <a:lstStyle/>
          <a:p>
            <a:pPr algn="ctr">
              <a:spcAft>
                <a:spcPts val="1200"/>
              </a:spcAft>
            </a:pPr>
            <a:r>
              <a:rPr lang="zh-CN" altLang="en-US" sz="2400" b="1">
                <a:solidFill>
                  <a:schemeClr val="accent6">
                    <a:lumMod val="50000"/>
                  </a:schemeClr>
                </a:solidFill>
              </a:rPr>
              <a:t>验证下面推理的有效性</a:t>
            </a:r>
          </a:p>
          <a:p>
            <a:pPr>
              <a:lnSpc>
                <a:spcPts val="3000"/>
              </a:lnSpc>
            </a:pPr>
            <a:r>
              <a:rPr lang="zh-CN" altLang="en-US" sz="2000" b="1">
                <a:solidFill>
                  <a:srgbClr val="002060"/>
                </a:solidFill>
                <a:latin typeface="楷体" panose="02010609060101010101" pitchFamily="49" charset="-122"/>
                <a:ea typeface="楷体" panose="02010609060101010101" pitchFamily="49" charset="-122"/>
              </a:rPr>
              <a:t>每个学生或是勤奋的或是聪明的。所有勤奋的都会有所作为。并非每个学生都有所作为。所以，有些学生是聪明的。</a:t>
            </a:r>
          </a:p>
        </p:txBody>
      </p:sp>
      <p:sp>
        <p:nvSpPr>
          <p:cNvPr id="2" name="文本框 1">
            <a:extLst>
              <a:ext uri="{FF2B5EF4-FFF2-40B4-BE49-F238E27FC236}">
                <a16:creationId xmlns:a16="http://schemas.microsoft.com/office/drawing/2014/main" id="{431D784F-929D-48A0-81F2-3D6B1BCD4E30}"/>
              </a:ext>
            </a:extLst>
          </p:cNvPr>
          <p:cNvSpPr txBox="1"/>
          <p:nvPr/>
        </p:nvSpPr>
        <p:spPr>
          <a:xfrm>
            <a:off x="1363925" y="2754224"/>
            <a:ext cx="2642331" cy="769886"/>
          </a:xfrm>
          <a:prstGeom prst="rect">
            <a:avLst/>
          </a:prstGeom>
          <a:solidFill>
            <a:schemeClr val="accent4">
              <a:lumMod val="20000"/>
              <a:lumOff val="80000"/>
              <a:alpha val="50000"/>
            </a:schemeClr>
          </a:solidFill>
        </p:spPr>
        <p:txBody>
          <a:bodyPr wrap="square" bIns="36000" rtlCol="0">
            <a:spAutoFit/>
          </a:bodyPr>
          <a:lstStyle/>
          <a:p>
            <a:pPr algn="ctr">
              <a:spcBef>
                <a:spcPts val="600"/>
              </a:spcBef>
              <a:spcAft>
                <a:spcPts val="600"/>
              </a:spcAft>
            </a:pPr>
            <a:r>
              <a:rPr lang="zh-CN" altLang="en-US" sz="2000" b="1">
                <a:solidFill>
                  <a:srgbClr val="C00000"/>
                </a:solidFill>
              </a:rPr>
              <a:t>确定论域</a:t>
            </a:r>
            <a:endParaRPr lang="en-US" altLang="zh-CN" sz="2000" b="1">
              <a:solidFill>
                <a:srgbClr val="C00000"/>
              </a:solidFill>
            </a:endParaRPr>
          </a:p>
          <a:p>
            <a:pPr algn="ctr">
              <a:lnSpc>
                <a:spcPts val="2600"/>
              </a:lnSpc>
              <a:spcAft>
                <a:spcPts val="600"/>
              </a:spcAft>
            </a:pPr>
            <a:r>
              <a:rPr lang="en-US" altLang="zh-CN" b="1">
                <a:solidFill>
                  <a:srgbClr val="002060"/>
                </a:solidFill>
                <a:latin typeface="Arial" panose="020B0604020202020204" pitchFamily="34" charset="0"/>
                <a:ea typeface="楷体" panose="02010609060101010101" pitchFamily="49" charset="-122"/>
                <a:cs typeface="Arial" panose="020B0604020202020204" pitchFamily="34" charset="0"/>
              </a:rPr>
              <a:t>(1)</a:t>
            </a:r>
            <a:endParaRPr lang="zh-CN" altLang="en-US" b="1">
              <a:solidFill>
                <a:srgbClr val="002060"/>
              </a:solidFill>
              <a:latin typeface="Arial" panose="020B0604020202020204" pitchFamily="34" charset="0"/>
              <a:ea typeface="楷体" panose="02010609060101010101" pitchFamily="49" charset="-122"/>
              <a:cs typeface="Arial" panose="020B0604020202020204" pitchFamily="34" charset="0"/>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09B3372-2E03-423F-AC11-AB4D4EDF64B0}"/>
                  </a:ext>
                </a:extLst>
              </p:cNvPr>
              <p:cNvSpPr txBox="1"/>
              <p:nvPr/>
            </p:nvSpPr>
            <p:spPr>
              <a:xfrm>
                <a:off x="5065380" y="2756882"/>
                <a:ext cx="5762695" cy="1184940"/>
              </a:xfrm>
              <a:prstGeom prst="rect">
                <a:avLst/>
              </a:prstGeom>
              <a:solidFill>
                <a:schemeClr val="accent2">
                  <a:lumMod val="20000"/>
                  <a:lumOff val="80000"/>
                  <a:alpha val="50000"/>
                </a:schemeClr>
              </a:solidFill>
            </p:spPr>
            <p:txBody>
              <a:bodyPr wrap="square" rtlCol="0">
                <a:spAutoFit/>
              </a:bodyPr>
              <a:lstStyle/>
              <a:p>
                <a:pPr algn="ctr">
                  <a:spcBef>
                    <a:spcPts val="300"/>
                  </a:spcBef>
                  <a:spcAft>
                    <a:spcPts val="600"/>
                  </a:spcAft>
                </a:pPr>
                <a:r>
                  <a:rPr lang="zh-CN" altLang="en-US" sz="2000" b="1">
                    <a:solidFill>
                      <a:srgbClr val="C00000"/>
                    </a:solidFill>
                  </a:rPr>
                  <a:t>提取谓词</a:t>
                </a:r>
                <a:endParaRPr lang="en-US" altLang="zh-CN" sz="2000" b="1">
                  <a:solidFill>
                    <a:srgbClr val="C00000"/>
                  </a:solidFill>
                </a:endParaRPr>
              </a:p>
              <a:p>
                <a:pPr>
                  <a:spcBef>
                    <a:spcPts val="300"/>
                  </a:spcBef>
                  <a:spcAft>
                    <a:spcPts val="600"/>
                  </a:spcAft>
                </a:pPr>
                <a14:m>
                  <m:oMath xmlns:m="http://schemas.openxmlformats.org/officeDocument/2006/math">
                    <m:r>
                      <a:rPr lang="en-US" altLang="zh-CN" b="1" i="1" smtClean="0">
                        <a:solidFill>
                          <a:srgbClr val="002060"/>
                        </a:solidFill>
                        <a:latin typeface="Cambria Math" panose="02040503050406030204" pitchFamily="18" charset="0"/>
                      </a:rPr>
                      <m:t>𝑭</m:t>
                    </m:r>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m:t>
                    </m:r>
                  </m:oMath>
                </a14:m>
                <a:r>
                  <a:rPr lang="zh-CN" altLang="en-US" b="1">
                    <a:solidFill>
                      <a:srgbClr val="002060"/>
                    </a:solidFill>
                    <a:latin typeface="楷体" panose="02010609060101010101" pitchFamily="49" charset="-122"/>
                    <a:ea typeface="楷体" panose="02010609060101010101" pitchFamily="49" charset="-122"/>
                  </a:rPr>
                  <a:t>：</a:t>
                </a:r>
                <a14:m>
                  <m:oMath xmlns:m="http://schemas.openxmlformats.org/officeDocument/2006/math">
                    <m:r>
                      <m:rPr>
                        <m:nor/>
                      </m:rPr>
                      <a:rPr lang="zh-CN" altLang="en-US" b="1">
                        <a:solidFill>
                          <a:srgbClr val="002060"/>
                        </a:solidFill>
                        <a:latin typeface="楷体" panose="02010609060101010101" pitchFamily="49" charset="-122"/>
                        <a:ea typeface="楷体" panose="02010609060101010101" pitchFamily="49" charset="-122"/>
                      </a:rPr>
                      <m:t>“</m:t>
                    </m:r>
                  </m:oMath>
                </a14:m>
                <a:r>
                  <a:rPr lang="en-US" altLang="zh-CN" b="1" u="sng">
                    <a:solidFill>
                      <a:srgbClr val="002060"/>
                    </a:solidFill>
                    <a:latin typeface="Arial" panose="020B0604020202020204" pitchFamily="34" charset="0"/>
                    <a:ea typeface="楷体" panose="02010609060101010101" pitchFamily="49" charset="-122"/>
                    <a:cs typeface="Arial" panose="020B0604020202020204" pitchFamily="34" charset="0"/>
                  </a:rPr>
                  <a:t>        (2)        </a:t>
                </a:r>
                <a:r>
                  <a:rPr lang="zh-CN" altLang="en-US" b="1">
                    <a:solidFill>
                      <a:srgbClr val="002060"/>
                    </a:solidFill>
                    <a:latin typeface="楷体" panose="02010609060101010101" pitchFamily="49" charset="-122"/>
                    <a:ea typeface="楷体" panose="02010609060101010101" pitchFamily="49" charset="-122"/>
                  </a:rPr>
                  <a:t>”       </a:t>
                </a:r>
                <a14:m>
                  <m:oMath xmlns:m="http://schemas.openxmlformats.org/officeDocument/2006/math">
                    <m:r>
                      <a:rPr lang="en-US" altLang="zh-CN" b="1" i="1" smtClean="0">
                        <a:solidFill>
                          <a:srgbClr val="002060"/>
                        </a:solidFill>
                        <a:latin typeface="Cambria Math" panose="02040503050406030204" pitchFamily="18" charset="0"/>
                      </a:rPr>
                      <m:t>𝑮</m:t>
                    </m:r>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m:t>
                    </m:r>
                  </m:oMath>
                </a14:m>
                <a:r>
                  <a:rPr lang="zh-CN" altLang="en-US" b="1">
                    <a:solidFill>
                      <a:srgbClr val="002060"/>
                    </a:solidFill>
                    <a:latin typeface="楷体" panose="02010609060101010101" pitchFamily="49" charset="-122"/>
                    <a:ea typeface="楷体" panose="02010609060101010101" pitchFamily="49" charset="-122"/>
                  </a:rPr>
                  <a:t>：</a:t>
                </a:r>
                <a14:m>
                  <m:oMath xmlns:m="http://schemas.openxmlformats.org/officeDocument/2006/math">
                    <m:r>
                      <m:rPr>
                        <m:nor/>
                      </m:rPr>
                      <a:rPr lang="zh-CN" altLang="en-US" b="1">
                        <a:solidFill>
                          <a:srgbClr val="002060"/>
                        </a:solidFill>
                        <a:latin typeface="楷体" panose="02010609060101010101" pitchFamily="49" charset="-122"/>
                        <a:ea typeface="楷体" panose="02010609060101010101" pitchFamily="49" charset="-122"/>
                      </a:rPr>
                      <m:t>“</m:t>
                    </m:r>
                  </m:oMath>
                </a14:m>
                <a:r>
                  <a:rPr lang="en-US" altLang="zh-CN" b="1" u="sng">
                    <a:solidFill>
                      <a:srgbClr val="002060"/>
                    </a:solidFill>
                    <a:latin typeface="楷体" panose="02010609060101010101" pitchFamily="49" charset="-122"/>
                    <a:ea typeface="楷体" panose="02010609060101010101" pitchFamily="49" charset="-122"/>
                  </a:rPr>
                  <a:t>   </a:t>
                </a:r>
                <a:r>
                  <a:rPr lang="en-US" altLang="zh-CN" b="1" u="sng">
                    <a:solidFill>
                      <a:srgbClr val="002060"/>
                    </a:solidFill>
                    <a:latin typeface="Arial" panose="020B0604020202020204" pitchFamily="34" charset="0"/>
                    <a:ea typeface="楷体" panose="02010609060101010101" pitchFamily="49" charset="-122"/>
                    <a:cs typeface="Arial" panose="020B0604020202020204" pitchFamily="34" charset="0"/>
                  </a:rPr>
                  <a:t>(3)</a:t>
                </a:r>
                <a:r>
                  <a:rPr lang="en-US" altLang="zh-CN" b="1" u="sng">
                    <a:solidFill>
                      <a:srgbClr val="002060"/>
                    </a:solidFill>
                    <a:latin typeface="楷体" panose="02010609060101010101" pitchFamily="49" charset="-122"/>
                    <a:ea typeface="楷体" panose="02010609060101010101" pitchFamily="49" charset="-122"/>
                  </a:rPr>
                  <a:t>   </a:t>
                </a:r>
                <a:r>
                  <a:rPr lang="zh-CN" altLang="en-US" b="1">
                    <a:solidFill>
                      <a:srgbClr val="002060"/>
                    </a:solidFill>
                    <a:latin typeface="楷体" panose="02010609060101010101" pitchFamily="49" charset="-122"/>
                    <a:ea typeface="楷体" panose="02010609060101010101" pitchFamily="49" charset="-122"/>
                  </a:rPr>
                  <a:t>”</a:t>
                </a:r>
                <a:endParaRPr lang="en-US" altLang="zh-CN" b="1" i="1">
                  <a:solidFill>
                    <a:srgbClr val="002060"/>
                  </a:solidFill>
                  <a:latin typeface="楷体" panose="02010609060101010101" pitchFamily="49" charset="-122"/>
                  <a:ea typeface="楷体" panose="02010609060101010101" pitchFamily="49" charset="-122"/>
                </a:endParaRPr>
              </a:p>
              <a:p>
                <a:pPr>
                  <a:spcBef>
                    <a:spcPts val="300"/>
                  </a:spcBef>
                  <a:spcAft>
                    <a:spcPts val="600"/>
                  </a:spcAft>
                </a:pPr>
                <a14:m>
                  <m:oMath xmlns:m="http://schemas.openxmlformats.org/officeDocument/2006/math">
                    <m:r>
                      <a:rPr lang="en-US" altLang="zh-CN" b="1" i="1" smtClean="0">
                        <a:solidFill>
                          <a:srgbClr val="002060"/>
                        </a:solidFill>
                        <a:latin typeface="Cambria Math" panose="02040503050406030204" pitchFamily="18" charset="0"/>
                      </a:rPr>
                      <m:t>𝑯</m:t>
                    </m:r>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m:t>
                    </m:r>
                  </m:oMath>
                </a14:m>
                <a:r>
                  <a:rPr lang="zh-CN" altLang="en-US" b="1">
                    <a:solidFill>
                      <a:srgbClr val="002060"/>
                    </a:solidFill>
                    <a:latin typeface="楷体" panose="02010609060101010101" pitchFamily="49" charset="-122"/>
                    <a:ea typeface="楷体" panose="02010609060101010101" pitchFamily="49" charset="-122"/>
                  </a:rPr>
                  <a:t>：“</a:t>
                </a:r>
                <a:r>
                  <a:rPr lang="zh-CN" altLang="en-US" b="1" u="sng">
                    <a:solidFill>
                      <a:srgbClr val="002060"/>
                    </a:solidFill>
                    <a:latin typeface="楷体" panose="02010609060101010101" pitchFamily="49" charset="-122"/>
                    <a:ea typeface="楷体" panose="02010609060101010101" pitchFamily="49" charset="-122"/>
                  </a:rPr>
                  <a:t>    </a:t>
                </a:r>
                <a:r>
                  <a:rPr lang="en-US" altLang="zh-CN" b="1" u="sng">
                    <a:solidFill>
                      <a:srgbClr val="002060"/>
                    </a:solidFill>
                    <a:latin typeface="Arial" panose="020B0604020202020204" pitchFamily="34" charset="0"/>
                    <a:ea typeface="楷体" panose="02010609060101010101" pitchFamily="49" charset="-122"/>
                    <a:cs typeface="Arial" panose="020B0604020202020204" pitchFamily="34" charset="0"/>
                  </a:rPr>
                  <a:t>(4)</a:t>
                </a:r>
                <a:r>
                  <a:rPr lang="en-US" altLang="zh-CN" b="1" u="sng">
                    <a:solidFill>
                      <a:srgbClr val="002060"/>
                    </a:solidFill>
                    <a:latin typeface="楷体" panose="02010609060101010101" pitchFamily="49" charset="-122"/>
                    <a:ea typeface="楷体" panose="02010609060101010101" pitchFamily="49" charset="-122"/>
                  </a:rPr>
                  <a:t>    </a:t>
                </a:r>
                <a:r>
                  <a:rPr lang="zh-CN" altLang="en-US" b="1">
                    <a:solidFill>
                      <a:srgbClr val="002060"/>
                    </a:solidFill>
                    <a:latin typeface="楷体" panose="02010609060101010101" pitchFamily="49" charset="-122"/>
                    <a:ea typeface="楷体" panose="02010609060101010101" pitchFamily="49" charset="-122"/>
                  </a:rPr>
                  <a:t>”</a:t>
                </a:r>
              </a:p>
            </p:txBody>
          </p:sp>
        </mc:Choice>
        <mc:Fallback xmlns="">
          <p:sp>
            <p:nvSpPr>
              <p:cNvPr id="3" name="文本框 2">
                <a:extLst>
                  <a:ext uri="{FF2B5EF4-FFF2-40B4-BE49-F238E27FC236}">
                    <a16:creationId xmlns:a16="http://schemas.microsoft.com/office/drawing/2014/main" id="{A09B3372-2E03-423F-AC11-AB4D4EDF64B0}"/>
                  </a:ext>
                </a:extLst>
              </p:cNvPr>
              <p:cNvSpPr txBox="1">
                <a:spLocks noRot="1" noChangeAspect="1" noMove="1" noResize="1" noEditPoints="1" noAdjustHandles="1" noChangeArrowheads="1" noChangeShapeType="1" noTextEdit="1"/>
              </p:cNvSpPr>
              <p:nvPr/>
            </p:nvSpPr>
            <p:spPr>
              <a:xfrm>
                <a:off x="5065380" y="2756882"/>
                <a:ext cx="5762695" cy="1184940"/>
              </a:xfrm>
              <a:prstGeom prst="rect">
                <a:avLst/>
              </a:prstGeom>
              <a:blipFill>
                <a:blip r:embed="rId2"/>
                <a:stretch>
                  <a:fillRect t="-2564" b="-7179"/>
                </a:stretch>
              </a:blipFill>
            </p:spPr>
            <p:txBody>
              <a:bodyPr/>
              <a:lstStyle/>
              <a:p>
                <a:r>
                  <a:rPr lang="zh-CN" altLang="en-US">
                    <a:noFill/>
                  </a:rPr>
                  <a:t> </a:t>
                </a:r>
              </a:p>
            </p:txBody>
          </p:sp>
        </mc:Fallback>
      </mc:AlternateContent>
      <p:grpSp>
        <p:nvGrpSpPr>
          <p:cNvPr id="24" name="组合 23">
            <a:extLst>
              <a:ext uri="{FF2B5EF4-FFF2-40B4-BE49-F238E27FC236}">
                <a16:creationId xmlns:a16="http://schemas.microsoft.com/office/drawing/2014/main" id="{19C6A473-01C6-4C9F-9922-4C12F666D0CB}"/>
              </a:ext>
            </a:extLst>
          </p:cNvPr>
          <p:cNvGrpSpPr/>
          <p:nvPr/>
        </p:nvGrpSpPr>
        <p:grpSpPr>
          <a:xfrm>
            <a:off x="1109913" y="4047676"/>
            <a:ext cx="6278637" cy="1341073"/>
            <a:chOff x="1700092" y="4249658"/>
            <a:chExt cx="6278637" cy="1341073"/>
          </a:xfrm>
        </p:grpSpPr>
        <p:grpSp>
          <p:nvGrpSpPr>
            <p:cNvPr id="21" name="组合 20">
              <a:extLst>
                <a:ext uri="{FF2B5EF4-FFF2-40B4-BE49-F238E27FC236}">
                  <a16:creationId xmlns:a16="http://schemas.microsoft.com/office/drawing/2014/main" id="{2C11702A-32AD-49DB-A369-084E9D60FEEF}"/>
                </a:ext>
              </a:extLst>
            </p:cNvPr>
            <p:cNvGrpSpPr/>
            <p:nvPr/>
          </p:nvGrpSpPr>
          <p:grpSpPr>
            <a:xfrm>
              <a:off x="2417477" y="4358069"/>
              <a:ext cx="5424587" cy="1185957"/>
              <a:chOff x="1888300" y="4401441"/>
              <a:chExt cx="5424587" cy="1185957"/>
            </a:xfrm>
          </p:grpSpPr>
          <p:sp>
            <p:nvSpPr>
              <p:cNvPr id="6" name="文本框 5">
                <a:extLst>
                  <a:ext uri="{FF2B5EF4-FFF2-40B4-BE49-F238E27FC236}">
                    <a16:creationId xmlns:a16="http://schemas.microsoft.com/office/drawing/2014/main" id="{2118690F-EB8F-4A64-98CC-42841CA8445E}"/>
                  </a:ext>
                </a:extLst>
              </p:cNvPr>
              <p:cNvSpPr txBox="1"/>
              <p:nvPr/>
            </p:nvSpPr>
            <p:spPr>
              <a:xfrm>
                <a:off x="2575745" y="4807158"/>
                <a:ext cx="2741456" cy="369332"/>
              </a:xfrm>
              <a:prstGeom prst="rect">
                <a:avLst/>
              </a:prstGeom>
              <a:solidFill>
                <a:schemeClr val="accent6">
                  <a:lumMod val="20000"/>
                  <a:lumOff val="80000"/>
                  <a:alpha val="50000"/>
                </a:schemeClr>
              </a:solidFill>
              <a:ln>
                <a:noFill/>
              </a:ln>
            </p:spPr>
            <p:txBody>
              <a:bodyPr wrap="square" rtlCol="0">
                <a:spAutoFit/>
              </a:bodyPr>
              <a:lstStyle/>
              <a:p>
                <a:r>
                  <a:rPr lang="zh-CN" altLang="en-US" b="1">
                    <a:solidFill>
                      <a:srgbClr val="002060"/>
                    </a:solidFill>
                    <a:latin typeface="楷体" panose="02010609060101010101" pitchFamily="49" charset="-122"/>
                    <a:ea typeface="楷体" panose="02010609060101010101" pitchFamily="49" charset="-122"/>
                  </a:rPr>
                  <a:t>所有勤奋的都会有所作为</a:t>
                </a:r>
                <a:endParaRPr lang="zh-CN" altLang="en-US"/>
              </a:p>
            </p:txBody>
          </p:sp>
          <p:sp>
            <p:nvSpPr>
              <p:cNvPr id="14" name="文本框 13">
                <a:extLst>
                  <a:ext uri="{FF2B5EF4-FFF2-40B4-BE49-F238E27FC236}">
                    <a16:creationId xmlns:a16="http://schemas.microsoft.com/office/drawing/2014/main" id="{88367E1A-F9B8-4E18-A8AB-763C1BB0F566}"/>
                  </a:ext>
                </a:extLst>
              </p:cNvPr>
              <p:cNvSpPr txBox="1"/>
              <p:nvPr/>
            </p:nvSpPr>
            <p:spPr>
              <a:xfrm>
                <a:off x="1888300" y="4401441"/>
                <a:ext cx="3432990" cy="369332"/>
              </a:xfrm>
              <a:prstGeom prst="rect">
                <a:avLst/>
              </a:prstGeom>
              <a:solidFill>
                <a:schemeClr val="accent6">
                  <a:lumMod val="20000"/>
                  <a:lumOff val="80000"/>
                  <a:alpha val="50000"/>
                </a:schemeClr>
              </a:solidFill>
              <a:ln>
                <a:noFill/>
              </a:ln>
            </p:spPr>
            <p:txBody>
              <a:bodyPr wrap="square" rtlCol="0">
                <a:spAutoFit/>
              </a:bodyPr>
              <a:lstStyle/>
              <a:p>
                <a:r>
                  <a:rPr lang="zh-CN" altLang="en-US" b="1">
                    <a:solidFill>
                      <a:srgbClr val="002060"/>
                    </a:solidFill>
                    <a:latin typeface="楷体" panose="02010609060101010101" pitchFamily="49" charset="-122"/>
                    <a:ea typeface="楷体" panose="02010609060101010101" pitchFamily="49" charset="-122"/>
                  </a:rPr>
                  <a:t>每个学生或是勤奋的或是聪明的</a:t>
                </a:r>
                <a:endParaRPr lang="zh-CN" altLang="en-US"/>
              </a:p>
            </p:txBody>
          </p:sp>
          <p:sp>
            <p:nvSpPr>
              <p:cNvPr id="13" name="矩形 12">
                <a:extLst>
                  <a:ext uri="{FF2B5EF4-FFF2-40B4-BE49-F238E27FC236}">
                    <a16:creationId xmlns:a16="http://schemas.microsoft.com/office/drawing/2014/main" id="{15ECF687-7567-461E-8978-C9CAF8B1FBE4}"/>
                  </a:ext>
                </a:extLst>
              </p:cNvPr>
              <p:cNvSpPr/>
              <p:nvPr/>
            </p:nvSpPr>
            <p:spPr>
              <a:xfrm>
                <a:off x="2575745" y="5218066"/>
                <a:ext cx="2741456" cy="369332"/>
              </a:xfrm>
              <a:prstGeom prst="rect">
                <a:avLst/>
              </a:prstGeom>
              <a:solidFill>
                <a:schemeClr val="accent6">
                  <a:lumMod val="20000"/>
                  <a:lumOff val="80000"/>
                  <a:alpha val="50000"/>
                </a:schemeClr>
              </a:solidFill>
              <a:ln>
                <a:noFill/>
              </a:ln>
            </p:spPr>
            <p:txBody>
              <a:bodyPr wrap="none">
                <a:spAutoFit/>
              </a:bodyPr>
              <a:lstStyle/>
              <a:p>
                <a:r>
                  <a:rPr lang="zh-CN" altLang="en-US" b="1">
                    <a:solidFill>
                      <a:srgbClr val="002060"/>
                    </a:solidFill>
                    <a:latin typeface="楷体" panose="02010609060101010101" pitchFamily="49" charset="-122"/>
                    <a:ea typeface="楷体" panose="02010609060101010101" pitchFamily="49" charset="-122"/>
                  </a:rPr>
                  <a:t>并非每个学生都有所作为</a:t>
                </a:r>
                <a:endParaRPr lang="zh-CN" altLang="en-US"/>
              </a:p>
            </p:txBody>
          </p:sp>
          <p:sp>
            <p:nvSpPr>
              <p:cNvPr id="16" name="文本框 15">
                <a:extLst>
                  <a:ext uri="{FF2B5EF4-FFF2-40B4-BE49-F238E27FC236}">
                    <a16:creationId xmlns:a16="http://schemas.microsoft.com/office/drawing/2014/main" id="{7102A3C5-84F9-4FD0-B927-4C58E4BFC89E}"/>
                  </a:ext>
                </a:extLst>
              </p:cNvPr>
              <p:cNvSpPr txBox="1"/>
              <p:nvPr/>
            </p:nvSpPr>
            <p:spPr>
              <a:xfrm>
                <a:off x="5377082" y="4846004"/>
                <a:ext cx="1935805" cy="276999"/>
              </a:xfrm>
              <a:prstGeom prst="rect">
                <a:avLst/>
              </a:prstGeom>
              <a:solidFill>
                <a:schemeClr val="accent2">
                  <a:lumMod val="20000"/>
                  <a:lumOff val="80000"/>
                </a:schemeClr>
              </a:solidFill>
              <a:ln>
                <a:noFill/>
              </a:ln>
            </p:spPr>
            <p:txBody>
              <a:bodyPr wrap="square" lIns="0" tIns="0" rIns="0" bIns="0" rtlCol="0">
                <a:spAutoFit/>
              </a:bodyPr>
              <a:lstStyle/>
              <a:p>
                <a:pPr algn="ctr"/>
                <a:r>
                  <a:rPr lang="en-US" altLang="zh-CN" b="1">
                    <a:solidFill>
                      <a:schemeClr val="accent2">
                        <a:lumMod val="50000"/>
                      </a:schemeClr>
                    </a:solidFill>
                  </a:rPr>
                  <a:t>(6)</a:t>
                </a:r>
                <a:endParaRPr lang="zh-CN" altLang="en-US" b="1">
                  <a:solidFill>
                    <a:schemeClr val="accent2">
                      <a:lumMod val="50000"/>
                    </a:schemeClr>
                  </a:solidFill>
                </a:endParaRPr>
              </a:p>
            </p:txBody>
          </p:sp>
          <p:sp>
            <p:nvSpPr>
              <p:cNvPr id="18" name="文本框 17">
                <a:extLst>
                  <a:ext uri="{FF2B5EF4-FFF2-40B4-BE49-F238E27FC236}">
                    <a16:creationId xmlns:a16="http://schemas.microsoft.com/office/drawing/2014/main" id="{9FA74124-BE7E-4D7B-9A59-EE827048B1F1}"/>
                  </a:ext>
                </a:extLst>
              </p:cNvPr>
              <p:cNvSpPr txBox="1"/>
              <p:nvPr/>
            </p:nvSpPr>
            <p:spPr>
              <a:xfrm>
                <a:off x="5377082" y="4443116"/>
                <a:ext cx="1814924" cy="276999"/>
              </a:xfrm>
              <a:prstGeom prst="rect">
                <a:avLst/>
              </a:prstGeom>
              <a:solidFill>
                <a:schemeClr val="accent2">
                  <a:lumMod val="20000"/>
                  <a:lumOff val="80000"/>
                </a:schemeClr>
              </a:solidFill>
              <a:ln>
                <a:noFill/>
              </a:ln>
            </p:spPr>
            <p:txBody>
              <a:bodyPr wrap="square" lIns="0" tIns="0" rIns="0" bIns="0" rtlCol="0">
                <a:spAutoFit/>
              </a:bodyPr>
              <a:lstStyle/>
              <a:p>
                <a:pPr algn="ctr"/>
                <a:r>
                  <a:rPr lang="en-US" altLang="zh-CN" b="1">
                    <a:solidFill>
                      <a:schemeClr val="accent2">
                        <a:lumMod val="50000"/>
                      </a:schemeClr>
                    </a:solidFill>
                  </a:rPr>
                  <a:t>(5)</a:t>
                </a:r>
                <a:endParaRPr lang="zh-CN" altLang="en-US" b="1">
                  <a:solidFill>
                    <a:schemeClr val="accent2">
                      <a:lumMod val="50000"/>
                    </a:schemeClr>
                  </a:solidFill>
                </a:endParaRPr>
              </a:p>
            </p:txBody>
          </p:sp>
          <p:sp>
            <p:nvSpPr>
              <p:cNvPr id="19" name="文本框 18">
                <a:extLst>
                  <a:ext uri="{FF2B5EF4-FFF2-40B4-BE49-F238E27FC236}">
                    <a16:creationId xmlns:a16="http://schemas.microsoft.com/office/drawing/2014/main" id="{4DED9775-F2F4-4CCA-A6C1-AED97BD59EF4}"/>
                  </a:ext>
                </a:extLst>
              </p:cNvPr>
              <p:cNvSpPr txBox="1"/>
              <p:nvPr/>
            </p:nvSpPr>
            <p:spPr>
              <a:xfrm>
                <a:off x="5377083" y="5249896"/>
                <a:ext cx="1143925" cy="276999"/>
              </a:xfrm>
              <a:prstGeom prst="rect">
                <a:avLst/>
              </a:prstGeom>
              <a:solidFill>
                <a:schemeClr val="accent2">
                  <a:lumMod val="20000"/>
                  <a:lumOff val="80000"/>
                </a:schemeClr>
              </a:solidFill>
              <a:ln>
                <a:noFill/>
              </a:ln>
            </p:spPr>
            <p:txBody>
              <a:bodyPr wrap="square" lIns="0" tIns="0" rIns="0" bIns="0" rtlCol="0">
                <a:spAutoFit/>
              </a:bodyPr>
              <a:lstStyle/>
              <a:p>
                <a:pPr algn="ctr"/>
                <a:r>
                  <a:rPr lang="en-US" altLang="zh-CN" b="1">
                    <a:solidFill>
                      <a:schemeClr val="accent2">
                        <a:lumMod val="50000"/>
                      </a:schemeClr>
                    </a:solidFill>
                  </a:rPr>
                  <a:t>(7)</a:t>
                </a:r>
                <a:endParaRPr lang="zh-CN" altLang="en-US" b="1">
                  <a:solidFill>
                    <a:schemeClr val="accent2">
                      <a:lumMod val="50000"/>
                    </a:schemeClr>
                  </a:solidFill>
                </a:endParaRPr>
              </a:p>
            </p:txBody>
          </p:sp>
        </p:grpSp>
        <p:sp>
          <p:nvSpPr>
            <p:cNvPr id="22" name="矩形: 圆角 21">
              <a:extLst>
                <a:ext uri="{FF2B5EF4-FFF2-40B4-BE49-F238E27FC236}">
                  <a16:creationId xmlns:a16="http://schemas.microsoft.com/office/drawing/2014/main" id="{CA1740BE-ADD8-408C-9BDA-0D3EAE7134FA}"/>
                </a:ext>
              </a:extLst>
            </p:cNvPr>
            <p:cNvSpPr/>
            <p:nvPr/>
          </p:nvSpPr>
          <p:spPr>
            <a:xfrm>
              <a:off x="1700092" y="4249658"/>
              <a:ext cx="6278637" cy="1341073"/>
            </a:xfrm>
            <a:prstGeom prst="roundRect">
              <a:avLst>
                <a:gd name="adj" fmla="val 11271"/>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A91C6473-EDAC-4D82-AE13-6B674C6DDD21}"/>
                </a:ext>
              </a:extLst>
            </p:cNvPr>
            <p:cNvSpPr txBox="1"/>
            <p:nvPr/>
          </p:nvSpPr>
          <p:spPr>
            <a:xfrm>
              <a:off x="1730033" y="5171635"/>
              <a:ext cx="1374889" cy="369332"/>
            </a:xfrm>
            <a:prstGeom prst="rect">
              <a:avLst/>
            </a:prstGeom>
            <a:noFill/>
          </p:spPr>
          <p:txBody>
            <a:bodyPr wrap="square" rtlCol="0">
              <a:spAutoFit/>
            </a:bodyPr>
            <a:lstStyle/>
            <a:p>
              <a:pPr algn="ctr"/>
              <a:r>
                <a:rPr lang="zh-CN" altLang="en-US" b="1">
                  <a:solidFill>
                    <a:srgbClr val="C00000"/>
                  </a:solidFill>
                </a:rPr>
                <a:t>符号化前提</a:t>
              </a:r>
            </a:p>
          </p:txBody>
        </p:sp>
      </p:grpSp>
      <p:grpSp>
        <p:nvGrpSpPr>
          <p:cNvPr id="27" name="组合 26">
            <a:extLst>
              <a:ext uri="{FF2B5EF4-FFF2-40B4-BE49-F238E27FC236}">
                <a16:creationId xmlns:a16="http://schemas.microsoft.com/office/drawing/2014/main" id="{8D6C8115-4AFF-477B-8AA1-01798C777D2D}"/>
              </a:ext>
            </a:extLst>
          </p:cNvPr>
          <p:cNvGrpSpPr/>
          <p:nvPr/>
        </p:nvGrpSpPr>
        <p:grpSpPr>
          <a:xfrm>
            <a:off x="8892773" y="4143199"/>
            <a:ext cx="2189311" cy="1227553"/>
            <a:chOff x="8874285" y="4319962"/>
            <a:chExt cx="2189311" cy="1227553"/>
          </a:xfrm>
        </p:grpSpPr>
        <p:sp>
          <p:nvSpPr>
            <p:cNvPr id="15" name="矩形 14">
              <a:extLst>
                <a:ext uri="{FF2B5EF4-FFF2-40B4-BE49-F238E27FC236}">
                  <a16:creationId xmlns:a16="http://schemas.microsoft.com/office/drawing/2014/main" id="{DF147ED2-1BDD-4BE7-BC68-9FD015602A36}"/>
                </a:ext>
              </a:extLst>
            </p:cNvPr>
            <p:cNvSpPr/>
            <p:nvPr/>
          </p:nvSpPr>
          <p:spPr>
            <a:xfrm>
              <a:off x="8948130" y="4754894"/>
              <a:ext cx="2044149" cy="369332"/>
            </a:xfrm>
            <a:prstGeom prst="rect">
              <a:avLst/>
            </a:prstGeom>
            <a:solidFill>
              <a:schemeClr val="accent6">
                <a:lumMod val="20000"/>
                <a:lumOff val="80000"/>
                <a:alpha val="50000"/>
              </a:schemeClr>
            </a:solidFill>
          </p:spPr>
          <p:txBody>
            <a:bodyPr wrap="none">
              <a:spAutoFit/>
            </a:bodyPr>
            <a:lstStyle/>
            <a:p>
              <a:r>
                <a:rPr lang="zh-CN" altLang="en-US" b="1">
                  <a:solidFill>
                    <a:srgbClr val="002060"/>
                  </a:solidFill>
                  <a:latin typeface="楷体" panose="02010609060101010101" pitchFamily="49" charset="-122"/>
                  <a:ea typeface="楷体" panose="02010609060101010101" pitchFamily="49" charset="-122"/>
                </a:rPr>
                <a:t>有些学生是聪明的</a:t>
              </a:r>
              <a:endParaRPr lang="zh-CN" altLang="en-US"/>
            </a:p>
          </p:txBody>
        </p:sp>
        <p:sp>
          <p:nvSpPr>
            <p:cNvPr id="20" name="文本框 19">
              <a:extLst>
                <a:ext uri="{FF2B5EF4-FFF2-40B4-BE49-F238E27FC236}">
                  <a16:creationId xmlns:a16="http://schemas.microsoft.com/office/drawing/2014/main" id="{9EAF56A3-4AF0-459A-9E48-AD8759F33435}"/>
                </a:ext>
              </a:extLst>
            </p:cNvPr>
            <p:cNvSpPr txBox="1"/>
            <p:nvPr/>
          </p:nvSpPr>
          <p:spPr>
            <a:xfrm>
              <a:off x="9441276" y="5163692"/>
              <a:ext cx="1098596"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chemeClr val="accent2">
                      <a:lumMod val="50000"/>
                    </a:schemeClr>
                  </a:solidFill>
                </a:rPr>
                <a:t>(8)</a:t>
              </a:r>
              <a:endParaRPr lang="zh-CN" altLang="en-US" b="1">
                <a:solidFill>
                  <a:schemeClr val="accent2">
                    <a:lumMod val="50000"/>
                  </a:schemeClr>
                </a:solidFill>
              </a:endParaRPr>
            </a:p>
          </p:txBody>
        </p:sp>
        <p:sp>
          <p:nvSpPr>
            <p:cNvPr id="25" name="文本框 24">
              <a:extLst>
                <a:ext uri="{FF2B5EF4-FFF2-40B4-BE49-F238E27FC236}">
                  <a16:creationId xmlns:a16="http://schemas.microsoft.com/office/drawing/2014/main" id="{01B27BE5-8FE5-4C0C-BD4C-3360F4B26690}"/>
                </a:ext>
              </a:extLst>
            </p:cNvPr>
            <p:cNvSpPr txBox="1"/>
            <p:nvPr/>
          </p:nvSpPr>
          <p:spPr>
            <a:xfrm>
              <a:off x="9281495" y="4352762"/>
              <a:ext cx="1374889" cy="369332"/>
            </a:xfrm>
            <a:prstGeom prst="rect">
              <a:avLst/>
            </a:prstGeom>
            <a:noFill/>
          </p:spPr>
          <p:txBody>
            <a:bodyPr wrap="square" rtlCol="0">
              <a:spAutoFit/>
            </a:bodyPr>
            <a:lstStyle/>
            <a:p>
              <a:pPr algn="ctr"/>
              <a:r>
                <a:rPr lang="zh-CN" altLang="en-US" b="1">
                  <a:solidFill>
                    <a:srgbClr val="C00000"/>
                  </a:solidFill>
                </a:rPr>
                <a:t>符号化结论</a:t>
              </a:r>
            </a:p>
          </p:txBody>
        </p:sp>
        <p:sp>
          <p:nvSpPr>
            <p:cNvPr id="26" name="矩形: 圆角 25">
              <a:extLst>
                <a:ext uri="{FF2B5EF4-FFF2-40B4-BE49-F238E27FC236}">
                  <a16:creationId xmlns:a16="http://schemas.microsoft.com/office/drawing/2014/main" id="{2D66DF1E-2672-47FA-A46E-44BFAA74DD3C}"/>
                </a:ext>
              </a:extLst>
            </p:cNvPr>
            <p:cNvSpPr/>
            <p:nvPr/>
          </p:nvSpPr>
          <p:spPr>
            <a:xfrm>
              <a:off x="8874285" y="4319962"/>
              <a:ext cx="2189311" cy="1227553"/>
            </a:xfrm>
            <a:prstGeom prst="roundRect">
              <a:avLst>
                <a:gd name="adj" fmla="val 10236"/>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a:extLst>
              <a:ext uri="{FF2B5EF4-FFF2-40B4-BE49-F238E27FC236}">
                <a16:creationId xmlns:a16="http://schemas.microsoft.com/office/drawing/2014/main" id="{ED774643-9C80-40F9-9644-EFFBF4417576}"/>
              </a:ext>
            </a:extLst>
          </p:cNvPr>
          <p:cNvGrpSpPr/>
          <p:nvPr/>
        </p:nvGrpSpPr>
        <p:grpSpPr>
          <a:xfrm>
            <a:off x="2233541" y="5632836"/>
            <a:ext cx="7724914" cy="378010"/>
            <a:chOff x="2583454" y="5712945"/>
            <a:chExt cx="7724914" cy="378010"/>
          </a:xfrm>
        </p:grpSpPr>
        <p:sp>
          <p:nvSpPr>
            <p:cNvPr id="28" name="文本框 27">
              <a:extLst>
                <a:ext uri="{FF2B5EF4-FFF2-40B4-BE49-F238E27FC236}">
                  <a16:creationId xmlns:a16="http://schemas.microsoft.com/office/drawing/2014/main" id="{0C46A963-14A7-4993-882C-D50FF61AD6CE}"/>
                </a:ext>
              </a:extLst>
            </p:cNvPr>
            <p:cNvSpPr txBox="1"/>
            <p:nvPr/>
          </p:nvSpPr>
          <p:spPr>
            <a:xfrm>
              <a:off x="4315443" y="5712945"/>
              <a:ext cx="5992925" cy="369332"/>
            </a:xfrm>
            <a:prstGeom prst="rect">
              <a:avLst/>
            </a:prstGeom>
            <a:solidFill>
              <a:schemeClr val="accent2">
                <a:lumMod val="20000"/>
                <a:lumOff val="80000"/>
              </a:schemeClr>
            </a:solidFill>
          </p:spPr>
          <p:txBody>
            <a:bodyPr wrap="square" rtlCol="0">
              <a:spAutoFit/>
            </a:bodyPr>
            <a:lstStyle/>
            <a:p>
              <a:pPr algn="ctr"/>
              <a:r>
                <a:rPr lang="en-US" altLang="zh-CN" b="1">
                  <a:solidFill>
                    <a:schemeClr val="accent2">
                      <a:lumMod val="50000"/>
                    </a:schemeClr>
                  </a:solidFill>
                </a:rPr>
                <a:t>(9)</a:t>
              </a:r>
              <a:endParaRPr lang="zh-CN" altLang="en-US" b="1">
                <a:solidFill>
                  <a:schemeClr val="accent2">
                    <a:lumMod val="50000"/>
                  </a:schemeClr>
                </a:solidFill>
              </a:endParaRPr>
            </a:p>
          </p:txBody>
        </p:sp>
        <p:sp>
          <p:nvSpPr>
            <p:cNvPr id="29" name="文本框 28">
              <a:extLst>
                <a:ext uri="{FF2B5EF4-FFF2-40B4-BE49-F238E27FC236}">
                  <a16:creationId xmlns:a16="http://schemas.microsoft.com/office/drawing/2014/main" id="{90304F24-B690-4C08-9851-C7A57FAA6683}"/>
                </a:ext>
              </a:extLst>
            </p:cNvPr>
            <p:cNvSpPr txBox="1"/>
            <p:nvPr/>
          </p:nvSpPr>
          <p:spPr>
            <a:xfrm>
              <a:off x="2583454" y="5721623"/>
              <a:ext cx="1677496" cy="369332"/>
            </a:xfrm>
            <a:prstGeom prst="rect">
              <a:avLst/>
            </a:prstGeom>
            <a:noFill/>
          </p:spPr>
          <p:txBody>
            <a:bodyPr wrap="square" rtlCol="0">
              <a:spAutoFit/>
            </a:bodyPr>
            <a:lstStyle/>
            <a:p>
              <a:r>
                <a:rPr lang="zh-CN" altLang="en-US" b="1">
                  <a:solidFill>
                    <a:srgbClr val="C00000"/>
                  </a:solidFill>
                </a:rPr>
                <a:t>待验证的推理：</a:t>
              </a:r>
            </a:p>
          </p:txBody>
        </p:sp>
      </p:grpSp>
      <p:cxnSp>
        <p:nvCxnSpPr>
          <p:cNvPr id="11" name="直接连接符 10">
            <a:extLst>
              <a:ext uri="{FF2B5EF4-FFF2-40B4-BE49-F238E27FC236}">
                <a16:creationId xmlns:a16="http://schemas.microsoft.com/office/drawing/2014/main" id="{4C4E92F4-DCAD-41C6-9F6B-EC36C04F874B}"/>
              </a:ext>
            </a:extLst>
          </p:cNvPr>
          <p:cNvCxnSpPr/>
          <p:nvPr/>
        </p:nvCxnSpPr>
        <p:spPr>
          <a:xfrm>
            <a:off x="1827298" y="3442157"/>
            <a:ext cx="1665842"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900631C0-B5D6-47E4-B372-28B7BFFDBE9F}"/>
              </a:ext>
            </a:extLst>
          </p:cNvPr>
          <p:cNvCxnSpPr/>
          <p:nvPr/>
        </p:nvCxnSpPr>
        <p:spPr>
          <a:xfrm>
            <a:off x="5380740" y="4430015"/>
            <a:ext cx="166584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48917445-B5AB-455E-A23B-7FF312A84051}"/>
              </a:ext>
            </a:extLst>
          </p:cNvPr>
          <p:cNvCxnSpPr/>
          <p:nvPr/>
        </p:nvCxnSpPr>
        <p:spPr>
          <a:xfrm>
            <a:off x="5445428" y="4835439"/>
            <a:ext cx="1665842"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86DDE952-12EC-4639-8ED0-48827DEF2A33}"/>
              </a:ext>
            </a:extLst>
          </p:cNvPr>
          <p:cNvCxnSpPr>
            <a:cxnSpLocks/>
          </p:cNvCxnSpPr>
          <p:nvPr/>
        </p:nvCxnSpPr>
        <p:spPr>
          <a:xfrm>
            <a:off x="5380740" y="5244194"/>
            <a:ext cx="1000325"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C574DF37-6656-4965-8358-6F2CE37A0233}"/>
              </a:ext>
            </a:extLst>
          </p:cNvPr>
          <p:cNvCxnSpPr>
            <a:cxnSpLocks/>
          </p:cNvCxnSpPr>
          <p:nvPr/>
        </p:nvCxnSpPr>
        <p:spPr>
          <a:xfrm>
            <a:off x="9492654" y="5224460"/>
            <a:ext cx="1000325"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9F94AA11-E972-426D-994C-4D5FFB3BA096}"/>
              </a:ext>
            </a:extLst>
          </p:cNvPr>
          <p:cNvCxnSpPr>
            <a:cxnSpLocks/>
          </p:cNvCxnSpPr>
          <p:nvPr/>
        </p:nvCxnSpPr>
        <p:spPr>
          <a:xfrm>
            <a:off x="4053017" y="5909710"/>
            <a:ext cx="582118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4220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自然语言推理有效性的验证</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第十二讲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24</a:t>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自然语言推理有效性验证练习</a:t>
            </a:r>
          </a:p>
        </p:txBody>
      </p:sp>
      <p:sp>
        <p:nvSpPr>
          <p:cNvPr id="12" name="文本框 11">
            <a:extLst>
              <a:ext uri="{FF2B5EF4-FFF2-40B4-BE49-F238E27FC236}">
                <a16:creationId xmlns:a16="http://schemas.microsoft.com/office/drawing/2014/main" id="{A4940878-A023-4E44-99B4-4F01ED44ADB4}"/>
              </a:ext>
            </a:extLst>
          </p:cNvPr>
          <p:cNvSpPr txBox="1"/>
          <p:nvPr/>
        </p:nvSpPr>
        <p:spPr>
          <a:xfrm>
            <a:off x="1109913" y="1271167"/>
            <a:ext cx="9972171" cy="1332096"/>
          </a:xfrm>
          <a:prstGeom prst="rect">
            <a:avLst/>
          </a:prstGeom>
          <a:solidFill>
            <a:schemeClr val="accent6">
              <a:lumMod val="20000"/>
              <a:lumOff val="80000"/>
              <a:alpha val="50000"/>
            </a:schemeClr>
          </a:solidFill>
        </p:spPr>
        <p:txBody>
          <a:bodyPr wrap="square" rtlCol="0">
            <a:spAutoFit/>
          </a:bodyPr>
          <a:lstStyle/>
          <a:p>
            <a:pPr algn="ctr">
              <a:spcAft>
                <a:spcPts val="1200"/>
              </a:spcAft>
            </a:pPr>
            <a:r>
              <a:rPr lang="zh-CN" altLang="en-US" sz="2400" b="1">
                <a:solidFill>
                  <a:schemeClr val="accent6">
                    <a:lumMod val="50000"/>
                  </a:schemeClr>
                </a:solidFill>
              </a:rPr>
              <a:t>验证下面推理的有效性</a:t>
            </a:r>
          </a:p>
          <a:p>
            <a:pPr>
              <a:lnSpc>
                <a:spcPts val="3000"/>
              </a:lnSpc>
            </a:pPr>
            <a:r>
              <a:rPr lang="zh-CN" altLang="en-US" sz="2000" b="1">
                <a:solidFill>
                  <a:srgbClr val="002060"/>
                </a:solidFill>
                <a:latin typeface="楷体" panose="02010609060101010101" pitchFamily="49" charset="-122"/>
                <a:ea typeface="楷体" panose="02010609060101010101" pitchFamily="49" charset="-122"/>
              </a:rPr>
              <a:t>每个学生或是勤奋的或是聪明的。所有勤奋的都会有所作为。并非每个学生都有所作为。所以，有些学生是聪明的。</a:t>
            </a:r>
          </a:p>
        </p:txBody>
      </p:sp>
      <p:sp>
        <p:nvSpPr>
          <p:cNvPr id="2" name="文本框 1">
            <a:extLst>
              <a:ext uri="{FF2B5EF4-FFF2-40B4-BE49-F238E27FC236}">
                <a16:creationId xmlns:a16="http://schemas.microsoft.com/office/drawing/2014/main" id="{431D784F-929D-48A0-81F2-3D6B1BCD4E30}"/>
              </a:ext>
            </a:extLst>
          </p:cNvPr>
          <p:cNvSpPr txBox="1"/>
          <p:nvPr/>
        </p:nvSpPr>
        <p:spPr>
          <a:xfrm>
            <a:off x="1363925" y="2754224"/>
            <a:ext cx="2642331" cy="1176412"/>
          </a:xfrm>
          <a:prstGeom prst="rect">
            <a:avLst/>
          </a:prstGeom>
          <a:solidFill>
            <a:schemeClr val="accent4">
              <a:lumMod val="20000"/>
              <a:lumOff val="80000"/>
              <a:alpha val="50000"/>
            </a:schemeClr>
          </a:solidFill>
        </p:spPr>
        <p:txBody>
          <a:bodyPr wrap="square" rtlCol="0">
            <a:spAutoFit/>
          </a:bodyPr>
          <a:lstStyle/>
          <a:p>
            <a:pPr algn="ctr">
              <a:spcBef>
                <a:spcPts val="600"/>
              </a:spcBef>
              <a:spcAft>
                <a:spcPts val="600"/>
              </a:spcAft>
            </a:pPr>
            <a:r>
              <a:rPr lang="zh-CN" altLang="en-US" sz="2000" b="1">
                <a:solidFill>
                  <a:srgbClr val="C00000"/>
                </a:solidFill>
              </a:rPr>
              <a:t>确定论域</a:t>
            </a:r>
            <a:endParaRPr lang="en-US" altLang="zh-CN" sz="2000" b="1">
              <a:solidFill>
                <a:srgbClr val="C00000"/>
              </a:solidFill>
            </a:endParaRPr>
          </a:p>
          <a:p>
            <a:pPr>
              <a:lnSpc>
                <a:spcPts val="2600"/>
              </a:lnSpc>
              <a:spcBef>
                <a:spcPts val="600"/>
              </a:spcBef>
              <a:spcAft>
                <a:spcPts val="600"/>
              </a:spcAft>
            </a:pPr>
            <a:r>
              <a:rPr lang="zh-CN" altLang="en-US" b="1">
                <a:solidFill>
                  <a:srgbClr val="002060"/>
                </a:solidFill>
                <a:latin typeface="楷体" panose="02010609060101010101" pitchFamily="49" charset="-122"/>
                <a:ea typeface="楷体" panose="02010609060101010101" pitchFamily="49" charset="-122"/>
              </a:rPr>
              <a:t>只涉及</a:t>
            </a:r>
            <a:r>
              <a:rPr lang="zh-CN" altLang="en-US" b="1">
                <a:solidFill>
                  <a:srgbClr val="C00000"/>
                </a:solidFill>
                <a:latin typeface="楷体" panose="02010609060101010101" pitchFamily="49" charset="-122"/>
                <a:ea typeface="楷体" panose="02010609060101010101" pitchFamily="49" charset="-122"/>
              </a:rPr>
              <a:t>学生</a:t>
            </a:r>
            <a:r>
              <a:rPr lang="zh-CN" altLang="en-US" b="1">
                <a:solidFill>
                  <a:srgbClr val="002060"/>
                </a:solidFill>
                <a:latin typeface="楷体" panose="02010609060101010101" pitchFamily="49" charset="-122"/>
                <a:ea typeface="楷体" panose="02010609060101010101" pitchFamily="49" charset="-122"/>
              </a:rPr>
              <a:t>这个个体类，论域定为</a:t>
            </a:r>
            <a:r>
              <a:rPr lang="zh-CN" altLang="en-US" b="1">
                <a:solidFill>
                  <a:srgbClr val="C00000"/>
                </a:solidFill>
                <a:latin typeface="楷体" panose="02010609060101010101" pitchFamily="49" charset="-122"/>
                <a:ea typeface="楷体" panose="02010609060101010101" pitchFamily="49" charset="-122"/>
              </a:rPr>
              <a:t>学生</a:t>
            </a:r>
            <a:r>
              <a:rPr lang="zh-CN" altLang="en-US" b="1">
                <a:solidFill>
                  <a:srgbClr val="002060"/>
                </a:solidFill>
                <a:latin typeface="楷体" panose="02010609060101010101" pitchFamily="49" charset="-122"/>
                <a:ea typeface="楷体" panose="02010609060101010101" pitchFamily="49" charset="-122"/>
              </a:rPr>
              <a:t>的集合</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09B3372-2E03-423F-AC11-AB4D4EDF64B0}"/>
                  </a:ext>
                </a:extLst>
              </p:cNvPr>
              <p:cNvSpPr txBox="1"/>
              <p:nvPr/>
            </p:nvSpPr>
            <p:spPr>
              <a:xfrm>
                <a:off x="5065380" y="2756882"/>
                <a:ext cx="5762695" cy="1184940"/>
              </a:xfrm>
              <a:prstGeom prst="rect">
                <a:avLst/>
              </a:prstGeom>
              <a:solidFill>
                <a:schemeClr val="accent2">
                  <a:lumMod val="20000"/>
                  <a:lumOff val="80000"/>
                  <a:alpha val="50000"/>
                </a:schemeClr>
              </a:solidFill>
            </p:spPr>
            <p:txBody>
              <a:bodyPr wrap="square" rtlCol="0">
                <a:spAutoFit/>
              </a:bodyPr>
              <a:lstStyle/>
              <a:p>
                <a:pPr algn="ctr">
                  <a:spcBef>
                    <a:spcPts val="300"/>
                  </a:spcBef>
                  <a:spcAft>
                    <a:spcPts val="600"/>
                  </a:spcAft>
                </a:pPr>
                <a:r>
                  <a:rPr lang="zh-CN" altLang="en-US" sz="2000" b="1">
                    <a:solidFill>
                      <a:srgbClr val="C00000"/>
                    </a:solidFill>
                  </a:rPr>
                  <a:t>提取谓词</a:t>
                </a:r>
                <a:endParaRPr lang="en-US" altLang="zh-CN" sz="2000" b="1">
                  <a:solidFill>
                    <a:srgbClr val="C00000"/>
                  </a:solidFill>
                </a:endParaRPr>
              </a:p>
              <a:p>
                <a:pPr>
                  <a:spcBef>
                    <a:spcPts val="300"/>
                  </a:spcBef>
                  <a:spcAft>
                    <a:spcPts val="600"/>
                  </a:spcAft>
                </a:pPr>
                <a14:m>
                  <m:oMath xmlns:m="http://schemas.openxmlformats.org/officeDocument/2006/math">
                    <m:r>
                      <a:rPr lang="en-US" altLang="zh-CN" b="1" i="1" smtClean="0">
                        <a:solidFill>
                          <a:srgbClr val="002060"/>
                        </a:solidFill>
                        <a:latin typeface="Cambria Math" panose="02040503050406030204" pitchFamily="18" charset="0"/>
                      </a:rPr>
                      <m:t>𝑭</m:t>
                    </m:r>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m:t>
                    </m:r>
                  </m:oMath>
                </a14:m>
                <a:r>
                  <a:rPr lang="zh-CN" altLang="en-US" b="1">
                    <a:solidFill>
                      <a:srgbClr val="002060"/>
                    </a:solidFill>
                    <a:latin typeface="楷体" panose="02010609060101010101" pitchFamily="49" charset="-122"/>
                    <a:ea typeface="楷体" panose="02010609060101010101" pitchFamily="49" charset="-122"/>
                  </a:rPr>
                  <a:t>：</a:t>
                </a:r>
                <a14:m>
                  <m:oMath xmlns:m="http://schemas.openxmlformats.org/officeDocument/2006/math">
                    <m:r>
                      <m:rPr>
                        <m:nor/>
                      </m:rPr>
                      <a:rPr lang="zh-CN" altLang="en-US" b="1">
                        <a:solidFill>
                          <a:srgbClr val="002060"/>
                        </a:solidFill>
                        <a:latin typeface="楷体" panose="02010609060101010101" pitchFamily="49" charset="-122"/>
                        <a:ea typeface="楷体" panose="02010609060101010101" pitchFamily="49" charset="-122"/>
                      </a:rPr>
                      <m:t>“</m:t>
                    </m:r>
                    <m:r>
                      <a:rPr lang="en-US" altLang="zh-CN" b="1" i="1" smtClean="0">
                        <a:solidFill>
                          <a:srgbClr val="002060"/>
                        </a:solidFill>
                        <a:latin typeface="Cambria Math" panose="02040503050406030204" pitchFamily="18" charset="0"/>
                      </a:rPr>
                      <m:t>𝒙</m:t>
                    </m:r>
                  </m:oMath>
                </a14:m>
                <a:r>
                  <a:rPr lang="zh-CN" altLang="en-US" b="1">
                    <a:solidFill>
                      <a:srgbClr val="002060"/>
                    </a:solidFill>
                    <a:latin typeface="楷体" panose="02010609060101010101" pitchFamily="49" charset="-122"/>
                    <a:ea typeface="楷体" panose="02010609060101010101" pitchFamily="49" charset="-122"/>
                  </a:rPr>
                  <a:t>是勤奋的”       </a:t>
                </a:r>
                <a14:m>
                  <m:oMath xmlns:m="http://schemas.openxmlformats.org/officeDocument/2006/math">
                    <m:r>
                      <a:rPr lang="en-US" altLang="zh-CN" b="1" i="1" smtClean="0">
                        <a:solidFill>
                          <a:srgbClr val="002060"/>
                        </a:solidFill>
                        <a:latin typeface="Cambria Math" panose="02040503050406030204" pitchFamily="18" charset="0"/>
                      </a:rPr>
                      <m:t>𝑮</m:t>
                    </m:r>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m:t>
                    </m:r>
                  </m:oMath>
                </a14:m>
                <a:r>
                  <a:rPr lang="zh-CN" altLang="en-US" b="1">
                    <a:solidFill>
                      <a:srgbClr val="002060"/>
                    </a:solidFill>
                    <a:latin typeface="楷体" panose="02010609060101010101" pitchFamily="49" charset="-122"/>
                    <a:ea typeface="楷体" panose="02010609060101010101" pitchFamily="49" charset="-122"/>
                  </a:rPr>
                  <a:t>：</a:t>
                </a:r>
                <a14:m>
                  <m:oMath xmlns:m="http://schemas.openxmlformats.org/officeDocument/2006/math">
                    <m:r>
                      <m:rPr>
                        <m:nor/>
                      </m:rPr>
                      <a:rPr lang="zh-CN" altLang="en-US" b="1">
                        <a:solidFill>
                          <a:srgbClr val="002060"/>
                        </a:solidFill>
                        <a:latin typeface="楷体" panose="02010609060101010101" pitchFamily="49" charset="-122"/>
                        <a:ea typeface="楷体" panose="02010609060101010101" pitchFamily="49" charset="-122"/>
                      </a:rPr>
                      <m:t>“</m:t>
                    </m:r>
                    <m:r>
                      <a:rPr lang="en-US" altLang="zh-CN" b="1" i="1">
                        <a:solidFill>
                          <a:srgbClr val="002060"/>
                        </a:solidFill>
                        <a:latin typeface="Cambria Math" panose="02040503050406030204" pitchFamily="18" charset="0"/>
                      </a:rPr>
                      <m:t>𝒙</m:t>
                    </m:r>
                  </m:oMath>
                </a14:m>
                <a:r>
                  <a:rPr lang="zh-CN" altLang="en-US" b="1">
                    <a:solidFill>
                      <a:srgbClr val="002060"/>
                    </a:solidFill>
                    <a:latin typeface="楷体" panose="02010609060101010101" pitchFamily="49" charset="-122"/>
                    <a:ea typeface="楷体" panose="02010609060101010101" pitchFamily="49" charset="-122"/>
                  </a:rPr>
                  <a:t>是聪明的”</a:t>
                </a:r>
                <a:endParaRPr lang="en-US" altLang="zh-CN" b="1" i="1">
                  <a:solidFill>
                    <a:srgbClr val="002060"/>
                  </a:solidFill>
                  <a:latin typeface="楷体" panose="02010609060101010101" pitchFamily="49" charset="-122"/>
                  <a:ea typeface="楷体" panose="02010609060101010101" pitchFamily="49" charset="-122"/>
                </a:endParaRPr>
              </a:p>
              <a:p>
                <a:pPr>
                  <a:spcBef>
                    <a:spcPts val="300"/>
                  </a:spcBef>
                  <a:spcAft>
                    <a:spcPts val="600"/>
                  </a:spcAft>
                </a:pPr>
                <a14:m>
                  <m:oMath xmlns:m="http://schemas.openxmlformats.org/officeDocument/2006/math">
                    <m:r>
                      <a:rPr lang="en-US" altLang="zh-CN" b="1" i="1" smtClean="0">
                        <a:solidFill>
                          <a:srgbClr val="002060"/>
                        </a:solidFill>
                        <a:latin typeface="Cambria Math" panose="02040503050406030204" pitchFamily="18" charset="0"/>
                      </a:rPr>
                      <m:t>𝑯</m:t>
                    </m:r>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m:t>
                    </m:r>
                  </m:oMath>
                </a14:m>
                <a:r>
                  <a:rPr lang="zh-CN" altLang="en-US" b="1">
                    <a:solidFill>
                      <a:srgbClr val="002060"/>
                    </a:solidFill>
                    <a:latin typeface="楷体" panose="02010609060101010101" pitchFamily="49" charset="-122"/>
                    <a:ea typeface="楷体" panose="02010609060101010101" pitchFamily="49" charset="-122"/>
                  </a:rPr>
                  <a:t>：“</a:t>
                </a:r>
                <a14:m>
                  <m:oMath xmlns:m="http://schemas.openxmlformats.org/officeDocument/2006/math">
                    <m:r>
                      <a:rPr lang="en-US" altLang="zh-CN" b="1" i="1">
                        <a:solidFill>
                          <a:srgbClr val="002060"/>
                        </a:solidFill>
                        <a:latin typeface="Cambria Math" panose="02040503050406030204" pitchFamily="18" charset="0"/>
                      </a:rPr>
                      <m:t>𝒙</m:t>
                    </m:r>
                  </m:oMath>
                </a14:m>
                <a:r>
                  <a:rPr lang="zh-CN" altLang="en-US" b="1">
                    <a:solidFill>
                      <a:srgbClr val="002060"/>
                    </a:solidFill>
                    <a:latin typeface="楷体" panose="02010609060101010101" pitchFamily="49" charset="-122"/>
                    <a:ea typeface="楷体" panose="02010609060101010101" pitchFamily="49" charset="-122"/>
                  </a:rPr>
                  <a:t>会有所作为”</a:t>
                </a:r>
              </a:p>
            </p:txBody>
          </p:sp>
        </mc:Choice>
        <mc:Fallback xmlns="">
          <p:sp>
            <p:nvSpPr>
              <p:cNvPr id="3" name="文本框 2">
                <a:extLst>
                  <a:ext uri="{FF2B5EF4-FFF2-40B4-BE49-F238E27FC236}">
                    <a16:creationId xmlns:a16="http://schemas.microsoft.com/office/drawing/2014/main" id="{A09B3372-2E03-423F-AC11-AB4D4EDF64B0}"/>
                  </a:ext>
                </a:extLst>
              </p:cNvPr>
              <p:cNvSpPr txBox="1">
                <a:spLocks noRot="1" noChangeAspect="1" noMove="1" noResize="1" noEditPoints="1" noAdjustHandles="1" noChangeArrowheads="1" noChangeShapeType="1" noTextEdit="1"/>
              </p:cNvSpPr>
              <p:nvPr/>
            </p:nvSpPr>
            <p:spPr>
              <a:xfrm>
                <a:off x="5065380" y="2756882"/>
                <a:ext cx="5762695" cy="1184940"/>
              </a:xfrm>
              <a:prstGeom prst="rect">
                <a:avLst/>
              </a:prstGeom>
              <a:blipFill>
                <a:blip r:embed="rId2"/>
                <a:stretch>
                  <a:fillRect t="-2564" b="-6154"/>
                </a:stretch>
              </a:blipFill>
            </p:spPr>
            <p:txBody>
              <a:bodyPr/>
              <a:lstStyle/>
              <a:p>
                <a:r>
                  <a:rPr lang="zh-CN" altLang="en-US">
                    <a:noFill/>
                  </a:rPr>
                  <a:t> </a:t>
                </a:r>
              </a:p>
            </p:txBody>
          </p:sp>
        </mc:Fallback>
      </mc:AlternateContent>
      <p:grpSp>
        <p:nvGrpSpPr>
          <p:cNvPr id="24" name="组合 23">
            <a:extLst>
              <a:ext uri="{FF2B5EF4-FFF2-40B4-BE49-F238E27FC236}">
                <a16:creationId xmlns:a16="http://schemas.microsoft.com/office/drawing/2014/main" id="{19C6A473-01C6-4C9F-9922-4C12F666D0CB}"/>
              </a:ext>
            </a:extLst>
          </p:cNvPr>
          <p:cNvGrpSpPr/>
          <p:nvPr/>
        </p:nvGrpSpPr>
        <p:grpSpPr>
          <a:xfrm>
            <a:off x="1109913" y="4047676"/>
            <a:ext cx="6278637" cy="1341073"/>
            <a:chOff x="1700092" y="4249658"/>
            <a:chExt cx="6278637" cy="1341073"/>
          </a:xfrm>
        </p:grpSpPr>
        <p:grpSp>
          <p:nvGrpSpPr>
            <p:cNvPr id="21" name="组合 20">
              <a:extLst>
                <a:ext uri="{FF2B5EF4-FFF2-40B4-BE49-F238E27FC236}">
                  <a16:creationId xmlns:a16="http://schemas.microsoft.com/office/drawing/2014/main" id="{2C11702A-32AD-49DB-A369-084E9D60FEEF}"/>
                </a:ext>
              </a:extLst>
            </p:cNvPr>
            <p:cNvGrpSpPr/>
            <p:nvPr/>
          </p:nvGrpSpPr>
          <p:grpSpPr>
            <a:xfrm>
              <a:off x="2417477" y="4358069"/>
              <a:ext cx="5424587" cy="1185957"/>
              <a:chOff x="1888300" y="4401441"/>
              <a:chExt cx="5424587" cy="1185957"/>
            </a:xfrm>
          </p:grpSpPr>
          <p:sp>
            <p:nvSpPr>
              <p:cNvPr id="6" name="文本框 5">
                <a:extLst>
                  <a:ext uri="{FF2B5EF4-FFF2-40B4-BE49-F238E27FC236}">
                    <a16:creationId xmlns:a16="http://schemas.microsoft.com/office/drawing/2014/main" id="{2118690F-EB8F-4A64-98CC-42841CA8445E}"/>
                  </a:ext>
                </a:extLst>
              </p:cNvPr>
              <p:cNvSpPr txBox="1"/>
              <p:nvPr/>
            </p:nvSpPr>
            <p:spPr>
              <a:xfrm>
                <a:off x="2575745" y="4807158"/>
                <a:ext cx="2741456" cy="369332"/>
              </a:xfrm>
              <a:prstGeom prst="rect">
                <a:avLst/>
              </a:prstGeom>
              <a:solidFill>
                <a:schemeClr val="accent6">
                  <a:lumMod val="20000"/>
                  <a:lumOff val="80000"/>
                  <a:alpha val="50000"/>
                </a:schemeClr>
              </a:solidFill>
              <a:ln>
                <a:noFill/>
              </a:ln>
            </p:spPr>
            <p:txBody>
              <a:bodyPr wrap="square" rtlCol="0">
                <a:spAutoFit/>
              </a:bodyPr>
              <a:lstStyle/>
              <a:p>
                <a:r>
                  <a:rPr lang="zh-CN" altLang="en-US" b="1">
                    <a:solidFill>
                      <a:srgbClr val="002060"/>
                    </a:solidFill>
                    <a:latin typeface="楷体" panose="02010609060101010101" pitchFamily="49" charset="-122"/>
                    <a:ea typeface="楷体" panose="02010609060101010101" pitchFamily="49" charset="-122"/>
                  </a:rPr>
                  <a:t>所有勤奋的都会有所作为</a:t>
                </a:r>
                <a:endParaRPr lang="zh-CN" altLang="en-US"/>
              </a:p>
            </p:txBody>
          </p:sp>
          <p:sp>
            <p:nvSpPr>
              <p:cNvPr id="14" name="文本框 13">
                <a:extLst>
                  <a:ext uri="{FF2B5EF4-FFF2-40B4-BE49-F238E27FC236}">
                    <a16:creationId xmlns:a16="http://schemas.microsoft.com/office/drawing/2014/main" id="{88367E1A-F9B8-4E18-A8AB-763C1BB0F566}"/>
                  </a:ext>
                </a:extLst>
              </p:cNvPr>
              <p:cNvSpPr txBox="1"/>
              <p:nvPr/>
            </p:nvSpPr>
            <p:spPr>
              <a:xfrm>
                <a:off x="1888300" y="4401441"/>
                <a:ext cx="3432990" cy="369332"/>
              </a:xfrm>
              <a:prstGeom prst="rect">
                <a:avLst/>
              </a:prstGeom>
              <a:solidFill>
                <a:schemeClr val="accent6">
                  <a:lumMod val="20000"/>
                  <a:lumOff val="80000"/>
                  <a:alpha val="50000"/>
                </a:schemeClr>
              </a:solidFill>
              <a:ln>
                <a:noFill/>
              </a:ln>
            </p:spPr>
            <p:txBody>
              <a:bodyPr wrap="square" rtlCol="0">
                <a:spAutoFit/>
              </a:bodyPr>
              <a:lstStyle/>
              <a:p>
                <a:r>
                  <a:rPr lang="zh-CN" altLang="en-US" b="1">
                    <a:solidFill>
                      <a:srgbClr val="002060"/>
                    </a:solidFill>
                    <a:latin typeface="楷体" panose="02010609060101010101" pitchFamily="49" charset="-122"/>
                    <a:ea typeface="楷体" panose="02010609060101010101" pitchFamily="49" charset="-122"/>
                  </a:rPr>
                  <a:t>每个学生或是勤奋的或是聪明的</a:t>
                </a:r>
                <a:endParaRPr lang="zh-CN" altLang="en-US"/>
              </a:p>
            </p:txBody>
          </p:sp>
          <p:sp>
            <p:nvSpPr>
              <p:cNvPr id="13" name="矩形 12">
                <a:extLst>
                  <a:ext uri="{FF2B5EF4-FFF2-40B4-BE49-F238E27FC236}">
                    <a16:creationId xmlns:a16="http://schemas.microsoft.com/office/drawing/2014/main" id="{15ECF687-7567-461E-8978-C9CAF8B1FBE4}"/>
                  </a:ext>
                </a:extLst>
              </p:cNvPr>
              <p:cNvSpPr/>
              <p:nvPr/>
            </p:nvSpPr>
            <p:spPr>
              <a:xfrm>
                <a:off x="2575745" y="5218066"/>
                <a:ext cx="2741456" cy="369332"/>
              </a:xfrm>
              <a:prstGeom prst="rect">
                <a:avLst/>
              </a:prstGeom>
              <a:solidFill>
                <a:schemeClr val="accent6">
                  <a:lumMod val="20000"/>
                  <a:lumOff val="80000"/>
                  <a:alpha val="50000"/>
                </a:schemeClr>
              </a:solidFill>
              <a:ln>
                <a:noFill/>
              </a:ln>
            </p:spPr>
            <p:txBody>
              <a:bodyPr wrap="none">
                <a:spAutoFit/>
              </a:bodyPr>
              <a:lstStyle/>
              <a:p>
                <a:r>
                  <a:rPr lang="zh-CN" altLang="en-US" b="1">
                    <a:solidFill>
                      <a:srgbClr val="002060"/>
                    </a:solidFill>
                    <a:latin typeface="楷体" panose="02010609060101010101" pitchFamily="49" charset="-122"/>
                    <a:ea typeface="楷体" panose="02010609060101010101" pitchFamily="49" charset="-122"/>
                  </a:rPr>
                  <a:t>并非每个学生都有所作为</a:t>
                </a:r>
                <a:endParaRPr lang="zh-CN" altLang="en-US"/>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7102A3C5-84F9-4FD0-B927-4C58E4BFC89E}"/>
                      </a:ext>
                    </a:extLst>
                  </p:cNvPr>
                  <p:cNvSpPr txBox="1"/>
                  <p:nvPr/>
                </p:nvSpPr>
                <p:spPr>
                  <a:xfrm>
                    <a:off x="5377082" y="4846004"/>
                    <a:ext cx="1935805" cy="312650"/>
                  </a:xfrm>
                  <a:prstGeom prst="rect">
                    <a:avLst/>
                  </a:prstGeom>
                  <a:solidFill>
                    <a:schemeClr val="accent2">
                      <a:lumMod val="20000"/>
                      <a:lumOff val="80000"/>
                    </a:schemeClr>
                  </a:solid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𝑭</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𝑯</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e>
                          </m:d>
                        </m:oMath>
                      </m:oMathPara>
                    </a14:m>
                    <a:endParaRPr lang="zh-CN" altLang="en-US" b="1">
                      <a:solidFill>
                        <a:schemeClr val="accent2">
                          <a:lumMod val="50000"/>
                        </a:schemeClr>
                      </a:solidFill>
                    </a:endParaRPr>
                  </a:p>
                </p:txBody>
              </p:sp>
            </mc:Choice>
            <mc:Fallback xmlns="">
              <p:sp>
                <p:nvSpPr>
                  <p:cNvPr id="16" name="文本框 15">
                    <a:extLst>
                      <a:ext uri="{FF2B5EF4-FFF2-40B4-BE49-F238E27FC236}">
                        <a16:creationId xmlns:a16="http://schemas.microsoft.com/office/drawing/2014/main" id="{7102A3C5-84F9-4FD0-B927-4C58E4BFC89E}"/>
                      </a:ext>
                    </a:extLst>
                  </p:cNvPr>
                  <p:cNvSpPr txBox="1">
                    <a:spLocks noRot="1" noChangeAspect="1" noMove="1" noResize="1" noEditPoints="1" noAdjustHandles="1" noChangeArrowheads="1" noChangeShapeType="1" noTextEdit="1"/>
                  </p:cNvSpPr>
                  <p:nvPr/>
                </p:nvSpPr>
                <p:spPr>
                  <a:xfrm>
                    <a:off x="5377082" y="4846004"/>
                    <a:ext cx="1935805" cy="312650"/>
                  </a:xfrm>
                  <a:prstGeom prst="rect">
                    <a:avLst/>
                  </a:prstGeom>
                  <a:blipFill>
                    <a:blip r:embed="rId3"/>
                    <a:stretch>
                      <a:fillRect b="-196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9FA74124-BE7E-4D7B-9A59-EE827048B1F1}"/>
                      </a:ext>
                    </a:extLst>
                  </p:cNvPr>
                  <p:cNvSpPr txBox="1"/>
                  <p:nvPr/>
                </p:nvSpPr>
                <p:spPr>
                  <a:xfrm>
                    <a:off x="5377082" y="4443116"/>
                    <a:ext cx="1814924" cy="312650"/>
                  </a:xfrm>
                  <a:prstGeom prst="rect">
                    <a:avLst/>
                  </a:prstGeom>
                  <a:solidFill>
                    <a:schemeClr val="accent2">
                      <a:lumMod val="20000"/>
                      <a:lumOff val="80000"/>
                    </a:schemeClr>
                  </a:solid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nb-NO" altLang="zh-CN" b="1" i="1" smtClean="0">
                              <a:solidFill>
                                <a:schemeClr val="accent2">
                                  <a:lumMod val="50000"/>
                                </a:schemeClr>
                              </a:solidFill>
                              <a:latin typeface="Cambria Math" panose="02040503050406030204" pitchFamily="18" charset="0"/>
                            </a:rPr>
                            <m:t>∀</m:t>
                          </m:r>
                          <m:r>
                            <a:rPr lang="nb-NO" altLang="zh-CN" b="1" i="1" smtClean="0">
                              <a:solidFill>
                                <a:schemeClr val="accent2">
                                  <a:lumMod val="50000"/>
                                </a:schemeClr>
                              </a:solidFill>
                              <a:latin typeface="Cambria Math" panose="02040503050406030204" pitchFamily="18" charset="0"/>
                            </a:rPr>
                            <m:t>𝒙</m:t>
                          </m:r>
                          <m:d>
                            <m:dPr>
                              <m:ctrlPr>
                                <a:rPr lang="nb-NO"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𝑭</m:t>
                              </m:r>
                              <m:d>
                                <m:dPr>
                                  <m:ctrlPr>
                                    <a:rPr lang="nb-NO" altLang="zh-CN" b="1" i="1" smtClean="0">
                                      <a:solidFill>
                                        <a:schemeClr val="accent2">
                                          <a:lumMod val="50000"/>
                                        </a:schemeClr>
                                      </a:solidFill>
                                      <a:latin typeface="Cambria Math" panose="02040503050406030204" pitchFamily="18" charset="0"/>
                                    </a:rPr>
                                  </m:ctrlPr>
                                </m:dPr>
                                <m:e>
                                  <m:r>
                                    <a:rPr lang="nb-NO" altLang="zh-CN" b="1" i="1" smtClean="0">
                                      <a:solidFill>
                                        <a:schemeClr val="accent2">
                                          <a:lumMod val="50000"/>
                                        </a:schemeClr>
                                      </a:solidFill>
                                      <a:latin typeface="Cambria Math" panose="02040503050406030204" pitchFamily="18" charset="0"/>
                                    </a:rPr>
                                    <m:t>𝒙</m:t>
                                  </m:r>
                                </m:e>
                              </m:d>
                              <m:r>
                                <a:rPr lang="nb-NO"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𝑮</m:t>
                              </m:r>
                              <m:d>
                                <m:dPr>
                                  <m:ctrlPr>
                                    <a:rPr lang="nb-NO" altLang="zh-CN" b="1" i="1" smtClean="0">
                                      <a:solidFill>
                                        <a:schemeClr val="accent2">
                                          <a:lumMod val="50000"/>
                                        </a:schemeClr>
                                      </a:solidFill>
                                      <a:latin typeface="Cambria Math" panose="02040503050406030204" pitchFamily="18" charset="0"/>
                                    </a:rPr>
                                  </m:ctrlPr>
                                </m:dPr>
                                <m:e>
                                  <m:r>
                                    <a:rPr lang="nb-NO" altLang="zh-CN" b="1" i="1" smtClean="0">
                                      <a:solidFill>
                                        <a:schemeClr val="accent2">
                                          <a:lumMod val="50000"/>
                                        </a:schemeClr>
                                      </a:solidFill>
                                      <a:latin typeface="Cambria Math" panose="02040503050406030204" pitchFamily="18" charset="0"/>
                                    </a:rPr>
                                    <m:t>𝒙</m:t>
                                  </m:r>
                                </m:e>
                              </m:d>
                            </m:e>
                          </m:d>
                        </m:oMath>
                      </m:oMathPara>
                    </a14:m>
                    <a:endParaRPr lang="zh-CN" altLang="en-US" b="1"/>
                  </a:p>
                </p:txBody>
              </p:sp>
            </mc:Choice>
            <mc:Fallback xmlns="">
              <p:sp>
                <p:nvSpPr>
                  <p:cNvPr id="18" name="文本框 17">
                    <a:extLst>
                      <a:ext uri="{FF2B5EF4-FFF2-40B4-BE49-F238E27FC236}">
                        <a16:creationId xmlns:a16="http://schemas.microsoft.com/office/drawing/2014/main" id="{9FA74124-BE7E-4D7B-9A59-EE827048B1F1}"/>
                      </a:ext>
                    </a:extLst>
                  </p:cNvPr>
                  <p:cNvSpPr txBox="1">
                    <a:spLocks noRot="1" noChangeAspect="1" noMove="1" noResize="1" noEditPoints="1" noAdjustHandles="1" noChangeArrowheads="1" noChangeShapeType="1" noTextEdit="1"/>
                  </p:cNvSpPr>
                  <p:nvPr/>
                </p:nvSpPr>
                <p:spPr>
                  <a:xfrm>
                    <a:off x="5377082" y="4443116"/>
                    <a:ext cx="1814924" cy="312650"/>
                  </a:xfrm>
                  <a:prstGeom prst="rect">
                    <a:avLst/>
                  </a:prstGeom>
                  <a:blipFill>
                    <a:blip r:embed="rId4"/>
                    <a:stretch>
                      <a:fillRect b="-196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4DED9775-F2F4-4CCA-A6C1-AED97BD59EF4}"/>
                      </a:ext>
                    </a:extLst>
                  </p:cNvPr>
                  <p:cNvSpPr txBox="1"/>
                  <p:nvPr/>
                </p:nvSpPr>
                <p:spPr>
                  <a:xfrm>
                    <a:off x="5377083" y="5249896"/>
                    <a:ext cx="1143925" cy="276999"/>
                  </a:xfrm>
                  <a:prstGeom prst="rect">
                    <a:avLst/>
                  </a:prstGeom>
                  <a:solidFill>
                    <a:schemeClr val="accent2">
                      <a:lumMod val="20000"/>
                      <a:lumOff val="80000"/>
                    </a:schemeClr>
                  </a:solid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pt-BR"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𝑯</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oMath>
                      </m:oMathPara>
                    </a14:m>
                    <a:endParaRPr lang="zh-CN" altLang="en-US" b="1">
                      <a:solidFill>
                        <a:schemeClr val="accent2">
                          <a:lumMod val="50000"/>
                        </a:schemeClr>
                      </a:solidFill>
                    </a:endParaRPr>
                  </a:p>
                </p:txBody>
              </p:sp>
            </mc:Choice>
            <mc:Fallback xmlns="">
              <p:sp>
                <p:nvSpPr>
                  <p:cNvPr id="19" name="文本框 18">
                    <a:extLst>
                      <a:ext uri="{FF2B5EF4-FFF2-40B4-BE49-F238E27FC236}">
                        <a16:creationId xmlns:a16="http://schemas.microsoft.com/office/drawing/2014/main" id="{4DED9775-F2F4-4CCA-A6C1-AED97BD59EF4}"/>
                      </a:ext>
                    </a:extLst>
                  </p:cNvPr>
                  <p:cNvSpPr txBox="1">
                    <a:spLocks noRot="1" noChangeAspect="1" noMove="1" noResize="1" noEditPoints="1" noAdjustHandles="1" noChangeArrowheads="1" noChangeShapeType="1" noTextEdit="1"/>
                  </p:cNvSpPr>
                  <p:nvPr/>
                </p:nvSpPr>
                <p:spPr>
                  <a:xfrm>
                    <a:off x="5377083" y="5249896"/>
                    <a:ext cx="1143925" cy="276999"/>
                  </a:xfrm>
                  <a:prstGeom prst="rect">
                    <a:avLst/>
                  </a:prstGeom>
                  <a:blipFill>
                    <a:blip r:embed="rId5"/>
                    <a:stretch>
                      <a:fillRect t="-2222" r="-1064" b="-35556"/>
                    </a:stretch>
                  </a:blipFill>
                  <a:ln>
                    <a:noFill/>
                  </a:ln>
                </p:spPr>
                <p:txBody>
                  <a:bodyPr/>
                  <a:lstStyle/>
                  <a:p>
                    <a:r>
                      <a:rPr lang="zh-CN" altLang="en-US">
                        <a:noFill/>
                      </a:rPr>
                      <a:t> </a:t>
                    </a:r>
                  </a:p>
                </p:txBody>
              </p:sp>
            </mc:Fallback>
          </mc:AlternateContent>
        </p:grpSp>
        <p:sp>
          <p:nvSpPr>
            <p:cNvPr id="22" name="矩形: 圆角 21">
              <a:extLst>
                <a:ext uri="{FF2B5EF4-FFF2-40B4-BE49-F238E27FC236}">
                  <a16:creationId xmlns:a16="http://schemas.microsoft.com/office/drawing/2014/main" id="{CA1740BE-ADD8-408C-9BDA-0D3EAE7134FA}"/>
                </a:ext>
              </a:extLst>
            </p:cNvPr>
            <p:cNvSpPr/>
            <p:nvPr/>
          </p:nvSpPr>
          <p:spPr>
            <a:xfrm>
              <a:off x="1700092" y="4249658"/>
              <a:ext cx="6278637" cy="1341073"/>
            </a:xfrm>
            <a:prstGeom prst="roundRect">
              <a:avLst>
                <a:gd name="adj" fmla="val 11271"/>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A91C6473-EDAC-4D82-AE13-6B674C6DDD21}"/>
                </a:ext>
              </a:extLst>
            </p:cNvPr>
            <p:cNvSpPr txBox="1"/>
            <p:nvPr/>
          </p:nvSpPr>
          <p:spPr>
            <a:xfrm>
              <a:off x="1730033" y="5171635"/>
              <a:ext cx="1374889" cy="369332"/>
            </a:xfrm>
            <a:prstGeom prst="rect">
              <a:avLst/>
            </a:prstGeom>
            <a:noFill/>
          </p:spPr>
          <p:txBody>
            <a:bodyPr wrap="square" rtlCol="0">
              <a:spAutoFit/>
            </a:bodyPr>
            <a:lstStyle/>
            <a:p>
              <a:pPr algn="ctr"/>
              <a:r>
                <a:rPr lang="zh-CN" altLang="en-US" b="1">
                  <a:solidFill>
                    <a:srgbClr val="C00000"/>
                  </a:solidFill>
                </a:rPr>
                <a:t>符号化前提</a:t>
              </a:r>
            </a:p>
          </p:txBody>
        </p:sp>
      </p:grpSp>
      <p:grpSp>
        <p:nvGrpSpPr>
          <p:cNvPr id="27" name="组合 26">
            <a:extLst>
              <a:ext uri="{FF2B5EF4-FFF2-40B4-BE49-F238E27FC236}">
                <a16:creationId xmlns:a16="http://schemas.microsoft.com/office/drawing/2014/main" id="{8D6C8115-4AFF-477B-8AA1-01798C777D2D}"/>
              </a:ext>
            </a:extLst>
          </p:cNvPr>
          <p:cNvGrpSpPr/>
          <p:nvPr/>
        </p:nvGrpSpPr>
        <p:grpSpPr>
          <a:xfrm>
            <a:off x="8892773" y="4143199"/>
            <a:ext cx="2189311" cy="1227553"/>
            <a:chOff x="8874285" y="4319962"/>
            <a:chExt cx="2189311" cy="1227553"/>
          </a:xfrm>
        </p:grpSpPr>
        <p:sp>
          <p:nvSpPr>
            <p:cNvPr id="15" name="矩形 14">
              <a:extLst>
                <a:ext uri="{FF2B5EF4-FFF2-40B4-BE49-F238E27FC236}">
                  <a16:creationId xmlns:a16="http://schemas.microsoft.com/office/drawing/2014/main" id="{DF147ED2-1BDD-4BE7-BC68-9FD015602A36}"/>
                </a:ext>
              </a:extLst>
            </p:cNvPr>
            <p:cNvSpPr/>
            <p:nvPr/>
          </p:nvSpPr>
          <p:spPr>
            <a:xfrm>
              <a:off x="8948130" y="4754894"/>
              <a:ext cx="2044149" cy="369332"/>
            </a:xfrm>
            <a:prstGeom prst="rect">
              <a:avLst/>
            </a:prstGeom>
            <a:solidFill>
              <a:schemeClr val="accent6">
                <a:lumMod val="20000"/>
                <a:lumOff val="80000"/>
                <a:alpha val="50000"/>
              </a:schemeClr>
            </a:solidFill>
          </p:spPr>
          <p:txBody>
            <a:bodyPr wrap="none">
              <a:spAutoFit/>
            </a:bodyPr>
            <a:lstStyle/>
            <a:p>
              <a:r>
                <a:rPr lang="zh-CN" altLang="en-US" b="1">
                  <a:solidFill>
                    <a:srgbClr val="002060"/>
                  </a:solidFill>
                  <a:latin typeface="楷体" panose="02010609060101010101" pitchFamily="49" charset="-122"/>
                  <a:ea typeface="楷体" panose="02010609060101010101" pitchFamily="49" charset="-122"/>
                </a:rPr>
                <a:t>有些学生是聪明的</a:t>
              </a:r>
              <a:endParaRPr lang="zh-CN" altLang="en-US"/>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9EAF56A3-4AF0-459A-9E48-AD8759F33435}"/>
                    </a:ext>
                  </a:extLst>
                </p:cNvPr>
                <p:cNvSpPr txBox="1"/>
                <p:nvPr/>
              </p:nvSpPr>
              <p:spPr>
                <a:xfrm>
                  <a:off x="9441276" y="5163692"/>
                  <a:ext cx="1098596" cy="276999"/>
                </a:xfrm>
                <a:prstGeom prst="rect">
                  <a:avLst/>
                </a:prstGeom>
                <a:solidFill>
                  <a:schemeClr val="accent2">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𝒙𝑮</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oMath>
                    </m:oMathPara>
                  </a14:m>
                  <a:endParaRPr lang="zh-CN" altLang="en-US" b="1">
                    <a:solidFill>
                      <a:schemeClr val="accent2">
                        <a:lumMod val="50000"/>
                      </a:schemeClr>
                    </a:solidFill>
                  </a:endParaRPr>
                </a:p>
              </p:txBody>
            </p:sp>
          </mc:Choice>
          <mc:Fallback xmlns="">
            <p:sp>
              <p:nvSpPr>
                <p:cNvPr id="20" name="文本框 19">
                  <a:extLst>
                    <a:ext uri="{FF2B5EF4-FFF2-40B4-BE49-F238E27FC236}">
                      <a16:creationId xmlns:a16="http://schemas.microsoft.com/office/drawing/2014/main" id="{9EAF56A3-4AF0-459A-9E48-AD8759F33435}"/>
                    </a:ext>
                  </a:extLst>
                </p:cNvPr>
                <p:cNvSpPr txBox="1">
                  <a:spLocks noRot="1" noChangeAspect="1" noMove="1" noResize="1" noEditPoints="1" noAdjustHandles="1" noChangeArrowheads="1" noChangeShapeType="1" noTextEdit="1"/>
                </p:cNvSpPr>
                <p:nvPr/>
              </p:nvSpPr>
              <p:spPr>
                <a:xfrm>
                  <a:off x="9441276" y="5163692"/>
                  <a:ext cx="1098596" cy="276999"/>
                </a:xfrm>
                <a:prstGeom prst="rect">
                  <a:avLst/>
                </a:prstGeom>
                <a:blipFill>
                  <a:blip r:embed="rId6"/>
                  <a:stretch>
                    <a:fillRect t="-2174" b="-32609"/>
                  </a:stretch>
                </a:blipFill>
              </p:spPr>
              <p:txBody>
                <a:bodyPr/>
                <a:lstStyle/>
                <a:p>
                  <a:r>
                    <a:rPr lang="zh-CN" altLang="en-US">
                      <a:noFill/>
                    </a:rPr>
                    <a:t> </a:t>
                  </a:r>
                </a:p>
              </p:txBody>
            </p:sp>
          </mc:Fallback>
        </mc:AlternateContent>
        <p:sp>
          <p:nvSpPr>
            <p:cNvPr id="25" name="文本框 24">
              <a:extLst>
                <a:ext uri="{FF2B5EF4-FFF2-40B4-BE49-F238E27FC236}">
                  <a16:creationId xmlns:a16="http://schemas.microsoft.com/office/drawing/2014/main" id="{01B27BE5-8FE5-4C0C-BD4C-3360F4B26690}"/>
                </a:ext>
              </a:extLst>
            </p:cNvPr>
            <p:cNvSpPr txBox="1"/>
            <p:nvPr/>
          </p:nvSpPr>
          <p:spPr>
            <a:xfrm>
              <a:off x="9281495" y="4352762"/>
              <a:ext cx="1374889" cy="369332"/>
            </a:xfrm>
            <a:prstGeom prst="rect">
              <a:avLst/>
            </a:prstGeom>
            <a:noFill/>
          </p:spPr>
          <p:txBody>
            <a:bodyPr wrap="square" rtlCol="0">
              <a:spAutoFit/>
            </a:bodyPr>
            <a:lstStyle/>
            <a:p>
              <a:pPr algn="ctr"/>
              <a:r>
                <a:rPr lang="zh-CN" altLang="en-US" b="1">
                  <a:solidFill>
                    <a:srgbClr val="C00000"/>
                  </a:solidFill>
                </a:rPr>
                <a:t>符号化结论</a:t>
              </a:r>
            </a:p>
          </p:txBody>
        </p:sp>
        <p:sp>
          <p:nvSpPr>
            <p:cNvPr id="26" name="矩形: 圆角 25">
              <a:extLst>
                <a:ext uri="{FF2B5EF4-FFF2-40B4-BE49-F238E27FC236}">
                  <a16:creationId xmlns:a16="http://schemas.microsoft.com/office/drawing/2014/main" id="{2D66DF1E-2672-47FA-A46E-44BFAA74DD3C}"/>
                </a:ext>
              </a:extLst>
            </p:cNvPr>
            <p:cNvSpPr/>
            <p:nvPr/>
          </p:nvSpPr>
          <p:spPr>
            <a:xfrm>
              <a:off x="8874285" y="4319962"/>
              <a:ext cx="2189311" cy="1227553"/>
            </a:xfrm>
            <a:prstGeom prst="roundRect">
              <a:avLst>
                <a:gd name="adj" fmla="val 10236"/>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a:extLst>
              <a:ext uri="{FF2B5EF4-FFF2-40B4-BE49-F238E27FC236}">
                <a16:creationId xmlns:a16="http://schemas.microsoft.com/office/drawing/2014/main" id="{ED774643-9C80-40F9-9644-EFFBF4417576}"/>
              </a:ext>
            </a:extLst>
          </p:cNvPr>
          <p:cNvGrpSpPr/>
          <p:nvPr/>
        </p:nvGrpSpPr>
        <p:grpSpPr>
          <a:xfrm>
            <a:off x="2233541" y="5632836"/>
            <a:ext cx="7724914" cy="404983"/>
            <a:chOff x="2583454" y="5712945"/>
            <a:chExt cx="7724914" cy="404983"/>
          </a:xfrm>
        </p:grpSpPr>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0C46A963-14A7-4993-882C-D50FF61AD6CE}"/>
                    </a:ext>
                  </a:extLst>
                </p:cNvPr>
                <p:cNvSpPr txBox="1"/>
                <p:nvPr/>
              </p:nvSpPr>
              <p:spPr>
                <a:xfrm>
                  <a:off x="4315443" y="5712945"/>
                  <a:ext cx="5992925" cy="404983"/>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𝑭</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𝑮</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e>
                        </m:d>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𝒙</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𝑭</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𝑯</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e>
                        </m:d>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𝒙𝑯</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𝒙𝑮</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oMath>
                    </m:oMathPara>
                  </a14:m>
                  <a:endParaRPr lang="zh-CN" altLang="en-US" b="1">
                    <a:solidFill>
                      <a:schemeClr val="accent2">
                        <a:lumMod val="50000"/>
                      </a:schemeClr>
                    </a:solidFill>
                  </a:endParaRPr>
                </a:p>
              </p:txBody>
            </p:sp>
          </mc:Choice>
          <mc:Fallback xmlns="">
            <p:sp>
              <p:nvSpPr>
                <p:cNvPr id="28" name="文本框 27">
                  <a:extLst>
                    <a:ext uri="{FF2B5EF4-FFF2-40B4-BE49-F238E27FC236}">
                      <a16:creationId xmlns:a16="http://schemas.microsoft.com/office/drawing/2014/main" id="{0C46A963-14A7-4993-882C-D50FF61AD6CE}"/>
                    </a:ext>
                  </a:extLst>
                </p:cNvPr>
                <p:cNvSpPr txBox="1">
                  <a:spLocks noRot="1" noChangeAspect="1" noMove="1" noResize="1" noEditPoints="1" noAdjustHandles="1" noChangeArrowheads="1" noChangeShapeType="1" noTextEdit="1"/>
                </p:cNvSpPr>
                <p:nvPr/>
              </p:nvSpPr>
              <p:spPr>
                <a:xfrm>
                  <a:off x="4315443" y="5712945"/>
                  <a:ext cx="5992925" cy="404983"/>
                </a:xfrm>
                <a:prstGeom prst="rect">
                  <a:avLst/>
                </a:prstGeom>
                <a:blipFill>
                  <a:blip r:embed="rId7"/>
                  <a:stretch>
                    <a:fillRect b="-10606"/>
                  </a:stretch>
                </a:blipFill>
              </p:spPr>
              <p:txBody>
                <a:bodyPr/>
                <a:lstStyle/>
                <a:p>
                  <a:r>
                    <a:rPr lang="zh-CN" altLang="en-US">
                      <a:noFill/>
                    </a:rPr>
                    <a:t> </a:t>
                  </a:r>
                </a:p>
              </p:txBody>
            </p:sp>
          </mc:Fallback>
        </mc:AlternateContent>
        <p:sp>
          <p:nvSpPr>
            <p:cNvPr id="29" name="文本框 28">
              <a:extLst>
                <a:ext uri="{FF2B5EF4-FFF2-40B4-BE49-F238E27FC236}">
                  <a16:creationId xmlns:a16="http://schemas.microsoft.com/office/drawing/2014/main" id="{90304F24-B690-4C08-9851-C7A57FAA6683}"/>
                </a:ext>
              </a:extLst>
            </p:cNvPr>
            <p:cNvSpPr txBox="1"/>
            <p:nvPr/>
          </p:nvSpPr>
          <p:spPr>
            <a:xfrm>
              <a:off x="2583454" y="5721623"/>
              <a:ext cx="1677496" cy="369332"/>
            </a:xfrm>
            <a:prstGeom prst="rect">
              <a:avLst/>
            </a:prstGeom>
            <a:noFill/>
          </p:spPr>
          <p:txBody>
            <a:bodyPr wrap="square" rtlCol="0">
              <a:spAutoFit/>
            </a:bodyPr>
            <a:lstStyle/>
            <a:p>
              <a:r>
                <a:rPr lang="zh-CN" altLang="en-US" b="1">
                  <a:solidFill>
                    <a:srgbClr val="C00000"/>
                  </a:solidFill>
                </a:rPr>
                <a:t>待验证的推理：</a:t>
              </a:r>
            </a:p>
          </p:txBody>
        </p:sp>
      </p:grpSp>
    </p:spTree>
    <p:extLst>
      <p:ext uri="{BB962C8B-B14F-4D97-AF65-F5344CB8AC3E}">
        <p14:creationId xmlns:p14="http://schemas.microsoft.com/office/powerpoint/2010/main" val="5917316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自然语言推理有效性的验证</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第十二讲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25</a:t>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自然语言推理有效性验证举例</a:t>
            </a:r>
          </a:p>
        </p:txBody>
      </p:sp>
      <p:sp>
        <p:nvSpPr>
          <p:cNvPr id="12" name="文本框 11">
            <a:extLst>
              <a:ext uri="{FF2B5EF4-FFF2-40B4-BE49-F238E27FC236}">
                <a16:creationId xmlns:a16="http://schemas.microsoft.com/office/drawing/2014/main" id="{A4940878-A023-4E44-99B4-4F01ED44ADB4}"/>
              </a:ext>
            </a:extLst>
          </p:cNvPr>
          <p:cNvSpPr txBox="1"/>
          <p:nvPr/>
        </p:nvSpPr>
        <p:spPr>
          <a:xfrm>
            <a:off x="1109913" y="1271167"/>
            <a:ext cx="9972171" cy="1332096"/>
          </a:xfrm>
          <a:prstGeom prst="rect">
            <a:avLst/>
          </a:prstGeom>
          <a:solidFill>
            <a:schemeClr val="accent6">
              <a:lumMod val="20000"/>
              <a:lumOff val="80000"/>
              <a:alpha val="50000"/>
            </a:schemeClr>
          </a:solidFill>
        </p:spPr>
        <p:txBody>
          <a:bodyPr wrap="square" rtlCol="0">
            <a:spAutoFit/>
          </a:bodyPr>
          <a:lstStyle/>
          <a:p>
            <a:pPr algn="ctr">
              <a:spcAft>
                <a:spcPts val="1200"/>
              </a:spcAft>
            </a:pPr>
            <a:r>
              <a:rPr lang="zh-CN" altLang="en-US" sz="2400" b="1">
                <a:solidFill>
                  <a:schemeClr val="accent6">
                    <a:lumMod val="50000"/>
                  </a:schemeClr>
                </a:solidFill>
              </a:rPr>
              <a:t>验证下面推理的有效性</a:t>
            </a:r>
          </a:p>
          <a:p>
            <a:pPr>
              <a:lnSpc>
                <a:spcPts val="3000"/>
              </a:lnSpc>
            </a:pPr>
            <a:r>
              <a:rPr lang="zh-CN" altLang="en-US" sz="2000" b="1">
                <a:solidFill>
                  <a:srgbClr val="002060"/>
                </a:solidFill>
                <a:latin typeface="楷体" panose="02010609060101010101" pitchFamily="49" charset="-122"/>
                <a:ea typeface="楷体" panose="02010609060101010101" pitchFamily="49" charset="-122"/>
              </a:rPr>
              <a:t>每个学生或是勤奋的或是聪明的。所有勤奋的都会有所作为。并非每个学生都有所作为。所以，有些学生是聪明的。</a:t>
            </a:r>
          </a:p>
        </p:txBody>
      </p:sp>
      <p:sp>
        <p:nvSpPr>
          <p:cNvPr id="42" name="文本框 41">
            <a:extLst>
              <a:ext uri="{FF2B5EF4-FFF2-40B4-BE49-F238E27FC236}">
                <a16:creationId xmlns:a16="http://schemas.microsoft.com/office/drawing/2014/main" id="{F22AE3E1-3DAF-4FF0-BBED-F5E8DE6F4E1C}"/>
              </a:ext>
            </a:extLst>
          </p:cNvPr>
          <p:cNvSpPr txBox="1"/>
          <p:nvPr/>
        </p:nvSpPr>
        <p:spPr>
          <a:xfrm>
            <a:off x="316274" y="2950688"/>
            <a:ext cx="1590654" cy="766044"/>
          </a:xfrm>
          <a:prstGeom prst="rect">
            <a:avLst/>
          </a:prstGeom>
          <a:solidFill>
            <a:schemeClr val="accent4">
              <a:lumMod val="20000"/>
              <a:lumOff val="80000"/>
              <a:alpha val="50000"/>
            </a:schemeClr>
          </a:solidFill>
        </p:spPr>
        <p:txBody>
          <a:bodyPr wrap="square" rtlCol="0">
            <a:spAutoFit/>
          </a:bodyPr>
          <a:lstStyle/>
          <a:p>
            <a:pPr algn="ctr">
              <a:spcBef>
                <a:spcPts val="600"/>
              </a:spcBef>
            </a:pPr>
            <a:r>
              <a:rPr lang="zh-CN" altLang="en-US" sz="2000" b="1">
                <a:solidFill>
                  <a:srgbClr val="C00000"/>
                </a:solidFill>
              </a:rPr>
              <a:t>论域</a:t>
            </a:r>
            <a:endParaRPr lang="en-US" altLang="zh-CN" sz="2000" b="1">
              <a:solidFill>
                <a:srgbClr val="C00000"/>
              </a:solidFill>
            </a:endParaRPr>
          </a:p>
          <a:p>
            <a:pPr>
              <a:lnSpc>
                <a:spcPts val="2600"/>
              </a:lnSpc>
              <a:spcBef>
                <a:spcPts val="600"/>
              </a:spcBef>
            </a:pPr>
            <a:r>
              <a:rPr lang="zh-CN" altLang="en-US" b="1">
                <a:solidFill>
                  <a:srgbClr val="002060"/>
                </a:solidFill>
                <a:latin typeface="楷体" panose="02010609060101010101" pitchFamily="49" charset="-122"/>
                <a:ea typeface="楷体" panose="02010609060101010101" pitchFamily="49" charset="-122"/>
              </a:rPr>
              <a:t>学生的集合</a:t>
            </a:r>
          </a:p>
        </p:txBody>
      </p:sp>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ABF2AB92-C37F-4AB3-9D85-063FF64589A5}"/>
                  </a:ext>
                </a:extLst>
              </p:cNvPr>
              <p:cNvSpPr txBox="1"/>
              <p:nvPr/>
            </p:nvSpPr>
            <p:spPr>
              <a:xfrm>
                <a:off x="2026508" y="2779712"/>
                <a:ext cx="5085524" cy="1107996"/>
              </a:xfrm>
              <a:prstGeom prst="rect">
                <a:avLst/>
              </a:prstGeom>
              <a:solidFill>
                <a:schemeClr val="accent2">
                  <a:lumMod val="20000"/>
                  <a:lumOff val="80000"/>
                  <a:alpha val="50000"/>
                </a:schemeClr>
              </a:solidFill>
            </p:spPr>
            <p:txBody>
              <a:bodyPr wrap="square" rtlCol="0">
                <a:spAutoFit/>
              </a:bodyPr>
              <a:lstStyle/>
              <a:p>
                <a:pPr algn="ctr">
                  <a:spcAft>
                    <a:spcPts val="600"/>
                  </a:spcAft>
                </a:pPr>
                <a:r>
                  <a:rPr lang="zh-CN" altLang="en-US" sz="2000" b="1">
                    <a:solidFill>
                      <a:srgbClr val="C00000"/>
                    </a:solidFill>
                  </a:rPr>
                  <a:t>谓词</a:t>
                </a:r>
                <a:endParaRPr lang="en-US" altLang="zh-CN" sz="2000" b="1">
                  <a:solidFill>
                    <a:srgbClr val="C00000"/>
                  </a:solidFill>
                </a:endParaRPr>
              </a:p>
              <a:p>
                <a:pPr>
                  <a:spcAft>
                    <a:spcPts val="600"/>
                  </a:spcAft>
                </a:pPr>
                <a14:m>
                  <m:oMath xmlns:m="http://schemas.openxmlformats.org/officeDocument/2006/math">
                    <m:r>
                      <a:rPr lang="en-US" altLang="zh-CN" b="1" i="1" smtClean="0">
                        <a:solidFill>
                          <a:srgbClr val="002060"/>
                        </a:solidFill>
                        <a:latin typeface="Cambria Math" panose="02040503050406030204" pitchFamily="18" charset="0"/>
                      </a:rPr>
                      <m:t>𝑭</m:t>
                    </m:r>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m:t>
                    </m:r>
                  </m:oMath>
                </a14:m>
                <a:r>
                  <a:rPr lang="zh-CN" altLang="en-US" b="1">
                    <a:solidFill>
                      <a:srgbClr val="002060"/>
                    </a:solidFill>
                    <a:latin typeface="楷体" panose="02010609060101010101" pitchFamily="49" charset="-122"/>
                    <a:ea typeface="楷体" panose="02010609060101010101" pitchFamily="49" charset="-122"/>
                  </a:rPr>
                  <a:t>：</a:t>
                </a:r>
                <a14:m>
                  <m:oMath xmlns:m="http://schemas.openxmlformats.org/officeDocument/2006/math">
                    <m:r>
                      <m:rPr>
                        <m:nor/>
                      </m:rPr>
                      <a:rPr lang="zh-CN" altLang="en-US" b="1">
                        <a:solidFill>
                          <a:srgbClr val="002060"/>
                        </a:solidFill>
                        <a:latin typeface="楷体" panose="02010609060101010101" pitchFamily="49" charset="-122"/>
                        <a:ea typeface="楷体" panose="02010609060101010101" pitchFamily="49" charset="-122"/>
                      </a:rPr>
                      <m:t>“</m:t>
                    </m:r>
                    <m:r>
                      <a:rPr lang="en-US" altLang="zh-CN" b="1" i="1">
                        <a:solidFill>
                          <a:srgbClr val="002060"/>
                        </a:solidFill>
                        <a:latin typeface="Cambria Math" panose="02040503050406030204" pitchFamily="18" charset="0"/>
                      </a:rPr>
                      <m:t>𝒙</m:t>
                    </m:r>
                    <m:r>
                      <m:rPr>
                        <m:nor/>
                      </m:rPr>
                      <a:rPr lang="zh-CN" altLang="en-US" b="1">
                        <a:solidFill>
                          <a:srgbClr val="002060"/>
                        </a:solidFill>
                        <a:latin typeface="楷体" panose="02010609060101010101" pitchFamily="49" charset="-122"/>
                        <a:ea typeface="楷体" panose="02010609060101010101" pitchFamily="49" charset="-122"/>
                      </a:rPr>
                      <m:t>是勤奋的</m:t>
                    </m:r>
                  </m:oMath>
                </a14:m>
                <a:r>
                  <a:rPr lang="zh-CN" altLang="en-US" b="1">
                    <a:solidFill>
                      <a:srgbClr val="002060"/>
                    </a:solidFill>
                    <a:latin typeface="楷体" panose="02010609060101010101" pitchFamily="49" charset="-122"/>
                    <a:ea typeface="楷体" panose="02010609060101010101" pitchFamily="49" charset="-122"/>
                  </a:rPr>
                  <a:t>”  </a:t>
                </a:r>
                <a14:m>
                  <m:oMath xmlns:m="http://schemas.openxmlformats.org/officeDocument/2006/math">
                    <m:r>
                      <a:rPr lang="en-US" altLang="zh-CN" b="1" i="1" smtClean="0">
                        <a:solidFill>
                          <a:srgbClr val="002060"/>
                        </a:solidFill>
                        <a:latin typeface="Cambria Math" panose="02040503050406030204" pitchFamily="18" charset="0"/>
                      </a:rPr>
                      <m:t>𝑮</m:t>
                    </m:r>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m:t>
                    </m:r>
                  </m:oMath>
                </a14:m>
                <a:r>
                  <a:rPr lang="zh-CN" altLang="en-US" b="1">
                    <a:solidFill>
                      <a:srgbClr val="002060"/>
                    </a:solidFill>
                    <a:latin typeface="楷体" panose="02010609060101010101" pitchFamily="49" charset="-122"/>
                    <a:ea typeface="楷体" panose="02010609060101010101" pitchFamily="49" charset="-122"/>
                  </a:rPr>
                  <a:t>：</a:t>
                </a:r>
                <a14:m>
                  <m:oMath xmlns:m="http://schemas.openxmlformats.org/officeDocument/2006/math">
                    <m:r>
                      <m:rPr>
                        <m:nor/>
                      </m:rPr>
                      <a:rPr lang="zh-CN" altLang="en-US" b="1">
                        <a:solidFill>
                          <a:srgbClr val="002060"/>
                        </a:solidFill>
                        <a:latin typeface="楷体" panose="02010609060101010101" pitchFamily="49" charset="-122"/>
                        <a:ea typeface="楷体" panose="02010609060101010101" pitchFamily="49" charset="-122"/>
                      </a:rPr>
                      <m:t>“</m:t>
                    </m:r>
                    <m:r>
                      <a:rPr lang="en-US" altLang="zh-CN" b="1" i="1">
                        <a:solidFill>
                          <a:srgbClr val="002060"/>
                        </a:solidFill>
                        <a:latin typeface="Cambria Math" panose="02040503050406030204" pitchFamily="18" charset="0"/>
                      </a:rPr>
                      <m:t>𝒙</m:t>
                    </m:r>
                    <m:r>
                      <m:rPr>
                        <m:nor/>
                      </m:rPr>
                      <a:rPr lang="zh-CN" altLang="en-US" b="1">
                        <a:solidFill>
                          <a:srgbClr val="002060"/>
                        </a:solidFill>
                        <a:latin typeface="楷体" panose="02010609060101010101" pitchFamily="49" charset="-122"/>
                        <a:ea typeface="楷体" panose="02010609060101010101" pitchFamily="49" charset="-122"/>
                      </a:rPr>
                      <m:t>是聪明的</m:t>
                    </m:r>
                  </m:oMath>
                </a14:m>
                <a:r>
                  <a:rPr lang="zh-CN" altLang="en-US" b="1">
                    <a:solidFill>
                      <a:srgbClr val="002060"/>
                    </a:solidFill>
                    <a:latin typeface="楷体" panose="02010609060101010101" pitchFamily="49" charset="-122"/>
                    <a:ea typeface="楷体" panose="02010609060101010101" pitchFamily="49" charset="-122"/>
                  </a:rPr>
                  <a:t>”</a:t>
                </a:r>
                <a:endParaRPr lang="en-US" altLang="zh-CN" b="1" i="1">
                  <a:solidFill>
                    <a:srgbClr val="002060"/>
                  </a:solidFill>
                  <a:latin typeface="楷体" panose="02010609060101010101" pitchFamily="49" charset="-122"/>
                  <a:ea typeface="楷体" panose="02010609060101010101" pitchFamily="49" charset="-122"/>
                </a:endParaRPr>
              </a:p>
              <a:p>
                <a:pPr>
                  <a:spcAft>
                    <a:spcPts val="600"/>
                  </a:spcAft>
                </a:pPr>
                <a14:m>
                  <m:oMath xmlns:m="http://schemas.openxmlformats.org/officeDocument/2006/math">
                    <m:r>
                      <a:rPr lang="en-US" altLang="zh-CN" b="1" i="1" smtClean="0">
                        <a:solidFill>
                          <a:srgbClr val="002060"/>
                        </a:solidFill>
                        <a:latin typeface="Cambria Math" panose="02040503050406030204" pitchFamily="18" charset="0"/>
                      </a:rPr>
                      <m:t>𝑯</m:t>
                    </m:r>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m:t>
                    </m:r>
                  </m:oMath>
                </a14:m>
                <a:r>
                  <a:rPr lang="zh-CN" altLang="en-US" b="1">
                    <a:solidFill>
                      <a:srgbClr val="002060"/>
                    </a:solidFill>
                    <a:latin typeface="楷体" panose="02010609060101010101" pitchFamily="49" charset="-122"/>
                    <a:ea typeface="楷体" panose="02010609060101010101" pitchFamily="49" charset="-122"/>
                  </a:rPr>
                  <a:t>：“</a:t>
                </a:r>
                <a14:m>
                  <m:oMath xmlns:m="http://schemas.openxmlformats.org/officeDocument/2006/math">
                    <m:r>
                      <a:rPr lang="en-US" altLang="zh-CN" b="1" i="1">
                        <a:solidFill>
                          <a:srgbClr val="002060"/>
                        </a:solidFill>
                        <a:latin typeface="Cambria Math" panose="02040503050406030204" pitchFamily="18" charset="0"/>
                      </a:rPr>
                      <m:t>𝒙</m:t>
                    </m:r>
                  </m:oMath>
                </a14:m>
                <a:r>
                  <a:rPr lang="zh-CN" altLang="en-US" b="1">
                    <a:solidFill>
                      <a:srgbClr val="002060"/>
                    </a:solidFill>
                    <a:latin typeface="楷体" panose="02010609060101010101" pitchFamily="49" charset="-122"/>
                    <a:ea typeface="楷体" panose="02010609060101010101" pitchFamily="49" charset="-122"/>
                  </a:rPr>
                  <a:t>会有所作为”</a:t>
                </a:r>
              </a:p>
            </p:txBody>
          </p:sp>
        </mc:Choice>
        <mc:Fallback xmlns="">
          <p:sp>
            <p:nvSpPr>
              <p:cNvPr id="43" name="文本框 42">
                <a:extLst>
                  <a:ext uri="{FF2B5EF4-FFF2-40B4-BE49-F238E27FC236}">
                    <a16:creationId xmlns:a16="http://schemas.microsoft.com/office/drawing/2014/main" id="{ABF2AB92-C37F-4AB3-9D85-063FF64589A5}"/>
                  </a:ext>
                </a:extLst>
              </p:cNvPr>
              <p:cNvSpPr txBox="1">
                <a:spLocks noRot="1" noChangeAspect="1" noMove="1" noResize="1" noEditPoints="1" noAdjustHandles="1" noChangeArrowheads="1" noChangeShapeType="1" noTextEdit="1"/>
              </p:cNvSpPr>
              <p:nvPr/>
            </p:nvSpPr>
            <p:spPr>
              <a:xfrm>
                <a:off x="2026508" y="2779712"/>
                <a:ext cx="5085524" cy="1107996"/>
              </a:xfrm>
              <a:prstGeom prst="rect">
                <a:avLst/>
              </a:prstGeom>
              <a:blipFill>
                <a:blip r:embed="rId2"/>
                <a:stretch>
                  <a:fillRect t="-3297" b="-6593"/>
                </a:stretch>
              </a:blipFill>
            </p:spPr>
            <p:txBody>
              <a:bodyPr/>
              <a:lstStyle/>
              <a:p>
                <a:r>
                  <a:rPr lang="zh-CN" altLang="en-US">
                    <a:noFill/>
                  </a:rPr>
                  <a:t> </a:t>
                </a:r>
              </a:p>
            </p:txBody>
          </p:sp>
        </mc:Fallback>
      </mc:AlternateContent>
      <p:grpSp>
        <p:nvGrpSpPr>
          <p:cNvPr id="2" name="组合 1">
            <a:extLst>
              <a:ext uri="{FF2B5EF4-FFF2-40B4-BE49-F238E27FC236}">
                <a16:creationId xmlns:a16="http://schemas.microsoft.com/office/drawing/2014/main" id="{4CCFFAA6-2011-42B8-9B41-49E02EFFC2CD}"/>
              </a:ext>
            </a:extLst>
          </p:cNvPr>
          <p:cNvGrpSpPr/>
          <p:nvPr/>
        </p:nvGrpSpPr>
        <p:grpSpPr>
          <a:xfrm>
            <a:off x="316274" y="4030536"/>
            <a:ext cx="6766641" cy="2125957"/>
            <a:chOff x="345951" y="4044443"/>
            <a:chExt cx="6766641" cy="2125957"/>
          </a:xfrm>
        </p:grpSpPr>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0C46A963-14A7-4993-882C-D50FF61AD6CE}"/>
                    </a:ext>
                  </a:extLst>
                </p:cNvPr>
                <p:cNvSpPr txBox="1"/>
                <p:nvPr/>
              </p:nvSpPr>
              <p:spPr>
                <a:xfrm>
                  <a:off x="345951" y="4431395"/>
                  <a:ext cx="6766641" cy="404983"/>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𝒙</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𝑭</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𝒙</m:t>
                                </m:r>
                              </m:e>
                            </m:d>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𝑮</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𝒙</m:t>
                                </m:r>
                              </m:e>
                            </m:d>
                          </m:e>
                        </m:d>
                        <m:r>
                          <a:rPr lang="en-US" altLang="zh-CN" b="1" i="1">
                            <a:solidFill>
                              <a:schemeClr val="accent2">
                                <a:lumMod val="50000"/>
                              </a:schemeClr>
                            </a:solidFill>
                            <a:latin typeface="Cambria Math" panose="02040503050406030204" pitchFamily="18" charset="0"/>
                          </a:rPr>
                          <m:t>, ∀</m:t>
                        </m:r>
                        <m:r>
                          <a:rPr lang="en-US" altLang="zh-CN" b="1" i="1">
                            <a:solidFill>
                              <a:schemeClr val="accent2">
                                <a:lumMod val="50000"/>
                              </a:schemeClr>
                            </a:solidFill>
                            <a:latin typeface="Cambria Math" panose="02040503050406030204" pitchFamily="18" charset="0"/>
                          </a:rPr>
                          <m:t>𝒙</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𝑭</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𝒙</m:t>
                                </m:r>
                              </m:e>
                            </m:d>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𝑯</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𝒙</m:t>
                                </m:r>
                              </m:e>
                            </m:d>
                          </m:e>
                        </m:d>
                        <m:r>
                          <a:rPr lang="en-US" altLang="zh-CN" b="1" i="1">
                            <a:solidFill>
                              <a:schemeClr val="accent2">
                                <a:lumMod val="50000"/>
                              </a:schemeClr>
                            </a:solidFill>
                            <a:latin typeface="Cambria Math" panose="02040503050406030204" pitchFamily="18" charset="0"/>
                          </a:rPr>
                          <m:t>, ¬∀</m:t>
                        </m:r>
                        <m:r>
                          <a:rPr lang="en-US" altLang="zh-CN" b="1" i="1">
                            <a:solidFill>
                              <a:schemeClr val="accent2">
                                <a:lumMod val="50000"/>
                              </a:schemeClr>
                            </a:solidFill>
                            <a:latin typeface="Cambria Math" panose="02040503050406030204" pitchFamily="18" charset="0"/>
                          </a:rPr>
                          <m:t>𝒙𝑯</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𝒙</m:t>
                        </m:r>
                        <m:r>
                          <a:rPr lang="en-US" altLang="zh-CN" b="1" i="1">
                            <a:solidFill>
                              <a:schemeClr val="accent2">
                                <a:lumMod val="50000"/>
                              </a:schemeClr>
                            </a:solidFill>
                            <a:latin typeface="Cambria Math" panose="02040503050406030204" pitchFamily="18" charset="0"/>
                          </a:rPr>
                          <m:t>) ⟹∃</m:t>
                        </m:r>
                        <m:r>
                          <a:rPr lang="en-US" altLang="zh-CN" b="1" i="1">
                            <a:solidFill>
                              <a:schemeClr val="accent2">
                                <a:lumMod val="50000"/>
                              </a:schemeClr>
                            </a:solidFill>
                            <a:latin typeface="Cambria Math" panose="02040503050406030204" pitchFamily="18" charset="0"/>
                          </a:rPr>
                          <m:t>𝒙𝑮</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𝒙</m:t>
                        </m:r>
                        <m:r>
                          <a:rPr lang="en-US" altLang="zh-CN" b="1" i="1">
                            <a:solidFill>
                              <a:schemeClr val="accent2">
                                <a:lumMod val="50000"/>
                              </a:schemeClr>
                            </a:solidFill>
                            <a:latin typeface="Cambria Math" panose="02040503050406030204" pitchFamily="18" charset="0"/>
                          </a:rPr>
                          <m:t>)</m:t>
                        </m:r>
                      </m:oMath>
                    </m:oMathPara>
                  </a14:m>
                  <a:endParaRPr lang="zh-CN" altLang="en-US" b="1">
                    <a:solidFill>
                      <a:schemeClr val="accent2">
                        <a:lumMod val="50000"/>
                      </a:schemeClr>
                    </a:solidFill>
                  </a:endParaRPr>
                </a:p>
              </p:txBody>
            </p:sp>
          </mc:Choice>
          <mc:Fallback xmlns="">
            <p:sp>
              <p:nvSpPr>
                <p:cNvPr id="28" name="文本框 27">
                  <a:extLst>
                    <a:ext uri="{FF2B5EF4-FFF2-40B4-BE49-F238E27FC236}">
                      <a16:creationId xmlns:a16="http://schemas.microsoft.com/office/drawing/2014/main" id="{0C46A963-14A7-4993-882C-D50FF61AD6CE}"/>
                    </a:ext>
                  </a:extLst>
                </p:cNvPr>
                <p:cNvSpPr txBox="1">
                  <a:spLocks noRot="1" noChangeAspect="1" noMove="1" noResize="1" noEditPoints="1" noAdjustHandles="1" noChangeArrowheads="1" noChangeShapeType="1" noTextEdit="1"/>
                </p:cNvSpPr>
                <p:nvPr/>
              </p:nvSpPr>
              <p:spPr>
                <a:xfrm>
                  <a:off x="345951" y="4431395"/>
                  <a:ext cx="6766641" cy="404983"/>
                </a:xfrm>
                <a:prstGeom prst="rect">
                  <a:avLst/>
                </a:prstGeom>
                <a:blipFill>
                  <a:blip r:embed="rId3"/>
                  <a:stretch>
                    <a:fillRect b="-9091"/>
                  </a:stretch>
                </a:blipFill>
              </p:spPr>
              <p:txBody>
                <a:bodyPr/>
                <a:lstStyle/>
                <a:p>
                  <a:r>
                    <a:rPr lang="zh-CN" altLang="en-US">
                      <a:noFill/>
                    </a:rPr>
                    <a:t> </a:t>
                  </a:r>
                </a:p>
              </p:txBody>
            </p:sp>
          </mc:Fallback>
        </mc:AlternateContent>
        <p:sp>
          <p:nvSpPr>
            <p:cNvPr id="29" name="文本框 28">
              <a:extLst>
                <a:ext uri="{FF2B5EF4-FFF2-40B4-BE49-F238E27FC236}">
                  <a16:creationId xmlns:a16="http://schemas.microsoft.com/office/drawing/2014/main" id="{90304F24-B690-4C08-9851-C7A57FAA6683}"/>
                </a:ext>
              </a:extLst>
            </p:cNvPr>
            <p:cNvSpPr txBox="1"/>
            <p:nvPr/>
          </p:nvSpPr>
          <p:spPr>
            <a:xfrm>
              <a:off x="2896960" y="4044443"/>
              <a:ext cx="1664621" cy="369332"/>
            </a:xfrm>
            <a:prstGeom prst="rect">
              <a:avLst/>
            </a:prstGeom>
            <a:noFill/>
          </p:spPr>
          <p:txBody>
            <a:bodyPr wrap="square" rtlCol="0">
              <a:spAutoFit/>
            </a:bodyPr>
            <a:lstStyle/>
            <a:p>
              <a:pPr algn="ctr"/>
              <a:r>
                <a:rPr lang="zh-CN" altLang="en-US" b="1">
                  <a:solidFill>
                    <a:srgbClr val="C00000"/>
                  </a:solidFill>
                </a:rPr>
                <a:t>待验证的推理</a:t>
              </a:r>
            </a:p>
          </p:txBody>
        </p:sp>
        <p:sp>
          <p:nvSpPr>
            <p:cNvPr id="31" name="文本框 30">
              <a:extLst>
                <a:ext uri="{FF2B5EF4-FFF2-40B4-BE49-F238E27FC236}">
                  <a16:creationId xmlns:a16="http://schemas.microsoft.com/office/drawing/2014/main" id="{198FBD44-006E-465F-93CE-31A50ACF8755}"/>
                </a:ext>
              </a:extLst>
            </p:cNvPr>
            <p:cNvSpPr txBox="1"/>
            <p:nvPr/>
          </p:nvSpPr>
          <p:spPr>
            <a:xfrm>
              <a:off x="5738769" y="5500487"/>
              <a:ext cx="1295948"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chemeClr val="accent2">
                      <a:lumMod val="50000"/>
                    </a:schemeClr>
                  </a:solidFill>
                </a:rPr>
                <a:t>(1)</a:t>
              </a:r>
              <a:endParaRPr lang="zh-CN" altLang="en-US" b="1">
                <a:solidFill>
                  <a:schemeClr val="accent2">
                    <a:lumMod val="50000"/>
                  </a:schemeClr>
                </a:solidFill>
              </a:endParaRPr>
            </a:p>
          </p:txBody>
        </p:sp>
        <p:sp>
          <p:nvSpPr>
            <p:cNvPr id="32" name="文本框 31">
              <a:extLst>
                <a:ext uri="{FF2B5EF4-FFF2-40B4-BE49-F238E27FC236}">
                  <a16:creationId xmlns:a16="http://schemas.microsoft.com/office/drawing/2014/main" id="{18A5F5B6-D2EC-4903-B21F-879D126A6DAB}"/>
                </a:ext>
              </a:extLst>
            </p:cNvPr>
            <p:cNvSpPr txBox="1"/>
            <p:nvPr/>
          </p:nvSpPr>
          <p:spPr>
            <a:xfrm>
              <a:off x="4302029" y="5495200"/>
              <a:ext cx="1295948"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chemeClr val="accent2">
                      <a:lumMod val="50000"/>
                    </a:schemeClr>
                  </a:solidFill>
                </a:rPr>
                <a:t>(4)</a:t>
              </a:r>
              <a:endParaRPr lang="zh-CN" altLang="en-US" b="1">
                <a:solidFill>
                  <a:schemeClr val="accent2">
                    <a:lumMod val="50000"/>
                  </a:schemeClr>
                </a:solidFill>
              </a:endParaRPr>
            </a:p>
          </p:txBody>
        </p:sp>
        <p:sp>
          <p:nvSpPr>
            <p:cNvPr id="33" name="文本框 32">
              <a:extLst>
                <a:ext uri="{FF2B5EF4-FFF2-40B4-BE49-F238E27FC236}">
                  <a16:creationId xmlns:a16="http://schemas.microsoft.com/office/drawing/2014/main" id="{5DC69DD9-4DA5-464E-BA89-BCF679B2C04C}"/>
                </a:ext>
              </a:extLst>
            </p:cNvPr>
            <p:cNvSpPr txBox="1"/>
            <p:nvPr/>
          </p:nvSpPr>
          <p:spPr>
            <a:xfrm>
              <a:off x="2674323" y="5491297"/>
              <a:ext cx="1295948"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chemeClr val="accent2">
                      <a:lumMod val="50000"/>
                    </a:schemeClr>
                  </a:solidFill>
                </a:rPr>
                <a:t>(3)</a:t>
              </a:r>
              <a:endParaRPr lang="zh-CN" altLang="en-US" b="1">
                <a:solidFill>
                  <a:schemeClr val="accent2">
                    <a:lumMod val="50000"/>
                  </a:schemeClr>
                </a:solidFill>
              </a:endParaRPr>
            </a:p>
          </p:txBody>
        </p:sp>
        <p:sp>
          <p:nvSpPr>
            <p:cNvPr id="34" name="文本框 33">
              <a:extLst>
                <a:ext uri="{FF2B5EF4-FFF2-40B4-BE49-F238E27FC236}">
                  <a16:creationId xmlns:a16="http://schemas.microsoft.com/office/drawing/2014/main" id="{C9004DE9-4EA5-479A-BBC1-169D1D0F9961}"/>
                </a:ext>
              </a:extLst>
            </p:cNvPr>
            <p:cNvSpPr txBox="1"/>
            <p:nvPr/>
          </p:nvSpPr>
          <p:spPr>
            <a:xfrm>
              <a:off x="589609" y="5500487"/>
              <a:ext cx="1605862" cy="276999"/>
            </a:xfrm>
            <a:prstGeom prst="rect">
              <a:avLst/>
            </a:prstGeom>
            <a:solidFill>
              <a:schemeClr val="accent2">
                <a:lumMod val="20000"/>
                <a:lumOff val="80000"/>
              </a:schemeClr>
            </a:solidFill>
          </p:spPr>
          <p:txBody>
            <a:bodyPr wrap="square" lIns="0" tIns="0" rIns="0" bIns="0" rtlCol="0">
              <a:spAutoFit/>
            </a:bodyPr>
            <a:lstStyle/>
            <a:p>
              <a:pPr algn="ctr"/>
              <a:r>
                <a:rPr lang="en-US" altLang="zh-CN" b="1">
                  <a:solidFill>
                    <a:schemeClr val="accent2">
                      <a:lumMod val="50000"/>
                    </a:schemeClr>
                  </a:solidFill>
                </a:rPr>
                <a:t>(2)</a:t>
              </a:r>
              <a:endParaRPr lang="zh-CN" altLang="en-US" b="1">
                <a:solidFill>
                  <a:schemeClr val="accent2">
                    <a:lumMod val="50000"/>
                  </a:schemeClr>
                </a:solidFill>
              </a:endParaRPr>
            </a:p>
          </p:txBody>
        </p:sp>
        <p:sp>
          <p:nvSpPr>
            <p:cNvPr id="11" name="箭头: 下 10">
              <a:extLst>
                <a:ext uri="{FF2B5EF4-FFF2-40B4-BE49-F238E27FC236}">
                  <a16:creationId xmlns:a16="http://schemas.microsoft.com/office/drawing/2014/main" id="{31559D51-7894-41FD-985A-3C4A2E9049F8}"/>
                </a:ext>
              </a:extLst>
            </p:cNvPr>
            <p:cNvSpPr/>
            <p:nvPr/>
          </p:nvSpPr>
          <p:spPr>
            <a:xfrm>
              <a:off x="1377239" y="4836378"/>
              <a:ext cx="66114" cy="6549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箭头: 下 36">
              <a:extLst>
                <a:ext uri="{FF2B5EF4-FFF2-40B4-BE49-F238E27FC236}">
                  <a16:creationId xmlns:a16="http://schemas.microsoft.com/office/drawing/2014/main" id="{AACF14FC-EC17-40A5-B3E6-CC8EC299B6FE}"/>
                </a:ext>
              </a:extLst>
            </p:cNvPr>
            <p:cNvSpPr/>
            <p:nvPr/>
          </p:nvSpPr>
          <p:spPr>
            <a:xfrm>
              <a:off x="3306996" y="4845568"/>
              <a:ext cx="66114" cy="645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箭头: 下 37">
              <a:extLst>
                <a:ext uri="{FF2B5EF4-FFF2-40B4-BE49-F238E27FC236}">
                  <a16:creationId xmlns:a16="http://schemas.microsoft.com/office/drawing/2014/main" id="{9105D16E-9E5F-48A6-BB62-E1EF8DC4B864}"/>
                </a:ext>
              </a:extLst>
            </p:cNvPr>
            <p:cNvSpPr/>
            <p:nvPr/>
          </p:nvSpPr>
          <p:spPr>
            <a:xfrm>
              <a:off x="4929486" y="4845568"/>
              <a:ext cx="66114" cy="645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箭头: 下 38">
              <a:extLst>
                <a:ext uri="{FF2B5EF4-FFF2-40B4-BE49-F238E27FC236}">
                  <a16:creationId xmlns:a16="http://schemas.microsoft.com/office/drawing/2014/main" id="{1F4E2721-1E59-442F-A007-05CFDDCCEB87}"/>
                </a:ext>
              </a:extLst>
            </p:cNvPr>
            <p:cNvSpPr/>
            <p:nvPr/>
          </p:nvSpPr>
          <p:spPr>
            <a:xfrm rot="10800000">
              <a:off x="6375724" y="4836377"/>
              <a:ext cx="66114" cy="6457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a:extLst>
                <a:ext uri="{FF2B5EF4-FFF2-40B4-BE49-F238E27FC236}">
                  <a16:creationId xmlns:a16="http://schemas.microsoft.com/office/drawing/2014/main" id="{5B44FA7D-EA3E-4320-A75F-A1EAC6FEF1A5}"/>
                </a:ext>
              </a:extLst>
            </p:cNvPr>
            <p:cNvSpPr txBox="1"/>
            <p:nvPr/>
          </p:nvSpPr>
          <p:spPr>
            <a:xfrm>
              <a:off x="1367568" y="5801068"/>
              <a:ext cx="4682058" cy="369332"/>
            </a:xfrm>
            <a:prstGeom prst="rect">
              <a:avLst/>
            </a:prstGeom>
            <a:noFill/>
          </p:spPr>
          <p:txBody>
            <a:bodyPr wrap="square" rtlCol="0">
              <a:spAutoFit/>
            </a:bodyPr>
            <a:lstStyle/>
            <a:p>
              <a:pPr algn="ctr"/>
              <a:r>
                <a:rPr lang="zh-CN" altLang="en-US" b="1">
                  <a:solidFill>
                    <a:srgbClr val="002060"/>
                  </a:solidFill>
                </a:rPr>
                <a:t>推理结论量词的引入和推理前提量词的消除</a:t>
              </a:r>
            </a:p>
          </p:txBody>
        </p:sp>
      </p:grpSp>
      <p:cxnSp>
        <p:nvCxnSpPr>
          <p:cNvPr id="25" name="直接连接符 24">
            <a:extLst>
              <a:ext uri="{FF2B5EF4-FFF2-40B4-BE49-F238E27FC236}">
                <a16:creationId xmlns:a16="http://schemas.microsoft.com/office/drawing/2014/main" id="{9E911A9B-7809-494A-8C8D-4EC6E8D672D7}"/>
              </a:ext>
            </a:extLst>
          </p:cNvPr>
          <p:cNvCxnSpPr>
            <a:cxnSpLocks/>
          </p:cNvCxnSpPr>
          <p:nvPr/>
        </p:nvCxnSpPr>
        <p:spPr>
          <a:xfrm>
            <a:off x="5845883" y="5721499"/>
            <a:ext cx="1000325"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2690BB1-6E3F-4D68-B9B1-66B81C09426E}"/>
              </a:ext>
            </a:extLst>
          </p:cNvPr>
          <p:cNvCxnSpPr>
            <a:cxnSpLocks/>
          </p:cNvCxnSpPr>
          <p:nvPr/>
        </p:nvCxnSpPr>
        <p:spPr>
          <a:xfrm>
            <a:off x="847399" y="5721499"/>
            <a:ext cx="1000325"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3D88A3DF-35CF-434E-B6CD-4290B6ADC3BF}"/>
              </a:ext>
            </a:extLst>
          </p:cNvPr>
          <p:cNvCxnSpPr>
            <a:cxnSpLocks/>
          </p:cNvCxnSpPr>
          <p:nvPr/>
        </p:nvCxnSpPr>
        <p:spPr>
          <a:xfrm>
            <a:off x="2777156" y="5721499"/>
            <a:ext cx="1000325"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B35068F4-C084-4DEC-9905-5EE506F126C6}"/>
              </a:ext>
            </a:extLst>
          </p:cNvPr>
          <p:cNvCxnSpPr>
            <a:cxnSpLocks/>
          </p:cNvCxnSpPr>
          <p:nvPr/>
        </p:nvCxnSpPr>
        <p:spPr>
          <a:xfrm>
            <a:off x="4465760" y="5721499"/>
            <a:ext cx="1000325"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88233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自然语言推理有效性的验证</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第十二讲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26</a:t>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自然语言推理有效性验证举例</a:t>
            </a:r>
          </a:p>
        </p:txBody>
      </p:sp>
      <p:sp>
        <p:nvSpPr>
          <p:cNvPr id="12" name="文本框 11">
            <a:extLst>
              <a:ext uri="{FF2B5EF4-FFF2-40B4-BE49-F238E27FC236}">
                <a16:creationId xmlns:a16="http://schemas.microsoft.com/office/drawing/2014/main" id="{A4940878-A023-4E44-99B4-4F01ED44ADB4}"/>
              </a:ext>
            </a:extLst>
          </p:cNvPr>
          <p:cNvSpPr txBox="1"/>
          <p:nvPr/>
        </p:nvSpPr>
        <p:spPr>
          <a:xfrm>
            <a:off x="1109913" y="1271167"/>
            <a:ext cx="9972171" cy="1332096"/>
          </a:xfrm>
          <a:prstGeom prst="rect">
            <a:avLst/>
          </a:prstGeom>
          <a:solidFill>
            <a:schemeClr val="accent6">
              <a:lumMod val="20000"/>
              <a:lumOff val="80000"/>
              <a:alpha val="50000"/>
            </a:schemeClr>
          </a:solidFill>
        </p:spPr>
        <p:txBody>
          <a:bodyPr wrap="square" rtlCol="0">
            <a:spAutoFit/>
          </a:bodyPr>
          <a:lstStyle/>
          <a:p>
            <a:pPr algn="ctr">
              <a:spcAft>
                <a:spcPts val="1200"/>
              </a:spcAft>
            </a:pPr>
            <a:r>
              <a:rPr lang="zh-CN" altLang="en-US" sz="2400" b="1">
                <a:solidFill>
                  <a:schemeClr val="accent6">
                    <a:lumMod val="50000"/>
                  </a:schemeClr>
                </a:solidFill>
              </a:rPr>
              <a:t>验证下面推理的有效性</a:t>
            </a:r>
          </a:p>
          <a:p>
            <a:pPr>
              <a:lnSpc>
                <a:spcPts val="3000"/>
              </a:lnSpc>
            </a:pPr>
            <a:r>
              <a:rPr lang="zh-CN" altLang="en-US" sz="2000" b="1">
                <a:solidFill>
                  <a:srgbClr val="002060"/>
                </a:solidFill>
                <a:latin typeface="楷体" panose="02010609060101010101" pitchFamily="49" charset="-122"/>
                <a:ea typeface="楷体" panose="02010609060101010101" pitchFamily="49" charset="-122"/>
              </a:rPr>
              <a:t>每个学生或是勤奋的或是聪明的。所有勤奋的都会有所作为。并非每个学生都有所作为。所以，有些学生是聪明的。</a:t>
            </a:r>
          </a:p>
        </p:txBody>
      </p:sp>
      <p:sp>
        <p:nvSpPr>
          <p:cNvPr id="42" name="文本框 41">
            <a:extLst>
              <a:ext uri="{FF2B5EF4-FFF2-40B4-BE49-F238E27FC236}">
                <a16:creationId xmlns:a16="http://schemas.microsoft.com/office/drawing/2014/main" id="{F22AE3E1-3DAF-4FF0-BBED-F5E8DE6F4E1C}"/>
              </a:ext>
            </a:extLst>
          </p:cNvPr>
          <p:cNvSpPr txBox="1"/>
          <p:nvPr/>
        </p:nvSpPr>
        <p:spPr>
          <a:xfrm>
            <a:off x="316274" y="2950688"/>
            <a:ext cx="1590654" cy="766044"/>
          </a:xfrm>
          <a:prstGeom prst="rect">
            <a:avLst/>
          </a:prstGeom>
          <a:solidFill>
            <a:schemeClr val="accent4">
              <a:lumMod val="20000"/>
              <a:lumOff val="80000"/>
              <a:alpha val="50000"/>
            </a:schemeClr>
          </a:solidFill>
        </p:spPr>
        <p:txBody>
          <a:bodyPr wrap="square" rtlCol="0">
            <a:spAutoFit/>
          </a:bodyPr>
          <a:lstStyle/>
          <a:p>
            <a:pPr algn="ctr">
              <a:spcBef>
                <a:spcPts val="600"/>
              </a:spcBef>
            </a:pPr>
            <a:r>
              <a:rPr lang="zh-CN" altLang="en-US" sz="2000" b="1">
                <a:solidFill>
                  <a:srgbClr val="C00000"/>
                </a:solidFill>
              </a:rPr>
              <a:t>论域</a:t>
            </a:r>
            <a:endParaRPr lang="en-US" altLang="zh-CN" sz="2000" b="1">
              <a:solidFill>
                <a:srgbClr val="C00000"/>
              </a:solidFill>
            </a:endParaRPr>
          </a:p>
          <a:p>
            <a:pPr>
              <a:lnSpc>
                <a:spcPts val="2600"/>
              </a:lnSpc>
              <a:spcBef>
                <a:spcPts val="600"/>
              </a:spcBef>
            </a:pPr>
            <a:r>
              <a:rPr lang="zh-CN" altLang="en-US" b="1">
                <a:solidFill>
                  <a:srgbClr val="002060"/>
                </a:solidFill>
                <a:latin typeface="楷体" panose="02010609060101010101" pitchFamily="49" charset="-122"/>
                <a:ea typeface="楷体" panose="02010609060101010101" pitchFamily="49" charset="-122"/>
              </a:rPr>
              <a:t>学生的集合</a:t>
            </a:r>
          </a:p>
        </p:txBody>
      </p:sp>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ABF2AB92-C37F-4AB3-9D85-063FF64589A5}"/>
                  </a:ext>
                </a:extLst>
              </p:cNvPr>
              <p:cNvSpPr txBox="1"/>
              <p:nvPr/>
            </p:nvSpPr>
            <p:spPr>
              <a:xfrm>
                <a:off x="2026508" y="2779712"/>
                <a:ext cx="5085524" cy="1107996"/>
              </a:xfrm>
              <a:prstGeom prst="rect">
                <a:avLst/>
              </a:prstGeom>
              <a:solidFill>
                <a:schemeClr val="accent2">
                  <a:lumMod val="20000"/>
                  <a:lumOff val="80000"/>
                  <a:alpha val="50000"/>
                </a:schemeClr>
              </a:solidFill>
            </p:spPr>
            <p:txBody>
              <a:bodyPr wrap="square" rtlCol="0">
                <a:spAutoFit/>
              </a:bodyPr>
              <a:lstStyle/>
              <a:p>
                <a:pPr algn="ctr">
                  <a:spcAft>
                    <a:spcPts val="600"/>
                  </a:spcAft>
                </a:pPr>
                <a:r>
                  <a:rPr lang="zh-CN" altLang="en-US" sz="2000" b="1">
                    <a:solidFill>
                      <a:srgbClr val="C00000"/>
                    </a:solidFill>
                  </a:rPr>
                  <a:t>谓词</a:t>
                </a:r>
                <a:endParaRPr lang="en-US" altLang="zh-CN" sz="2000" b="1">
                  <a:solidFill>
                    <a:srgbClr val="C00000"/>
                  </a:solidFill>
                </a:endParaRPr>
              </a:p>
              <a:p>
                <a:pPr>
                  <a:spcAft>
                    <a:spcPts val="600"/>
                  </a:spcAft>
                </a:pPr>
                <a14:m>
                  <m:oMath xmlns:m="http://schemas.openxmlformats.org/officeDocument/2006/math">
                    <m:r>
                      <a:rPr lang="en-US" altLang="zh-CN" b="1" i="1" smtClean="0">
                        <a:solidFill>
                          <a:srgbClr val="002060"/>
                        </a:solidFill>
                        <a:latin typeface="Cambria Math" panose="02040503050406030204" pitchFamily="18" charset="0"/>
                      </a:rPr>
                      <m:t>𝑭</m:t>
                    </m:r>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m:t>
                    </m:r>
                  </m:oMath>
                </a14:m>
                <a:r>
                  <a:rPr lang="zh-CN" altLang="en-US" b="1">
                    <a:solidFill>
                      <a:srgbClr val="002060"/>
                    </a:solidFill>
                    <a:latin typeface="楷体" panose="02010609060101010101" pitchFamily="49" charset="-122"/>
                    <a:ea typeface="楷体" panose="02010609060101010101" pitchFamily="49" charset="-122"/>
                  </a:rPr>
                  <a:t>：</a:t>
                </a:r>
                <a14:m>
                  <m:oMath xmlns:m="http://schemas.openxmlformats.org/officeDocument/2006/math">
                    <m:r>
                      <m:rPr>
                        <m:nor/>
                      </m:rPr>
                      <a:rPr lang="zh-CN" altLang="en-US" b="1">
                        <a:solidFill>
                          <a:srgbClr val="002060"/>
                        </a:solidFill>
                        <a:latin typeface="楷体" panose="02010609060101010101" pitchFamily="49" charset="-122"/>
                        <a:ea typeface="楷体" panose="02010609060101010101" pitchFamily="49" charset="-122"/>
                      </a:rPr>
                      <m:t>“</m:t>
                    </m:r>
                    <m:r>
                      <a:rPr lang="en-US" altLang="zh-CN" b="1" i="1">
                        <a:solidFill>
                          <a:srgbClr val="002060"/>
                        </a:solidFill>
                        <a:latin typeface="Cambria Math" panose="02040503050406030204" pitchFamily="18" charset="0"/>
                      </a:rPr>
                      <m:t>𝒙</m:t>
                    </m:r>
                    <m:r>
                      <m:rPr>
                        <m:nor/>
                      </m:rPr>
                      <a:rPr lang="zh-CN" altLang="en-US" b="1">
                        <a:solidFill>
                          <a:srgbClr val="002060"/>
                        </a:solidFill>
                        <a:latin typeface="楷体" panose="02010609060101010101" pitchFamily="49" charset="-122"/>
                        <a:ea typeface="楷体" panose="02010609060101010101" pitchFamily="49" charset="-122"/>
                      </a:rPr>
                      <m:t>是勤奋的</m:t>
                    </m:r>
                  </m:oMath>
                </a14:m>
                <a:r>
                  <a:rPr lang="zh-CN" altLang="en-US" b="1">
                    <a:solidFill>
                      <a:srgbClr val="002060"/>
                    </a:solidFill>
                    <a:latin typeface="楷体" panose="02010609060101010101" pitchFamily="49" charset="-122"/>
                    <a:ea typeface="楷体" panose="02010609060101010101" pitchFamily="49" charset="-122"/>
                  </a:rPr>
                  <a:t>”  </a:t>
                </a:r>
                <a14:m>
                  <m:oMath xmlns:m="http://schemas.openxmlformats.org/officeDocument/2006/math">
                    <m:r>
                      <a:rPr lang="en-US" altLang="zh-CN" b="1" i="1" smtClean="0">
                        <a:solidFill>
                          <a:srgbClr val="002060"/>
                        </a:solidFill>
                        <a:latin typeface="Cambria Math" panose="02040503050406030204" pitchFamily="18" charset="0"/>
                      </a:rPr>
                      <m:t>𝑮</m:t>
                    </m:r>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m:t>
                    </m:r>
                  </m:oMath>
                </a14:m>
                <a:r>
                  <a:rPr lang="zh-CN" altLang="en-US" b="1">
                    <a:solidFill>
                      <a:srgbClr val="002060"/>
                    </a:solidFill>
                    <a:latin typeface="楷体" panose="02010609060101010101" pitchFamily="49" charset="-122"/>
                    <a:ea typeface="楷体" panose="02010609060101010101" pitchFamily="49" charset="-122"/>
                  </a:rPr>
                  <a:t>：</a:t>
                </a:r>
                <a14:m>
                  <m:oMath xmlns:m="http://schemas.openxmlformats.org/officeDocument/2006/math">
                    <m:r>
                      <m:rPr>
                        <m:nor/>
                      </m:rPr>
                      <a:rPr lang="zh-CN" altLang="en-US" b="1">
                        <a:solidFill>
                          <a:srgbClr val="002060"/>
                        </a:solidFill>
                        <a:latin typeface="楷体" panose="02010609060101010101" pitchFamily="49" charset="-122"/>
                        <a:ea typeface="楷体" panose="02010609060101010101" pitchFamily="49" charset="-122"/>
                      </a:rPr>
                      <m:t>“</m:t>
                    </m:r>
                    <m:r>
                      <a:rPr lang="en-US" altLang="zh-CN" b="1" i="1">
                        <a:solidFill>
                          <a:srgbClr val="002060"/>
                        </a:solidFill>
                        <a:latin typeface="Cambria Math" panose="02040503050406030204" pitchFamily="18" charset="0"/>
                      </a:rPr>
                      <m:t>𝒙</m:t>
                    </m:r>
                    <m:r>
                      <m:rPr>
                        <m:nor/>
                      </m:rPr>
                      <a:rPr lang="zh-CN" altLang="en-US" b="1">
                        <a:solidFill>
                          <a:srgbClr val="002060"/>
                        </a:solidFill>
                        <a:latin typeface="楷体" panose="02010609060101010101" pitchFamily="49" charset="-122"/>
                        <a:ea typeface="楷体" panose="02010609060101010101" pitchFamily="49" charset="-122"/>
                      </a:rPr>
                      <m:t>是聪明的</m:t>
                    </m:r>
                  </m:oMath>
                </a14:m>
                <a:r>
                  <a:rPr lang="zh-CN" altLang="en-US" b="1">
                    <a:solidFill>
                      <a:srgbClr val="002060"/>
                    </a:solidFill>
                    <a:latin typeface="楷体" panose="02010609060101010101" pitchFamily="49" charset="-122"/>
                    <a:ea typeface="楷体" panose="02010609060101010101" pitchFamily="49" charset="-122"/>
                  </a:rPr>
                  <a:t>”</a:t>
                </a:r>
                <a:endParaRPr lang="en-US" altLang="zh-CN" b="1" i="1">
                  <a:solidFill>
                    <a:srgbClr val="002060"/>
                  </a:solidFill>
                  <a:latin typeface="楷体" panose="02010609060101010101" pitchFamily="49" charset="-122"/>
                  <a:ea typeface="楷体" panose="02010609060101010101" pitchFamily="49" charset="-122"/>
                </a:endParaRPr>
              </a:p>
              <a:p>
                <a:pPr>
                  <a:spcAft>
                    <a:spcPts val="600"/>
                  </a:spcAft>
                </a:pPr>
                <a14:m>
                  <m:oMath xmlns:m="http://schemas.openxmlformats.org/officeDocument/2006/math">
                    <m:r>
                      <a:rPr lang="en-US" altLang="zh-CN" b="1" i="1" smtClean="0">
                        <a:solidFill>
                          <a:srgbClr val="002060"/>
                        </a:solidFill>
                        <a:latin typeface="Cambria Math" panose="02040503050406030204" pitchFamily="18" charset="0"/>
                      </a:rPr>
                      <m:t>𝑯</m:t>
                    </m:r>
                    <m:r>
                      <a:rPr lang="en-US" altLang="zh-CN" b="1" i="1">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m:t>
                    </m:r>
                  </m:oMath>
                </a14:m>
                <a:r>
                  <a:rPr lang="zh-CN" altLang="en-US" b="1">
                    <a:solidFill>
                      <a:srgbClr val="002060"/>
                    </a:solidFill>
                    <a:latin typeface="楷体" panose="02010609060101010101" pitchFamily="49" charset="-122"/>
                    <a:ea typeface="楷体" panose="02010609060101010101" pitchFamily="49" charset="-122"/>
                  </a:rPr>
                  <a:t>：“</a:t>
                </a:r>
                <a14:m>
                  <m:oMath xmlns:m="http://schemas.openxmlformats.org/officeDocument/2006/math">
                    <m:r>
                      <a:rPr lang="en-US" altLang="zh-CN" b="1" i="1">
                        <a:solidFill>
                          <a:srgbClr val="002060"/>
                        </a:solidFill>
                        <a:latin typeface="Cambria Math" panose="02040503050406030204" pitchFamily="18" charset="0"/>
                      </a:rPr>
                      <m:t>𝒙</m:t>
                    </m:r>
                  </m:oMath>
                </a14:m>
                <a:r>
                  <a:rPr lang="zh-CN" altLang="en-US" b="1">
                    <a:solidFill>
                      <a:srgbClr val="002060"/>
                    </a:solidFill>
                    <a:latin typeface="楷体" panose="02010609060101010101" pitchFamily="49" charset="-122"/>
                    <a:ea typeface="楷体" panose="02010609060101010101" pitchFamily="49" charset="-122"/>
                  </a:rPr>
                  <a:t>会有所作为”</a:t>
                </a:r>
              </a:p>
            </p:txBody>
          </p:sp>
        </mc:Choice>
        <mc:Fallback xmlns="">
          <p:sp>
            <p:nvSpPr>
              <p:cNvPr id="43" name="文本框 42">
                <a:extLst>
                  <a:ext uri="{FF2B5EF4-FFF2-40B4-BE49-F238E27FC236}">
                    <a16:creationId xmlns:a16="http://schemas.microsoft.com/office/drawing/2014/main" id="{ABF2AB92-C37F-4AB3-9D85-063FF64589A5}"/>
                  </a:ext>
                </a:extLst>
              </p:cNvPr>
              <p:cNvSpPr txBox="1">
                <a:spLocks noRot="1" noChangeAspect="1" noMove="1" noResize="1" noEditPoints="1" noAdjustHandles="1" noChangeArrowheads="1" noChangeShapeType="1" noTextEdit="1"/>
              </p:cNvSpPr>
              <p:nvPr/>
            </p:nvSpPr>
            <p:spPr>
              <a:xfrm>
                <a:off x="2026508" y="2779712"/>
                <a:ext cx="5085524" cy="1107996"/>
              </a:xfrm>
              <a:prstGeom prst="rect">
                <a:avLst/>
              </a:prstGeom>
              <a:blipFill>
                <a:blip r:embed="rId2"/>
                <a:stretch>
                  <a:fillRect t="-3297" b="-6593"/>
                </a:stretch>
              </a:blipFill>
            </p:spPr>
            <p:txBody>
              <a:bodyPr/>
              <a:lstStyle/>
              <a:p>
                <a:r>
                  <a:rPr lang="zh-CN" altLang="en-US">
                    <a:noFill/>
                  </a:rPr>
                  <a:t> </a:t>
                </a:r>
              </a:p>
            </p:txBody>
          </p:sp>
        </mc:Fallback>
      </mc:AlternateContent>
      <p:grpSp>
        <p:nvGrpSpPr>
          <p:cNvPr id="2" name="组合 1">
            <a:extLst>
              <a:ext uri="{FF2B5EF4-FFF2-40B4-BE49-F238E27FC236}">
                <a16:creationId xmlns:a16="http://schemas.microsoft.com/office/drawing/2014/main" id="{4CCFFAA6-2011-42B8-9B41-49E02EFFC2CD}"/>
              </a:ext>
            </a:extLst>
          </p:cNvPr>
          <p:cNvGrpSpPr/>
          <p:nvPr/>
        </p:nvGrpSpPr>
        <p:grpSpPr>
          <a:xfrm>
            <a:off x="316274" y="4030536"/>
            <a:ext cx="6766641" cy="2125957"/>
            <a:chOff x="345951" y="4044443"/>
            <a:chExt cx="6766641" cy="2125957"/>
          </a:xfrm>
        </p:grpSpPr>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0C46A963-14A7-4993-882C-D50FF61AD6CE}"/>
                    </a:ext>
                  </a:extLst>
                </p:cNvPr>
                <p:cNvSpPr txBox="1"/>
                <p:nvPr/>
              </p:nvSpPr>
              <p:spPr>
                <a:xfrm>
                  <a:off x="345951" y="4431395"/>
                  <a:ext cx="6766641" cy="404983"/>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𝒙</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𝑭</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𝒙</m:t>
                                </m:r>
                              </m:e>
                            </m:d>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𝑮</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𝒙</m:t>
                                </m:r>
                              </m:e>
                            </m:d>
                          </m:e>
                        </m:d>
                        <m:r>
                          <a:rPr lang="en-US" altLang="zh-CN" b="1" i="1">
                            <a:solidFill>
                              <a:schemeClr val="accent2">
                                <a:lumMod val="50000"/>
                              </a:schemeClr>
                            </a:solidFill>
                            <a:latin typeface="Cambria Math" panose="02040503050406030204" pitchFamily="18" charset="0"/>
                          </a:rPr>
                          <m:t>, ∀</m:t>
                        </m:r>
                        <m:r>
                          <a:rPr lang="en-US" altLang="zh-CN" b="1" i="1">
                            <a:solidFill>
                              <a:schemeClr val="accent2">
                                <a:lumMod val="50000"/>
                              </a:schemeClr>
                            </a:solidFill>
                            <a:latin typeface="Cambria Math" panose="02040503050406030204" pitchFamily="18" charset="0"/>
                          </a:rPr>
                          <m:t>𝒙</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𝑭</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𝒙</m:t>
                                </m:r>
                              </m:e>
                            </m:d>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𝑯</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𝒙</m:t>
                                </m:r>
                              </m:e>
                            </m:d>
                          </m:e>
                        </m:d>
                        <m:r>
                          <a:rPr lang="en-US" altLang="zh-CN" b="1" i="1">
                            <a:solidFill>
                              <a:schemeClr val="accent2">
                                <a:lumMod val="50000"/>
                              </a:schemeClr>
                            </a:solidFill>
                            <a:latin typeface="Cambria Math" panose="02040503050406030204" pitchFamily="18" charset="0"/>
                          </a:rPr>
                          <m:t>, ¬∀</m:t>
                        </m:r>
                        <m:r>
                          <a:rPr lang="en-US" altLang="zh-CN" b="1" i="1">
                            <a:solidFill>
                              <a:schemeClr val="accent2">
                                <a:lumMod val="50000"/>
                              </a:schemeClr>
                            </a:solidFill>
                            <a:latin typeface="Cambria Math" panose="02040503050406030204" pitchFamily="18" charset="0"/>
                          </a:rPr>
                          <m:t>𝒙𝑯</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𝒙</m:t>
                        </m:r>
                        <m:r>
                          <a:rPr lang="en-US" altLang="zh-CN" b="1" i="1">
                            <a:solidFill>
                              <a:schemeClr val="accent2">
                                <a:lumMod val="50000"/>
                              </a:schemeClr>
                            </a:solidFill>
                            <a:latin typeface="Cambria Math" panose="02040503050406030204" pitchFamily="18" charset="0"/>
                          </a:rPr>
                          <m:t>) ⟹∃</m:t>
                        </m:r>
                        <m:r>
                          <a:rPr lang="en-US" altLang="zh-CN" b="1" i="1">
                            <a:solidFill>
                              <a:schemeClr val="accent2">
                                <a:lumMod val="50000"/>
                              </a:schemeClr>
                            </a:solidFill>
                            <a:latin typeface="Cambria Math" panose="02040503050406030204" pitchFamily="18" charset="0"/>
                          </a:rPr>
                          <m:t>𝒙𝑮</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𝒙</m:t>
                        </m:r>
                        <m:r>
                          <a:rPr lang="en-US" altLang="zh-CN" b="1" i="1">
                            <a:solidFill>
                              <a:schemeClr val="accent2">
                                <a:lumMod val="50000"/>
                              </a:schemeClr>
                            </a:solidFill>
                            <a:latin typeface="Cambria Math" panose="02040503050406030204" pitchFamily="18" charset="0"/>
                          </a:rPr>
                          <m:t>)</m:t>
                        </m:r>
                      </m:oMath>
                    </m:oMathPara>
                  </a14:m>
                  <a:endParaRPr lang="zh-CN" altLang="en-US" b="1">
                    <a:solidFill>
                      <a:schemeClr val="accent2">
                        <a:lumMod val="50000"/>
                      </a:schemeClr>
                    </a:solidFill>
                  </a:endParaRPr>
                </a:p>
              </p:txBody>
            </p:sp>
          </mc:Choice>
          <mc:Fallback xmlns="">
            <p:sp>
              <p:nvSpPr>
                <p:cNvPr id="28" name="文本框 27">
                  <a:extLst>
                    <a:ext uri="{FF2B5EF4-FFF2-40B4-BE49-F238E27FC236}">
                      <a16:creationId xmlns:a16="http://schemas.microsoft.com/office/drawing/2014/main" id="{0C46A963-14A7-4993-882C-D50FF61AD6CE}"/>
                    </a:ext>
                  </a:extLst>
                </p:cNvPr>
                <p:cNvSpPr txBox="1">
                  <a:spLocks noRot="1" noChangeAspect="1" noMove="1" noResize="1" noEditPoints="1" noAdjustHandles="1" noChangeArrowheads="1" noChangeShapeType="1" noTextEdit="1"/>
                </p:cNvSpPr>
                <p:nvPr/>
              </p:nvSpPr>
              <p:spPr>
                <a:xfrm>
                  <a:off x="345951" y="4431395"/>
                  <a:ext cx="6766641" cy="404983"/>
                </a:xfrm>
                <a:prstGeom prst="rect">
                  <a:avLst/>
                </a:prstGeom>
                <a:blipFill>
                  <a:blip r:embed="rId3"/>
                  <a:stretch>
                    <a:fillRect b="-9091"/>
                  </a:stretch>
                </a:blipFill>
              </p:spPr>
              <p:txBody>
                <a:bodyPr/>
                <a:lstStyle/>
                <a:p>
                  <a:r>
                    <a:rPr lang="zh-CN" altLang="en-US">
                      <a:noFill/>
                    </a:rPr>
                    <a:t> </a:t>
                  </a:r>
                </a:p>
              </p:txBody>
            </p:sp>
          </mc:Fallback>
        </mc:AlternateContent>
        <p:sp>
          <p:nvSpPr>
            <p:cNvPr id="29" name="文本框 28">
              <a:extLst>
                <a:ext uri="{FF2B5EF4-FFF2-40B4-BE49-F238E27FC236}">
                  <a16:creationId xmlns:a16="http://schemas.microsoft.com/office/drawing/2014/main" id="{90304F24-B690-4C08-9851-C7A57FAA6683}"/>
                </a:ext>
              </a:extLst>
            </p:cNvPr>
            <p:cNvSpPr txBox="1"/>
            <p:nvPr/>
          </p:nvSpPr>
          <p:spPr>
            <a:xfrm>
              <a:off x="2896960" y="4044443"/>
              <a:ext cx="1664621" cy="369332"/>
            </a:xfrm>
            <a:prstGeom prst="rect">
              <a:avLst/>
            </a:prstGeom>
            <a:noFill/>
          </p:spPr>
          <p:txBody>
            <a:bodyPr wrap="square" rtlCol="0">
              <a:spAutoFit/>
            </a:bodyPr>
            <a:lstStyle/>
            <a:p>
              <a:pPr algn="ctr"/>
              <a:r>
                <a:rPr lang="zh-CN" altLang="en-US" b="1">
                  <a:solidFill>
                    <a:srgbClr val="C00000"/>
                  </a:solidFill>
                </a:rPr>
                <a:t>待验证的推理</a:t>
              </a:r>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198FBD44-006E-465F-93CE-31A50ACF8755}"/>
                    </a:ext>
                  </a:extLst>
                </p:cNvPr>
                <p:cNvSpPr txBox="1"/>
                <p:nvPr/>
              </p:nvSpPr>
              <p:spPr>
                <a:xfrm>
                  <a:off x="5738769" y="5500487"/>
                  <a:ext cx="1295948" cy="276999"/>
                </a:xfrm>
                <a:prstGeom prst="rect">
                  <a:avLst/>
                </a:prstGeom>
                <a:solidFill>
                  <a:schemeClr val="accent2">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𝑮</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𝒂</m:t>
                        </m:r>
                        <m:r>
                          <a:rPr lang="en-US" altLang="zh-CN" b="1" i="1" smtClean="0">
                            <a:solidFill>
                              <a:schemeClr val="accent2">
                                <a:lumMod val="50000"/>
                              </a:schemeClr>
                            </a:solidFill>
                            <a:latin typeface="Cambria Math" panose="02040503050406030204" pitchFamily="18" charset="0"/>
                          </a:rPr>
                          <m:t>)</m:t>
                        </m:r>
                      </m:oMath>
                    </m:oMathPara>
                  </a14:m>
                  <a:endParaRPr lang="zh-CN" altLang="en-US" b="1">
                    <a:solidFill>
                      <a:schemeClr val="accent2">
                        <a:lumMod val="50000"/>
                      </a:schemeClr>
                    </a:solidFill>
                  </a:endParaRPr>
                </a:p>
              </p:txBody>
            </p:sp>
          </mc:Choice>
          <mc:Fallback xmlns="">
            <p:sp>
              <p:nvSpPr>
                <p:cNvPr id="31" name="文本框 30">
                  <a:extLst>
                    <a:ext uri="{FF2B5EF4-FFF2-40B4-BE49-F238E27FC236}">
                      <a16:creationId xmlns:a16="http://schemas.microsoft.com/office/drawing/2014/main" id="{198FBD44-006E-465F-93CE-31A50ACF8755}"/>
                    </a:ext>
                  </a:extLst>
                </p:cNvPr>
                <p:cNvSpPr txBox="1">
                  <a:spLocks noRot="1" noChangeAspect="1" noMove="1" noResize="1" noEditPoints="1" noAdjustHandles="1" noChangeArrowheads="1" noChangeShapeType="1" noTextEdit="1"/>
                </p:cNvSpPr>
                <p:nvPr/>
              </p:nvSpPr>
              <p:spPr>
                <a:xfrm>
                  <a:off x="5738769" y="5500487"/>
                  <a:ext cx="1295948" cy="276999"/>
                </a:xfrm>
                <a:prstGeom prst="rect">
                  <a:avLst/>
                </a:prstGeom>
                <a:blipFill>
                  <a:blip r:embed="rId4"/>
                  <a:stretch>
                    <a:fillRect t="-2222" b="-3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18A5F5B6-D2EC-4903-B21F-879D126A6DAB}"/>
                    </a:ext>
                  </a:extLst>
                </p:cNvPr>
                <p:cNvSpPr txBox="1"/>
                <p:nvPr/>
              </p:nvSpPr>
              <p:spPr>
                <a:xfrm>
                  <a:off x="4302029" y="5495200"/>
                  <a:ext cx="1295948" cy="276999"/>
                </a:xfrm>
                <a:prstGeom prst="rect">
                  <a:avLst/>
                </a:prstGeom>
                <a:solidFill>
                  <a:schemeClr val="accent2">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𝑯</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𝒂</m:t>
                        </m:r>
                        <m:r>
                          <a:rPr lang="en-US" altLang="zh-CN" b="1" i="1" smtClean="0">
                            <a:solidFill>
                              <a:schemeClr val="accent2">
                                <a:lumMod val="50000"/>
                              </a:schemeClr>
                            </a:solidFill>
                            <a:latin typeface="Cambria Math" panose="02040503050406030204" pitchFamily="18" charset="0"/>
                          </a:rPr>
                          <m:t>)</m:t>
                        </m:r>
                      </m:oMath>
                    </m:oMathPara>
                  </a14:m>
                  <a:endParaRPr lang="zh-CN" altLang="en-US" b="1">
                    <a:solidFill>
                      <a:schemeClr val="accent2">
                        <a:lumMod val="50000"/>
                      </a:schemeClr>
                    </a:solidFill>
                  </a:endParaRPr>
                </a:p>
              </p:txBody>
            </p:sp>
          </mc:Choice>
          <mc:Fallback xmlns="">
            <p:sp>
              <p:nvSpPr>
                <p:cNvPr id="32" name="文本框 31">
                  <a:extLst>
                    <a:ext uri="{FF2B5EF4-FFF2-40B4-BE49-F238E27FC236}">
                      <a16:creationId xmlns:a16="http://schemas.microsoft.com/office/drawing/2014/main" id="{18A5F5B6-D2EC-4903-B21F-879D126A6DAB}"/>
                    </a:ext>
                  </a:extLst>
                </p:cNvPr>
                <p:cNvSpPr txBox="1">
                  <a:spLocks noRot="1" noChangeAspect="1" noMove="1" noResize="1" noEditPoints="1" noAdjustHandles="1" noChangeArrowheads="1" noChangeShapeType="1" noTextEdit="1"/>
                </p:cNvSpPr>
                <p:nvPr/>
              </p:nvSpPr>
              <p:spPr>
                <a:xfrm>
                  <a:off x="4302029" y="5495200"/>
                  <a:ext cx="1295948" cy="276999"/>
                </a:xfrm>
                <a:prstGeom prst="rect">
                  <a:avLst/>
                </a:prstGeom>
                <a:blipFill>
                  <a:blip r:embed="rId5"/>
                  <a:stretch>
                    <a:fillRect t="-2174" b="-3260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5DC69DD9-4DA5-464E-BA89-BCF679B2C04C}"/>
                    </a:ext>
                  </a:extLst>
                </p:cNvPr>
                <p:cNvSpPr txBox="1"/>
                <p:nvPr/>
              </p:nvSpPr>
              <p:spPr>
                <a:xfrm>
                  <a:off x="2674323" y="5491297"/>
                  <a:ext cx="1295948" cy="276999"/>
                </a:xfrm>
                <a:prstGeom prst="rect">
                  <a:avLst/>
                </a:prstGeom>
                <a:solidFill>
                  <a:schemeClr val="accent2">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𝑮</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𝒂</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𝑯</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𝒂</m:t>
                        </m:r>
                        <m:r>
                          <a:rPr lang="en-US" altLang="zh-CN" b="1" i="1" smtClean="0">
                            <a:solidFill>
                              <a:schemeClr val="accent2">
                                <a:lumMod val="50000"/>
                              </a:schemeClr>
                            </a:solidFill>
                            <a:latin typeface="Cambria Math" panose="02040503050406030204" pitchFamily="18" charset="0"/>
                          </a:rPr>
                          <m:t>)</m:t>
                        </m:r>
                      </m:oMath>
                    </m:oMathPara>
                  </a14:m>
                  <a:endParaRPr lang="zh-CN" altLang="en-US" b="1">
                    <a:solidFill>
                      <a:schemeClr val="accent2">
                        <a:lumMod val="50000"/>
                      </a:schemeClr>
                    </a:solidFill>
                  </a:endParaRPr>
                </a:p>
              </p:txBody>
            </p:sp>
          </mc:Choice>
          <mc:Fallback xmlns="">
            <p:sp>
              <p:nvSpPr>
                <p:cNvPr id="33" name="文本框 32">
                  <a:extLst>
                    <a:ext uri="{FF2B5EF4-FFF2-40B4-BE49-F238E27FC236}">
                      <a16:creationId xmlns:a16="http://schemas.microsoft.com/office/drawing/2014/main" id="{5DC69DD9-4DA5-464E-BA89-BCF679B2C04C}"/>
                    </a:ext>
                  </a:extLst>
                </p:cNvPr>
                <p:cNvSpPr txBox="1">
                  <a:spLocks noRot="1" noChangeAspect="1" noMove="1" noResize="1" noEditPoints="1" noAdjustHandles="1" noChangeArrowheads="1" noChangeShapeType="1" noTextEdit="1"/>
                </p:cNvSpPr>
                <p:nvPr/>
              </p:nvSpPr>
              <p:spPr>
                <a:xfrm>
                  <a:off x="2674323" y="5491297"/>
                  <a:ext cx="1295948" cy="276999"/>
                </a:xfrm>
                <a:prstGeom prst="rect">
                  <a:avLst/>
                </a:prstGeom>
                <a:blipFill>
                  <a:blip r:embed="rId6"/>
                  <a:stretch>
                    <a:fillRect l="-4245" t="-4444" r="-6604" b="-3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C9004DE9-4EA5-479A-BBC1-169D1D0F9961}"/>
                    </a:ext>
                  </a:extLst>
                </p:cNvPr>
                <p:cNvSpPr txBox="1"/>
                <p:nvPr/>
              </p:nvSpPr>
              <p:spPr>
                <a:xfrm>
                  <a:off x="589609" y="5500487"/>
                  <a:ext cx="1605862" cy="276999"/>
                </a:xfrm>
                <a:prstGeom prst="rect">
                  <a:avLst/>
                </a:prstGeom>
                <a:solidFill>
                  <a:schemeClr val="accent2">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𝑭</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𝒂</m:t>
                            </m:r>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𝑮</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𝒂</m:t>
                        </m:r>
                        <m:r>
                          <a:rPr lang="en-US" altLang="zh-CN" b="1" i="1" smtClean="0">
                            <a:solidFill>
                              <a:schemeClr val="accent2">
                                <a:lumMod val="50000"/>
                              </a:schemeClr>
                            </a:solidFill>
                            <a:latin typeface="Cambria Math" panose="02040503050406030204" pitchFamily="18" charset="0"/>
                          </a:rPr>
                          <m:t>)</m:t>
                        </m:r>
                      </m:oMath>
                    </m:oMathPara>
                  </a14:m>
                  <a:endParaRPr lang="zh-CN" altLang="en-US" b="1">
                    <a:solidFill>
                      <a:schemeClr val="accent2">
                        <a:lumMod val="50000"/>
                      </a:schemeClr>
                    </a:solidFill>
                  </a:endParaRPr>
                </a:p>
              </p:txBody>
            </p:sp>
          </mc:Choice>
          <mc:Fallback xmlns="">
            <p:sp>
              <p:nvSpPr>
                <p:cNvPr id="34" name="文本框 33">
                  <a:extLst>
                    <a:ext uri="{FF2B5EF4-FFF2-40B4-BE49-F238E27FC236}">
                      <a16:creationId xmlns:a16="http://schemas.microsoft.com/office/drawing/2014/main" id="{C9004DE9-4EA5-479A-BBC1-169D1D0F9961}"/>
                    </a:ext>
                  </a:extLst>
                </p:cNvPr>
                <p:cNvSpPr txBox="1">
                  <a:spLocks noRot="1" noChangeAspect="1" noMove="1" noResize="1" noEditPoints="1" noAdjustHandles="1" noChangeArrowheads="1" noChangeShapeType="1" noTextEdit="1"/>
                </p:cNvSpPr>
                <p:nvPr/>
              </p:nvSpPr>
              <p:spPr>
                <a:xfrm>
                  <a:off x="589609" y="5500487"/>
                  <a:ext cx="1605862" cy="276999"/>
                </a:xfrm>
                <a:prstGeom prst="rect">
                  <a:avLst/>
                </a:prstGeom>
                <a:blipFill>
                  <a:blip r:embed="rId7"/>
                  <a:stretch>
                    <a:fillRect l="-760" t="-2222" r="-2662" b="-35556"/>
                  </a:stretch>
                </a:blipFill>
              </p:spPr>
              <p:txBody>
                <a:bodyPr/>
                <a:lstStyle/>
                <a:p>
                  <a:r>
                    <a:rPr lang="zh-CN" altLang="en-US">
                      <a:noFill/>
                    </a:rPr>
                    <a:t> </a:t>
                  </a:r>
                </a:p>
              </p:txBody>
            </p:sp>
          </mc:Fallback>
        </mc:AlternateContent>
        <p:sp>
          <p:nvSpPr>
            <p:cNvPr id="11" name="箭头: 下 10">
              <a:extLst>
                <a:ext uri="{FF2B5EF4-FFF2-40B4-BE49-F238E27FC236}">
                  <a16:creationId xmlns:a16="http://schemas.microsoft.com/office/drawing/2014/main" id="{31559D51-7894-41FD-985A-3C4A2E9049F8}"/>
                </a:ext>
              </a:extLst>
            </p:cNvPr>
            <p:cNvSpPr/>
            <p:nvPr/>
          </p:nvSpPr>
          <p:spPr>
            <a:xfrm>
              <a:off x="1377239" y="4836378"/>
              <a:ext cx="66114" cy="6549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箭头: 下 36">
              <a:extLst>
                <a:ext uri="{FF2B5EF4-FFF2-40B4-BE49-F238E27FC236}">
                  <a16:creationId xmlns:a16="http://schemas.microsoft.com/office/drawing/2014/main" id="{AACF14FC-EC17-40A5-B3E6-CC8EC299B6FE}"/>
                </a:ext>
              </a:extLst>
            </p:cNvPr>
            <p:cNvSpPr/>
            <p:nvPr/>
          </p:nvSpPr>
          <p:spPr>
            <a:xfrm>
              <a:off x="3306996" y="4845568"/>
              <a:ext cx="66114" cy="645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箭头: 下 37">
              <a:extLst>
                <a:ext uri="{FF2B5EF4-FFF2-40B4-BE49-F238E27FC236}">
                  <a16:creationId xmlns:a16="http://schemas.microsoft.com/office/drawing/2014/main" id="{9105D16E-9E5F-48A6-BB62-E1EF8DC4B864}"/>
                </a:ext>
              </a:extLst>
            </p:cNvPr>
            <p:cNvSpPr/>
            <p:nvPr/>
          </p:nvSpPr>
          <p:spPr>
            <a:xfrm>
              <a:off x="4929486" y="4845568"/>
              <a:ext cx="66114" cy="6457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箭头: 下 38">
              <a:extLst>
                <a:ext uri="{FF2B5EF4-FFF2-40B4-BE49-F238E27FC236}">
                  <a16:creationId xmlns:a16="http://schemas.microsoft.com/office/drawing/2014/main" id="{1F4E2721-1E59-442F-A007-05CFDDCCEB87}"/>
                </a:ext>
              </a:extLst>
            </p:cNvPr>
            <p:cNvSpPr/>
            <p:nvPr/>
          </p:nvSpPr>
          <p:spPr>
            <a:xfrm rot="10800000">
              <a:off x="6375724" y="4836377"/>
              <a:ext cx="66114" cy="64572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a:extLst>
                <a:ext uri="{FF2B5EF4-FFF2-40B4-BE49-F238E27FC236}">
                  <a16:creationId xmlns:a16="http://schemas.microsoft.com/office/drawing/2014/main" id="{5B44FA7D-EA3E-4320-A75F-A1EAC6FEF1A5}"/>
                </a:ext>
              </a:extLst>
            </p:cNvPr>
            <p:cNvSpPr txBox="1"/>
            <p:nvPr/>
          </p:nvSpPr>
          <p:spPr>
            <a:xfrm>
              <a:off x="1367568" y="5801068"/>
              <a:ext cx="4682058" cy="369332"/>
            </a:xfrm>
            <a:prstGeom prst="rect">
              <a:avLst/>
            </a:prstGeom>
            <a:noFill/>
          </p:spPr>
          <p:txBody>
            <a:bodyPr wrap="square" rtlCol="0">
              <a:spAutoFit/>
            </a:bodyPr>
            <a:lstStyle/>
            <a:p>
              <a:pPr algn="ctr"/>
              <a:r>
                <a:rPr lang="zh-CN" altLang="en-US" b="1">
                  <a:solidFill>
                    <a:srgbClr val="002060"/>
                  </a:solidFill>
                </a:rPr>
                <a:t>推理结论量词的引入和推理前提量词的消除</a:t>
              </a:r>
            </a:p>
          </p:txBody>
        </p: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0810C978-4E5E-49B3-9B9E-AEEDB3CB1994}"/>
                    </a:ext>
                  </a:extLst>
                </p:cNvPr>
                <p:cNvSpPr txBox="1"/>
                <p:nvPr/>
              </p:nvSpPr>
              <p:spPr>
                <a:xfrm>
                  <a:off x="4314569" y="5020742"/>
                  <a:ext cx="1295948" cy="276999"/>
                </a:xfrm>
                <a:prstGeom prst="rect">
                  <a:avLst/>
                </a:prstGeom>
                <a:solidFill>
                  <a:schemeClr val="accent4">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𝒙</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𝑯</m:t>
                        </m:r>
                        <m:d>
                          <m:dPr>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𝒙</m:t>
                            </m:r>
                          </m:e>
                        </m:d>
                        <m:r>
                          <a:rPr lang="en-US" altLang="zh-CN" b="1" i="1" smtClean="0">
                            <a:solidFill>
                              <a:srgbClr val="C00000"/>
                            </a:solidFill>
                            <a:latin typeface="Cambria Math" panose="02040503050406030204" pitchFamily="18" charset="0"/>
                          </a:rPr>
                          <m:t>)</m:t>
                        </m:r>
                      </m:oMath>
                    </m:oMathPara>
                  </a14:m>
                  <a:endParaRPr lang="zh-CN" altLang="en-US" b="1">
                    <a:solidFill>
                      <a:srgbClr val="C00000"/>
                    </a:solidFill>
                  </a:endParaRPr>
                </a:p>
              </p:txBody>
            </p:sp>
          </mc:Choice>
          <mc:Fallback xmlns="">
            <p:sp>
              <p:nvSpPr>
                <p:cNvPr id="24" name="文本框 23">
                  <a:extLst>
                    <a:ext uri="{FF2B5EF4-FFF2-40B4-BE49-F238E27FC236}">
                      <a16:creationId xmlns:a16="http://schemas.microsoft.com/office/drawing/2014/main" id="{0810C978-4E5E-49B3-9B9E-AEEDB3CB1994}"/>
                    </a:ext>
                  </a:extLst>
                </p:cNvPr>
                <p:cNvSpPr txBox="1">
                  <a:spLocks noRot="1" noChangeAspect="1" noMove="1" noResize="1" noEditPoints="1" noAdjustHandles="1" noChangeArrowheads="1" noChangeShapeType="1" noTextEdit="1"/>
                </p:cNvSpPr>
                <p:nvPr/>
              </p:nvSpPr>
              <p:spPr>
                <a:xfrm>
                  <a:off x="4314569" y="5020742"/>
                  <a:ext cx="1295948" cy="276999"/>
                </a:xfrm>
                <a:prstGeom prst="rect">
                  <a:avLst/>
                </a:prstGeom>
                <a:blipFill>
                  <a:blip r:embed="rId8"/>
                  <a:stretch>
                    <a:fillRect t="-2174" r="-2830" b="-32609"/>
                  </a:stretch>
                </a:blipFill>
              </p:spPr>
              <p:txBody>
                <a:bodyPr/>
                <a:lstStyle/>
                <a:p>
                  <a:r>
                    <a:rPr lang="zh-CN" altLang="en-US">
                      <a:noFill/>
                    </a:rPr>
                    <a:t> </a:t>
                  </a:r>
                </a:p>
              </p:txBody>
            </p:sp>
          </mc:Fallback>
        </mc:AlternateContent>
      </p:grpSp>
      <p:pic>
        <p:nvPicPr>
          <p:cNvPr id="3" name="图片 2">
            <a:extLst>
              <a:ext uri="{FF2B5EF4-FFF2-40B4-BE49-F238E27FC236}">
                <a16:creationId xmlns:a16="http://schemas.microsoft.com/office/drawing/2014/main" id="{5FFDC2AF-6888-4614-A34A-86D7E2579AC1}"/>
              </a:ext>
            </a:extLst>
          </p:cNvPr>
          <p:cNvPicPr>
            <a:picLocks noChangeAspect="1"/>
          </p:cNvPicPr>
          <p:nvPr/>
        </p:nvPicPr>
        <p:blipFill>
          <a:blip r:embed="rId9"/>
          <a:stretch>
            <a:fillRect/>
          </a:stretch>
        </p:blipFill>
        <p:spPr>
          <a:xfrm>
            <a:off x="7180198" y="2693086"/>
            <a:ext cx="4729460" cy="3653763"/>
          </a:xfrm>
          <a:prstGeom prst="rect">
            <a:avLst/>
          </a:prstGeom>
        </p:spPr>
      </p:pic>
    </p:spTree>
    <p:extLst>
      <p:ext uri="{BB962C8B-B14F-4D97-AF65-F5344CB8AC3E}">
        <p14:creationId xmlns:p14="http://schemas.microsoft.com/office/powerpoint/2010/main" val="3942716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总结</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第十二讲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27</a:t>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总结</a:t>
            </a:r>
          </a:p>
        </p:txBody>
      </p:sp>
      <p:sp>
        <p:nvSpPr>
          <p:cNvPr id="2" name="文本框 1">
            <a:extLst>
              <a:ext uri="{FF2B5EF4-FFF2-40B4-BE49-F238E27FC236}">
                <a16:creationId xmlns:a16="http://schemas.microsoft.com/office/drawing/2014/main" id="{EF550948-0A88-4D14-B7D1-47069CABE5F1}"/>
              </a:ext>
            </a:extLst>
          </p:cNvPr>
          <p:cNvSpPr txBox="1"/>
          <p:nvPr/>
        </p:nvSpPr>
        <p:spPr>
          <a:xfrm>
            <a:off x="1668439" y="1044357"/>
            <a:ext cx="8855106" cy="1692771"/>
          </a:xfrm>
          <a:prstGeom prst="rect">
            <a:avLst/>
          </a:prstGeom>
          <a:solidFill>
            <a:schemeClr val="accent5">
              <a:lumMod val="20000"/>
              <a:lumOff val="80000"/>
              <a:alpha val="50000"/>
            </a:schemeClr>
          </a:solidFill>
        </p:spPr>
        <p:txBody>
          <a:bodyPr wrap="square" rtlCol="0">
            <a:spAutoFit/>
          </a:bodyPr>
          <a:lstStyle/>
          <a:p>
            <a:pPr algn="ctr">
              <a:spcBef>
                <a:spcPts val="600"/>
              </a:spcBef>
              <a:spcAft>
                <a:spcPts val="600"/>
              </a:spcAft>
            </a:pPr>
            <a:r>
              <a:rPr lang="zh-CN" altLang="en-US" sz="2400" b="1">
                <a:solidFill>
                  <a:srgbClr val="002060"/>
                </a:solidFill>
              </a:rPr>
              <a:t>自然语言命题在一阶逻辑的符号化</a:t>
            </a:r>
          </a:p>
          <a:p>
            <a:pPr marL="342900" indent="-342900">
              <a:spcBef>
                <a:spcPts val="600"/>
              </a:spcBef>
              <a:buFont typeface="Arial" panose="020B0604020202020204" pitchFamily="34" charset="0"/>
              <a:buChar char="•"/>
            </a:pPr>
            <a:r>
              <a:rPr lang="zh-CN" altLang="en-US" sz="2000" b="1">
                <a:solidFill>
                  <a:schemeClr val="accent6">
                    <a:lumMod val="50000"/>
                  </a:schemeClr>
                </a:solidFill>
                <a:latin typeface="楷体" panose="02010609060101010101" pitchFamily="49" charset="-122"/>
                <a:ea typeface="楷体" panose="02010609060101010101" pitchFamily="49" charset="-122"/>
              </a:rPr>
              <a:t>区分是具体命题还是量化命题，区分具体个体和个体类</a:t>
            </a:r>
            <a:endParaRPr lang="en-US" altLang="zh-CN" sz="2000" b="1">
              <a:solidFill>
                <a:schemeClr val="accent6">
                  <a:lumMod val="50000"/>
                </a:schemeClr>
              </a:solidFill>
              <a:latin typeface="楷体" panose="02010609060101010101" pitchFamily="49" charset="-122"/>
              <a:ea typeface="楷体" panose="02010609060101010101" pitchFamily="49" charset="-122"/>
            </a:endParaRPr>
          </a:p>
          <a:p>
            <a:pPr marL="342900" indent="-342900">
              <a:spcBef>
                <a:spcPts val="600"/>
              </a:spcBef>
              <a:buFont typeface="Arial" panose="020B0604020202020204" pitchFamily="34" charset="0"/>
              <a:buChar char="•"/>
            </a:pPr>
            <a:r>
              <a:rPr lang="zh-CN" altLang="en-US" sz="2000" b="1">
                <a:solidFill>
                  <a:schemeClr val="accent6">
                    <a:lumMod val="50000"/>
                  </a:schemeClr>
                </a:solidFill>
                <a:latin typeface="楷体" panose="02010609060101010101" pitchFamily="49" charset="-122"/>
                <a:ea typeface="楷体" panose="02010609060101010101" pitchFamily="49" charset="-122"/>
              </a:rPr>
              <a:t>判断命题涉及哪些个体类，并确定论域，提取合适的谓词</a:t>
            </a:r>
            <a:endParaRPr lang="en-US" altLang="zh-CN" sz="2000" b="1">
              <a:solidFill>
                <a:schemeClr val="accent6">
                  <a:lumMod val="50000"/>
                </a:schemeClr>
              </a:solidFill>
              <a:latin typeface="楷体" panose="02010609060101010101" pitchFamily="49" charset="-122"/>
              <a:ea typeface="楷体" panose="02010609060101010101" pitchFamily="49" charset="-122"/>
            </a:endParaRPr>
          </a:p>
          <a:p>
            <a:pPr marL="342900" indent="-342900">
              <a:spcBef>
                <a:spcPts val="600"/>
              </a:spcBef>
              <a:buFont typeface="Arial" panose="020B0604020202020204" pitchFamily="34" charset="0"/>
              <a:buChar char="•"/>
            </a:pPr>
            <a:r>
              <a:rPr lang="zh-CN" altLang="en-US" sz="2000" b="1">
                <a:solidFill>
                  <a:schemeClr val="accent6">
                    <a:lumMod val="50000"/>
                  </a:schemeClr>
                </a:solidFill>
                <a:latin typeface="楷体" panose="02010609060101010101" pitchFamily="49" charset="-122"/>
                <a:ea typeface="楷体" panose="02010609060101010101" pitchFamily="49" charset="-122"/>
              </a:rPr>
              <a:t>应用个体常量、个体变量细化量词的使用，细化对命题的理解</a:t>
            </a:r>
            <a:endParaRPr lang="zh-CN" altLang="en-US" sz="2400" b="1">
              <a:solidFill>
                <a:schemeClr val="accent6">
                  <a:lumMod val="50000"/>
                </a:schemeClr>
              </a:solidFill>
              <a:latin typeface="楷体" panose="02010609060101010101" pitchFamily="49" charset="-122"/>
              <a:ea typeface="楷体" panose="02010609060101010101" pitchFamily="49" charset="-122"/>
            </a:endParaRPr>
          </a:p>
        </p:txBody>
      </p:sp>
      <p:sp>
        <p:nvSpPr>
          <p:cNvPr id="3" name="文本框 2">
            <a:extLst>
              <a:ext uri="{FF2B5EF4-FFF2-40B4-BE49-F238E27FC236}">
                <a16:creationId xmlns:a16="http://schemas.microsoft.com/office/drawing/2014/main" id="{CB454D62-D95A-49D5-9CE8-5DF2CFBD3372}"/>
              </a:ext>
            </a:extLst>
          </p:cNvPr>
          <p:cNvSpPr txBox="1"/>
          <p:nvPr/>
        </p:nvSpPr>
        <p:spPr>
          <a:xfrm>
            <a:off x="1045410" y="2916079"/>
            <a:ext cx="10101163" cy="1231106"/>
          </a:xfrm>
          <a:prstGeom prst="rect">
            <a:avLst/>
          </a:prstGeom>
          <a:solidFill>
            <a:schemeClr val="accent5">
              <a:lumMod val="20000"/>
              <a:lumOff val="80000"/>
            </a:schemeClr>
          </a:solidFill>
        </p:spPr>
        <p:txBody>
          <a:bodyPr wrap="square" rtlCol="0">
            <a:spAutoFit/>
          </a:bodyPr>
          <a:lstStyle/>
          <a:p>
            <a:pPr algn="ctr">
              <a:spcBef>
                <a:spcPts val="600"/>
              </a:spcBef>
              <a:spcAft>
                <a:spcPts val="600"/>
              </a:spcAft>
            </a:pPr>
            <a:r>
              <a:rPr lang="zh-CN" altLang="en-US" sz="2400" b="1">
                <a:solidFill>
                  <a:srgbClr val="002060"/>
                </a:solidFill>
              </a:rPr>
              <a:t>自然语言推理有效性的验证</a:t>
            </a:r>
          </a:p>
          <a:p>
            <a:pPr marL="342900" indent="-342900">
              <a:spcAft>
                <a:spcPts val="600"/>
              </a:spcAft>
              <a:buFont typeface="Arial" panose="020B0604020202020204" pitchFamily="34" charset="0"/>
              <a:buChar char="•"/>
            </a:pPr>
            <a:r>
              <a:rPr lang="zh-CN" altLang="en-US" sz="2000" b="1">
                <a:solidFill>
                  <a:schemeClr val="accent6">
                    <a:lumMod val="50000"/>
                  </a:schemeClr>
                </a:solidFill>
                <a:latin typeface="楷体" panose="02010609060101010101" pitchFamily="49" charset="-122"/>
                <a:ea typeface="楷体" panose="02010609060101010101" pitchFamily="49" charset="-122"/>
              </a:rPr>
              <a:t>区分推理前提和结论，并将前提和结论符号化</a:t>
            </a:r>
            <a:endParaRPr lang="en-US" altLang="zh-CN" sz="2000" b="1">
              <a:solidFill>
                <a:schemeClr val="accent6">
                  <a:lumMod val="50000"/>
                </a:schemeClr>
              </a:solidFill>
              <a:latin typeface="楷体" panose="02010609060101010101" pitchFamily="49" charset="-122"/>
              <a:ea typeface="楷体" panose="02010609060101010101" pitchFamily="49" charset="-122"/>
            </a:endParaRPr>
          </a:p>
          <a:p>
            <a:pPr marL="342900" indent="-342900">
              <a:spcAft>
                <a:spcPts val="600"/>
              </a:spcAft>
              <a:buFont typeface="Arial" panose="020B0604020202020204" pitchFamily="34" charset="0"/>
              <a:buChar char="•"/>
            </a:pPr>
            <a:r>
              <a:rPr lang="zh-CN" altLang="en-US" sz="2000" b="1">
                <a:solidFill>
                  <a:schemeClr val="accent6">
                    <a:lumMod val="50000"/>
                  </a:schemeClr>
                </a:solidFill>
                <a:latin typeface="楷体" panose="02010609060101010101" pitchFamily="49" charset="-122"/>
                <a:ea typeface="楷体" panose="02010609060101010101" pitchFamily="49" charset="-122"/>
              </a:rPr>
              <a:t>熟练运用命题逻辑推理规则和量词公式推理规则构造论证验证其有效性</a:t>
            </a:r>
          </a:p>
        </p:txBody>
      </p:sp>
      <p:sp>
        <p:nvSpPr>
          <p:cNvPr id="4" name="文本框 3">
            <a:extLst>
              <a:ext uri="{FF2B5EF4-FFF2-40B4-BE49-F238E27FC236}">
                <a16:creationId xmlns:a16="http://schemas.microsoft.com/office/drawing/2014/main" id="{79046192-3E11-4E79-BCD3-91093B8CC99E}"/>
              </a:ext>
            </a:extLst>
          </p:cNvPr>
          <p:cNvSpPr txBox="1"/>
          <p:nvPr/>
        </p:nvSpPr>
        <p:spPr>
          <a:xfrm>
            <a:off x="1200276" y="4354672"/>
            <a:ext cx="9791429" cy="1934825"/>
          </a:xfrm>
          <a:prstGeom prst="rect">
            <a:avLst/>
          </a:prstGeom>
          <a:solidFill>
            <a:schemeClr val="accent2">
              <a:lumMod val="20000"/>
              <a:lumOff val="80000"/>
            </a:schemeClr>
          </a:solidFill>
        </p:spPr>
        <p:txBody>
          <a:bodyPr wrap="square" rtlCol="0">
            <a:spAutoFit/>
          </a:bodyPr>
          <a:lstStyle/>
          <a:p>
            <a:pPr algn="ctr">
              <a:spcAft>
                <a:spcPts val="600"/>
              </a:spcAft>
            </a:pPr>
            <a:r>
              <a:rPr lang="zh-CN" altLang="en-US" sz="2400" b="1">
                <a:solidFill>
                  <a:srgbClr val="C00000"/>
                </a:solidFill>
              </a:rPr>
              <a:t>学习这一部分的目标</a:t>
            </a:r>
          </a:p>
          <a:p>
            <a:pPr marL="342900" indent="-342900">
              <a:spcAft>
                <a:spcPts val="600"/>
              </a:spcAft>
              <a:buFont typeface="Arial" panose="020B0604020202020204" pitchFamily="34" charset="0"/>
              <a:buChar char="•"/>
            </a:pPr>
            <a:r>
              <a:rPr lang="zh-CN" altLang="en-US" sz="2000" b="1">
                <a:solidFill>
                  <a:schemeClr val="accent2">
                    <a:lumMod val="50000"/>
                  </a:schemeClr>
                </a:solidFill>
                <a:latin typeface="楷体" panose="02010609060101010101" pitchFamily="49" charset="-122"/>
                <a:ea typeface="楷体" panose="02010609060101010101" pitchFamily="49" charset="-122"/>
              </a:rPr>
              <a:t>能将简单形式的命题和量化命题，特别是嵌套量化命题符号化</a:t>
            </a:r>
            <a:endParaRPr lang="en-US" altLang="zh-CN" sz="2000" b="1">
              <a:solidFill>
                <a:schemeClr val="accent2">
                  <a:lumMod val="50000"/>
                </a:schemeClr>
              </a:solidFill>
              <a:latin typeface="楷体" panose="02010609060101010101" pitchFamily="49" charset="-122"/>
              <a:ea typeface="楷体" panose="02010609060101010101" pitchFamily="49" charset="-122"/>
            </a:endParaRPr>
          </a:p>
          <a:p>
            <a:pPr marL="342900" indent="-342900">
              <a:spcAft>
                <a:spcPts val="600"/>
              </a:spcAft>
              <a:buFont typeface="Arial" panose="020B0604020202020204" pitchFamily="34" charset="0"/>
              <a:buChar char="•"/>
            </a:pPr>
            <a:r>
              <a:rPr lang="zh-CN" altLang="en-US" sz="2000" b="1">
                <a:solidFill>
                  <a:schemeClr val="accent2">
                    <a:lumMod val="50000"/>
                  </a:schemeClr>
                </a:solidFill>
                <a:latin typeface="楷体" panose="02010609060101010101" pitchFamily="49" charset="-122"/>
                <a:ea typeface="楷体" panose="02010609060101010101" pitchFamily="49" charset="-122"/>
              </a:rPr>
              <a:t>能正确构造验证自然语言命题推理有效性的论证</a:t>
            </a:r>
            <a:endParaRPr lang="en-US" altLang="zh-CN" sz="2000" b="1">
              <a:solidFill>
                <a:schemeClr val="accent2">
                  <a:lumMod val="50000"/>
                </a:schemeClr>
              </a:solidFill>
              <a:latin typeface="楷体" panose="02010609060101010101" pitchFamily="49" charset="-122"/>
              <a:ea typeface="楷体" panose="02010609060101010101" pitchFamily="49" charset="-122"/>
            </a:endParaRPr>
          </a:p>
          <a:p>
            <a:pPr marL="800100" lvl="1" indent="-342900">
              <a:lnSpc>
                <a:spcPts val="2600"/>
              </a:lnSpc>
              <a:spcAft>
                <a:spcPts val="600"/>
              </a:spcAft>
              <a:buFont typeface="Arial" panose="020B0604020202020204" pitchFamily="34" charset="0"/>
              <a:buChar char="•"/>
            </a:pPr>
            <a:r>
              <a:rPr lang="zh-CN" altLang="en-US" sz="2000" b="1">
                <a:solidFill>
                  <a:schemeClr val="accent6">
                    <a:lumMod val="50000"/>
                  </a:schemeClr>
                </a:solidFill>
                <a:latin typeface="黑体" panose="02010609060101010101" pitchFamily="49" charset="-122"/>
                <a:ea typeface="黑体" panose="02010609060101010101" pitchFamily="49" charset="-122"/>
              </a:rPr>
              <a:t>要能正确判断自然语言推理只需在命题逻辑推理系统还是需要在一阶逻辑推理系统进行有效性验证</a:t>
            </a:r>
          </a:p>
        </p:txBody>
      </p:sp>
    </p:spTree>
    <p:extLst>
      <p:ext uri="{BB962C8B-B14F-4D97-AF65-F5344CB8AC3E}">
        <p14:creationId xmlns:p14="http://schemas.microsoft.com/office/powerpoint/2010/main" val="3753134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作业</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第十二讲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511C6389-7226-43B9-9250-70FB7F990DBF}" type="slidenum">
              <a:rPr lang="en-US" altLang="zh-CN" smtClean="0">
                <a:latin typeface="Arial" panose="020B0604020202020204" pitchFamily="34" charset="0"/>
                <a:ea typeface="楷体" panose="02010609060101010101" pitchFamily="49" charset="-122"/>
                <a:cs typeface="Arial" panose="020B0604020202020204" pitchFamily="34" charset="0"/>
              </a:rPr>
              <a:t>28</a:t>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作业</a:t>
            </a:r>
          </a:p>
        </p:txBody>
      </p:sp>
      <p:sp>
        <p:nvSpPr>
          <p:cNvPr id="2" name="文本框 1">
            <a:extLst>
              <a:ext uri="{FF2B5EF4-FFF2-40B4-BE49-F238E27FC236}">
                <a16:creationId xmlns:a16="http://schemas.microsoft.com/office/drawing/2014/main" id="{89EF1AFF-D150-4D24-BB32-695DDFCBCE6E}"/>
              </a:ext>
            </a:extLst>
          </p:cNvPr>
          <p:cNvSpPr txBox="1"/>
          <p:nvPr/>
        </p:nvSpPr>
        <p:spPr>
          <a:xfrm>
            <a:off x="1007165" y="3167390"/>
            <a:ext cx="9103862" cy="584775"/>
          </a:xfrm>
          <a:prstGeom prst="rect">
            <a:avLst/>
          </a:prstGeom>
          <a:solidFill>
            <a:schemeClr val="accent4">
              <a:lumMod val="20000"/>
              <a:lumOff val="80000"/>
            </a:schemeClr>
          </a:solidFill>
        </p:spPr>
        <p:txBody>
          <a:bodyPr wrap="square" rtlCol="0">
            <a:spAutoFit/>
          </a:bodyPr>
          <a:lstStyle/>
          <a:p>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教材练习</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3.29</a:t>
            </a:r>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、练习</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3.30</a:t>
            </a:r>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、练习</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3.34</a:t>
            </a:r>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和练习</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3.35</a:t>
            </a:r>
            <a:endParaRPr lang="zh-CN" altLang="en-US" sz="3200" b="1" dirty="0">
              <a:solidFill>
                <a:srgbClr val="C00000"/>
              </a:solidFill>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1186564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第十二讲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a:t>
            </a: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 name="文本框 1">
            <a:extLst>
              <a:ext uri="{FF2B5EF4-FFF2-40B4-BE49-F238E27FC236}">
                <a16:creationId xmlns:a16="http://schemas.microsoft.com/office/drawing/2014/main" id="{F3778FC1-0A49-4C7B-8763-0ABD47A13328}"/>
              </a:ext>
            </a:extLst>
          </p:cNvPr>
          <p:cNvSpPr txBox="1"/>
          <p:nvPr/>
        </p:nvSpPr>
        <p:spPr>
          <a:xfrm>
            <a:off x="1921252" y="2001283"/>
            <a:ext cx="8571678" cy="2383794"/>
          </a:xfrm>
          <a:prstGeom prst="rect">
            <a:avLst/>
          </a:prstGeom>
          <a:noFill/>
        </p:spPr>
        <p:txBody>
          <a:bodyPr wrap="square" rtlCol="0">
            <a:spAutoFit/>
          </a:bodyPr>
          <a:lstStyle/>
          <a:p>
            <a:pPr algn="ctr">
              <a:lnSpc>
                <a:spcPct val="200000"/>
              </a:lnSpc>
            </a:pPr>
            <a:r>
              <a:rPr lang="zh-CN" altLang="en-US" sz="4000">
                <a:solidFill>
                  <a:srgbClr val="C00000"/>
                </a:solidFill>
                <a:latin typeface="华文新魏" panose="02010800040101010101" pitchFamily="2" charset="-122"/>
                <a:ea typeface="华文新魏" panose="02010800040101010101" pitchFamily="2" charset="-122"/>
              </a:rPr>
              <a:t>谢谢大家！</a:t>
            </a:r>
            <a:endParaRPr lang="en-US" altLang="zh-CN" sz="4000">
              <a:solidFill>
                <a:srgbClr val="C00000"/>
              </a:solidFill>
              <a:latin typeface="华文新魏" panose="02010800040101010101" pitchFamily="2" charset="-122"/>
              <a:ea typeface="华文新魏" panose="02010800040101010101" pitchFamily="2" charset="-122"/>
            </a:endParaRPr>
          </a:p>
          <a:p>
            <a:pPr algn="ctr">
              <a:lnSpc>
                <a:spcPct val="200000"/>
              </a:lnSpc>
            </a:pPr>
            <a:r>
              <a:rPr lang="zh-CN" altLang="en-US" sz="4000">
                <a:solidFill>
                  <a:srgbClr val="C00000"/>
                </a:solidFill>
                <a:latin typeface="华文新魏" panose="02010800040101010101" pitchFamily="2" charset="-122"/>
                <a:ea typeface="华文新魏" panose="02010800040101010101" pitchFamily="2" charset="-122"/>
              </a:rPr>
              <a:t>有什么问题和建议请及时反馈给老师！</a:t>
            </a:r>
          </a:p>
        </p:txBody>
      </p:sp>
    </p:spTree>
    <p:extLst>
      <p:ext uri="{BB962C8B-B14F-4D97-AF65-F5344CB8AC3E}">
        <p14:creationId xmlns:p14="http://schemas.microsoft.com/office/powerpoint/2010/main" val="3807570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自然语言命题的符号化</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第十二讲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3</a:t>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原子命题的分析</a:t>
            </a:r>
          </a:p>
        </p:txBody>
      </p:sp>
      <p:sp>
        <p:nvSpPr>
          <p:cNvPr id="2" name="文本框 1">
            <a:extLst>
              <a:ext uri="{FF2B5EF4-FFF2-40B4-BE49-F238E27FC236}">
                <a16:creationId xmlns:a16="http://schemas.microsoft.com/office/drawing/2014/main" id="{6ABF2E00-FE17-45B7-9270-B8EE99650D13}"/>
              </a:ext>
            </a:extLst>
          </p:cNvPr>
          <p:cNvSpPr txBox="1"/>
          <p:nvPr/>
        </p:nvSpPr>
        <p:spPr>
          <a:xfrm>
            <a:off x="1856789" y="1410910"/>
            <a:ext cx="8478416" cy="461665"/>
          </a:xfrm>
          <a:prstGeom prst="rect">
            <a:avLst/>
          </a:prstGeom>
          <a:solidFill>
            <a:schemeClr val="accent4">
              <a:lumMod val="20000"/>
              <a:lumOff val="80000"/>
            </a:schemeClr>
          </a:solidFill>
        </p:spPr>
        <p:txBody>
          <a:bodyPr wrap="square" rtlCol="0">
            <a:spAutoFit/>
          </a:bodyPr>
          <a:lstStyle/>
          <a:p>
            <a:r>
              <a:rPr lang="zh-CN" altLang="en-US" sz="2400" b="1">
                <a:solidFill>
                  <a:schemeClr val="accent2">
                    <a:lumMod val="50000"/>
                  </a:schemeClr>
                </a:solidFill>
              </a:rPr>
              <a:t>自然语言命题符号化是指将自然语言命题转换为一阶逻辑公式</a:t>
            </a:r>
          </a:p>
        </p:txBody>
      </p:sp>
      <p:sp>
        <p:nvSpPr>
          <p:cNvPr id="3" name="文本框 2">
            <a:extLst>
              <a:ext uri="{FF2B5EF4-FFF2-40B4-BE49-F238E27FC236}">
                <a16:creationId xmlns:a16="http://schemas.microsoft.com/office/drawing/2014/main" id="{DE5A7ED2-2001-4F08-98D8-DBC7F0B8A753}"/>
              </a:ext>
            </a:extLst>
          </p:cNvPr>
          <p:cNvSpPr txBox="1"/>
          <p:nvPr/>
        </p:nvSpPr>
        <p:spPr>
          <a:xfrm>
            <a:off x="1435189" y="2501864"/>
            <a:ext cx="9321617" cy="2742354"/>
          </a:xfrm>
          <a:prstGeom prst="rect">
            <a:avLst/>
          </a:prstGeom>
          <a:solidFill>
            <a:schemeClr val="accent5">
              <a:lumMod val="20000"/>
              <a:lumOff val="80000"/>
              <a:alpha val="50000"/>
            </a:schemeClr>
          </a:solidFill>
        </p:spPr>
        <p:txBody>
          <a:bodyPr wrap="square" rtlCol="0">
            <a:spAutoFit/>
          </a:bodyPr>
          <a:lstStyle/>
          <a:p>
            <a:pPr algn="ctr">
              <a:spcBef>
                <a:spcPts val="600"/>
              </a:spcBef>
              <a:spcAft>
                <a:spcPts val="600"/>
              </a:spcAft>
            </a:pPr>
            <a:r>
              <a:rPr lang="zh-CN" altLang="en-US" sz="2400" b="1">
                <a:solidFill>
                  <a:schemeClr val="accent2">
                    <a:lumMod val="50000"/>
                  </a:schemeClr>
                </a:solidFill>
              </a:rPr>
              <a:t>自然语言命题在一阶逻辑的符号化要</a:t>
            </a:r>
            <a:r>
              <a:rPr lang="zh-CN" altLang="en-US" sz="2400" b="1">
                <a:solidFill>
                  <a:srgbClr val="C00000"/>
                </a:solidFill>
              </a:rPr>
              <a:t>对原子命题进行分析</a:t>
            </a:r>
            <a:endParaRPr lang="en-US" altLang="zh-CN" sz="2400" b="1">
              <a:solidFill>
                <a:srgbClr val="C00000"/>
              </a:solidFill>
            </a:endParaRPr>
          </a:p>
          <a:p>
            <a:pPr marL="342900" indent="-342900">
              <a:spcBef>
                <a:spcPts val="600"/>
              </a:spcBef>
              <a:spcAft>
                <a:spcPts val="6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自然语言命题在一阶逻辑的符号化与在命题逻辑中符号化自然语言命题类似</a:t>
            </a:r>
          </a:p>
          <a:p>
            <a:pPr marL="800100" lvl="1" indent="-342900">
              <a:spcBef>
                <a:spcPts val="600"/>
              </a:spcBef>
              <a:spcAft>
                <a:spcPts val="600"/>
              </a:spcAft>
              <a:buFont typeface="Arial" panose="020B0604020202020204" pitchFamily="34" charset="0"/>
              <a:buChar char="•"/>
            </a:pPr>
            <a:r>
              <a:rPr lang="zh-CN" altLang="en-US" sz="2000" b="1">
                <a:solidFill>
                  <a:schemeClr val="accent6">
                    <a:lumMod val="50000"/>
                  </a:schemeClr>
                </a:solidFill>
              </a:rPr>
              <a:t>首先要找出其中的原子命题，然后分析原子命题之间的逻辑关系</a:t>
            </a:r>
          </a:p>
          <a:p>
            <a:pPr marL="342900" indent="-342900">
              <a:spcBef>
                <a:spcPts val="600"/>
              </a:spcBef>
              <a:spcAft>
                <a:spcPts val="6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对原子命题还需进一步分析，找出其中表示</a:t>
            </a:r>
            <a:r>
              <a:rPr lang="zh-CN" altLang="en-US" sz="2000" b="1">
                <a:solidFill>
                  <a:srgbClr val="C00000"/>
                </a:solidFill>
                <a:latin typeface="黑体" panose="02010609060101010101" pitchFamily="49" charset="-122"/>
                <a:ea typeface="黑体" panose="02010609060101010101" pitchFamily="49" charset="-122"/>
              </a:rPr>
              <a:t>谓词</a:t>
            </a:r>
            <a:r>
              <a:rPr lang="zh-CN" altLang="en-US" sz="2000" b="1">
                <a:solidFill>
                  <a:srgbClr val="002060"/>
                </a:solidFill>
                <a:latin typeface="楷体" panose="02010609060101010101" pitchFamily="49" charset="-122"/>
                <a:ea typeface="楷体" panose="02010609060101010101" pitchFamily="49" charset="-122"/>
              </a:rPr>
              <a:t>、</a:t>
            </a:r>
            <a:r>
              <a:rPr lang="zh-CN" altLang="en-US" sz="2000" b="1">
                <a:solidFill>
                  <a:srgbClr val="C00000"/>
                </a:solidFill>
                <a:latin typeface="黑体" panose="02010609060101010101" pitchFamily="49" charset="-122"/>
                <a:ea typeface="黑体" panose="02010609060101010101" pitchFamily="49" charset="-122"/>
              </a:rPr>
              <a:t>量词</a:t>
            </a:r>
            <a:r>
              <a:rPr lang="zh-CN" altLang="en-US" sz="2000" b="1">
                <a:solidFill>
                  <a:srgbClr val="002060"/>
                </a:solidFill>
                <a:latin typeface="楷体" panose="02010609060101010101" pitchFamily="49" charset="-122"/>
                <a:ea typeface="楷体" panose="02010609060101010101" pitchFamily="49" charset="-122"/>
              </a:rPr>
              <a:t>、</a:t>
            </a:r>
            <a:r>
              <a:rPr lang="zh-CN" altLang="en-US" sz="2000" b="1">
                <a:solidFill>
                  <a:srgbClr val="C00000"/>
                </a:solidFill>
                <a:latin typeface="黑体" panose="02010609060101010101" pitchFamily="49" charset="-122"/>
                <a:ea typeface="黑体" panose="02010609060101010101" pitchFamily="49" charset="-122"/>
              </a:rPr>
              <a:t>个体</a:t>
            </a:r>
            <a:r>
              <a:rPr lang="zh-CN" altLang="en-US" sz="2000" b="1">
                <a:solidFill>
                  <a:srgbClr val="002060"/>
                </a:solidFill>
                <a:latin typeface="楷体" panose="02010609060101010101" pitchFamily="49" charset="-122"/>
                <a:ea typeface="楷体" panose="02010609060101010101" pitchFamily="49" charset="-122"/>
              </a:rPr>
              <a:t>或</a:t>
            </a:r>
            <a:r>
              <a:rPr lang="zh-CN" altLang="en-US" sz="2000" b="1">
                <a:solidFill>
                  <a:srgbClr val="C00000"/>
                </a:solidFill>
                <a:latin typeface="黑体" panose="02010609060101010101" pitchFamily="49" charset="-122"/>
                <a:ea typeface="黑体" panose="02010609060101010101" pitchFamily="49" charset="-122"/>
              </a:rPr>
              <a:t>个体类</a:t>
            </a:r>
            <a:r>
              <a:rPr lang="zh-CN" altLang="en-US" sz="2000" b="1">
                <a:solidFill>
                  <a:srgbClr val="002060"/>
                </a:solidFill>
                <a:latin typeface="楷体" panose="02010609060101010101" pitchFamily="49" charset="-122"/>
                <a:ea typeface="楷体" panose="02010609060101010101" pitchFamily="49" charset="-122"/>
              </a:rPr>
              <a:t>的词语</a:t>
            </a:r>
          </a:p>
          <a:p>
            <a:pPr marL="800100" lvl="1" indent="-342900">
              <a:lnSpc>
                <a:spcPts val="3000"/>
              </a:lnSpc>
              <a:spcBef>
                <a:spcPts val="600"/>
              </a:spcBef>
              <a:spcAft>
                <a:spcPts val="600"/>
              </a:spcAft>
              <a:buFont typeface="Arial" panose="020B0604020202020204" pitchFamily="34" charset="0"/>
              <a:buChar char="•"/>
            </a:pPr>
            <a:r>
              <a:rPr lang="zh-CN" altLang="en-US" sz="2000" b="1">
                <a:solidFill>
                  <a:schemeClr val="accent6">
                    <a:lumMod val="50000"/>
                  </a:schemeClr>
                </a:solidFill>
              </a:rPr>
              <a:t>清楚谓词是对具体个体的性质或参与的关系进行判断，还是对个体类的性质或参与的关系进行判断</a:t>
            </a:r>
          </a:p>
        </p:txBody>
      </p:sp>
    </p:spTree>
    <p:extLst>
      <p:ext uri="{BB962C8B-B14F-4D97-AF65-F5344CB8AC3E}">
        <p14:creationId xmlns:p14="http://schemas.microsoft.com/office/powerpoint/2010/main" val="4252737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自然语言命题的符号化</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第十二讲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4</a:t>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原子命题分析练习</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EF2F45B-487E-4184-BC4F-E175EFA189EA}"/>
                  </a:ext>
                </a:extLst>
              </p:cNvPr>
              <p:cNvSpPr txBox="1"/>
              <p:nvPr/>
            </p:nvSpPr>
            <p:spPr>
              <a:xfrm>
                <a:off x="942081" y="1520109"/>
                <a:ext cx="7894101" cy="4185761"/>
              </a:xfrm>
              <a:prstGeom prst="rect">
                <a:avLst/>
              </a:prstGeom>
              <a:solidFill>
                <a:schemeClr val="accent6">
                  <a:lumMod val="20000"/>
                  <a:lumOff val="80000"/>
                  <a:alpha val="25000"/>
                </a:schemeClr>
              </a:solidFill>
            </p:spPr>
            <p:txBody>
              <a:bodyPr wrap="square" rtlCol="0">
                <a:spAutoFit/>
              </a:bodyPr>
              <a:lstStyle/>
              <a:p>
                <a:pPr>
                  <a:lnSpc>
                    <a:spcPts val="3600"/>
                  </a:lnSpc>
                  <a:spcBef>
                    <a:spcPts val="1200"/>
                  </a:spcBef>
                  <a:spcAft>
                    <a:spcPts val="600"/>
                  </a:spcAft>
                </a:pPr>
                <a:r>
                  <a:rPr lang="zh-CN" altLang="en-US" sz="2400" b="1">
                    <a:solidFill>
                      <a:srgbClr val="002060"/>
                    </a:solidFill>
                    <a:latin typeface="楷体" panose="02010609060101010101" pitchFamily="49" charset="-122"/>
                    <a:ea typeface="楷体" panose="02010609060101010101" pitchFamily="49" charset="-122"/>
                  </a:rPr>
                  <a:t>分析下面的原子命题，指出其中的</a:t>
                </a:r>
                <a:r>
                  <a:rPr lang="zh-CN" altLang="en-US" sz="2400" b="1">
                    <a:solidFill>
                      <a:srgbClr val="C00000"/>
                    </a:solidFill>
                    <a:latin typeface="黑体" panose="02010609060101010101" pitchFamily="49" charset="-122"/>
                    <a:ea typeface="黑体" panose="02010609060101010101" pitchFamily="49" charset="-122"/>
                  </a:rPr>
                  <a:t>谓词</a:t>
                </a:r>
                <a:r>
                  <a:rPr lang="zh-CN" altLang="en-US" sz="2400" b="1">
                    <a:solidFill>
                      <a:srgbClr val="002060"/>
                    </a:solidFill>
                    <a:latin typeface="楷体" panose="02010609060101010101" pitchFamily="49" charset="-122"/>
                    <a:ea typeface="楷体" panose="02010609060101010101" pitchFamily="49" charset="-122"/>
                  </a:rPr>
                  <a:t>、</a:t>
                </a:r>
                <a:r>
                  <a:rPr lang="zh-CN" altLang="en-US" sz="2400" b="1">
                    <a:solidFill>
                      <a:srgbClr val="C00000"/>
                    </a:solidFill>
                    <a:latin typeface="黑体" panose="02010609060101010101" pitchFamily="49" charset="-122"/>
                    <a:ea typeface="黑体" panose="02010609060101010101" pitchFamily="49" charset="-122"/>
                  </a:rPr>
                  <a:t>量词</a:t>
                </a:r>
                <a:r>
                  <a:rPr lang="zh-CN" altLang="en-US" sz="2400" b="1">
                    <a:solidFill>
                      <a:srgbClr val="002060"/>
                    </a:solidFill>
                    <a:latin typeface="楷体" panose="02010609060101010101" pitchFamily="49" charset="-122"/>
                    <a:ea typeface="楷体" panose="02010609060101010101" pitchFamily="49" charset="-122"/>
                  </a:rPr>
                  <a:t>、</a:t>
                </a:r>
                <a:r>
                  <a:rPr lang="zh-CN" altLang="en-US" sz="2400" b="1">
                    <a:solidFill>
                      <a:srgbClr val="C00000"/>
                    </a:solidFill>
                    <a:latin typeface="黑体" panose="02010609060101010101" pitchFamily="49" charset="-122"/>
                    <a:ea typeface="黑体" panose="02010609060101010101" pitchFamily="49" charset="-122"/>
                  </a:rPr>
                  <a:t>个体</a:t>
                </a:r>
                <a:r>
                  <a:rPr lang="zh-CN" altLang="en-US" sz="2400" b="1">
                    <a:solidFill>
                      <a:srgbClr val="002060"/>
                    </a:solidFill>
                    <a:latin typeface="楷体" panose="02010609060101010101" pitchFamily="49" charset="-122"/>
                    <a:ea typeface="楷体" panose="02010609060101010101" pitchFamily="49" charset="-122"/>
                  </a:rPr>
                  <a:t>或</a:t>
                </a:r>
                <a:r>
                  <a:rPr lang="zh-CN" altLang="en-US" sz="2400" b="1">
                    <a:solidFill>
                      <a:srgbClr val="C00000"/>
                    </a:solidFill>
                    <a:latin typeface="黑体" panose="02010609060101010101" pitchFamily="49" charset="-122"/>
                    <a:ea typeface="黑体" panose="02010609060101010101" pitchFamily="49" charset="-122"/>
                  </a:rPr>
                  <a:t>个体类</a:t>
                </a:r>
                <a:r>
                  <a:rPr lang="zh-CN" altLang="en-US" sz="2400" b="1">
                    <a:solidFill>
                      <a:srgbClr val="002060"/>
                    </a:solidFill>
                    <a:latin typeface="楷体" panose="02010609060101010101" pitchFamily="49" charset="-122"/>
                    <a:ea typeface="楷体" panose="02010609060101010101" pitchFamily="49" charset="-122"/>
                  </a:rPr>
                  <a:t>，说明谓词是对具体个体判断还是对个体类进行判断</a:t>
                </a:r>
              </a:p>
              <a:p>
                <a:pPr marL="457200" indent="-457200">
                  <a:spcBef>
                    <a:spcPts val="1800"/>
                  </a:spcBef>
                  <a:spcAft>
                    <a:spcPts val="1800"/>
                  </a:spcAft>
                  <a:buFont typeface="+mj-lt"/>
                  <a:buAutoNum type="arabicPeriod"/>
                </a:pPr>
                <a:r>
                  <a:rPr lang="zh-CN" altLang="en-US" sz="2400" b="1">
                    <a:solidFill>
                      <a:schemeClr val="accent6">
                        <a:lumMod val="50000"/>
                      </a:schemeClr>
                    </a:solidFill>
                  </a:rPr>
                  <a:t>圆周率</a:t>
                </a:r>
                <a14:m>
                  <m:oMath xmlns:m="http://schemas.openxmlformats.org/officeDocument/2006/math">
                    <m:r>
                      <a:rPr lang="en-US" altLang="zh-CN" sz="2400" b="1" i="1" smtClean="0">
                        <a:solidFill>
                          <a:schemeClr val="accent6">
                            <a:lumMod val="50000"/>
                          </a:schemeClr>
                        </a:solidFill>
                        <a:latin typeface="Cambria Math" panose="02040503050406030204" pitchFamily="18" charset="0"/>
                      </a:rPr>
                      <m:t>𝝅</m:t>
                    </m:r>
                  </m:oMath>
                </a14:m>
                <a:r>
                  <a:rPr lang="zh-CN" altLang="en-US" sz="2400" b="1">
                    <a:solidFill>
                      <a:schemeClr val="accent6">
                        <a:lumMod val="50000"/>
                      </a:schemeClr>
                    </a:solidFill>
                  </a:rPr>
                  <a:t>是无理数</a:t>
                </a:r>
              </a:p>
              <a:p>
                <a:pPr marL="457200" indent="-457200">
                  <a:spcBef>
                    <a:spcPts val="1800"/>
                  </a:spcBef>
                  <a:spcAft>
                    <a:spcPts val="1800"/>
                  </a:spcAft>
                  <a:buFont typeface="+mj-lt"/>
                  <a:buAutoNum type="arabicPeriod"/>
                </a:pPr>
                <a:r>
                  <a:rPr lang="zh-CN" altLang="en-US" sz="2400" b="1">
                    <a:solidFill>
                      <a:schemeClr val="accent6">
                        <a:lumMod val="50000"/>
                      </a:schemeClr>
                    </a:solidFill>
                  </a:rPr>
                  <a:t>所有有理数都是实数，而且所有无理数也都是实数</a:t>
                </a:r>
              </a:p>
              <a:p>
                <a:pPr marL="457200" indent="-457200">
                  <a:spcBef>
                    <a:spcPts val="1800"/>
                  </a:spcBef>
                  <a:spcAft>
                    <a:spcPts val="1800"/>
                  </a:spcAft>
                  <a:buFont typeface="+mj-lt"/>
                  <a:buAutoNum type="arabicPeriod"/>
                </a:pPr>
                <a:r>
                  <a:rPr lang="zh-CN" altLang="en-US" sz="2400" b="1">
                    <a:solidFill>
                      <a:schemeClr val="accent6">
                        <a:lumMod val="50000"/>
                      </a:schemeClr>
                    </a:solidFill>
                  </a:rPr>
                  <a:t>有些实数是有理数，而且有些实数是无理数</a:t>
                </a:r>
              </a:p>
              <a:p>
                <a:pPr marL="457200" indent="-457200">
                  <a:spcBef>
                    <a:spcPts val="1800"/>
                  </a:spcBef>
                  <a:spcAft>
                    <a:spcPts val="1800"/>
                  </a:spcAft>
                  <a:buFont typeface="+mj-lt"/>
                  <a:buAutoNum type="arabicPeriod"/>
                </a:pPr>
                <a:r>
                  <a:rPr lang="zh-CN" altLang="en-US" sz="2400" b="1">
                    <a:solidFill>
                      <a:schemeClr val="accent6">
                        <a:lumMod val="50000"/>
                      </a:schemeClr>
                    </a:solidFill>
                  </a:rPr>
                  <a:t>任何两个有理数之间都存在有理数</a:t>
                </a:r>
                <a:endParaRPr lang="zh-CN" altLang="en-US" b="1">
                  <a:solidFill>
                    <a:schemeClr val="accent6">
                      <a:lumMod val="50000"/>
                    </a:schemeClr>
                  </a:solidFill>
                </a:endParaRPr>
              </a:p>
            </p:txBody>
          </p:sp>
        </mc:Choice>
        <mc:Fallback xmlns="">
          <p:sp>
            <p:nvSpPr>
              <p:cNvPr id="2" name="文本框 1">
                <a:extLst>
                  <a:ext uri="{FF2B5EF4-FFF2-40B4-BE49-F238E27FC236}">
                    <a16:creationId xmlns:a16="http://schemas.microsoft.com/office/drawing/2014/main" id="{EEF2F45B-487E-4184-BC4F-E175EFA189EA}"/>
                  </a:ext>
                </a:extLst>
              </p:cNvPr>
              <p:cNvSpPr txBox="1">
                <a:spLocks noRot="1" noChangeAspect="1" noMove="1" noResize="1" noEditPoints="1" noAdjustHandles="1" noChangeArrowheads="1" noChangeShapeType="1" noTextEdit="1"/>
              </p:cNvSpPr>
              <p:nvPr/>
            </p:nvSpPr>
            <p:spPr>
              <a:xfrm>
                <a:off x="942081" y="1520109"/>
                <a:ext cx="7894101" cy="4185761"/>
              </a:xfrm>
              <a:prstGeom prst="rect">
                <a:avLst/>
              </a:prstGeom>
              <a:blipFill>
                <a:blip r:embed="rId2"/>
                <a:stretch>
                  <a:fillRect l="-1236" t="-582" r="-463" b="-24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92160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自然语言命题的符号化</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第十二讲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5</a:t>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原子命题分析练习</a:t>
            </a:r>
          </a:p>
        </p:txBody>
      </p:sp>
      <p:grpSp>
        <p:nvGrpSpPr>
          <p:cNvPr id="3" name="组合 2">
            <a:extLst>
              <a:ext uri="{FF2B5EF4-FFF2-40B4-BE49-F238E27FC236}">
                <a16:creationId xmlns:a16="http://schemas.microsoft.com/office/drawing/2014/main" id="{292C70E5-6BBF-4DA4-9CDB-F4279A7E9CE5}"/>
              </a:ext>
            </a:extLst>
          </p:cNvPr>
          <p:cNvGrpSpPr/>
          <p:nvPr/>
        </p:nvGrpSpPr>
        <p:grpSpPr>
          <a:xfrm>
            <a:off x="942081" y="1520109"/>
            <a:ext cx="10307836" cy="4396452"/>
            <a:chOff x="859578" y="1513530"/>
            <a:chExt cx="10307836" cy="4396452"/>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EF2F45B-487E-4184-BC4F-E175EFA189EA}"/>
                    </a:ext>
                  </a:extLst>
                </p:cNvPr>
                <p:cNvSpPr txBox="1"/>
                <p:nvPr/>
              </p:nvSpPr>
              <p:spPr>
                <a:xfrm>
                  <a:off x="859578" y="1513530"/>
                  <a:ext cx="7894101" cy="4185761"/>
                </a:xfrm>
                <a:prstGeom prst="rect">
                  <a:avLst/>
                </a:prstGeom>
                <a:solidFill>
                  <a:schemeClr val="accent6">
                    <a:lumMod val="20000"/>
                    <a:lumOff val="80000"/>
                    <a:alpha val="25000"/>
                  </a:schemeClr>
                </a:solidFill>
              </p:spPr>
              <p:txBody>
                <a:bodyPr wrap="square" rtlCol="0">
                  <a:spAutoFit/>
                </a:bodyPr>
                <a:lstStyle/>
                <a:p>
                  <a:pPr>
                    <a:lnSpc>
                      <a:spcPts val="3600"/>
                    </a:lnSpc>
                    <a:spcBef>
                      <a:spcPts val="1200"/>
                    </a:spcBef>
                    <a:spcAft>
                      <a:spcPts val="600"/>
                    </a:spcAft>
                  </a:pPr>
                  <a:r>
                    <a:rPr lang="zh-CN" altLang="en-US" sz="2400" b="1" dirty="0">
                      <a:solidFill>
                        <a:srgbClr val="002060"/>
                      </a:solidFill>
                      <a:latin typeface="楷体" panose="02010609060101010101" pitchFamily="49" charset="-122"/>
                      <a:ea typeface="楷体" panose="02010609060101010101" pitchFamily="49" charset="-122"/>
                    </a:rPr>
                    <a:t>分析下面的原子命题，指出其中的</a:t>
                  </a:r>
                  <a:r>
                    <a:rPr lang="zh-CN" altLang="en-US" sz="2400" b="1" dirty="0">
                      <a:solidFill>
                        <a:srgbClr val="C00000"/>
                      </a:solidFill>
                      <a:latin typeface="黑体" panose="02010609060101010101" pitchFamily="49" charset="-122"/>
                      <a:ea typeface="黑体" panose="02010609060101010101" pitchFamily="49" charset="-122"/>
                    </a:rPr>
                    <a:t>谓词</a:t>
                  </a:r>
                  <a:r>
                    <a:rPr lang="zh-CN" altLang="en-US" sz="2400" b="1" dirty="0">
                      <a:solidFill>
                        <a:srgbClr val="002060"/>
                      </a:solidFill>
                      <a:latin typeface="楷体" panose="02010609060101010101" pitchFamily="49" charset="-122"/>
                      <a:ea typeface="楷体" panose="02010609060101010101" pitchFamily="49" charset="-122"/>
                    </a:rPr>
                    <a:t>、</a:t>
                  </a:r>
                  <a:r>
                    <a:rPr lang="zh-CN" altLang="en-US" sz="2400" b="1" dirty="0">
                      <a:solidFill>
                        <a:srgbClr val="C00000"/>
                      </a:solidFill>
                      <a:latin typeface="黑体" panose="02010609060101010101" pitchFamily="49" charset="-122"/>
                      <a:ea typeface="黑体" panose="02010609060101010101" pitchFamily="49" charset="-122"/>
                    </a:rPr>
                    <a:t>量词</a:t>
                  </a:r>
                  <a:r>
                    <a:rPr lang="zh-CN" altLang="en-US" sz="2400" b="1" dirty="0">
                      <a:solidFill>
                        <a:srgbClr val="002060"/>
                      </a:solidFill>
                      <a:latin typeface="楷体" panose="02010609060101010101" pitchFamily="49" charset="-122"/>
                      <a:ea typeface="楷体" panose="02010609060101010101" pitchFamily="49" charset="-122"/>
                    </a:rPr>
                    <a:t>、</a:t>
                  </a:r>
                  <a:r>
                    <a:rPr lang="zh-CN" altLang="en-US" sz="2400" b="1" dirty="0">
                      <a:solidFill>
                        <a:srgbClr val="C00000"/>
                      </a:solidFill>
                      <a:latin typeface="黑体" panose="02010609060101010101" pitchFamily="49" charset="-122"/>
                      <a:ea typeface="黑体" panose="02010609060101010101" pitchFamily="49" charset="-122"/>
                    </a:rPr>
                    <a:t>个体</a:t>
                  </a:r>
                  <a:r>
                    <a:rPr lang="zh-CN" altLang="en-US" sz="2400" b="1" dirty="0">
                      <a:solidFill>
                        <a:srgbClr val="002060"/>
                      </a:solidFill>
                      <a:latin typeface="楷体" panose="02010609060101010101" pitchFamily="49" charset="-122"/>
                      <a:ea typeface="楷体" panose="02010609060101010101" pitchFamily="49" charset="-122"/>
                    </a:rPr>
                    <a:t>或</a:t>
                  </a:r>
                  <a:r>
                    <a:rPr lang="zh-CN" altLang="en-US" sz="2400" b="1" dirty="0">
                      <a:solidFill>
                        <a:srgbClr val="C00000"/>
                      </a:solidFill>
                      <a:latin typeface="黑体" panose="02010609060101010101" pitchFamily="49" charset="-122"/>
                      <a:ea typeface="黑体" panose="02010609060101010101" pitchFamily="49" charset="-122"/>
                    </a:rPr>
                    <a:t>个体类</a:t>
                  </a:r>
                  <a:r>
                    <a:rPr lang="zh-CN" altLang="en-US" sz="2400" b="1" dirty="0">
                      <a:solidFill>
                        <a:srgbClr val="002060"/>
                      </a:solidFill>
                      <a:latin typeface="楷体" panose="02010609060101010101" pitchFamily="49" charset="-122"/>
                      <a:ea typeface="楷体" panose="02010609060101010101" pitchFamily="49" charset="-122"/>
                    </a:rPr>
                    <a:t>，说明谓词是对具体个体判断还是对个体类进行判断</a:t>
                  </a:r>
                </a:p>
                <a:p>
                  <a:pPr marL="457200" indent="-457200">
                    <a:spcBef>
                      <a:spcPts val="1800"/>
                    </a:spcBef>
                    <a:spcAft>
                      <a:spcPts val="1800"/>
                    </a:spcAft>
                    <a:buFont typeface="+mj-lt"/>
                    <a:buAutoNum type="arabicPeriod"/>
                  </a:pPr>
                  <a:r>
                    <a:rPr lang="zh-CN" altLang="en-US" sz="2400" b="1" dirty="0">
                      <a:solidFill>
                        <a:schemeClr val="accent6">
                          <a:lumMod val="50000"/>
                        </a:schemeClr>
                      </a:solidFill>
                    </a:rPr>
                    <a:t>圆周率</a:t>
                  </a:r>
                  <a14:m>
                    <m:oMath xmlns:m="http://schemas.openxmlformats.org/officeDocument/2006/math">
                      <m:r>
                        <a:rPr lang="en-US" altLang="zh-CN" sz="2400" b="1" i="1" smtClean="0">
                          <a:solidFill>
                            <a:schemeClr val="accent6">
                              <a:lumMod val="50000"/>
                            </a:schemeClr>
                          </a:solidFill>
                          <a:latin typeface="Cambria Math" panose="02040503050406030204" pitchFamily="18" charset="0"/>
                        </a:rPr>
                        <m:t>𝝅</m:t>
                      </m:r>
                    </m:oMath>
                  </a14:m>
                  <a:r>
                    <a:rPr lang="zh-CN" altLang="en-US" sz="2400" b="1" dirty="0">
                      <a:solidFill>
                        <a:schemeClr val="accent6">
                          <a:lumMod val="50000"/>
                        </a:schemeClr>
                      </a:solidFill>
                    </a:rPr>
                    <a:t>是无理数</a:t>
                  </a:r>
                </a:p>
                <a:p>
                  <a:pPr marL="457200" indent="-457200">
                    <a:spcBef>
                      <a:spcPts val="1800"/>
                    </a:spcBef>
                    <a:spcAft>
                      <a:spcPts val="1800"/>
                    </a:spcAft>
                    <a:buFont typeface="+mj-lt"/>
                    <a:buAutoNum type="arabicPeriod"/>
                  </a:pPr>
                  <a:r>
                    <a:rPr lang="zh-CN" altLang="en-US" sz="2400" b="1" dirty="0">
                      <a:solidFill>
                        <a:schemeClr val="accent6">
                          <a:lumMod val="50000"/>
                        </a:schemeClr>
                      </a:solidFill>
                    </a:rPr>
                    <a:t>所有有理数都是实数，而且所有无理数也都是实数</a:t>
                  </a:r>
                </a:p>
                <a:p>
                  <a:pPr marL="457200" indent="-457200">
                    <a:spcBef>
                      <a:spcPts val="1800"/>
                    </a:spcBef>
                    <a:spcAft>
                      <a:spcPts val="1800"/>
                    </a:spcAft>
                    <a:buFont typeface="+mj-lt"/>
                    <a:buAutoNum type="arabicPeriod"/>
                  </a:pPr>
                  <a:r>
                    <a:rPr lang="zh-CN" altLang="en-US" sz="2400" b="1" dirty="0">
                      <a:solidFill>
                        <a:schemeClr val="accent6">
                          <a:lumMod val="50000"/>
                        </a:schemeClr>
                      </a:solidFill>
                    </a:rPr>
                    <a:t>有些实数是有理数，而且有些实数是无理数</a:t>
                  </a:r>
                </a:p>
                <a:p>
                  <a:pPr marL="457200" indent="-457200">
                    <a:spcBef>
                      <a:spcPts val="1800"/>
                    </a:spcBef>
                    <a:spcAft>
                      <a:spcPts val="1800"/>
                    </a:spcAft>
                    <a:buFont typeface="+mj-lt"/>
                    <a:buAutoNum type="arabicPeriod"/>
                  </a:pPr>
                  <a:r>
                    <a:rPr lang="zh-CN" altLang="en-US" sz="2400" b="1" dirty="0">
                      <a:solidFill>
                        <a:schemeClr val="accent6">
                          <a:lumMod val="50000"/>
                        </a:schemeClr>
                      </a:solidFill>
                    </a:rPr>
                    <a:t>任何两个有理数之间都存在有理数</a:t>
                  </a:r>
                  <a:endParaRPr lang="zh-CN" altLang="en-US" b="1" dirty="0">
                    <a:solidFill>
                      <a:schemeClr val="accent6">
                        <a:lumMod val="50000"/>
                      </a:schemeClr>
                    </a:solidFill>
                  </a:endParaRPr>
                </a:p>
              </p:txBody>
            </p:sp>
          </mc:Choice>
          <mc:Fallback xmlns="">
            <p:sp>
              <p:nvSpPr>
                <p:cNvPr id="2" name="文本框 1">
                  <a:extLst>
                    <a:ext uri="{FF2B5EF4-FFF2-40B4-BE49-F238E27FC236}">
                      <a16:creationId xmlns:a16="http://schemas.microsoft.com/office/drawing/2014/main" id="{EEF2F45B-487E-4184-BC4F-E175EFA189EA}"/>
                    </a:ext>
                  </a:extLst>
                </p:cNvPr>
                <p:cNvSpPr txBox="1">
                  <a:spLocks noRot="1" noChangeAspect="1" noMove="1" noResize="1" noEditPoints="1" noAdjustHandles="1" noChangeArrowheads="1" noChangeShapeType="1" noTextEdit="1"/>
                </p:cNvSpPr>
                <p:nvPr/>
              </p:nvSpPr>
              <p:spPr>
                <a:xfrm>
                  <a:off x="859578" y="1513530"/>
                  <a:ext cx="7894101" cy="4185761"/>
                </a:xfrm>
                <a:prstGeom prst="rect">
                  <a:avLst/>
                </a:prstGeom>
                <a:blipFill>
                  <a:blip r:embed="rId2"/>
                  <a:stretch>
                    <a:fillRect l="-1236" t="-582" r="-463" b="-24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49224DFB-09B8-4B7E-8E2B-A37F71664A1E}"/>
                    </a:ext>
                  </a:extLst>
                </p:cNvPr>
                <p:cNvSpPr txBox="1"/>
                <p:nvPr/>
              </p:nvSpPr>
              <p:spPr>
                <a:xfrm>
                  <a:off x="1434096" y="3191159"/>
                  <a:ext cx="6143530" cy="276999"/>
                </a:xfrm>
                <a:prstGeom prst="rect">
                  <a:avLst/>
                </a:prstGeom>
                <a:solidFill>
                  <a:schemeClr val="accent2">
                    <a:lumMod val="20000"/>
                    <a:lumOff val="80000"/>
                    <a:alpha val="50000"/>
                  </a:schemeClr>
                </a:solidFill>
              </p:spPr>
              <p:txBody>
                <a:bodyPr wrap="square" tIns="0" bIns="0" rtlCol="0">
                  <a:spAutoFit/>
                </a:bodyPr>
                <a:lstStyle/>
                <a:p>
                  <a:r>
                    <a:rPr lang="zh-CN" altLang="en-US" b="1">
                      <a:solidFill>
                        <a:schemeClr val="accent2">
                          <a:lumMod val="50000"/>
                        </a:schemeClr>
                      </a:solidFill>
                    </a:rPr>
                    <a:t>“圆周率</a:t>
                  </a:r>
                  <a14:m>
                    <m:oMath xmlns:m="http://schemas.openxmlformats.org/officeDocument/2006/math">
                      <m:r>
                        <a:rPr lang="en-US" altLang="zh-CN" b="1" i="1" smtClean="0">
                          <a:solidFill>
                            <a:schemeClr val="accent2">
                              <a:lumMod val="50000"/>
                            </a:schemeClr>
                          </a:solidFill>
                          <a:latin typeface="Cambria Math" panose="02040503050406030204" pitchFamily="18" charset="0"/>
                        </a:rPr>
                        <m:t>𝝅</m:t>
                      </m:r>
                    </m:oMath>
                  </a14:m>
                  <a:r>
                    <a:rPr lang="en-US" altLang="zh-CN" b="1">
                      <a:solidFill>
                        <a:schemeClr val="accent2">
                          <a:lumMod val="50000"/>
                        </a:schemeClr>
                      </a:solidFill>
                    </a:rPr>
                    <a:t>”</a:t>
                  </a:r>
                  <a:r>
                    <a:rPr lang="zh-CN" altLang="en-US" b="1">
                      <a:solidFill>
                        <a:schemeClr val="accent2">
                          <a:lumMod val="50000"/>
                        </a:schemeClr>
                      </a:solidFill>
                    </a:rPr>
                    <a:t>是具体个体（个体常量）、“</a:t>
                  </a:r>
                  <a:r>
                    <a:rPr lang="en-US" altLang="zh-CN" b="1">
                      <a:solidFill>
                        <a:schemeClr val="accent2">
                          <a:lumMod val="50000"/>
                        </a:schemeClr>
                      </a:solidFill>
                    </a:rPr>
                    <a:t>……</a:t>
                  </a:r>
                  <a:r>
                    <a:rPr lang="zh-CN" altLang="en-US" b="1">
                      <a:solidFill>
                        <a:schemeClr val="accent2">
                          <a:lumMod val="50000"/>
                        </a:schemeClr>
                      </a:solidFill>
                    </a:rPr>
                    <a:t>是无理数”是谓词</a:t>
                  </a:r>
                </a:p>
              </p:txBody>
            </p:sp>
          </mc:Choice>
          <mc:Fallback xmlns="">
            <p:sp>
              <p:nvSpPr>
                <p:cNvPr id="11" name="文本框 10">
                  <a:extLst>
                    <a:ext uri="{FF2B5EF4-FFF2-40B4-BE49-F238E27FC236}">
                      <a16:creationId xmlns:a16="http://schemas.microsoft.com/office/drawing/2014/main" id="{49224DFB-09B8-4B7E-8E2B-A37F71664A1E}"/>
                    </a:ext>
                  </a:extLst>
                </p:cNvPr>
                <p:cNvSpPr txBox="1">
                  <a:spLocks noRot="1" noChangeAspect="1" noMove="1" noResize="1" noEditPoints="1" noAdjustHandles="1" noChangeArrowheads="1" noChangeShapeType="1" noTextEdit="1"/>
                </p:cNvSpPr>
                <p:nvPr/>
              </p:nvSpPr>
              <p:spPr>
                <a:xfrm>
                  <a:off x="1434096" y="3191159"/>
                  <a:ext cx="6143530" cy="276999"/>
                </a:xfrm>
                <a:prstGeom prst="rect">
                  <a:avLst/>
                </a:prstGeom>
                <a:blipFill>
                  <a:blip r:embed="rId3"/>
                  <a:stretch>
                    <a:fillRect l="-893" t="-28889" r="-794" b="-51111"/>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FFC98491-3948-4641-B03F-860FF4E8ADAF}"/>
                </a:ext>
              </a:extLst>
            </p:cNvPr>
            <p:cNvSpPr txBox="1"/>
            <p:nvPr/>
          </p:nvSpPr>
          <p:spPr>
            <a:xfrm>
              <a:off x="1434096" y="4015400"/>
              <a:ext cx="9005852" cy="276999"/>
            </a:xfrm>
            <a:prstGeom prst="rect">
              <a:avLst/>
            </a:prstGeom>
            <a:solidFill>
              <a:schemeClr val="accent2">
                <a:lumMod val="20000"/>
                <a:lumOff val="80000"/>
                <a:alpha val="50000"/>
              </a:schemeClr>
            </a:solidFill>
          </p:spPr>
          <p:txBody>
            <a:bodyPr wrap="square" tIns="0" bIns="0" rtlCol="0">
              <a:spAutoFit/>
            </a:bodyPr>
            <a:lstStyle/>
            <a:p>
              <a:r>
                <a:rPr lang="zh-CN" altLang="en-US" b="1">
                  <a:solidFill>
                    <a:schemeClr val="accent2">
                      <a:lumMod val="50000"/>
                    </a:schemeClr>
                  </a:solidFill>
                </a:rPr>
                <a:t>“有理数、无理数”是个体类、“</a:t>
              </a:r>
              <a:r>
                <a:rPr lang="en-US" altLang="zh-CN" b="1">
                  <a:solidFill>
                    <a:schemeClr val="accent2">
                      <a:lumMod val="50000"/>
                    </a:schemeClr>
                  </a:solidFill>
                </a:rPr>
                <a:t>……</a:t>
              </a:r>
              <a:r>
                <a:rPr lang="zh-CN" altLang="en-US" b="1">
                  <a:solidFill>
                    <a:schemeClr val="accent2">
                      <a:lumMod val="50000"/>
                    </a:schemeClr>
                  </a:solidFill>
                </a:rPr>
                <a:t>是实数”是谓词、“所有”是量词、“而且”是逻辑联结词</a:t>
              </a:r>
            </a:p>
          </p:txBody>
        </p:sp>
        <p:sp>
          <p:nvSpPr>
            <p:cNvPr id="13" name="文本框 12">
              <a:extLst>
                <a:ext uri="{FF2B5EF4-FFF2-40B4-BE49-F238E27FC236}">
                  <a16:creationId xmlns:a16="http://schemas.microsoft.com/office/drawing/2014/main" id="{761AB35A-7F0E-423E-8C43-5DB66FBC76D9}"/>
                </a:ext>
              </a:extLst>
            </p:cNvPr>
            <p:cNvSpPr txBox="1"/>
            <p:nvPr/>
          </p:nvSpPr>
          <p:spPr>
            <a:xfrm>
              <a:off x="1434096" y="4822262"/>
              <a:ext cx="9733318" cy="276999"/>
            </a:xfrm>
            <a:prstGeom prst="rect">
              <a:avLst/>
            </a:prstGeom>
            <a:solidFill>
              <a:schemeClr val="accent2">
                <a:lumMod val="20000"/>
                <a:lumOff val="80000"/>
                <a:alpha val="50000"/>
              </a:schemeClr>
            </a:solidFill>
          </p:spPr>
          <p:txBody>
            <a:bodyPr wrap="square" tIns="0" bIns="0" rtlCol="0">
              <a:spAutoFit/>
            </a:bodyPr>
            <a:lstStyle/>
            <a:p>
              <a:r>
                <a:rPr lang="zh-CN" altLang="en-US" b="1">
                  <a:solidFill>
                    <a:schemeClr val="accent2">
                      <a:lumMod val="50000"/>
                    </a:schemeClr>
                  </a:solidFill>
                </a:rPr>
                <a:t>“实数”是个体类、“</a:t>
              </a:r>
              <a:r>
                <a:rPr lang="en-US" altLang="zh-CN" b="1">
                  <a:solidFill>
                    <a:schemeClr val="accent2">
                      <a:lumMod val="50000"/>
                    </a:schemeClr>
                  </a:solidFill>
                </a:rPr>
                <a:t>……</a:t>
              </a:r>
              <a:r>
                <a:rPr lang="zh-CN" altLang="en-US" b="1">
                  <a:solidFill>
                    <a:schemeClr val="accent2">
                      <a:lumMod val="50000"/>
                    </a:schemeClr>
                  </a:solidFill>
                </a:rPr>
                <a:t>是有理数”、“</a:t>
              </a:r>
              <a:r>
                <a:rPr lang="en-US" altLang="zh-CN" b="1">
                  <a:solidFill>
                    <a:schemeClr val="accent2">
                      <a:lumMod val="50000"/>
                    </a:schemeClr>
                  </a:solidFill>
                </a:rPr>
                <a:t>……</a:t>
              </a:r>
              <a:r>
                <a:rPr lang="zh-CN" altLang="en-US" b="1">
                  <a:solidFill>
                    <a:schemeClr val="accent2">
                      <a:lumMod val="50000"/>
                    </a:schemeClr>
                  </a:solidFill>
                </a:rPr>
                <a:t>是无理数”是谓词、</a:t>
              </a:r>
              <a:r>
                <a:rPr lang="en-US" altLang="zh-CN" b="1">
                  <a:solidFill>
                    <a:schemeClr val="accent2">
                      <a:lumMod val="50000"/>
                    </a:schemeClr>
                  </a:solidFill>
                </a:rPr>
                <a:t>“</a:t>
              </a:r>
              <a:r>
                <a:rPr lang="zh-CN" altLang="en-US" b="1">
                  <a:solidFill>
                    <a:schemeClr val="accent2">
                      <a:lumMod val="50000"/>
                    </a:schemeClr>
                  </a:solidFill>
                </a:rPr>
                <a:t>有些”是量词、“而且”是逻辑联结词</a:t>
              </a:r>
            </a:p>
          </p:txBody>
        </p:sp>
        <p:sp>
          <p:nvSpPr>
            <p:cNvPr id="14" name="文本框 13">
              <a:extLst>
                <a:ext uri="{FF2B5EF4-FFF2-40B4-BE49-F238E27FC236}">
                  <a16:creationId xmlns:a16="http://schemas.microsoft.com/office/drawing/2014/main" id="{49EF1D27-650C-4B39-ADE7-567549D08C23}"/>
                </a:ext>
              </a:extLst>
            </p:cNvPr>
            <p:cNvSpPr txBox="1"/>
            <p:nvPr/>
          </p:nvSpPr>
          <p:spPr>
            <a:xfrm>
              <a:off x="1434096" y="5632983"/>
              <a:ext cx="8546135" cy="276999"/>
            </a:xfrm>
            <a:prstGeom prst="rect">
              <a:avLst/>
            </a:prstGeom>
            <a:solidFill>
              <a:schemeClr val="accent2">
                <a:lumMod val="20000"/>
                <a:lumOff val="80000"/>
                <a:alpha val="50000"/>
              </a:schemeClr>
            </a:solidFill>
          </p:spPr>
          <p:txBody>
            <a:bodyPr wrap="square" tIns="0" bIns="0" rtlCol="0">
              <a:spAutoFit/>
            </a:bodyPr>
            <a:lstStyle/>
            <a:p>
              <a:r>
                <a:rPr lang="zh-CN" altLang="en-US" b="1" dirty="0">
                  <a:solidFill>
                    <a:schemeClr val="accent2">
                      <a:lumMod val="50000"/>
                    </a:schemeClr>
                  </a:solidFill>
                </a:rPr>
                <a:t>“有理数”是个体类、“</a:t>
              </a:r>
              <a:r>
                <a:rPr lang="en-US" altLang="zh-CN" b="1" dirty="0">
                  <a:solidFill>
                    <a:schemeClr val="accent2">
                      <a:lumMod val="50000"/>
                    </a:schemeClr>
                  </a:solidFill>
                </a:rPr>
                <a:t>……</a:t>
              </a:r>
              <a:r>
                <a:rPr lang="zh-CN" altLang="en-US" b="1" dirty="0">
                  <a:solidFill>
                    <a:schemeClr val="accent2">
                      <a:lumMod val="50000"/>
                    </a:schemeClr>
                  </a:solidFill>
                </a:rPr>
                <a:t>在</a:t>
              </a:r>
              <a:r>
                <a:rPr lang="en-US" altLang="zh-CN" b="1" dirty="0">
                  <a:solidFill>
                    <a:schemeClr val="accent2">
                      <a:lumMod val="50000"/>
                    </a:schemeClr>
                  </a:solidFill>
                </a:rPr>
                <a:t>……</a:t>
              </a:r>
              <a:r>
                <a:rPr lang="zh-CN" altLang="en-US" b="1" dirty="0">
                  <a:solidFill>
                    <a:schemeClr val="accent2">
                      <a:lumMod val="50000"/>
                    </a:schemeClr>
                  </a:solidFill>
                </a:rPr>
                <a:t>和</a:t>
              </a:r>
              <a:r>
                <a:rPr lang="en-US" altLang="zh-CN" b="1" dirty="0">
                  <a:solidFill>
                    <a:schemeClr val="accent2">
                      <a:lumMod val="50000"/>
                    </a:schemeClr>
                  </a:solidFill>
                </a:rPr>
                <a:t>……</a:t>
              </a:r>
              <a:r>
                <a:rPr lang="zh-CN" altLang="en-US" b="1" dirty="0">
                  <a:solidFill>
                    <a:schemeClr val="accent2">
                      <a:lumMod val="50000"/>
                    </a:schemeClr>
                  </a:solidFill>
                </a:rPr>
                <a:t>之间”是谓词、</a:t>
              </a:r>
              <a:r>
                <a:rPr lang="en-US" altLang="zh-CN" b="1" dirty="0">
                  <a:solidFill>
                    <a:schemeClr val="accent2">
                      <a:lumMod val="50000"/>
                    </a:schemeClr>
                  </a:solidFill>
                </a:rPr>
                <a:t> </a:t>
              </a:r>
              <a:r>
                <a:rPr lang="zh-CN" altLang="en-US" b="1" dirty="0">
                  <a:solidFill>
                    <a:schemeClr val="accent2">
                      <a:lumMod val="50000"/>
                    </a:schemeClr>
                  </a:solidFill>
                </a:rPr>
                <a:t>“任何”和“存在”都是量词</a:t>
              </a:r>
            </a:p>
          </p:txBody>
        </p:sp>
      </p:grpSp>
      <p:sp>
        <p:nvSpPr>
          <p:cNvPr id="4" name="文本框 3">
            <a:extLst>
              <a:ext uri="{FF2B5EF4-FFF2-40B4-BE49-F238E27FC236}">
                <a16:creationId xmlns:a16="http://schemas.microsoft.com/office/drawing/2014/main" id="{AF9FF057-7A96-4A55-9CBA-0AF47AF35510}"/>
              </a:ext>
            </a:extLst>
          </p:cNvPr>
          <p:cNvSpPr txBox="1"/>
          <p:nvPr/>
        </p:nvSpPr>
        <p:spPr>
          <a:xfrm>
            <a:off x="8234647" y="2579272"/>
            <a:ext cx="3249738" cy="800219"/>
          </a:xfrm>
          <a:prstGeom prst="rect">
            <a:avLst/>
          </a:prstGeom>
          <a:solidFill>
            <a:schemeClr val="accent4">
              <a:lumMod val="20000"/>
              <a:lumOff val="80000"/>
            </a:schemeClr>
          </a:solidFill>
        </p:spPr>
        <p:txBody>
          <a:bodyPr wrap="square" rtlCol="0">
            <a:spAutoFit/>
          </a:bodyPr>
          <a:lstStyle/>
          <a:p>
            <a:pPr marL="285750" indent="-285750">
              <a:spcBef>
                <a:spcPts val="600"/>
              </a:spcBef>
              <a:spcAft>
                <a:spcPts val="600"/>
              </a:spcAft>
              <a:buFont typeface="Arial" panose="020B0604020202020204" pitchFamily="34" charset="0"/>
              <a:buChar char="•"/>
            </a:pPr>
            <a:r>
              <a:rPr lang="en-US" altLang="zh-CN" b="1">
                <a:solidFill>
                  <a:srgbClr val="002060"/>
                </a:solidFill>
              </a:rPr>
              <a:t>1</a:t>
            </a:r>
            <a:r>
              <a:rPr lang="zh-CN" altLang="en-US" b="1">
                <a:solidFill>
                  <a:srgbClr val="002060"/>
                </a:solidFill>
              </a:rPr>
              <a:t>是对具体个体判断</a:t>
            </a:r>
            <a:endParaRPr lang="en-US" altLang="zh-CN" b="1">
              <a:solidFill>
                <a:srgbClr val="002060"/>
              </a:solidFill>
            </a:endParaRPr>
          </a:p>
          <a:p>
            <a:pPr marL="285750" indent="-285750">
              <a:spcBef>
                <a:spcPts val="600"/>
              </a:spcBef>
              <a:spcAft>
                <a:spcPts val="600"/>
              </a:spcAft>
              <a:buFont typeface="Arial" panose="020B0604020202020204" pitchFamily="34" charset="0"/>
              <a:buChar char="•"/>
            </a:pPr>
            <a:r>
              <a:rPr lang="en-US" altLang="zh-CN" b="1">
                <a:solidFill>
                  <a:srgbClr val="002060"/>
                </a:solidFill>
              </a:rPr>
              <a:t>2,3,4</a:t>
            </a:r>
            <a:r>
              <a:rPr lang="zh-CN" altLang="en-US" b="1">
                <a:solidFill>
                  <a:srgbClr val="002060"/>
                </a:solidFill>
              </a:rPr>
              <a:t>都是对个体类进行判断</a:t>
            </a:r>
          </a:p>
        </p:txBody>
      </p:sp>
    </p:spTree>
    <p:extLst>
      <p:ext uri="{BB962C8B-B14F-4D97-AF65-F5344CB8AC3E}">
        <p14:creationId xmlns:p14="http://schemas.microsoft.com/office/powerpoint/2010/main" val="2011774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自然语言命题的符号化</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第十二讲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6</a:t>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符号化的推荐步骤</a:t>
            </a:r>
          </a:p>
        </p:txBody>
      </p:sp>
      <p:sp>
        <p:nvSpPr>
          <p:cNvPr id="6" name="文本框 5">
            <a:extLst>
              <a:ext uri="{FF2B5EF4-FFF2-40B4-BE49-F238E27FC236}">
                <a16:creationId xmlns:a16="http://schemas.microsoft.com/office/drawing/2014/main" id="{7B29A34E-3DFC-4663-9606-E29DB29E1151}"/>
              </a:ext>
            </a:extLst>
          </p:cNvPr>
          <p:cNvSpPr txBox="1"/>
          <p:nvPr/>
        </p:nvSpPr>
        <p:spPr>
          <a:xfrm>
            <a:off x="853001" y="1397996"/>
            <a:ext cx="10485996" cy="4508927"/>
          </a:xfrm>
          <a:prstGeom prst="rect">
            <a:avLst/>
          </a:prstGeom>
          <a:solidFill>
            <a:schemeClr val="accent5">
              <a:lumMod val="20000"/>
              <a:lumOff val="80000"/>
              <a:alpha val="50000"/>
            </a:schemeClr>
          </a:solidFill>
        </p:spPr>
        <p:txBody>
          <a:bodyPr wrap="square" rtlCol="0">
            <a:spAutoFit/>
          </a:bodyPr>
          <a:lstStyle/>
          <a:p>
            <a:pPr algn="ctr">
              <a:spcBef>
                <a:spcPts val="600"/>
              </a:spcBef>
              <a:spcAft>
                <a:spcPts val="300"/>
              </a:spcAft>
            </a:pPr>
            <a:r>
              <a:rPr lang="zh-CN" altLang="en-US" sz="2800" b="1">
                <a:solidFill>
                  <a:schemeClr val="accent2">
                    <a:lumMod val="50000"/>
                  </a:schemeClr>
                </a:solidFill>
              </a:rPr>
              <a:t>自然语言命题在一阶逻辑符号化的推荐步骤</a:t>
            </a:r>
            <a:endParaRPr lang="en-US" altLang="zh-CN" sz="2800" b="1">
              <a:solidFill>
                <a:schemeClr val="accent2">
                  <a:lumMod val="50000"/>
                </a:schemeClr>
              </a:solidFill>
            </a:endParaRPr>
          </a:p>
          <a:p>
            <a:pPr marL="342900" indent="-342900">
              <a:spcBef>
                <a:spcPts val="600"/>
              </a:spcBef>
              <a:spcAft>
                <a:spcPts val="3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分析命题是对哪些具体个体或个体类的性质或参与的关系进行判断</a:t>
            </a:r>
          </a:p>
          <a:p>
            <a:pPr marL="742950" lvl="1" indent="-285750">
              <a:spcBef>
                <a:spcPts val="600"/>
              </a:spcBef>
              <a:spcAft>
                <a:spcPts val="300"/>
              </a:spcAft>
              <a:buFont typeface="Arial" panose="020B0604020202020204" pitchFamily="34" charset="0"/>
              <a:buChar char="•"/>
            </a:pPr>
            <a:r>
              <a:rPr lang="zh-CN" altLang="en-US" b="1">
                <a:solidFill>
                  <a:schemeClr val="accent6">
                    <a:lumMod val="50000"/>
                  </a:schemeClr>
                </a:solidFill>
              </a:rPr>
              <a:t>对于具体个体，引入个体常量，对于个体类引入个体变量</a:t>
            </a:r>
          </a:p>
          <a:p>
            <a:pPr marL="342900" indent="-342900">
              <a:spcBef>
                <a:spcPts val="600"/>
              </a:spcBef>
              <a:spcAft>
                <a:spcPts val="3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利用个体变量细化对个体类的判断，从而细化对句子的理解，明确量词的使用</a:t>
            </a:r>
          </a:p>
          <a:p>
            <a:pPr marL="800100" lvl="1" indent="-342900">
              <a:spcBef>
                <a:spcPts val="600"/>
              </a:spcBef>
              <a:spcAft>
                <a:spcPts val="300"/>
              </a:spcAft>
              <a:buFont typeface="Arial" panose="020B0604020202020204" pitchFamily="34" charset="0"/>
              <a:buChar char="•"/>
            </a:pPr>
            <a:r>
              <a:rPr lang="zh-CN" altLang="en-US" b="1">
                <a:solidFill>
                  <a:schemeClr val="accent6">
                    <a:lumMod val="50000"/>
                  </a:schemeClr>
                </a:solidFill>
              </a:rPr>
              <a:t>判断命题涉及的个体类，确定个体变量的</a:t>
            </a:r>
            <a:r>
              <a:rPr lang="zh-CN" altLang="en-US" b="1">
                <a:solidFill>
                  <a:srgbClr val="C00000"/>
                </a:solidFill>
              </a:rPr>
              <a:t>论域</a:t>
            </a:r>
          </a:p>
          <a:p>
            <a:pPr marL="1257300" lvl="2" indent="-342900">
              <a:spcBef>
                <a:spcPts val="600"/>
              </a:spcBef>
              <a:spcAft>
                <a:spcPts val="300"/>
              </a:spcAft>
              <a:buFont typeface="Arial" panose="020B0604020202020204" pitchFamily="34" charset="0"/>
              <a:buChar char="•"/>
            </a:pPr>
            <a:r>
              <a:rPr lang="zh-CN" altLang="en-US" b="1">
                <a:solidFill>
                  <a:schemeClr val="accent4">
                    <a:lumMod val="50000"/>
                  </a:schemeClr>
                </a:solidFill>
                <a:latin typeface="楷体" panose="02010609060101010101" pitchFamily="49" charset="-122"/>
                <a:ea typeface="楷体" panose="02010609060101010101" pitchFamily="49" charset="-122"/>
              </a:rPr>
              <a:t>若命题只包含一个个体类，则可将这个个体类作为个体变量的论域</a:t>
            </a:r>
          </a:p>
          <a:p>
            <a:pPr marL="1257300" lvl="2" indent="-342900">
              <a:spcBef>
                <a:spcPts val="600"/>
              </a:spcBef>
              <a:spcAft>
                <a:spcPts val="300"/>
              </a:spcAft>
              <a:buFont typeface="Arial" panose="020B0604020202020204" pitchFamily="34" charset="0"/>
              <a:buChar char="•"/>
            </a:pPr>
            <a:r>
              <a:rPr lang="zh-CN" altLang="en-US" b="1">
                <a:solidFill>
                  <a:schemeClr val="accent4">
                    <a:lumMod val="50000"/>
                  </a:schemeClr>
                </a:solidFill>
                <a:latin typeface="楷体" panose="02010609060101010101" pitchFamily="49" charset="-122"/>
                <a:ea typeface="楷体" panose="02010609060101010101" pitchFamily="49" charset="-122"/>
              </a:rPr>
              <a:t>若包含多个个体类，则</a:t>
            </a:r>
            <a:r>
              <a:rPr lang="zh-CN" altLang="en-US" b="1">
                <a:solidFill>
                  <a:srgbClr val="C00000"/>
                </a:solidFill>
                <a:latin typeface="黑体" panose="02010609060101010101" pitchFamily="49" charset="-122"/>
                <a:ea typeface="黑体" panose="02010609060101010101" pitchFamily="49" charset="-122"/>
              </a:rPr>
              <a:t>论域应至少包含所有个体类的所有个体</a:t>
            </a:r>
          </a:p>
          <a:p>
            <a:pPr marL="800100" lvl="1" indent="-342900">
              <a:spcBef>
                <a:spcPts val="600"/>
              </a:spcBef>
              <a:spcAft>
                <a:spcPts val="300"/>
              </a:spcAft>
              <a:buFont typeface="Arial" panose="020B0604020202020204" pitchFamily="34" charset="0"/>
              <a:buChar char="•"/>
            </a:pPr>
            <a:r>
              <a:rPr lang="zh-CN" altLang="en-US" b="1">
                <a:solidFill>
                  <a:schemeClr val="accent6">
                    <a:lumMod val="50000"/>
                  </a:schemeClr>
                </a:solidFill>
              </a:rPr>
              <a:t>在确定论域的基础上，提取合适的</a:t>
            </a:r>
            <a:r>
              <a:rPr lang="zh-CN" altLang="en-US" b="1">
                <a:solidFill>
                  <a:srgbClr val="C00000"/>
                </a:solidFill>
              </a:rPr>
              <a:t>谓词</a:t>
            </a:r>
          </a:p>
          <a:p>
            <a:pPr marL="1257300" lvl="2" indent="-342900">
              <a:spcBef>
                <a:spcPts val="600"/>
              </a:spcBef>
              <a:spcAft>
                <a:spcPts val="300"/>
              </a:spcAft>
              <a:buFont typeface="Arial" panose="020B0604020202020204" pitchFamily="34" charset="0"/>
              <a:buChar char="•"/>
            </a:pPr>
            <a:r>
              <a:rPr lang="zh-CN" altLang="en-US" b="1">
                <a:solidFill>
                  <a:schemeClr val="accent4">
                    <a:lumMod val="50000"/>
                  </a:schemeClr>
                </a:solidFill>
                <a:latin typeface="楷体" panose="02010609060101010101" pitchFamily="49" charset="-122"/>
                <a:ea typeface="楷体" panose="02010609060101010101" pitchFamily="49" charset="-122"/>
              </a:rPr>
              <a:t>如果论域包含多个个体类的元素，或者论域是全总域，则需要为每个个体类设置</a:t>
            </a:r>
            <a:r>
              <a:rPr lang="zh-CN" altLang="en-US" b="1">
                <a:solidFill>
                  <a:srgbClr val="C00000"/>
                </a:solidFill>
                <a:latin typeface="黑体" panose="02010609060101010101" pitchFamily="49" charset="-122"/>
                <a:ea typeface="黑体" panose="02010609060101010101" pitchFamily="49" charset="-122"/>
              </a:rPr>
              <a:t>特征谓词</a:t>
            </a:r>
            <a:endParaRPr lang="en-US" altLang="zh-CN" b="1">
              <a:solidFill>
                <a:srgbClr val="C00000"/>
              </a:solidFill>
              <a:latin typeface="黑体" panose="02010609060101010101" pitchFamily="49" charset="-122"/>
              <a:ea typeface="黑体" panose="02010609060101010101" pitchFamily="49" charset="-122"/>
            </a:endParaRPr>
          </a:p>
          <a:p>
            <a:pPr marL="800100" lvl="1" indent="-342900">
              <a:spcBef>
                <a:spcPts val="600"/>
              </a:spcBef>
              <a:spcAft>
                <a:spcPts val="300"/>
              </a:spcAft>
              <a:buFont typeface="Arial" panose="020B0604020202020204" pitchFamily="34" charset="0"/>
              <a:buChar char="•"/>
            </a:pPr>
            <a:r>
              <a:rPr lang="zh-CN" altLang="en-US" b="1">
                <a:solidFill>
                  <a:schemeClr val="accent6">
                    <a:lumMod val="50000"/>
                  </a:schemeClr>
                </a:solidFill>
              </a:rPr>
              <a:t>利用个体变量、谓词</a:t>
            </a:r>
            <a:r>
              <a:rPr lang="zh-CN" altLang="en-US" b="1">
                <a:solidFill>
                  <a:srgbClr val="C00000"/>
                </a:solidFill>
              </a:rPr>
              <a:t>细化命题</a:t>
            </a:r>
            <a:r>
              <a:rPr lang="zh-CN" altLang="en-US" b="1">
                <a:solidFill>
                  <a:schemeClr val="accent6">
                    <a:lumMod val="50000"/>
                  </a:schemeClr>
                </a:solidFill>
              </a:rPr>
              <a:t>，从而进一步</a:t>
            </a:r>
            <a:r>
              <a:rPr lang="zh-CN" altLang="en-US" b="1">
                <a:solidFill>
                  <a:srgbClr val="C00000"/>
                </a:solidFill>
              </a:rPr>
              <a:t>明确量词和逻辑运算符的使用</a:t>
            </a:r>
          </a:p>
          <a:p>
            <a:pPr marL="800100" lvl="1" indent="-342900">
              <a:spcBef>
                <a:spcPts val="600"/>
              </a:spcBef>
              <a:spcAft>
                <a:spcPts val="300"/>
              </a:spcAft>
              <a:buFont typeface="Arial" panose="020B0604020202020204" pitchFamily="34" charset="0"/>
              <a:buChar char="•"/>
            </a:pPr>
            <a:r>
              <a:rPr lang="zh-CN" altLang="en-US" b="1">
                <a:solidFill>
                  <a:schemeClr val="accent6">
                    <a:lumMod val="50000"/>
                  </a:schemeClr>
                </a:solidFill>
              </a:rPr>
              <a:t>最后根据量词和逻辑联结词含义用对应量词符号及逻辑运算符将整个命题转换为一阶逻辑公式</a:t>
            </a:r>
          </a:p>
        </p:txBody>
      </p:sp>
    </p:spTree>
    <p:extLst>
      <p:ext uri="{BB962C8B-B14F-4D97-AF65-F5344CB8AC3E}">
        <p14:creationId xmlns:p14="http://schemas.microsoft.com/office/powerpoint/2010/main" val="2354422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自然语言命题的符号化</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第十二讲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7</a:t>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简单命题的符号化练习</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EF2F45B-487E-4184-BC4F-E175EFA189EA}"/>
                  </a:ext>
                </a:extLst>
              </p:cNvPr>
              <p:cNvSpPr txBox="1"/>
              <p:nvPr/>
            </p:nvSpPr>
            <p:spPr>
              <a:xfrm>
                <a:off x="942081" y="1520109"/>
                <a:ext cx="7894101" cy="3724096"/>
              </a:xfrm>
              <a:prstGeom prst="rect">
                <a:avLst/>
              </a:prstGeom>
              <a:solidFill>
                <a:schemeClr val="accent6">
                  <a:lumMod val="20000"/>
                  <a:lumOff val="80000"/>
                  <a:alpha val="25000"/>
                </a:schemeClr>
              </a:solidFill>
            </p:spPr>
            <p:txBody>
              <a:bodyPr wrap="square" rtlCol="0">
                <a:spAutoFit/>
              </a:bodyPr>
              <a:lstStyle/>
              <a:p>
                <a:pPr>
                  <a:lnSpc>
                    <a:spcPts val="3600"/>
                  </a:lnSpc>
                  <a:spcBef>
                    <a:spcPts val="1200"/>
                  </a:spcBef>
                  <a:spcAft>
                    <a:spcPts val="600"/>
                  </a:spcAft>
                </a:pPr>
                <a:r>
                  <a:rPr lang="zh-CN" altLang="en-US" sz="2400" b="1">
                    <a:solidFill>
                      <a:srgbClr val="002060"/>
                    </a:solidFill>
                    <a:latin typeface="楷体" panose="02010609060101010101" pitchFamily="49" charset="-122"/>
                    <a:ea typeface="楷体" panose="02010609060101010101" pitchFamily="49" charset="-122"/>
                  </a:rPr>
                  <a:t>在上面分析原子命题的基础上，符号化下面的命题</a:t>
                </a:r>
              </a:p>
              <a:p>
                <a:pPr marL="457200" indent="-457200">
                  <a:spcBef>
                    <a:spcPts val="1800"/>
                  </a:spcBef>
                  <a:spcAft>
                    <a:spcPts val="1800"/>
                  </a:spcAft>
                  <a:buFont typeface="+mj-lt"/>
                  <a:buAutoNum type="arabicPeriod"/>
                </a:pPr>
                <a:r>
                  <a:rPr lang="zh-CN" altLang="en-US" sz="2400" b="1">
                    <a:solidFill>
                      <a:schemeClr val="accent6">
                        <a:lumMod val="50000"/>
                      </a:schemeClr>
                    </a:solidFill>
                  </a:rPr>
                  <a:t>圆周率</a:t>
                </a:r>
                <a14:m>
                  <m:oMath xmlns:m="http://schemas.openxmlformats.org/officeDocument/2006/math">
                    <m:r>
                      <a:rPr lang="en-US" altLang="zh-CN" sz="2400" b="1" i="1" smtClean="0">
                        <a:solidFill>
                          <a:schemeClr val="accent6">
                            <a:lumMod val="50000"/>
                          </a:schemeClr>
                        </a:solidFill>
                        <a:latin typeface="Cambria Math" panose="02040503050406030204" pitchFamily="18" charset="0"/>
                      </a:rPr>
                      <m:t>𝝅</m:t>
                    </m:r>
                  </m:oMath>
                </a14:m>
                <a:r>
                  <a:rPr lang="zh-CN" altLang="en-US" sz="2400" b="1">
                    <a:solidFill>
                      <a:schemeClr val="accent6">
                        <a:lumMod val="50000"/>
                      </a:schemeClr>
                    </a:solidFill>
                  </a:rPr>
                  <a:t>是无理数</a:t>
                </a:r>
              </a:p>
              <a:p>
                <a:pPr marL="457200" indent="-457200">
                  <a:spcBef>
                    <a:spcPts val="1800"/>
                  </a:spcBef>
                  <a:spcAft>
                    <a:spcPts val="1800"/>
                  </a:spcAft>
                  <a:buFont typeface="+mj-lt"/>
                  <a:buAutoNum type="arabicPeriod"/>
                </a:pPr>
                <a:r>
                  <a:rPr lang="zh-CN" altLang="en-US" sz="2400" b="1">
                    <a:solidFill>
                      <a:schemeClr val="accent6">
                        <a:lumMod val="50000"/>
                      </a:schemeClr>
                    </a:solidFill>
                  </a:rPr>
                  <a:t>所有有理数都是实数，而且所有无理数也都是实数</a:t>
                </a:r>
              </a:p>
              <a:p>
                <a:pPr marL="457200" indent="-457200">
                  <a:spcBef>
                    <a:spcPts val="1800"/>
                  </a:spcBef>
                  <a:spcAft>
                    <a:spcPts val="1800"/>
                  </a:spcAft>
                  <a:buFont typeface="+mj-lt"/>
                  <a:buAutoNum type="arabicPeriod"/>
                </a:pPr>
                <a:r>
                  <a:rPr lang="zh-CN" altLang="en-US" sz="2400" b="1">
                    <a:solidFill>
                      <a:schemeClr val="accent6">
                        <a:lumMod val="50000"/>
                      </a:schemeClr>
                    </a:solidFill>
                  </a:rPr>
                  <a:t>有些实数是有理数，而且有些实数是无理数</a:t>
                </a:r>
              </a:p>
              <a:p>
                <a:pPr marL="457200" indent="-457200">
                  <a:spcBef>
                    <a:spcPts val="1800"/>
                  </a:spcBef>
                  <a:spcAft>
                    <a:spcPts val="1800"/>
                  </a:spcAft>
                  <a:buFont typeface="+mj-lt"/>
                  <a:buAutoNum type="arabicPeriod"/>
                </a:pPr>
                <a:r>
                  <a:rPr lang="zh-CN" altLang="en-US" sz="2400" b="1">
                    <a:solidFill>
                      <a:schemeClr val="accent6">
                        <a:lumMod val="50000"/>
                      </a:schemeClr>
                    </a:solidFill>
                  </a:rPr>
                  <a:t>任何两个有理数之间都存在有理数</a:t>
                </a:r>
                <a:endParaRPr lang="zh-CN" altLang="en-US" b="1">
                  <a:solidFill>
                    <a:schemeClr val="accent6">
                      <a:lumMod val="50000"/>
                    </a:schemeClr>
                  </a:solidFill>
                </a:endParaRPr>
              </a:p>
            </p:txBody>
          </p:sp>
        </mc:Choice>
        <mc:Fallback xmlns="">
          <p:sp>
            <p:nvSpPr>
              <p:cNvPr id="2" name="文本框 1">
                <a:extLst>
                  <a:ext uri="{FF2B5EF4-FFF2-40B4-BE49-F238E27FC236}">
                    <a16:creationId xmlns:a16="http://schemas.microsoft.com/office/drawing/2014/main" id="{EEF2F45B-487E-4184-BC4F-E175EFA189EA}"/>
                  </a:ext>
                </a:extLst>
              </p:cNvPr>
              <p:cNvSpPr txBox="1">
                <a:spLocks noRot="1" noChangeAspect="1" noMove="1" noResize="1" noEditPoints="1" noAdjustHandles="1" noChangeArrowheads="1" noChangeShapeType="1" noTextEdit="1"/>
              </p:cNvSpPr>
              <p:nvPr/>
            </p:nvSpPr>
            <p:spPr>
              <a:xfrm>
                <a:off x="942081" y="1520109"/>
                <a:ext cx="7894101" cy="3724096"/>
              </a:xfrm>
              <a:prstGeom prst="rect">
                <a:avLst/>
              </a:prstGeom>
              <a:blipFill>
                <a:blip r:embed="rId2"/>
                <a:stretch>
                  <a:fillRect l="-1236" t="-655" b="-29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23356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自然语言命题的符号化</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第十二讲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8</a:t>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简单命题的符号化练习</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EF2F45B-487E-4184-BC4F-E175EFA189EA}"/>
                  </a:ext>
                </a:extLst>
              </p:cNvPr>
              <p:cNvSpPr txBox="1"/>
              <p:nvPr/>
            </p:nvSpPr>
            <p:spPr>
              <a:xfrm>
                <a:off x="567112" y="1260050"/>
                <a:ext cx="7894101" cy="2523768"/>
              </a:xfrm>
              <a:prstGeom prst="rect">
                <a:avLst/>
              </a:prstGeom>
              <a:solidFill>
                <a:schemeClr val="accent6">
                  <a:lumMod val="20000"/>
                  <a:lumOff val="80000"/>
                  <a:alpha val="25000"/>
                </a:schemeClr>
              </a:solidFill>
            </p:spPr>
            <p:txBody>
              <a:bodyPr wrap="square" rtlCol="0">
                <a:spAutoFit/>
              </a:bodyPr>
              <a:lstStyle/>
              <a:p>
                <a:pPr>
                  <a:lnSpc>
                    <a:spcPts val="3600"/>
                  </a:lnSpc>
                  <a:spcBef>
                    <a:spcPts val="1200"/>
                  </a:spcBef>
                  <a:spcAft>
                    <a:spcPts val="600"/>
                  </a:spcAft>
                </a:pPr>
                <a:r>
                  <a:rPr lang="zh-CN" altLang="en-US" sz="2400" b="1">
                    <a:solidFill>
                      <a:srgbClr val="002060"/>
                    </a:solidFill>
                    <a:latin typeface="楷体" panose="02010609060101010101" pitchFamily="49" charset="-122"/>
                    <a:ea typeface="楷体" panose="02010609060101010101" pitchFamily="49" charset="-122"/>
                  </a:rPr>
                  <a:t>在上面分析原子命题的基础上，符号化下面的命题</a:t>
                </a:r>
              </a:p>
              <a:p>
                <a:pPr marL="457200" indent="-457200">
                  <a:spcBef>
                    <a:spcPts val="1800"/>
                  </a:spcBef>
                  <a:spcAft>
                    <a:spcPts val="4800"/>
                  </a:spcAft>
                  <a:buFont typeface="+mj-lt"/>
                  <a:buAutoNum type="arabicPeriod"/>
                </a:pPr>
                <a:r>
                  <a:rPr lang="zh-CN" altLang="en-US" sz="2400" b="1">
                    <a:solidFill>
                      <a:schemeClr val="accent6">
                        <a:lumMod val="50000"/>
                      </a:schemeClr>
                    </a:solidFill>
                  </a:rPr>
                  <a:t>圆周率</a:t>
                </a:r>
                <a14:m>
                  <m:oMath xmlns:m="http://schemas.openxmlformats.org/officeDocument/2006/math">
                    <m:r>
                      <a:rPr lang="en-US" altLang="zh-CN" sz="2400" b="1" i="1" smtClean="0">
                        <a:solidFill>
                          <a:schemeClr val="accent6">
                            <a:lumMod val="50000"/>
                          </a:schemeClr>
                        </a:solidFill>
                        <a:latin typeface="Cambria Math" panose="02040503050406030204" pitchFamily="18" charset="0"/>
                      </a:rPr>
                      <m:t>𝝅</m:t>
                    </m:r>
                  </m:oMath>
                </a14:m>
                <a:r>
                  <a:rPr lang="zh-CN" altLang="en-US" sz="2400" b="1">
                    <a:solidFill>
                      <a:schemeClr val="accent6">
                        <a:lumMod val="50000"/>
                      </a:schemeClr>
                    </a:solidFill>
                  </a:rPr>
                  <a:t>是无理数</a:t>
                </a:r>
              </a:p>
              <a:p>
                <a:pPr marL="457200" indent="-457200">
                  <a:spcBef>
                    <a:spcPts val="2400"/>
                  </a:spcBef>
                  <a:spcAft>
                    <a:spcPts val="4800"/>
                  </a:spcAft>
                  <a:buFont typeface="+mj-lt"/>
                  <a:buAutoNum type="arabicPeriod"/>
                </a:pPr>
                <a:r>
                  <a:rPr lang="zh-CN" altLang="en-US" sz="2400" b="1">
                    <a:solidFill>
                      <a:schemeClr val="accent6">
                        <a:lumMod val="50000"/>
                      </a:schemeClr>
                    </a:solidFill>
                  </a:rPr>
                  <a:t>所有有理数都是实数，而且所有无理数也都是实数</a:t>
                </a:r>
              </a:p>
            </p:txBody>
          </p:sp>
        </mc:Choice>
        <mc:Fallback xmlns="">
          <p:sp>
            <p:nvSpPr>
              <p:cNvPr id="2" name="文本框 1">
                <a:extLst>
                  <a:ext uri="{FF2B5EF4-FFF2-40B4-BE49-F238E27FC236}">
                    <a16:creationId xmlns:a16="http://schemas.microsoft.com/office/drawing/2014/main" id="{EEF2F45B-487E-4184-BC4F-E175EFA189EA}"/>
                  </a:ext>
                </a:extLst>
              </p:cNvPr>
              <p:cNvSpPr txBox="1">
                <a:spLocks noRot="1" noChangeAspect="1" noMove="1" noResize="1" noEditPoints="1" noAdjustHandles="1" noChangeArrowheads="1" noChangeShapeType="1" noTextEdit="1"/>
              </p:cNvSpPr>
              <p:nvPr/>
            </p:nvSpPr>
            <p:spPr>
              <a:xfrm>
                <a:off x="567112" y="1260050"/>
                <a:ext cx="7894101" cy="2523768"/>
              </a:xfrm>
              <a:prstGeom prst="rect">
                <a:avLst/>
              </a:prstGeom>
              <a:blipFill>
                <a:blip r:embed="rId2"/>
                <a:stretch>
                  <a:fillRect l="-1158" t="-966" b="-48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1BDCB701-87D1-4185-9CB0-DBA037937E2A}"/>
                  </a:ext>
                </a:extLst>
              </p:cNvPr>
              <p:cNvSpPr txBox="1"/>
              <p:nvPr/>
            </p:nvSpPr>
            <p:spPr>
              <a:xfrm>
                <a:off x="1137271" y="2483914"/>
                <a:ext cx="5145118" cy="707886"/>
              </a:xfrm>
              <a:prstGeom prst="rect">
                <a:avLst/>
              </a:prstGeom>
              <a:solidFill>
                <a:schemeClr val="accent2">
                  <a:lumMod val="20000"/>
                  <a:lumOff val="80000"/>
                </a:schemeClr>
              </a:solidFill>
            </p:spPr>
            <p:txBody>
              <a:bodyPr wrap="square" tIns="0" bIns="0" rtlCol="0">
                <a:spAutoFit/>
              </a:bodyPr>
              <a:lstStyle/>
              <a:p>
                <a:pPr>
                  <a:spcBef>
                    <a:spcPts val="600"/>
                  </a:spcBef>
                  <a:spcAft>
                    <a:spcPts val="600"/>
                  </a:spcAft>
                </a:pPr>
                <a:r>
                  <a:rPr lang="zh-CN" altLang="en-US" b="1">
                    <a:solidFill>
                      <a:schemeClr val="accent2">
                        <a:lumMod val="50000"/>
                      </a:schemeClr>
                    </a:solidFill>
                  </a:rPr>
                  <a:t>“圆周率</a:t>
                </a:r>
                <a14:m>
                  <m:oMath xmlns:m="http://schemas.openxmlformats.org/officeDocument/2006/math">
                    <m:r>
                      <a:rPr lang="en-US" altLang="zh-CN" b="1" i="1" smtClean="0">
                        <a:solidFill>
                          <a:schemeClr val="accent2">
                            <a:lumMod val="50000"/>
                          </a:schemeClr>
                        </a:solidFill>
                        <a:latin typeface="Cambria Math" panose="02040503050406030204" pitchFamily="18" charset="0"/>
                      </a:rPr>
                      <m:t>𝝅</m:t>
                    </m:r>
                  </m:oMath>
                </a14:m>
                <a:r>
                  <a:rPr lang="en-US" altLang="zh-CN" b="1">
                    <a:solidFill>
                      <a:schemeClr val="accent2">
                        <a:lumMod val="50000"/>
                      </a:schemeClr>
                    </a:solidFill>
                  </a:rPr>
                  <a:t>”</a:t>
                </a:r>
                <a:r>
                  <a:rPr lang="zh-CN" altLang="en-US" b="1">
                    <a:solidFill>
                      <a:schemeClr val="accent2">
                        <a:lumMod val="50000"/>
                      </a:schemeClr>
                    </a:solidFill>
                  </a:rPr>
                  <a:t>是具体个体，用个体常量</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𝒂</m:t>
                    </m:r>
                  </m:oMath>
                </a14:m>
                <a:r>
                  <a:rPr lang="zh-CN" altLang="en-US" b="1">
                    <a:solidFill>
                      <a:schemeClr val="accent2">
                        <a:lumMod val="50000"/>
                      </a:schemeClr>
                    </a:solidFill>
                  </a:rPr>
                  <a:t>表示</a:t>
                </a:r>
                <a:endParaRPr lang="en-US" altLang="zh-CN" b="1">
                  <a:solidFill>
                    <a:schemeClr val="accent2">
                      <a:lumMod val="50000"/>
                    </a:schemeClr>
                  </a:solidFill>
                </a:endParaRPr>
              </a:p>
              <a:p>
                <a:pPr>
                  <a:spcBef>
                    <a:spcPts val="600"/>
                  </a:spcBef>
                  <a:spcAft>
                    <a:spcPts val="600"/>
                  </a:spcAft>
                </a:pPr>
                <a:r>
                  <a:rPr lang="zh-CN" altLang="en-US" b="1">
                    <a:solidFill>
                      <a:schemeClr val="accent2">
                        <a:lumMod val="50000"/>
                      </a:schemeClr>
                    </a:solidFill>
                  </a:rPr>
                  <a:t>“</a:t>
                </a:r>
                <a:r>
                  <a:rPr lang="en-US" altLang="zh-CN" b="1">
                    <a:solidFill>
                      <a:schemeClr val="accent2">
                        <a:lumMod val="50000"/>
                      </a:schemeClr>
                    </a:solidFill>
                  </a:rPr>
                  <a:t>……</a:t>
                </a:r>
                <a:r>
                  <a:rPr lang="zh-CN" altLang="en-US" b="1">
                    <a:solidFill>
                      <a:schemeClr val="accent2">
                        <a:lumMod val="50000"/>
                      </a:schemeClr>
                    </a:solidFill>
                  </a:rPr>
                  <a:t>是无理数”是谓词，用</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𝑾</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oMath>
                </a14:m>
                <a:r>
                  <a:rPr lang="zh-CN" altLang="en-US" b="1">
                    <a:solidFill>
                      <a:schemeClr val="accent2">
                        <a:lumMod val="50000"/>
                      </a:schemeClr>
                    </a:solidFill>
                  </a:rPr>
                  <a:t>表示“</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𝒙</m:t>
                    </m:r>
                  </m:oMath>
                </a14:m>
                <a:r>
                  <a:rPr lang="zh-CN" altLang="en-US" b="1">
                    <a:solidFill>
                      <a:schemeClr val="accent2">
                        <a:lumMod val="50000"/>
                      </a:schemeClr>
                    </a:solidFill>
                  </a:rPr>
                  <a:t>是无理数”</a:t>
                </a:r>
              </a:p>
            </p:txBody>
          </p:sp>
        </mc:Choice>
        <mc:Fallback xmlns="">
          <p:sp>
            <p:nvSpPr>
              <p:cNvPr id="11" name="文本框 10">
                <a:extLst>
                  <a:ext uri="{FF2B5EF4-FFF2-40B4-BE49-F238E27FC236}">
                    <a16:creationId xmlns:a16="http://schemas.microsoft.com/office/drawing/2014/main" id="{1BDCB701-87D1-4185-9CB0-DBA037937E2A}"/>
                  </a:ext>
                </a:extLst>
              </p:cNvPr>
              <p:cNvSpPr txBox="1">
                <a:spLocks noRot="1" noChangeAspect="1" noMove="1" noResize="1" noEditPoints="1" noAdjustHandles="1" noChangeArrowheads="1" noChangeShapeType="1" noTextEdit="1"/>
              </p:cNvSpPr>
              <p:nvPr/>
            </p:nvSpPr>
            <p:spPr>
              <a:xfrm>
                <a:off x="1137271" y="2483914"/>
                <a:ext cx="5145118" cy="707886"/>
              </a:xfrm>
              <a:prstGeom prst="rect">
                <a:avLst/>
              </a:prstGeom>
              <a:blipFill>
                <a:blip r:embed="rId3"/>
                <a:stretch>
                  <a:fillRect l="-1066" t="-11111" b="-188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8A7F3CFA-7A24-401C-8A60-7F1D240A5FA3}"/>
                  </a:ext>
                </a:extLst>
              </p:cNvPr>
              <p:cNvSpPr txBox="1"/>
              <p:nvPr/>
            </p:nvSpPr>
            <p:spPr>
              <a:xfrm>
                <a:off x="6888287" y="2653191"/>
                <a:ext cx="967027" cy="369332"/>
              </a:xfrm>
              <a:prstGeom prst="rect">
                <a:avLst/>
              </a:prstGeom>
              <a:solidFill>
                <a:schemeClr val="accent4">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1" i="1">
                          <a:solidFill>
                            <a:schemeClr val="accent2">
                              <a:lumMod val="50000"/>
                            </a:schemeClr>
                          </a:solidFill>
                          <a:latin typeface="Cambria Math" panose="02040503050406030204" pitchFamily="18" charset="0"/>
                        </a:rPr>
                        <m:t>𝑾</m:t>
                      </m:r>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𝒂</m:t>
                      </m:r>
                      <m:r>
                        <a:rPr lang="en-US" altLang="zh-CN" b="1" i="1">
                          <a:solidFill>
                            <a:schemeClr val="accent2">
                              <a:lumMod val="50000"/>
                            </a:schemeClr>
                          </a:solidFill>
                          <a:latin typeface="Cambria Math" panose="02040503050406030204" pitchFamily="18" charset="0"/>
                        </a:rPr>
                        <m:t>)</m:t>
                      </m:r>
                    </m:oMath>
                  </m:oMathPara>
                </a14:m>
                <a:endParaRPr lang="zh-CN" altLang="en-US"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8A7F3CFA-7A24-401C-8A60-7F1D240A5FA3}"/>
                  </a:ext>
                </a:extLst>
              </p:cNvPr>
              <p:cNvSpPr txBox="1">
                <a:spLocks noRot="1" noChangeAspect="1" noMove="1" noResize="1" noEditPoints="1" noAdjustHandles="1" noChangeArrowheads="1" noChangeShapeType="1" noTextEdit="1"/>
              </p:cNvSpPr>
              <p:nvPr/>
            </p:nvSpPr>
            <p:spPr>
              <a:xfrm>
                <a:off x="6888287" y="2653191"/>
                <a:ext cx="967027" cy="369332"/>
              </a:xfrm>
              <a:prstGeom prst="rect">
                <a:avLst/>
              </a:prstGeom>
              <a:blipFill>
                <a:blip r:embed="rId4"/>
                <a:stretch>
                  <a:fillRect b="-13115"/>
                </a:stretch>
              </a:blipFill>
            </p:spPr>
            <p:txBody>
              <a:bodyPr/>
              <a:lstStyle/>
              <a:p>
                <a:r>
                  <a:rPr lang="zh-CN" altLang="en-US">
                    <a:noFill/>
                  </a:rPr>
                  <a:t> </a:t>
                </a:r>
              </a:p>
            </p:txBody>
          </p:sp>
        </mc:Fallback>
      </mc:AlternateContent>
      <p:sp>
        <p:nvSpPr>
          <p:cNvPr id="4" name="箭头: 右 3">
            <a:extLst>
              <a:ext uri="{FF2B5EF4-FFF2-40B4-BE49-F238E27FC236}">
                <a16:creationId xmlns:a16="http://schemas.microsoft.com/office/drawing/2014/main" id="{AF551797-C0D8-45AD-AFA3-042129FA75B4}"/>
              </a:ext>
            </a:extLst>
          </p:cNvPr>
          <p:cNvSpPr/>
          <p:nvPr/>
        </p:nvSpPr>
        <p:spPr>
          <a:xfrm>
            <a:off x="6282389" y="2814998"/>
            <a:ext cx="570159"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3E4BAD80-1293-45F4-9BA2-4B351BB8B284}"/>
              </a:ext>
            </a:extLst>
          </p:cNvPr>
          <p:cNvSpPr txBox="1"/>
          <p:nvPr/>
        </p:nvSpPr>
        <p:spPr>
          <a:xfrm>
            <a:off x="1137271" y="3783818"/>
            <a:ext cx="2983038" cy="1223412"/>
          </a:xfrm>
          <a:prstGeom prst="rect">
            <a:avLst/>
          </a:prstGeom>
          <a:solidFill>
            <a:schemeClr val="accent2">
              <a:lumMod val="20000"/>
              <a:lumOff val="80000"/>
            </a:schemeClr>
          </a:solidFill>
        </p:spPr>
        <p:txBody>
          <a:bodyPr wrap="square" tIns="0" bIns="0" rtlCol="0">
            <a:spAutoFit/>
          </a:bodyPr>
          <a:lstStyle/>
          <a:p>
            <a:pPr>
              <a:spcBef>
                <a:spcPts val="300"/>
              </a:spcBef>
            </a:pPr>
            <a:r>
              <a:rPr lang="zh-CN" altLang="en-US" b="1">
                <a:solidFill>
                  <a:schemeClr val="accent2">
                    <a:lumMod val="50000"/>
                  </a:schemeClr>
                </a:solidFill>
              </a:rPr>
              <a:t>“有理数、无理数”是个体类</a:t>
            </a:r>
            <a:endParaRPr lang="en-US" altLang="zh-CN" b="1">
              <a:solidFill>
                <a:schemeClr val="accent2">
                  <a:lumMod val="50000"/>
                </a:schemeClr>
              </a:solidFill>
            </a:endParaRPr>
          </a:p>
          <a:p>
            <a:pPr>
              <a:spcBef>
                <a:spcPts val="300"/>
              </a:spcBef>
            </a:pPr>
            <a:r>
              <a:rPr lang="zh-CN" altLang="en-US" b="1">
                <a:solidFill>
                  <a:schemeClr val="accent2">
                    <a:lumMod val="50000"/>
                  </a:schemeClr>
                </a:solidFill>
              </a:rPr>
              <a:t>“</a:t>
            </a:r>
            <a:r>
              <a:rPr lang="en-US" altLang="zh-CN" b="1">
                <a:solidFill>
                  <a:schemeClr val="accent2">
                    <a:lumMod val="50000"/>
                  </a:schemeClr>
                </a:solidFill>
              </a:rPr>
              <a:t>……</a:t>
            </a:r>
            <a:r>
              <a:rPr lang="zh-CN" altLang="en-US" b="1">
                <a:solidFill>
                  <a:schemeClr val="accent2">
                    <a:lumMod val="50000"/>
                  </a:schemeClr>
                </a:solidFill>
              </a:rPr>
              <a:t>是实数”是谓词</a:t>
            </a:r>
            <a:endParaRPr lang="en-US" altLang="zh-CN" b="1">
              <a:solidFill>
                <a:schemeClr val="accent2">
                  <a:lumMod val="50000"/>
                </a:schemeClr>
              </a:solidFill>
            </a:endParaRPr>
          </a:p>
          <a:p>
            <a:pPr>
              <a:spcBef>
                <a:spcPts val="300"/>
              </a:spcBef>
            </a:pPr>
            <a:r>
              <a:rPr lang="zh-CN" altLang="en-US" b="1">
                <a:solidFill>
                  <a:schemeClr val="accent2">
                    <a:lumMod val="50000"/>
                  </a:schemeClr>
                </a:solidFill>
              </a:rPr>
              <a:t>“所有”是量词</a:t>
            </a:r>
            <a:endParaRPr lang="en-US" altLang="zh-CN" b="1">
              <a:solidFill>
                <a:schemeClr val="accent2">
                  <a:lumMod val="50000"/>
                </a:schemeClr>
              </a:solidFill>
            </a:endParaRPr>
          </a:p>
          <a:p>
            <a:pPr>
              <a:spcBef>
                <a:spcPts val="300"/>
              </a:spcBef>
            </a:pPr>
            <a:r>
              <a:rPr lang="zh-CN" altLang="en-US" b="1">
                <a:solidFill>
                  <a:schemeClr val="accent2">
                    <a:lumMod val="50000"/>
                  </a:schemeClr>
                </a:solidFill>
              </a:rPr>
              <a:t>“而且”是逻辑联结词</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EEC664D4-6881-436F-9D41-3CBD8D25A8B6}"/>
                  </a:ext>
                </a:extLst>
              </p:cNvPr>
              <p:cNvSpPr txBox="1"/>
              <p:nvPr/>
            </p:nvSpPr>
            <p:spPr>
              <a:xfrm>
                <a:off x="8053841" y="2494943"/>
                <a:ext cx="2993569" cy="646331"/>
              </a:xfrm>
              <a:prstGeom prst="rect">
                <a:avLst/>
              </a:prstGeom>
              <a:solidFill>
                <a:schemeClr val="accent5">
                  <a:lumMod val="20000"/>
                  <a:lumOff val="80000"/>
                </a:schemeClr>
              </a:solidFill>
            </p:spPr>
            <p:txBody>
              <a:bodyPr wrap="square" rtlCol="0">
                <a:spAutoFit/>
              </a:bodyPr>
              <a:lstStyle/>
              <a:p>
                <a:r>
                  <a:rPr lang="zh-CN" altLang="en-US" b="1">
                    <a:solidFill>
                      <a:schemeClr val="accent4">
                        <a:lumMod val="50000"/>
                      </a:schemeClr>
                    </a:solidFill>
                    <a:latin typeface="楷体" panose="02010609060101010101" pitchFamily="49" charset="-122"/>
                    <a:ea typeface="楷体" panose="02010609060101010101" pitchFamily="49" charset="-122"/>
                  </a:rPr>
                  <a:t>也可直接用</a:t>
                </a:r>
                <a14:m>
                  <m:oMath xmlns:m="http://schemas.openxmlformats.org/officeDocument/2006/math">
                    <m:r>
                      <a:rPr lang="en-US" altLang="zh-CN" b="1" i="1" smtClean="0">
                        <a:solidFill>
                          <a:schemeClr val="accent4">
                            <a:lumMod val="50000"/>
                          </a:schemeClr>
                        </a:solidFill>
                        <a:latin typeface="Cambria Math" panose="02040503050406030204" pitchFamily="18" charset="0"/>
                      </a:rPr>
                      <m:t>𝝅</m:t>
                    </m:r>
                  </m:oMath>
                </a14:m>
                <a:r>
                  <a:rPr lang="zh-CN" altLang="en-US" b="1">
                    <a:solidFill>
                      <a:schemeClr val="accent4">
                        <a:lumMod val="50000"/>
                      </a:schemeClr>
                    </a:solidFill>
                    <a:latin typeface="楷体" panose="02010609060101010101" pitchFamily="49" charset="-122"/>
                    <a:ea typeface="楷体" panose="02010609060101010101" pitchFamily="49" charset="-122"/>
                  </a:rPr>
                  <a:t>表示“圆周率</a:t>
                </a:r>
                <a14:m>
                  <m:oMath xmlns:m="http://schemas.openxmlformats.org/officeDocument/2006/math">
                    <m:r>
                      <a:rPr lang="en-US" altLang="zh-CN" b="1" i="1" smtClean="0">
                        <a:solidFill>
                          <a:schemeClr val="accent4">
                            <a:lumMod val="50000"/>
                          </a:schemeClr>
                        </a:solidFill>
                        <a:latin typeface="Cambria Math" panose="02040503050406030204" pitchFamily="18" charset="0"/>
                      </a:rPr>
                      <m:t>𝝅</m:t>
                    </m:r>
                  </m:oMath>
                </a14:m>
                <a:r>
                  <a:rPr lang="zh-CN" altLang="en-US" b="1">
                    <a:solidFill>
                      <a:schemeClr val="accent4">
                        <a:lumMod val="50000"/>
                      </a:schemeClr>
                    </a:solidFill>
                    <a:latin typeface="楷体" panose="02010609060101010101" pitchFamily="49" charset="-122"/>
                    <a:ea typeface="楷体" panose="02010609060101010101" pitchFamily="49" charset="-122"/>
                  </a:rPr>
                  <a:t>”，句子符号化为</a:t>
                </a:r>
                <a14:m>
                  <m:oMath xmlns:m="http://schemas.openxmlformats.org/officeDocument/2006/math">
                    <m:r>
                      <a:rPr lang="en-US" altLang="zh-CN" b="1" i="1" smtClean="0">
                        <a:solidFill>
                          <a:schemeClr val="accent2">
                            <a:lumMod val="50000"/>
                          </a:schemeClr>
                        </a:solidFill>
                        <a:latin typeface="Cambria Math" panose="02040503050406030204" pitchFamily="18" charset="0"/>
                      </a:rPr>
                      <m:t>𝑾</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𝝅</m:t>
                        </m:r>
                      </m:e>
                    </m:d>
                  </m:oMath>
                </a14:m>
                <a:endParaRPr lang="zh-CN" altLang="en-US" b="1">
                  <a:solidFill>
                    <a:schemeClr val="accent4">
                      <a:lumMod val="50000"/>
                    </a:schemeClr>
                  </a:solidFill>
                  <a:latin typeface="楷体" panose="02010609060101010101" pitchFamily="49" charset="-122"/>
                  <a:ea typeface="楷体" panose="02010609060101010101" pitchFamily="49" charset="-122"/>
                </a:endParaRPr>
              </a:p>
            </p:txBody>
          </p:sp>
        </mc:Choice>
        <mc:Fallback xmlns="">
          <p:sp>
            <p:nvSpPr>
              <p:cNvPr id="6" name="文本框 5">
                <a:extLst>
                  <a:ext uri="{FF2B5EF4-FFF2-40B4-BE49-F238E27FC236}">
                    <a16:creationId xmlns:a16="http://schemas.microsoft.com/office/drawing/2014/main" id="{EEC664D4-6881-436F-9D41-3CBD8D25A8B6}"/>
                  </a:ext>
                </a:extLst>
              </p:cNvPr>
              <p:cNvSpPr txBox="1">
                <a:spLocks noRot="1" noChangeAspect="1" noMove="1" noResize="1" noEditPoints="1" noAdjustHandles="1" noChangeArrowheads="1" noChangeShapeType="1" noTextEdit="1"/>
              </p:cNvSpPr>
              <p:nvPr/>
            </p:nvSpPr>
            <p:spPr>
              <a:xfrm>
                <a:off x="8053841" y="2494943"/>
                <a:ext cx="2993569" cy="646331"/>
              </a:xfrm>
              <a:prstGeom prst="rect">
                <a:avLst/>
              </a:prstGeom>
              <a:blipFill>
                <a:blip r:embed="rId5"/>
                <a:stretch>
                  <a:fillRect l="-1629" t="-6604" b="-12264"/>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D3F81F68-5A25-4A08-BFF2-705A0D9AD846}"/>
              </a:ext>
            </a:extLst>
          </p:cNvPr>
          <p:cNvSpPr txBox="1"/>
          <p:nvPr/>
        </p:nvSpPr>
        <p:spPr>
          <a:xfrm>
            <a:off x="5048082" y="4015915"/>
            <a:ext cx="2132090" cy="737510"/>
          </a:xfrm>
          <a:prstGeom prst="rect">
            <a:avLst/>
          </a:prstGeom>
          <a:solidFill>
            <a:schemeClr val="accent4">
              <a:lumMod val="20000"/>
              <a:lumOff val="80000"/>
            </a:schemeClr>
          </a:solidFill>
        </p:spPr>
        <p:txBody>
          <a:bodyPr wrap="square" rtlCol="0">
            <a:spAutoFit/>
          </a:bodyPr>
          <a:lstStyle/>
          <a:p>
            <a:pPr>
              <a:lnSpc>
                <a:spcPts val="2600"/>
              </a:lnSpc>
            </a:pPr>
            <a:r>
              <a:rPr lang="zh-CN" altLang="en-US" b="1">
                <a:solidFill>
                  <a:srgbClr val="002060"/>
                </a:solidFill>
              </a:rPr>
              <a:t>涉及多个个体类，将论域定为</a:t>
            </a:r>
            <a:r>
              <a:rPr lang="zh-CN" altLang="en-US" b="1">
                <a:solidFill>
                  <a:srgbClr val="C00000"/>
                </a:solidFill>
              </a:rPr>
              <a:t>全总域</a:t>
            </a: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36D89739-B335-4994-A050-9DC91E007D96}"/>
                  </a:ext>
                </a:extLst>
              </p:cNvPr>
              <p:cNvSpPr txBox="1"/>
              <p:nvPr/>
            </p:nvSpPr>
            <p:spPr>
              <a:xfrm>
                <a:off x="8425472" y="3856915"/>
                <a:ext cx="2449478" cy="1000274"/>
              </a:xfrm>
              <a:prstGeom prst="rect">
                <a:avLst/>
              </a:prstGeom>
              <a:solidFill>
                <a:schemeClr val="accent2">
                  <a:lumMod val="20000"/>
                  <a:lumOff val="80000"/>
                </a:schemeClr>
              </a:solidFill>
            </p:spPr>
            <p:txBody>
              <a:bodyPr wrap="square" rtlCol="0">
                <a:spAutoFit/>
              </a:bodyPr>
              <a:lstStyle/>
              <a:p>
                <a:pPr>
                  <a:spcBef>
                    <a:spcPts val="300"/>
                  </a:spcBef>
                </a:pPr>
                <a14:m>
                  <m:oMath xmlns:m="http://schemas.openxmlformats.org/officeDocument/2006/math">
                    <m:r>
                      <a:rPr lang="en-US" altLang="zh-CN" b="1" i="1" smtClean="0">
                        <a:solidFill>
                          <a:schemeClr val="accent2">
                            <a:lumMod val="50000"/>
                          </a:schemeClr>
                        </a:solidFill>
                        <a:latin typeface="Cambria Math" panose="02040503050406030204" pitchFamily="18" charset="0"/>
                      </a:rPr>
                      <m:t>𝑹</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表示“</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𝒙</m:t>
                    </m:r>
                  </m:oMath>
                </a14:m>
                <a:r>
                  <a:rPr lang="zh-CN" altLang="en-US" b="1">
                    <a:solidFill>
                      <a:schemeClr val="accent2">
                        <a:lumMod val="50000"/>
                      </a:schemeClr>
                    </a:solidFill>
                  </a:rPr>
                  <a:t>是实数”</a:t>
                </a:r>
                <a:endParaRPr lang="en-US" altLang="zh-CN" b="1">
                  <a:solidFill>
                    <a:schemeClr val="accent2">
                      <a:lumMod val="50000"/>
                    </a:schemeClr>
                  </a:solidFill>
                </a:endParaRPr>
              </a:p>
              <a:p>
                <a:pPr>
                  <a:spcBef>
                    <a:spcPts val="300"/>
                  </a:spcBef>
                </a:pPr>
                <a14:m>
                  <m:oMath xmlns:m="http://schemas.openxmlformats.org/officeDocument/2006/math">
                    <m:r>
                      <a:rPr lang="en-US" altLang="zh-CN" b="1" i="1" smtClean="0">
                        <a:solidFill>
                          <a:srgbClr val="C00000"/>
                        </a:solidFill>
                        <a:latin typeface="Cambria Math" panose="02040503050406030204" pitchFamily="18" charset="0"/>
                      </a:rPr>
                      <m:t>𝑸</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𝒙</m:t>
                    </m:r>
                    <m:r>
                      <a:rPr lang="en-US" altLang="zh-CN" b="1" i="1" smtClean="0">
                        <a:solidFill>
                          <a:srgbClr val="C00000"/>
                        </a:solidFill>
                        <a:latin typeface="Cambria Math" panose="02040503050406030204" pitchFamily="18" charset="0"/>
                      </a:rPr>
                      <m:t>)</m:t>
                    </m:r>
                  </m:oMath>
                </a14:m>
                <a:r>
                  <a:rPr lang="zh-CN" altLang="en-US" b="1">
                    <a:solidFill>
                      <a:schemeClr val="accent2">
                        <a:lumMod val="50000"/>
                      </a:schemeClr>
                    </a:solidFill>
                  </a:rPr>
                  <a:t>表示“</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𝒙</m:t>
                    </m:r>
                  </m:oMath>
                </a14:m>
                <a:r>
                  <a:rPr lang="zh-CN" altLang="en-US" b="1">
                    <a:solidFill>
                      <a:schemeClr val="accent2">
                        <a:lumMod val="50000"/>
                      </a:schemeClr>
                    </a:solidFill>
                  </a:rPr>
                  <a:t>是有理数”</a:t>
                </a:r>
                <a:endParaRPr lang="en-US" altLang="zh-CN" b="1">
                  <a:solidFill>
                    <a:schemeClr val="accent2">
                      <a:lumMod val="50000"/>
                    </a:schemeClr>
                  </a:solidFill>
                </a:endParaRPr>
              </a:p>
              <a:p>
                <a:pPr>
                  <a:spcBef>
                    <a:spcPts val="300"/>
                  </a:spcBef>
                </a:pPr>
                <a14:m>
                  <m:oMath xmlns:m="http://schemas.openxmlformats.org/officeDocument/2006/math">
                    <m:r>
                      <a:rPr lang="en-US" altLang="zh-CN" b="1" i="1" smtClean="0">
                        <a:solidFill>
                          <a:srgbClr val="C00000"/>
                        </a:solidFill>
                        <a:latin typeface="Cambria Math" panose="02040503050406030204" pitchFamily="18" charset="0"/>
                      </a:rPr>
                      <m:t>𝑾</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𝒙</m:t>
                    </m:r>
                    <m:r>
                      <a:rPr lang="en-US" altLang="zh-CN" b="1" i="1" smtClean="0">
                        <a:solidFill>
                          <a:srgbClr val="C00000"/>
                        </a:solidFill>
                        <a:latin typeface="Cambria Math" panose="02040503050406030204" pitchFamily="18" charset="0"/>
                      </a:rPr>
                      <m:t>)</m:t>
                    </m:r>
                  </m:oMath>
                </a14:m>
                <a:r>
                  <a:rPr lang="zh-CN" altLang="en-US" b="1">
                    <a:solidFill>
                      <a:schemeClr val="accent2">
                        <a:lumMod val="50000"/>
                      </a:schemeClr>
                    </a:solidFill>
                  </a:rPr>
                  <a:t>表示“</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𝒙</m:t>
                    </m:r>
                  </m:oMath>
                </a14:m>
                <a:r>
                  <a:rPr lang="zh-CN" altLang="en-US" b="1">
                    <a:solidFill>
                      <a:schemeClr val="accent2">
                        <a:lumMod val="50000"/>
                      </a:schemeClr>
                    </a:solidFill>
                  </a:rPr>
                  <a:t>是无理数”</a:t>
                </a:r>
              </a:p>
            </p:txBody>
          </p:sp>
        </mc:Choice>
        <mc:Fallback xmlns="">
          <p:sp>
            <p:nvSpPr>
              <p:cNvPr id="15" name="文本框 14">
                <a:extLst>
                  <a:ext uri="{FF2B5EF4-FFF2-40B4-BE49-F238E27FC236}">
                    <a16:creationId xmlns:a16="http://schemas.microsoft.com/office/drawing/2014/main" id="{36D89739-B335-4994-A050-9DC91E007D96}"/>
                  </a:ext>
                </a:extLst>
              </p:cNvPr>
              <p:cNvSpPr txBox="1">
                <a:spLocks noRot="1" noChangeAspect="1" noMove="1" noResize="1" noEditPoints="1" noAdjustHandles="1" noChangeArrowheads="1" noChangeShapeType="1" noTextEdit="1"/>
              </p:cNvSpPr>
              <p:nvPr/>
            </p:nvSpPr>
            <p:spPr>
              <a:xfrm>
                <a:off x="8425472" y="3856915"/>
                <a:ext cx="2449478" cy="1000274"/>
              </a:xfrm>
              <a:prstGeom prst="rect">
                <a:avLst/>
              </a:prstGeom>
              <a:blipFill>
                <a:blip r:embed="rId6"/>
                <a:stretch>
                  <a:fillRect l="-498" t="-3659" r="-2239" b="-91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71D19527-E94A-42B1-9071-2ABB5E1CC788}"/>
                  </a:ext>
                </a:extLst>
              </p:cNvPr>
              <p:cNvSpPr txBox="1"/>
              <p:nvPr/>
            </p:nvSpPr>
            <p:spPr>
              <a:xfrm>
                <a:off x="6490762" y="5398538"/>
                <a:ext cx="4558844" cy="646331"/>
              </a:xfrm>
              <a:prstGeom prst="rect">
                <a:avLst/>
              </a:prstGeom>
              <a:solidFill>
                <a:schemeClr val="accent4">
                  <a:lumMod val="20000"/>
                  <a:lumOff val="80000"/>
                </a:schemeClr>
              </a:solidFill>
            </p:spPr>
            <p:txBody>
              <a:bodyPr wrap="square" rtlCol="0">
                <a:spAutoFit/>
              </a:bodyPr>
              <a:lstStyle/>
              <a:p>
                <a:r>
                  <a:rPr lang="zh-CN" altLang="en-US" b="1">
                    <a:solidFill>
                      <a:srgbClr val="002060"/>
                    </a:solidFill>
                  </a:rPr>
                  <a:t>对所有</a:t>
                </a:r>
                <a14:m>
                  <m:oMath xmlns:m="http://schemas.openxmlformats.org/officeDocument/2006/math">
                    <m:r>
                      <a:rPr lang="en-US" altLang="zh-CN" b="1" i="1" smtClean="0">
                        <a:solidFill>
                          <a:srgbClr val="002060"/>
                        </a:solidFill>
                        <a:latin typeface="Cambria Math" panose="02040503050406030204" pitchFamily="18" charset="0"/>
                      </a:rPr>
                      <m:t>𝒙</m:t>
                    </m:r>
                  </m:oMath>
                </a14:m>
                <a:r>
                  <a:rPr lang="zh-CN" altLang="en-US" b="1">
                    <a:solidFill>
                      <a:srgbClr val="002060"/>
                    </a:solidFill>
                  </a:rPr>
                  <a:t>，如果</a:t>
                </a:r>
                <a14:m>
                  <m:oMath xmlns:m="http://schemas.openxmlformats.org/officeDocument/2006/math">
                    <m:r>
                      <a:rPr lang="en-US" altLang="zh-CN" b="1" i="1" smtClean="0">
                        <a:solidFill>
                          <a:srgbClr val="002060"/>
                        </a:solidFill>
                        <a:latin typeface="Cambria Math" panose="02040503050406030204" pitchFamily="18" charset="0"/>
                      </a:rPr>
                      <m:t>𝒙</m:t>
                    </m:r>
                  </m:oMath>
                </a14:m>
                <a:r>
                  <a:rPr lang="zh-CN" altLang="en-US" b="1">
                    <a:solidFill>
                      <a:srgbClr val="002060"/>
                    </a:solidFill>
                  </a:rPr>
                  <a:t>是有理数，则</a:t>
                </a:r>
                <a14:m>
                  <m:oMath xmlns:m="http://schemas.openxmlformats.org/officeDocument/2006/math">
                    <m:r>
                      <a:rPr lang="en-US" altLang="zh-CN" b="1" i="1" smtClean="0">
                        <a:solidFill>
                          <a:srgbClr val="002060"/>
                        </a:solidFill>
                        <a:latin typeface="Cambria Math" panose="02040503050406030204" pitchFamily="18" charset="0"/>
                      </a:rPr>
                      <m:t>𝒙</m:t>
                    </m:r>
                  </m:oMath>
                </a14:m>
                <a:r>
                  <a:rPr lang="zh-CN" altLang="en-US" b="1">
                    <a:solidFill>
                      <a:srgbClr val="002060"/>
                    </a:solidFill>
                  </a:rPr>
                  <a:t>是实数，而且对所有</a:t>
                </a:r>
                <a14:m>
                  <m:oMath xmlns:m="http://schemas.openxmlformats.org/officeDocument/2006/math">
                    <m:r>
                      <a:rPr lang="en-US" altLang="zh-CN" b="1" i="1" smtClean="0">
                        <a:solidFill>
                          <a:srgbClr val="002060"/>
                        </a:solidFill>
                        <a:latin typeface="Cambria Math" panose="02040503050406030204" pitchFamily="18" charset="0"/>
                      </a:rPr>
                      <m:t>𝒙</m:t>
                    </m:r>
                  </m:oMath>
                </a14:m>
                <a:r>
                  <a:rPr lang="zh-CN" altLang="en-US" b="1">
                    <a:solidFill>
                      <a:srgbClr val="002060"/>
                    </a:solidFill>
                  </a:rPr>
                  <a:t>，如果</a:t>
                </a:r>
                <a14:m>
                  <m:oMath xmlns:m="http://schemas.openxmlformats.org/officeDocument/2006/math">
                    <m:r>
                      <a:rPr lang="en-US" altLang="zh-CN" b="1" i="1" smtClean="0">
                        <a:solidFill>
                          <a:srgbClr val="002060"/>
                        </a:solidFill>
                        <a:latin typeface="Cambria Math" panose="02040503050406030204" pitchFamily="18" charset="0"/>
                      </a:rPr>
                      <m:t>𝒙</m:t>
                    </m:r>
                  </m:oMath>
                </a14:m>
                <a:r>
                  <a:rPr lang="zh-CN" altLang="en-US" b="1">
                    <a:solidFill>
                      <a:srgbClr val="002060"/>
                    </a:solidFill>
                  </a:rPr>
                  <a:t>是无理数，则</a:t>
                </a:r>
                <a14:m>
                  <m:oMath xmlns:m="http://schemas.openxmlformats.org/officeDocument/2006/math">
                    <m:r>
                      <a:rPr lang="en-US" altLang="zh-CN" b="1" i="1" smtClean="0">
                        <a:solidFill>
                          <a:srgbClr val="002060"/>
                        </a:solidFill>
                        <a:latin typeface="Cambria Math" panose="02040503050406030204" pitchFamily="18" charset="0"/>
                      </a:rPr>
                      <m:t>𝒙</m:t>
                    </m:r>
                  </m:oMath>
                </a14:m>
                <a:r>
                  <a:rPr lang="zh-CN" altLang="en-US" b="1">
                    <a:solidFill>
                      <a:srgbClr val="002060"/>
                    </a:solidFill>
                  </a:rPr>
                  <a:t>也是实数</a:t>
                </a:r>
              </a:p>
            </p:txBody>
          </p:sp>
        </mc:Choice>
        <mc:Fallback xmlns="">
          <p:sp>
            <p:nvSpPr>
              <p:cNvPr id="16" name="文本框 15">
                <a:extLst>
                  <a:ext uri="{FF2B5EF4-FFF2-40B4-BE49-F238E27FC236}">
                    <a16:creationId xmlns:a16="http://schemas.microsoft.com/office/drawing/2014/main" id="{71D19527-E94A-42B1-9071-2ABB5E1CC788}"/>
                  </a:ext>
                </a:extLst>
              </p:cNvPr>
              <p:cNvSpPr txBox="1">
                <a:spLocks noRot="1" noChangeAspect="1" noMove="1" noResize="1" noEditPoints="1" noAdjustHandles="1" noChangeArrowheads="1" noChangeShapeType="1" noTextEdit="1"/>
              </p:cNvSpPr>
              <p:nvPr/>
            </p:nvSpPr>
            <p:spPr>
              <a:xfrm>
                <a:off x="6490762" y="5398538"/>
                <a:ext cx="4558844" cy="646331"/>
              </a:xfrm>
              <a:prstGeom prst="rect">
                <a:avLst/>
              </a:prstGeom>
              <a:blipFill>
                <a:blip r:embed="rId7"/>
                <a:stretch>
                  <a:fillRect l="-1203" t="-5660" b="-141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8D1EAD49-4E25-4B51-9115-452F08E7ADD2}"/>
                  </a:ext>
                </a:extLst>
              </p:cNvPr>
              <p:cNvSpPr txBox="1"/>
              <p:nvPr/>
            </p:nvSpPr>
            <p:spPr>
              <a:xfrm>
                <a:off x="1137271" y="5519211"/>
                <a:ext cx="4243079" cy="404983"/>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𝑸</m:t>
                          </m:r>
                          <m:d>
                            <m:dPr>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𝒙</m:t>
                              </m:r>
                            </m:e>
                          </m:d>
                          <m:r>
                            <a:rPr lang="en-US" altLang="zh-CN" b="1" i="1" smtClean="0">
                              <a:solidFill>
                                <a:srgbClr val="C00000"/>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𝑹</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𝑾</m:t>
                          </m:r>
                          <m:d>
                            <m:dPr>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𝒙</m:t>
                              </m:r>
                            </m:e>
                          </m:d>
                          <m:r>
                            <a:rPr lang="en-US" altLang="zh-CN" b="1" i="1" smtClean="0">
                              <a:solidFill>
                                <a:srgbClr val="C00000"/>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𝑹</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e>
                      </m:d>
                    </m:oMath>
                  </m:oMathPara>
                </a14:m>
                <a:endParaRPr lang="zh-CN" altLang="en-US" b="1">
                  <a:solidFill>
                    <a:schemeClr val="accent2">
                      <a:lumMod val="50000"/>
                    </a:schemeClr>
                  </a:solidFill>
                </a:endParaRPr>
              </a:p>
            </p:txBody>
          </p:sp>
        </mc:Choice>
        <mc:Fallback xmlns="">
          <p:sp>
            <p:nvSpPr>
              <p:cNvPr id="18" name="文本框 17">
                <a:extLst>
                  <a:ext uri="{FF2B5EF4-FFF2-40B4-BE49-F238E27FC236}">
                    <a16:creationId xmlns:a16="http://schemas.microsoft.com/office/drawing/2014/main" id="{8D1EAD49-4E25-4B51-9115-452F08E7ADD2}"/>
                  </a:ext>
                </a:extLst>
              </p:cNvPr>
              <p:cNvSpPr txBox="1">
                <a:spLocks noRot="1" noChangeAspect="1" noMove="1" noResize="1" noEditPoints="1" noAdjustHandles="1" noChangeArrowheads="1" noChangeShapeType="1" noTextEdit="1"/>
              </p:cNvSpPr>
              <p:nvPr/>
            </p:nvSpPr>
            <p:spPr>
              <a:xfrm>
                <a:off x="1137271" y="5519211"/>
                <a:ext cx="4243079" cy="404983"/>
              </a:xfrm>
              <a:prstGeom prst="rect">
                <a:avLst/>
              </a:prstGeom>
              <a:blipFill>
                <a:blip r:embed="rId8"/>
                <a:stretch>
                  <a:fillRect b="-5970"/>
                </a:stretch>
              </a:blipFill>
            </p:spPr>
            <p:txBody>
              <a:bodyPr/>
              <a:lstStyle/>
              <a:p>
                <a:r>
                  <a:rPr lang="zh-CN" altLang="en-US">
                    <a:noFill/>
                  </a:rPr>
                  <a:t> </a:t>
                </a:r>
              </a:p>
            </p:txBody>
          </p:sp>
        </mc:Fallback>
      </mc:AlternateContent>
      <p:sp>
        <p:nvSpPr>
          <p:cNvPr id="19" name="箭头: 右 18">
            <a:extLst>
              <a:ext uri="{FF2B5EF4-FFF2-40B4-BE49-F238E27FC236}">
                <a16:creationId xmlns:a16="http://schemas.microsoft.com/office/drawing/2014/main" id="{C3E7978E-8B32-440C-9BB3-A7B77C785F5B}"/>
              </a:ext>
            </a:extLst>
          </p:cNvPr>
          <p:cNvSpPr/>
          <p:nvPr/>
        </p:nvSpPr>
        <p:spPr>
          <a:xfrm>
            <a:off x="4120308" y="4337460"/>
            <a:ext cx="927773" cy="9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箭头: 右 19">
            <a:extLst>
              <a:ext uri="{FF2B5EF4-FFF2-40B4-BE49-F238E27FC236}">
                <a16:creationId xmlns:a16="http://schemas.microsoft.com/office/drawing/2014/main" id="{B44219DB-0EE2-4E3B-AB9F-67767E8E2D3B}"/>
              </a:ext>
            </a:extLst>
          </p:cNvPr>
          <p:cNvSpPr/>
          <p:nvPr/>
        </p:nvSpPr>
        <p:spPr>
          <a:xfrm>
            <a:off x="7180172" y="4337460"/>
            <a:ext cx="1245300" cy="908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下 20">
            <a:extLst>
              <a:ext uri="{FF2B5EF4-FFF2-40B4-BE49-F238E27FC236}">
                <a16:creationId xmlns:a16="http://schemas.microsoft.com/office/drawing/2014/main" id="{E5F469B4-D573-462A-9FFF-B5A836227431}"/>
              </a:ext>
            </a:extLst>
          </p:cNvPr>
          <p:cNvSpPr/>
          <p:nvPr/>
        </p:nvSpPr>
        <p:spPr>
          <a:xfrm>
            <a:off x="9595448" y="4857189"/>
            <a:ext cx="94562" cy="5413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箭头: 左 21">
            <a:extLst>
              <a:ext uri="{FF2B5EF4-FFF2-40B4-BE49-F238E27FC236}">
                <a16:creationId xmlns:a16="http://schemas.microsoft.com/office/drawing/2014/main" id="{A66958A8-F7BD-4297-BD2A-80B7AB9DCF15}"/>
              </a:ext>
            </a:extLst>
          </p:cNvPr>
          <p:cNvSpPr/>
          <p:nvPr/>
        </p:nvSpPr>
        <p:spPr>
          <a:xfrm>
            <a:off x="5380350" y="5678766"/>
            <a:ext cx="1110412" cy="9657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CF69317C-9919-4521-B05D-2ABA5D810620}"/>
              </a:ext>
            </a:extLst>
          </p:cNvPr>
          <p:cNvSpPr txBox="1"/>
          <p:nvPr/>
        </p:nvSpPr>
        <p:spPr>
          <a:xfrm>
            <a:off x="4261888" y="4077962"/>
            <a:ext cx="650267" cy="584775"/>
          </a:xfrm>
          <a:prstGeom prst="rect">
            <a:avLst/>
          </a:prstGeom>
          <a:solidFill>
            <a:schemeClr val="accent5">
              <a:lumMod val="20000"/>
              <a:lumOff val="80000"/>
            </a:schemeClr>
          </a:solidFill>
        </p:spPr>
        <p:txBody>
          <a:bodyPr wrap="square" rtlCol="0">
            <a:spAutoFit/>
          </a:bodyPr>
          <a:lstStyle/>
          <a:p>
            <a:r>
              <a:rPr lang="zh-CN" altLang="en-US" sz="1600" b="1">
                <a:solidFill>
                  <a:schemeClr val="accent4">
                    <a:lumMod val="50000"/>
                  </a:schemeClr>
                </a:solidFill>
                <a:latin typeface="楷体" panose="02010609060101010101" pitchFamily="49" charset="-122"/>
                <a:ea typeface="楷体" panose="02010609060101010101" pitchFamily="49" charset="-122"/>
              </a:rPr>
              <a:t>确定论域</a:t>
            </a:r>
          </a:p>
        </p:txBody>
      </p:sp>
      <p:sp>
        <p:nvSpPr>
          <p:cNvPr id="24" name="文本框 23">
            <a:extLst>
              <a:ext uri="{FF2B5EF4-FFF2-40B4-BE49-F238E27FC236}">
                <a16:creationId xmlns:a16="http://schemas.microsoft.com/office/drawing/2014/main" id="{3089B38D-A691-45E2-9BA0-C8B87BD872A7}"/>
              </a:ext>
            </a:extLst>
          </p:cNvPr>
          <p:cNvSpPr txBox="1"/>
          <p:nvPr/>
        </p:nvSpPr>
        <p:spPr>
          <a:xfrm>
            <a:off x="7477688" y="4090478"/>
            <a:ext cx="650267" cy="584775"/>
          </a:xfrm>
          <a:prstGeom prst="rect">
            <a:avLst/>
          </a:prstGeom>
          <a:solidFill>
            <a:schemeClr val="accent5">
              <a:lumMod val="20000"/>
              <a:lumOff val="80000"/>
            </a:schemeClr>
          </a:solidFill>
        </p:spPr>
        <p:txBody>
          <a:bodyPr wrap="square" rtlCol="0">
            <a:spAutoFit/>
          </a:bodyPr>
          <a:lstStyle/>
          <a:p>
            <a:r>
              <a:rPr lang="zh-CN" altLang="en-US" sz="1600" b="1">
                <a:solidFill>
                  <a:schemeClr val="accent4">
                    <a:lumMod val="50000"/>
                  </a:schemeClr>
                </a:solidFill>
                <a:latin typeface="楷体" panose="02010609060101010101" pitchFamily="49" charset="-122"/>
                <a:ea typeface="楷体" panose="02010609060101010101" pitchFamily="49" charset="-122"/>
              </a:rPr>
              <a:t>提取谓词</a:t>
            </a:r>
          </a:p>
        </p:txBody>
      </p:sp>
      <p:sp>
        <p:nvSpPr>
          <p:cNvPr id="25" name="文本框 24">
            <a:extLst>
              <a:ext uri="{FF2B5EF4-FFF2-40B4-BE49-F238E27FC236}">
                <a16:creationId xmlns:a16="http://schemas.microsoft.com/office/drawing/2014/main" id="{FC57AFD7-0B4B-4072-9315-FEE8E268EFC1}"/>
              </a:ext>
            </a:extLst>
          </p:cNvPr>
          <p:cNvSpPr txBox="1"/>
          <p:nvPr/>
        </p:nvSpPr>
        <p:spPr>
          <a:xfrm>
            <a:off x="9119316" y="4950392"/>
            <a:ext cx="1048632" cy="338554"/>
          </a:xfrm>
          <a:prstGeom prst="rect">
            <a:avLst/>
          </a:prstGeom>
          <a:solidFill>
            <a:schemeClr val="accent5">
              <a:lumMod val="20000"/>
              <a:lumOff val="80000"/>
            </a:schemeClr>
          </a:solidFill>
        </p:spPr>
        <p:txBody>
          <a:bodyPr wrap="square" rtlCol="0">
            <a:spAutoFit/>
          </a:bodyPr>
          <a:lstStyle/>
          <a:p>
            <a:r>
              <a:rPr lang="zh-CN" altLang="en-US" sz="1600" b="1">
                <a:solidFill>
                  <a:schemeClr val="accent4">
                    <a:lumMod val="50000"/>
                  </a:schemeClr>
                </a:solidFill>
                <a:latin typeface="楷体" panose="02010609060101010101" pitchFamily="49" charset="-122"/>
                <a:ea typeface="楷体" panose="02010609060101010101" pitchFamily="49" charset="-122"/>
              </a:rPr>
              <a:t>细化句子</a:t>
            </a:r>
          </a:p>
        </p:txBody>
      </p:sp>
      <p:sp>
        <p:nvSpPr>
          <p:cNvPr id="26" name="文本框 25">
            <a:extLst>
              <a:ext uri="{FF2B5EF4-FFF2-40B4-BE49-F238E27FC236}">
                <a16:creationId xmlns:a16="http://schemas.microsoft.com/office/drawing/2014/main" id="{EAF31E11-B31C-47B3-B8DE-12144B6D288D}"/>
              </a:ext>
            </a:extLst>
          </p:cNvPr>
          <p:cNvSpPr txBox="1"/>
          <p:nvPr/>
        </p:nvSpPr>
        <p:spPr>
          <a:xfrm>
            <a:off x="4275622" y="4871875"/>
            <a:ext cx="3901351" cy="369332"/>
          </a:xfrm>
          <a:prstGeom prst="rect">
            <a:avLst/>
          </a:prstGeom>
          <a:solidFill>
            <a:schemeClr val="accent5">
              <a:lumMod val="20000"/>
              <a:lumOff val="80000"/>
            </a:schemeClr>
          </a:solidFill>
        </p:spPr>
        <p:txBody>
          <a:bodyPr wrap="square" rtlCol="0">
            <a:spAutoFit/>
          </a:bodyPr>
          <a:lstStyle/>
          <a:p>
            <a:r>
              <a:rPr lang="zh-CN" altLang="en-US" b="1">
                <a:solidFill>
                  <a:schemeClr val="accent4">
                    <a:lumMod val="50000"/>
                  </a:schemeClr>
                </a:solidFill>
                <a:latin typeface="楷体" panose="02010609060101010101" pitchFamily="49" charset="-122"/>
                <a:ea typeface="楷体" panose="02010609060101010101" pitchFamily="49" charset="-122"/>
              </a:rPr>
              <a:t>论域应至少包含所有无理数和有理数</a:t>
            </a:r>
          </a:p>
        </p:txBody>
      </p:sp>
      <p:sp>
        <p:nvSpPr>
          <p:cNvPr id="27" name="矩形: 圆角 26">
            <a:extLst>
              <a:ext uri="{FF2B5EF4-FFF2-40B4-BE49-F238E27FC236}">
                <a16:creationId xmlns:a16="http://schemas.microsoft.com/office/drawing/2014/main" id="{34AD5919-B741-44E7-BDD3-D92A5AB99D76}"/>
              </a:ext>
            </a:extLst>
          </p:cNvPr>
          <p:cNvSpPr/>
          <p:nvPr/>
        </p:nvSpPr>
        <p:spPr>
          <a:xfrm>
            <a:off x="8461213" y="4226422"/>
            <a:ext cx="3103645" cy="557670"/>
          </a:xfrm>
          <a:prstGeom prst="roundRect">
            <a:avLst>
              <a:gd name="adj" fmla="val 7230"/>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A7E731D0-D5B4-43CC-9182-572E1716D8DB}"/>
              </a:ext>
            </a:extLst>
          </p:cNvPr>
          <p:cNvSpPr txBox="1"/>
          <p:nvPr/>
        </p:nvSpPr>
        <p:spPr>
          <a:xfrm>
            <a:off x="10978876" y="4259035"/>
            <a:ext cx="520197" cy="492443"/>
          </a:xfrm>
          <a:prstGeom prst="rect">
            <a:avLst/>
          </a:prstGeom>
          <a:solidFill>
            <a:schemeClr val="accent5">
              <a:lumMod val="20000"/>
              <a:lumOff val="80000"/>
            </a:schemeClr>
          </a:solidFill>
        </p:spPr>
        <p:txBody>
          <a:bodyPr wrap="square" lIns="0" tIns="0" rIns="0" bIns="0" rtlCol="0">
            <a:spAutoFit/>
          </a:bodyPr>
          <a:lstStyle/>
          <a:p>
            <a:pPr algn="ctr"/>
            <a:r>
              <a:rPr lang="zh-CN" altLang="en-US" sz="1600" b="1">
                <a:latin typeface="楷体" panose="02010609060101010101" pitchFamily="49" charset="-122"/>
                <a:ea typeface="楷体" panose="02010609060101010101" pitchFamily="49" charset="-122"/>
              </a:rPr>
              <a:t>特征谓词</a:t>
            </a:r>
          </a:p>
        </p:txBody>
      </p:sp>
      <p:sp>
        <p:nvSpPr>
          <p:cNvPr id="29" name="文本框 28">
            <a:extLst>
              <a:ext uri="{FF2B5EF4-FFF2-40B4-BE49-F238E27FC236}">
                <a16:creationId xmlns:a16="http://schemas.microsoft.com/office/drawing/2014/main" id="{D3C9D18C-4BA1-4626-8F4D-BD0466A12F52}"/>
              </a:ext>
            </a:extLst>
          </p:cNvPr>
          <p:cNvSpPr txBox="1"/>
          <p:nvPr/>
        </p:nvSpPr>
        <p:spPr>
          <a:xfrm>
            <a:off x="8523023" y="1459462"/>
            <a:ext cx="2980023" cy="645177"/>
          </a:xfrm>
          <a:prstGeom prst="rect">
            <a:avLst/>
          </a:prstGeom>
          <a:solidFill>
            <a:schemeClr val="accent2">
              <a:lumMod val="20000"/>
              <a:lumOff val="80000"/>
              <a:alpha val="50000"/>
            </a:schemeClr>
          </a:solidFill>
        </p:spPr>
        <p:txBody>
          <a:bodyPr wrap="square" tIns="0" bIns="0" rtlCol="0">
            <a:spAutoFit/>
          </a:bodyPr>
          <a:lstStyle/>
          <a:p>
            <a:pPr>
              <a:lnSpc>
                <a:spcPts val="2600"/>
              </a:lnSpc>
              <a:spcBef>
                <a:spcPts val="600"/>
              </a:spcBef>
            </a:pPr>
            <a:r>
              <a:rPr lang="zh-CN" altLang="en-US" b="1">
                <a:solidFill>
                  <a:schemeClr val="accent2">
                    <a:lumMod val="50000"/>
                  </a:schemeClr>
                </a:solidFill>
              </a:rPr>
              <a:t>全称量词命题中特征谓词与其他位置是逻辑蕴含关系！</a:t>
            </a:r>
          </a:p>
        </p:txBody>
      </p:sp>
    </p:spTree>
    <p:extLst>
      <p:ext uri="{BB962C8B-B14F-4D97-AF65-F5344CB8AC3E}">
        <p14:creationId xmlns:p14="http://schemas.microsoft.com/office/powerpoint/2010/main" val="2668263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自然语言命题的符号化</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第十二讲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一阶逻辑的应用</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9</a:t>
            </a:fld>
            <a:r>
              <a:rPr lang="en-US" altLang="zh-CN">
                <a:latin typeface="Arial" panose="020B0604020202020204" pitchFamily="34" charset="0"/>
                <a:ea typeface="楷体" panose="02010609060101010101" pitchFamily="49" charset="-122"/>
                <a:cs typeface="Arial" panose="020B0604020202020204" pitchFamily="34" charset="0"/>
              </a:rPr>
              <a:t>/28</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简单命题的符号化练习</a:t>
            </a:r>
          </a:p>
        </p:txBody>
      </p:sp>
      <p:sp>
        <p:nvSpPr>
          <p:cNvPr id="2" name="文本框 1">
            <a:extLst>
              <a:ext uri="{FF2B5EF4-FFF2-40B4-BE49-F238E27FC236}">
                <a16:creationId xmlns:a16="http://schemas.microsoft.com/office/drawing/2014/main" id="{EEF2F45B-487E-4184-BC4F-E175EFA189EA}"/>
              </a:ext>
            </a:extLst>
          </p:cNvPr>
          <p:cNvSpPr txBox="1"/>
          <p:nvPr/>
        </p:nvSpPr>
        <p:spPr>
          <a:xfrm>
            <a:off x="942082" y="1196229"/>
            <a:ext cx="6958598" cy="1154162"/>
          </a:xfrm>
          <a:prstGeom prst="rect">
            <a:avLst/>
          </a:prstGeom>
          <a:solidFill>
            <a:schemeClr val="accent6">
              <a:lumMod val="20000"/>
              <a:lumOff val="80000"/>
              <a:alpha val="25000"/>
            </a:schemeClr>
          </a:solidFill>
        </p:spPr>
        <p:txBody>
          <a:bodyPr wrap="square" rtlCol="0">
            <a:spAutoFit/>
          </a:bodyPr>
          <a:lstStyle/>
          <a:p>
            <a:pPr>
              <a:lnSpc>
                <a:spcPts val="3600"/>
              </a:lnSpc>
              <a:spcBef>
                <a:spcPts val="1200"/>
              </a:spcBef>
              <a:spcAft>
                <a:spcPts val="600"/>
              </a:spcAft>
            </a:pPr>
            <a:r>
              <a:rPr lang="zh-CN" altLang="en-US" sz="2400" b="1">
                <a:solidFill>
                  <a:srgbClr val="002060"/>
                </a:solidFill>
                <a:latin typeface="楷体" panose="02010609060101010101" pitchFamily="49" charset="-122"/>
                <a:ea typeface="楷体" panose="02010609060101010101" pitchFamily="49" charset="-122"/>
              </a:rPr>
              <a:t>在上面分析原子命题的基础上，符号化下面的命题</a:t>
            </a:r>
          </a:p>
          <a:p>
            <a:pPr marL="457200" indent="-457200">
              <a:spcBef>
                <a:spcPts val="1200"/>
              </a:spcBef>
              <a:spcAft>
                <a:spcPts val="6000"/>
              </a:spcAft>
              <a:buFont typeface="+mj-lt"/>
              <a:buAutoNum type="arabicPeriod" startAt="3"/>
            </a:pPr>
            <a:r>
              <a:rPr lang="zh-CN" altLang="en-US" sz="2400" b="1">
                <a:solidFill>
                  <a:schemeClr val="accent6">
                    <a:lumMod val="50000"/>
                  </a:schemeClr>
                </a:solidFill>
              </a:rPr>
              <a:t>有些实数是有理数，而且有些实数是无理数</a:t>
            </a:r>
          </a:p>
        </p:txBody>
      </p:sp>
      <p:grpSp>
        <p:nvGrpSpPr>
          <p:cNvPr id="33" name="组合 32">
            <a:extLst>
              <a:ext uri="{FF2B5EF4-FFF2-40B4-BE49-F238E27FC236}">
                <a16:creationId xmlns:a16="http://schemas.microsoft.com/office/drawing/2014/main" id="{EE0FE113-401A-4C3E-8B54-B0A2215A0045}"/>
              </a:ext>
            </a:extLst>
          </p:cNvPr>
          <p:cNvGrpSpPr/>
          <p:nvPr/>
        </p:nvGrpSpPr>
        <p:grpSpPr>
          <a:xfrm>
            <a:off x="1425322" y="2482497"/>
            <a:ext cx="9341353" cy="3785556"/>
            <a:chOff x="789410" y="2482497"/>
            <a:chExt cx="9341353" cy="3785556"/>
          </a:xfrm>
        </p:grpSpPr>
        <p:sp>
          <p:nvSpPr>
            <p:cNvPr id="4" name="矩形: 圆角 3">
              <a:extLst>
                <a:ext uri="{FF2B5EF4-FFF2-40B4-BE49-F238E27FC236}">
                  <a16:creationId xmlns:a16="http://schemas.microsoft.com/office/drawing/2014/main" id="{4DB5DC02-6401-4BF8-ACD2-155C0EE5F8C2}"/>
                </a:ext>
              </a:extLst>
            </p:cNvPr>
            <p:cNvSpPr/>
            <p:nvPr/>
          </p:nvSpPr>
          <p:spPr>
            <a:xfrm>
              <a:off x="789410" y="2482497"/>
              <a:ext cx="9341353" cy="1987105"/>
            </a:xfrm>
            <a:prstGeom prst="roundRect">
              <a:avLst>
                <a:gd name="adj" fmla="val 10563"/>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62B74B26-A8CB-4B89-95E9-266089132682}"/>
                </a:ext>
              </a:extLst>
            </p:cNvPr>
            <p:cNvSpPr/>
            <p:nvPr/>
          </p:nvSpPr>
          <p:spPr>
            <a:xfrm>
              <a:off x="789410" y="4497716"/>
              <a:ext cx="9341353" cy="1770337"/>
            </a:xfrm>
            <a:prstGeom prst="roundRect">
              <a:avLst>
                <a:gd name="adj" fmla="val 10350"/>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49CD7C64-DDC1-4B89-8486-88D83C8113B9}"/>
                </a:ext>
              </a:extLst>
            </p:cNvPr>
            <p:cNvSpPr txBox="1"/>
            <p:nvPr/>
          </p:nvSpPr>
          <p:spPr>
            <a:xfrm>
              <a:off x="942082" y="3997579"/>
              <a:ext cx="1838394" cy="630942"/>
            </a:xfrm>
            <a:prstGeom prst="rect">
              <a:avLst/>
            </a:prstGeom>
            <a:solidFill>
              <a:schemeClr val="accent2">
                <a:lumMod val="20000"/>
                <a:lumOff val="80000"/>
              </a:schemeClr>
            </a:solidFill>
          </p:spPr>
          <p:txBody>
            <a:bodyPr wrap="square" tIns="0" bIns="0" rtlCol="0">
              <a:spAutoFit/>
            </a:bodyPr>
            <a:lstStyle/>
            <a:p>
              <a:pPr>
                <a:spcBef>
                  <a:spcPts val="600"/>
                </a:spcBef>
              </a:pPr>
              <a:r>
                <a:rPr lang="zh-CN" altLang="en-US" b="1">
                  <a:solidFill>
                    <a:schemeClr val="accent2">
                      <a:lumMod val="50000"/>
                    </a:schemeClr>
                  </a:solidFill>
                </a:rPr>
                <a:t>“实数”是个体类</a:t>
              </a:r>
              <a:endParaRPr lang="en-US" altLang="zh-CN" b="1">
                <a:solidFill>
                  <a:schemeClr val="accent2">
                    <a:lumMod val="50000"/>
                  </a:schemeClr>
                </a:solidFill>
              </a:endParaRPr>
            </a:p>
            <a:p>
              <a:pPr>
                <a:spcBef>
                  <a:spcPts val="600"/>
                </a:spcBef>
              </a:pPr>
              <a:r>
                <a:rPr lang="en-US" altLang="zh-CN" b="1">
                  <a:solidFill>
                    <a:schemeClr val="accent2">
                      <a:lumMod val="50000"/>
                    </a:schemeClr>
                  </a:solidFill>
                </a:rPr>
                <a:t>“</a:t>
              </a:r>
              <a:r>
                <a:rPr lang="zh-CN" altLang="en-US" b="1">
                  <a:solidFill>
                    <a:schemeClr val="accent2">
                      <a:lumMod val="50000"/>
                    </a:schemeClr>
                  </a:solidFill>
                </a:rPr>
                <a:t>有些”是量词</a:t>
              </a:r>
              <a:endParaRPr lang="en-US" altLang="zh-CN" b="1">
                <a:solidFill>
                  <a:schemeClr val="accent2">
                    <a:lumMod val="50000"/>
                  </a:schemeClr>
                </a:solidFill>
              </a:endParaRPr>
            </a:p>
          </p:txBody>
        </p:sp>
        <p:sp>
          <p:nvSpPr>
            <p:cNvPr id="12" name="箭头: 右 11">
              <a:extLst>
                <a:ext uri="{FF2B5EF4-FFF2-40B4-BE49-F238E27FC236}">
                  <a16:creationId xmlns:a16="http://schemas.microsoft.com/office/drawing/2014/main" id="{BF1C560B-A671-4300-B375-C60932473294}"/>
                </a:ext>
              </a:extLst>
            </p:cNvPr>
            <p:cNvSpPr/>
            <p:nvPr/>
          </p:nvSpPr>
          <p:spPr>
            <a:xfrm>
              <a:off x="2800210" y="4281836"/>
              <a:ext cx="927773" cy="91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6C41516B-459B-45BD-9427-17F3DBB3D51F}"/>
                </a:ext>
              </a:extLst>
            </p:cNvPr>
            <p:cNvSpPr txBox="1"/>
            <p:nvPr/>
          </p:nvSpPr>
          <p:spPr>
            <a:xfrm>
              <a:off x="2941790" y="4022338"/>
              <a:ext cx="650267" cy="584775"/>
            </a:xfrm>
            <a:prstGeom prst="rect">
              <a:avLst/>
            </a:prstGeom>
            <a:solidFill>
              <a:schemeClr val="accent5">
                <a:lumMod val="20000"/>
                <a:lumOff val="80000"/>
              </a:schemeClr>
            </a:solidFill>
          </p:spPr>
          <p:txBody>
            <a:bodyPr wrap="square" rtlCol="0">
              <a:spAutoFit/>
            </a:bodyPr>
            <a:lstStyle/>
            <a:p>
              <a:r>
                <a:rPr lang="zh-CN" altLang="en-US" sz="1600" b="1">
                  <a:solidFill>
                    <a:schemeClr val="accent4">
                      <a:lumMod val="50000"/>
                    </a:schemeClr>
                  </a:solidFill>
                  <a:latin typeface="楷体" panose="02010609060101010101" pitchFamily="49" charset="-122"/>
                  <a:ea typeface="楷体" panose="02010609060101010101" pitchFamily="49" charset="-122"/>
                </a:rPr>
                <a:t>确定论域</a:t>
              </a:r>
            </a:p>
          </p:txBody>
        </p:sp>
        <p:sp>
          <p:nvSpPr>
            <p:cNvPr id="14" name="文本框 13">
              <a:extLst>
                <a:ext uri="{FF2B5EF4-FFF2-40B4-BE49-F238E27FC236}">
                  <a16:creationId xmlns:a16="http://schemas.microsoft.com/office/drawing/2014/main" id="{AB08DE1D-3FA7-41C3-ACC7-FF354E508660}"/>
                </a:ext>
              </a:extLst>
            </p:cNvPr>
            <p:cNvSpPr txBox="1"/>
            <p:nvPr/>
          </p:nvSpPr>
          <p:spPr>
            <a:xfrm>
              <a:off x="3849877" y="3732092"/>
              <a:ext cx="2285587" cy="737510"/>
            </a:xfrm>
            <a:prstGeom prst="rect">
              <a:avLst/>
            </a:prstGeom>
            <a:solidFill>
              <a:schemeClr val="accent4">
                <a:lumMod val="20000"/>
                <a:lumOff val="80000"/>
              </a:schemeClr>
            </a:solidFill>
          </p:spPr>
          <p:txBody>
            <a:bodyPr wrap="square" rtlCol="0">
              <a:spAutoFit/>
            </a:bodyPr>
            <a:lstStyle/>
            <a:p>
              <a:pPr>
                <a:lnSpc>
                  <a:spcPts val="2600"/>
                </a:lnSpc>
              </a:pPr>
              <a:r>
                <a:rPr lang="zh-CN" altLang="en-US" b="1">
                  <a:solidFill>
                    <a:srgbClr val="002060"/>
                  </a:solidFill>
                </a:rPr>
                <a:t>只涉及一个个体类可将论域定为</a:t>
              </a:r>
              <a:r>
                <a:rPr lang="zh-CN" altLang="en-US" b="1">
                  <a:solidFill>
                    <a:srgbClr val="C00000"/>
                  </a:solidFill>
                </a:rPr>
                <a:t>实数集</a:t>
              </a:r>
            </a:p>
          </p:txBody>
        </p:sp>
        <p:sp>
          <p:nvSpPr>
            <p:cNvPr id="15" name="文本框 14">
              <a:extLst>
                <a:ext uri="{FF2B5EF4-FFF2-40B4-BE49-F238E27FC236}">
                  <a16:creationId xmlns:a16="http://schemas.microsoft.com/office/drawing/2014/main" id="{4EA3EB2D-D5DE-4256-BFFA-1B45A8F0A26F}"/>
                </a:ext>
              </a:extLst>
            </p:cNvPr>
            <p:cNvSpPr txBox="1"/>
            <p:nvPr/>
          </p:nvSpPr>
          <p:spPr>
            <a:xfrm>
              <a:off x="3849878" y="4599174"/>
              <a:ext cx="1590468" cy="365613"/>
            </a:xfrm>
            <a:prstGeom prst="rect">
              <a:avLst/>
            </a:prstGeom>
            <a:solidFill>
              <a:schemeClr val="accent4">
                <a:lumMod val="20000"/>
                <a:lumOff val="80000"/>
              </a:schemeClr>
            </a:solidFill>
          </p:spPr>
          <p:txBody>
            <a:bodyPr wrap="square" rtlCol="0">
              <a:spAutoFit/>
            </a:bodyPr>
            <a:lstStyle/>
            <a:p>
              <a:pPr>
                <a:lnSpc>
                  <a:spcPts val="2200"/>
                </a:lnSpc>
              </a:pPr>
              <a:r>
                <a:rPr lang="zh-CN" altLang="en-US" b="1">
                  <a:solidFill>
                    <a:srgbClr val="002060"/>
                  </a:solidFill>
                </a:rPr>
                <a:t>也可用</a:t>
              </a:r>
              <a:r>
                <a:rPr lang="zh-CN" altLang="en-US" b="1">
                  <a:solidFill>
                    <a:srgbClr val="C00000"/>
                  </a:solidFill>
                </a:rPr>
                <a:t>全总域</a:t>
              </a:r>
            </a:p>
          </p:txBody>
        </p:sp>
        <p:sp>
          <p:nvSpPr>
            <p:cNvPr id="3" name="左大括号 2">
              <a:extLst>
                <a:ext uri="{FF2B5EF4-FFF2-40B4-BE49-F238E27FC236}">
                  <a16:creationId xmlns:a16="http://schemas.microsoft.com/office/drawing/2014/main" id="{0035B4B1-1552-4854-83AB-114B47B5DB8E}"/>
                </a:ext>
              </a:extLst>
            </p:cNvPr>
            <p:cNvSpPr/>
            <p:nvPr/>
          </p:nvSpPr>
          <p:spPr>
            <a:xfrm>
              <a:off x="3668560" y="3950632"/>
              <a:ext cx="181317" cy="737510"/>
            </a:xfrm>
            <a:prstGeom prst="leftBrace">
              <a:avLst>
                <a:gd name="adj1" fmla="val 40986"/>
                <a:gd name="adj2" fmla="val 50000"/>
              </a:avLst>
            </a:prstGeom>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箭头: 右 15">
              <a:extLst>
                <a:ext uri="{FF2B5EF4-FFF2-40B4-BE49-F238E27FC236}">
                  <a16:creationId xmlns:a16="http://schemas.microsoft.com/office/drawing/2014/main" id="{53B44168-2CBD-40D3-A8D0-4F8EEEE800F5}"/>
                </a:ext>
              </a:extLst>
            </p:cNvPr>
            <p:cNvSpPr/>
            <p:nvPr/>
          </p:nvSpPr>
          <p:spPr>
            <a:xfrm>
              <a:off x="6135463" y="4022339"/>
              <a:ext cx="1390239" cy="1039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E9558567-69BF-4BE5-A3E5-C701117A44D1}"/>
                </a:ext>
              </a:extLst>
            </p:cNvPr>
            <p:cNvSpPr txBox="1"/>
            <p:nvPr/>
          </p:nvSpPr>
          <p:spPr>
            <a:xfrm>
              <a:off x="6498764" y="3788499"/>
              <a:ext cx="650267" cy="584775"/>
            </a:xfrm>
            <a:prstGeom prst="rect">
              <a:avLst/>
            </a:prstGeom>
            <a:solidFill>
              <a:schemeClr val="accent5">
                <a:lumMod val="20000"/>
                <a:lumOff val="80000"/>
              </a:schemeClr>
            </a:solidFill>
          </p:spPr>
          <p:txBody>
            <a:bodyPr wrap="square" rtlCol="0">
              <a:spAutoFit/>
            </a:bodyPr>
            <a:lstStyle/>
            <a:p>
              <a:r>
                <a:rPr lang="zh-CN" altLang="en-US" sz="1600" b="1">
                  <a:solidFill>
                    <a:schemeClr val="accent4">
                      <a:lumMod val="50000"/>
                    </a:schemeClr>
                  </a:solidFill>
                  <a:latin typeface="楷体" panose="02010609060101010101" pitchFamily="49" charset="-122"/>
                  <a:ea typeface="楷体" panose="02010609060101010101" pitchFamily="49" charset="-122"/>
                </a:rPr>
                <a:t>提取谓词</a:t>
              </a:r>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0573271E-4612-4D2F-AF04-B492A825FBB9}"/>
                    </a:ext>
                  </a:extLst>
                </p:cNvPr>
                <p:cNvSpPr txBox="1"/>
                <p:nvPr/>
              </p:nvSpPr>
              <p:spPr>
                <a:xfrm>
                  <a:off x="7512331" y="3720441"/>
                  <a:ext cx="2449478" cy="684803"/>
                </a:xfrm>
                <a:prstGeom prst="rect">
                  <a:avLst/>
                </a:prstGeom>
                <a:solidFill>
                  <a:schemeClr val="accent2">
                    <a:lumMod val="20000"/>
                    <a:lumOff val="80000"/>
                  </a:schemeClr>
                </a:solidFill>
              </p:spPr>
              <p:txBody>
                <a:bodyPr wrap="square" rtlCol="0">
                  <a:spAutoFit/>
                </a:bodyPr>
                <a:lstStyle/>
                <a:p>
                  <a:pPr>
                    <a:spcBef>
                      <a:spcPts val="300"/>
                    </a:spcBef>
                  </a:pPr>
                  <a14:m>
                    <m:oMath xmlns:m="http://schemas.openxmlformats.org/officeDocument/2006/math">
                      <m:r>
                        <a:rPr lang="en-US" altLang="zh-CN" b="1" i="1" smtClean="0">
                          <a:solidFill>
                            <a:schemeClr val="accent2">
                              <a:lumMod val="50000"/>
                            </a:schemeClr>
                          </a:solidFill>
                          <a:latin typeface="Cambria Math" panose="02040503050406030204" pitchFamily="18" charset="0"/>
                        </a:rPr>
                        <m:t>𝑸</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表示“</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𝒙</m:t>
                      </m:r>
                    </m:oMath>
                  </a14:m>
                  <a:r>
                    <a:rPr lang="zh-CN" altLang="en-US" b="1">
                      <a:solidFill>
                        <a:schemeClr val="accent2">
                          <a:lumMod val="50000"/>
                        </a:schemeClr>
                      </a:solidFill>
                    </a:rPr>
                    <a:t>是有理数”</a:t>
                  </a:r>
                  <a:endParaRPr lang="en-US" altLang="zh-CN" b="1">
                    <a:solidFill>
                      <a:schemeClr val="accent2">
                        <a:lumMod val="50000"/>
                      </a:schemeClr>
                    </a:solidFill>
                  </a:endParaRPr>
                </a:p>
                <a:p>
                  <a:pPr>
                    <a:spcBef>
                      <a:spcPts val="300"/>
                    </a:spcBef>
                  </a:pPr>
                  <a14:m>
                    <m:oMath xmlns:m="http://schemas.openxmlformats.org/officeDocument/2006/math">
                      <m:r>
                        <a:rPr lang="en-US" altLang="zh-CN" b="1" i="1" smtClean="0">
                          <a:solidFill>
                            <a:schemeClr val="accent2">
                              <a:lumMod val="50000"/>
                            </a:schemeClr>
                          </a:solidFill>
                          <a:latin typeface="Cambria Math" panose="02040503050406030204" pitchFamily="18" charset="0"/>
                        </a:rPr>
                        <m:t>𝑾</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oMath>
                  </a14:m>
                  <a:r>
                    <a:rPr lang="zh-CN" altLang="en-US" b="1">
                      <a:solidFill>
                        <a:schemeClr val="accent2">
                          <a:lumMod val="50000"/>
                        </a:schemeClr>
                      </a:solidFill>
                    </a:rPr>
                    <a:t>表示“</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𝒙</m:t>
                      </m:r>
                    </m:oMath>
                  </a14:m>
                  <a:r>
                    <a:rPr lang="zh-CN" altLang="en-US" b="1">
                      <a:solidFill>
                        <a:schemeClr val="accent2">
                          <a:lumMod val="50000"/>
                        </a:schemeClr>
                      </a:solidFill>
                    </a:rPr>
                    <a:t>是无理数”</a:t>
                  </a:r>
                </a:p>
              </p:txBody>
            </p:sp>
          </mc:Choice>
          <mc:Fallback xmlns="">
            <p:sp>
              <p:nvSpPr>
                <p:cNvPr id="19" name="文本框 18">
                  <a:extLst>
                    <a:ext uri="{FF2B5EF4-FFF2-40B4-BE49-F238E27FC236}">
                      <a16:creationId xmlns:a16="http://schemas.microsoft.com/office/drawing/2014/main" id="{0573271E-4612-4D2F-AF04-B492A825FBB9}"/>
                    </a:ext>
                  </a:extLst>
                </p:cNvPr>
                <p:cNvSpPr txBox="1">
                  <a:spLocks noRot="1" noChangeAspect="1" noMove="1" noResize="1" noEditPoints="1" noAdjustHandles="1" noChangeArrowheads="1" noChangeShapeType="1" noTextEdit="1"/>
                </p:cNvSpPr>
                <p:nvPr/>
              </p:nvSpPr>
              <p:spPr>
                <a:xfrm>
                  <a:off x="7512331" y="3720441"/>
                  <a:ext cx="2449478" cy="684803"/>
                </a:xfrm>
                <a:prstGeom prst="rect">
                  <a:avLst/>
                </a:prstGeom>
                <a:blipFill>
                  <a:blip r:embed="rId2"/>
                  <a:stretch>
                    <a:fillRect l="-499" t="-4425" r="-2244" b="-12389"/>
                  </a:stretch>
                </a:blipFill>
              </p:spPr>
              <p:txBody>
                <a:bodyPr/>
                <a:lstStyle/>
                <a:p>
                  <a:r>
                    <a:rPr lang="zh-CN" altLang="en-US">
                      <a:noFill/>
                    </a:rPr>
                    <a:t> </a:t>
                  </a:r>
                </a:p>
              </p:txBody>
            </p:sp>
          </mc:Fallback>
        </mc:AlternateContent>
        <p:sp>
          <p:nvSpPr>
            <p:cNvPr id="20" name="箭头: 右 19">
              <a:extLst>
                <a:ext uri="{FF2B5EF4-FFF2-40B4-BE49-F238E27FC236}">
                  <a16:creationId xmlns:a16="http://schemas.microsoft.com/office/drawing/2014/main" id="{DE39C986-20DD-42EC-94EB-813286192604}"/>
                </a:ext>
              </a:extLst>
            </p:cNvPr>
            <p:cNvSpPr/>
            <p:nvPr/>
          </p:nvSpPr>
          <p:spPr>
            <a:xfrm>
              <a:off x="5440346" y="4731280"/>
              <a:ext cx="2071985" cy="1039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7FD1C851-D73D-4C6B-995C-F4F4275D74A5}"/>
                </a:ext>
              </a:extLst>
            </p:cNvPr>
            <p:cNvSpPr txBox="1"/>
            <p:nvPr/>
          </p:nvSpPr>
          <p:spPr>
            <a:xfrm>
              <a:off x="6057159" y="4497716"/>
              <a:ext cx="807656" cy="584775"/>
            </a:xfrm>
            <a:prstGeom prst="rect">
              <a:avLst/>
            </a:prstGeom>
            <a:solidFill>
              <a:schemeClr val="accent5">
                <a:lumMod val="20000"/>
                <a:lumOff val="80000"/>
              </a:schemeClr>
            </a:solidFill>
          </p:spPr>
          <p:txBody>
            <a:bodyPr wrap="square" rtlCol="0">
              <a:spAutoFit/>
            </a:bodyPr>
            <a:lstStyle/>
            <a:p>
              <a:pPr algn="ctr"/>
              <a:r>
                <a:rPr lang="zh-CN" altLang="en-US" sz="1600" b="1">
                  <a:solidFill>
                    <a:schemeClr val="accent4">
                      <a:lumMod val="50000"/>
                    </a:schemeClr>
                  </a:solidFill>
                  <a:latin typeface="楷体" panose="02010609060101010101" pitchFamily="49" charset="-122"/>
                  <a:ea typeface="楷体" panose="02010609060101010101" pitchFamily="49" charset="-122"/>
                </a:rPr>
                <a:t>增加特征谓词</a:t>
              </a:r>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10064D65-AD22-4627-BF21-0630654B7959}"/>
                    </a:ext>
                  </a:extLst>
                </p:cNvPr>
                <p:cNvSpPr txBox="1"/>
                <p:nvPr/>
              </p:nvSpPr>
              <p:spPr>
                <a:xfrm>
                  <a:off x="7525702" y="4599155"/>
                  <a:ext cx="2449478" cy="369332"/>
                </a:xfrm>
                <a:prstGeom prst="rect">
                  <a:avLst/>
                </a:prstGeom>
                <a:solidFill>
                  <a:schemeClr val="accent2">
                    <a:lumMod val="20000"/>
                    <a:lumOff val="80000"/>
                  </a:schemeClr>
                </a:solidFill>
              </p:spPr>
              <p:txBody>
                <a:bodyPr wrap="square" rtlCol="0">
                  <a:spAutoFit/>
                </a:bodyPr>
                <a:lstStyle/>
                <a:p>
                  <a:pPr>
                    <a:spcBef>
                      <a:spcPts val="300"/>
                    </a:spcBef>
                  </a:pPr>
                  <a14:m>
                    <m:oMath xmlns:m="http://schemas.openxmlformats.org/officeDocument/2006/math">
                      <m:r>
                        <a:rPr lang="en-US" altLang="zh-CN" b="1" i="1" smtClean="0">
                          <a:solidFill>
                            <a:srgbClr val="C00000"/>
                          </a:solidFill>
                          <a:latin typeface="Cambria Math" panose="02040503050406030204" pitchFamily="18" charset="0"/>
                        </a:rPr>
                        <m:t>𝑹</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𝒙</m:t>
                      </m:r>
                      <m:r>
                        <a:rPr lang="en-US" altLang="zh-CN" b="1" i="1" smtClean="0">
                          <a:solidFill>
                            <a:srgbClr val="C00000"/>
                          </a:solidFill>
                          <a:latin typeface="Cambria Math" panose="02040503050406030204" pitchFamily="18" charset="0"/>
                        </a:rPr>
                        <m:t>)</m:t>
                      </m:r>
                    </m:oMath>
                  </a14:m>
                  <a:r>
                    <a:rPr lang="zh-CN" altLang="en-US" b="1">
                      <a:solidFill>
                        <a:schemeClr val="accent2">
                          <a:lumMod val="50000"/>
                        </a:schemeClr>
                      </a:solidFill>
                    </a:rPr>
                    <a:t>表示“</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𝒙</m:t>
                      </m:r>
                    </m:oMath>
                  </a14:m>
                  <a:r>
                    <a:rPr lang="zh-CN" altLang="en-US" b="1">
                      <a:solidFill>
                        <a:schemeClr val="accent2">
                          <a:lumMod val="50000"/>
                        </a:schemeClr>
                      </a:solidFill>
                    </a:rPr>
                    <a:t>是实数”</a:t>
                  </a:r>
                  <a:endParaRPr lang="en-US" altLang="zh-CN" b="1">
                    <a:solidFill>
                      <a:schemeClr val="accent2">
                        <a:lumMod val="50000"/>
                      </a:schemeClr>
                    </a:solidFill>
                  </a:endParaRPr>
                </a:p>
              </p:txBody>
            </p:sp>
          </mc:Choice>
          <mc:Fallback xmlns="">
            <p:sp>
              <p:nvSpPr>
                <p:cNvPr id="22" name="文本框 21">
                  <a:extLst>
                    <a:ext uri="{FF2B5EF4-FFF2-40B4-BE49-F238E27FC236}">
                      <a16:creationId xmlns:a16="http://schemas.microsoft.com/office/drawing/2014/main" id="{10064D65-AD22-4627-BF21-0630654B7959}"/>
                    </a:ext>
                  </a:extLst>
                </p:cNvPr>
                <p:cNvSpPr txBox="1">
                  <a:spLocks noRot="1" noChangeAspect="1" noMove="1" noResize="1" noEditPoints="1" noAdjustHandles="1" noChangeArrowheads="1" noChangeShapeType="1" noTextEdit="1"/>
                </p:cNvSpPr>
                <p:nvPr/>
              </p:nvSpPr>
              <p:spPr>
                <a:xfrm>
                  <a:off x="7525702" y="4599155"/>
                  <a:ext cx="2449478" cy="369332"/>
                </a:xfrm>
                <a:prstGeom prst="rect">
                  <a:avLst/>
                </a:prstGeom>
                <a:blipFill>
                  <a:blip r:embed="rId3"/>
                  <a:stretch>
                    <a:fillRect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4FB1AFE0-0F1E-47DC-B16C-F01E75A85603}"/>
                    </a:ext>
                  </a:extLst>
                </p:cNvPr>
                <p:cNvSpPr txBox="1"/>
                <p:nvPr/>
              </p:nvSpPr>
              <p:spPr>
                <a:xfrm>
                  <a:off x="5644445" y="5530332"/>
                  <a:ext cx="4330735" cy="646331"/>
                </a:xfrm>
                <a:prstGeom prst="rect">
                  <a:avLst/>
                </a:prstGeom>
                <a:solidFill>
                  <a:schemeClr val="accent4">
                    <a:lumMod val="20000"/>
                    <a:lumOff val="80000"/>
                  </a:schemeClr>
                </a:solidFill>
              </p:spPr>
              <p:txBody>
                <a:bodyPr wrap="square" rtlCol="0">
                  <a:spAutoFit/>
                </a:bodyPr>
                <a:lstStyle/>
                <a:p>
                  <a:r>
                    <a:rPr lang="zh-CN" altLang="en-US" b="1">
                      <a:solidFill>
                        <a:srgbClr val="002060"/>
                      </a:solidFill>
                    </a:rPr>
                    <a:t>存在</a:t>
                  </a:r>
                  <a14:m>
                    <m:oMath xmlns:m="http://schemas.openxmlformats.org/officeDocument/2006/math">
                      <m:r>
                        <a:rPr lang="en-US" altLang="zh-CN" b="1" i="1" smtClean="0">
                          <a:solidFill>
                            <a:srgbClr val="002060"/>
                          </a:solidFill>
                          <a:latin typeface="Cambria Math" panose="02040503050406030204" pitchFamily="18" charset="0"/>
                        </a:rPr>
                        <m:t>𝒙</m:t>
                      </m:r>
                    </m:oMath>
                  </a14:m>
                  <a:r>
                    <a:rPr lang="zh-CN" altLang="en-US" b="1">
                      <a:solidFill>
                        <a:srgbClr val="002060"/>
                      </a:solidFill>
                    </a:rPr>
                    <a:t>，</a:t>
                  </a:r>
                  <a14:m>
                    <m:oMath xmlns:m="http://schemas.openxmlformats.org/officeDocument/2006/math">
                      <m:r>
                        <a:rPr lang="en-US" altLang="zh-CN" b="1" i="1">
                          <a:solidFill>
                            <a:srgbClr val="002060"/>
                          </a:solidFill>
                          <a:latin typeface="Cambria Math" panose="02040503050406030204" pitchFamily="18" charset="0"/>
                        </a:rPr>
                        <m:t>𝒙</m:t>
                      </m:r>
                    </m:oMath>
                  </a14:m>
                  <a:r>
                    <a:rPr lang="zh-CN" altLang="en-US" b="1">
                      <a:solidFill>
                        <a:srgbClr val="002060"/>
                      </a:solidFill>
                    </a:rPr>
                    <a:t>是实数，而且</a:t>
                  </a:r>
                  <a14:m>
                    <m:oMath xmlns:m="http://schemas.openxmlformats.org/officeDocument/2006/math">
                      <m:r>
                        <a:rPr lang="en-US" altLang="zh-CN" b="1" i="1" smtClean="0">
                          <a:solidFill>
                            <a:srgbClr val="002060"/>
                          </a:solidFill>
                          <a:latin typeface="Cambria Math" panose="02040503050406030204" pitchFamily="18" charset="0"/>
                        </a:rPr>
                        <m:t>𝒙</m:t>
                      </m:r>
                    </m:oMath>
                  </a14:m>
                  <a:r>
                    <a:rPr lang="zh-CN" altLang="en-US" b="1">
                      <a:solidFill>
                        <a:srgbClr val="002060"/>
                      </a:solidFill>
                    </a:rPr>
                    <a:t>是有理数，而且存在</a:t>
                  </a:r>
                  <a14:m>
                    <m:oMath xmlns:m="http://schemas.openxmlformats.org/officeDocument/2006/math">
                      <m:r>
                        <a:rPr lang="en-US" altLang="zh-CN" b="1" i="1" smtClean="0">
                          <a:solidFill>
                            <a:srgbClr val="002060"/>
                          </a:solidFill>
                          <a:latin typeface="Cambria Math" panose="02040503050406030204" pitchFamily="18" charset="0"/>
                        </a:rPr>
                        <m:t>𝒙</m:t>
                      </m:r>
                    </m:oMath>
                  </a14:m>
                  <a:r>
                    <a:rPr lang="zh-CN" altLang="en-US" b="1">
                      <a:solidFill>
                        <a:srgbClr val="002060"/>
                      </a:solidFill>
                    </a:rPr>
                    <a:t>，</a:t>
                  </a:r>
                  <a14:m>
                    <m:oMath xmlns:m="http://schemas.openxmlformats.org/officeDocument/2006/math">
                      <m:r>
                        <a:rPr lang="en-US" altLang="zh-CN" b="1" i="1">
                          <a:solidFill>
                            <a:srgbClr val="002060"/>
                          </a:solidFill>
                          <a:latin typeface="Cambria Math" panose="02040503050406030204" pitchFamily="18" charset="0"/>
                        </a:rPr>
                        <m:t>𝒙</m:t>
                      </m:r>
                    </m:oMath>
                  </a14:m>
                  <a:r>
                    <a:rPr lang="zh-CN" altLang="en-US" b="1">
                      <a:solidFill>
                        <a:srgbClr val="002060"/>
                      </a:solidFill>
                    </a:rPr>
                    <a:t>也是实数，而且</a:t>
                  </a:r>
                  <a14:m>
                    <m:oMath xmlns:m="http://schemas.openxmlformats.org/officeDocument/2006/math">
                      <m:r>
                        <a:rPr lang="en-US" altLang="zh-CN" b="1" i="1" smtClean="0">
                          <a:solidFill>
                            <a:srgbClr val="002060"/>
                          </a:solidFill>
                          <a:latin typeface="Cambria Math" panose="02040503050406030204" pitchFamily="18" charset="0"/>
                        </a:rPr>
                        <m:t>𝒙</m:t>
                      </m:r>
                    </m:oMath>
                  </a14:m>
                  <a:r>
                    <a:rPr lang="zh-CN" altLang="en-US" b="1">
                      <a:solidFill>
                        <a:srgbClr val="002060"/>
                      </a:solidFill>
                    </a:rPr>
                    <a:t>是无理数。</a:t>
                  </a:r>
                </a:p>
              </p:txBody>
            </p:sp>
          </mc:Choice>
          <mc:Fallback xmlns="">
            <p:sp>
              <p:nvSpPr>
                <p:cNvPr id="23" name="文本框 22">
                  <a:extLst>
                    <a:ext uri="{FF2B5EF4-FFF2-40B4-BE49-F238E27FC236}">
                      <a16:creationId xmlns:a16="http://schemas.microsoft.com/office/drawing/2014/main" id="{4FB1AFE0-0F1E-47DC-B16C-F01E75A85603}"/>
                    </a:ext>
                  </a:extLst>
                </p:cNvPr>
                <p:cNvSpPr txBox="1">
                  <a:spLocks noRot="1" noChangeAspect="1" noMove="1" noResize="1" noEditPoints="1" noAdjustHandles="1" noChangeArrowheads="1" noChangeShapeType="1" noTextEdit="1"/>
                </p:cNvSpPr>
                <p:nvPr/>
              </p:nvSpPr>
              <p:spPr>
                <a:xfrm>
                  <a:off x="5644445" y="5530332"/>
                  <a:ext cx="4330735" cy="646331"/>
                </a:xfrm>
                <a:prstGeom prst="rect">
                  <a:avLst/>
                </a:prstGeom>
                <a:blipFill>
                  <a:blip r:embed="rId4"/>
                  <a:stretch>
                    <a:fillRect l="-1125" t="-4717" b="-14151"/>
                  </a:stretch>
                </a:blipFill>
              </p:spPr>
              <p:txBody>
                <a:bodyPr/>
                <a:lstStyle/>
                <a:p>
                  <a:r>
                    <a:rPr lang="zh-CN" altLang="en-US">
                      <a:noFill/>
                    </a:rPr>
                    <a:t> </a:t>
                  </a:r>
                </a:p>
              </p:txBody>
            </p:sp>
          </mc:Fallback>
        </mc:AlternateContent>
        <p:sp>
          <p:nvSpPr>
            <p:cNvPr id="24" name="箭头: 下 23">
              <a:extLst>
                <a:ext uri="{FF2B5EF4-FFF2-40B4-BE49-F238E27FC236}">
                  <a16:creationId xmlns:a16="http://schemas.microsoft.com/office/drawing/2014/main" id="{719D2298-5D02-48EC-966F-27123912540F}"/>
                </a:ext>
              </a:extLst>
            </p:cNvPr>
            <p:cNvSpPr/>
            <p:nvPr/>
          </p:nvSpPr>
          <p:spPr>
            <a:xfrm>
              <a:off x="8674469" y="4978123"/>
              <a:ext cx="94562" cy="5413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3A3590C7-A62C-47B2-9B8A-E65E9E5F7376}"/>
                </a:ext>
              </a:extLst>
            </p:cNvPr>
            <p:cNvSpPr txBox="1"/>
            <p:nvPr/>
          </p:nvSpPr>
          <p:spPr>
            <a:xfrm>
              <a:off x="8198337" y="5071326"/>
              <a:ext cx="1048632" cy="338554"/>
            </a:xfrm>
            <a:prstGeom prst="rect">
              <a:avLst/>
            </a:prstGeom>
            <a:solidFill>
              <a:schemeClr val="accent5">
                <a:lumMod val="20000"/>
                <a:lumOff val="80000"/>
              </a:schemeClr>
            </a:solidFill>
          </p:spPr>
          <p:txBody>
            <a:bodyPr wrap="square" rtlCol="0">
              <a:spAutoFit/>
            </a:bodyPr>
            <a:lstStyle/>
            <a:p>
              <a:r>
                <a:rPr lang="zh-CN" altLang="en-US" sz="1600" b="1">
                  <a:solidFill>
                    <a:schemeClr val="accent4">
                      <a:lumMod val="50000"/>
                    </a:schemeClr>
                  </a:solidFill>
                  <a:latin typeface="楷体" panose="02010609060101010101" pitchFamily="49" charset="-122"/>
                  <a:ea typeface="楷体" panose="02010609060101010101" pitchFamily="49" charset="-122"/>
                </a:rPr>
                <a:t>细化句子</a:t>
              </a:r>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07B3F0F5-83A3-4C97-9BFD-D5D06EDC3F4E}"/>
                    </a:ext>
                  </a:extLst>
                </p:cNvPr>
                <p:cNvSpPr txBox="1"/>
                <p:nvPr/>
              </p:nvSpPr>
              <p:spPr>
                <a:xfrm>
                  <a:off x="1322262" y="5680603"/>
                  <a:ext cx="3894423" cy="404983"/>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𝑹</m:t>
                            </m:r>
                            <m:d>
                              <m:dPr>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𝒙</m:t>
                                </m:r>
                              </m:e>
                            </m:d>
                            <m:r>
                              <a:rPr lang="en-US" altLang="zh-CN" b="1" i="1" smtClean="0">
                                <a:solidFill>
                                  <a:srgbClr val="C00000"/>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𝑸</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𝑹</m:t>
                            </m:r>
                            <m:d>
                              <m:dPr>
                                <m:ctrlPr>
                                  <a:rPr lang="en-US" altLang="zh-CN" b="1" i="1" smtClean="0">
                                    <a:solidFill>
                                      <a:srgbClr val="C00000"/>
                                    </a:solidFill>
                                    <a:latin typeface="Cambria Math" panose="02040503050406030204" pitchFamily="18" charset="0"/>
                                  </a:rPr>
                                </m:ctrlPr>
                              </m:dPr>
                              <m:e>
                                <m:r>
                                  <a:rPr lang="en-US" altLang="zh-CN" b="1" i="1" smtClean="0">
                                    <a:solidFill>
                                      <a:srgbClr val="C00000"/>
                                    </a:solidFill>
                                    <a:latin typeface="Cambria Math" panose="02040503050406030204" pitchFamily="18" charset="0"/>
                                  </a:rPr>
                                  <m:t>𝒙</m:t>
                                </m:r>
                              </m:e>
                            </m:d>
                            <m:r>
                              <a:rPr lang="en-US" altLang="zh-CN" b="1" i="1" smtClean="0">
                                <a:solidFill>
                                  <a:srgbClr val="C00000"/>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𝑾</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𝒙</m:t>
                                </m:r>
                              </m:e>
                            </m:d>
                          </m:e>
                        </m:d>
                      </m:oMath>
                    </m:oMathPara>
                  </a14:m>
                  <a:endParaRPr lang="zh-CN" altLang="en-US" b="1">
                    <a:solidFill>
                      <a:schemeClr val="accent2">
                        <a:lumMod val="50000"/>
                      </a:schemeClr>
                    </a:solidFill>
                  </a:endParaRPr>
                </a:p>
              </p:txBody>
            </p:sp>
          </mc:Choice>
          <mc:Fallback xmlns="">
            <p:sp>
              <p:nvSpPr>
                <p:cNvPr id="26" name="文本框 25">
                  <a:extLst>
                    <a:ext uri="{FF2B5EF4-FFF2-40B4-BE49-F238E27FC236}">
                      <a16:creationId xmlns:a16="http://schemas.microsoft.com/office/drawing/2014/main" id="{07B3F0F5-83A3-4C97-9BFD-D5D06EDC3F4E}"/>
                    </a:ext>
                  </a:extLst>
                </p:cNvPr>
                <p:cNvSpPr txBox="1">
                  <a:spLocks noRot="1" noChangeAspect="1" noMove="1" noResize="1" noEditPoints="1" noAdjustHandles="1" noChangeArrowheads="1" noChangeShapeType="1" noTextEdit="1"/>
                </p:cNvSpPr>
                <p:nvPr/>
              </p:nvSpPr>
              <p:spPr>
                <a:xfrm>
                  <a:off x="1322262" y="5680603"/>
                  <a:ext cx="3894423" cy="404983"/>
                </a:xfrm>
                <a:prstGeom prst="rect">
                  <a:avLst/>
                </a:prstGeom>
                <a:blipFill>
                  <a:blip r:embed="rId5"/>
                  <a:stretch>
                    <a:fillRect b="-6061"/>
                  </a:stretch>
                </a:blipFill>
              </p:spPr>
              <p:txBody>
                <a:bodyPr/>
                <a:lstStyle/>
                <a:p>
                  <a:r>
                    <a:rPr lang="zh-CN" altLang="en-US">
                      <a:noFill/>
                    </a:rPr>
                    <a:t> </a:t>
                  </a:r>
                </a:p>
              </p:txBody>
            </p:sp>
          </mc:Fallback>
        </mc:AlternateContent>
        <p:sp>
          <p:nvSpPr>
            <p:cNvPr id="27" name="箭头: 左 26">
              <a:extLst>
                <a:ext uri="{FF2B5EF4-FFF2-40B4-BE49-F238E27FC236}">
                  <a16:creationId xmlns:a16="http://schemas.microsoft.com/office/drawing/2014/main" id="{215AA12E-8E25-4F5E-A44B-759DAC120EBD}"/>
                </a:ext>
              </a:extLst>
            </p:cNvPr>
            <p:cNvSpPr/>
            <p:nvPr/>
          </p:nvSpPr>
          <p:spPr>
            <a:xfrm>
              <a:off x="5216685" y="5831117"/>
              <a:ext cx="427760" cy="1039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A5CC0B78-0FE7-4011-A07F-F7AE550922B2}"/>
                    </a:ext>
                  </a:extLst>
                </p:cNvPr>
                <p:cNvSpPr txBox="1"/>
                <p:nvPr/>
              </p:nvSpPr>
              <p:spPr>
                <a:xfrm>
                  <a:off x="6560928" y="2537975"/>
                  <a:ext cx="3400881" cy="646331"/>
                </a:xfrm>
                <a:prstGeom prst="rect">
                  <a:avLst/>
                </a:prstGeom>
                <a:solidFill>
                  <a:schemeClr val="accent4">
                    <a:lumMod val="20000"/>
                    <a:lumOff val="80000"/>
                  </a:schemeClr>
                </a:solidFill>
              </p:spPr>
              <p:txBody>
                <a:bodyPr wrap="square" rtlCol="0">
                  <a:spAutoFit/>
                </a:bodyPr>
                <a:lstStyle/>
                <a:p>
                  <a:r>
                    <a:rPr lang="zh-CN" altLang="en-US" b="1">
                      <a:solidFill>
                        <a:srgbClr val="002060"/>
                      </a:solidFill>
                    </a:rPr>
                    <a:t>存在实数</a:t>
                  </a:r>
                  <a14:m>
                    <m:oMath xmlns:m="http://schemas.openxmlformats.org/officeDocument/2006/math">
                      <m:r>
                        <a:rPr lang="en-US" altLang="zh-CN" b="1" i="1" smtClean="0">
                          <a:solidFill>
                            <a:srgbClr val="002060"/>
                          </a:solidFill>
                          <a:latin typeface="Cambria Math" panose="02040503050406030204" pitchFamily="18" charset="0"/>
                        </a:rPr>
                        <m:t>𝒙</m:t>
                      </m:r>
                    </m:oMath>
                  </a14:m>
                  <a:r>
                    <a:rPr lang="zh-CN" altLang="en-US" b="1">
                      <a:solidFill>
                        <a:srgbClr val="002060"/>
                      </a:solidFill>
                    </a:rPr>
                    <a:t>，</a:t>
                  </a:r>
                  <a14:m>
                    <m:oMath xmlns:m="http://schemas.openxmlformats.org/officeDocument/2006/math">
                      <m:r>
                        <a:rPr lang="en-US" altLang="zh-CN" b="1" i="1" smtClean="0">
                          <a:solidFill>
                            <a:srgbClr val="002060"/>
                          </a:solidFill>
                          <a:latin typeface="Cambria Math" panose="02040503050406030204" pitchFamily="18" charset="0"/>
                        </a:rPr>
                        <m:t>𝒙</m:t>
                      </m:r>
                    </m:oMath>
                  </a14:m>
                  <a:r>
                    <a:rPr lang="zh-CN" altLang="en-US" b="1">
                      <a:solidFill>
                        <a:srgbClr val="002060"/>
                      </a:solidFill>
                    </a:rPr>
                    <a:t>是有理数，而且存在实数</a:t>
                  </a:r>
                  <a14:m>
                    <m:oMath xmlns:m="http://schemas.openxmlformats.org/officeDocument/2006/math">
                      <m:r>
                        <a:rPr lang="en-US" altLang="zh-CN" b="1" i="1" smtClean="0">
                          <a:solidFill>
                            <a:srgbClr val="002060"/>
                          </a:solidFill>
                          <a:latin typeface="Cambria Math" panose="02040503050406030204" pitchFamily="18" charset="0"/>
                        </a:rPr>
                        <m:t>𝒙</m:t>
                      </m:r>
                    </m:oMath>
                  </a14:m>
                  <a:r>
                    <a:rPr lang="zh-CN" altLang="en-US" b="1">
                      <a:solidFill>
                        <a:srgbClr val="002060"/>
                      </a:solidFill>
                    </a:rPr>
                    <a:t>，</a:t>
                  </a:r>
                  <a:r>
                    <a:rPr lang="en-US" altLang="zh-CN" b="1">
                      <a:solidFill>
                        <a:srgbClr val="002060"/>
                      </a:solidFill>
                    </a:rPr>
                    <a:t> </a:t>
                  </a:r>
                  <a14:m>
                    <m:oMath xmlns:m="http://schemas.openxmlformats.org/officeDocument/2006/math">
                      <m:r>
                        <a:rPr lang="en-US" altLang="zh-CN" b="1" i="1" smtClean="0">
                          <a:solidFill>
                            <a:srgbClr val="002060"/>
                          </a:solidFill>
                          <a:latin typeface="Cambria Math" panose="02040503050406030204" pitchFamily="18" charset="0"/>
                        </a:rPr>
                        <m:t>𝒙</m:t>
                      </m:r>
                    </m:oMath>
                  </a14:m>
                  <a:r>
                    <a:rPr lang="zh-CN" altLang="en-US" b="1">
                      <a:solidFill>
                        <a:srgbClr val="002060"/>
                      </a:solidFill>
                    </a:rPr>
                    <a:t>是无理数。</a:t>
                  </a:r>
                </a:p>
              </p:txBody>
            </p:sp>
          </mc:Choice>
          <mc:Fallback xmlns="">
            <p:sp>
              <p:nvSpPr>
                <p:cNvPr id="28" name="文本框 27">
                  <a:extLst>
                    <a:ext uri="{FF2B5EF4-FFF2-40B4-BE49-F238E27FC236}">
                      <a16:creationId xmlns:a16="http://schemas.microsoft.com/office/drawing/2014/main" id="{A5CC0B78-0FE7-4011-A07F-F7AE550922B2}"/>
                    </a:ext>
                  </a:extLst>
                </p:cNvPr>
                <p:cNvSpPr txBox="1">
                  <a:spLocks noRot="1" noChangeAspect="1" noMove="1" noResize="1" noEditPoints="1" noAdjustHandles="1" noChangeArrowheads="1" noChangeShapeType="1" noTextEdit="1"/>
                </p:cNvSpPr>
                <p:nvPr/>
              </p:nvSpPr>
              <p:spPr>
                <a:xfrm>
                  <a:off x="6560928" y="2537975"/>
                  <a:ext cx="3400881" cy="646331"/>
                </a:xfrm>
                <a:prstGeom prst="rect">
                  <a:avLst/>
                </a:prstGeom>
                <a:blipFill>
                  <a:blip r:embed="rId6"/>
                  <a:stretch>
                    <a:fillRect l="-1616" t="-4717" b="-14151"/>
                  </a:stretch>
                </a:blipFill>
              </p:spPr>
              <p:txBody>
                <a:bodyPr/>
                <a:lstStyle/>
                <a:p>
                  <a:r>
                    <a:rPr lang="zh-CN" altLang="en-US">
                      <a:noFill/>
                    </a:rPr>
                    <a:t> </a:t>
                  </a:r>
                </a:p>
              </p:txBody>
            </p:sp>
          </mc:Fallback>
        </mc:AlternateContent>
        <p:sp>
          <p:nvSpPr>
            <p:cNvPr id="29" name="箭头: 下 28">
              <a:extLst>
                <a:ext uri="{FF2B5EF4-FFF2-40B4-BE49-F238E27FC236}">
                  <a16:creationId xmlns:a16="http://schemas.microsoft.com/office/drawing/2014/main" id="{E352877E-DA44-4EFF-A1C7-10607D5476D7}"/>
                </a:ext>
              </a:extLst>
            </p:cNvPr>
            <p:cNvSpPr/>
            <p:nvPr/>
          </p:nvSpPr>
          <p:spPr>
            <a:xfrm rot="10800000">
              <a:off x="8670774" y="3184306"/>
              <a:ext cx="98256" cy="53613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77889052-E2F8-41C1-A98F-021106F70635}"/>
                </a:ext>
              </a:extLst>
            </p:cNvPr>
            <p:cNvSpPr txBox="1"/>
            <p:nvPr/>
          </p:nvSpPr>
          <p:spPr>
            <a:xfrm>
              <a:off x="8198337" y="3304758"/>
              <a:ext cx="1048632" cy="338554"/>
            </a:xfrm>
            <a:prstGeom prst="rect">
              <a:avLst/>
            </a:prstGeom>
            <a:solidFill>
              <a:schemeClr val="accent5">
                <a:lumMod val="20000"/>
                <a:lumOff val="80000"/>
              </a:schemeClr>
            </a:solidFill>
          </p:spPr>
          <p:txBody>
            <a:bodyPr wrap="square" rtlCol="0">
              <a:spAutoFit/>
            </a:bodyPr>
            <a:lstStyle/>
            <a:p>
              <a:r>
                <a:rPr lang="zh-CN" altLang="en-US" sz="1600" b="1">
                  <a:solidFill>
                    <a:schemeClr val="accent4">
                      <a:lumMod val="50000"/>
                    </a:schemeClr>
                  </a:solidFill>
                  <a:latin typeface="楷体" panose="02010609060101010101" pitchFamily="49" charset="-122"/>
                  <a:ea typeface="楷体" panose="02010609060101010101" pitchFamily="49" charset="-122"/>
                </a:rPr>
                <a:t>细化句子</a:t>
              </a:r>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42A11A2F-206D-45C3-A13F-117ACC8B3CE7}"/>
                    </a:ext>
                  </a:extLst>
                </p:cNvPr>
                <p:cNvSpPr txBox="1"/>
                <p:nvPr/>
              </p:nvSpPr>
              <p:spPr>
                <a:xfrm>
                  <a:off x="2454321" y="2703328"/>
                  <a:ext cx="2006525" cy="369332"/>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𝒙𝑸</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𝒙𝑾</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𝒙</m:t>
                        </m:r>
                        <m:r>
                          <a:rPr lang="en-US" altLang="zh-CN" b="1" i="1" smtClean="0">
                            <a:solidFill>
                              <a:schemeClr val="accent2">
                                <a:lumMod val="50000"/>
                              </a:schemeClr>
                            </a:solidFill>
                            <a:latin typeface="Cambria Math" panose="02040503050406030204" pitchFamily="18" charset="0"/>
                          </a:rPr>
                          <m:t>)</m:t>
                        </m:r>
                      </m:oMath>
                    </m:oMathPara>
                  </a14:m>
                  <a:endParaRPr lang="zh-CN" altLang="en-US" b="1">
                    <a:solidFill>
                      <a:schemeClr val="accent2">
                        <a:lumMod val="50000"/>
                      </a:schemeClr>
                    </a:solidFill>
                  </a:endParaRPr>
                </a:p>
              </p:txBody>
            </p:sp>
          </mc:Choice>
          <mc:Fallback xmlns="">
            <p:sp>
              <p:nvSpPr>
                <p:cNvPr id="31" name="文本框 30">
                  <a:extLst>
                    <a:ext uri="{FF2B5EF4-FFF2-40B4-BE49-F238E27FC236}">
                      <a16:creationId xmlns:a16="http://schemas.microsoft.com/office/drawing/2014/main" id="{42A11A2F-206D-45C3-A13F-117ACC8B3CE7}"/>
                    </a:ext>
                  </a:extLst>
                </p:cNvPr>
                <p:cNvSpPr txBox="1">
                  <a:spLocks noRot="1" noChangeAspect="1" noMove="1" noResize="1" noEditPoints="1" noAdjustHandles="1" noChangeArrowheads="1" noChangeShapeType="1" noTextEdit="1"/>
                </p:cNvSpPr>
                <p:nvPr/>
              </p:nvSpPr>
              <p:spPr>
                <a:xfrm>
                  <a:off x="2454321" y="2703328"/>
                  <a:ext cx="2006525" cy="369332"/>
                </a:xfrm>
                <a:prstGeom prst="rect">
                  <a:avLst/>
                </a:prstGeom>
                <a:blipFill>
                  <a:blip r:embed="rId7"/>
                  <a:stretch>
                    <a:fillRect r="-912" b="-13115"/>
                  </a:stretch>
                </a:blipFill>
              </p:spPr>
              <p:txBody>
                <a:bodyPr/>
                <a:lstStyle/>
                <a:p>
                  <a:r>
                    <a:rPr lang="zh-CN" altLang="en-US">
                      <a:noFill/>
                    </a:rPr>
                    <a:t> </a:t>
                  </a:r>
                </a:p>
              </p:txBody>
            </p:sp>
          </mc:Fallback>
        </mc:AlternateContent>
        <p:sp>
          <p:nvSpPr>
            <p:cNvPr id="32" name="箭头: 左 31">
              <a:extLst>
                <a:ext uri="{FF2B5EF4-FFF2-40B4-BE49-F238E27FC236}">
                  <a16:creationId xmlns:a16="http://schemas.microsoft.com/office/drawing/2014/main" id="{B1E9B9A1-65BA-40AB-980D-94B90F25ECE1}"/>
                </a:ext>
              </a:extLst>
            </p:cNvPr>
            <p:cNvSpPr/>
            <p:nvPr/>
          </p:nvSpPr>
          <p:spPr>
            <a:xfrm>
              <a:off x="4460846" y="2834660"/>
              <a:ext cx="2102377" cy="10395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 name="文本框 33">
            <a:extLst>
              <a:ext uri="{FF2B5EF4-FFF2-40B4-BE49-F238E27FC236}">
                <a16:creationId xmlns:a16="http://schemas.microsoft.com/office/drawing/2014/main" id="{A68B5C96-FAF5-47A0-8F59-210BEF736BD0}"/>
              </a:ext>
            </a:extLst>
          </p:cNvPr>
          <p:cNvSpPr txBox="1"/>
          <p:nvPr/>
        </p:nvSpPr>
        <p:spPr>
          <a:xfrm>
            <a:off x="765242" y="2703328"/>
            <a:ext cx="2086021" cy="646331"/>
          </a:xfrm>
          <a:prstGeom prst="rect">
            <a:avLst/>
          </a:prstGeom>
          <a:solidFill>
            <a:schemeClr val="accent5">
              <a:lumMod val="20000"/>
              <a:lumOff val="80000"/>
            </a:schemeClr>
          </a:solidFill>
        </p:spPr>
        <p:txBody>
          <a:bodyPr wrap="square" rtlCol="0">
            <a:spAutoFit/>
          </a:bodyPr>
          <a:lstStyle/>
          <a:p>
            <a:r>
              <a:rPr lang="zh-CN" altLang="en-US" b="1">
                <a:solidFill>
                  <a:srgbClr val="002060"/>
                </a:solidFill>
              </a:rPr>
              <a:t>两种符号化都是合理的符号化方式！</a:t>
            </a:r>
          </a:p>
        </p:txBody>
      </p:sp>
      <p:sp>
        <p:nvSpPr>
          <p:cNvPr id="35" name="文本框 34">
            <a:extLst>
              <a:ext uri="{FF2B5EF4-FFF2-40B4-BE49-F238E27FC236}">
                <a16:creationId xmlns:a16="http://schemas.microsoft.com/office/drawing/2014/main" id="{E0C1DE67-5C70-435B-AE35-7EF914587B30}"/>
              </a:ext>
            </a:extLst>
          </p:cNvPr>
          <p:cNvSpPr txBox="1"/>
          <p:nvPr/>
        </p:nvSpPr>
        <p:spPr>
          <a:xfrm>
            <a:off x="8537821" y="1458997"/>
            <a:ext cx="2980023" cy="645177"/>
          </a:xfrm>
          <a:prstGeom prst="rect">
            <a:avLst/>
          </a:prstGeom>
          <a:solidFill>
            <a:schemeClr val="accent2">
              <a:lumMod val="20000"/>
              <a:lumOff val="80000"/>
              <a:alpha val="50000"/>
            </a:schemeClr>
          </a:solidFill>
        </p:spPr>
        <p:txBody>
          <a:bodyPr wrap="square" tIns="0" bIns="0" rtlCol="0">
            <a:spAutoFit/>
          </a:bodyPr>
          <a:lstStyle/>
          <a:p>
            <a:pPr>
              <a:lnSpc>
                <a:spcPts val="2600"/>
              </a:lnSpc>
              <a:spcBef>
                <a:spcPts val="600"/>
              </a:spcBef>
            </a:pPr>
            <a:r>
              <a:rPr lang="zh-CN" altLang="en-US" b="1">
                <a:solidFill>
                  <a:schemeClr val="accent2">
                    <a:lumMod val="50000"/>
                  </a:schemeClr>
                </a:solidFill>
              </a:rPr>
              <a:t>存在量词命题中特征谓词与其他谓词是逻辑合取关系！</a:t>
            </a:r>
            <a:endParaRPr lang="en-US" altLang="zh-CN" b="1">
              <a:solidFill>
                <a:schemeClr val="accent2">
                  <a:lumMod val="50000"/>
                </a:schemeClr>
              </a:solidFill>
            </a:endParaRPr>
          </a:p>
        </p:txBody>
      </p:sp>
    </p:spTree>
    <p:extLst>
      <p:ext uri="{BB962C8B-B14F-4D97-AF65-F5344CB8AC3E}">
        <p14:creationId xmlns:p14="http://schemas.microsoft.com/office/powerpoint/2010/main" val="298472509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1251</TotalTime>
  <Words>4089</Words>
  <Application>Microsoft Office PowerPoint</Application>
  <PresentationFormat>宽屏</PresentationFormat>
  <Paragraphs>441</Paragraphs>
  <Slides>29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等线</vt:lpstr>
      <vt:lpstr>等线 Light</vt:lpstr>
      <vt:lpstr>仿宋</vt:lpstr>
      <vt:lpstr>黑体</vt:lpstr>
      <vt:lpstr>华文新魏</vt:lpstr>
      <vt:lpstr>楷体</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380514873@qq.com</cp:lastModifiedBy>
  <cp:revision>68</cp:revision>
  <dcterms:created xsi:type="dcterms:W3CDTF">2022-01-01T06:39:40Z</dcterms:created>
  <dcterms:modified xsi:type="dcterms:W3CDTF">2022-03-23T13:07:24Z</dcterms:modified>
</cp:coreProperties>
</file>