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81" r:id="rId5"/>
    <p:sldId id="282" r:id="rId6"/>
    <p:sldId id="283" r:id="rId7"/>
    <p:sldId id="286" r:id="rId8"/>
    <p:sldId id="288" r:id="rId9"/>
    <p:sldId id="285" r:id="rId10"/>
    <p:sldId id="290" r:id="rId11"/>
    <p:sldId id="289" r:id="rId12"/>
    <p:sldId id="284" r:id="rId13"/>
    <p:sldId id="291" r:id="rId14"/>
    <p:sldId id="287" r:id="rId15"/>
    <p:sldId id="292" r:id="rId16"/>
    <p:sldId id="293" r:id="rId17"/>
    <p:sldId id="261" r:id="rId18"/>
    <p:sldId id="295" r:id="rId19"/>
    <p:sldId id="294" r:id="rId20"/>
    <p:sldId id="297" r:id="rId21"/>
    <p:sldId id="296" r:id="rId22"/>
    <p:sldId id="260" r:id="rId23"/>
    <p:sldId id="301" r:id="rId24"/>
    <p:sldId id="299" r:id="rId25"/>
    <p:sldId id="302" r:id="rId26"/>
    <p:sldId id="300" r:id="rId27"/>
    <p:sldId id="304" r:id="rId28"/>
    <p:sldId id="306" r:id="rId29"/>
    <p:sldId id="305" r:id="rId30"/>
    <p:sldId id="272" r:id="rId31"/>
    <p:sldId id="280" r:id="rId32"/>
    <p:sldId id="26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6EFE6"/>
    <a:srgbClr val="E5EFE5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C966-37BD-47D9-B990-1A6A1FE5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D9C34-EDDD-43FE-AA35-963FFD1F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C7551-9C6F-433E-BFE6-8AEE56E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B5C2D-712F-4BD8-8984-2E37A2E7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8131-A3B7-4C5E-B375-3F29F68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9BE9-63C1-4F8E-844D-93871FF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754CE-AA03-4C5D-9359-E7AE5A11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52E5-B11B-4F5B-8551-6267E7C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F89DB-DECC-4D63-BF05-2426061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E0C33-663E-4115-AC5B-2C23224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AE2C3-9AE9-49EA-B7E2-12F63A48C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F4C53-4136-4531-A949-086F434A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155AA-9A48-44A9-BF3D-A07C5FFC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CA7E8-2754-4253-BF45-4E27632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F171A-2876-4457-86B9-F066CC5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472E-5B0D-4E91-BB50-ECBA94C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7F74-E5FC-4615-B7E8-20F6A6DB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970FA-6208-41BC-9952-B73C840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956F-7F1A-45B2-B0A8-4B3F89E0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906B-5520-4C03-AF06-04CC1D32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F85A-8626-4377-9B95-C3BCE689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CC3ED-9C63-44ED-B9B0-6DEF5888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6DFFE-3901-49AD-A23B-DAADBF8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56A1-C10E-4508-8423-482B54B9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F4EA9-AE40-466B-8BBA-D73061D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194D-B1A6-423E-8567-1D4773B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5B8A5-9958-4755-8578-AB3E7F5E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5FEEF-9B48-4FEF-B214-814D954F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78CEB-CAC4-44A7-BF8C-619E5F63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4D173-9554-4FD1-934F-E0560855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20FE5-6E21-40AD-B421-66883AE5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D51D-48AE-4549-AF1D-56C75AC8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13486-A6B7-4936-82B0-E10BDB21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DFA65-5C0E-4252-8C9B-B90DD4CC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E4F45-9135-423B-8512-3D3B66E05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69E3F-B963-45F3-91B6-D205A119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1007C-6C31-4736-97F0-D4F386B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D96F3D-805F-4F39-B2E8-793DA21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010EE-B88E-45E1-9D23-68338C3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2ADC8-2060-472F-B376-EF7735FF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03157-24D5-4CF4-A9B9-8E1585E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8797F-EEA8-48BE-8B26-A4DEC089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EC0BF-A5F1-4329-A69F-A2E97F2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62F89-7924-4C29-8A36-A187864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BF266C-AFEF-45A5-849E-297FB20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EA0BA-3C3D-49EE-9CDB-87DE9AE7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B4FE-648E-4EF3-8D1A-8E1FB94A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48A91-18A2-4585-8FDF-BAE04178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5E1E5-EFFB-4FD1-8582-04C87F68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D2070-3C57-4261-8F23-7139B00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315EF-988A-4D48-94A2-7B85AA02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DAB40-17E3-4D3D-9132-0FEDD2C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BA4F2-A211-43F3-B4AE-5D35DBC7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303EC-6B14-4714-9E94-FD36DED89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D91FB-F948-4784-92D1-13CA77D9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4118E-4303-4C16-BA52-67E49781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F793C-DBEE-4D2E-B22D-70585B8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8868A-A114-4C16-9D0F-1CAA668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68106-C205-436E-8C0C-8BAB4B7B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1F50B-DF05-43A7-9B36-B803C2B8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B4F8B-AC06-4B25-80DD-3BAF3D822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677A-6874-4B15-ACA7-822132D65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A72A-3BD7-4EBD-84CD-DBC722C3C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mooc1-1.chaoxing.com/course/21627373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6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6.png"/><Relationship Id="rId15" Type="http://schemas.openxmlformats.org/officeDocument/2006/relationships/image" Target="../media/image98.png"/><Relationship Id="rId10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0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15.png"/><Relationship Id="rId5" Type="http://schemas.openxmlformats.org/officeDocument/2006/relationships/image" Target="../media/image103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2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0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15.png"/><Relationship Id="rId5" Type="http://schemas.openxmlformats.org/officeDocument/2006/relationships/image" Target="../media/image103.png"/><Relationship Id="rId1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102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5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5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29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405812" y="1185233"/>
            <a:ext cx="9393993" cy="889686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第十五讲</a:t>
            </a:r>
            <a:r>
              <a:rPr lang="en-US" altLang="zh-CN" sz="48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归纳定义与归纳证明*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4372231" y="2549433"/>
            <a:ext cx="34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李绿周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3608174" y="3600682"/>
            <a:ext cx="517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4843849" y="4559643"/>
            <a:ext cx="286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705232" y="5288692"/>
            <a:ext cx="909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https://mooc1-1.chaoxing.com/course/216273730.html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lilvzh@mail.sysu.edu.cn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49" y="3112777"/>
            <a:ext cx="1766582" cy="15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归纳定义和结构归纳法练习（二）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7CDFB1-B436-4F54-A0A7-4CBED47CF92B}"/>
                  </a:ext>
                </a:extLst>
              </p:cNvPr>
              <p:cNvSpPr txBox="1"/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归纳定义正整数对集的子集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：对任意正整数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2000" b="1" spc="-3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7CDFB1-B436-4F54-A0A7-4CBED47C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blipFill>
                <a:blip r:embed="rId2"/>
                <a:stretch>
                  <a:fillRect l="-733" t="-3084" b="-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A50091-FD6F-42CA-8046-C028C6882F58}"/>
                  </a:ext>
                </a:extLst>
              </p:cNvPr>
              <p:cNvSpPr txBox="1"/>
              <p:nvPr/>
            </p:nvSpPr>
            <p:spPr>
              <a:xfrm>
                <a:off x="605213" y="2802793"/>
                <a:ext cx="7854631" cy="448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的结构进行归纳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A50091-FD6F-42CA-8046-C028C688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3" y="2802793"/>
                <a:ext cx="7854631" cy="448456"/>
              </a:xfrm>
              <a:prstGeom prst="rect">
                <a:avLst/>
              </a:prstGeom>
              <a:blipFill>
                <a:blip r:embed="rId3"/>
                <a:stretch>
                  <a:fillRect l="-776" r="-776" b="-2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1FD5E9-DE9E-4380-9201-597FA2547078}"/>
                  </a:ext>
                </a:extLst>
              </p:cNvPr>
              <p:cNvSpPr txBox="1"/>
              <p:nvPr/>
            </p:nvSpPr>
            <p:spPr>
              <a:xfrm>
                <a:off x="9369860" y="1535996"/>
                <a:ext cx="2145112" cy="78829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CN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1FD5E9-DE9E-4380-9201-597FA254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0" y="1535996"/>
                <a:ext cx="2145112" cy="788293"/>
              </a:xfrm>
              <a:prstGeom prst="rect">
                <a:avLst/>
              </a:prstGeom>
              <a:blipFill>
                <a:blip r:embed="rId4"/>
                <a:stretch>
                  <a:fillRect t="-775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B38C20-6832-4A39-B299-67E9FC343154}"/>
                  </a:ext>
                </a:extLst>
              </p:cNvPr>
              <p:cNvSpPr txBox="1"/>
              <p:nvPr/>
            </p:nvSpPr>
            <p:spPr>
              <a:xfrm>
                <a:off x="605214" y="3573640"/>
                <a:ext cx="7683592" cy="13234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n-ea"/>
                  </a:rPr>
                  <a:t>归纳基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：验证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     </a:t>
                </a:r>
                <a:r>
                  <a:rPr lang="en-US" altLang="zh-CN" sz="2000" b="1" i="0" dirty="0">
                    <a:solidFill>
                      <a:srgbClr val="C00000"/>
                    </a:solidFill>
                  </a:rPr>
                  <a:t>(1)    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成立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n-ea"/>
                  </a:rPr>
                  <a:t>归纳步之一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：假定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成立，证明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也成立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C00000"/>
                    </a:solidFill>
                  </a:rPr>
                  <a:t>且   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(3)      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也成立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B38C20-6832-4A39-B299-67E9FC34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3573640"/>
                <a:ext cx="7683592" cy="1323439"/>
              </a:xfrm>
              <a:prstGeom prst="rect">
                <a:avLst/>
              </a:prstGeom>
              <a:blipFill>
                <a:blip r:embed="rId5"/>
                <a:stretch>
                  <a:fillRect l="-714" t="-3687" b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CB42D5-656C-430C-A077-7FEAE152FDA9}"/>
              </a:ext>
            </a:extLst>
          </p:cNvPr>
          <p:cNvCxnSpPr/>
          <p:nvPr/>
        </p:nvCxnSpPr>
        <p:spPr>
          <a:xfrm>
            <a:off x="4053017" y="3895982"/>
            <a:ext cx="126234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4D81524-3ED4-4822-8CAA-E52F314E0511}"/>
              </a:ext>
            </a:extLst>
          </p:cNvPr>
          <p:cNvCxnSpPr/>
          <p:nvPr/>
        </p:nvCxnSpPr>
        <p:spPr>
          <a:xfrm>
            <a:off x="1262619" y="4841522"/>
            <a:ext cx="126234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1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归纳定义和结构归纳法练习（二）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7CDFB1-B436-4F54-A0A7-4CBED47CF92B}"/>
                  </a:ext>
                </a:extLst>
              </p:cNvPr>
              <p:cNvSpPr txBox="1"/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归纳定义正整数对集的子集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：对任意正整数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2000" b="1" spc="-3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7CDFB1-B436-4F54-A0A7-4CBED47C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blipFill>
                <a:blip r:embed="rId2"/>
                <a:stretch>
                  <a:fillRect l="-733" t="-3084" b="-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1FD5E9-DE9E-4380-9201-597FA2547078}"/>
                  </a:ext>
                </a:extLst>
              </p:cNvPr>
              <p:cNvSpPr txBox="1"/>
              <p:nvPr/>
            </p:nvSpPr>
            <p:spPr>
              <a:xfrm>
                <a:off x="9369860" y="1535996"/>
                <a:ext cx="2145112" cy="78829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CN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1FD5E9-DE9E-4380-9201-597FA254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0" y="1535996"/>
                <a:ext cx="2145112" cy="788293"/>
              </a:xfrm>
              <a:prstGeom prst="rect">
                <a:avLst/>
              </a:prstGeom>
              <a:blipFill>
                <a:blip r:embed="rId3"/>
                <a:stretch>
                  <a:fillRect t="-775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1C4A988-753F-4A92-98B8-CC6E8D6686E6}"/>
              </a:ext>
            </a:extLst>
          </p:cNvPr>
          <p:cNvGrpSpPr/>
          <p:nvPr/>
        </p:nvGrpSpPr>
        <p:grpSpPr>
          <a:xfrm>
            <a:off x="605214" y="3573640"/>
            <a:ext cx="7683592" cy="1323439"/>
            <a:chOff x="605214" y="3573640"/>
            <a:chExt cx="7683592" cy="1323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1B38C20-6832-4A39-B299-67E9FC343154}"/>
                    </a:ext>
                  </a:extLst>
                </p:cNvPr>
                <p:cNvSpPr txBox="1"/>
                <p:nvPr/>
              </p:nvSpPr>
              <p:spPr>
                <a:xfrm>
                  <a:off x="605214" y="3573640"/>
                  <a:ext cx="7683592" cy="132343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 dirty="0">
                      <a:solidFill>
                        <a:srgbClr val="002060"/>
                      </a:solidFill>
                      <a:latin typeface="+mn-ea"/>
                    </a:rPr>
                    <a:t>归纳基</a:t>
                  </a:r>
                  <a:r>
                    <a:rPr lang="zh-CN" altLang="en-US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：验证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zh-CN" altLang="en-US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成立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 dirty="0">
                      <a:solidFill>
                        <a:srgbClr val="002060"/>
                      </a:solidFill>
                      <a:latin typeface="+mn-ea"/>
                    </a:rPr>
                    <a:t>归纳步之一</a:t>
                  </a:r>
                  <a:r>
                    <a:rPr lang="zh-CN" altLang="en-US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：假定 </a:t>
                  </a:r>
                  <a14:m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r>
                    <a:rPr lang="zh-CN" altLang="en-US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成立，证明 </a:t>
                  </a:r>
                  <a14:m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r>
                    <a:rPr lang="zh-CN" altLang="en-US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成立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且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r>
                    <a:rPr lang="zh-CN" altLang="en-US" sz="2000" b="1" dirty="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也成立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1B38C20-6832-4A39-B299-67E9FC343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14" y="3573640"/>
                  <a:ext cx="7683592" cy="1323439"/>
                </a:xfrm>
                <a:prstGeom prst="rect">
                  <a:avLst/>
                </a:prstGeom>
                <a:blipFill>
                  <a:blip r:embed="rId4"/>
                  <a:stretch>
                    <a:fillRect l="-714" t="-3687" b="-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7CB42D5-656C-430C-A077-7FEAE152FDA9}"/>
                </a:ext>
              </a:extLst>
            </p:cNvPr>
            <p:cNvCxnSpPr/>
            <p:nvPr/>
          </p:nvCxnSpPr>
          <p:spPr>
            <a:xfrm>
              <a:off x="4053017" y="3895982"/>
              <a:ext cx="126234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4D81524-3ED4-4822-8CAA-E52F314E0511}"/>
                </a:ext>
              </a:extLst>
            </p:cNvPr>
            <p:cNvCxnSpPr/>
            <p:nvPr/>
          </p:nvCxnSpPr>
          <p:spPr>
            <a:xfrm>
              <a:off x="1444633" y="4878201"/>
              <a:ext cx="126234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5C8F273-64D5-4420-9502-6D404B749FB4}"/>
                  </a:ext>
                </a:extLst>
              </p:cNvPr>
              <p:cNvSpPr txBox="1"/>
              <p:nvPr/>
            </p:nvSpPr>
            <p:spPr>
              <a:xfrm>
                <a:off x="605213" y="2802793"/>
                <a:ext cx="7854631" cy="448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的结构进行归纳</a:t>
                </a: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5C8F273-64D5-4420-9502-6D404B749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3" y="2802793"/>
                <a:ext cx="7854631" cy="448456"/>
              </a:xfrm>
              <a:prstGeom prst="rect">
                <a:avLst/>
              </a:prstGeom>
              <a:blipFill>
                <a:blip r:embed="rId5"/>
                <a:stretch>
                  <a:fillRect l="-776" r="-776" b="-2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87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归纳定义集合的概括性定义</a:t>
            </a:r>
            <a:r>
              <a:rPr lang="en-US" altLang="zh-CN"/>
              <a:t>*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72E4D2-750C-48BD-BEB6-DA930F061D94}"/>
                  </a:ext>
                </a:extLst>
              </p:cNvPr>
              <p:cNvSpPr txBox="1"/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归纳定义正整数对集的子集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：对任意正整数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2000" b="1" spc="-3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72E4D2-750C-48BD-BEB6-DA930F061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blipFill>
                <a:blip r:embed="rId3"/>
                <a:stretch>
                  <a:fillRect l="-733" t="-3084" b="-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DB61C4-EF08-43D8-8869-16ED9512AE9F}"/>
                  </a:ext>
                </a:extLst>
              </p:cNvPr>
              <p:cNvSpPr txBox="1"/>
              <p:nvPr/>
            </p:nvSpPr>
            <p:spPr>
              <a:xfrm>
                <a:off x="605213" y="2802793"/>
                <a:ext cx="4368070" cy="448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DB61C4-EF08-43D8-8869-16ED9512A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3" y="2802793"/>
                <a:ext cx="4368070" cy="448456"/>
              </a:xfrm>
              <a:prstGeom prst="rect">
                <a:avLst/>
              </a:prstGeom>
              <a:blipFill>
                <a:blip r:embed="rId4"/>
                <a:stretch>
                  <a:fillRect l="-1395" b="-2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A0F7BD7-4800-42D1-9702-793B47037385}"/>
              </a:ext>
            </a:extLst>
          </p:cNvPr>
          <p:cNvSpPr txBox="1"/>
          <p:nvPr/>
        </p:nvSpPr>
        <p:spPr>
          <a:xfrm>
            <a:off x="9350121" y="1426874"/>
            <a:ext cx="224981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4">
                    <a:lumMod val="50000"/>
                  </a:schemeClr>
                </a:solidFill>
              </a:rPr>
              <a:t>注意，这里逻辑公式中个体变量的论域总是正整数！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9B6D60D-1218-4042-AE0C-FF4B73630893}"/>
              </a:ext>
            </a:extLst>
          </p:cNvPr>
          <p:cNvGrpSpPr/>
          <p:nvPr/>
        </p:nvGrpSpPr>
        <p:grpSpPr>
          <a:xfrm>
            <a:off x="605213" y="2681157"/>
            <a:ext cx="10683351" cy="3655114"/>
            <a:chOff x="605213" y="2681157"/>
            <a:chExt cx="10683351" cy="3655114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FE9E98F-E213-4156-8508-36D8D8875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213" y="4102826"/>
              <a:ext cx="8366648" cy="22334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1548EEC1-BE3B-4AB5-A71A-6EA8CCF8E3E9}"/>
                    </a:ext>
                  </a:extLst>
                </p:cNvPr>
                <p:cNvSpPr txBox="1"/>
                <p:nvPr/>
              </p:nvSpPr>
              <p:spPr>
                <a:xfrm>
                  <a:off x="5602617" y="2681157"/>
                  <a:ext cx="4258430" cy="64011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不是证明所有属于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的正整数对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的性质，</a:t>
                  </a:r>
                  <a:r>
                    <a:rPr lang="zh-CN" altLang="en-US" sz="1600" b="1">
                      <a:solidFill>
                        <a:srgbClr val="C00000"/>
                      </a:solidFill>
                    </a:rPr>
                    <a:t>不能</a:t>
                  </a: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的元素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的结构进行</a:t>
                  </a:r>
                  <a:r>
                    <a:rPr lang="zh-CN" altLang="en-US" sz="1600" b="1">
                      <a:solidFill>
                        <a:srgbClr val="C00000"/>
                      </a:solidFill>
                    </a:rPr>
                    <a:t>结构归纳证明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1548EEC1-BE3B-4AB5-A71A-6EA8CCF8E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617" y="2681157"/>
                  <a:ext cx="4258430" cy="640112"/>
                </a:xfrm>
                <a:prstGeom prst="rect">
                  <a:avLst/>
                </a:prstGeom>
                <a:blipFill>
                  <a:blip r:embed="rId6"/>
                  <a:stretch>
                    <a:fillRect l="-715"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0D64232-3D71-4605-BB10-0D4CB79B8353}"/>
                    </a:ext>
                  </a:extLst>
                </p:cNvPr>
                <p:cNvSpPr txBox="1"/>
                <p:nvPr/>
              </p:nvSpPr>
              <p:spPr>
                <a:xfrm>
                  <a:off x="605213" y="3543537"/>
                  <a:ext cx="7617810" cy="40498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2060"/>
                      </a:solidFill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</a:rPr>
                    <a:t>表示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∣"/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𝒂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</a:rPr>
                    <a:t>，则是要证明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𝒏𝑸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a14:m>
                  <a:endParaRPr lang="zh-CN" altLang="en-US" b="1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0D64232-3D71-4605-BB10-0D4CB79B8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13" y="3543537"/>
                  <a:ext cx="7617810" cy="404983"/>
                </a:xfrm>
                <a:prstGeom prst="rect">
                  <a:avLst/>
                </a:prstGeom>
                <a:blipFill>
                  <a:blip r:embed="rId7"/>
                  <a:stretch>
                    <a:fillRect l="-640" t="-1493" b="-194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箭头: 左 3">
              <a:extLst>
                <a:ext uri="{FF2B5EF4-FFF2-40B4-BE49-F238E27FC236}">
                  <a16:creationId xmlns:a16="http://schemas.microsoft.com/office/drawing/2014/main" id="{BE1A778E-B159-466C-A39F-83E571753BF8}"/>
                </a:ext>
              </a:extLst>
            </p:cNvPr>
            <p:cNvSpPr/>
            <p:nvPr/>
          </p:nvSpPr>
          <p:spPr>
            <a:xfrm>
              <a:off x="4973283" y="2973445"/>
              <a:ext cx="629334" cy="6870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1395451-FEBB-4FF2-B071-412169D246B0}"/>
                    </a:ext>
                  </a:extLst>
                </p:cNvPr>
                <p:cNvSpPr txBox="1"/>
                <p:nvPr/>
              </p:nvSpPr>
              <p:spPr>
                <a:xfrm>
                  <a:off x="8712018" y="3418721"/>
                  <a:ext cx="2576546" cy="61767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100"/>
                    </a:lnSpc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证明所有正整数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满足性质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，可对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实施强归纳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1395451-FEBB-4FF2-B071-412169D24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018" y="3418721"/>
                  <a:ext cx="2576546" cy="617670"/>
                </a:xfrm>
                <a:prstGeom prst="rect">
                  <a:avLst/>
                </a:prstGeom>
                <a:blipFill>
                  <a:blip r:embed="rId8"/>
                  <a:stretch>
                    <a:fillRect l="-1182" t="-990" b="-128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左 15">
              <a:extLst>
                <a:ext uri="{FF2B5EF4-FFF2-40B4-BE49-F238E27FC236}">
                  <a16:creationId xmlns:a16="http://schemas.microsoft.com/office/drawing/2014/main" id="{ABE35DC4-3EBA-4682-BC9F-68C9C3B4FB2E}"/>
                </a:ext>
              </a:extLst>
            </p:cNvPr>
            <p:cNvSpPr/>
            <p:nvPr/>
          </p:nvSpPr>
          <p:spPr>
            <a:xfrm>
              <a:off x="8223023" y="3701443"/>
              <a:ext cx="440753" cy="80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DF126D2-CA48-4542-A479-273B6120F93F}"/>
                    </a:ext>
                  </a:extLst>
                </p:cNvPr>
                <p:cNvSpPr txBox="1"/>
                <p:nvPr/>
              </p:nvSpPr>
              <p:spPr>
                <a:xfrm>
                  <a:off x="4414118" y="4102828"/>
                  <a:ext cx="2808984" cy="276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这里为什么要验证到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？</a:t>
                  </a: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DF126D2-CA48-4542-A479-273B6120F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118" y="4102828"/>
                  <a:ext cx="28089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989" t="-28889" r="-4772" b="-5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F7EFED0-DB5A-476C-B4BE-E5F2F5C3947B}"/>
                    </a:ext>
                  </a:extLst>
                </p:cNvPr>
                <p:cNvSpPr txBox="1"/>
                <p:nvPr/>
              </p:nvSpPr>
              <p:spPr>
                <a:xfrm>
                  <a:off x="9144000" y="5131428"/>
                  <a:ext cx="1696135" cy="5993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这里为什么需要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或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？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F7EFED0-DB5A-476C-B4BE-E5F2F5C39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0" y="5131428"/>
                  <a:ext cx="1696135" cy="599395"/>
                </a:xfrm>
                <a:prstGeom prst="rect">
                  <a:avLst/>
                </a:prstGeom>
                <a:blipFill>
                  <a:blip r:embed="rId10"/>
                  <a:stretch>
                    <a:fillRect l="-8273" t="-10204" r="-3597" b="-234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BC0EF9F-F999-4C9D-AFB6-314C37E5377B}"/>
                    </a:ext>
                  </a:extLst>
                </p:cNvPr>
                <p:cNvSpPr txBox="1"/>
                <p:nvPr/>
              </p:nvSpPr>
              <p:spPr>
                <a:xfrm>
                  <a:off x="9499235" y="4121440"/>
                  <a:ext cx="1789329" cy="61767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100"/>
                    </a:lnSpc>
                  </a:pPr>
                  <a:r>
                    <a:rPr lang="zh-CN" altLang="en-US" sz="1600" b="1">
                      <a:solidFill>
                        <a:srgbClr val="002060"/>
                      </a:solidFill>
                    </a:rPr>
                    <a:t>也可认为是对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1600" b="1">
                      <a:solidFill>
                        <a:srgbClr val="C00000"/>
                      </a:solidFill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r>
                    <a:rPr lang="zh-CN" altLang="en-US" sz="1600" b="1">
                      <a:solidFill>
                        <a:srgbClr val="C00000"/>
                      </a:solidFill>
                    </a:rPr>
                    <a:t>的和</a:t>
                  </a:r>
                  <a:r>
                    <a:rPr lang="zh-CN" altLang="en-US" sz="1600" b="1">
                      <a:solidFill>
                        <a:srgbClr val="002060"/>
                      </a:solidFill>
                    </a:rPr>
                    <a:t>实施归纳！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BC0EF9F-F999-4C9D-AFB6-314C37E53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235" y="4121440"/>
                  <a:ext cx="1789329" cy="617670"/>
                </a:xfrm>
                <a:prstGeom prst="rect">
                  <a:avLst/>
                </a:prstGeom>
                <a:blipFill>
                  <a:blip r:embed="rId11"/>
                  <a:stretch>
                    <a:fillRect l="-1701" t="-990" b="-128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79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集合的归纳定义和概括性定义</a:t>
            </a:r>
            <a:r>
              <a:rPr lang="en-US" altLang="zh-CN"/>
              <a:t>*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F27FF-91AB-46B1-B8DD-1F5ECE8EE733}"/>
                  </a:ext>
                </a:extLst>
              </p:cNvPr>
              <p:cNvSpPr txBox="1"/>
              <p:nvPr/>
            </p:nvSpPr>
            <p:spPr>
              <a:xfrm>
                <a:off x="572322" y="1096818"/>
                <a:ext cx="5150901" cy="17697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归纳定义正整数对集的子集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：对任意正整数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2000" b="1" spc="-3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F27FF-91AB-46B1-B8DD-1F5ECE8E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22" y="1096818"/>
                <a:ext cx="5150901" cy="1769715"/>
              </a:xfrm>
              <a:prstGeom prst="rect">
                <a:avLst/>
              </a:prstGeom>
              <a:blipFill>
                <a:blip r:embed="rId2"/>
                <a:stretch>
                  <a:fillRect l="-1302" t="-2414" b="-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90C6B8B-494B-432D-8225-EA3DA78683F4}"/>
                  </a:ext>
                </a:extLst>
              </p:cNvPr>
              <p:cNvSpPr txBox="1"/>
              <p:nvPr/>
            </p:nvSpPr>
            <p:spPr>
              <a:xfrm>
                <a:off x="6402995" y="1099209"/>
                <a:ext cx="5150901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性质概括法定义正整数对集的子集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000" b="1" i="0">
                    <a:solidFill>
                      <a:srgbClr val="002060"/>
                    </a:solidFill>
                    <a:latin typeface="+mj-lt"/>
                    <a:ea typeface="楷体" panose="02010609060101010101" pitchFamily="49" charset="-122"/>
                  </a:rPr>
                  <a:t>是偶数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endParaRPr lang="zh-CN" altLang="en-US" sz="2000" b="1" spc="-3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90C6B8B-494B-432D-8225-EA3DA7868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995" y="1099209"/>
                <a:ext cx="5150901" cy="923330"/>
              </a:xfrm>
              <a:prstGeom prst="rect">
                <a:avLst/>
              </a:prstGeom>
              <a:blipFill>
                <a:blip r:embed="rId3"/>
                <a:stretch>
                  <a:fillRect t="-460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6643AC-0838-4111-9616-771091EB45F7}"/>
                  </a:ext>
                </a:extLst>
              </p:cNvPr>
              <p:cNvSpPr txBox="1"/>
              <p:nvPr/>
            </p:nvSpPr>
            <p:spPr>
              <a:xfrm>
                <a:off x="7502685" y="2129528"/>
                <a:ext cx="3216846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给出了归纳定义的集合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的性质概括法定义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6643AC-0838-4111-9616-771091EB4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685" y="2129528"/>
                <a:ext cx="3216846" cy="707886"/>
              </a:xfrm>
              <a:prstGeom prst="rect">
                <a:avLst/>
              </a:prstGeom>
              <a:blipFill>
                <a:blip r:embed="rId4"/>
                <a:stretch>
                  <a:fillRect l="-2087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B6187929-220B-45DE-9F2D-1661409A4290}"/>
              </a:ext>
            </a:extLst>
          </p:cNvPr>
          <p:cNvGrpSpPr/>
          <p:nvPr/>
        </p:nvGrpSpPr>
        <p:grpSpPr>
          <a:xfrm>
            <a:off x="513117" y="3097091"/>
            <a:ext cx="10985956" cy="1116269"/>
            <a:chOff x="552587" y="3146545"/>
            <a:chExt cx="10985956" cy="1116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A6B3394-832F-4C3A-9C11-1945DB59B119}"/>
                    </a:ext>
                  </a:extLst>
                </p:cNvPr>
                <p:cNvSpPr txBox="1"/>
                <p:nvPr/>
              </p:nvSpPr>
              <p:spPr>
                <a:xfrm>
                  <a:off x="611792" y="3229361"/>
                  <a:ext cx="8920334" cy="44845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前面针对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000" b="1">
                      <a:solidFill>
                        <a:srgbClr val="C00000"/>
                      </a:solidFill>
                    </a:rPr>
                    <a:t>的元素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rgbClr val="C00000"/>
                      </a:solidFill>
                    </a:rPr>
                    <a:t>使用结构归纳法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证明的</a:t>
                  </a:r>
                  <a14:m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→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∣(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))</m:t>
                      </m:r>
                    </m:oMath>
                  </a14:m>
                  <a:endParaRPr lang="zh-CN" altLang="en-US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A6B3394-832F-4C3A-9C11-1945DB59B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92" y="3229361"/>
                  <a:ext cx="8920334" cy="448456"/>
                </a:xfrm>
                <a:prstGeom prst="rect">
                  <a:avLst/>
                </a:prstGeom>
                <a:blipFill>
                  <a:blip r:embed="rId5"/>
                  <a:stretch>
                    <a:fillRect l="-752" b="-24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BD28F1F5-9F72-4AE2-A9AF-276C348130FB}"/>
                </a:ext>
              </a:extLst>
            </p:cNvPr>
            <p:cNvSpPr/>
            <p:nvPr/>
          </p:nvSpPr>
          <p:spPr>
            <a:xfrm>
              <a:off x="9532126" y="3429446"/>
              <a:ext cx="837296" cy="48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055DD05-4A82-4C55-8574-5BAE2D492BAE}"/>
                    </a:ext>
                  </a:extLst>
                </p:cNvPr>
                <p:cNvSpPr txBox="1"/>
                <p:nvPr/>
              </p:nvSpPr>
              <p:spPr>
                <a:xfrm>
                  <a:off x="10369422" y="3253534"/>
                  <a:ext cx="1111752" cy="40011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zh-CN" altLang="en-US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055DD05-4A82-4C55-8574-5BAE2D492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422" y="3253534"/>
                  <a:ext cx="1111752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36FB301-464F-4D51-8E6C-7E5C3AF824D2}"/>
                    </a:ext>
                  </a:extLst>
                </p:cNvPr>
                <p:cNvSpPr txBox="1"/>
                <p:nvPr/>
              </p:nvSpPr>
              <p:spPr>
                <a:xfrm>
                  <a:off x="611792" y="3750365"/>
                  <a:ext cx="8920334" cy="44845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前面针对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正整数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rgbClr val="C00000"/>
                      </a:solidFill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r>
                    <a:rPr lang="zh-CN" altLang="en-US" sz="2000" b="1">
                      <a:solidFill>
                        <a:srgbClr val="C00000"/>
                      </a:solidFill>
                    </a:rPr>
                    <a:t>的和使用强归纳法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证明的</a:t>
                  </a:r>
                  <a14:m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∣(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endParaRPr lang="zh-CN" altLang="en-US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36FB301-464F-4D51-8E6C-7E5C3AF82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92" y="3750365"/>
                  <a:ext cx="8920334" cy="448456"/>
                </a:xfrm>
                <a:prstGeom prst="rect">
                  <a:avLst/>
                </a:prstGeom>
                <a:blipFill>
                  <a:blip r:embed="rId7"/>
                  <a:stretch>
                    <a:fillRect l="-752" r="-342" b="-229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74CAE730-3792-4A2D-A706-FAED4933A688}"/>
                </a:ext>
              </a:extLst>
            </p:cNvPr>
            <p:cNvSpPr/>
            <p:nvPr/>
          </p:nvSpPr>
          <p:spPr>
            <a:xfrm>
              <a:off x="9532126" y="3974623"/>
              <a:ext cx="837296" cy="48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8A3C855-7CF3-40F1-BD10-E229D234013F}"/>
                    </a:ext>
                  </a:extLst>
                </p:cNvPr>
                <p:cNvSpPr txBox="1"/>
                <p:nvPr/>
              </p:nvSpPr>
              <p:spPr>
                <a:xfrm>
                  <a:off x="10369422" y="3798711"/>
                  <a:ext cx="1111752" cy="40011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zh-CN" altLang="en-US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8A3C855-7CF3-40F1-BD10-E229D2340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422" y="3798711"/>
                  <a:ext cx="111175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E8D676E-3017-4809-B5FA-531B48D4C013}"/>
                </a:ext>
              </a:extLst>
            </p:cNvPr>
            <p:cNvSpPr/>
            <p:nvPr/>
          </p:nvSpPr>
          <p:spPr>
            <a:xfrm>
              <a:off x="552587" y="3146545"/>
              <a:ext cx="10985956" cy="1116269"/>
            </a:xfrm>
            <a:prstGeom prst="roundRect">
              <a:avLst>
                <a:gd name="adj" fmla="val 1274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箭头: 上 18">
            <a:extLst>
              <a:ext uri="{FF2B5EF4-FFF2-40B4-BE49-F238E27FC236}">
                <a16:creationId xmlns:a16="http://schemas.microsoft.com/office/drawing/2014/main" id="{710462C1-2441-41EE-8495-B1F475E788E7}"/>
              </a:ext>
            </a:extLst>
          </p:cNvPr>
          <p:cNvSpPr/>
          <p:nvPr/>
        </p:nvSpPr>
        <p:spPr>
          <a:xfrm>
            <a:off x="9038745" y="2837288"/>
            <a:ext cx="144725" cy="248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F0D5E0D-4091-4F3A-8F41-FF7DFBD5F79B}"/>
              </a:ext>
            </a:extLst>
          </p:cNvPr>
          <p:cNvGrpSpPr/>
          <p:nvPr/>
        </p:nvGrpSpPr>
        <p:grpSpPr>
          <a:xfrm>
            <a:off x="1135873" y="4373625"/>
            <a:ext cx="9920253" cy="1933372"/>
            <a:chOff x="1151223" y="4401644"/>
            <a:chExt cx="9920253" cy="193337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53E6B1C-9578-4133-A1E4-0E490CE312F5}"/>
                </a:ext>
              </a:extLst>
            </p:cNvPr>
            <p:cNvSpPr txBox="1"/>
            <p:nvPr/>
          </p:nvSpPr>
          <p:spPr>
            <a:xfrm>
              <a:off x="1214813" y="4760320"/>
              <a:ext cx="4558843" cy="14881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容易根据集合的性质概括法定义给出算法判断元素是否属于该集合</a:t>
              </a:r>
            </a:p>
            <a:p>
              <a:pPr marL="342900" indent="-342900">
                <a:lnSpc>
                  <a:spcPts val="26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性质概括法使用逻辑语言给出了一个问题的解的一个规范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8C2F71C-74C9-4587-9766-284CD31EC2C0}"/>
                </a:ext>
              </a:extLst>
            </p:cNvPr>
            <p:cNvSpPr txBox="1"/>
            <p:nvPr/>
          </p:nvSpPr>
          <p:spPr>
            <a:xfrm>
              <a:off x="6466585" y="4760321"/>
              <a:ext cx="4504021" cy="14881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根据集合的归纳定义则容易设计算法构造集合的元素</a:t>
              </a:r>
            </a:p>
            <a:p>
              <a:pPr marL="342900" indent="-342900">
                <a:lnSpc>
                  <a:spcPts val="26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归纳定义法使用算法语言给出了一个问题的解的构造方法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9DA45C3-A86C-4822-8ABB-79F216ED639D}"/>
                </a:ext>
              </a:extLst>
            </p:cNvPr>
            <p:cNvSpPr txBox="1"/>
            <p:nvPr/>
          </p:nvSpPr>
          <p:spPr>
            <a:xfrm>
              <a:off x="4226452" y="4401644"/>
              <a:ext cx="3787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C00000"/>
                  </a:solidFill>
                </a:rPr>
                <a:t>从算法设计（计算思维）角度看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EEAB09B-ABBF-4632-9986-950EFD2EBF71}"/>
                </a:ext>
              </a:extLst>
            </p:cNvPr>
            <p:cNvSpPr/>
            <p:nvPr/>
          </p:nvSpPr>
          <p:spPr>
            <a:xfrm>
              <a:off x="1151223" y="4423079"/>
              <a:ext cx="9920253" cy="1911937"/>
            </a:xfrm>
            <a:prstGeom prst="rect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63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串集的归纳定义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EB3529-0C22-4179-8D23-BB527410CAFF}"/>
                  </a:ext>
                </a:extLst>
              </p:cNvPr>
              <p:cNvSpPr txBox="1"/>
              <p:nvPr/>
            </p:nvSpPr>
            <p:spPr>
              <a:xfrm>
                <a:off x="592059" y="1368311"/>
                <a:ext cx="791383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</a:rPr>
                  <a:t>给定集合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</a:rPr>
                  <a:t>，称为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字母表</a:t>
                </a:r>
                <a:r>
                  <a:rPr lang="en-US" altLang="zh-CN" sz="2400" b="1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2400">
                    <a:solidFill>
                      <a:srgbClr val="002060"/>
                    </a:solidFill>
                  </a:rPr>
                  <a:t>(alphabet)</a:t>
                </a:r>
                <a:r>
                  <a:rPr lang="zh-CN" altLang="en-US" sz="2400" b="1">
                    <a:solidFill>
                      <a:srgbClr val="002060"/>
                    </a:solidFill>
                  </a:rPr>
                  <a:t>，其中的元素称为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字符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EB3529-0C22-4179-8D23-BB527410C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59" y="1368311"/>
                <a:ext cx="7913835" cy="461665"/>
              </a:xfrm>
              <a:prstGeom prst="rect">
                <a:avLst/>
              </a:prstGeom>
              <a:blipFill>
                <a:blip r:embed="rId2"/>
                <a:stretch>
                  <a:fillRect l="-1156" t="-9211" r="-77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30F366-6088-4123-A0DB-BEB2126D4908}"/>
                  </a:ext>
                </a:extLst>
              </p:cNvPr>
              <p:cNvSpPr txBox="1"/>
              <p:nvPr/>
            </p:nvSpPr>
            <p:spPr>
              <a:xfrm>
                <a:off x="678288" y="2236662"/>
                <a:ext cx="9149867" cy="13849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字母表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上所有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字符串</a:t>
                </a:r>
                <a:r>
                  <a:rPr lang="en-US" altLang="zh-CN" sz="2400">
                    <a:solidFill>
                      <a:srgbClr val="002060"/>
                    </a:solidFill>
                    <a:latin typeface="+mn-ea"/>
                  </a:rPr>
                  <a:t>(string)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构成的集合记为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，归纳定义为：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归纳基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：不包含任何字符的串，称为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空串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>
                    <a:solidFill>
                      <a:schemeClr val="accent6">
                        <a:lumMod val="50000"/>
                      </a:schemeClr>
                    </a:solidFill>
                  </a:rPr>
                  <a:t>(empty string)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，属于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归纳步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是字符串，而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是字符，则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𝒖𝒙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也是字符串，即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𝒖𝒙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30F366-6088-4123-A0DB-BEB2126D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8" y="2236662"/>
                <a:ext cx="9149867" cy="1384995"/>
              </a:xfrm>
              <a:prstGeom prst="rect">
                <a:avLst/>
              </a:prstGeom>
              <a:blipFill>
                <a:blip r:embed="rId3"/>
                <a:stretch>
                  <a:fillRect l="-999" t="-5286" b="-7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4D5E9D-5FCC-413A-ACF6-4E3C8605158C}"/>
                  </a:ext>
                </a:extLst>
              </p:cNvPr>
              <p:cNvSpPr txBox="1"/>
              <p:nvPr/>
            </p:nvSpPr>
            <p:spPr>
              <a:xfrm>
                <a:off x="9902001" y="2621255"/>
                <a:ext cx="1611711" cy="10004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是将字符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放在字符串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之后得到的串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4D5E9D-5FCC-413A-ACF6-4E3C8605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001" y="2621255"/>
                <a:ext cx="1611711" cy="1000402"/>
              </a:xfrm>
              <a:prstGeom prst="rect">
                <a:avLst/>
              </a:prstGeom>
              <a:blipFill>
                <a:blip r:embed="rId4"/>
                <a:stretch>
                  <a:fillRect l="-3019" t="-1829" r="-755" b="-9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AC5CAB1-53D2-4C28-8D90-A1D02E0D28B9}"/>
              </a:ext>
            </a:extLst>
          </p:cNvPr>
          <p:cNvGrpSpPr/>
          <p:nvPr/>
        </p:nvGrpSpPr>
        <p:grpSpPr>
          <a:xfrm>
            <a:off x="592059" y="3779394"/>
            <a:ext cx="11047283" cy="2528461"/>
            <a:chOff x="592059" y="3779394"/>
            <a:chExt cx="11047283" cy="2528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422E962-4679-4A4E-BE17-C448AE57E34D}"/>
                    </a:ext>
                  </a:extLst>
                </p:cNvPr>
                <p:cNvSpPr txBox="1"/>
                <p:nvPr/>
              </p:nvSpPr>
              <p:spPr>
                <a:xfrm>
                  <a:off x="592059" y="3865589"/>
                  <a:ext cx="4085969" cy="4616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2060"/>
                      </a:solidFill>
                    </a:rPr>
                    <a:t>给定字母表集合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a14:m>
                  <a:endParaRPr lang="zh-CN" altLang="en-US" sz="2400" b="1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422E962-4679-4A4E-BE17-C448AE57E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59" y="3865589"/>
                  <a:ext cx="408596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39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6DB1D07-47C0-42E0-B0B3-52655E37A722}"/>
                    </a:ext>
                  </a:extLst>
                </p:cNvPr>
                <p:cNvSpPr txBox="1"/>
                <p:nvPr/>
              </p:nvSpPr>
              <p:spPr>
                <a:xfrm>
                  <a:off x="9229519" y="4971028"/>
                  <a:ext cx="4957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6DB1D07-47C0-42E0-B0B3-52655E37A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519" y="4971028"/>
                  <a:ext cx="4957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8B4B43A-3398-4693-B63D-D225C7EC6F74}"/>
                </a:ext>
              </a:extLst>
            </p:cNvPr>
            <p:cNvGrpSpPr/>
            <p:nvPr/>
          </p:nvGrpSpPr>
          <p:grpSpPr>
            <a:xfrm>
              <a:off x="622371" y="4552108"/>
              <a:ext cx="8607148" cy="1755747"/>
              <a:chOff x="622371" y="4552108"/>
              <a:chExt cx="8607148" cy="17557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DECC8AE-4B66-4F97-9DC7-CE507A0D0237}"/>
                      </a:ext>
                    </a:extLst>
                  </p:cNvPr>
                  <p:cNvSpPr txBox="1"/>
                  <p:nvPr/>
                </p:nvSpPr>
                <p:spPr>
                  <a:xfrm>
                    <a:off x="678288" y="4971377"/>
                    <a:ext cx="893954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空串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DECC8AE-4B66-4F97-9DC7-CE507A0D02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288" y="4971377"/>
                    <a:ext cx="89395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803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5EC6FCE-2C21-4055-9C22-242C80896E88}"/>
                  </a:ext>
                </a:extLst>
              </p:cNvPr>
              <p:cNvSpPr txBox="1"/>
              <p:nvPr/>
            </p:nvSpPr>
            <p:spPr>
              <a:xfrm>
                <a:off x="622371" y="5938523"/>
                <a:ext cx="100578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</a:rPr>
                  <a:t>长度为</a:t>
                </a:r>
                <a:r>
                  <a:rPr lang="en-US" altLang="zh-CN" b="1">
                    <a:solidFill>
                      <a:schemeClr val="accent4">
                        <a:lumMod val="50000"/>
                      </a:schemeClr>
                    </a:solidFill>
                  </a:rPr>
                  <a:t>0</a:t>
                </a:r>
                <a:endParaRPr lang="zh-CN" altLang="en-US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88B1CD7F-1744-4B5E-9460-6529CA966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4541" y="4571186"/>
                    <a:ext cx="1151223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88B1CD7F-1744-4B5E-9460-6529CA9661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541" y="4571186"/>
                    <a:ext cx="1151223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820" t="-9091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852ACAA-5C99-444F-BA22-7801E116CBD5}"/>
                      </a:ext>
                    </a:extLst>
                  </p:cNvPr>
                  <p:cNvSpPr txBox="1"/>
                  <p:nvPr/>
                </p:nvSpPr>
                <p:spPr>
                  <a:xfrm>
                    <a:off x="2394540" y="5015173"/>
                    <a:ext cx="1151223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852ACAA-5C99-444F-BA22-7801E116C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540" y="5015173"/>
                    <a:ext cx="115122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820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F00633CB-D474-4298-8B75-300FA5E90D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4540" y="5457215"/>
                    <a:ext cx="1151223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F00633CB-D474-4298-8B75-300FA5E90D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540" y="5457215"/>
                    <a:ext cx="1151223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820"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8F99BC8-B6B5-425F-988C-1476CD518881}"/>
                  </a:ext>
                </a:extLst>
              </p:cNvPr>
              <p:cNvSpPr txBox="1"/>
              <p:nvPr/>
            </p:nvSpPr>
            <p:spPr>
              <a:xfrm>
                <a:off x="2467260" y="5938523"/>
                <a:ext cx="100578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</a:rPr>
                  <a:t>长度为</a:t>
                </a:r>
                <a:r>
                  <a:rPr lang="en-US" altLang="zh-CN" b="1">
                    <a:solidFill>
                      <a:schemeClr val="accent4">
                        <a:lumMod val="50000"/>
                      </a:schemeClr>
                    </a:solidFill>
                  </a:rPr>
                  <a:t>1</a:t>
                </a:r>
                <a:endParaRPr lang="zh-CN" altLang="en-US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3EDE41F4-CE65-4788-8E90-28EB887B3421}"/>
                      </a:ext>
                    </a:extLst>
                  </p:cNvPr>
                  <p:cNvSpPr txBox="1"/>
                  <p:nvPr/>
                </p:nvSpPr>
                <p:spPr>
                  <a:xfrm>
                    <a:off x="4244174" y="4571186"/>
                    <a:ext cx="2071108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𝒂𝒂</m:t>
                        </m:r>
                        <m:r>
                          <a:rPr lang="en-US" altLang="zh-CN" sz="20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𝒂𝒄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3EDE41F4-CE65-4788-8E90-28EB887B34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4174" y="4571186"/>
                    <a:ext cx="2071108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941" t="-9091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A29EAAF3-F006-48FC-82B0-9A2A72F90E74}"/>
                      </a:ext>
                    </a:extLst>
                  </p:cNvPr>
                  <p:cNvSpPr txBox="1"/>
                  <p:nvPr/>
                </p:nvSpPr>
                <p:spPr>
                  <a:xfrm>
                    <a:off x="4243981" y="5015173"/>
                    <a:ext cx="2071108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𝒃𝒂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𝒃𝒃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𝒃𝒄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A29EAAF3-F006-48FC-82B0-9A2A72F90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981" y="5015173"/>
                    <a:ext cx="207110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941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A16C8710-37CA-4E7F-A765-B2169ABB5705}"/>
                      </a:ext>
                    </a:extLst>
                  </p:cNvPr>
                  <p:cNvSpPr txBox="1"/>
                  <p:nvPr/>
                </p:nvSpPr>
                <p:spPr>
                  <a:xfrm>
                    <a:off x="4243981" y="5462926"/>
                    <a:ext cx="2071108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𝒄𝒂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𝒄𝒃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𝒄𝒄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A16C8710-37CA-4E7F-A765-B2169ABB57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981" y="5462926"/>
                    <a:ext cx="207110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941"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8216C56-64A1-443B-8CED-714047D33E8E}"/>
                      </a:ext>
                    </a:extLst>
                  </p:cNvPr>
                  <p:cNvSpPr txBox="1"/>
                  <p:nvPr/>
                </p:nvSpPr>
                <p:spPr>
                  <a:xfrm>
                    <a:off x="7103430" y="4552108"/>
                    <a:ext cx="1731384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𝒂𝒃𝒄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8216C56-64A1-443B-8CED-714047D33E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430" y="4552108"/>
                    <a:ext cx="1731384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521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2A1194E8-7E3E-48D2-ACE3-1567028DFB6B}"/>
                      </a:ext>
                    </a:extLst>
                  </p:cNvPr>
                  <p:cNvSpPr txBox="1"/>
                  <p:nvPr/>
                </p:nvSpPr>
                <p:spPr>
                  <a:xfrm>
                    <a:off x="7103237" y="4996095"/>
                    <a:ext cx="1731384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𝒃𝒂𝒃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2A1194E8-7E3E-48D2-ACE3-1567028DFB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237" y="4996095"/>
                    <a:ext cx="1731384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521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CA92EC02-C4D7-4B5E-9EEA-E45B69BC0089}"/>
                      </a:ext>
                    </a:extLst>
                  </p:cNvPr>
                  <p:cNvSpPr txBox="1"/>
                  <p:nvPr/>
                </p:nvSpPr>
                <p:spPr>
                  <a:xfrm>
                    <a:off x="7103237" y="5443848"/>
                    <a:ext cx="1731384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𝒄𝒂𝒃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</m:t>
                        </m:r>
                      </m:oMath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CA92EC02-C4D7-4B5E-9EEA-E45B69BC00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237" y="5443848"/>
                    <a:ext cx="1731384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521"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8BB2C8A-2137-47EC-8367-1C9279D07D68}"/>
                  </a:ext>
                </a:extLst>
              </p:cNvPr>
              <p:cNvSpPr txBox="1"/>
              <p:nvPr/>
            </p:nvSpPr>
            <p:spPr>
              <a:xfrm>
                <a:off x="4750327" y="5933290"/>
                <a:ext cx="100578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</a:rPr>
                  <a:t>长度为</a:t>
                </a:r>
                <a:r>
                  <a:rPr lang="en-US" altLang="zh-CN" b="1">
                    <a:solidFill>
                      <a:schemeClr val="accent4">
                        <a:lumMod val="50000"/>
                      </a:schemeClr>
                    </a:solidFill>
                  </a:rPr>
                  <a:t>2</a:t>
                </a:r>
                <a:endParaRPr lang="zh-CN" altLang="en-US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44F5AA4-77FF-441D-8031-955619DA1BEB}"/>
                  </a:ext>
                </a:extLst>
              </p:cNvPr>
              <p:cNvSpPr txBox="1"/>
              <p:nvPr/>
            </p:nvSpPr>
            <p:spPr>
              <a:xfrm>
                <a:off x="7466035" y="5933290"/>
                <a:ext cx="100578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</a:rPr>
                  <a:t>长度为</a:t>
                </a:r>
                <a:r>
                  <a:rPr lang="en-US" altLang="zh-CN" b="1">
                    <a:solidFill>
                      <a:schemeClr val="accent4">
                        <a:lumMod val="50000"/>
                      </a:schemeClr>
                    </a:solidFill>
                  </a:rPr>
                  <a:t>3</a:t>
                </a:r>
                <a:endParaRPr lang="zh-CN" altLang="en-US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05551FE-C7EB-4C81-BEE7-A7A42A54FB3E}"/>
                  </a:ext>
                </a:extLst>
              </p:cNvPr>
              <p:cNvCxnSpPr>
                <a:stCxn id="12" idx="3"/>
                <a:endCxn id="14" idx="1"/>
              </p:cNvCxnSpPr>
              <p:nvPr/>
            </p:nvCxnSpPr>
            <p:spPr>
              <a:xfrm flipV="1">
                <a:off x="1572242" y="4771241"/>
                <a:ext cx="822299" cy="400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09D341D0-C777-45B4-862C-8A32480C410D}"/>
                  </a:ext>
                </a:extLst>
              </p:cNvPr>
              <p:cNvCxnSpPr>
                <a:stCxn id="12" idx="3"/>
                <a:endCxn id="16" idx="1"/>
              </p:cNvCxnSpPr>
              <p:nvPr/>
            </p:nvCxnSpPr>
            <p:spPr>
              <a:xfrm>
                <a:off x="1572242" y="5171432"/>
                <a:ext cx="822298" cy="43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02C2BD4E-B04C-4BAE-8887-EA1547AA6A5B}"/>
                  </a:ext>
                </a:extLst>
              </p:cNvPr>
              <p:cNvCxnSpPr>
                <a:stCxn id="12" idx="3"/>
                <a:endCxn id="18" idx="1"/>
              </p:cNvCxnSpPr>
              <p:nvPr/>
            </p:nvCxnSpPr>
            <p:spPr>
              <a:xfrm>
                <a:off x="1572242" y="5171432"/>
                <a:ext cx="822298" cy="485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CFC8FE63-7C9C-4C71-88B5-25DBF0973DF6}"/>
                  </a:ext>
                </a:extLst>
              </p:cNvPr>
              <p:cNvCxnSpPr>
                <a:stCxn id="14" idx="3"/>
                <a:endCxn id="20" idx="1"/>
              </p:cNvCxnSpPr>
              <p:nvPr/>
            </p:nvCxnSpPr>
            <p:spPr>
              <a:xfrm>
                <a:off x="3545764" y="4771241"/>
                <a:ext cx="6984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47805315-76AC-43A9-A2EC-ACE4E3FF7CD3}"/>
                  </a:ext>
                </a:extLst>
              </p:cNvPr>
              <p:cNvCxnSpPr>
                <a:stCxn id="16" idx="3"/>
                <a:endCxn id="21" idx="1"/>
              </p:cNvCxnSpPr>
              <p:nvPr/>
            </p:nvCxnSpPr>
            <p:spPr>
              <a:xfrm>
                <a:off x="3545763" y="5215228"/>
                <a:ext cx="6982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DD7B0698-AEC1-4B00-AC8A-C4A13D20D431}"/>
                  </a:ext>
                </a:extLst>
              </p:cNvPr>
              <p:cNvCxnSpPr>
                <a:stCxn id="18" idx="3"/>
                <a:endCxn id="22" idx="1"/>
              </p:cNvCxnSpPr>
              <p:nvPr/>
            </p:nvCxnSpPr>
            <p:spPr>
              <a:xfrm>
                <a:off x="3545763" y="5657270"/>
                <a:ext cx="698218" cy="5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3B56E093-9512-4090-9851-D89E20007FFD}"/>
                  </a:ext>
                </a:extLst>
              </p:cNvPr>
              <p:cNvCxnSpPr>
                <a:stCxn id="20" idx="3"/>
                <a:endCxn id="23" idx="1"/>
              </p:cNvCxnSpPr>
              <p:nvPr/>
            </p:nvCxnSpPr>
            <p:spPr>
              <a:xfrm flipV="1">
                <a:off x="6315282" y="4752163"/>
                <a:ext cx="788148" cy="19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CF01F095-423A-4D68-BD66-E275BB45C1A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 flipV="1">
                <a:off x="6315089" y="5196150"/>
                <a:ext cx="788148" cy="11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1FE0952F-76BA-44C0-90DD-B29688869456}"/>
                  </a:ext>
                </a:extLst>
              </p:cNvPr>
              <p:cNvCxnSpPr>
                <a:stCxn id="22" idx="3"/>
                <a:endCxn id="25" idx="1"/>
              </p:cNvCxnSpPr>
              <p:nvPr/>
            </p:nvCxnSpPr>
            <p:spPr>
              <a:xfrm flipV="1">
                <a:off x="6315089" y="5643903"/>
                <a:ext cx="788148" cy="19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箭头: 右 45">
                <a:extLst>
                  <a:ext uri="{FF2B5EF4-FFF2-40B4-BE49-F238E27FC236}">
                    <a16:creationId xmlns:a16="http://schemas.microsoft.com/office/drawing/2014/main" id="{BDD0D473-3830-4AE0-B076-362370993E1F}"/>
                  </a:ext>
                </a:extLst>
              </p:cNvPr>
              <p:cNvSpPr/>
              <p:nvPr/>
            </p:nvSpPr>
            <p:spPr>
              <a:xfrm>
                <a:off x="8894020" y="5124587"/>
                <a:ext cx="335499" cy="190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5894D21-D71E-4ED2-82BB-F2C0A666062D}"/>
                    </a:ext>
                  </a:extLst>
                </p:cNvPr>
                <p:cNvSpPr txBox="1"/>
                <p:nvPr/>
              </p:nvSpPr>
              <p:spPr>
                <a:xfrm>
                  <a:off x="5819613" y="3779394"/>
                  <a:ext cx="2872033" cy="64633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4">
                          <a:lumMod val="50000"/>
                        </a:schemeClr>
                      </a:solidFill>
                    </a:rPr>
                    <a:t>字符串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b="1">
                      <a:solidFill>
                        <a:schemeClr val="accent4">
                          <a:lumMod val="50000"/>
                        </a:schemeClr>
                      </a:solidFill>
                    </a:rPr>
                    <a:t>是将字符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b="1">
                      <a:solidFill>
                        <a:schemeClr val="accent4">
                          <a:lumMod val="50000"/>
                        </a:schemeClr>
                      </a:solidFill>
                    </a:rPr>
                    <a:t>放在空串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r>
                    <a:rPr lang="zh-CN" altLang="en-US" b="1">
                      <a:solidFill>
                        <a:schemeClr val="accent4">
                          <a:lumMod val="50000"/>
                        </a:schemeClr>
                      </a:solidFill>
                    </a:rPr>
                    <a:t>后面，空串记号被省略</a:t>
                  </a: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5894D21-D71E-4ED2-82BB-F2C0A6660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613" y="3779394"/>
                  <a:ext cx="2872033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1911" t="-5660" r="-637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6E5B6422-0AAF-44B5-8BB6-6D3C13B7458A}"/>
                    </a:ext>
                  </a:extLst>
                </p:cNvPr>
                <p:cNvSpPr txBox="1"/>
                <p:nvPr/>
              </p:nvSpPr>
              <p:spPr>
                <a:xfrm>
                  <a:off x="9242893" y="3779394"/>
                  <a:ext cx="2270819" cy="64633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4">
                          <a:lumMod val="50000"/>
                        </a:schemeClr>
                      </a:solidFill>
                    </a:rPr>
                    <a:t>字符串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𝒂𝒃𝒄</m:t>
                      </m:r>
                    </m:oMath>
                  </a14:m>
                  <a:r>
                    <a:rPr lang="zh-CN" altLang="en-US" b="1">
                      <a:solidFill>
                        <a:schemeClr val="accent4">
                          <a:lumMod val="50000"/>
                        </a:schemeClr>
                      </a:solidFill>
                    </a:rPr>
                    <a:t>是将字符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zh-CN" altLang="en-US" b="1">
                      <a:solidFill>
                        <a:schemeClr val="accent4">
                          <a:lumMod val="50000"/>
                        </a:schemeClr>
                      </a:solidFill>
                    </a:rPr>
                    <a:t>放在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</m:oMath>
                  </a14:m>
                  <a:r>
                    <a:rPr lang="zh-CN" altLang="en-US" b="1">
                      <a:solidFill>
                        <a:schemeClr val="accent4">
                          <a:lumMod val="50000"/>
                        </a:schemeClr>
                      </a:solidFill>
                    </a:rPr>
                    <a:t>后面，等等</a:t>
                  </a: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6E5B6422-0AAF-44B5-8BB6-6D3C13B74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893" y="3779394"/>
                  <a:ext cx="2270819" cy="646331"/>
                </a:xfrm>
                <a:prstGeom prst="rect">
                  <a:avLst/>
                </a:prstGeom>
                <a:blipFill>
                  <a:blip r:embed="rId18"/>
                  <a:stretch>
                    <a:fillRect l="-2145" t="-5660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AAD71A8-7F76-49D7-BEAF-FA82E7F89806}"/>
                    </a:ext>
                  </a:extLst>
                </p:cNvPr>
                <p:cNvSpPr txBox="1"/>
                <p:nvPr/>
              </p:nvSpPr>
              <p:spPr>
                <a:xfrm>
                  <a:off x="9117261" y="5476858"/>
                  <a:ext cx="2522081" cy="6463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一个长度为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的字符串实质上就是一个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en-US" altLang="zh-CN" b="1">
                      <a:solidFill>
                        <a:srgbClr val="C00000"/>
                      </a:solidFill>
                    </a:rPr>
                    <a:t>-</a:t>
                  </a:r>
                  <a:r>
                    <a:rPr lang="zh-CN" altLang="en-US" b="1">
                      <a:solidFill>
                        <a:srgbClr val="C00000"/>
                      </a:solidFill>
                    </a:rPr>
                    <a:t>元组</a:t>
                  </a:r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AAD71A8-7F76-49D7-BEAF-FA82E7F89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261" y="5476858"/>
                  <a:ext cx="2522081" cy="646331"/>
                </a:xfrm>
                <a:prstGeom prst="rect">
                  <a:avLst/>
                </a:prstGeom>
                <a:blipFill>
                  <a:blip r:embed="rId19"/>
                  <a:stretch>
                    <a:fillRect l="-2179" t="-4717" r="-1937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399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函数的递归定义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069522-3509-4D8A-8F5B-F1A758E0E11E}"/>
                  </a:ext>
                </a:extLst>
              </p:cNvPr>
              <p:cNvSpPr txBox="1"/>
              <p:nvPr/>
            </p:nvSpPr>
            <p:spPr>
              <a:xfrm>
                <a:off x="1168764" y="1454406"/>
                <a:ext cx="9854470" cy="18180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的定义域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为归纳定义的集合时，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也可归纳定义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归纳基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直接给出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归纳定义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时给出的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基本元素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的函数值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归纳步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：对归纳定义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时给出的每个由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,⋯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构造得到元素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的规则，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069522-3509-4D8A-8F5B-F1A758E0E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64" y="1454406"/>
                <a:ext cx="9854470" cy="1818062"/>
              </a:xfrm>
              <a:prstGeom prst="rect">
                <a:avLst/>
              </a:prstGeom>
              <a:blipFill>
                <a:blip r:embed="rId2"/>
                <a:stretch>
                  <a:fillRect l="-990" t="-3691" r="-62" b="-5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8D607D-4D5C-4AAC-813A-DD724C0679FC}"/>
                  </a:ext>
                </a:extLst>
              </p:cNvPr>
              <p:cNvSpPr txBox="1"/>
              <p:nvPr/>
            </p:nvSpPr>
            <p:spPr>
              <a:xfrm>
                <a:off x="667161" y="3954146"/>
                <a:ext cx="5037972" cy="15365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函数的归纳定义也称为递归定义</a:t>
                </a:r>
                <a:endParaRPr lang="en-US" altLang="zh-CN" sz="2400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3400"/>
                  </a:lnSpc>
                  <a:spcBef>
                    <a:spcPts val="600"/>
                  </a:spcBef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在归纳定义元素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的函数值时用到了构造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的函数值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8D607D-4D5C-4AAC-813A-DD724C06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61" y="3954146"/>
                <a:ext cx="5037972" cy="1536574"/>
              </a:xfrm>
              <a:prstGeom prst="rect">
                <a:avLst/>
              </a:prstGeom>
              <a:blipFill>
                <a:blip r:embed="rId3"/>
                <a:stretch>
                  <a:fillRect l="-1814" t="-317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6FD9742-4763-4EED-A51E-B5AAEA8F58C1}"/>
              </a:ext>
            </a:extLst>
          </p:cNvPr>
          <p:cNvSpPr txBox="1"/>
          <p:nvPr/>
        </p:nvSpPr>
        <p:spPr>
          <a:xfrm>
            <a:off x="6046884" y="3515629"/>
            <a:ext cx="5477955" cy="2413609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800" b="1">
                <a:solidFill>
                  <a:schemeClr val="accent2">
                    <a:lumMod val="50000"/>
                  </a:schemeClr>
                </a:solidFill>
              </a:rPr>
              <a:t>归纳</a:t>
            </a:r>
            <a:r>
              <a:rPr lang="en-US" altLang="zh-CN" sz="2800" b="1">
                <a:solidFill>
                  <a:schemeClr val="accent2">
                    <a:lumMod val="50000"/>
                  </a:schemeClr>
                </a:solidFill>
              </a:rPr>
              <a:t>(induction)</a:t>
            </a:r>
            <a:r>
              <a:rPr lang="zh-CN" altLang="en-US" sz="2800" b="1">
                <a:solidFill>
                  <a:schemeClr val="accent2">
                    <a:lumMod val="50000"/>
                  </a:schemeClr>
                </a:solidFill>
              </a:rPr>
              <a:t>与递归</a:t>
            </a:r>
            <a:r>
              <a:rPr lang="en-US" altLang="zh-CN" sz="2800" b="1">
                <a:solidFill>
                  <a:schemeClr val="accent2">
                    <a:lumMod val="50000"/>
                  </a:schemeClr>
                </a:solidFill>
              </a:rPr>
              <a:t>(recursion)</a:t>
            </a: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归纳强调从特殊到一般，归纳定义强调从</a:t>
            </a:r>
            <a:r>
              <a:rPr lang="zh-CN" altLang="en-US" sz="2400" b="1">
                <a:solidFill>
                  <a:srgbClr val="C00000"/>
                </a:solidFill>
                <a:latin typeface="+mn-ea"/>
              </a:rPr>
              <a:t>基本元素构造一般元素</a:t>
            </a: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递归强调分解与归结，将</a:t>
            </a:r>
            <a:r>
              <a:rPr lang="zh-CN" altLang="en-US" sz="2400" b="1">
                <a:solidFill>
                  <a:srgbClr val="C00000"/>
                </a:solidFill>
                <a:latin typeface="+mn-ea"/>
              </a:rPr>
              <a:t>大规模问题归结为小规模问题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求解</a:t>
            </a:r>
          </a:p>
        </p:txBody>
      </p:sp>
    </p:spTree>
    <p:extLst>
      <p:ext uri="{BB962C8B-B14F-4D97-AF65-F5344CB8AC3E}">
        <p14:creationId xmlns:p14="http://schemas.microsoft.com/office/powerpoint/2010/main" val="325552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字符串集上函数的归纳定义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DA5CB9-A7E3-4526-AD26-DB8F4D5DCE5F}"/>
                  </a:ext>
                </a:extLst>
              </p:cNvPr>
              <p:cNvSpPr txBox="1"/>
              <p:nvPr/>
            </p:nvSpPr>
            <p:spPr>
              <a:xfrm>
                <a:off x="486804" y="1230283"/>
                <a:ext cx="196694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给定字母表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DA5CB9-A7E3-4526-AD26-DB8F4D5D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" y="1230283"/>
                <a:ext cx="1966945" cy="461665"/>
              </a:xfrm>
              <a:prstGeom prst="rect">
                <a:avLst/>
              </a:prstGeom>
              <a:blipFill>
                <a:blip r:embed="rId3"/>
                <a:stretch>
                  <a:fillRect l="-495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169EB96-627E-4AA1-B6E2-1B52A36EC115}"/>
                  </a:ext>
                </a:extLst>
              </p:cNvPr>
              <p:cNvSpPr txBox="1"/>
              <p:nvPr/>
            </p:nvSpPr>
            <p:spPr>
              <a:xfrm>
                <a:off x="717965" y="1897860"/>
                <a:ext cx="9297496" cy="400110"/>
              </a:xfrm>
              <a:prstGeom prst="rect">
                <a:avLst/>
              </a:prstGeom>
              <a:solidFill>
                <a:srgbClr val="E6EFE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递归定义字符串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长度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函数：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，对任意字符串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，针对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的结构递归定义：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169EB96-627E-4AA1-B6E2-1B52A36EC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65" y="1897860"/>
                <a:ext cx="9297496" cy="400110"/>
              </a:xfrm>
              <a:prstGeom prst="rect">
                <a:avLst/>
              </a:prstGeom>
              <a:blipFill>
                <a:blip r:embed="rId4"/>
                <a:stretch>
                  <a:fillRect l="-72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F3CC4BC-2A1C-4794-AA39-A8DAF0163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65" y="2566047"/>
            <a:ext cx="6801337" cy="108791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CF4F7E-27EA-47A1-87C3-5E159D90B9E0}"/>
              </a:ext>
            </a:extLst>
          </p:cNvPr>
          <p:cNvGrpSpPr/>
          <p:nvPr/>
        </p:nvGrpSpPr>
        <p:grpSpPr>
          <a:xfrm>
            <a:off x="8285336" y="2710499"/>
            <a:ext cx="2644524" cy="799012"/>
            <a:chOff x="8453266" y="3723384"/>
            <a:chExt cx="2644524" cy="799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6FFD1CC-4C85-4C35-B0CF-B0C8F2A13F69}"/>
                    </a:ext>
                  </a:extLst>
                </p:cNvPr>
                <p:cNvSpPr txBox="1"/>
                <p:nvPr/>
              </p:nvSpPr>
              <p:spPr>
                <a:xfrm>
                  <a:off x="8644040" y="3723384"/>
                  <a:ext cx="1315684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6FFD1CC-4C85-4C35-B0CF-B0C8F2A13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040" y="3723384"/>
                  <a:ext cx="131568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926" r="-463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FB38DD4-D431-4E51-A934-0D0B7C38B80A}"/>
                    </a:ext>
                  </a:extLst>
                </p:cNvPr>
                <p:cNvSpPr txBox="1"/>
                <p:nvPr/>
              </p:nvSpPr>
              <p:spPr>
                <a:xfrm>
                  <a:off x="8644039" y="4153064"/>
                  <a:ext cx="2453751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𝒖𝒙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FB38DD4-D431-4E51-A934-0D0B7C38B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039" y="4153064"/>
                  <a:ext cx="245375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48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C0A28E22-4F80-4C96-86FD-E32DAEF07E4C}"/>
                </a:ext>
              </a:extLst>
            </p:cNvPr>
            <p:cNvSpPr/>
            <p:nvPr/>
          </p:nvSpPr>
          <p:spPr>
            <a:xfrm>
              <a:off x="8453266" y="3776012"/>
              <a:ext cx="124990" cy="662178"/>
            </a:xfrm>
            <a:prstGeom prst="leftBrace">
              <a:avLst>
                <a:gd name="adj1" fmla="val 43333"/>
                <a:gd name="adj2" fmla="val 50000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BDC3795-0137-4219-8823-70331384A57F}"/>
              </a:ext>
            </a:extLst>
          </p:cNvPr>
          <p:cNvSpPr/>
          <p:nvPr/>
        </p:nvSpPr>
        <p:spPr>
          <a:xfrm>
            <a:off x="7601182" y="3038299"/>
            <a:ext cx="572322" cy="111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F9C7A7-D623-4FB5-9B80-3860C6B6E059}"/>
                  </a:ext>
                </a:extLst>
              </p:cNvPr>
              <p:cNvSpPr txBox="1"/>
              <p:nvPr/>
            </p:nvSpPr>
            <p:spPr>
              <a:xfrm>
                <a:off x="4829831" y="2631558"/>
                <a:ext cx="259847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实质是分情况定义函数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F9C7A7-D623-4FB5-9B80-3860C6B6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831" y="2631558"/>
                <a:ext cx="2598475" cy="369332"/>
              </a:xfrm>
              <a:prstGeom prst="rect">
                <a:avLst/>
              </a:prstGeom>
              <a:blipFill>
                <a:blip r:embed="rId8"/>
                <a:stretch>
                  <a:fillRect l="-187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F0C8E9-6F83-4AE6-82C9-369FEADC66AC}"/>
                  </a:ext>
                </a:extLst>
              </p:cNvPr>
              <p:cNvSpPr txBox="1"/>
              <p:nvPr/>
            </p:nvSpPr>
            <p:spPr>
              <a:xfrm>
                <a:off x="9989858" y="2461674"/>
                <a:ext cx="1457861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这称为函数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的递归方程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F0C8E9-6F83-4AE6-82C9-369FEADC6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858" y="2461674"/>
                <a:ext cx="1457861" cy="646331"/>
              </a:xfrm>
              <a:prstGeom prst="rect">
                <a:avLst/>
              </a:prstGeom>
              <a:blipFill>
                <a:blip r:embed="rId9"/>
                <a:stretch>
                  <a:fillRect l="-376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15EB9280-4CA1-4FDB-8F90-AED5033820AB}"/>
              </a:ext>
            </a:extLst>
          </p:cNvPr>
          <p:cNvGrpSpPr/>
          <p:nvPr/>
        </p:nvGrpSpPr>
        <p:grpSpPr>
          <a:xfrm>
            <a:off x="717965" y="3992341"/>
            <a:ext cx="11088650" cy="2302359"/>
            <a:chOff x="717965" y="3992341"/>
            <a:chExt cx="11088650" cy="2302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8C4A923-DC48-4C97-8911-20DEBBD6A558}"/>
                    </a:ext>
                  </a:extLst>
                </p:cNvPr>
                <p:cNvSpPr txBox="1"/>
                <p:nvPr/>
              </p:nvSpPr>
              <p:spPr>
                <a:xfrm>
                  <a:off x="717965" y="3992341"/>
                  <a:ext cx="10669275" cy="400110"/>
                </a:xfrm>
                <a:prstGeom prst="rect">
                  <a:avLst/>
                </a:prstGeom>
                <a:solidFill>
                  <a:srgbClr val="E6EFE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递归定义两个字符串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连接</a:t>
                  </a: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(concatenation)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，记为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针对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zh-CN" altLang="en-US" sz="2000" b="1">
                      <a:solidFill>
                        <a:srgbClr val="C00000"/>
                      </a:solidFill>
                    </a:rPr>
                    <a:t>的结构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进行递归定义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8C4A923-DC48-4C97-8911-20DEBBD6A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65" y="3992341"/>
                  <a:ext cx="10669275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629" t="-9091" r="-229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5E8513F-E46D-4659-AE61-C1464754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7966" y="4628833"/>
              <a:ext cx="6801337" cy="1023538"/>
            </a:xfrm>
            <a:prstGeom prst="rect">
              <a:avLst/>
            </a:prstGeom>
          </p:spPr>
        </p:pic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2AE8DC0-82EB-4F5F-8D86-2B5904FD84A6}"/>
                </a:ext>
              </a:extLst>
            </p:cNvPr>
            <p:cNvGrpSpPr/>
            <p:nvPr/>
          </p:nvGrpSpPr>
          <p:grpSpPr>
            <a:xfrm>
              <a:off x="8331204" y="4767041"/>
              <a:ext cx="3056036" cy="817942"/>
              <a:chOff x="8331204" y="4767041"/>
              <a:chExt cx="3056036" cy="8179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09C680F4-8976-4848-8E2B-148E584EF092}"/>
                      </a:ext>
                    </a:extLst>
                  </p:cNvPr>
                  <p:cNvSpPr txBox="1"/>
                  <p:nvPr/>
                </p:nvSpPr>
                <p:spPr>
                  <a:xfrm>
                    <a:off x="8476110" y="4767041"/>
                    <a:ext cx="1542108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09C680F4-8976-4848-8E2B-148E584EF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6110" y="4767041"/>
                    <a:ext cx="154210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8EA0344B-D863-48B5-B06A-0B66F0E90E87}"/>
                      </a:ext>
                    </a:extLst>
                  </p:cNvPr>
                  <p:cNvSpPr txBox="1"/>
                  <p:nvPr/>
                </p:nvSpPr>
                <p:spPr>
                  <a:xfrm>
                    <a:off x="8476110" y="5215651"/>
                    <a:ext cx="2911130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8EA0344B-D863-48B5-B06A-0B66F0E90E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6110" y="5215651"/>
                    <a:ext cx="291113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左大括号 24">
                <a:extLst>
                  <a:ext uri="{FF2B5EF4-FFF2-40B4-BE49-F238E27FC236}">
                    <a16:creationId xmlns:a16="http://schemas.microsoft.com/office/drawing/2014/main" id="{74E5646B-A376-4244-9ADC-C3E4A1F37605}"/>
                  </a:ext>
                </a:extLst>
              </p:cNvPr>
              <p:cNvSpPr/>
              <p:nvPr/>
            </p:nvSpPr>
            <p:spPr>
              <a:xfrm>
                <a:off x="8331204" y="4805284"/>
                <a:ext cx="124990" cy="662178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13ED7432-5557-4483-B18C-887F13E0EC17}"/>
                </a:ext>
              </a:extLst>
            </p:cNvPr>
            <p:cNvSpPr/>
            <p:nvPr/>
          </p:nvSpPr>
          <p:spPr>
            <a:xfrm>
              <a:off x="7601004" y="5080456"/>
              <a:ext cx="572322" cy="1118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AC34DF6-0F1A-490B-B698-A5AB250B8B34}"/>
                    </a:ext>
                  </a:extLst>
                </p:cNvPr>
                <p:cNvSpPr txBox="1"/>
                <p:nvPr/>
              </p:nvSpPr>
              <p:spPr>
                <a:xfrm>
                  <a:off x="4829832" y="4711124"/>
                  <a:ext cx="2598475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分情况定义运算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AC34DF6-0F1A-490B-B698-A5AB250B8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832" y="4711124"/>
                  <a:ext cx="259847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874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070555B-0A6B-4FEA-B1AE-F18D48A994C6}"/>
                    </a:ext>
                  </a:extLst>
                </p:cNvPr>
                <p:cNvSpPr txBox="1"/>
                <p:nvPr/>
              </p:nvSpPr>
              <p:spPr>
                <a:xfrm>
                  <a:off x="10141976" y="4480885"/>
                  <a:ext cx="1153626" cy="6463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运算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的递归方程</a:t>
                  </a: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070555B-0A6B-4FEA-B1AE-F18D48A99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976" y="4480885"/>
                  <a:ext cx="1153626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4762" t="-4717" r="-529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56056BA-BB2F-4C82-A92E-E5351E9368C1}"/>
                    </a:ext>
                  </a:extLst>
                </p:cNvPr>
                <p:cNvSpPr txBox="1"/>
                <p:nvPr/>
              </p:nvSpPr>
              <p:spPr>
                <a:xfrm>
                  <a:off x="7776973" y="5648369"/>
                  <a:ext cx="4029642" cy="6463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递归调用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计算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的连接，然后将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放计算结果字符串的后面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56056BA-BB2F-4C82-A92E-E5351E936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973" y="5648369"/>
                  <a:ext cx="4029642" cy="646331"/>
                </a:xfrm>
                <a:prstGeom prst="rect">
                  <a:avLst/>
                </a:prstGeom>
                <a:blipFill>
                  <a:blip r:embed="rId16"/>
                  <a:stretch>
                    <a:fillRect l="-1362" t="-5660" r="-303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结构归纳法证明函数的性质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7E8A5B-ADE9-49B4-89AB-23B01495262B}"/>
                  </a:ext>
                </a:extLst>
              </p:cNvPr>
              <p:cNvSpPr txBox="1"/>
              <p:nvPr/>
            </p:nvSpPr>
            <p:spPr>
              <a:xfrm>
                <a:off x="486804" y="1397828"/>
                <a:ext cx="196694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给定字母表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7E8A5B-ADE9-49B4-89AB-23B01495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" y="1397828"/>
                <a:ext cx="1966945" cy="461665"/>
              </a:xfrm>
              <a:prstGeom prst="rect">
                <a:avLst/>
              </a:prstGeom>
              <a:blipFill>
                <a:blip r:embed="rId2"/>
                <a:stretch>
                  <a:fillRect l="-495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004ACE-7677-49F3-BA3B-1FBA3CB44F56}"/>
                  </a:ext>
                </a:extLst>
              </p:cNvPr>
              <p:cNvSpPr txBox="1"/>
              <p:nvPr/>
            </p:nvSpPr>
            <p:spPr>
              <a:xfrm>
                <a:off x="2634567" y="1317675"/>
                <a:ext cx="2845256" cy="6917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计算字符串长度函数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和字符串连接运算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的递归方程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004ACE-7677-49F3-BA3B-1FBA3CB4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567" y="1317675"/>
                <a:ext cx="2845256" cy="691728"/>
              </a:xfrm>
              <a:prstGeom prst="rect">
                <a:avLst/>
              </a:prstGeom>
              <a:blipFill>
                <a:blip r:embed="rId3"/>
                <a:stretch>
                  <a:fillRect l="-1713" t="-1754" r="-857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787321-47B3-4837-8E10-F7D16E800B3B}"/>
              </a:ext>
            </a:extLst>
          </p:cNvPr>
          <p:cNvGrpSpPr/>
          <p:nvPr/>
        </p:nvGrpSpPr>
        <p:grpSpPr>
          <a:xfrm>
            <a:off x="5660641" y="1261174"/>
            <a:ext cx="2644524" cy="799012"/>
            <a:chOff x="8453266" y="3723384"/>
            <a:chExt cx="2644524" cy="799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094E40-CFC3-42E2-8FC4-5CA9CE8D86EB}"/>
                    </a:ext>
                  </a:extLst>
                </p:cNvPr>
                <p:cNvSpPr txBox="1"/>
                <p:nvPr/>
              </p:nvSpPr>
              <p:spPr>
                <a:xfrm>
                  <a:off x="8644040" y="3723384"/>
                  <a:ext cx="1315684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094E40-CFC3-42E2-8FC4-5CA9CE8D8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040" y="3723384"/>
                  <a:ext cx="131568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38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D5901E2-E5B9-438C-B686-633A6C590427}"/>
                    </a:ext>
                  </a:extLst>
                </p:cNvPr>
                <p:cNvSpPr txBox="1"/>
                <p:nvPr/>
              </p:nvSpPr>
              <p:spPr>
                <a:xfrm>
                  <a:off x="8644039" y="4153064"/>
                  <a:ext cx="2453751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𝒖𝒙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D5901E2-E5B9-438C-B686-633A6C590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039" y="4153064"/>
                  <a:ext cx="245375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98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F675E8D9-434A-4116-8D3A-6C744CB8FEE5}"/>
                </a:ext>
              </a:extLst>
            </p:cNvPr>
            <p:cNvSpPr/>
            <p:nvPr/>
          </p:nvSpPr>
          <p:spPr>
            <a:xfrm>
              <a:off x="8453266" y="3776012"/>
              <a:ext cx="124990" cy="662178"/>
            </a:xfrm>
            <a:prstGeom prst="leftBrace">
              <a:avLst>
                <a:gd name="adj1" fmla="val 43333"/>
                <a:gd name="adj2" fmla="val 50000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17989F-0202-43FE-87F2-DB9E660F4BAC}"/>
              </a:ext>
            </a:extLst>
          </p:cNvPr>
          <p:cNvGrpSpPr/>
          <p:nvPr/>
        </p:nvGrpSpPr>
        <p:grpSpPr>
          <a:xfrm>
            <a:off x="8535135" y="1281883"/>
            <a:ext cx="3056036" cy="817942"/>
            <a:chOff x="8331204" y="4767041"/>
            <a:chExt cx="3056036" cy="817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0DBC868-FDA3-42D9-A860-BA5FD1F7E41C}"/>
                    </a:ext>
                  </a:extLst>
                </p:cNvPr>
                <p:cNvSpPr txBox="1"/>
                <p:nvPr/>
              </p:nvSpPr>
              <p:spPr>
                <a:xfrm>
                  <a:off x="8476110" y="4767041"/>
                  <a:ext cx="1542108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0DBC868-FDA3-42D9-A860-BA5FD1F7E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110" y="4767041"/>
                  <a:ext cx="154210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8B52281-754E-4093-AAE1-03E4203E4768}"/>
                    </a:ext>
                  </a:extLst>
                </p:cNvPr>
                <p:cNvSpPr txBox="1"/>
                <p:nvPr/>
              </p:nvSpPr>
              <p:spPr>
                <a:xfrm>
                  <a:off x="8476110" y="5215651"/>
                  <a:ext cx="2911130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𝒖𝒙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8B52281-754E-4093-AAE1-03E4203E4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110" y="5215651"/>
                  <a:ext cx="29111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1BD2E4FD-8AD2-46D0-91B9-14EC2D6144A8}"/>
                </a:ext>
              </a:extLst>
            </p:cNvPr>
            <p:cNvSpPr/>
            <p:nvPr/>
          </p:nvSpPr>
          <p:spPr>
            <a:xfrm>
              <a:off x="8331204" y="4805284"/>
              <a:ext cx="124990" cy="662178"/>
            </a:xfrm>
            <a:prstGeom prst="leftBrace">
              <a:avLst>
                <a:gd name="adj1" fmla="val 43333"/>
                <a:gd name="adj2" fmla="val 50000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/>
              <p:nvPr/>
            </p:nvSpPr>
            <p:spPr>
              <a:xfrm>
                <a:off x="486804" y="2579377"/>
                <a:ext cx="9683429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rgbClr val="002060"/>
                    </a:solidFill>
                  </a:rPr>
                  <a:t>使用结构归纳法证明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，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针对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的结构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进行归纳证明：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" y="2579377"/>
                <a:ext cx="9683429" cy="400110"/>
              </a:xfrm>
              <a:prstGeom prst="rect">
                <a:avLst/>
              </a:prstGeom>
              <a:blipFill>
                <a:blip r:embed="rId8"/>
                <a:stretch>
                  <a:fillRect l="-69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F1179EDB-9322-461F-BFE0-B0A9AF9F1557}"/>
              </a:ext>
            </a:extLst>
          </p:cNvPr>
          <p:cNvGrpSpPr/>
          <p:nvPr/>
        </p:nvGrpSpPr>
        <p:grpSpPr>
          <a:xfrm>
            <a:off x="537237" y="3144641"/>
            <a:ext cx="11117525" cy="2909338"/>
            <a:chOff x="342078" y="2855033"/>
            <a:chExt cx="11117525" cy="2909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AD20FF1-48A4-4B17-9754-18CA72962F10}"/>
                    </a:ext>
                  </a:extLst>
                </p:cNvPr>
                <p:cNvSpPr txBox="1"/>
                <p:nvPr/>
              </p:nvSpPr>
              <p:spPr>
                <a:xfrm>
                  <a:off x="486804" y="2922874"/>
                  <a:ext cx="10703084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C00000"/>
                      </a:solidFill>
                    </a:rPr>
                    <a:t>归纳基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：</a:t>
                  </a:r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如果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，因此有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a14:m>
                  <a:endParaRPr lang="zh-CN" altLang="en-US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AD20FF1-48A4-4B17-9754-18CA72962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04" y="2922874"/>
                  <a:ext cx="10703084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626" t="-9091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C68FD6D-20AB-4BBF-9B77-50A053C131B2}"/>
                    </a:ext>
                  </a:extLst>
                </p:cNvPr>
                <p:cNvSpPr txBox="1"/>
                <p:nvPr/>
              </p:nvSpPr>
              <p:spPr>
                <a:xfrm>
                  <a:off x="498776" y="3435420"/>
                  <a:ext cx="5809926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C00000"/>
                      </a:solidFill>
                    </a:rPr>
                    <a:t>归纳步：</a:t>
                  </a:r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如果存在字符串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和字符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𝒖𝒙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，</a:t>
                  </a:r>
                  <a:endParaRPr lang="zh-CN" altLang="en-US" sz="2000" b="1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C68FD6D-20AB-4BBF-9B77-50A053C13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76" y="3435420"/>
                  <a:ext cx="5809926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1154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3E6123A-AC1A-4C8E-913C-84E655EB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6804" y="3947966"/>
              <a:ext cx="6821441" cy="174270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F2AE596-3734-4E25-81CB-2B1FEE292062}"/>
                    </a:ext>
                  </a:extLst>
                </p:cNvPr>
                <p:cNvSpPr txBox="1"/>
                <p:nvPr/>
              </p:nvSpPr>
              <p:spPr>
                <a:xfrm>
                  <a:off x="7505975" y="3535017"/>
                  <a:ext cx="3841795" cy="11695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要证明的命题实际上是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𝒗𝑷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</a:t>
                  </a:r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是：</a:t>
                  </a:r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F2AE596-3734-4E25-81CB-2B1FEE292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975" y="3535017"/>
                  <a:ext cx="3841795" cy="1169551"/>
                </a:xfrm>
                <a:prstGeom prst="rect">
                  <a:avLst/>
                </a:prstGeom>
                <a:blipFill>
                  <a:blip r:embed="rId12"/>
                  <a:stretch>
                    <a:fillRect l="-1585" t="-2604" r="-1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058102A-CEC0-42F1-9745-6FC7B796352A}"/>
                    </a:ext>
                  </a:extLst>
                </p:cNvPr>
                <p:cNvSpPr txBox="1"/>
                <p:nvPr/>
              </p:nvSpPr>
              <p:spPr>
                <a:xfrm>
                  <a:off x="7515482" y="4877321"/>
                  <a:ext cx="3674406" cy="73661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2600"/>
                    </a:lnSpc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归纳步是假设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成立，证明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，因此归纳假设是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成立！</a:t>
                  </a: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058102A-CEC0-42F1-9745-6FC7B7963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482" y="4877321"/>
                  <a:ext cx="3674406" cy="736612"/>
                </a:xfrm>
                <a:prstGeom prst="rect">
                  <a:avLst/>
                </a:prstGeom>
                <a:blipFill>
                  <a:blip r:embed="rId13"/>
                  <a:stretch>
                    <a:fillRect l="-1493" r="-746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CA4F0AB-9B8D-4CFA-8229-114C7D1A326E}"/>
                </a:ext>
              </a:extLst>
            </p:cNvPr>
            <p:cNvSpPr/>
            <p:nvPr/>
          </p:nvSpPr>
          <p:spPr>
            <a:xfrm>
              <a:off x="342078" y="2855033"/>
              <a:ext cx="11117525" cy="2909338"/>
            </a:xfrm>
            <a:prstGeom prst="roundRect">
              <a:avLst>
                <a:gd name="adj" fmla="val 7170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7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结构归纳法证明函数的性质练习（一）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7E8A5B-ADE9-49B4-89AB-23B01495262B}"/>
                  </a:ext>
                </a:extLst>
              </p:cNvPr>
              <p:cNvSpPr txBox="1"/>
              <p:nvPr/>
            </p:nvSpPr>
            <p:spPr>
              <a:xfrm>
                <a:off x="486804" y="1397828"/>
                <a:ext cx="196694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给定字母表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7E8A5B-ADE9-49B4-89AB-23B01495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" y="1397828"/>
                <a:ext cx="1966945" cy="461665"/>
              </a:xfrm>
              <a:prstGeom prst="rect">
                <a:avLst/>
              </a:prstGeom>
              <a:blipFill>
                <a:blip r:embed="rId2"/>
                <a:stretch>
                  <a:fillRect l="-495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004ACE-7677-49F3-BA3B-1FBA3CB44F56}"/>
                  </a:ext>
                </a:extLst>
              </p:cNvPr>
              <p:cNvSpPr txBox="1"/>
              <p:nvPr/>
            </p:nvSpPr>
            <p:spPr>
              <a:xfrm>
                <a:off x="2634567" y="1317675"/>
                <a:ext cx="2845256" cy="6917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计算字符串长度函数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和字符串连接运算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的递归方程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004ACE-7677-49F3-BA3B-1FBA3CB4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567" y="1317675"/>
                <a:ext cx="2845256" cy="691728"/>
              </a:xfrm>
              <a:prstGeom prst="rect">
                <a:avLst/>
              </a:prstGeom>
              <a:blipFill>
                <a:blip r:embed="rId3"/>
                <a:stretch>
                  <a:fillRect l="-1713" t="-1754" r="-857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787321-47B3-4837-8E10-F7D16E800B3B}"/>
              </a:ext>
            </a:extLst>
          </p:cNvPr>
          <p:cNvGrpSpPr/>
          <p:nvPr/>
        </p:nvGrpSpPr>
        <p:grpSpPr>
          <a:xfrm>
            <a:off x="5660641" y="1261174"/>
            <a:ext cx="2644524" cy="799012"/>
            <a:chOff x="8453266" y="3723384"/>
            <a:chExt cx="2644524" cy="799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094E40-CFC3-42E2-8FC4-5CA9CE8D86EB}"/>
                    </a:ext>
                  </a:extLst>
                </p:cNvPr>
                <p:cNvSpPr txBox="1"/>
                <p:nvPr/>
              </p:nvSpPr>
              <p:spPr>
                <a:xfrm>
                  <a:off x="8644040" y="3723384"/>
                  <a:ext cx="1315684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094E40-CFC3-42E2-8FC4-5CA9CE8D8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040" y="3723384"/>
                  <a:ext cx="131568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38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D5901E2-E5B9-438C-B686-633A6C590427}"/>
                    </a:ext>
                  </a:extLst>
                </p:cNvPr>
                <p:cNvSpPr txBox="1"/>
                <p:nvPr/>
              </p:nvSpPr>
              <p:spPr>
                <a:xfrm>
                  <a:off x="8644039" y="4153064"/>
                  <a:ext cx="2453751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𝒖𝒙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D5901E2-E5B9-438C-B686-633A6C590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039" y="4153064"/>
                  <a:ext cx="245375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98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F675E8D9-434A-4116-8D3A-6C744CB8FEE5}"/>
                </a:ext>
              </a:extLst>
            </p:cNvPr>
            <p:cNvSpPr/>
            <p:nvPr/>
          </p:nvSpPr>
          <p:spPr>
            <a:xfrm>
              <a:off x="8453266" y="3776012"/>
              <a:ext cx="124990" cy="662178"/>
            </a:xfrm>
            <a:prstGeom prst="leftBrace">
              <a:avLst>
                <a:gd name="adj1" fmla="val 43333"/>
                <a:gd name="adj2" fmla="val 50000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17989F-0202-43FE-87F2-DB9E660F4BAC}"/>
              </a:ext>
            </a:extLst>
          </p:cNvPr>
          <p:cNvGrpSpPr/>
          <p:nvPr/>
        </p:nvGrpSpPr>
        <p:grpSpPr>
          <a:xfrm>
            <a:off x="8535135" y="1281883"/>
            <a:ext cx="3056036" cy="817942"/>
            <a:chOff x="8331204" y="4767041"/>
            <a:chExt cx="3056036" cy="817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0DBC868-FDA3-42D9-A860-BA5FD1F7E41C}"/>
                    </a:ext>
                  </a:extLst>
                </p:cNvPr>
                <p:cNvSpPr txBox="1"/>
                <p:nvPr/>
              </p:nvSpPr>
              <p:spPr>
                <a:xfrm>
                  <a:off x="8476110" y="4767041"/>
                  <a:ext cx="1542108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0DBC868-FDA3-42D9-A860-BA5FD1F7E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110" y="4767041"/>
                  <a:ext cx="154210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8B52281-754E-4093-AAE1-03E4203E4768}"/>
                    </a:ext>
                  </a:extLst>
                </p:cNvPr>
                <p:cNvSpPr txBox="1"/>
                <p:nvPr/>
              </p:nvSpPr>
              <p:spPr>
                <a:xfrm>
                  <a:off x="8476110" y="5215651"/>
                  <a:ext cx="2911130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𝒖𝒙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8B52281-754E-4093-AAE1-03E4203E4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110" y="5215651"/>
                  <a:ext cx="29111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1BD2E4FD-8AD2-46D0-91B9-14EC2D6144A8}"/>
                </a:ext>
              </a:extLst>
            </p:cNvPr>
            <p:cNvSpPr/>
            <p:nvPr/>
          </p:nvSpPr>
          <p:spPr>
            <a:xfrm>
              <a:off x="8331204" y="4805284"/>
              <a:ext cx="124990" cy="662178"/>
            </a:xfrm>
            <a:prstGeom prst="leftBrace">
              <a:avLst>
                <a:gd name="adj1" fmla="val 43333"/>
                <a:gd name="adj2" fmla="val 50000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/>
              <p:nvPr/>
            </p:nvSpPr>
            <p:spPr>
              <a:xfrm>
                <a:off x="486804" y="2579377"/>
                <a:ext cx="10275487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rgbClr val="002060"/>
                    </a:solidFill>
                  </a:rPr>
                  <a:t>使用结构归纳法证明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，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针对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的结构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进行归纳证明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" y="2579377"/>
                <a:ext cx="10275487" cy="400110"/>
              </a:xfrm>
              <a:prstGeom prst="rect">
                <a:avLst/>
              </a:prstGeom>
              <a:blipFill>
                <a:blip r:embed="rId8"/>
                <a:stretch>
                  <a:fillRect l="-65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87ABC4-5038-481B-B837-CD38850264FE}"/>
              </a:ext>
            </a:extLst>
          </p:cNvPr>
          <p:cNvGrpSpPr/>
          <p:nvPr/>
        </p:nvGrpSpPr>
        <p:grpSpPr>
          <a:xfrm>
            <a:off x="930848" y="3196487"/>
            <a:ext cx="9097950" cy="2840646"/>
            <a:chOff x="486805" y="3132557"/>
            <a:chExt cx="9097950" cy="284064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1179EDB-9322-461F-BFE0-B0A9AF9F1557}"/>
                </a:ext>
              </a:extLst>
            </p:cNvPr>
            <p:cNvGrpSpPr/>
            <p:nvPr/>
          </p:nvGrpSpPr>
          <p:grpSpPr>
            <a:xfrm>
              <a:off x="486805" y="3132557"/>
              <a:ext cx="9097950" cy="2840646"/>
              <a:chOff x="342079" y="2855033"/>
              <a:chExt cx="9097950" cy="2840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AD20FF1-48A4-4B17-9754-18CA72962F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04" y="2922874"/>
                    <a:ext cx="6485136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C00000"/>
                        </a:solidFill>
                      </a:rPr>
                      <a:t>归纳基</a:t>
                    </a:r>
                    <a:r>
                      <a:rPr lang="zh-CN" altLang="en-US" sz="2000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：</a:t>
                    </a:r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如果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，因此命题成立</a:t>
                    </a:r>
                    <a:endPara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AD20FF1-48A4-4B17-9754-18CA72962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04" y="2922874"/>
                    <a:ext cx="6485136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40" t="-7576" r="-94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2C68FD6D-20AB-4BBF-9B77-50A053C131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776" y="3435420"/>
                    <a:ext cx="8785564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C00000"/>
                        </a:solidFill>
                      </a:rPr>
                      <a:t>归纳步：</a:t>
                    </a:r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如果存在字符串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和字符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使得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𝒖𝒙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，这时归纳假设是      </a:t>
                    </a:r>
                    <a:r>
                      <a:rPr lang="zh-CN" altLang="en-US" sz="2000" b="1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altLang="zh-CN" sz="2000" b="1">
                        <a:solidFill>
                          <a:srgbClr val="C00000"/>
                        </a:solidFill>
                      </a:rPr>
                      <a:t>(1)</a:t>
                    </a:r>
                    <a:endParaRPr lang="zh-CN" altLang="en-US" sz="2000" b="1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2C68FD6D-20AB-4BBF-9B77-50A053C13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776" y="3435420"/>
                    <a:ext cx="8785564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93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2AE596-3734-4E25-81CB-2B1FEE2920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71880" y="4552464"/>
                    <a:ext cx="3205882" cy="7078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要证明的命题是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oMath>
                    </a14:m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，</a:t>
                    </a:r>
                    <a:endPara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  <a:p>
                    <a:pPr>
                      <a:spcAft>
                        <a:spcPts val="600"/>
                      </a:spcAft>
                    </a:pPr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其中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是：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a14:m>
                    <a:endParaRPr lang="zh-CN" altLang="en-US" sz="2000" b="1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2AE596-3734-4E25-81CB-2B1FEE2920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1880" y="4552464"/>
                    <a:ext cx="3205882" cy="70788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1" t="-5172" r="-951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058102A-CEC0-42F1-9745-6FC7B796352A}"/>
                      </a:ext>
                    </a:extLst>
                  </p:cNvPr>
                  <p:cNvSpPr txBox="1"/>
                  <p:nvPr/>
                </p:nvSpPr>
                <p:spPr>
                  <a:xfrm>
                    <a:off x="6772832" y="3938897"/>
                    <a:ext cx="2511508" cy="40318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ts val="2600"/>
                      </a:lnSpc>
                    </a:pPr>
                    <a:r>
                      <a:rPr lang="zh-CN" altLang="en-US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归纳假设是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成立！</a:t>
                    </a:r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058102A-CEC0-42F1-9745-6FC7B79635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2832" y="3938897"/>
                    <a:ext cx="2511508" cy="4031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84" r="-1942" b="-242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DCA4F0AB-9B8D-4CFA-8229-114C7D1A326E}"/>
                  </a:ext>
                </a:extLst>
              </p:cNvPr>
              <p:cNvSpPr/>
              <p:nvPr/>
            </p:nvSpPr>
            <p:spPr>
              <a:xfrm>
                <a:off x="342079" y="2855033"/>
                <a:ext cx="9097950" cy="2840646"/>
              </a:xfrm>
              <a:prstGeom prst="roundRect">
                <a:avLst>
                  <a:gd name="adj" fmla="val 7170"/>
                </a:avLst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6285B8A-7B2A-4D02-802D-5FB769A41288}"/>
                </a:ext>
              </a:extLst>
            </p:cNvPr>
            <p:cNvGrpSpPr/>
            <p:nvPr/>
          </p:nvGrpSpPr>
          <p:grpSpPr>
            <a:xfrm>
              <a:off x="1114761" y="4290292"/>
              <a:ext cx="4053876" cy="1557788"/>
              <a:chOff x="912120" y="4349631"/>
              <a:chExt cx="3804605" cy="119782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143F0AD-BD04-4155-B443-E33D9B4686DA}"/>
                  </a:ext>
                </a:extLst>
              </p:cNvPr>
              <p:cNvSpPr/>
              <p:nvPr/>
            </p:nvSpPr>
            <p:spPr>
              <a:xfrm>
                <a:off x="912120" y="4349631"/>
                <a:ext cx="3804605" cy="119782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BCE725A5-2805-44F5-9F4C-D025EA3C65E0}"/>
                      </a:ext>
                    </a:extLst>
                  </p:cNvPr>
                  <p:cNvSpPr txBox="1"/>
                  <p:nvPr/>
                </p:nvSpPr>
                <p:spPr>
                  <a:xfrm>
                    <a:off x="912120" y="4349631"/>
                    <a:ext cx="1975805" cy="30777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𝒖𝒙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BCE725A5-2805-44F5-9F4C-D025EA3C6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120" y="4349631"/>
                    <a:ext cx="197580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B4A2ED84-FD4D-4F6D-93F5-D6DA07717987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193" y="4662730"/>
                    <a:ext cx="1361732" cy="30777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B4A2ED84-FD4D-4F6D-93F5-D6DA07717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93" y="4662730"/>
                    <a:ext cx="136173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5CA6D23C-D93C-4A55-AD73-1F381E34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193" y="4947639"/>
                    <a:ext cx="809145" cy="30777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𝒖𝒙</m:t>
                          </m:r>
                        </m:oMath>
                      </m:oMathPara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5CA6D23C-D93C-4A55-AD73-1F381E34E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93" y="4947639"/>
                    <a:ext cx="80914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7C6DD7FC-8413-4C91-B63F-8AC1FA64DBA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380409"/>
                    <a:ext cx="1320069" cy="276999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0070C0"/>
                        </a:solidFill>
                      </a:rPr>
                      <a:t>//</a:t>
                    </a:r>
                    <a:r>
                      <a:rPr lang="en-US" altLang="zh-CN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𝒖𝒙</m:t>
                        </m:r>
                      </m:oMath>
                    </a14:m>
                    <a:endParaRPr lang="zh-CN" altLang="en-US" b="1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7C6DD7FC-8413-4C91-B63F-8AC1FA64DB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4380409"/>
                    <a:ext cx="1320069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463" t="-22034" b="-152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C95F639-6899-4348-AD4F-20CFC5D9DE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194" y="5232548"/>
                    <a:ext cx="730204" cy="30777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C95F639-6899-4348-AD4F-20CFC5D9DE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94" y="5232548"/>
                    <a:ext cx="7302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0CA1DC34-AEAD-4ADC-A238-B932597345DD}"/>
                      </a:ext>
                    </a:extLst>
                  </p:cNvPr>
                  <p:cNvSpPr txBox="1"/>
                  <p:nvPr/>
                </p:nvSpPr>
                <p:spPr>
                  <a:xfrm>
                    <a:off x="3014558" y="5237505"/>
                    <a:ext cx="1320069" cy="276999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0070C0"/>
                        </a:solidFill>
                      </a:rPr>
                      <a:t>//</a:t>
                    </a:r>
                    <a:r>
                      <a:rPr lang="en-US" altLang="zh-CN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𝒖𝒙</m:t>
                        </m:r>
                      </m:oMath>
                    </a14:m>
                    <a:endParaRPr lang="zh-CN" altLang="en-US" b="1"/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0CA1DC34-AEAD-4ADC-A238-B932597345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4558" y="5237505"/>
                    <a:ext cx="1320069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63" t="-22034" b="-152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9E85547-9B75-4CA8-85F8-6DF944A5B211}"/>
                  </a:ext>
                </a:extLst>
              </p:cNvPr>
              <p:cNvSpPr txBox="1"/>
              <p:nvPr/>
            </p:nvSpPr>
            <p:spPr>
              <a:xfrm>
                <a:off x="3014560" y="4697730"/>
                <a:ext cx="1596912" cy="21299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</a:rPr>
                  <a:t>//        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(2)</a:t>
                </a:r>
                <a:endParaRPr lang="zh-CN" altLang="en-US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EE10B7-2E70-46A3-8970-5D9B6073CEDA}"/>
                  </a:ext>
                </a:extLst>
              </p:cNvPr>
              <p:cNvSpPr txBox="1"/>
              <p:nvPr/>
            </p:nvSpPr>
            <p:spPr>
              <a:xfrm>
                <a:off x="3014558" y="4974576"/>
                <a:ext cx="1596912" cy="21299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</a:rPr>
                  <a:t>//        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(3)</a:t>
                </a:r>
                <a:endParaRPr lang="zh-CN" altLang="en-US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7BA28C6-1EF2-4C22-99FB-4D545AB090CE}"/>
              </a:ext>
            </a:extLst>
          </p:cNvPr>
          <p:cNvCxnSpPr>
            <a:cxnSpLocks/>
          </p:cNvCxnSpPr>
          <p:nvPr/>
        </p:nvCxnSpPr>
        <p:spPr>
          <a:xfrm>
            <a:off x="8597630" y="4098354"/>
            <a:ext cx="1059487" cy="0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05E14D0-1965-47BC-A9C9-FF526CB51BF4}"/>
              </a:ext>
            </a:extLst>
          </p:cNvPr>
          <p:cNvCxnSpPr>
            <a:cxnSpLocks/>
          </p:cNvCxnSpPr>
          <p:nvPr/>
        </p:nvCxnSpPr>
        <p:spPr>
          <a:xfrm>
            <a:off x="4124668" y="5052224"/>
            <a:ext cx="11165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5B3A3DA-F15A-4CCF-9F3F-92A659EBADCD}"/>
              </a:ext>
            </a:extLst>
          </p:cNvPr>
          <p:cNvCxnSpPr>
            <a:cxnSpLocks/>
          </p:cNvCxnSpPr>
          <p:nvPr/>
        </p:nvCxnSpPr>
        <p:spPr>
          <a:xfrm>
            <a:off x="4124667" y="5415133"/>
            <a:ext cx="11165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结构归纳法证明函数的性质练习（一）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7E8A5B-ADE9-49B4-89AB-23B01495262B}"/>
                  </a:ext>
                </a:extLst>
              </p:cNvPr>
              <p:cNvSpPr txBox="1"/>
              <p:nvPr/>
            </p:nvSpPr>
            <p:spPr>
              <a:xfrm>
                <a:off x="486804" y="1397828"/>
                <a:ext cx="196694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给定字母表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7E8A5B-ADE9-49B4-89AB-23B01495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" y="1397828"/>
                <a:ext cx="1966945" cy="461665"/>
              </a:xfrm>
              <a:prstGeom prst="rect">
                <a:avLst/>
              </a:prstGeom>
              <a:blipFill>
                <a:blip r:embed="rId2"/>
                <a:stretch>
                  <a:fillRect l="-495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004ACE-7677-49F3-BA3B-1FBA3CB44F56}"/>
                  </a:ext>
                </a:extLst>
              </p:cNvPr>
              <p:cNvSpPr txBox="1"/>
              <p:nvPr/>
            </p:nvSpPr>
            <p:spPr>
              <a:xfrm>
                <a:off x="2634567" y="1317675"/>
                <a:ext cx="2845256" cy="6917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计算字符串长度函数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和字符串连接运算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的递归方程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004ACE-7677-49F3-BA3B-1FBA3CB4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567" y="1317675"/>
                <a:ext cx="2845256" cy="691728"/>
              </a:xfrm>
              <a:prstGeom prst="rect">
                <a:avLst/>
              </a:prstGeom>
              <a:blipFill>
                <a:blip r:embed="rId3"/>
                <a:stretch>
                  <a:fillRect l="-1713" t="-1754" r="-857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787321-47B3-4837-8E10-F7D16E800B3B}"/>
              </a:ext>
            </a:extLst>
          </p:cNvPr>
          <p:cNvGrpSpPr/>
          <p:nvPr/>
        </p:nvGrpSpPr>
        <p:grpSpPr>
          <a:xfrm>
            <a:off x="5660641" y="1261174"/>
            <a:ext cx="2644524" cy="799012"/>
            <a:chOff x="8453266" y="3723384"/>
            <a:chExt cx="2644524" cy="799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094E40-CFC3-42E2-8FC4-5CA9CE8D86EB}"/>
                    </a:ext>
                  </a:extLst>
                </p:cNvPr>
                <p:cNvSpPr txBox="1"/>
                <p:nvPr/>
              </p:nvSpPr>
              <p:spPr>
                <a:xfrm>
                  <a:off x="8644040" y="3723384"/>
                  <a:ext cx="1315684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094E40-CFC3-42E2-8FC4-5CA9CE8D8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040" y="3723384"/>
                  <a:ext cx="131568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38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D5901E2-E5B9-438C-B686-633A6C590427}"/>
                    </a:ext>
                  </a:extLst>
                </p:cNvPr>
                <p:cNvSpPr txBox="1"/>
                <p:nvPr/>
              </p:nvSpPr>
              <p:spPr>
                <a:xfrm>
                  <a:off x="8644039" y="4153064"/>
                  <a:ext cx="2453751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𝒖𝒙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D5901E2-E5B9-438C-B686-633A6C590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039" y="4153064"/>
                  <a:ext cx="245375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98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F675E8D9-434A-4116-8D3A-6C744CB8FEE5}"/>
                </a:ext>
              </a:extLst>
            </p:cNvPr>
            <p:cNvSpPr/>
            <p:nvPr/>
          </p:nvSpPr>
          <p:spPr>
            <a:xfrm>
              <a:off x="8453266" y="3776012"/>
              <a:ext cx="124990" cy="662178"/>
            </a:xfrm>
            <a:prstGeom prst="leftBrace">
              <a:avLst>
                <a:gd name="adj1" fmla="val 43333"/>
                <a:gd name="adj2" fmla="val 50000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17989F-0202-43FE-87F2-DB9E660F4BAC}"/>
              </a:ext>
            </a:extLst>
          </p:cNvPr>
          <p:cNvGrpSpPr/>
          <p:nvPr/>
        </p:nvGrpSpPr>
        <p:grpSpPr>
          <a:xfrm>
            <a:off x="8535135" y="1281883"/>
            <a:ext cx="3056036" cy="817942"/>
            <a:chOff x="8331204" y="4767041"/>
            <a:chExt cx="3056036" cy="817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0DBC868-FDA3-42D9-A860-BA5FD1F7E41C}"/>
                    </a:ext>
                  </a:extLst>
                </p:cNvPr>
                <p:cNvSpPr txBox="1"/>
                <p:nvPr/>
              </p:nvSpPr>
              <p:spPr>
                <a:xfrm>
                  <a:off x="8476110" y="4767041"/>
                  <a:ext cx="1542108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0DBC868-FDA3-42D9-A860-BA5FD1F7E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110" y="4767041"/>
                  <a:ext cx="154210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8B52281-754E-4093-AAE1-03E4203E4768}"/>
                    </a:ext>
                  </a:extLst>
                </p:cNvPr>
                <p:cNvSpPr txBox="1"/>
                <p:nvPr/>
              </p:nvSpPr>
              <p:spPr>
                <a:xfrm>
                  <a:off x="8476110" y="5215651"/>
                  <a:ext cx="2911130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𝒖𝒙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8B52281-754E-4093-AAE1-03E4203E4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110" y="5215651"/>
                  <a:ext cx="29111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1BD2E4FD-8AD2-46D0-91B9-14EC2D6144A8}"/>
                </a:ext>
              </a:extLst>
            </p:cNvPr>
            <p:cNvSpPr/>
            <p:nvPr/>
          </p:nvSpPr>
          <p:spPr>
            <a:xfrm>
              <a:off x="8331204" y="4805284"/>
              <a:ext cx="124990" cy="662178"/>
            </a:xfrm>
            <a:prstGeom prst="leftBrace">
              <a:avLst>
                <a:gd name="adj1" fmla="val 43333"/>
                <a:gd name="adj2" fmla="val 50000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/>
              <p:nvPr/>
            </p:nvSpPr>
            <p:spPr>
              <a:xfrm>
                <a:off x="486804" y="2579377"/>
                <a:ext cx="10275487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rgbClr val="002060"/>
                    </a:solidFill>
                  </a:rPr>
                  <a:t>使用结构归纳法证明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，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针对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的结构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进行归纳证明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" y="2579377"/>
                <a:ext cx="10275487" cy="400110"/>
              </a:xfrm>
              <a:prstGeom prst="rect">
                <a:avLst/>
              </a:prstGeom>
              <a:blipFill>
                <a:blip r:embed="rId8"/>
                <a:stretch>
                  <a:fillRect l="-65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87ABC4-5038-481B-B837-CD38850264FE}"/>
              </a:ext>
            </a:extLst>
          </p:cNvPr>
          <p:cNvGrpSpPr/>
          <p:nvPr/>
        </p:nvGrpSpPr>
        <p:grpSpPr>
          <a:xfrm>
            <a:off x="930848" y="3196487"/>
            <a:ext cx="9097950" cy="2840646"/>
            <a:chOff x="486805" y="3132557"/>
            <a:chExt cx="9097950" cy="284064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1179EDB-9322-461F-BFE0-B0A9AF9F1557}"/>
                </a:ext>
              </a:extLst>
            </p:cNvPr>
            <p:cNvGrpSpPr/>
            <p:nvPr/>
          </p:nvGrpSpPr>
          <p:grpSpPr>
            <a:xfrm>
              <a:off x="486805" y="3132557"/>
              <a:ext cx="9097950" cy="2840646"/>
              <a:chOff x="342079" y="2855033"/>
              <a:chExt cx="9097950" cy="2840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AD20FF1-48A4-4B17-9754-18CA72962F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04" y="2922874"/>
                    <a:ext cx="6485136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C00000"/>
                        </a:solidFill>
                      </a:rPr>
                      <a:t>归纳基</a:t>
                    </a:r>
                    <a:r>
                      <a:rPr lang="zh-CN" altLang="en-US" sz="2000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：</a:t>
                    </a:r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如果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，因此命题成立</a:t>
                    </a:r>
                    <a:endPara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AD20FF1-48A4-4B17-9754-18CA72962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04" y="2922874"/>
                    <a:ext cx="6485136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40" t="-7576" r="-94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2C68FD6D-20AB-4BBF-9B77-50A053C131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776" y="3435420"/>
                    <a:ext cx="8785564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C00000"/>
                        </a:solidFill>
                      </a:rPr>
                      <a:t>归纳步：</a:t>
                    </a:r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如果存在字符串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和字符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使得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𝒖𝒙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，这时归纳假设是</a:t>
                    </a:r>
                    <a14:m>
                      <m:oMath xmlns:m="http://schemas.openxmlformats.org/officeDocument/2006/math"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endParaRPr lang="zh-CN" altLang="en-US" sz="2000" b="1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2C68FD6D-20AB-4BBF-9B77-50A053C13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776" y="3435420"/>
                    <a:ext cx="8785564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93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2AE596-3734-4E25-81CB-2B1FEE2920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71880" y="4552464"/>
                    <a:ext cx="3205882" cy="7078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要证明的命题是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oMath>
                    </a14:m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，</a:t>
                    </a:r>
                    <a:endPara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  <a:p>
                    <a:pPr>
                      <a:spcAft>
                        <a:spcPts val="600"/>
                      </a:spcAft>
                    </a:pPr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其中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是：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a14:m>
                    <a:endParaRPr lang="zh-CN" altLang="en-US" sz="2000" b="1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2AE596-3734-4E25-81CB-2B1FEE2920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1880" y="4552464"/>
                    <a:ext cx="3205882" cy="70788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1" t="-5172" r="-951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058102A-CEC0-42F1-9745-6FC7B796352A}"/>
                      </a:ext>
                    </a:extLst>
                  </p:cNvPr>
                  <p:cNvSpPr txBox="1"/>
                  <p:nvPr/>
                </p:nvSpPr>
                <p:spPr>
                  <a:xfrm>
                    <a:off x="6772832" y="3938897"/>
                    <a:ext cx="2511508" cy="40318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ts val="2600"/>
                      </a:lnSpc>
                    </a:pPr>
                    <a:r>
                      <a:rPr lang="zh-CN" altLang="en-US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归纳假设是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成立！</a:t>
                    </a:r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058102A-CEC0-42F1-9745-6FC7B79635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2832" y="3938897"/>
                    <a:ext cx="2511508" cy="4031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84" r="-1942" b="-242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DCA4F0AB-9B8D-4CFA-8229-114C7D1A326E}"/>
                  </a:ext>
                </a:extLst>
              </p:cNvPr>
              <p:cNvSpPr/>
              <p:nvPr/>
            </p:nvSpPr>
            <p:spPr>
              <a:xfrm>
                <a:off x="342079" y="2855033"/>
                <a:ext cx="9097950" cy="2840646"/>
              </a:xfrm>
              <a:prstGeom prst="roundRect">
                <a:avLst>
                  <a:gd name="adj" fmla="val 7170"/>
                </a:avLst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6285B8A-7B2A-4D02-802D-5FB769A41288}"/>
                </a:ext>
              </a:extLst>
            </p:cNvPr>
            <p:cNvGrpSpPr/>
            <p:nvPr/>
          </p:nvGrpSpPr>
          <p:grpSpPr>
            <a:xfrm>
              <a:off x="1114761" y="4290292"/>
              <a:ext cx="4053876" cy="1557788"/>
              <a:chOff x="912120" y="4349631"/>
              <a:chExt cx="3804605" cy="119782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143F0AD-BD04-4155-B443-E33D9B4686DA}"/>
                  </a:ext>
                </a:extLst>
              </p:cNvPr>
              <p:cNvSpPr/>
              <p:nvPr/>
            </p:nvSpPr>
            <p:spPr>
              <a:xfrm>
                <a:off x="912120" y="4349631"/>
                <a:ext cx="3804605" cy="119782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BCE725A5-2805-44F5-9F4C-D025EA3C65E0}"/>
                      </a:ext>
                    </a:extLst>
                  </p:cNvPr>
                  <p:cNvSpPr txBox="1"/>
                  <p:nvPr/>
                </p:nvSpPr>
                <p:spPr>
                  <a:xfrm>
                    <a:off x="912120" y="4349631"/>
                    <a:ext cx="1975805" cy="30777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𝒖𝒙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BCE725A5-2805-44F5-9F4C-D025EA3C6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120" y="4349631"/>
                    <a:ext cx="197580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B4A2ED84-FD4D-4F6D-93F5-D6DA07717987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193" y="4662730"/>
                    <a:ext cx="1361732" cy="30777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B4A2ED84-FD4D-4F6D-93F5-D6DA07717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93" y="4662730"/>
                    <a:ext cx="136173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5CA6D23C-D93C-4A55-AD73-1F381E34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193" y="4947639"/>
                    <a:ext cx="809145" cy="30777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𝒖𝒙</m:t>
                          </m:r>
                        </m:oMath>
                      </m:oMathPara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5CA6D23C-D93C-4A55-AD73-1F381E34E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93" y="4947639"/>
                    <a:ext cx="80914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7C6DD7FC-8413-4C91-B63F-8AC1FA64DBA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380409"/>
                    <a:ext cx="1320069" cy="276999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0070C0"/>
                        </a:solidFill>
                      </a:rPr>
                      <a:t>//</a:t>
                    </a:r>
                    <a:r>
                      <a:rPr lang="en-US" altLang="zh-CN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𝒖𝒙</m:t>
                        </m:r>
                      </m:oMath>
                    </a14:m>
                    <a:endParaRPr lang="zh-CN" altLang="en-US" b="1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7C6DD7FC-8413-4C91-B63F-8AC1FA64DB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4380409"/>
                    <a:ext cx="1320069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463" t="-22034" b="-152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C95F639-6899-4348-AD4F-20CFC5D9DE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194" y="5232548"/>
                    <a:ext cx="730204" cy="30777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C95F639-6899-4348-AD4F-20CFC5D9DE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194" y="5232548"/>
                    <a:ext cx="7302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0CA1DC34-AEAD-4ADC-A238-B932597345DD}"/>
                      </a:ext>
                    </a:extLst>
                  </p:cNvPr>
                  <p:cNvSpPr txBox="1"/>
                  <p:nvPr/>
                </p:nvSpPr>
                <p:spPr>
                  <a:xfrm>
                    <a:off x="3014558" y="5237505"/>
                    <a:ext cx="1320069" cy="276999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0070C0"/>
                        </a:solidFill>
                      </a:rPr>
                      <a:t>//</a:t>
                    </a:r>
                    <a:r>
                      <a:rPr lang="en-US" altLang="zh-CN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𝒖𝒙</m:t>
                        </m:r>
                      </m:oMath>
                    </a14:m>
                    <a:endParaRPr lang="zh-CN" altLang="en-US" b="1"/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0CA1DC34-AEAD-4ADC-A238-B932597345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4558" y="5237505"/>
                    <a:ext cx="1320069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63" t="-22034" b="-152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9E85547-9B75-4CA8-85F8-6DF944A5B211}"/>
                  </a:ext>
                </a:extLst>
              </p:cNvPr>
              <p:cNvSpPr txBox="1"/>
              <p:nvPr/>
            </p:nvSpPr>
            <p:spPr>
              <a:xfrm>
                <a:off x="3014560" y="4697730"/>
                <a:ext cx="1596912" cy="21299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en-US" altLang="zh-CN"/>
                  <a:t> </a:t>
                </a:r>
                <a:r>
                  <a:rPr lang="zh-CN" altLang="en-US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连接</a:t>
                </a:r>
                <a:r>
                  <a:rPr lang="zh-CN" altLang="en-US" b="1" i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的定义</a:t>
                </a:r>
                <a:endParaRPr lang="zh-CN" altLang="en-US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6EE10B7-2E70-46A3-8970-5D9B6073CEDA}"/>
                  </a:ext>
                </a:extLst>
              </p:cNvPr>
              <p:cNvSpPr txBox="1"/>
              <p:nvPr/>
            </p:nvSpPr>
            <p:spPr>
              <a:xfrm>
                <a:off x="3014558" y="4974576"/>
                <a:ext cx="1596912" cy="21299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en-US" altLang="zh-CN"/>
                  <a:t> </a:t>
                </a:r>
                <a:r>
                  <a:rPr lang="zh-CN" altLang="en-US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归纳假设</a:t>
                </a:r>
              </a:p>
            </p:txBody>
          </p:sp>
        </p:grp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7BA28C6-1EF2-4C22-99FB-4D545AB090CE}"/>
              </a:ext>
            </a:extLst>
          </p:cNvPr>
          <p:cNvCxnSpPr>
            <a:cxnSpLocks/>
          </p:cNvCxnSpPr>
          <p:nvPr/>
        </p:nvCxnSpPr>
        <p:spPr>
          <a:xfrm>
            <a:off x="8597630" y="4098354"/>
            <a:ext cx="1059487" cy="0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05E14D0-1965-47BC-A9C9-FF526CB51BF4}"/>
              </a:ext>
            </a:extLst>
          </p:cNvPr>
          <p:cNvCxnSpPr>
            <a:cxnSpLocks/>
          </p:cNvCxnSpPr>
          <p:nvPr/>
        </p:nvCxnSpPr>
        <p:spPr>
          <a:xfrm>
            <a:off x="4124668" y="5052224"/>
            <a:ext cx="11165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5B3A3DA-F15A-4CCF-9F3F-92A659EBADCD}"/>
              </a:ext>
            </a:extLst>
          </p:cNvPr>
          <p:cNvCxnSpPr>
            <a:cxnSpLocks/>
          </p:cNvCxnSpPr>
          <p:nvPr/>
        </p:nvCxnSpPr>
        <p:spPr>
          <a:xfrm>
            <a:off x="4124667" y="5415133"/>
            <a:ext cx="11165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9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51249" y="1342262"/>
            <a:ext cx="4733731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5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归纳定义和结构归纳法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35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递归算法与归纳证明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结构归纳法证明函数的性质练习（二）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4064748-D9A1-4428-8FC2-EE37C4CA012C}"/>
              </a:ext>
            </a:extLst>
          </p:cNvPr>
          <p:cNvGrpSpPr/>
          <p:nvPr/>
        </p:nvGrpSpPr>
        <p:grpSpPr>
          <a:xfrm>
            <a:off x="482626" y="1098504"/>
            <a:ext cx="11104367" cy="838651"/>
            <a:chOff x="482626" y="1025363"/>
            <a:chExt cx="11104367" cy="838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67E8A5B-ADE9-49B4-89AB-23B01495262B}"/>
                    </a:ext>
                  </a:extLst>
                </p:cNvPr>
                <p:cNvSpPr txBox="1"/>
                <p:nvPr/>
              </p:nvSpPr>
              <p:spPr>
                <a:xfrm>
                  <a:off x="482626" y="1162017"/>
                  <a:ext cx="1966945" cy="46166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给定字母表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67E8A5B-ADE9-49B4-89AB-23B014952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626" y="1162017"/>
                  <a:ext cx="196694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4644" t="-9333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9004ACE-7677-49F3-BA3B-1FBA3CB44F56}"/>
                    </a:ext>
                  </a:extLst>
                </p:cNvPr>
                <p:cNvSpPr txBox="1"/>
                <p:nvPr/>
              </p:nvSpPr>
              <p:spPr>
                <a:xfrm>
                  <a:off x="2630389" y="1081864"/>
                  <a:ext cx="2845256" cy="6917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zh-CN" altLang="en-US" b="1">
                      <a:solidFill>
                        <a:schemeClr val="accent6">
                          <a:lumMod val="50000"/>
                        </a:schemeClr>
                      </a:solidFill>
                    </a:rPr>
                    <a:t>计算字符串长度函数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a14:m>
                  <a:r>
                    <a:rPr lang="zh-CN" altLang="en-US" b="1">
                      <a:solidFill>
                        <a:schemeClr val="accent6">
                          <a:lumMod val="50000"/>
                        </a:schemeClr>
                      </a:solidFill>
                    </a:rPr>
                    <a:t>和字符串连接运算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a14:m>
                  <a:r>
                    <a:rPr lang="zh-CN" altLang="en-US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的递归方程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9004ACE-7677-49F3-BA3B-1FBA3CB44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389" y="1081864"/>
                  <a:ext cx="2845256" cy="691728"/>
                </a:xfrm>
                <a:prstGeom prst="rect">
                  <a:avLst/>
                </a:prstGeom>
                <a:blipFill>
                  <a:blip r:embed="rId3"/>
                  <a:stretch>
                    <a:fillRect l="-1713" t="-1754" r="-857"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E787321-47B3-4837-8E10-F7D16E800B3B}"/>
                </a:ext>
              </a:extLst>
            </p:cNvPr>
            <p:cNvGrpSpPr/>
            <p:nvPr/>
          </p:nvGrpSpPr>
          <p:grpSpPr>
            <a:xfrm>
              <a:off x="5656463" y="1025363"/>
              <a:ext cx="2644524" cy="799012"/>
              <a:chOff x="8453266" y="3723384"/>
              <a:chExt cx="2644524" cy="7990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B5094E40-CFC3-42E2-8FC4-5CA9CE8D86EB}"/>
                      </a:ext>
                    </a:extLst>
                  </p:cNvPr>
                  <p:cNvSpPr txBox="1"/>
                  <p:nvPr/>
                </p:nvSpPr>
                <p:spPr>
                  <a:xfrm>
                    <a:off x="8644040" y="3723384"/>
                    <a:ext cx="1315684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B5094E40-CFC3-42E2-8FC4-5CA9CE8D86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4040" y="3723384"/>
                    <a:ext cx="13156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26" r="-463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7D5901E2-E5B9-438C-B686-633A6C590427}"/>
                      </a:ext>
                    </a:extLst>
                  </p:cNvPr>
                  <p:cNvSpPr txBox="1"/>
                  <p:nvPr/>
                </p:nvSpPr>
                <p:spPr>
                  <a:xfrm>
                    <a:off x="8644039" y="4153064"/>
                    <a:ext cx="2453751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𝒖𝒙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7D5901E2-E5B9-438C-B686-633A6C5904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4039" y="4153064"/>
                    <a:ext cx="24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8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左大括号 14">
                <a:extLst>
                  <a:ext uri="{FF2B5EF4-FFF2-40B4-BE49-F238E27FC236}">
                    <a16:creationId xmlns:a16="http://schemas.microsoft.com/office/drawing/2014/main" id="{F675E8D9-434A-4116-8D3A-6C744CB8FEE5}"/>
                  </a:ext>
                </a:extLst>
              </p:cNvPr>
              <p:cNvSpPr/>
              <p:nvPr/>
            </p:nvSpPr>
            <p:spPr>
              <a:xfrm>
                <a:off x="8453266" y="3776012"/>
                <a:ext cx="124990" cy="662178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C17989F-0202-43FE-87F2-DB9E660F4BAC}"/>
                </a:ext>
              </a:extLst>
            </p:cNvPr>
            <p:cNvGrpSpPr/>
            <p:nvPr/>
          </p:nvGrpSpPr>
          <p:grpSpPr>
            <a:xfrm>
              <a:off x="8530957" y="1046072"/>
              <a:ext cx="3056036" cy="817942"/>
              <a:chOff x="8331204" y="4767041"/>
              <a:chExt cx="3056036" cy="8179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0DBC868-FDA3-42D9-A860-BA5FD1F7E41C}"/>
                      </a:ext>
                    </a:extLst>
                  </p:cNvPr>
                  <p:cNvSpPr txBox="1"/>
                  <p:nvPr/>
                </p:nvSpPr>
                <p:spPr>
                  <a:xfrm>
                    <a:off x="8476110" y="4767041"/>
                    <a:ext cx="1542108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0DBC868-FDA3-42D9-A860-BA5FD1F7E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6110" y="4767041"/>
                    <a:ext cx="154210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E8B52281-754E-4093-AAE1-03E4203E4768}"/>
                      </a:ext>
                    </a:extLst>
                  </p:cNvPr>
                  <p:cNvSpPr txBox="1"/>
                  <p:nvPr/>
                </p:nvSpPr>
                <p:spPr>
                  <a:xfrm>
                    <a:off x="8476110" y="5215651"/>
                    <a:ext cx="2911130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E8B52281-754E-4093-AAE1-03E4203E47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6110" y="5215651"/>
                    <a:ext cx="29111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左大括号 19">
                <a:extLst>
                  <a:ext uri="{FF2B5EF4-FFF2-40B4-BE49-F238E27FC236}">
                    <a16:creationId xmlns:a16="http://schemas.microsoft.com/office/drawing/2014/main" id="{1BD2E4FD-8AD2-46D0-91B9-14EC2D6144A8}"/>
                  </a:ext>
                </a:extLst>
              </p:cNvPr>
              <p:cNvSpPr/>
              <p:nvPr/>
            </p:nvSpPr>
            <p:spPr>
              <a:xfrm>
                <a:off x="8331204" y="4805284"/>
                <a:ext cx="124990" cy="662178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/>
              <p:nvPr/>
            </p:nvSpPr>
            <p:spPr>
              <a:xfrm>
                <a:off x="482626" y="2078553"/>
                <a:ext cx="10788603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rgbClr val="002060"/>
                    </a:solidFill>
                  </a:rPr>
                  <a:t>使用结构归纳法证明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，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针对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的结构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进行归纳证明：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6" y="2078553"/>
                <a:ext cx="10788603" cy="400110"/>
              </a:xfrm>
              <a:prstGeom prst="rect">
                <a:avLst/>
              </a:prstGeom>
              <a:blipFill>
                <a:blip r:embed="rId8"/>
                <a:stretch>
                  <a:fillRect l="-565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DCCDE369-050A-41A3-94EF-38E6E6B92D02}"/>
              </a:ext>
            </a:extLst>
          </p:cNvPr>
          <p:cNvGrpSpPr/>
          <p:nvPr/>
        </p:nvGrpSpPr>
        <p:grpSpPr>
          <a:xfrm>
            <a:off x="482626" y="2598264"/>
            <a:ext cx="11279583" cy="3801189"/>
            <a:chOff x="482626" y="2598264"/>
            <a:chExt cx="11279583" cy="3801189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0EB9297-60ED-47FA-B694-CE8E5305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4389" y="3714158"/>
              <a:ext cx="6204475" cy="2579388"/>
            </a:xfrm>
            <a:prstGeom prst="rect">
              <a:avLst/>
            </a:prstGeom>
          </p:spPr>
        </p:pic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1179EDB-9322-461F-BFE0-B0A9AF9F1557}"/>
                </a:ext>
              </a:extLst>
            </p:cNvPr>
            <p:cNvGrpSpPr/>
            <p:nvPr/>
          </p:nvGrpSpPr>
          <p:grpSpPr>
            <a:xfrm>
              <a:off x="482626" y="2598264"/>
              <a:ext cx="11279583" cy="3801189"/>
              <a:chOff x="342078" y="2855033"/>
              <a:chExt cx="11279583" cy="3801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AD20FF1-48A4-4B17-9754-18CA72962F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03" y="2922874"/>
                    <a:ext cx="10904613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C00000"/>
                        </a:solidFill>
                      </a:rPr>
                      <a:t>归纳基</a:t>
                    </a:r>
                    <a:r>
                      <a:rPr lang="zh-CN" altLang="en-US" sz="2000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：</a:t>
                    </a:r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如果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altLang="zh-CN" sz="2000" b="1" i="0">
                        <a:solidFill>
                          <a:srgbClr val="C00000"/>
                        </a:solidFill>
                        <a:latin typeface="+mn-ea"/>
                      </a:rPr>
                      <a:t>    (1)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b="1" i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solidFill>
                              <a:srgbClr val="C00000"/>
                            </a:solidFill>
                            <a:latin typeface="+mn-e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+mn-ea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solidFill>
                              <a:srgbClr val="C00000"/>
                            </a:solidFill>
                            <a:latin typeface="+mn-ea"/>
                          </a:rPr>
                          <m:t>)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  。</a:t>
                    </a:r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AD20FF1-48A4-4B17-9754-18CA72962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03" y="2922874"/>
                    <a:ext cx="10904613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15"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2AE596-3734-4E25-81CB-2B1FEE292062}"/>
                      </a:ext>
                    </a:extLst>
                  </p:cNvPr>
                  <p:cNvSpPr txBox="1"/>
                  <p:nvPr/>
                </p:nvSpPr>
                <p:spPr>
                  <a:xfrm>
                    <a:off x="7288886" y="4675845"/>
                    <a:ext cx="3841795" cy="116955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要证明的命题实际上是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oMath>
                    </a14:m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，</a:t>
                    </a:r>
                    <a:endPara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  <a:p>
                    <a:pPr>
                      <a:spcAft>
                        <a:spcPts val="600"/>
                      </a:spcAft>
                    </a:pPr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其中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是：</a:t>
                    </a:r>
                    <a:endPara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  <a:p>
                    <a:pPr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∘(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sz="2000" b="1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2AE596-3734-4E25-81CB-2B1FEE2920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8886" y="4675845"/>
                    <a:ext cx="3841795" cy="11695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46" t="-3125" r="-80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DCA4F0AB-9B8D-4CFA-8229-114C7D1A326E}"/>
                  </a:ext>
                </a:extLst>
              </p:cNvPr>
              <p:cNvSpPr/>
              <p:nvPr/>
            </p:nvSpPr>
            <p:spPr>
              <a:xfrm>
                <a:off x="342078" y="2855033"/>
                <a:ext cx="11279583" cy="3801189"/>
              </a:xfrm>
              <a:prstGeom prst="roundRect">
                <a:avLst>
                  <a:gd name="adj" fmla="val 7170"/>
                </a:avLst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6601154-3CE6-4716-AEFB-379332364BE8}"/>
                    </a:ext>
                  </a:extLst>
                </p:cNvPr>
                <p:cNvSpPr txBox="1"/>
                <p:nvPr/>
              </p:nvSpPr>
              <p:spPr>
                <a:xfrm>
                  <a:off x="639323" y="3178651"/>
                  <a:ext cx="10254536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C00000"/>
                      </a:solidFill>
                    </a:rPr>
                    <a:t>归纳步：</a:t>
                  </a:r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如果存在字符串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和字符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𝒔𝒙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，这时归纳假设是                 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>
                          <a:solidFill>
                            <a:srgbClr val="C00000"/>
                          </a:solidFill>
                          <a:latin typeface="+mn-ea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000" b="1" i="0" smtClean="0">
                          <a:solidFill>
                            <a:srgbClr val="C00000"/>
                          </a:solidFill>
                          <a:latin typeface="+mn-ea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zh-CN" sz="2000" b="1">
                          <a:solidFill>
                            <a:srgbClr val="C00000"/>
                          </a:solidFill>
                          <a:latin typeface="+mn-ea"/>
                        </a:rPr>
                        <m:t>)</m:t>
                      </m:r>
                    </m:oMath>
                  </a14:m>
                  <a:r>
                    <a:rPr lang="en-US" altLang="zh-CN" sz="2000" b="1"/>
                    <a:t>                :</a:t>
                  </a:r>
                  <a:endParaRPr lang="zh-CN" altLang="en-US" sz="2000" b="1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6601154-3CE6-4716-AEFB-379332364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23" y="3178651"/>
                  <a:ext cx="10254536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654" t="-7576" r="-238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949A71A-CA33-4000-AB35-1BFE9EE7A24F}"/>
                </a:ext>
              </a:extLst>
            </p:cNvPr>
            <p:cNvCxnSpPr/>
            <p:nvPr/>
          </p:nvCxnSpPr>
          <p:spPr>
            <a:xfrm>
              <a:off x="6223183" y="2986601"/>
              <a:ext cx="749939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C9AC8AE-B620-4E36-B8CC-41D8A33E0011}"/>
                </a:ext>
              </a:extLst>
            </p:cNvPr>
            <p:cNvCxnSpPr/>
            <p:nvPr/>
          </p:nvCxnSpPr>
          <p:spPr>
            <a:xfrm>
              <a:off x="10368682" y="2986601"/>
              <a:ext cx="749939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FB12DD1-2E07-4C3B-9E2D-58CB6B3A5359}"/>
                </a:ext>
              </a:extLst>
            </p:cNvPr>
            <p:cNvCxnSpPr>
              <a:cxnSpLocks/>
            </p:cNvCxnSpPr>
            <p:nvPr/>
          </p:nvCxnSpPr>
          <p:spPr>
            <a:xfrm>
              <a:off x="8053079" y="3520549"/>
              <a:ext cx="2617114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9FC4E38-AFF3-430F-A7D7-FA8F3C9064DA}"/>
                </a:ext>
              </a:extLst>
            </p:cNvPr>
            <p:cNvCxnSpPr>
              <a:cxnSpLocks/>
            </p:cNvCxnSpPr>
            <p:nvPr/>
          </p:nvCxnSpPr>
          <p:spPr>
            <a:xfrm>
              <a:off x="5656463" y="4426750"/>
              <a:ext cx="1573218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7DCAFA4-0D63-49FC-BAEB-157713A1C1A3}"/>
                </a:ext>
              </a:extLst>
            </p:cNvPr>
            <p:cNvCxnSpPr>
              <a:cxnSpLocks/>
            </p:cNvCxnSpPr>
            <p:nvPr/>
          </p:nvCxnSpPr>
          <p:spPr>
            <a:xfrm>
              <a:off x="5656463" y="4875179"/>
              <a:ext cx="1573218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AC29B4A-AE7E-4CFE-BEA6-D4F178869F9B}"/>
                </a:ext>
              </a:extLst>
            </p:cNvPr>
            <p:cNvCxnSpPr>
              <a:cxnSpLocks/>
            </p:cNvCxnSpPr>
            <p:nvPr/>
          </p:nvCxnSpPr>
          <p:spPr>
            <a:xfrm>
              <a:off x="5656463" y="5329090"/>
              <a:ext cx="1573218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C240A8C-2B91-4F0F-BF53-E72A012E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05646" y="5776422"/>
              <a:ext cx="1573218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1D854D1-C41E-4F3E-B707-B3C550895689}"/>
              </a:ext>
            </a:extLst>
          </p:cNvPr>
          <p:cNvSpPr txBox="1"/>
          <p:nvPr/>
        </p:nvSpPr>
        <p:spPr>
          <a:xfrm>
            <a:off x="5781453" y="4118088"/>
            <a:ext cx="1277189" cy="276999"/>
          </a:xfrm>
          <a:prstGeom prst="rect">
            <a:avLst/>
          </a:prstGeom>
          <a:solidFill>
            <a:srgbClr val="FFFFC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(4)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70649F-8F22-4BC7-97AB-559BC0711FA6}"/>
              </a:ext>
            </a:extLst>
          </p:cNvPr>
          <p:cNvSpPr txBox="1"/>
          <p:nvPr/>
        </p:nvSpPr>
        <p:spPr>
          <a:xfrm>
            <a:off x="5804477" y="4567965"/>
            <a:ext cx="1277189" cy="276999"/>
          </a:xfrm>
          <a:prstGeom prst="rect">
            <a:avLst/>
          </a:prstGeom>
          <a:solidFill>
            <a:srgbClr val="FFFFC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(5)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1D97214-FB16-4E8F-9085-92B944FCA059}"/>
              </a:ext>
            </a:extLst>
          </p:cNvPr>
          <p:cNvSpPr txBox="1"/>
          <p:nvPr/>
        </p:nvSpPr>
        <p:spPr>
          <a:xfrm>
            <a:off x="5816625" y="5017058"/>
            <a:ext cx="1277189" cy="276999"/>
          </a:xfrm>
          <a:prstGeom prst="rect">
            <a:avLst/>
          </a:prstGeom>
          <a:solidFill>
            <a:srgbClr val="FFFFC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(6)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2EDABF-5295-468A-86B8-558C27A087B8}"/>
              </a:ext>
            </a:extLst>
          </p:cNvPr>
          <p:cNvSpPr txBox="1"/>
          <p:nvPr/>
        </p:nvSpPr>
        <p:spPr>
          <a:xfrm>
            <a:off x="5829781" y="5464389"/>
            <a:ext cx="1277189" cy="276999"/>
          </a:xfrm>
          <a:prstGeom prst="rect">
            <a:avLst/>
          </a:prstGeom>
          <a:solidFill>
            <a:srgbClr val="FFFFC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(7)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7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结构归纳法证明函数的性质练习（二）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4064748-D9A1-4428-8FC2-EE37C4CA012C}"/>
              </a:ext>
            </a:extLst>
          </p:cNvPr>
          <p:cNvGrpSpPr/>
          <p:nvPr/>
        </p:nvGrpSpPr>
        <p:grpSpPr>
          <a:xfrm>
            <a:off x="482626" y="1098504"/>
            <a:ext cx="11104367" cy="838651"/>
            <a:chOff x="482626" y="1025363"/>
            <a:chExt cx="11104367" cy="838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67E8A5B-ADE9-49B4-89AB-23B01495262B}"/>
                    </a:ext>
                  </a:extLst>
                </p:cNvPr>
                <p:cNvSpPr txBox="1"/>
                <p:nvPr/>
              </p:nvSpPr>
              <p:spPr>
                <a:xfrm>
                  <a:off x="482626" y="1162017"/>
                  <a:ext cx="1966945" cy="46166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给定字母表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67E8A5B-ADE9-49B4-89AB-23B014952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626" y="1162017"/>
                  <a:ext cx="196694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4644" t="-9333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9004ACE-7677-49F3-BA3B-1FBA3CB44F56}"/>
                    </a:ext>
                  </a:extLst>
                </p:cNvPr>
                <p:cNvSpPr txBox="1"/>
                <p:nvPr/>
              </p:nvSpPr>
              <p:spPr>
                <a:xfrm>
                  <a:off x="2630389" y="1081864"/>
                  <a:ext cx="2845256" cy="6917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zh-CN" altLang="en-US" b="1">
                      <a:solidFill>
                        <a:schemeClr val="accent6">
                          <a:lumMod val="50000"/>
                        </a:schemeClr>
                      </a:solidFill>
                    </a:rPr>
                    <a:t>计算字符串长度函数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a14:m>
                  <a:r>
                    <a:rPr lang="zh-CN" altLang="en-US" b="1">
                      <a:solidFill>
                        <a:schemeClr val="accent6">
                          <a:lumMod val="50000"/>
                        </a:schemeClr>
                      </a:solidFill>
                    </a:rPr>
                    <a:t>和字符串连接运算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a14:m>
                  <a:r>
                    <a:rPr lang="zh-CN" altLang="en-US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的递归方程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9004ACE-7677-49F3-BA3B-1FBA3CB44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389" y="1081864"/>
                  <a:ext cx="2845256" cy="691728"/>
                </a:xfrm>
                <a:prstGeom prst="rect">
                  <a:avLst/>
                </a:prstGeom>
                <a:blipFill>
                  <a:blip r:embed="rId3"/>
                  <a:stretch>
                    <a:fillRect l="-1713" t="-1754" r="-857"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E787321-47B3-4837-8E10-F7D16E800B3B}"/>
                </a:ext>
              </a:extLst>
            </p:cNvPr>
            <p:cNvGrpSpPr/>
            <p:nvPr/>
          </p:nvGrpSpPr>
          <p:grpSpPr>
            <a:xfrm>
              <a:off x="5656463" y="1025363"/>
              <a:ext cx="2644524" cy="799012"/>
              <a:chOff x="8453266" y="3723384"/>
              <a:chExt cx="2644524" cy="7990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B5094E40-CFC3-42E2-8FC4-5CA9CE8D86EB}"/>
                      </a:ext>
                    </a:extLst>
                  </p:cNvPr>
                  <p:cNvSpPr txBox="1"/>
                  <p:nvPr/>
                </p:nvSpPr>
                <p:spPr>
                  <a:xfrm>
                    <a:off x="8644040" y="3723384"/>
                    <a:ext cx="1315684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B5094E40-CFC3-42E2-8FC4-5CA9CE8D86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4040" y="3723384"/>
                    <a:ext cx="13156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26" r="-463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7D5901E2-E5B9-438C-B686-633A6C590427}"/>
                      </a:ext>
                    </a:extLst>
                  </p:cNvPr>
                  <p:cNvSpPr txBox="1"/>
                  <p:nvPr/>
                </p:nvSpPr>
                <p:spPr>
                  <a:xfrm>
                    <a:off x="8644039" y="4153064"/>
                    <a:ext cx="2453751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𝒖𝒙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7D5901E2-E5B9-438C-B686-633A6C5904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4039" y="4153064"/>
                    <a:ext cx="24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8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左大括号 14">
                <a:extLst>
                  <a:ext uri="{FF2B5EF4-FFF2-40B4-BE49-F238E27FC236}">
                    <a16:creationId xmlns:a16="http://schemas.microsoft.com/office/drawing/2014/main" id="{F675E8D9-434A-4116-8D3A-6C744CB8FEE5}"/>
                  </a:ext>
                </a:extLst>
              </p:cNvPr>
              <p:cNvSpPr/>
              <p:nvPr/>
            </p:nvSpPr>
            <p:spPr>
              <a:xfrm>
                <a:off x="8453266" y="3776012"/>
                <a:ext cx="124990" cy="662178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C17989F-0202-43FE-87F2-DB9E660F4BAC}"/>
                </a:ext>
              </a:extLst>
            </p:cNvPr>
            <p:cNvGrpSpPr/>
            <p:nvPr/>
          </p:nvGrpSpPr>
          <p:grpSpPr>
            <a:xfrm>
              <a:off x="8530957" y="1046072"/>
              <a:ext cx="3056036" cy="817942"/>
              <a:chOff x="8331204" y="4767041"/>
              <a:chExt cx="3056036" cy="8179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0DBC868-FDA3-42D9-A860-BA5FD1F7E41C}"/>
                      </a:ext>
                    </a:extLst>
                  </p:cNvPr>
                  <p:cNvSpPr txBox="1"/>
                  <p:nvPr/>
                </p:nvSpPr>
                <p:spPr>
                  <a:xfrm>
                    <a:off x="8476110" y="4767041"/>
                    <a:ext cx="1542108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0DBC868-FDA3-42D9-A860-BA5FD1F7E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6110" y="4767041"/>
                    <a:ext cx="154210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E8B52281-754E-4093-AAE1-03E4203E4768}"/>
                      </a:ext>
                    </a:extLst>
                  </p:cNvPr>
                  <p:cNvSpPr txBox="1"/>
                  <p:nvPr/>
                </p:nvSpPr>
                <p:spPr>
                  <a:xfrm>
                    <a:off x="8476110" y="5215651"/>
                    <a:ext cx="2911130" cy="3693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E8B52281-754E-4093-AAE1-03E4203E47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6110" y="5215651"/>
                    <a:ext cx="29111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左大括号 19">
                <a:extLst>
                  <a:ext uri="{FF2B5EF4-FFF2-40B4-BE49-F238E27FC236}">
                    <a16:creationId xmlns:a16="http://schemas.microsoft.com/office/drawing/2014/main" id="{1BD2E4FD-8AD2-46D0-91B9-14EC2D6144A8}"/>
                  </a:ext>
                </a:extLst>
              </p:cNvPr>
              <p:cNvSpPr/>
              <p:nvPr/>
            </p:nvSpPr>
            <p:spPr>
              <a:xfrm>
                <a:off x="8331204" y="4805284"/>
                <a:ext cx="124990" cy="662178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/>
              <p:nvPr/>
            </p:nvSpPr>
            <p:spPr>
              <a:xfrm>
                <a:off x="482626" y="2078553"/>
                <a:ext cx="10788603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rgbClr val="002060"/>
                    </a:solidFill>
                  </a:rPr>
                  <a:t>使用结构归纳法证明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，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针对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的结构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进行归纳证明：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FAF59-997A-45A8-93AA-0865A0D7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6" y="2078553"/>
                <a:ext cx="10788603" cy="400110"/>
              </a:xfrm>
              <a:prstGeom prst="rect">
                <a:avLst/>
              </a:prstGeom>
              <a:blipFill>
                <a:blip r:embed="rId8"/>
                <a:stretch>
                  <a:fillRect l="-565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DCCDE369-050A-41A3-94EF-38E6E6B92D02}"/>
              </a:ext>
            </a:extLst>
          </p:cNvPr>
          <p:cNvGrpSpPr/>
          <p:nvPr/>
        </p:nvGrpSpPr>
        <p:grpSpPr>
          <a:xfrm>
            <a:off x="482626" y="2598264"/>
            <a:ext cx="11279583" cy="3801189"/>
            <a:chOff x="482626" y="2598264"/>
            <a:chExt cx="11279583" cy="3801189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0EB9297-60ED-47FA-B694-CE8E5305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4389" y="3714158"/>
              <a:ext cx="6204475" cy="2579388"/>
            </a:xfrm>
            <a:prstGeom prst="rect">
              <a:avLst/>
            </a:prstGeom>
          </p:spPr>
        </p:pic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1179EDB-9322-461F-BFE0-B0A9AF9F1557}"/>
                </a:ext>
              </a:extLst>
            </p:cNvPr>
            <p:cNvGrpSpPr/>
            <p:nvPr/>
          </p:nvGrpSpPr>
          <p:grpSpPr>
            <a:xfrm>
              <a:off x="482626" y="2598264"/>
              <a:ext cx="11279583" cy="3801189"/>
              <a:chOff x="342078" y="2855033"/>
              <a:chExt cx="11279583" cy="3801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AD20FF1-48A4-4B17-9754-18CA72962F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03" y="2922874"/>
                    <a:ext cx="10904613" cy="4001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C00000"/>
                        </a:solidFill>
                      </a:rPr>
                      <a:t>归纳基</a:t>
                    </a:r>
                    <a:r>
                      <a:rPr lang="zh-CN" altLang="en-US" sz="2000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：</a:t>
                    </a:r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如果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，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 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。</a:t>
                    </a:r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AD20FF1-48A4-4B17-9754-18CA72962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03" y="2922874"/>
                    <a:ext cx="10904613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15" t="-7576" r="-391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2AE596-3734-4E25-81CB-2B1FEE292062}"/>
                      </a:ext>
                    </a:extLst>
                  </p:cNvPr>
                  <p:cNvSpPr txBox="1"/>
                  <p:nvPr/>
                </p:nvSpPr>
                <p:spPr>
                  <a:xfrm>
                    <a:off x="7288886" y="4675845"/>
                    <a:ext cx="3841795" cy="116955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要证明的命题实际上是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oMath>
                    </a14:m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，</a:t>
                    </a:r>
                    <a:endPara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  <a:p>
                    <a:pPr>
                      <a:spcAft>
                        <a:spcPts val="600"/>
                      </a:spcAft>
                    </a:pPr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其中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是：</a:t>
                    </a:r>
                    <a:endPara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  <a:p>
                    <a:pPr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∘(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sz="2000" b="1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2AE596-3734-4E25-81CB-2B1FEE2920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8886" y="4675845"/>
                    <a:ext cx="3841795" cy="11695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46" t="-3125" r="-80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DCA4F0AB-9B8D-4CFA-8229-114C7D1A326E}"/>
                  </a:ext>
                </a:extLst>
              </p:cNvPr>
              <p:cNvSpPr/>
              <p:nvPr/>
            </p:nvSpPr>
            <p:spPr>
              <a:xfrm>
                <a:off x="342078" y="2855033"/>
                <a:ext cx="11279583" cy="3801189"/>
              </a:xfrm>
              <a:prstGeom prst="roundRect">
                <a:avLst>
                  <a:gd name="adj" fmla="val 7170"/>
                </a:avLst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6601154-3CE6-4716-AEFB-379332364BE8}"/>
                    </a:ext>
                  </a:extLst>
                </p:cNvPr>
                <p:cNvSpPr txBox="1"/>
                <p:nvPr/>
              </p:nvSpPr>
              <p:spPr>
                <a:xfrm>
                  <a:off x="639323" y="3178651"/>
                  <a:ext cx="10254536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C00000"/>
                      </a:solidFill>
                    </a:rPr>
                    <a:t>归纳步：</a:t>
                  </a:r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如果存在字符串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和字符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𝒔𝒙</m:t>
                      </m:r>
                    </m:oMath>
                  </a14:m>
                  <a:r>
                    <a:rPr lang="zh-CN" altLang="en-US" sz="2000" b="1">
                      <a:solidFill>
                        <a:schemeClr val="accent4">
                          <a:lumMod val="50000"/>
                        </a:schemeClr>
                      </a:solidFill>
                    </a:rPr>
                    <a:t>，这时归纳假设是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lang="en-US" altLang="zh-CN" sz="2000" b="1"/>
                    <a:t>:</a:t>
                  </a:r>
                  <a:endParaRPr lang="zh-CN" altLang="en-US" sz="2000" b="1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6601154-3CE6-4716-AEFB-379332364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23" y="3178651"/>
                  <a:ext cx="10254536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654" t="-7576" r="-59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949A71A-CA33-4000-AB35-1BFE9EE7A24F}"/>
                </a:ext>
              </a:extLst>
            </p:cNvPr>
            <p:cNvCxnSpPr/>
            <p:nvPr/>
          </p:nvCxnSpPr>
          <p:spPr>
            <a:xfrm>
              <a:off x="6223183" y="2986601"/>
              <a:ext cx="749939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C9AC8AE-B620-4E36-B8CC-41D8A33E0011}"/>
                </a:ext>
              </a:extLst>
            </p:cNvPr>
            <p:cNvCxnSpPr/>
            <p:nvPr/>
          </p:nvCxnSpPr>
          <p:spPr>
            <a:xfrm>
              <a:off x="10368682" y="2986601"/>
              <a:ext cx="749939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FB12DD1-2E07-4C3B-9E2D-58CB6B3A5359}"/>
                </a:ext>
              </a:extLst>
            </p:cNvPr>
            <p:cNvCxnSpPr>
              <a:cxnSpLocks/>
            </p:cNvCxnSpPr>
            <p:nvPr/>
          </p:nvCxnSpPr>
          <p:spPr>
            <a:xfrm>
              <a:off x="8053079" y="3520549"/>
              <a:ext cx="2617114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9FC4E38-AFF3-430F-A7D7-FA8F3C9064DA}"/>
                </a:ext>
              </a:extLst>
            </p:cNvPr>
            <p:cNvCxnSpPr>
              <a:cxnSpLocks/>
            </p:cNvCxnSpPr>
            <p:nvPr/>
          </p:nvCxnSpPr>
          <p:spPr>
            <a:xfrm>
              <a:off x="5656463" y="4426750"/>
              <a:ext cx="1573218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7DCAFA4-0D63-49FC-BAEB-157713A1C1A3}"/>
                </a:ext>
              </a:extLst>
            </p:cNvPr>
            <p:cNvCxnSpPr>
              <a:cxnSpLocks/>
            </p:cNvCxnSpPr>
            <p:nvPr/>
          </p:nvCxnSpPr>
          <p:spPr>
            <a:xfrm>
              <a:off x="5656463" y="4875179"/>
              <a:ext cx="1573218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AC29B4A-AE7E-4CFE-BEA6-D4F178869F9B}"/>
                </a:ext>
              </a:extLst>
            </p:cNvPr>
            <p:cNvCxnSpPr>
              <a:cxnSpLocks/>
            </p:cNvCxnSpPr>
            <p:nvPr/>
          </p:nvCxnSpPr>
          <p:spPr>
            <a:xfrm>
              <a:off x="5656463" y="5329090"/>
              <a:ext cx="1573218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C240A8C-2B91-4F0F-BF53-E72A012E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05646" y="5776422"/>
              <a:ext cx="1573218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84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序列的归纳定义和归纳法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9B50E4-CB65-4229-9420-DCC062037193}"/>
                  </a:ext>
                </a:extLst>
              </p:cNvPr>
              <p:cNvSpPr txBox="1"/>
              <p:nvPr/>
            </p:nvSpPr>
            <p:spPr>
              <a:xfrm>
                <a:off x="919333" y="1198710"/>
                <a:ext cx="10353333" cy="30162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b="1">
                    <a:solidFill>
                      <a:srgbClr val="C00000"/>
                    </a:solidFill>
                  </a:rPr>
                  <a:t>序列与数列</a:t>
                </a:r>
                <a:endParaRPr lang="en-US" altLang="zh-CN" sz="28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自然数集是归纳定义的，因此可递归定义以自然数集为定义域的函数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以自然数集为定义域的函数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也称为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序列</a:t>
                </a: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</a:rPr>
                  <a:t>(sequence)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的元素的一个序列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通常将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而省略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的元素序列为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，简记为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是数集，即是实数集、有理数集或整数集的子集，则称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数列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9B50E4-CB65-4229-9420-DCC062037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33" y="1198710"/>
                <a:ext cx="10353333" cy="3016210"/>
              </a:xfrm>
              <a:prstGeom prst="rect">
                <a:avLst/>
              </a:prstGeom>
              <a:blipFill>
                <a:blip r:embed="rId2"/>
                <a:stretch>
                  <a:fillRect l="-942" t="-2429" b="-3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3D9C1E-36AB-4E14-A3E7-75C4DAD58A7B}"/>
                  </a:ext>
                </a:extLst>
              </p:cNvPr>
              <p:cNvSpPr txBox="1"/>
              <p:nvPr/>
            </p:nvSpPr>
            <p:spPr>
              <a:xfrm>
                <a:off x="919333" y="4441870"/>
                <a:ext cx="9099597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根据自然数的归纳定义，递归定义一个序列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的最基本形式是：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3D9C1E-36AB-4E14-A3E7-75C4DAD5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33" y="4441870"/>
                <a:ext cx="9099597" cy="461665"/>
              </a:xfrm>
              <a:prstGeom prst="rect">
                <a:avLst/>
              </a:prstGeom>
              <a:blipFill>
                <a:blip r:embed="rId3"/>
                <a:stretch>
                  <a:fillRect l="-1072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E6A6108-B79F-4A84-B3EB-4953306CD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70" y="4991728"/>
            <a:ext cx="8614279" cy="1114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ACABF5-B37D-4BA2-B7F4-5773C4724D91}"/>
                  </a:ext>
                </a:extLst>
              </p:cNvPr>
              <p:cNvSpPr txBox="1"/>
              <p:nvPr/>
            </p:nvSpPr>
            <p:spPr>
              <a:xfrm>
                <a:off x="10018930" y="5087848"/>
                <a:ext cx="1670918" cy="9222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是一个函数（或说表达式），使用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ACABF5-B37D-4BA2-B7F4-5773C4724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930" y="5087848"/>
                <a:ext cx="1670918" cy="922240"/>
              </a:xfrm>
              <a:prstGeom prst="rect">
                <a:avLst/>
              </a:prstGeom>
              <a:blipFill>
                <a:blip r:embed="rId5"/>
                <a:stretch>
                  <a:fillRect l="-2190" r="-10219" b="-7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1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斐波那契数列及其性质练习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4AACFE-6E3C-4FC6-A13A-7D367A291C52}"/>
                  </a:ext>
                </a:extLst>
              </p:cNvPr>
              <p:cNvSpPr txBox="1"/>
              <p:nvPr/>
            </p:nvSpPr>
            <p:spPr>
              <a:xfrm>
                <a:off x="874930" y="1215798"/>
                <a:ext cx="9913674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C00000"/>
                    </a:solidFill>
                  </a:rPr>
                  <a:t>斐波那契数列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4AACFE-6E3C-4FC6-A13A-7D367A291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0" y="1215798"/>
                <a:ext cx="9913674" cy="461665"/>
              </a:xfrm>
              <a:prstGeom prst="rect">
                <a:avLst/>
              </a:prstGeom>
              <a:blipFill>
                <a:blip r:embed="rId2"/>
                <a:stretch>
                  <a:fillRect l="-98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13E475-1A8E-4EBA-96E4-30FA6901C897}"/>
                  </a:ext>
                </a:extLst>
              </p:cNvPr>
              <p:cNvSpPr txBox="1"/>
              <p:nvPr/>
            </p:nvSpPr>
            <p:spPr>
              <a:xfrm>
                <a:off x="874930" y="2059041"/>
                <a:ext cx="8479580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使用数学归纳法证明：对所有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和所有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13E475-1A8E-4EBA-96E4-30FA6901C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0" y="2059041"/>
                <a:ext cx="8479580" cy="400110"/>
              </a:xfrm>
              <a:prstGeom prst="rect">
                <a:avLst/>
              </a:prstGeom>
              <a:blipFill>
                <a:blip r:embed="rId3"/>
                <a:stretch>
                  <a:fillRect l="-791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F9CAF5CF-9631-4861-A568-C4E16BA7AB1C}"/>
              </a:ext>
            </a:extLst>
          </p:cNvPr>
          <p:cNvGrpSpPr/>
          <p:nvPr/>
        </p:nvGrpSpPr>
        <p:grpSpPr>
          <a:xfrm>
            <a:off x="874930" y="2840729"/>
            <a:ext cx="8242757" cy="1323439"/>
            <a:chOff x="874930" y="2840729"/>
            <a:chExt cx="8242757" cy="1323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A6561FA-F747-42F6-A2F0-D05B10AA33CC}"/>
                    </a:ext>
                  </a:extLst>
                </p:cNvPr>
                <p:cNvSpPr txBox="1"/>
                <p:nvPr/>
              </p:nvSpPr>
              <p:spPr>
                <a:xfrm>
                  <a:off x="874930" y="2840729"/>
                  <a:ext cx="8242757" cy="132343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对自然数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实施</a:t>
                  </a: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强归纳法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证明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归纳基：验证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成立</a:t>
                  </a: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归纳步：对任意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，假定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⋯, 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        </a:t>
                  </a:r>
                  <a:r>
                    <a:rPr lang="en-US" altLang="zh-CN" sz="2000" b="1" i="0">
                      <a:solidFill>
                        <a:srgbClr val="C00000"/>
                      </a:solidFill>
                      <a:latin typeface="+mn-ea"/>
                    </a:rPr>
                    <a:t>(1)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    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成立，考虑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A6561FA-F747-42F6-A2F0-D05B10AA3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30" y="2840729"/>
                  <a:ext cx="8242757" cy="1323439"/>
                </a:xfrm>
                <a:prstGeom prst="rect">
                  <a:avLst/>
                </a:prstGeom>
                <a:blipFill>
                  <a:blip r:embed="rId4"/>
                  <a:stretch>
                    <a:fillRect l="-814" t="-4147" r="-3846" b="-73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9BD0998-D4C2-490C-B9A5-6D40E85708A0}"/>
                </a:ext>
              </a:extLst>
            </p:cNvPr>
            <p:cNvCxnSpPr>
              <a:cxnSpLocks/>
            </p:cNvCxnSpPr>
            <p:nvPr/>
          </p:nvCxnSpPr>
          <p:spPr>
            <a:xfrm>
              <a:off x="5367989" y="4088228"/>
              <a:ext cx="1256478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FE9DE7-DF7B-4777-92EA-D2F668E97DB1}"/>
                  </a:ext>
                </a:extLst>
              </p:cNvPr>
              <p:cNvSpPr txBox="1"/>
              <p:nvPr/>
            </p:nvSpPr>
            <p:spPr>
              <a:xfrm>
                <a:off x="5943601" y="2840727"/>
                <a:ext cx="5279179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𝒎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𝒎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FE9DE7-DF7B-4777-92EA-D2F668E9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840727"/>
                <a:ext cx="5279179" cy="400110"/>
              </a:xfrm>
              <a:prstGeom prst="rect">
                <a:avLst/>
              </a:prstGeom>
              <a:blipFill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09D54-7A66-403E-8EA4-8438E84886A4}"/>
              </a:ext>
            </a:extLst>
          </p:cNvPr>
          <p:cNvGrpSpPr/>
          <p:nvPr/>
        </p:nvGrpSpPr>
        <p:grpSpPr>
          <a:xfrm>
            <a:off x="874930" y="4360179"/>
            <a:ext cx="9563134" cy="1845122"/>
            <a:chOff x="874930" y="4360179"/>
            <a:chExt cx="9563134" cy="184512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F250A39-C3AC-4DFB-92AD-125CF8986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930" y="4360179"/>
              <a:ext cx="9563134" cy="184512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42128E-09EF-4F6F-992C-F66F623022BF}"/>
                </a:ext>
              </a:extLst>
            </p:cNvPr>
            <p:cNvSpPr txBox="1"/>
            <p:nvPr/>
          </p:nvSpPr>
          <p:spPr>
            <a:xfrm>
              <a:off x="8022380" y="4394084"/>
              <a:ext cx="2190613" cy="276999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(2)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31C6A47-A4C4-4308-B71C-49FD9467E7F1}"/>
                </a:ext>
              </a:extLst>
            </p:cNvPr>
            <p:cNvSpPr txBox="1"/>
            <p:nvPr/>
          </p:nvSpPr>
          <p:spPr>
            <a:xfrm>
              <a:off x="8048693" y="5855589"/>
              <a:ext cx="2190613" cy="276999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(4)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F50C78-1E0C-4E70-98C2-779AC3B8DAC8}"/>
                </a:ext>
              </a:extLst>
            </p:cNvPr>
            <p:cNvSpPr txBox="1"/>
            <p:nvPr/>
          </p:nvSpPr>
          <p:spPr>
            <a:xfrm>
              <a:off x="7872173" y="4867148"/>
              <a:ext cx="1423131" cy="276999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(3)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2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斐波那契数列及其性质练习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4AACFE-6E3C-4FC6-A13A-7D367A291C52}"/>
                  </a:ext>
                </a:extLst>
              </p:cNvPr>
              <p:cNvSpPr txBox="1"/>
              <p:nvPr/>
            </p:nvSpPr>
            <p:spPr>
              <a:xfrm>
                <a:off x="874930" y="1215798"/>
                <a:ext cx="9913674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C00000"/>
                    </a:solidFill>
                  </a:rPr>
                  <a:t>斐波那契数列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4AACFE-6E3C-4FC6-A13A-7D367A291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0" y="1215798"/>
                <a:ext cx="9913674" cy="461665"/>
              </a:xfrm>
              <a:prstGeom prst="rect">
                <a:avLst/>
              </a:prstGeom>
              <a:blipFill>
                <a:blip r:embed="rId2"/>
                <a:stretch>
                  <a:fillRect l="-98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13E475-1A8E-4EBA-96E4-30FA6901C897}"/>
                  </a:ext>
                </a:extLst>
              </p:cNvPr>
              <p:cNvSpPr txBox="1"/>
              <p:nvPr/>
            </p:nvSpPr>
            <p:spPr>
              <a:xfrm>
                <a:off x="874930" y="2059041"/>
                <a:ext cx="8479580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使用数学归纳法证明：对所有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和所有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13E475-1A8E-4EBA-96E4-30FA6901C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0" y="2059041"/>
                <a:ext cx="8479580" cy="400110"/>
              </a:xfrm>
              <a:prstGeom prst="rect">
                <a:avLst/>
              </a:prstGeom>
              <a:blipFill>
                <a:blip r:embed="rId3"/>
                <a:stretch>
                  <a:fillRect l="-791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F250A39-C3AC-4DFB-92AD-125CF8986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30" y="4360179"/>
            <a:ext cx="9563134" cy="184512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9CAF5CF-9631-4861-A568-C4E16BA7AB1C}"/>
              </a:ext>
            </a:extLst>
          </p:cNvPr>
          <p:cNvGrpSpPr/>
          <p:nvPr/>
        </p:nvGrpSpPr>
        <p:grpSpPr>
          <a:xfrm>
            <a:off x="874930" y="2840729"/>
            <a:ext cx="8242757" cy="1323439"/>
            <a:chOff x="874930" y="2840729"/>
            <a:chExt cx="8242757" cy="1323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A6561FA-F747-42F6-A2F0-D05B10AA33CC}"/>
                    </a:ext>
                  </a:extLst>
                </p:cNvPr>
                <p:cNvSpPr txBox="1"/>
                <p:nvPr/>
              </p:nvSpPr>
              <p:spPr>
                <a:xfrm>
                  <a:off x="874930" y="2840729"/>
                  <a:ext cx="8242757" cy="132343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对自然数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实施</a:t>
                  </a: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强归纳法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证明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归纳基：验证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成立</a:t>
                  </a: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归纳步：对任意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，假定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⋯, 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    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成立，考虑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A6561FA-F747-42F6-A2F0-D05B10AA3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30" y="2840729"/>
                  <a:ext cx="8242757" cy="1323439"/>
                </a:xfrm>
                <a:prstGeom prst="rect">
                  <a:avLst/>
                </a:prstGeom>
                <a:blipFill>
                  <a:blip r:embed="rId5"/>
                  <a:stretch>
                    <a:fillRect l="-814" t="-4147" r="-3846" b="-73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9BD0998-D4C2-490C-B9A5-6D40E85708A0}"/>
                </a:ext>
              </a:extLst>
            </p:cNvPr>
            <p:cNvCxnSpPr>
              <a:cxnSpLocks/>
            </p:cNvCxnSpPr>
            <p:nvPr/>
          </p:nvCxnSpPr>
          <p:spPr>
            <a:xfrm>
              <a:off x="5367989" y="4088228"/>
              <a:ext cx="1256478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FE9DE7-DF7B-4777-92EA-D2F668E97DB1}"/>
                  </a:ext>
                </a:extLst>
              </p:cNvPr>
              <p:cNvSpPr txBox="1"/>
              <p:nvPr/>
            </p:nvSpPr>
            <p:spPr>
              <a:xfrm>
                <a:off x="5943601" y="2840727"/>
                <a:ext cx="5279179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𝒎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𝒎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FE9DE7-DF7B-4777-92EA-D2F668E9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840727"/>
                <a:ext cx="5279179" cy="400110"/>
              </a:xfrm>
              <a:prstGeom prst="rect">
                <a:avLst/>
              </a:prstGeom>
              <a:blipFill>
                <a:blip r:embed="rId6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730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51249" y="1342262"/>
            <a:ext cx="4733731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5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归纳定义和结构归纳法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35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递归算法与归纳证明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35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递归算法与归纳证明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递归算法及其正确性证明练习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FD261A-3F82-4F02-8487-1F2D69849F29}"/>
              </a:ext>
            </a:extLst>
          </p:cNvPr>
          <p:cNvSpPr txBox="1"/>
          <p:nvPr/>
        </p:nvSpPr>
        <p:spPr>
          <a:xfrm>
            <a:off x="690734" y="1650624"/>
            <a:ext cx="9380824" cy="106182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从计算机实现角度看，递归定义的函数最适合用</a:t>
            </a:r>
            <a:r>
              <a:rPr lang="zh-CN" altLang="en-US" sz="2400" b="1">
                <a:solidFill>
                  <a:srgbClr val="C00000"/>
                </a:solidFill>
                <a:latin typeface="+mn-ea"/>
              </a:rPr>
              <a:t>递归算法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计算函数值</a:t>
            </a:r>
            <a:endParaRPr lang="en-US" altLang="zh-CN" sz="24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C00000"/>
                </a:solidFill>
              </a:rPr>
              <a:t>归纳法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可用于证明</a:t>
            </a:r>
            <a:r>
              <a:rPr lang="zh-CN" altLang="en-US" sz="2400" b="1">
                <a:solidFill>
                  <a:srgbClr val="C00000"/>
                </a:solidFill>
              </a:rPr>
              <a:t>递归算法的正确性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994300-4FA0-4D9D-989B-64F33E93E4A7}"/>
                  </a:ext>
                </a:extLst>
              </p:cNvPr>
              <p:cNvSpPr txBox="1"/>
              <p:nvPr/>
            </p:nvSpPr>
            <p:spPr>
              <a:xfrm>
                <a:off x="690734" y="3388866"/>
                <a:ext cx="8690090" cy="15938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定义序列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编写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递归算法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计算该序列的第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项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使用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归纳法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证明该递归算法的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正确性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994300-4FA0-4D9D-989B-64F33E93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34" y="3388866"/>
                <a:ext cx="8690090" cy="1593898"/>
              </a:xfrm>
              <a:prstGeom prst="rect">
                <a:avLst/>
              </a:prstGeom>
              <a:blipFill>
                <a:blip r:embed="rId2"/>
                <a:stretch>
                  <a:fillRect l="-1052" t="-3831" b="-8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递归算法与归纳证明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递归算法及其正确性证明练习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994300-4FA0-4D9D-989B-64F33E93E4A7}"/>
                  </a:ext>
                </a:extLst>
              </p:cNvPr>
              <p:cNvSpPr txBox="1"/>
              <p:nvPr/>
            </p:nvSpPr>
            <p:spPr>
              <a:xfrm>
                <a:off x="605214" y="1191674"/>
                <a:ext cx="8690090" cy="99373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定义序列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编写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递归算法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计算该序列的第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项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994300-4FA0-4D9D-989B-64F33E93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1191674"/>
                <a:ext cx="8690090" cy="993734"/>
              </a:xfrm>
              <a:prstGeom prst="rect">
                <a:avLst/>
              </a:prstGeom>
              <a:blipFill>
                <a:blip r:embed="rId2"/>
                <a:stretch>
                  <a:fillRect l="-1052" t="-6135" b="-1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6E41B69-DCBD-4BAA-B7BC-5ED9B65E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23" y="2286550"/>
            <a:ext cx="7362071" cy="3933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DB5BD3-7231-4B57-8076-3A77142CC6AB}"/>
                  </a:ext>
                </a:extLst>
              </p:cNvPr>
              <p:cNvSpPr txBox="1"/>
              <p:nvPr/>
            </p:nvSpPr>
            <p:spPr>
              <a:xfrm>
                <a:off x="8782187" y="4520371"/>
                <a:ext cx="1723545" cy="11459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假定已有函数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𝒑𝒐𝒘𝒆𝒓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DB5BD3-7231-4B57-8076-3A77142C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7" y="4520371"/>
                <a:ext cx="1723545" cy="1145955"/>
              </a:xfrm>
              <a:prstGeom prst="rect">
                <a:avLst/>
              </a:prstGeom>
              <a:blipFill>
                <a:blip r:embed="rId4"/>
                <a:stretch>
                  <a:fillRect l="-3901" t="-532" r="-3546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B6EB29-0161-4573-9DAB-CCEE00B84C6C}"/>
              </a:ext>
            </a:extLst>
          </p:cNvPr>
          <p:cNvCxnSpPr/>
          <p:nvPr/>
        </p:nvCxnSpPr>
        <p:spPr>
          <a:xfrm>
            <a:off x="4053017" y="4197031"/>
            <a:ext cx="180835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DDA1524-C2E8-449B-B23C-D5710D401DC3}"/>
              </a:ext>
            </a:extLst>
          </p:cNvPr>
          <p:cNvCxnSpPr/>
          <p:nvPr/>
        </p:nvCxnSpPr>
        <p:spPr>
          <a:xfrm>
            <a:off x="4046081" y="4678351"/>
            <a:ext cx="180835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BC601-8BFF-4339-8A48-D7DBA32D9CB6}"/>
              </a:ext>
            </a:extLst>
          </p:cNvPr>
          <p:cNvSpPr txBox="1"/>
          <p:nvPr/>
        </p:nvSpPr>
        <p:spPr>
          <a:xfrm>
            <a:off x="6095999" y="3762855"/>
            <a:ext cx="1725739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两次递归调用</a:t>
            </a:r>
          </a:p>
        </p:txBody>
      </p:sp>
    </p:spTree>
    <p:extLst>
      <p:ext uri="{BB962C8B-B14F-4D97-AF65-F5344CB8AC3E}">
        <p14:creationId xmlns:p14="http://schemas.microsoft.com/office/powerpoint/2010/main" val="3055860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递归算法与归纳证明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递归算法及其正确性证明练习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994300-4FA0-4D9D-989B-64F33E93E4A7}"/>
                  </a:ext>
                </a:extLst>
              </p:cNvPr>
              <p:cNvSpPr txBox="1"/>
              <p:nvPr/>
            </p:nvSpPr>
            <p:spPr>
              <a:xfrm>
                <a:off x="605214" y="1191674"/>
                <a:ext cx="8690090" cy="99373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定义序列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使用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归纳法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证明该递归算法的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正确性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994300-4FA0-4D9D-989B-64F33E93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1191674"/>
                <a:ext cx="8690090" cy="993734"/>
              </a:xfrm>
              <a:prstGeom prst="rect">
                <a:avLst/>
              </a:prstGeom>
              <a:blipFill>
                <a:blip r:embed="rId2"/>
                <a:stretch>
                  <a:fillRect l="-1052" t="-6135" b="-1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1F5526B8-1D6F-4FA0-B529-AE744B8B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3" y="3402810"/>
            <a:ext cx="5310286" cy="2837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BEFF627-C860-4ADE-9CEE-BFA4F32B4582}"/>
                  </a:ext>
                </a:extLst>
              </p:cNvPr>
              <p:cNvSpPr txBox="1"/>
              <p:nvPr/>
            </p:nvSpPr>
            <p:spPr>
              <a:xfrm>
                <a:off x="1359192" y="2347465"/>
                <a:ext cx="3802327" cy="8331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𝒄𝒂𝒍𝒔𝒆𝒒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实施强归纳法证明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BEFF627-C860-4ADE-9CEE-BFA4F32B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92" y="2347465"/>
                <a:ext cx="3802327" cy="833177"/>
              </a:xfrm>
              <a:prstGeom prst="rect">
                <a:avLst/>
              </a:prstGeom>
              <a:blipFill>
                <a:blip r:embed="rId4"/>
                <a:stretch>
                  <a:fillRect l="-1763" b="-11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8285FD-B2E5-4E3C-9695-9970928CFC8E}"/>
                  </a:ext>
                </a:extLst>
              </p:cNvPr>
              <p:cNvSpPr txBox="1"/>
              <p:nvPr/>
            </p:nvSpPr>
            <p:spPr>
              <a:xfrm>
                <a:off x="6038984" y="2375198"/>
                <a:ext cx="5598233" cy="7777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rgbClr val="C00000"/>
                    </a:solidFill>
                  </a:rPr>
                  <a:t>归纳基：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时，算法只执行第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行，返回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      </a:t>
                </a:r>
                <a:r>
                  <a:rPr lang="en-US" altLang="zh-CN" b="1">
                    <a:solidFill>
                      <a:srgbClr val="C00000"/>
                    </a:solidFill>
                    <a:latin typeface="+mn-ea"/>
                  </a:rPr>
                  <a:t>(1)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成立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；</a:t>
                </a:r>
                <a:endParaRPr lang="zh-CN" altLang="en-US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8285FD-B2E5-4E3C-9695-9970928C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84" y="2375198"/>
                <a:ext cx="5598233" cy="777713"/>
              </a:xfrm>
              <a:prstGeom prst="rect">
                <a:avLst/>
              </a:prstGeom>
              <a:blipFill>
                <a:blip r:embed="rId5"/>
                <a:stretch>
                  <a:fillRect l="-980" t="-787" b="-12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B618C89-8D90-4D26-A81A-9FB9B3C7791F}"/>
              </a:ext>
            </a:extLst>
          </p:cNvPr>
          <p:cNvCxnSpPr/>
          <p:nvPr/>
        </p:nvCxnSpPr>
        <p:spPr>
          <a:xfrm>
            <a:off x="9425420" y="3089910"/>
            <a:ext cx="148014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70C372-D446-486F-9EEE-DD0FC0D0137B}"/>
                  </a:ext>
                </a:extLst>
              </p:cNvPr>
              <p:cNvSpPr txBox="1"/>
              <p:nvPr/>
            </p:nvSpPr>
            <p:spPr>
              <a:xfrm>
                <a:off x="6038984" y="3268326"/>
                <a:ext cx="5598233" cy="29563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C00000"/>
                    </a:solidFill>
                  </a:rPr>
                  <a:t>归纳步：</a:t>
                </a:r>
                <a:endParaRPr lang="en-US" altLang="zh-CN" b="1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，假定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成立。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为输入算法将执行第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4,5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行，根据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归纳假设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这时有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pc="-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pc="-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pc="-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nor/>
                      </m:rPr>
                      <a:rPr lang="en-US" altLang="zh-CN" b="1">
                        <a:solidFill>
                          <a:srgbClr val="C00000"/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0" smtClean="0">
                        <a:solidFill>
                          <a:srgbClr val="C00000"/>
                        </a:solidFill>
                        <a:latin typeface="+mn-ea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>
                        <a:solidFill>
                          <a:srgbClr val="C00000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成立，即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pc="-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𝒄𝒂𝒍𝒔𝒆𝒒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pc="-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pc="-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>
                        <a:solidFill>
                          <a:srgbClr val="C00000"/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0" smtClean="0">
                        <a:solidFill>
                          <a:srgbClr val="C00000"/>
                        </a:solidFill>
                        <a:latin typeface="+mn-ea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>
                        <a:solidFill>
                          <a:srgbClr val="C00000"/>
                        </a:solidFill>
                        <a:latin typeface="+mn-ea"/>
                      </a:rPr>
                      <m:t>)</m:t>
                    </m:r>
                    <m:r>
                      <m:rPr>
                        <m:nor/>
                      </m:rPr>
                      <a:rPr lang="en-US" altLang="zh-CN" b="1" i="0" smtClean="0">
                        <a:solidFill>
                          <a:srgbClr val="C00000"/>
                        </a:solidFill>
                        <a:latin typeface="+mn-ea"/>
                      </a:rPr>
                      <m:t>                  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从而算法会在第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行返回</a:t>
                </a:r>
                <a14:m>
                  <m:oMath xmlns:m="http://schemas.openxmlformats.org/officeDocument/2006/math">
                    <m:r>
                      <a:rPr lang="en-US" altLang="zh-CN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𝒑𝒐𝒘𝒆𝒓</m:t>
                    </m:r>
                    <m:r>
                      <a:rPr lang="en-US" altLang="zh-CN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，即返回</a:t>
                </a:r>
                <a14:m>
                  <m:oMath xmlns:m="http://schemas.openxmlformats.org/officeDocument/2006/math">
                    <m:r>
                      <a:rPr lang="en-US" altLang="zh-CN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的值，根据数列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的定义，这等于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    </a:t>
                </a:r>
                <a:r>
                  <a:rPr lang="en-US" altLang="zh-CN" b="1">
                    <a:solidFill>
                      <a:srgbClr val="C00000"/>
                    </a:solidFill>
                    <a:latin typeface="+mn-ea"/>
                  </a:rPr>
                  <a:t>(4)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成立。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70C372-D446-486F-9EEE-DD0FC0D01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84" y="3268326"/>
                <a:ext cx="5598233" cy="2956322"/>
              </a:xfrm>
              <a:prstGeom prst="rect">
                <a:avLst/>
              </a:prstGeom>
              <a:blipFill>
                <a:blip r:embed="rId6"/>
                <a:stretch>
                  <a:fillRect l="-980" r="-5011" b="-2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90B1684-5CF0-45BA-9D04-08D857D7EC25}"/>
              </a:ext>
            </a:extLst>
          </p:cNvPr>
          <p:cNvCxnSpPr>
            <a:cxnSpLocks/>
          </p:cNvCxnSpPr>
          <p:nvPr/>
        </p:nvCxnSpPr>
        <p:spPr>
          <a:xfrm>
            <a:off x="9005853" y="4746487"/>
            <a:ext cx="86177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259C545-E1E2-4194-8651-35EECAC1781B}"/>
              </a:ext>
            </a:extLst>
          </p:cNvPr>
          <p:cNvCxnSpPr>
            <a:cxnSpLocks/>
          </p:cNvCxnSpPr>
          <p:nvPr/>
        </p:nvCxnSpPr>
        <p:spPr>
          <a:xfrm>
            <a:off x="8864417" y="5118256"/>
            <a:ext cx="264781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C8A3E0F-693E-485C-9A02-E5380F510968}"/>
              </a:ext>
            </a:extLst>
          </p:cNvPr>
          <p:cNvCxnSpPr>
            <a:cxnSpLocks/>
          </p:cNvCxnSpPr>
          <p:nvPr/>
        </p:nvCxnSpPr>
        <p:spPr>
          <a:xfrm>
            <a:off x="9144000" y="6157645"/>
            <a:ext cx="1154512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51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递归算法与归纳证明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递归算法及其正确性证明练习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994300-4FA0-4D9D-989B-64F33E93E4A7}"/>
                  </a:ext>
                </a:extLst>
              </p:cNvPr>
              <p:cNvSpPr txBox="1"/>
              <p:nvPr/>
            </p:nvSpPr>
            <p:spPr>
              <a:xfrm>
                <a:off x="605214" y="1191674"/>
                <a:ext cx="8690090" cy="99373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定义序列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使用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归纳法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证明该递归算法的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正确性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994300-4FA0-4D9D-989B-64F33E93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1191674"/>
                <a:ext cx="8690090" cy="993734"/>
              </a:xfrm>
              <a:prstGeom prst="rect">
                <a:avLst/>
              </a:prstGeom>
              <a:blipFill>
                <a:blip r:embed="rId2"/>
                <a:stretch>
                  <a:fillRect l="-1052" t="-6135" b="-1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1F5526B8-1D6F-4FA0-B529-AE744B8B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3" y="3402810"/>
            <a:ext cx="5310286" cy="2837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BEFF627-C860-4ADE-9CEE-BFA4F32B4582}"/>
                  </a:ext>
                </a:extLst>
              </p:cNvPr>
              <p:cNvSpPr txBox="1"/>
              <p:nvPr/>
            </p:nvSpPr>
            <p:spPr>
              <a:xfrm>
                <a:off x="1359192" y="2347465"/>
                <a:ext cx="3802327" cy="8331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𝒄𝒂𝒍𝒔𝒆𝒒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实施强归纳法证明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BEFF627-C860-4ADE-9CEE-BFA4F32B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92" y="2347465"/>
                <a:ext cx="3802327" cy="833177"/>
              </a:xfrm>
              <a:prstGeom prst="rect">
                <a:avLst/>
              </a:prstGeom>
              <a:blipFill>
                <a:blip r:embed="rId4"/>
                <a:stretch>
                  <a:fillRect l="-1763" b="-11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8285FD-B2E5-4E3C-9695-9970928CFC8E}"/>
                  </a:ext>
                </a:extLst>
              </p:cNvPr>
              <p:cNvSpPr txBox="1"/>
              <p:nvPr/>
            </p:nvSpPr>
            <p:spPr>
              <a:xfrm>
                <a:off x="6038984" y="2375198"/>
                <a:ext cx="5598233" cy="7777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rgbClr val="C00000"/>
                    </a:solidFill>
                  </a:rPr>
                  <a:t>归纳基：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时，算法只执行第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行，返回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成立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；</a:t>
                </a:r>
                <a:endParaRPr lang="zh-CN" altLang="en-US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8285FD-B2E5-4E3C-9695-9970928C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84" y="2375198"/>
                <a:ext cx="5598233" cy="777713"/>
              </a:xfrm>
              <a:prstGeom prst="rect">
                <a:avLst/>
              </a:prstGeom>
              <a:blipFill>
                <a:blip r:embed="rId5"/>
                <a:stretch>
                  <a:fillRect l="-980" t="-787" r="-654" b="-12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B618C89-8D90-4D26-A81A-9FB9B3C7791F}"/>
              </a:ext>
            </a:extLst>
          </p:cNvPr>
          <p:cNvCxnSpPr/>
          <p:nvPr/>
        </p:nvCxnSpPr>
        <p:spPr>
          <a:xfrm>
            <a:off x="9425420" y="3089910"/>
            <a:ext cx="148014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70C372-D446-486F-9EEE-DD0FC0D0137B}"/>
                  </a:ext>
                </a:extLst>
              </p:cNvPr>
              <p:cNvSpPr txBox="1"/>
              <p:nvPr/>
            </p:nvSpPr>
            <p:spPr>
              <a:xfrm>
                <a:off x="6038984" y="3268326"/>
                <a:ext cx="5598233" cy="29563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C00000"/>
                    </a:solidFill>
                  </a:rPr>
                  <a:t>归纳步：</a:t>
                </a:r>
                <a:endParaRPr lang="en-US" altLang="zh-CN" b="1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，假定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成立。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为输入算法将执行第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4,5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行，根据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归纳假设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这时有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pc="-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pc="-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pc="-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pc="-3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pc="-3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pc="-3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成立，即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pc="-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𝒄𝒂𝒍𝒔𝒆𝒒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pc="-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pc="-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𝒄𝒂𝒍𝒔𝒆𝒒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pc="-3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pc="-3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从而算法会在第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行返回</a:t>
                </a:r>
                <a14:m>
                  <m:oMath xmlns:m="http://schemas.openxmlformats.org/officeDocument/2006/math">
                    <m:r>
                      <a:rPr lang="en-US" altLang="zh-CN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𝒑𝒐𝒘𝒆𝒓</m:t>
                    </m:r>
                    <m:r>
                      <a:rPr lang="en-US" altLang="zh-CN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，即返回</a:t>
                </a:r>
                <a14:m>
                  <m:oMath xmlns:m="http://schemas.openxmlformats.org/officeDocument/2006/math">
                    <m:r>
                      <a:rPr lang="en-US" altLang="zh-CN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pc="-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的值，根据数列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的定义，这等于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成立。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70C372-D446-486F-9EEE-DD0FC0D01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84" y="3268326"/>
                <a:ext cx="5598233" cy="2956322"/>
              </a:xfrm>
              <a:prstGeom prst="rect">
                <a:avLst/>
              </a:prstGeom>
              <a:blipFill>
                <a:blip r:embed="rId6"/>
                <a:stretch>
                  <a:fillRect l="-980" r="-5011" b="-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90B1684-5CF0-45BA-9D04-08D857D7EC25}"/>
              </a:ext>
            </a:extLst>
          </p:cNvPr>
          <p:cNvCxnSpPr>
            <a:cxnSpLocks/>
          </p:cNvCxnSpPr>
          <p:nvPr/>
        </p:nvCxnSpPr>
        <p:spPr>
          <a:xfrm>
            <a:off x="9005853" y="4746487"/>
            <a:ext cx="86177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259C545-E1E2-4194-8651-35EECAC1781B}"/>
              </a:ext>
            </a:extLst>
          </p:cNvPr>
          <p:cNvCxnSpPr>
            <a:cxnSpLocks/>
          </p:cNvCxnSpPr>
          <p:nvPr/>
        </p:nvCxnSpPr>
        <p:spPr>
          <a:xfrm>
            <a:off x="8864417" y="5118256"/>
            <a:ext cx="264781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C8A3E0F-693E-485C-9A02-E5380F510968}"/>
              </a:ext>
            </a:extLst>
          </p:cNvPr>
          <p:cNvCxnSpPr>
            <a:cxnSpLocks/>
          </p:cNvCxnSpPr>
          <p:nvPr/>
        </p:nvCxnSpPr>
        <p:spPr>
          <a:xfrm>
            <a:off x="9144000" y="6157645"/>
            <a:ext cx="1154512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40C1171-F6E6-4139-B70F-021F2EC0153E}"/>
              </a:ext>
            </a:extLst>
          </p:cNvPr>
          <p:cNvSpPr txBox="1"/>
          <p:nvPr/>
        </p:nvSpPr>
        <p:spPr>
          <a:xfrm>
            <a:off x="7534855" y="1673196"/>
            <a:ext cx="4188606" cy="6002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4">
                    <a:lumMod val="50000"/>
                  </a:schemeClr>
                </a:solidFill>
              </a:rPr>
              <a:t>证明的关键在于明确描述</a:t>
            </a:r>
            <a:r>
              <a:rPr lang="zh-CN" altLang="en-US" b="1">
                <a:solidFill>
                  <a:srgbClr val="C00000"/>
                </a:solidFill>
              </a:rPr>
              <a:t>算法正确性的命题</a:t>
            </a:r>
            <a:r>
              <a:rPr lang="zh-CN" altLang="en-US" b="1">
                <a:solidFill>
                  <a:schemeClr val="accent4">
                    <a:lumMod val="50000"/>
                  </a:schemeClr>
                </a:solidFill>
              </a:rPr>
              <a:t>及归纳步的</a:t>
            </a:r>
            <a:r>
              <a:rPr lang="zh-CN" altLang="en-US" b="1">
                <a:solidFill>
                  <a:srgbClr val="C00000"/>
                </a:solidFill>
              </a:rPr>
              <a:t>归纳假设</a:t>
            </a:r>
            <a:r>
              <a:rPr lang="zh-CN" altLang="en-US" b="1">
                <a:solidFill>
                  <a:schemeClr val="accent4">
                    <a:lumMod val="50000"/>
                  </a:schemeClr>
                </a:solidFill>
              </a:rPr>
              <a:t>到底是什么！</a:t>
            </a:r>
          </a:p>
        </p:txBody>
      </p:sp>
    </p:spTree>
    <p:extLst>
      <p:ext uri="{BB962C8B-B14F-4D97-AF65-F5344CB8AC3E}">
        <p14:creationId xmlns:p14="http://schemas.microsoft.com/office/powerpoint/2010/main" val="19698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集合归纳定义的形式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DD8B5D-5F62-4EA3-B2EB-189C3C6FA47C}"/>
                  </a:ext>
                </a:extLst>
              </p:cNvPr>
              <p:cNvSpPr txBox="1"/>
              <p:nvPr/>
            </p:nvSpPr>
            <p:spPr>
              <a:xfrm>
                <a:off x="910884" y="1548881"/>
                <a:ext cx="5349130" cy="39388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归纳定义集合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8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：给出集合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的一些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基本元素</a:t>
                </a:r>
              </a:p>
              <a:p>
                <a:pPr marL="342900" indent="-3429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：给出从集合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的一些元素构造另外一个元素的若干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规则</a:t>
                </a:r>
              </a:p>
              <a:p>
                <a:pPr marL="342900" indent="-3429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最小化声明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的所有元素要么是基本元素，要么是由已有元素根据某个规则构造得到</a:t>
                </a: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实际使用时常省略最小化声明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DD8B5D-5F62-4EA3-B2EB-189C3C6FA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4" y="1548881"/>
                <a:ext cx="5349130" cy="3938835"/>
              </a:xfrm>
              <a:prstGeom prst="rect">
                <a:avLst/>
              </a:prstGeom>
              <a:blipFill>
                <a:blip r:embed="rId2"/>
                <a:stretch>
                  <a:fillRect l="-1481" t="-1548" r="-1481" b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A2191F-2802-406D-A42E-E71A92E7F697}"/>
              </a:ext>
            </a:extLst>
          </p:cNvPr>
          <p:cNvGrpSpPr/>
          <p:nvPr/>
        </p:nvGrpSpPr>
        <p:grpSpPr>
          <a:xfrm>
            <a:off x="7107977" y="1452205"/>
            <a:ext cx="3901003" cy="1791080"/>
            <a:chOff x="7117846" y="1574967"/>
            <a:chExt cx="3901003" cy="1791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542F99B-0355-420D-8102-AE6C3E885F09}"/>
                    </a:ext>
                  </a:extLst>
                </p:cNvPr>
                <p:cNvSpPr txBox="1"/>
                <p:nvPr/>
              </p:nvSpPr>
              <p:spPr>
                <a:xfrm>
                  <a:off x="7117846" y="1574967"/>
                  <a:ext cx="3756277" cy="138499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归纳定义自然数集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a14:m>
                  <a:endParaRPr lang="en-US" altLang="zh-CN" sz="2400" b="1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归纳基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a14:m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归纳步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：若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zh-CN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a14:m>
                  <a:endPara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542F99B-0355-420D-8102-AE6C3E885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7846" y="1574967"/>
                  <a:ext cx="3756277" cy="1384995"/>
                </a:xfrm>
                <a:prstGeom prst="rect">
                  <a:avLst/>
                </a:prstGeom>
                <a:blipFill>
                  <a:blip r:embed="rId3"/>
                  <a:stretch>
                    <a:fillRect l="-1623" t="-3084" b="-74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61D120A-6191-4A5E-8BE9-A8BE5A8F583B}"/>
                    </a:ext>
                  </a:extLst>
                </p:cNvPr>
                <p:cNvSpPr txBox="1"/>
                <p:nvPr/>
              </p:nvSpPr>
              <p:spPr>
                <a:xfrm>
                  <a:off x="9387400" y="2147791"/>
                  <a:ext cx="1427517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基本元素：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61D120A-6191-4A5E-8BE9-A8BE5A8F5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400" y="2147791"/>
                  <a:ext cx="142751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128" t="-28261" r="-1709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49CA4D2-0D17-457D-A623-9742C7C94634}"/>
                    </a:ext>
                  </a:extLst>
                </p:cNvPr>
                <p:cNvSpPr txBox="1"/>
                <p:nvPr/>
              </p:nvSpPr>
              <p:spPr>
                <a:xfrm>
                  <a:off x="9387400" y="3089048"/>
                  <a:ext cx="1631449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构造规则：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49CA4D2-0D17-457D-A623-9742C7C94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400" y="3089048"/>
                  <a:ext cx="16314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31" t="-28889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D34BE0E-885E-4950-9ACA-A3C1A410C97E}"/>
              </a:ext>
            </a:extLst>
          </p:cNvPr>
          <p:cNvGrpSpPr/>
          <p:nvPr/>
        </p:nvGrpSpPr>
        <p:grpSpPr>
          <a:xfrm>
            <a:off x="6637622" y="3731307"/>
            <a:ext cx="4841715" cy="2332711"/>
            <a:chOff x="6723140" y="3825614"/>
            <a:chExt cx="4841715" cy="233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9FD4CC4-4D27-4538-8486-79E01D68455B}"/>
                    </a:ext>
                  </a:extLst>
                </p:cNvPr>
                <p:cNvSpPr txBox="1"/>
                <p:nvPr/>
              </p:nvSpPr>
              <p:spPr>
                <a:xfrm>
                  <a:off x="6723140" y="3825614"/>
                  <a:ext cx="4841715" cy="138499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归纳定义整数集的子集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endParaRPr lang="en-US" altLang="zh-CN" sz="2400" b="1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归纳基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𝟔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</m:oMath>
                  </a14:m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归纳步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：若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𝒚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，则</a:t>
                  </a:r>
                  <a14:m>
                    <m:oMath xmlns:m="http://schemas.openxmlformats.org/officeDocument/2006/math"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𝒙</m:t>
                      </m:r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𝒚</m:t>
                      </m:r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𝒙</m:t>
                      </m:r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𝒚</m:t>
                      </m:r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000" b="1" i="1" spc="-3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</m:oMath>
                  </a14:m>
                  <a:endParaRPr lang="zh-CN" altLang="en-US" sz="2000" b="1" spc="-3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9FD4CC4-4D27-4538-8486-79E01D684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40" y="3825614"/>
                  <a:ext cx="4841715" cy="1384995"/>
                </a:xfrm>
                <a:prstGeom prst="rect">
                  <a:avLst/>
                </a:prstGeom>
                <a:blipFill>
                  <a:blip r:embed="rId6"/>
                  <a:stretch>
                    <a:fillRect l="-1385" t="-3084" b="-74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38D5C6B-A387-4DB4-B3A0-5CA6459DAA20}"/>
                    </a:ext>
                  </a:extLst>
                </p:cNvPr>
                <p:cNvSpPr txBox="1"/>
                <p:nvPr/>
              </p:nvSpPr>
              <p:spPr>
                <a:xfrm>
                  <a:off x="9143999" y="4452036"/>
                  <a:ext cx="2203771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两个基本元素：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38D5C6B-A387-4DB4-B3A0-5CA6459DA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99" y="4452036"/>
                  <a:ext cx="220377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94" t="-28889" r="-3047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752C38F-53B3-4707-B224-41C4C67A9E2E}"/>
                    </a:ext>
                  </a:extLst>
                </p:cNvPr>
                <p:cNvSpPr txBox="1"/>
                <p:nvPr/>
              </p:nvSpPr>
              <p:spPr>
                <a:xfrm>
                  <a:off x="9143997" y="5250256"/>
                  <a:ext cx="1950503" cy="90806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两个构造规则：分别用已有两个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的元素做加法与减法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752C38F-53B3-4707-B224-41C4C67A9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97" y="5250256"/>
                  <a:ext cx="1950503" cy="908069"/>
                </a:xfrm>
                <a:prstGeom prst="rect">
                  <a:avLst/>
                </a:prstGeom>
                <a:blipFill>
                  <a:blip r:embed="rId8"/>
                  <a:stretch>
                    <a:fillRect l="-4688" t="-6711" r="-4688" b="-14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531479" y="1373911"/>
            <a:ext cx="5843007" cy="477739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归纳定义与归纳证明</a:t>
            </a:r>
          </a:p>
          <a:p>
            <a:pPr marL="342900" indent="-34290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集合的归纳定义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在给出集合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基本元素</a:t>
            </a: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的基础上</a:t>
            </a:r>
            <a:r>
              <a:rPr lang="en-US" altLang="zh-CN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给出一些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规则</a:t>
            </a: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从已有元素构造集合的更多元素</a:t>
            </a:r>
          </a:p>
          <a:p>
            <a:pPr marL="342900" indent="-34290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C00000"/>
                </a:solidFill>
                <a:latin typeface="+mn-ea"/>
              </a:rPr>
              <a:t>结构归纳法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证明归纳定义集合的所有元素满足某性质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归纳基证明集合的基本元素满足该性质</a:t>
            </a:r>
            <a:endParaRPr lang="en-US" altLang="zh-CN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归纳步假定构造某元素的已有元素满足该性质，证明构造得到的该元素也满足此性质</a:t>
            </a:r>
            <a:endParaRPr lang="en-US" altLang="zh-CN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函数定义域是归纳定义的集合时，函数也可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递归定义</a:t>
            </a:r>
          </a:p>
          <a:p>
            <a:pPr marL="800100" lvl="1" indent="-342900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递归定义的函数常使用归纳法证明函数的性质</a:t>
            </a:r>
          </a:p>
          <a:p>
            <a:pPr marL="800100" lvl="1" indent="-342900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递归定义的函数常使用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递归算法</a:t>
            </a: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计算函数值，并可利用归纳法证明递归算法的正确性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6627478" y="1663477"/>
            <a:ext cx="5033043" cy="4198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学习这一部分的目标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能理解简单集合的归纳定义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并能运用结构归纳证明法证明归纳定义集合的所有元素满足某性质</a:t>
            </a:r>
            <a:endParaRPr lang="en-US" altLang="zh-CN" sz="20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能设计递归算法计算使用初始值和递推关系式确定的函数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并初步能利用归纳法证明这类递归算法的正确性</a:t>
            </a: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511C6389-7226-43B9-9250-70FB7F990DBF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1007165" y="3167390"/>
            <a:ext cx="9103862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必做：教材练习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4.42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4.44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4.50</a:t>
            </a:r>
          </a:p>
          <a:p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选做：教材练习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4.54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921252" y="2001283"/>
            <a:ext cx="8571678" cy="238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4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归纳定义集合元素的构造树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9C3CA-A788-4097-8E98-0BF7CAEE8594}"/>
              </a:ext>
            </a:extLst>
          </p:cNvPr>
          <p:cNvSpPr txBox="1"/>
          <p:nvPr/>
        </p:nvSpPr>
        <p:spPr>
          <a:xfrm>
            <a:off x="927555" y="1164234"/>
            <a:ext cx="3276052" cy="150810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归纳定义集合</a:t>
            </a:r>
            <a:endParaRPr lang="en-US" altLang="zh-CN" sz="2400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  <a:latin typeface="+mn-ea"/>
              </a:rPr>
              <a:t>归纳基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：给出</a:t>
            </a:r>
            <a:r>
              <a:rPr lang="zh-CN" altLang="en-US" sz="2400" b="1">
                <a:solidFill>
                  <a:srgbClr val="C00000"/>
                </a:solidFill>
                <a:latin typeface="+mn-ea"/>
              </a:rPr>
              <a:t>基本元素</a:t>
            </a:r>
            <a:endParaRPr lang="en-US" altLang="zh-CN" sz="2400" b="1">
              <a:solidFill>
                <a:srgbClr val="C00000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  <a:latin typeface="+mn-ea"/>
              </a:rPr>
              <a:t>归纳步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：给出</a:t>
            </a:r>
            <a:r>
              <a:rPr lang="zh-CN" altLang="en-US" sz="2400" b="1">
                <a:solidFill>
                  <a:srgbClr val="C00000"/>
                </a:solidFill>
                <a:latin typeface="+mn-ea"/>
              </a:rPr>
              <a:t>构造规则</a:t>
            </a:r>
            <a:endParaRPr lang="en-US" altLang="zh-CN" sz="2400" b="1">
              <a:solidFill>
                <a:srgbClr val="C0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4D2529-36B3-4DC5-94B2-E6C47E8F717F}"/>
                  </a:ext>
                </a:extLst>
              </p:cNvPr>
              <p:cNvSpPr txBox="1"/>
              <p:nvPr/>
            </p:nvSpPr>
            <p:spPr>
              <a:xfrm>
                <a:off x="4783991" y="1164234"/>
                <a:ext cx="6398606" cy="25135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归纳定义集合元素的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构造树</a:t>
                </a:r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归纳定义集合的每个元素都至少对应一棵树描述它的构造过程</a:t>
                </a:r>
                <a:endParaRPr lang="en-US" altLang="zh-CN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根节点是这个元素，对于每个内部节点（包括根）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742950" lvl="1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如果它是由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⋯,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使用某个规则构造，则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的儿子节点是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i="0" dirty="0">
                    <a:solidFill>
                      <a:schemeClr val="accent4">
                        <a:lumMod val="50000"/>
                      </a:schemeClr>
                    </a:solidFill>
                    <a:latin typeface="+mj-lt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i="0" dirty="0">
                    <a:solidFill>
                      <a:schemeClr val="accent4">
                        <a:lumMod val="50000"/>
                      </a:schemeClr>
                    </a:solidFill>
                    <a:latin typeface="+mj-lt"/>
                    <a:ea typeface="楷体" panose="02010609060101010101" pitchFamily="49" charset="-122"/>
                  </a:rPr>
                  <a:t>，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等等，和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b="1" dirty="0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叶子节点是归纳基给出的某个基本元素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4D2529-36B3-4DC5-94B2-E6C47E8F7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991" y="1164234"/>
                <a:ext cx="6398606" cy="2513509"/>
              </a:xfrm>
              <a:prstGeom prst="rect">
                <a:avLst/>
              </a:prstGeom>
              <a:blipFill>
                <a:blip r:embed="rId2"/>
                <a:stretch>
                  <a:fillRect l="-858" t="-1456" r="-858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927CA63-CF1E-455D-AB9B-ACDAF59E6025}"/>
              </a:ext>
            </a:extLst>
          </p:cNvPr>
          <p:cNvSpPr txBox="1"/>
          <p:nvPr/>
        </p:nvSpPr>
        <p:spPr>
          <a:xfrm>
            <a:off x="927555" y="2940233"/>
            <a:ext cx="3276051" cy="737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每个元素至少对应一棵构造树，但也可能对应多棵构造树！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757BDA-2119-4A54-AD87-C2FD7C46693B}"/>
                  </a:ext>
                </a:extLst>
              </p:cNvPr>
              <p:cNvSpPr txBox="1"/>
              <p:nvPr/>
            </p:nvSpPr>
            <p:spPr>
              <a:xfrm>
                <a:off x="2855286" y="4288788"/>
                <a:ext cx="3421326" cy="16927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归纳定义整数集的子集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2000" b="1" spc="-3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757BDA-2119-4A54-AD87-C2FD7C46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86" y="4288788"/>
                <a:ext cx="3421326" cy="1692771"/>
              </a:xfrm>
              <a:prstGeom prst="rect">
                <a:avLst/>
              </a:prstGeom>
              <a:blipFill>
                <a:blip r:embed="rId3"/>
                <a:stretch>
                  <a:fillRect l="-2491" t="-2527" b="-5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53C68AAC-8326-4ADB-B2C6-C4214A1FA021}"/>
              </a:ext>
            </a:extLst>
          </p:cNvPr>
          <p:cNvGrpSpPr/>
          <p:nvPr/>
        </p:nvGrpSpPr>
        <p:grpSpPr>
          <a:xfrm>
            <a:off x="6485433" y="3886516"/>
            <a:ext cx="4946258" cy="2401122"/>
            <a:chOff x="6163977" y="3887845"/>
            <a:chExt cx="4946258" cy="2401122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D30B1C7-737D-4D65-9375-D6808B46F5B8}"/>
                </a:ext>
              </a:extLst>
            </p:cNvPr>
            <p:cNvGrpSpPr/>
            <p:nvPr/>
          </p:nvGrpSpPr>
          <p:grpSpPr>
            <a:xfrm>
              <a:off x="6297224" y="3966508"/>
              <a:ext cx="2025776" cy="1788977"/>
              <a:chOff x="4781408" y="3987088"/>
              <a:chExt cx="2025776" cy="1788977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F0EED4E-CB6F-4577-BB02-FB94B60B4A86}"/>
                  </a:ext>
                </a:extLst>
              </p:cNvPr>
              <p:cNvSpPr/>
              <p:nvPr/>
            </p:nvSpPr>
            <p:spPr>
              <a:xfrm>
                <a:off x="5854240" y="3987088"/>
                <a:ext cx="405123" cy="40246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b="1"/>
                  <a:t>10</a:t>
                </a:r>
                <a:endParaRPr lang="zh-CN" altLang="en-US" b="1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5B4CA23-D47E-4FDF-8778-D677193FEA3A}"/>
                  </a:ext>
                </a:extLst>
              </p:cNvPr>
              <p:cNvSpPr/>
              <p:nvPr/>
            </p:nvSpPr>
            <p:spPr>
              <a:xfrm>
                <a:off x="5311410" y="4702468"/>
                <a:ext cx="405123" cy="40246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b="1"/>
                  <a:t>4</a:t>
                </a:r>
                <a:endParaRPr lang="zh-CN" altLang="en-US" b="1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9743131-A1B2-4403-9926-119903AF4289}"/>
                  </a:ext>
                </a:extLst>
              </p:cNvPr>
              <p:cNvSpPr/>
              <p:nvPr/>
            </p:nvSpPr>
            <p:spPr>
              <a:xfrm>
                <a:off x="4781408" y="5453723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2</a:t>
                </a:r>
                <a:endParaRPr lang="zh-CN" altLang="en-US" b="1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EDA91B9-0DCA-4038-83FC-73CC3D208AF4}"/>
                  </a:ext>
                </a:extLst>
              </p:cNvPr>
              <p:cNvSpPr/>
              <p:nvPr/>
            </p:nvSpPr>
            <p:spPr>
              <a:xfrm>
                <a:off x="5878077" y="5452918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2</a:t>
                </a:r>
                <a:endParaRPr lang="zh-CN" altLang="en-US" b="1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D63CB53-73E6-470F-B18F-B03CD4A2AF2D}"/>
                  </a:ext>
                </a:extLst>
              </p:cNvPr>
              <p:cNvSpPr/>
              <p:nvPr/>
            </p:nvSpPr>
            <p:spPr>
              <a:xfrm>
                <a:off x="6426731" y="4723651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6</a:t>
                </a:r>
                <a:endParaRPr lang="zh-CN" altLang="en-US" b="1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FFE4B03-5EB5-46AC-9B1C-E769537AF92D}"/>
                  </a:ext>
                </a:extLst>
              </p:cNvPr>
              <p:cNvCxnSpPr>
                <a:stCxn id="35" idx="3"/>
                <a:endCxn id="36" idx="0"/>
              </p:cNvCxnSpPr>
              <p:nvPr/>
            </p:nvCxnSpPr>
            <p:spPr>
              <a:xfrm flipH="1">
                <a:off x="5513972" y="4330613"/>
                <a:ext cx="399597" cy="3718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FB2B200-2762-4505-909A-E8C1C22C7A76}"/>
                  </a:ext>
                </a:extLst>
              </p:cNvPr>
              <p:cNvCxnSpPr>
                <a:stCxn id="35" idx="5"/>
                <a:endCxn id="42" idx="0"/>
              </p:cNvCxnSpPr>
              <p:nvPr/>
            </p:nvCxnSpPr>
            <p:spPr>
              <a:xfrm>
                <a:off x="6200034" y="4330613"/>
                <a:ext cx="416924" cy="39303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5318C2B6-D7D5-4F6C-92C4-F2758CB6500D}"/>
                  </a:ext>
                </a:extLst>
              </p:cNvPr>
              <p:cNvCxnSpPr>
                <a:stCxn id="36" idx="3"/>
                <a:endCxn id="40" idx="0"/>
              </p:cNvCxnSpPr>
              <p:nvPr/>
            </p:nvCxnSpPr>
            <p:spPr>
              <a:xfrm flipH="1">
                <a:off x="4971635" y="5045993"/>
                <a:ext cx="399104" cy="4077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C4810CD5-45A8-4035-90CF-FFB9C993FE34}"/>
                  </a:ext>
                </a:extLst>
              </p:cNvPr>
              <p:cNvCxnSpPr>
                <a:stCxn id="36" idx="5"/>
                <a:endCxn id="41" idx="0"/>
              </p:cNvCxnSpPr>
              <p:nvPr/>
            </p:nvCxnSpPr>
            <p:spPr>
              <a:xfrm>
                <a:off x="5657204" y="5045993"/>
                <a:ext cx="411100" cy="406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C48CE50-6164-4E69-93B3-2EDECA06C217}"/>
                  </a:ext>
                </a:extLst>
              </p:cNvPr>
              <p:cNvSpPr/>
              <p:nvPr/>
            </p:nvSpPr>
            <p:spPr>
              <a:xfrm>
                <a:off x="5910982" y="4430546"/>
                <a:ext cx="291640" cy="18098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+</a:t>
                </a:r>
                <a:endParaRPr lang="zh-CN" altLang="en-US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07635F4-A2FE-4AA6-8F9B-F0DDF4E0F04E}"/>
                  </a:ext>
                </a:extLst>
              </p:cNvPr>
              <p:cNvSpPr/>
              <p:nvPr/>
            </p:nvSpPr>
            <p:spPr>
              <a:xfrm>
                <a:off x="5365564" y="5128074"/>
                <a:ext cx="291640" cy="18098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+</a:t>
                </a:r>
                <a:endParaRPr lang="zh-CN" altLang="en-US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45B9F45A-C5D6-430E-85A7-D3AEF023BE59}"/>
                </a:ext>
              </a:extLst>
            </p:cNvPr>
            <p:cNvGrpSpPr/>
            <p:nvPr/>
          </p:nvGrpSpPr>
          <p:grpSpPr>
            <a:xfrm>
              <a:off x="8882980" y="3981372"/>
              <a:ext cx="2084142" cy="1792984"/>
              <a:chOff x="8249330" y="3951859"/>
              <a:chExt cx="2084142" cy="1792984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699F72F-F226-41C1-90EF-D82D2D57D839}"/>
                  </a:ext>
                </a:extLst>
              </p:cNvPr>
              <p:cNvSpPr/>
              <p:nvPr/>
            </p:nvSpPr>
            <p:spPr>
              <a:xfrm>
                <a:off x="9414257" y="4644930"/>
                <a:ext cx="405123" cy="40246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b="1"/>
                  <a:t>12</a:t>
                </a:r>
                <a:endParaRPr lang="zh-CN" altLang="en-US" b="1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5ADE090-526E-433D-A766-DD567A1664C7}"/>
                  </a:ext>
                </a:extLst>
              </p:cNvPr>
              <p:cNvSpPr/>
              <p:nvPr/>
            </p:nvSpPr>
            <p:spPr>
              <a:xfrm>
                <a:off x="8812336" y="3951859"/>
                <a:ext cx="405123" cy="40246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b="1"/>
                  <a:t>10</a:t>
                </a:r>
                <a:endParaRPr lang="zh-CN" altLang="en-US" b="1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3DACF5E-F18C-4A97-BE80-03CB8F916596}"/>
                  </a:ext>
                </a:extLst>
              </p:cNvPr>
              <p:cNvSpPr/>
              <p:nvPr/>
            </p:nvSpPr>
            <p:spPr>
              <a:xfrm>
                <a:off x="8249330" y="4685868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2</a:t>
                </a:r>
                <a:endParaRPr lang="zh-CN" altLang="en-US" b="1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CC77240-1EEE-4439-8CD2-13BADD555422}"/>
                  </a:ext>
                </a:extLst>
              </p:cNvPr>
              <p:cNvSpPr/>
              <p:nvPr/>
            </p:nvSpPr>
            <p:spPr>
              <a:xfrm>
                <a:off x="8931527" y="5422501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6</a:t>
                </a:r>
                <a:endParaRPr lang="zh-CN" altLang="en-US" b="1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A9ABACD-C4D0-4FB8-A2AC-AFD0EF38968F}"/>
                  </a:ext>
                </a:extLst>
              </p:cNvPr>
              <p:cNvSpPr/>
              <p:nvPr/>
            </p:nvSpPr>
            <p:spPr>
              <a:xfrm>
                <a:off x="9953019" y="5422501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6</a:t>
                </a:r>
                <a:endParaRPr lang="zh-CN" altLang="en-US" b="1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A50B652-45E3-4F21-A6A7-8DB440002599}"/>
                  </a:ext>
                </a:extLst>
              </p:cNvPr>
              <p:cNvSpPr/>
              <p:nvPr/>
            </p:nvSpPr>
            <p:spPr>
              <a:xfrm>
                <a:off x="8893881" y="4410932"/>
                <a:ext cx="242031" cy="18098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-</a:t>
                </a:r>
                <a:endParaRPr lang="zh-CN" altLang="en-US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467E79B-C2AA-4CC8-A070-7B2A8DCB2E5F}"/>
                  </a:ext>
                </a:extLst>
              </p:cNvPr>
              <p:cNvSpPr/>
              <p:nvPr/>
            </p:nvSpPr>
            <p:spPr>
              <a:xfrm>
                <a:off x="9470999" y="5106990"/>
                <a:ext cx="291640" cy="18098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+</a:t>
                </a:r>
                <a:endParaRPr lang="zh-CN" altLang="en-US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40328836-7E16-4B0E-AB21-53988B8A5AC6}"/>
                  </a:ext>
                </a:extLst>
              </p:cNvPr>
              <p:cNvCxnSpPr>
                <a:stCxn id="39" idx="3"/>
                <a:endCxn id="43" idx="0"/>
              </p:cNvCxnSpPr>
              <p:nvPr/>
            </p:nvCxnSpPr>
            <p:spPr>
              <a:xfrm flipH="1">
                <a:off x="8439557" y="4295384"/>
                <a:ext cx="432108" cy="39048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5A30FE7D-BECD-483E-B814-2A26A3969081}"/>
                  </a:ext>
                </a:extLst>
              </p:cNvPr>
              <p:cNvCxnSpPr>
                <a:stCxn id="39" idx="5"/>
                <a:endCxn id="37" idx="0"/>
              </p:cNvCxnSpPr>
              <p:nvPr/>
            </p:nvCxnSpPr>
            <p:spPr>
              <a:xfrm>
                <a:off x="9158130" y="4295384"/>
                <a:ext cx="458689" cy="3495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6855998-7050-450D-8C00-C9E04964D295}"/>
                  </a:ext>
                </a:extLst>
              </p:cNvPr>
              <p:cNvCxnSpPr>
                <a:stCxn id="37" idx="3"/>
                <a:endCxn id="44" idx="0"/>
              </p:cNvCxnSpPr>
              <p:nvPr/>
            </p:nvCxnSpPr>
            <p:spPr>
              <a:xfrm flipH="1">
                <a:off x="9121754" y="4988455"/>
                <a:ext cx="351832" cy="4340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66D9CA7-4D20-43A3-AC73-574F826B087E}"/>
                  </a:ext>
                </a:extLst>
              </p:cNvPr>
              <p:cNvCxnSpPr>
                <a:stCxn id="37" idx="5"/>
                <a:endCxn id="45" idx="0"/>
              </p:cNvCxnSpPr>
              <p:nvPr/>
            </p:nvCxnSpPr>
            <p:spPr>
              <a:xfrm>
                <a:off x="9760051" y="4988455"/>
                <a:ext cx="383195" cy="4340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D6344110-8D83-4A70-92FA-6FAC35E00713}"/>
                    </a:ext>
                  </a:extLst>
                </p:cNvPr>
                <p:cNvSpPr txBox="1"/>
                <p:nvPr/>
              </p:nvSpPr>
              <p:spPr>
                <a:xfrm>
                  <a:off x="7370055" y="5886060"/>
                  <a:ext cx="2481053" cy="33855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元素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的两棵构造树</a:t>
                  </a: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D6344110-8D83-4A70-92FA-6FAC35E00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055" y="5886060"/>
                  <a:ext cx="248105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022F9804-7DEE-4314-A87E-EE8B30DB495A}"/>
                </a:ext>
              </a:extLst>
            </p:cNvPr>
            <p:cNvSpPr/>
            <p:nvPr/>
          </p:nvSpPr>
          <p:spPr>
            <a:xfrm>
              <a:off x="6163977" y="3887845"/>
              <a:ext cx="4946258" cy="2401122"/>
            </a:xfrm>
            <a:prstGeom prst="roundRect">
              <a:avLst>
                <a:gd name="adj" fmla="val 10249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E1083FA-126C-41C2-A9AD-68F7C36051EC}"/>
              </a:ext>
            </a:extLst>
          </p:cNvPr>
          <p:cNvGrpSpPr/>
          <p:nvPr/>
        </p:nvGrpSpPr>
        <p:grpSpPr>
          <a:xfrm>
            <a:off x="760309" y="3902878"/>
            <a:ext cx="1675941" cy="2401122"/>
            <a:chOff x="657202" y="3862897"/>
            <a:chExt cx="1675941" cy="2401122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EC77466-DBBE-469E-8BB1-10861F008712}"/>
                </a:ext>
              </a:extLst>
            </p:cNvPr>
            <p:cNvGrpSpPr/>
            <p:nvPr/>
          </p:nvGrpSpPr>
          <p:grpSpPr>
            <a:xfrm>
              <a:off x="657202" y="3862897"/>
              <a:ext cx="1675941" cy="2401122"/>
              <a:chOff x="3290897" y="1471822"/>
              <a:chExt cx="1675941" cy="2321159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ED32CB7-9622-4003-AB35-B83B7628F2B7}"/>
                  </a:ext>
                </a:extLst>
              </p:cNvPr>
              <p:cNvSpPr/>
              <p:nvPr/>
            </p:nvSpPr>
            <p:spPr>
              <a:xfrm>
                <a:off x="4323662" y="1597316"/>
                <a:ext cx="355235" cy="322342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3</a:t>
                </a:r>
                <a:endParaRPr lang="zh-CN" altLang="en-US" b="1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F77DB80-3F3B-40CB-A7E7-F6F251D6AF56}"/>
                  </a:ext>
                </a:extLst>
              </p:cNvPr>
              <p:cNvSpPr/>
              <p:nvPr/>
            </p:nvSpPr>
            <p:spPr>
              <a:xfrm>
                <a:off x="4321472" y="2170275"/>
                <a:ext cx="355235" cy="322342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2</a:t>
                </a:r>
                <a:endParaRPr lang="zh-CN" altLang="en-US" b="1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3A69AC9-BBF5-41D5-B913-2A069E653780}"/>
                  </a:ext>
                </a:extLst>
              </p:cNvPr>
              <p:cNvSpPr/>
              <p:nvPr/>
            </p:nvSpPr>
            <p:spPr>
              <a:xfrm>
                <a:off x="4323662" y="2740552"/>
                <a:ext cx="355235" cy="322342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1</a:t>
                </a:r>
                <a:endParaRPr lang="zh-CN" altLang="en-US" b="1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3379961-1111-4E32-AE90-6D8AEC644FED}"/>
                  </a:ext>
                </a:extLst>
              </p:cNvPr>
              <p:cNvSpPr/>
              <p:nvPr/>
            </p:nvSpPr>
            <p:spPr>
              <a:xfrm>
                <a:off x="4308862" y="3330118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0</a:t>
                </a:r>
                <a:endParaRPr lang="zh-CN" altLang="en-US" b="1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2FD8258-7CDD-4524-A405-557468FD39FF}"/>
                  </a:ext>
                </a:extLst>
              </p:cNvPr>
              <p:cNvCxnSpPr>
                <a:stCxn id="6" idx="4"/>
                <a:endCxn id="13" idx="0"/>
              </p:cNvCxnSpPr>
              <p:nvPr/>
            </p:nvCxnSpPr>
            <p:spPr>
              <a:xfrm flipH="1">
                <a:off x="4499090" y="1919658"/>
                <a:ext cx="2190" cy="25061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9EFF4F0-D1EC-4C59-A722-6DFE426E6090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>
                <a:off x="4499090" y="2492617"/>
                <a:ext cx="2190" cy="24793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E0DDFB0F-6290-438E-A8FF-0EDEF0F89B5D}"/>
                  </a:ext>
                </a:extLst>
              </p:cNvPr>
              <p:cNvCxnSpPr>
                <a:stCxn id="14" idx="4"/>
                <a:endCxn id="12" idx="0"/>
              </p:cNvCxnSpPr>
              <p:nvPr/>
            </p:nvCxnSpPr>
            <p:spPr>
              <a:xfrm flipH="1">
                <a:off x="4499089" y="3062894"/>
                <a:ext cx="2191" cy="2672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C6C0B9A-C94F-408C-AF61-333F43D8123A}"/>
                  </a:ext>
                </a:extLst>
              </p:cNvPr>
              <p:cNvSpPr/>
              <p:nvPr/>
            </p:nvSpPr>
            <p:spPr>
              <a:xfrm>
                <a:off x="3290897" y="1471822"/>
                <a:ext cx="1675941" cy="2321159"/>
              </a:xfrm>
              <a:prstGeom prst="roundRect">
                <a:avLst>
                  <a:gd name="adj" fmla="val 11957"/>
                </a:avLst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370A51C-0C06-4437-89AE-4A51B1B23891}"/>
                </a:ext>
              </a:extLst>
            </p:cNvPr>
            <p:cNvSpPr txBox="1"/>
            <p:nvPr/>
          </p:nvSpPr>
          <p:spPr>
            <a:xfrm>
              <a:off x="887756" y="3955618"/>
              <a:ext cx="450440" cy="21477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自然数</a:t>
              </a:r>
              <a:r>
                <a:rPr lang="en-US" altLang="zh-CN" sz="1600" b="1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的唯一构造树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91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结构归纳法</a:t>
            </a:r>
            <a:r>
              <a:rPr lang="en-US" altLang="zh-CN"/>
              <a:t>(proof by structural induction)</a:t>
            </a:r>
            <a:r>
              <a:rPr lang="zh-CN" altLang="en-US"/>
              <a:t>的证明形式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5024E5F-5643-476A-AF22-0BCB217B4868}"/>
                  </a:ext>
                </a:extLst>
              </p:cNvPr>
              <p:cNvSpPr txBox="1"/>
              <p:nvPr/>
            </p:nvSpPr>
            <p:spPr>
              <a:xfrm>
                <a:off x="947294" y="1335707"/>
                <a:ext cx="5591654" cy="8617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归纳定义集合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：给出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基本元素；归纳步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：给出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构造规则</a:t>
                </a:r>
                <a:endParaRPr lang="en-US" altLang="zh-CN" sz="2000" b="1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5024E5F-5643-476A-AF22-0BCB217B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94" y="1335707"/>
                <a:ext cx="5591654" cy="861774"/>
              </a:xfrm>
              <a:prstGeom prst="rect">
                <a:avLst/>
              </a:prstGeom>
              <a:blipFill>
                <a:blip r:embed="rId2"/>
                <a:stretch>
                  <a:fillRect l="-1089" t="-3546" r="-327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F889F4-4180-4CDA-9208-2B7E9CBB60D3}"/>
                  </a:ext>
                </a:extLst>
              </p:cNvPr>
              <p:cNvSpPr txBox="1"/>
              <p:nvPr/>
            </p:nvSpPr>
            <p:spPr>
              <a:xfrm>
                <a:off x="565746" y="2663815"/>
                <a:ext cx="6354750" cy="33704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的结构归纳证明法</a:t>
                </a:r>
                <a:endParaRPr lang="en-US" altLang="zh-CN" sz="28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33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用于证明命题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论域是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，或写为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针对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的结构进行归纳证明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是基本元素，则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直接验证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为真</a:t>
                </a:r>
              </a:p>
              <a:p>
                <a:pPr marL="342900" indent="-342900">
                  <a:lnSpc>
                    <a:spcPts val="33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是使用某个规则由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构造得到，则在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为真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的情况下，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也为真</a:t>
                </a:r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F889F4-4180-4CDA-9208-2B7E9CBB6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" y="2663815"/>
                <a:ext cx="6354750" cy="3370410"/>
              </a:xfrm>
              <a:prstGeom prst="rect">
                <a:avLst/>
              </a:prstGeom>
              <a:blipFill>
                <a:blip r:embed="rId3"/>
                <a:stretch>
                  <a:fillRect l="-1056" t="-1989" r="-864" b="-2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32128B-5F54-4AF7-BF95-17DFCF1F563B}"/>
                  </a:ext>
                </a:extLst>
              </p:cNvPr>
              <p:cNvSpPr txBox="1"/>
              <p:nvPr/>
            </p:nvSpPr>
            <p:spPr>
              <a:xfrm>
                <a:off x="7191273" y="1701466"/>
                <a:ext cx="4358589" cy="11849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归纳定义整数集的子集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b="1" dirty="0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en-US" altLang="zh-CN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b="1" dirty="0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pc="-3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b="1" spc="-3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32128B-5F54-4AF7-BF95-17DFCF1F5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273" y="1701466"/>
                <a:ext cx="4358589" cy="1184940"/>
              </a:xfrm>
              <a:prstGeom prst="rect">
                <a:avLst/>
              </a:prstGeom>
              <a:blipFill>
                <a:blip r:embed="rId4"/>
                <a:stretch>
                  <a:fillRect l="-1259" t="-2577" b="-7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565717-E692-497D-91A3-1BC6B9CFB2C2}"/>
                  </a:ext>
                </a:extLst>
              </p:cNvPr>
              <p:cNvSpPr txBox="1"/>
              <p:nvPr/>
            </p:nvSpPr>
            <p:spPr>
              <a:xfrm>
                <a:off x="7327584" y="3069234"/>
                <a:ext cx="4085968" cy="21416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 dirty="0">
                    <a:solidFill>
                      <a:srgbClr val="C00000"/>
                    </a:solidFill>
                  </a:rPr>
                  <a:t>归纳基：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b="1" i="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b="1" i="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 dirty="0">
                    <a:solidFill>
                      <a:srgbClr val="C00000"/>
                    </a:solidFill>
                  </a:rPr>
                  <a:t>归纳步：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en-US" altLang="zh-CN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000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0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综上，由结构归纳法，命题得证。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565717-E692-497D-91A3-1BC6B9CFB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84" y="3069234"/>
                <a:ext cx="4085968" cy="2141612"/>
              </a:xfrm>
              <a:prstGeom prst="rect">
                <a:avLst/>
              </a:prstGeom>
              <a:blipFill>
                <a:blip r:embed="rId5"/>
                <a:stretch>
                  <a:fillRect l="-1493" t="-1989" r="-1642" b="-3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288E5D-E65C-4E6E-BAC3-C744A161F9FB}"/>
                  </a:ext>
                </a:extLst>
              </p:cNvPr>
              <p:cNvSpPr txBox="1"/>
              <p:nvPr/>
            </p:nvSpPr>
            <p:spPr>
              <a:xfrm>
                <a:off x="7124426" y="5393674"/>
                <a:ext cx="3354993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“假定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”为真是归纳假设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288E5D-E65C-4E6E-BAC3-C744A161F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426" y="5393674"/>
                <a:ext cx="3354993" cy="646331"/>
              </a:xfrm>
              <a:prstGeom prst="rect">
                <a:avLst/>
              </a:prstGeom>
              <a:blipFill>
                <a:blip r:embed="rId6"/>
                <a:stretch>
                  <a:fillRect l="-1636" t="-5660" r="-436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左 5">
            <a:extLst>
              <a:ext uri="{FF2B5EF4-FFF2-40B4-BE49-F238E27FC236}">
                <a16:creationId xmlns:a16="http://schemas.microsoft.com/office/drawing/2014/main" id="{4A22B7C3-B99D-4EEC-89D1-913DAE75EF57}"/>
              </a:ext>
            </a:extLst>
          </p:cNvPr>
          <p:cNvSpPr/>
          <p:nvPr/>
        </p:nvSpPr>
        <p:spPr>
          <a:xfrm>
            <a:off x="6920496" y="5679560"/>
            <a:ext cx="203930" cy="1052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327C1F-1A0F-4236-9172-CF99C76961FB}"/>
              </a:ext>
            </a:extLst>
          </p:cNvPr>
          <p:cNvSpPr txBox="1"/>
          <p:nvPr/>
        </p:nvSpPr>
        <p:spPr>
          <a:xfrm>
            <a:off x="6992469" y="1175866"/>
            <a:ext cx="475619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自然数集的结构归纳证明就是数学归纳法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B4C10C9-CA70-4FF7-A956-819EB3AA5B85}"/>
              </a:ext>
            </a:extLst>
          </p:cNvPr>
          <p:cNvSpPr/>
          <p:nvPr/>
        </p:nvSpPr>
        <p:spPr>
          <a:xfrm>
            <a:off x="6920496" y="4089626"/>
            <a:ext cx="407088" cy="105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3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4" grpId="0" animBg="1"/>
      <p:bldP spid="6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结构归纳法与分情况证明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DD6A264-BFCC-48B2-AE52-ABB4ABB6B41A}"/>
                  </a:ext>
                </a:extLst>
              </p:cNvPr>
              <p:cNvSpPr txBox="1"/>
              <p:nvPr/>
            </p:nvSpPr>
            <p:spPr>
              <a:xfrm>
                <a:off x="567936" y="3424716"/>
                <a:ext cx="8742713" cy="26862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结构归纳法实质上是分情况证明</a:t>
                </a:r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ts val="32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基于归纳定义集合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的最小化声明，结构归纳法是针对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的结构进行分情况证明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 algn="just">
                  <a:lnSpc>
                    <a:spcPts val="28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归纳基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：针对每个基本元素，如果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是该基本元素，则直接验证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 algn="just">
                  <a:lnSpc>
                    <a:spcPts val="32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归纳步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：针对每个构造规则，如果存在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i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i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使用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该规则构造，则在假定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为真的情况下证明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DD6A264-BFCC-48B2-AE52-ABB4ABB6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36" y="3424716"/>
                <a:ext cx="8742713" cy="2686248"/>
              </a:xfrm>
              <a:prstGeom prst="rect">
                <a:avLst/>
              </a:prstGeom>
              <a:blipFill>
                <a:blip r:embed="rId2"/>
                <a:stretch>
                  <a:fillRect l="-697" t="-2045" r="-767" b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CCAEA5-FDE7-49E3-BE33-37FEBD1FA6EE}"/>
                  </a:ext>
                </a:extLst>
              </p:cNvPr>
              <p:cNvSpPr txBox="1"/>
              <p:nvPr/>
            </p:nvSpPr>
            <p:spPr>
              <a:xfrm>
                <a:off x="567936" y="1166887"/>
                <a:ext cx="8742714" cy="18629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的结构归纳证明法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是基本元素，则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直接验证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为真</a:t>
                </a:r>
              </a:p>
              <a:p>
                <a:pPr marL="342900" indent="-342900" algn="just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是使用某个规则由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构造得到，则在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为真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的情况下，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也为真</a:t>
                </a:r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CCAEA5-FDE7-49E3-BE33-37FEBD1FA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36" y="1166887"/>
                <a:ext cx="8742714" cy="1862946"/>
              </a:xfrm>
              <a:prstGeom prst="rect">
                <a:avLst/>
              </a:prstGeom>
              <a:blipFill>
                <a:blip r:embed="rId3"/>
                <a:stretch>
                  <a:fillRect l="-628" t="-2288" r="-767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90E19B-184A-48D4-962E-FE1F3F6F25B0}"/>
                  </a:ext>
                </a:extLst>
              </p:cNvPr>
              <p:cNvSpPr txBox="1"/>
              <p:nvPr/>
            </p:nvSpPr>
            <p:spPr>
              <a:xfrm>
                <a:off x="9462695" y="2098360"/>
                <a:ext cx="2161368" cy="31277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集合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归纳定义的最小化声明断定，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:endParaRPr lang="en-US" altLang="zh-CN" sz="16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 algn="just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要么是某个基本元素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 algn="just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要么存在元素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通过某个规则构造得到！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90E19B-184A-48D4-962E-FE1F3F6F2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695" y="2098360"/>
                <a:ext cx="2161368" cy="3127779"/>
              </a:xfrm>
              <a:prstGeom prst="rect">
                <a:avLst/>
              </a:prstGeom>
              <a:blipFill>
                <a:blip r:embed="rId4"/>
                <a:stretch>
                  <a:fillRect l="-1408" r="-10986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>
            <a:extLst>
              <a:ext uri="{FF2B5EF4-FFF2-40B4-BE49-F238E27FC236}">
                <a16:creationId xmlns:a16="http://schemas.microsoft.com/office/drawing/2014/main" id="{D5F3FD30-C974-4334-8133-E149409B2D0D}"/>
              </a:ext>
            </a:extLst>
          </p:cNvPr>
          <p:cNvSpPr/>
          <p:nvPr/>
        </p:nvSpPr>
        <p:spPr>
          <a:xfrm>
            <a:off x="4892694" y="3039451"/>
            <a:ext cx="93196" cy="385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8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结构归纳法的分情况证明形式举例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0817D1-9A66-41D5-83FB-897023778E3E}"/>
                  </a:ext>
                </a:extLst>
              </p:cNvPr>
              <p:cNvSpPr txBox="1"/>
              <p:nvPr/>
            </p:nvSpPr>
            <p:spPr>
              <a:xfrm>
                <a:off x="561636" y="2265510"/>
                <a:ext cx="5668126" cy="38584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结构归纳证明的实质含义</a:t>
                </a:r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针对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的结构进行分情况证明：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归纳基：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 i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i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2000" b="1" i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归纳步：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 marL="742950" lvl="1" indent="-285750">
                  <a:lnSpc>
                    <a:spcPts val="28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(1) </a:t>
                </a: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如果存在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，则由归纳假设有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，则也有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0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8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(2) </a:t>
                </a: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如果存在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，则由归纳假设有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，则也有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0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600"/>
                  </a:lnSpc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综上，由结构归纳法，命题得证。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0817D1-9A66-41D5-83FB-89702377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36" y="2265510"/>
                <a:ext cx="5668126" cy="3858429"/>
              </a:xfrm>
              <a:prstGeom prst="rect">
                <a:avLst/>
              </a:prstGeom>
              <a:blipFill>
                <a:blip r:embed="rId2"/>
                <a:stretch>
                  <a:fillRect l="-1075" t="-1106" b="-1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85EA5D5-2AB8-473C-BBE3-C50B9950B1C8}"/>
                  </a:ext>
                </a:extLst>
              </p:cNvPr>
              <p:cNvSpPr txBox="1"/>
              <p:nvPr/>
            </p:nvSpPr>
            <p:spPr>
              <a:xfrm>
                <a:off x="7184136" y="3866911"/>
                <a:ext cx="4243350" cy="22570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结构归纳证明</a:t>
                </a:r>
                <a:r>
                  <a:rPr lang="zh-CN" altLang="en-US" sz="2400" b="1" i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的简化版</a:t>
                </a:r>
                <a:r>
                  <a:rPr lang="en-US" altLang="zh-CN" sz="2400" b="1" i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 </a:t>
                </a:r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归纳基：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b="1" i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b="1" i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zh-CN" sz="2000" b="1"/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归纳步：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pc="-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000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综上，由结构归纳法，命题得证。</a:t>
                </a:r>
                <a:endParaRPr lang="zh-CN" altLang="en-US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85EA5D5-2AB8-473C-BBE3-C50B9950B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136" y="3866911"/>
                <a:ext cx="4243350" cy="2257028"/>
              </a:xfrm>
              <a:prstGeom prst="rect">
                <a:avLst/>
              </a:prstGeom>
              <a:blipFill>
                <a:blip r:embed="rId3"/>
                <a:stretch>
                  <a:fillRect l="-1580" t="-1887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381594-3C18-4BB6-82AE-382E4ABB6300}"/>
                  </a:ext>
                </a:extLst>
              </p:cNvPr>
              <p:cNvSpPr txBox="1"/>
              <p:nvPr/>
            </p:nvSpPr>
            <p:spPr>
              <a:xfrm>
                <a:off x="561636" y="1103964"/>
                <a:ext cx="7319308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归纳定义整数集的子集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381594-3C18-4BB6-82AE-382E4ABB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36" y="1103964"/>
                <a:ext cx="7319308" cy="923330"/>
              </a:xfrm>
              <a:prstGeom prst="rect">
                <a:avLst/>
              </a:prstGeom>
              <a:blipFill>
                <a:blip r:embed="rId4"/>
                <a:stretch>
                  <a:fillRect l="-833" t="-4605" b="-1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8C90DE-A786-40CD-985D-30FB7FDC9F37}"/>
                  </a:ext>
                </a:extLst>
              </p:cNvPr>
              <p:cNvSpPr txBox="1"/>
              <p:nvPr/>
            </p:nvSpPr>
            <p:spPr>
              <a:xfrm>
                <a:off x="8584835" y="1334796"/>
                <a:ext cx="2460328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8C90DE-A786-40CD-985D-30FB7FDC9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35" y="1334796"/>
                <a:ext cx="2460328" cy="461665"/>
              </a:xfrm>
              <a:prstGeom prst="rect">
                <a:avLst/>
              </a:prstGeom>
              <a:blipFill>
                <a:blip r:embed="rId5"/>
                <a:stretch>
                  <a:fillRect l="-371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596E4C-1EA1-40F8-81E2-F2C3EBD3A6D8}"/>
                  </a:ext>
                </a:extLst>
              </p:cNvPr>
              <p:cNvSpPr txBox="1"/>
              <p:nvPr/>
            </p:nvSpPr>
            <p:spPr>
              <a:xfrm>
                <a:off x="6924424" y="2221298"/>
                <a:ext cx="4705940" cy="14311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归纳定义集合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的最小化声明断定，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要么是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2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，要么是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6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要么存在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要么存在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596E4C-1EA1-40F8-81E2-F2C3EBD3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24" y="2221298"/>
                <a:ext cx="4705940" cy="1431161"/>
              </a:xfrm>
              <a:prstGeom prst="rect">
                <a:avLst/>
              </a:prstGeom>
              <a:blipFill>
                <a:blip r:embed="rId6"/>
                <a:stretch>
                  <a:fillRect l="-1166" t="-2979" r="-907" b="-5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左 5">
            <a:extLst>
              <a:ext uri="{FF2B5EF4-FFF2-40B4-BE49-F238E27FC236}">
                <a16:creationId xmlns:a16="http://schemas.microsoft.com/office/drawing/2014/main" id="{9B5D991E-C61B-484D-8290-3C3247BED787}"/>
              </a:ext>
            </a:extLst>
          </p:cNvPr>
          <p:cNvSpPr/>
          <p:nvPr/>
        </p:nvSpPr>
        <p:spPr>
          <a:xfrm>
            <a:off x="6229762" y="2855656"/>
            <a:ext cx="651262" cy="162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4B96E95-B0E9-4CB1-8F7D-E0C9AAF3EE6C}"/>
              </a:ext>
            </a:extLst>
          </p:cNvPr>
          <p:cNvSpPr/>
          <p:nvPr/>
        </p:nvSpPr>
        <p:spPr>
          <a:xfrm>
            <a:off x="6229762" y="4887764"/>
            <a:ext cx="954374" cy="204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1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归纳定义和结构归纳法练习（一）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7CDFB1-B436-4F54-A0A7-4CBED47CF92B}"/>
                  </a:ext>
                </a:extLst>
              </p:cNvPr>
              <p:cNvSpPr txBox="1"/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归纳定义正整数对集的子集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：对任意正整数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2000" b="1" spc="-3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7CDFB1-B436-4F54-A0A7-4CBED47C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blipFill>
                <a:blip r:embed="rId2"/>
                <a:stretch>
                  <a:fillRect l="-733" t="-3084" b="-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A50091-FD6F-42CA-8046-C028C6882F58}"/>
                  </a:ext>
                </a:extLst>
              </p:cNvPr>
              <p:cNvSpPr txBox="1"/>
              <p:nvPr/>
            </p:nvSpPr>
            <p:spPr>
              <a:xfrm>
                <a:off x="605214" y="2802793"/>
                <a:ext cx="6808662" cy="448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𝒚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的结构进行归纳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A50091-FD6F-42CA-8046-C028C688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2802793"/>
                <a:ext cx="6808662" cy="448456"/>
              </a:xfrm>
              <a:prstGeom prst="rect">
                <a:avLst/>
              </a:prstGeom>
              <a:blipFill>
                <a:blip r:embed="rId3"/>
                <a:stretch>
                  <a:fillRect l="-895" r="-90" b="-2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1FD5E9-DE9E-4380-9201-597FA2547078}"/>
                  </a:ext>
                </a:extLst>
              </p:cNvPr>
              <p:cNvSpPr txBox="1"/>
              <p:nvPr/>
            </p:nvSpPr>
            <p:spPr>
              <a:xfrm>
                <a:off x="9369859" y="1235361"/>
                <a:ext cx="2216927" cy="78829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是奇数或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是奇数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1FD5E9-DE9E-4380-9201-597FA254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59" y="1235361"/>
                <a:ext cx="2216927" cy="788293"/>
              </a:xfrm>
              <a:prstGeom prst="rect">
                <a:avLst/>
              </a:prstGeom>
              <a:blipFill>
                <a:blip r:embed="rId4"/>
                <a:stretch>
                  <a:fillRect l="-824" t="-775" r="-824" b="-1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3B685B3-BE0D-416E-8835-0A7BC1C49788}"/>
                  </a:ext>
                </a:extLst>
              </p:cNvPr>
              <p:cNvSpPr txBox="1"/>
              <p:nvPr/>
            </p:nvSpPr>
            <p:spPr>
              <a:xfrm>
                <a:off x="8968576" y="2253309"/>
                <a:ext cx="3019492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画出元素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的两棵构造树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3B685B3-BE0D-416E-8835-0A7BC1C49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76" y="2253309"/>
                <a:ext cx="3019492" cy="369332"/>
              </a:xfrm>
              <a:prstGeom prst="rect">
                <a:avLst/>
              </a:prstGeom>
              <a:blipFill>
                <a:blip r:embed="rId5"/>
                <a:stretch>
                  <a:fillRect l="-1613" t="-10000" r="-14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665E159-694E-4414-82E7-1910B870AA33}"/>
              </a:ext>
            </a:extLst>
          </p:cNvPr>
          <p:cNvGrpSpPr/>
          <p:nvPr/>
        </p:nvGrpSpPr>
        <p:grpSpPr>
          <a:xfrm>
            <a:off x="607404" y="3429000"/>
            <a:ext cx="8238719" cy="2916549"/>
            <a:chOff x="607404" y="3429000"/>
            <a:chExt cx="8238719" cy="291654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3690360-2DFF-4003-BBFF-93E2C318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404" y="3429000"/>
              <a:ext cx="8238719" cy="2916549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AA045C7-AB42-4D39-B15D-DC62AC5A27AF}"/>
                </a:ext>
              </a:extLst>
            </p:cNvPr>
            <p:cNvSpPr txBox="1"/>
            <p:nvPr/>
          </p:nvSpPr>
          <p:spPr>
            <a:xfrm>
              <a:off x="5835055" y="3903719"/>
              <a:ext cx="1052547" cy="307777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DD093F2-88FB-446D-8E13-DE198B28C5CF}"/>
                </a:ext>
              </a:extLst>
            </p:cNvPr>
            <p:cNvSpPr txBox="1"/>
            <p:nvPr/>
          </p:nvSpPr>
          <p:spPr>
            <a:xfrm>
              <a:off x="5835055" y="4323953"/>
              <a:ext cx="1052547" cy="307777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(2)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AC73CDE-77E8-454C-8C5D-888367795CF1}"/>
                </a:ext>
              </a:extLst>
            </p:cNvPr>
            <p:cNvSpPr txBox="1"/>
            <p:nvPr/>
          </p:nvSpPr>
          <p:spPr>
            <a:xfrm>
              <a:off x="1434450" y="5940402"/>
              <a:ext cx="1052547" cy="307777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(3)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4F20729-0A3A-4BF7-B541-13E0F81D24D2}"/>
                </a:ext>
              </a:extLst>
            </p:cNvPr>
            <p:cNvSpPr txBox="1"/>
            <p:nvPr/>
          </p:nvSpPr>
          <p:spPr>
            <a:xfrm>
              <a:off x="6361329" y="5946980"/>
              <a:ext cx="1052547" cy="307777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(4)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19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归纳定义和结构归纳法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第十五讲  归纳定义与归纳证明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归纳定义和结构归纳法练习（一）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7CDFB1-B436-4F54-A0A7-4CBED47CF92B}"/>
                  </a:ext>
                </a:extLst>
              </p:cNvPr>
              <p:cNvSpPr txBox="1"/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</a:rPr>
                  <a:t>归纳定义正整数对集的子集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：对任意正整数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2000" b="1" spc="-3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7CDFB1-B436-4F54-A0A7-4CBED47C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1237646"/>
                <a:ext cx="8321699" cy="1384995"/>
              </a:xfrm>
              <a:prstGeom prst="rect">
                <a:avLst/>
              </a:prstGeom>
              <a:blipFill>
                <a:blip r:embed="rId2"/>
                <a:stretch>
                  <a:fillRect l="-733" t="-3084" b="-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A50091-FD6F-42CA-8046-C028C6882F58}"/>
                  </a:ext>
                </a:extLst>
              </p:cNvPr>
              <p:cNvSpPr txBox="1"/>
              <p:nvPr/>
            </p:nvSpPr>
            <p:spPr>
              <a:xfrm>
                <a:off x="605214" y="2802793"/>
                <a:ext cx="6808662" cy="448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𝒚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的结构进行归纳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A50091-FD6F-42CA-8046-C028C688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4" y="2802793"/>
                <a:ext cx="6808662" cy="448456"/>
              </a:xfrm>
              <a:prstGeom prst="rect">
                <a:avLst/>
              </a:prstGeom>
              <a:blipFill>
                <a:blip r:embed="rId3"/>
                <a:stretch>
                  <a:fillRect l="-895" r="-90" b="-2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1FD5E9-DE9E-4380-9201-597FA2547078}"/>
                  </a:ext>
                </a:extLst>
              </p:cNvPr>
              <p:cNvSpPr txBox="1"/>
              <p:nvPr/>
            </p:nvSpPr>
            <p:spPr>
              <a:xfrm>
                <a:off x="9369859" y="1232046"/>
                <a:ext cx="2216927" cy="78829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是奇数或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是奇数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1FD5E9-DE9E-4380-9201-597FA254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59" y="1232046"/>
                <a:ext cx="2216927" cy="788293"/>
              </a:xfrm>
              <a:prstGeom prst="rect">
                <a:avLst/>
              </a:prstGeom>
              <a:blipFill>
                <a:blip r:embed="rId4"/>
                <a:stretch>
                  <a:fillRect l="-824" r="-824" b="-1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1897986F-E780-4DC9-B3C5-E74A884BFCDA}"/>
              </a:ext>
            </a:extLst>
          </p:cNvPr>
          <p:cNvGrpSpPr/>
          <p:nvPr/>
        </p:nvGrpSpPr>
        <p:grpSpPr>
          <a:xfrm>
            <a:off x="9441673" y="2850399"/>
            <a:ext cx="2073298" cy="2979859"/>
            <a:chOff x="9369859" y="2521163"/>
            <a:chExt cx="2073298" cy="2979859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00567F1-4F61-4364-9414-59126DEBF247}"/>
                </a:ext>
              </a:extLst>
            </p:cNvPr>
            <p:cNvGrpSpPr/>
            <p:nvPr/>
          </p:nvGrpSpPr>
          <p:grpSpPr>
            <a:xfrm>
              <a:off x="9369859" y="2561307"/>
              <a:ext cx="697312" cy="2939715"/>
              <a:chOff x="9369859" y="2561307"/>
              <a:chExt cx="697312" cy="29397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582BA506-E74C-4F89-A0E6-625C743F04A4}"/>
                      </a:ext>
                    </a:extLst>
                  </p:cNvPr>
                  <p:cNvSpPr/>
                  <p:nvPr/>
                </p:nvSpPr>
                <p:spPr>
                  <a:xfrm>
                    <a:off x="9369859" y="2561307"/>
                    <a:ext cx="697312" cy="459280"/>
                  </a:xfrm>
                  <a:prstGeom prst="ellipse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𝟓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𝟔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582BA506-E74C-4F89-A0E6-625C743F04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2561307"/>
                    <a:ext cx="697312" cy="45928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869771B7-5860-431E-8DE5-31A248038328}"/>
                      </a:ext>
                    </a:extLst>
                  </p:cNvPr>
                  <p:cNvSpPr/>
                  <p:nvPr/>
                </p:nvSpPr>
                <p:spPr>
                  <a:xfrm>
                    <a:off x="9369859" y="3152805"/>
                    <a:ext cx="697312" cy="459280"/>
                  </a:xfrm>
                  <a:prstGeom prst="ellipse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𝟑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𝟔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869771B7-5860-431E-8DE5-31A2480383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3152805"/>
                    <a:ext cx="697312" cy="45928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0595A751-B475-4CC7-B1FD-F4F3FF044666}"/>
                      </a:ext>
                    </a:extLst>
                  </p:cNvPr>
                  <p:cNvSpPr/>
                  <p:nvPr/>
                </p:nvSpPr>
                <p:spPr>
                  <a:xfrm>
                    <a:off x="9369859" y="3806262"/>
                    <a:ext cx="697312" cy="459280"/>
                  </a:xfrm>
                  <a:prstGeom prst="ellipse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𝟔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0595A751-B475-4CC7-B1FD-F4F3FF0446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3806262"/>
                    <a:ext cx="697312" cy="45928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CFF57D1B-91CA-43AE-8DC5-EC65F4CF3063}"/>
                      </a:ext>
                    </a:extLst>
                  </p:cNvPr>
                  <p:cNvSpPr/>
                  <p:nvPr/>
                </p:nvSpPr>
                <p:spPr>
                  <a:xfrm>
                    <a:off x="9369859" y="4443291"/>
                    <a:ext cx="697312" cy="459280"/>
                  </a:xfrm>
                  <a:prstGeom prst="ellipse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𝟒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CFF57D1B-91CA-43AE-8DC5-EC65F4CF30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4443291"/>
                    <a:ext cx="697312" cy="45928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B757C76-8DF3-47B4-B6AB-BDB8F7C6075C}"/>
                  </a:ext>
                </a:extLst>
              </p:cNvPr>
              <p:cNvCxnSpPr>
                <a:stCxn id="14" idx="4"/>
                <a:endCxn id="16" idx="0"/>
              </p:cNvCxnSpPr>
              <p:nvPr/>
            </p:nvCxnSpPr>
            <p:spPr>
              <a:xfrm>
                <a:off x="9718515" y="3020587"/>
                <a:ext cx="0" cy="13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228EB287-EC53-414A-A750-E342FF4EB972}"/>
                  </a:ext>
                </a:extLst>
              </p:cNvPr>
              <p:cNvCxnSpPr>
                <a:stCxn id="16" idx="4"/>
                <a:endCxn id="18" idx="0"/>
              </p:cNvCxnSpPr>
              <p:nvPr/>
            </p:nvCxnSpPr>
            <p:spPr>
              <a:xfrm>
                <a:off x="9718515" y="3612085"/>
                <a:ext cx="0" cy="19417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4D77CE17-6CFC-4540-ABD9-60B5A3EA8EEC}"/>
                  </a:ext>
                </a:extLst>
              </p:cNvPr>
              <p:cNvCxnSpPr>
                <a:stCxn id="18" idx="4"/>
                <a:endCxn id="19" idx="0"/>
              </p:cNvCxnSpPr>
              <p:nvPr/>
            </p:nvCxnSpPr>
            <p:spPr>
              <a:xfrm>
                <a:off x="9718515" y="4265542"/>
                <a:ext cx="0" cy="1777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9A9CED8-C209-4327-8141-43C61D93ECB1}"/>
                      </a:ext>
                    </a:extLst>
                  </p:cNvPr>
                  <p:cNvSpPr/>
                  <p:nvPr/>
                </p:nvSpPr>
                <p:spPr>
                  <a:xfrm>
                    <a:off x="9369859" y="5107720"/>
                    <a:ext cx="697312" cy="393302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𝟐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9A9CED8-C209-4327-8141-43C61D93EC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5107720"/>
                    <a:ext cx="697312" cy="3933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8CBF8385-96D4-473C-8E57-0BFD077C7289}"/>
                  </a:ext>
                </a:extLst>
              </p:cNvPr>
              <p:cNvCxnSpPr>
                <a:stCxn id="19" idx="4"/>
                <a:endCxn id="32" idx="0"/>
              </p:cNvCxnSpPr>
              <p:nvPr/>
            </p:nvCxnSpPr>
            <p:spPr>
              <a:xfrm>
                <a:off x="9718515" y="4902571"/>
                <a:ext cx="0" cy="2051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CDFB779-038F-4206-A6CC-DE6B7DFE77C3}"/>
                </a:ext>
              </a:extLst>
            </p:cNvPr>
            <p:cNvGrpSpPr/>
            <p:nvPr/>
          </p:nvGrpSpPr>
          <p:grpSpPr>
            <a:xfrm>
              <a:off x="10745845" y="2521163"/>
              <a:ext cx="697312" cy="2939715"/>
              <a:chOff x="9369859" y="2561307"/>
              <a:chExt cx="697312" cy="29397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82BC6528-DE1A-4750-919E-323877B82270}"/>
                      </a:ext>
                    </a:extLst>
                  </p:cNvPr>
                  <p:cNvSpPr/>
                  <p:nvPr/>
                </p:nvSpPr>
                <p:spPr>
                  <a:xfrm>
                    <a:off x="9369859" y="2561307"/>
                    <a:ext cx="697312" cy="459280"/>
                  </a:xfrm>
                  <a:prstGeom prst="ellipse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𝟓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𝟔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82BC6528-DE1A-4750-919E-323877B822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2561307"/>
                    <a:ext cx="697312" cy="45928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9353F81D-3617-4F95-BD14-739172D99E92}"/>
                      </a:ext>
                    </a:extLst>
                  </p:cNvPr>
                  <p:cNvSpPr/>
                  <p:nvPr/>
                </p:nvSpPr>
                <p:spPr>
                  <a:xfrm>
                    <a:off x="9369859" y="3152805"/>
                    <a:ext cx="697312" cy="459280"/>
                  </a:xfrm>
                  <a:prstGeom prst="ellipse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𝟓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𝟒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9353F81D-3617-4F95-BD14-739172D99E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3152805"/>
                    <a:ext cx="697312" cy="45928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1BE55028-FFE0-4654-8A06-91C0FC073D48}"/>
                      </a:ext>
                    </a:extLst>
                  </p:cNvPr>
                  <p:cNvSpPr/>
                  <p:nvPr/>
                </p:nvSpPr>
                <p:spPr>
                  <a:xfrm>
                    <a:off x="9369859" y="3806262"/>
                    <a:ext cx="697312" cy="459280"/>
                  </a:xfrm>
                  <a:prstGeom prst="ellipse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𝟓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𝟐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1BE55028-FFE0-4654-8A06-91C0FC073D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3806262"/>
                    <a:ext cx="697312" cy="45928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975EA963-8589-4477-88F1-4F669582E20F}"/>
                      </a:ext>
                    </a:extLst>
                  </p:cNvPr>
                  <p:cNvSpPr/>
                  <p:nvPr/>
                </p:nvSpPr>
                <p:spPr>
                  <a:xfrm>
                    <a:off x="9369859" y="4443291"/>
                    <a:ext cx="697312" cy="459280"/>
                  </a:xfrm>
                  <a:prstGeom prst="ellipse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𝟑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𝟐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975EA963-8589-4477-88F1-4F669582E2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4443291"/>
                    <a:ext cx="697312" cy="45928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33FE325-EA00-45E6-9AF6-9346CE84EA0D}"/>
                  </a:ext>
                </a:extLst>
              </p:cNvPr>
              <p:cNvCxnSpPr>
                <a:stCxn id="37" idx="4"/>
                <a:endCxn id="38" idx="0"/>
              </p:cNvCxnSpPr>
              <p:nvPr/>
            </p:nvCxnSpPr>
            <p:spPr>
              <a:xfrm>
                <a:off x="9718515" y="3020587"/>
                <a:ext cx="0" cy="13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5B635755-E98C-4F30-80D3-B459B09A6143}"/>
                  </a:ext>
                </a:extLst>
              </p:cNvPr>
              <p:cNvCxnSpPr>
                <a:stCxn id="38" idx="4"/>
                <a:endCxn id="39" idx="0"/>
              </p:cNvCxnSpPr>
              <p:nvPr/>
            </p:nvCxnSpPr>
            <p:spPr>
              <a:xfrm>
                <a:off x="9718515" y="3612085"/>
                <a:ext cx="0" cy="19417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E9FD82F-8B2B-435D-910E-9455384F5133}"/>
                  </a:ext>
                </a:extLst>
              </p:cNvPr>
              <p:cNvCxnSpPr>
                <a:stCxn id="39" idx="4"/>
                <a:endCxn id="40" idx="0"/>
              </p:cNvCxnSpPr>
              <p:nvPr/>
            </p:nvCxnSpPr>
            <p:spPr>
              <a:xfrm>
                <a:off x="9718515" y="4265542"/>
                <a:ext cx="0" cy="1777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437CE945-FC28-4FF0-B6F9-3DCC0B9F671F}"/>
                      </a:ext>
                    </a:extLst>
                  </p:cNvPr>
                  <p:cNvSpPr/>
                  <p:nvPr/>
                </p:nvSpPr>
                <p:spPr>
                  <a:xfrm>
                    <a:off x="9369859" y="5107720"/>
                    <a:ext cx="697312" cy="393302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𝟐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437CE945-FC28-4FF0-B6F9-3DCC0B9F67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9859" y="5107720"/>
                    <a:ext cx="697312" cy="39330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4E4F760A-30F0-4602-A62A-C19912BC4455}"/>
                  </a:ext>
                </a:extLst>
              </p:cNvPr>
              <p:cNvCxnSpPr>
                <a:stCxn id="40" idx="4"/>
                <a:endCxn id="44" idx="0"/>
              </p:cNvCxnSpPr>
              <p:nvPr/>
            </p:nvCxnSpPr>
            <p:spPr>
              <a:xfrm>
                <a:off x="9718515" y="4902571"/>
                <a:ext cx="0" cy="2051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E731E14-8F68-41E4-BE9D-55D2DEBDB97D}"/>
              </a:ext>
            </a:extLst>
          </p:cNvPr>
          <p:cNvGrpSpPr/>
          <p:nvPr/>
        </p:nvGrpSpPr>
        <p:grpSpPr>
          <a:xfrm>
            <a:off x="607404" y="3429000"/>
            <a:ext cx="8238719" cy="2916549"/>
            <a:chOff x="607404" y="3429000"/>
            <a:chExt cx="8238719" cy="291654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3690360-2DFF-4003-BBFF-93E2C318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7404" y="3429000"/>
              <a:ext cx="8238719" cy="29165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5978C5E-EFAF-4F9C-852D-191DD8FC2129}"/>
                    </a:ext>
                  </a:extLst>
                </p:cNvPr>
                <p:cNvSpPr txBox="1"/>
                <p:nvPr/>
              </p:nvSpPr>
              <p:spPr>
                <a:xfrm>
                  <a:off x="5762694" y="3912721"/>
                  <a:ext cx="1164380" cy="307777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5978C5E-EFAF-4F9C-852D-191DD8FC2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694" y="3912721"/>
                  <a:ext cx="1164380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5E64010-4789-48AA-B0DA-C3657B57DC0B}"/>
                    </a:ext>
                  </a:extLst>
                </p:cNvPr>
                <p:cNvSpPr txBox="1"/>
                <p:nvPr/>
              </p:nvSpPr>
              <p:spPr>
                <a:xfrm>
                  <a:off x="5762694" y="4340329"/>
                  <a:ext cx="1164380" cy="307777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5E64010-4789-48AA-B0DA-C3657B57D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694" y="4340329"/>
                  <a:ext cx="1164380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5C8B047-E488-4B79-BE45-867BF2BCDF60}"/>
                    </a:ext>
                  </a:extLst>
                </p:cNvPr>
                <p:cNvSpPr txBox="1"/>
                <p:nvPr/>
              </p:nvSpPr>
              <p:spPr>
                <a:xfrm>
                  <a:off x="1329937" y="5951325"/>
                  <a:ext cx="1164380" cy="307777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5C8B047-E488-4B79-BE45-867BF2BCD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937" y="5951325"/>
                  <a:ext cx="1164380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D51BDD4-C05B-49D2-B409-2DC139CA2DC7}"/>
                    </a:ext>
                  </a:extLst>
                </p:cNvPr>
                <p:cNvSpPr txBox="1"/>
                <p:nvPr/>
              </p:nvSpPr>
              <p:spPr>
                <a:xfrm>
                  <a:off x="6155205" y="5943799"/>
                  <a:ext cx="1442867" cy="307777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𝒃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D51BDD4-C05B-49D2-B409-2DC139CA2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205" y="5943799"/>
                  <a:ext cx="1442867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5932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5B3D391-14C4-475F-AD59-282B1D017075}"/>
                  </a:ext>
                </a:extLst>
              </p:cNvPr>
              <p:cNvSpPr txBox="1"/>
              <p:nvPr/>
            </p:nvSpPr>
            <p:spPr>
              <a:xfrm>
                <a:off x="8968576" y="2252120"/>
                <a:ext cx="3019492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画出元素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的两棵构造树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5B3D391-14C4-475F-AD59-282B1D01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76" y="2252120"/>
                <a:ext cx="3019492" cy="369332"/>
              </a:xfrm>
              <a:prstGeom prst="rect">
                <a:avLst/>
              </a:prstGeom>
              <a:blipFill>
                <a:blip r:embed="rId20"/>
                <a:stretch>
                  <a:fillRect l="-1613" t="-8197" r="-14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674DD49-6817-409E-98F3-AFF617408012}"/>
              </a:ext>
            </a:extLst>
          </p:cNvPr>
          <p:cNvSpPr/>
          <p:nvPr/>
        </p:nvSpPr>
        <p:spPr>
          <a:xfrm>
            <a:off x="8968576" y="2198088"/>
            <a:ext cx="3019492" cy="3722908"/>
          </a:xfrm>
          <a:prstGeom prst="roundRect">
            <a:avLst>
              <a:gd name="adj" fmla="val 293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5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5106</Words>
  <Application>Microsoft Office PowerPoint</Application>
  <PresentationFormat>宽屏</PresentationFormat>
  <Paragraphs>520</Paragraphs>
  <Slides>32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仿宋</vt:lpstr>
      <vt:lpstr>华文新魏</vt:lpstr>
      <vt:lpstr>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380514873@qq.com</cp:lastModifiedBy>
  <cp:revision>105</cp:revision>
  <dcterms:created xsi:type="dcterms:W3CDTF">2022-01-01T06:39:40Z</dcterms:created>
  <dcterms:modified xsi:type="dcterms:W3CDTF">2022-04-06T15:01:00Z</dcterms:modified>
</cp:coreProperties>
</file>