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1" r:id="rId5"/>
    <p:sldId id="283" r:id="rId6"/>
    <p:sldId id="285" r:id="rId7"/>
    <p:sldId id="284" r:id="rId8"/>
    <p:sldId id="287" r:id="rId9"/>
    <p:sldId id="286" r:id="rId10"/>
    <p:sldId id="289" r:id="rId11"/>
    <p:sldId id="282" r:id="rId12"/>
    <p:sldId id="288" r:id="rId13"/>
    <p:sldId id="290" r:id="rId14"/>
    <p:sldId id="292" r:id="rId15"/>
    <p:sldId id="291" r:id="rId16"/>
    <p:sldId id="296" r:id="rId17"/>
    <p:sldId id="261" r:id="rId18"/>
    <p:sldId id="295" r:id="rId19"/>
    <p:sldId id="297" r:id="rId20"/>
    <p:sldId id="293" r:id="rId21"/>
    <p:sldId id="299" r:id="rId22"/>
    <p:sldId id="300" r:id="rId23"/>
    <p:sldId id="298" r:id="rId24"/>
    <p:sldId id="302" r:id="rId25"/>
    <p:sldId id="303" r:id="rId26"/>
    <p:sldId id="304" r:id="rId27"/>
    <p:sldId id="294" r:id="rId28"/>
    <p:sldId id="305" r:id="rId29"/>
    <p:sldId id="260" r:id="rId30"/>
    <p:sldId id="301" r:id="rId31"/>
    <p:sldId id="272" r:id="rId32"/>
    <p:sldId id="280" r:id="rId33"/>
    <p:sldId id="26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E5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第十六讲</a:t>
            </a:r>
            <a:r>
              <a:rPr lang="en-US" altLang="zh-CN" sz="48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集合基础知识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性质概括法定义集合练习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76F300-E68D-4BB9-A65F-42B6366FF2BA}"/>
              </a:ext>
            </a:extLst>
          </p:cNvPr>
          <p:cNvGrpSpPr/>
          <p:nvPr/>
        </p:nvGrpSpPr>
        <p:grpSpPr>
          <a:xfrm>
            <a:off x="480223" y="1152095"/>
            <a:ext cx="10321538" cy="5000728"/>
            <a:chOff x="480223" y="1152095"/>
            <a:chExt cx="10321538" cy="500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D1F4197-D93F-4433-8674-DE83F8AA0037}"/>
                    </a:ext>
                  </a:extLst>
                </p:cNvPr>
                <p:cNvSpPr txBox="1"/>
                <p:nvPr/>
              </p:nvSpPr>
              <p:spPr>
                <a:xfrm>
                  <a:off x="480223" y="1152095"/>
                  <a:ext cx="10321538" cy="151695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设全集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是整数集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。定义集合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使用元素枚举法给出集合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</m:oMath>
                  </a14:m>
                  <a:endParaRPr lang="en-US" altLang="zh-CN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下面逻辑公式的真值为真的有</a:t>
                  </a:r>
                  <a:endParaRPr lang="zh-CN" altLang="en-US" sz="24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D1F4197-D93F-4433-8674-DE83F8AA0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23" y="1152095"/>
                  <a:ext cx="10321538" cy="1516954"/>
                </a:xfrm>
                <a:prstGeom prst="rect">
                  <a:avLst/>
                </a:prstGeom>
                <a:blipFill>
                  <a:blip r:embed="rId2"/>
                  <a:stretch>
                    <a:fillRect l="-945" t="-2008" b="-68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1F12411-CE2D-46E2-96F6-F12CCD696106}"/>
                    </a:ext>
                  </a:extLst>
                </p:cNvPr>
                <p:cNvSpPr txBox="1"/>
                <p:nvPr/>
              </p:nvSpPr>
              <p:spPr>
                <a:xfrm>
                  <a:off x="869775" y="2669049"/>
                  <a:ext cx="7228256" cy="34837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A.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B.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C.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D.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E.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F.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G.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H.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1F12411-CE2D-46E2-96F6-F12CCD69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75" y="2669049"/>
                  <a:ext cx="7228256" cy="3483774"/>
                </a:xfrm>
                <a:prstGeom prst="rect">
                  <a:avLst/>
                </a:prstGeom>
                <a:blipFill>
                  <a:blip r:embed="rId3"/>
                  <a:stretch>
                    <a:fillRect l="-928" t="-350" b="-1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0B4DDD-D9BA-4808-B236-361E2F89A6CE}"/>
                </a:ext>
              </a:extLst>
            </p:cNvPr>
            <p:cNvCxnSpPr>
              <a:cxnSpLocks/>
            </p:cNvCxnSpPr>
            <p:nvPr/>
          </p:nvCxnSpPr>
          <p:spPr>
            <a:xfrm>
              <a:off x="4881186" y="2585318"/>
              <a:ext cx="148014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1F09EF4-44B6-4F10-A84F-3742B55F4282}"/>
                </a:ext>
              </a:extLst>
            </p:cNvPr>
            <p:cNvCxnSpPr>
              <a:cxnSpLocks/>
            </p:cNvCxnSpPr>
            <p:nvPr/>
          </p:nvCxnSpPr>
          <p:spPr>
            <a:xfrm>
              <a:off x="5553281" y="2086454"/>
              <a:ext cx="48998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2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性质概括法定义集合练习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B33E841-855F-4208-9AC8-15B755080BDE}"/>
              </a:ext>
            </a:extLst>
          </p:cNvPr>
          <p:cNvGrpSpPr/>
          <p:nvPr/>
        </p:nvGrpSpPr>
        <p:grpSpPr>
          <a:xfrm>
            <a:off x="480223" y="1152095"/>
            <a:ext cx="11369699" cy="5000728"/>
            <a:chOff x="480223" y="1152095"/>
            <a:chExt cx="11369699" cy="500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D1F4197-D93F-4433-8674-DE83F8AA0037}"/>
                    </a:ext>
                  </a:extLst>
                </p:cNvPr>
                <p:cNvSpPr txBox="1"/>
                <p:nvPr/>
              </p:nvSpPr>
              <p:spPr>
                <a:xfrm>
                  <a:off x="480223" y="1152095"/>
                  <a:ext cx="10321538" cy="151695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设全集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是整数集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。定义集合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lit/>
                        </m:rPr>
                        <a:rPr lang="en-US" altLang="zh-CN" sz="24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使用元素枚举法给出集合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下面逻辑公式的真值为真的有</a:t>
                  </a:r>
                  <a:r>
                    <a:rPr lang="en-US" altLang="zh-CN" sz="2400"/>
                    <a:t> </a:t>
                  </a:r>
                  <a:r>
                    <a:rPr lang="en-US" altLang="zh-CN" sz="2400" b="1">
                      <a:solidFill>
                        <a:srgbClr val="C00000"/>
                      </a:solidFill>
                    </a:rPr>
                    <a:t>A,D,E,F,G</a:t>
                  </a:r>
                  <a:endParaRPr lang="zh-CN" altLang="en-US" sz="24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D1F4197-D93F-4433-8674-DE83F8AA0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23" y="1152095"/>
                  <a:ext cx="10321538" cy="1516954"/>
                </a:xfrm>
                <a:prstGeom prst="rect">
                  <a:avLst/>
                </a:prstGeom>
                <a:blipFill>
                  <a:blip r:embed="rId2"/>
                  <a:stretch>
                    <a:fillRect l="-945" t="-2008" b="-88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1F12411-CE2D-46E2-96F6-F12CCD696106}"/>
                    </a:ext>
                  </a:extLst>
                </p:cNvPr>
                <p:cNvSpPr txBox="1"/>
                <p:nvPr/>
              </p:nvSpPr>
              <p:spPr>
                <a:xfrm>
                  <a:off x="869775" y="2669049"/>
                  <a:ext cx="7228256" cy="34837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A.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B.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C.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D.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E.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F.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G.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H.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1F12411-CE2D-46E2-96F6-F12CCD69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75" y="2669049"/>
                  <a:ext cx="7228256" cy="3483774"/>
                </a:xfrm>
                <a:prstGeom prst="rect">
                  <a:avLst/>
                </a:prstGeom>
                <a:blipFill>
                  <a:blip r:embed="rId3"/>
                  <a:stretch>
                    <a:fillRect l="-928" t="-350" b="-1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B954622-FE19-4BBD-BEBE-9A28EF02BD49}"/>
                    </a:ext>
                  </a:extLst>
                </p:cNvPr>
                <p:cNvSpPr txBox="1"/>
                <p:nvPr/>
              </p:nvSpPr>
              <p:spPr>
                <a:xfrm>
                  <a:off x="6545524" y="2148885"/>
                  <a:ext cx="4854873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的定义可概括为：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B954622-FE19-4BBD-BEBE-9A28EF02B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524" y="2148885"/>
                  <a:ext cx="48548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8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C1615CB-8846-4A62-8C5D-D739DF4CBF4E}"/>
                    </a:ext>
                  </a:extLst>
                </p:cNvPr>
                <p:cNvSpPr txBox="1"/>
                <p:nvPr/>
              </p:nvSpPr>
              <p:spPr>
                <a:xfrm>
                  <a:off x="7125521" y="2711123"/>
                  <a:ext cx="3978847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，为真！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C1615CB-8846-4A62-8C5D-D739DF4CB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521" y="2711123"/>
                  <a:ext cx="39788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" t="-28889" r="-1531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88E4272-A3F1-4DA7-A835-831395B3AC3A}"/>
                    </a:ext>
                  </a:extLst>
                </p:cNvPr>
                <p:cNvSpPr txBox="1"/>
                <p:nvPr/>
              </p:nvSpPr>
              <p:spPr>
                <a:xfrm>
                  <a:off x="7125520" y="3142674"/>
                  <a:ext cx="4459073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，不一定真！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88E4272-A3F1-4DA7-A835-831395B3A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520" y="3142674"/>
                  <a:ext cx="445907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7" t="-28889" r="-958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9276A1-E36C-4A94-9FC7-ACD59A7666F7}"/>
                    </a:ext>
                  </a:extLst>
                </p:cNvPr>
                <p:cNvSpPr txBox="1"/>
                <p:nvPr/>
              </p:nvSpPr>
              <p:spPr>
                <a:xfrm>
                  <a:off x="7125519" y="3514354"/>
                  <a:ext cx="4459073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，显然不真！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9276A1-E36C-4A94-9FC7-ACD59A766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519" y="3514354"/>
                  <a:ext cx="445907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7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C23ADB-3513-4598-97CF-0ED521162C23}"/>
                    </a:ext>
                  </a:extLst>
                </p:cNvPr>
                <p:cNvSpPr txBox="1"/>
                <p:nvPr/>
              </p:nvSpPr>
              <p:spPr>
                <a:xfrm>
                  <a:off x="8093837" y="4014001"/>
                  <a:ext cx="3207883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这是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的性质概括法的含义！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C23ADB-3513-4598-97CF-0ED521162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837" y="4014001"/>
                  <a:ext cx="320788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81" t="-2826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CE05A21-20F4-4238-B0E4-3694E6BBBB7F}"/>
                    </a:ext>
                  </a:extLst>
                </p:cNvPr>
                <p:cNvSpPr txBox="1"/>
                <p:nvPr/>
              </p:nvSpPr>
              <p:spPr>
                <a:xfrm>
                  <a:off x="6660511" y="4428385"/>
                  <a:ext cx="2634792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这相当于断定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有元素！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CE05A21-20F4-4238-B0E4-3694E6BBB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11" y="4428385"/>
                  <a:ext cx="26347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778" t="-28261" r="-138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34900D4-8911-4145-80C7-456AA705ABB0}"/>
                    </a:ext>
                  </a:extLst>
                </p:cNvPr>
                <p:cNvSpPr txBox="1"/>
                <p:nvPr/>
              </p:nvSpPr>
              <p:spPr>
                <a:xfrm>
                  <a:off x="7708354" y="4788418"/>
                  <a:ext cx="3978847" cy="5539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，若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zh-CN" altLang="en-US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，则有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34900D4-8911-4145-80C7-456AA705A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54" y="4788418"/>
                  <a:ext cx="3978847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1685" t="-14444" r="-1685" b="-2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23E118-FA33-4986-AC57-FD04E99BFCCA}"/>
                    </a:ext>
                  </a:extLst>
                </p:cNvPr>
                <p:cNvSpPr txBox="1"/>
                <p:nvPr/>
              </p:nvSpPr>
              <p:spPr>
                <a:xfrm>
                  <a:off x="7708354" y="5390519"/>
                  <a:ext cx="4141568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72000" tIns="0" rIns="7200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蕴涵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23E118-FA33-4986-AC57-FD04E99BF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54" y="5390519"/>
                  <a:ext cx="4141568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826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4C9DDB-DDB0-4D49-BEB5-658975AD255D}"/>
                </a:ext>
              </a:extLst>
            </p:cNvPr>
            <p:cNvSpPr txBox="1"/>
            <p:nvPr/>
          </p:nvSpPr>
          <p:spPr>
            <a:xfrm>
              <a:off x="7708354" y="5751667"/>
              <a:ext cx="1652733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72000" tIns="0" rIns="72000" bIns="0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显然不为真！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0B4DDD-D9BA-4808-B236-361E2F89A6CE}"/>
                </a:ext>
              </a:extLst>
            </p:cNvPr>
            <p:cNvCxnSpPr>
              <a:cxnSpLocks/>
            </p:cNvCxnSpPr>
            <p:nvPr/>
          </p:nvCxnSpPr>
          <p:spPr>
            <a:xfrm>
              <a:off x="4881186" y="2585318"/>
              <a:ext cx="148014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1F09EF4-44B6-4F10-A84F-3742B55F4282}"/>
                </a:ext>
              </a:extLst>
            </p:cNvPr>
            <p:cNvCxnSpPr>
              <a:cxnSpLocks/>
            </p:cNvCxnSpPr>
            <p:nvPr/>
          </p:nvCxnSpPr>
          <p:spPr>
            <a:xfrm>
              <a:off x="5553281" y="2086454"/>
              <a:ext cx="48998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65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文氏图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C0DBDD-B1A0-4F5A-9184-D3CCF349EBD4}"/>
              </a:ext>
            </a:extLst>
          </p:cNvPr>
          <p:cNvSpPr txBox="1"/>
          <p:nvPr/>
        </p:nvSpPr>
        <p:spPr>
          <a:xfrm>
            <a:off x="811338" y="1394623"/>
            <a:ext cx="7453347" cy="190821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文氏图</a:t>
            </a:r>
            <a:r>
              <a:rPr lang="en-US" altLang="zh-CN" sz="2400" b="1">
                <a:solidFill>
                  <a:srgbClr val="C00000"/>
                </a:solidFill>
              </a:rPr>
              <a:t>(Venn diagram)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方框表示全集，其中的圆形或其他封闭图形表示集合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如果没有特殊说明，多个集合对应的封闭图形则要两两相交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对某些封闭区域进行不同形式的填充可表示不同的集合表达式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6972BD-EB70-4DBC-A7E7-29975192216D}"/>
              </a:ext>
            </a:extLst>
          </p:cNvPr>
          <p:cNvSpPr txBox="1"/>
          <p:nvPr/>
        </p:nvSpPr>
        <p:spPr>
          <a:xfrm>
            <a:off x="8545364" y="1813264"/>
            <a:ext cx="2835298" cy="107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John Venn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是十九世纪英国的哲学家和数学家，他在 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1881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年发明了文氏图。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EF1A50-0AFC-4BBD-B70A-73711AFE5CEC}"/>
              </a:ext>
            </a:extLst>
          </p:cNvPr>
          <p:cNvSpPr txBox="1"/>
          <p:nvPr/>
        </p:nvSpPr>
        <p:spPr>
          <a:xfrm>
            <a:off x="1493280" y="5677456"/>
            <a:ext cx="20727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</a:rPr>
              <a:t>一个集合的文氏图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3A1CA5B-1F8B-4EAD-915A-358603ED7C64}"/>
              </a:ext>
            </a:extLst>
          </p:cNvPr>
          <p:cNvSpPr txBox="1"/>
          <p:nvPr/>
        </p:nvSpPr>
        <p:spPr>
          <a:xfrm>
            <a:off x="4954650" y="5677456"/>
            <a:ext cx="20727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</a:rPr>
              <a:t>两个集合的文氏图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8F8237-9F63-4644-AB1C-9280D93D3AD7}"/>
              </a:ext>
            </a:extLst>
          </p:cNvPr>
          <p:cNvSpPr txBox="1"/>
          <p:nvPr/>
        </p:nvSpPr>
        <p:spPr>
          <a:xfrm>
            <a:off x="8520276" y="5677456"/>
            <a:ext cx="20727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</a:rPr>
              <a:t>三个集合的文氏图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A1431FE-42E7-4E90-A077-0C1902FA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3" y="3627885"/>
            <a:ext cx="2626788" cy="193954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9CD32D4-ADE1-4DFB-A0E2-9A2730AA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82" y="3619617"/>
            <a:ext cx="2980451" cy="194781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FABA1D-0E3B-47C6-A9D9-AFDF55BB9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4" y="3574880"/>
            <a:ext cx="2835298" cy="20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成员关系表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39CA77-DB2F-4958-A47A-8571CF1A0CE8}"/>
                  </a:ext>
                </a:extLst>
              </p:cNvPr>
              <p:cNvSpPr txBox="1"/>
              <p:nvPr/>
            </p:nvSpPr>
            <p:spPr>
              <a:xfrm>
                <a:off x="895759" y="1053959"/>
                <a:ext cx="10400479" cy="28777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成员关系表：可看做文氏图的表格形式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前几列对应基本集合，每一行罗列全集元素是否属于基本集合的可能情况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表格单元值为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，表明全集元素属于这一列对应基本集合的情况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表格单元值为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，表明全集元素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属于这一列对应基本集合的情况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若有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n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个基本集合，则成员关系表有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行（除表头的一行外）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基本集合以外的列用于给出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集合表达式的全集元素隶属关系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给出全集元素是否属于基本集合的所有可能情况下，相应地是否属于这一列对应的集合表达式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39CA77-DB2F-4958-A47A-8571CF1A0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59" y="1053959"/>
                <a:ext cx="10400479" cy="2877711"/>
              </a:xfrm>
              <a:prstGeom prst="rect">
                <a:avLst/>
              </a:prstGeom>
              <a:blipFill>
                <a:blip r:embed="rId2"/>
                <a:stretch>
                  <a:fillRect l="-528" t="-1483" r="-234" b="-2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B26CF6-BA72-4000-A835-520B08D13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9" y="4155667"/>
            <a:ext cx="2721056" cy="1963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F3D48-60A6-49CB-BC21-2B435FD2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144565" y="3967024"/>
            <a:ext cx="3644887" cy="233227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0D2D35-2233-4C27-8C85-16BB54A871BA}"/>
              </a:ext>
            </a:extLst>
          </p:cNvPr>
          <p:cNvCxnSpPr/>
          <p:nvPr/>
        </p:nvCxnSpPr>
        <p:spPr>
          <a:xfrm flipV="1">
            <a:off x="5726680" y="5092607"/>
            <a:ext cx="2556316" cy="754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5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88570" y="1373365"/>
            <a:ext cx="4733731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定义集合的方法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集合并交差运算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集合幂集运算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集合运算的算法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02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集合并交差运算的定义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42AF7C-3EA7-4AA5-8802-67B160976148}"/>
                  </a:ext>
                </a:extLst>
              </p:cNvPr>
              <p:cNvSpPr txBox="1"/>
              <p:nvPr/>
            </p:nvSpPr>
            <p:spPr>
              <a:xfrm>
                <a:off x="800753" y="1625436"/>
                <a:ext cx="4972372" cy="14465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集合交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(intersection)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42AF7C-3EA7-4AA5-8802-67B16097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3" y="1625436"/>
                <a:ext cx="4972372" cy="1446550"/>
              </a:xfrm>
              <a:prstGeom prst="rect">
                <a:avLst/>
              </a:prstGeom>
              <a:blipFill>
                <a:blip r:embed="rId6"/>
                <a:stretch>
                  <a:fillRect l="-1225" t="-2954" b="-6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E572D-701E-499A-BE0E-7C077E34702F}"/>
                  </a:ext>
                </a:extLst>
              </p:cNvPr>
              <p:cNvSpPr txBox="1"/>
              <p:nvPr/>
            </p:nvSpPr>
            <p:spPr>
              <a:xfrm>
                <a:off x="6418875" y="1625436"/>
                <a:ext cx="4972372" cy="14465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集合并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(union)</a:t>
                </a:r>
                <a:endParaRPr lang="en-US" altLang="zh-CN" sz="2400" b="1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8E572D-701E-499A-BE0E-7C077E34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5" y="1625436"/>
                <a:ext cx="4972372" cy="1446550"/>
              </a:xfrm>
              <a:prstGeom prst="rect">
                <a:avLst/>
              </a:prstGeom>
              <a:blipFill>
                <a:blip r:embed="rId7"/>
                <a:stretch>
                  <a:fillRect l="-1348" t="-2954" b="-6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7DD01C-5C1D-40B8-8AD3-780D7F5F778E}"/>
                  </a:ext>
                </a:extLst>
              </p:cNvPr>
              <p:cNvSpPr txBox="1"/>
              <p:nvPr/>
            </p:nvSpPr>
            <p:spPr>
              <a:xfrm>
                <a:off x="745062" y="4074368"/>
                <a:ext cx="5083754" cy="14465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1"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集合差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(difference)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7DD01C-5C1D-40B8-8AD3-780D7F5F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2" y="4074368"/>
                <a:ext cx="5083754" cy="1446550"/>
              </a:xfrm>
              <a:prstGeom prst="rect">
                <a:avLst/>
              </a:prstGeom>
              <a:blipFill>
                <a:blip r:embed="rId8"/>
                <a:stretch>
                  <a:fillRect l="-1199" t="-2941" b="-6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51B4F6-62FF-4C3A-8CA5-6CA9920B79A3}"/>
                  </a:ext>
                </a:extLst>
              </p:cNvPr>
              <p:cNvSpPr txBox="1"/>
              <p:nvPr/>
            </p:nvSpPr>
            <p:spPr>
              <a:xfrm>
                <a:off x="7073362" y="3996462"/>
                <a:ext cx="3663397" cy="15244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集合补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(complement)</a:t>
                </a:r>
                <a:endParaRPr lang="en-US" altLang="zh-CN" sz="2400" b="1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51B4F6-62FF-4C3A-8CA5-6CA9920B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62" y="3996462"/>
                <a:ext cx="3663397" cy="1524456"/>
              </a:xfrm>
              <a:prstGeom prst="rect">
                <a:avLst/>
              </a:prstGeom>
              <a:blipFill>
                <a:blip r:embed="rId9"/>
                <a:stretch>
                  <a:fillRect l="-1664" t="-2800"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7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集合并交差运算练习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7961D5-12EB-4465-9646-98F077BF3BA4}"/>
              </a:ext>
            </a:extLst>
          </p:cNvPr>
          <p:cNvGrpSpPr/>
          <p:nvPr/>
        </p:nvGrpSpPr>
        <p:grpSpPr>
          <a:xfrm>
            <a:off x="2687637" y="1226485"/>
            <a:ext cx="6816723" cy="1815882"/>
            <a:chOff x="1322261" y="1321084"/>
            <a:chExt cx="6816723" cy="181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094E02-540E-41E0-A2DC-EA138F5B3EA7}"/>
                    </a:ext>
                  </a:extLst>
                </p:cNvPr>
                <p:cNvSpPr txBox="1"/>
                <p:nvPr/>
              </p:nvSpPr>
              <p:spPr>
                <a:xfrm>
                  <a:off x="1322261" y="1321084"/>
                  <a:ext cx="6816721" cy="4616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</a:rPr>
                    <a:t>全集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4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094E02-540E-41E0-A2DC-EA138F5B3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261" y="1321084"/>
                  <a:ext cx="681672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431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35E3315-D01F-4724-9495-56FE577117A5}"/>
                    </a:ext>
                  </a:extLst>
                </p:cNvPr>
                <p:cNvSpPr txBox="1"/>
                <p:nvPr/>
              </p:nvSpPr>
              <p:spPr>
                <a:xfrm>
                  <a:off x="1322262" y="1782749"/>
                  <a:ext cx="6816722" cy="135421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35E3315-D01F-4724-9495-56FE57711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262" y="1782749"/>
                  <a:ext cx="6816722" cy="1354217"/>
                </a:xfrm>
                <a:prstGeom prst="rect">
                  <a:avLst/>
                </a:prstGeom>
                <a:blipFill>
                  <a:blip r:embed="rId3"/>
                  <a:stretch>
                    <a:fillRect l="-268" t="-3153" b="-99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A040D0-86F7-48C7-88D5-B981D33AF481}"/>
                  </a:ext>
                </a:extLst>
              </p:cNvPr>
              <p:cNvSpPr txBox="1"/>
              <p:nvPr/>
            </p:nvSpPr>
            <p:spPr>
              <a:xfrm>
                <a:off x="1848893" y="3326922"/>
                <a:ext cx="8494207" cy="27370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(1)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i="0">
                    <a:solidFill>
                      <a:srgbClr val="002060"/>
                    </a:solidFill>
                    <a:latin typeface="+mj-lt"/>
                  </a:rPr>
                  <a:t>  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j-lt"/>
                  </a:rPr>
                  <a:t>        </a:t>
                </a:r>
                <a:r>
                  <a:rPr lang="en-US" altLang="zh-CN" sz="2400" b="1" i="0">
                    <a:solidFill>
                      <a:srgbClr val="002060"/>
                    </a:solidFill>
                    <a:latin typeface="+mj-lt"/>
                  </a:rPr>
                  <a:t>            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n-ea"/>
                  </a:rPr>
                  <a:t>(1)</a:t>
                </a:r>
                <a:r>
                  <a:rPr lang="en-US" altLang="zh-CN" sz="2400" b="1" i="0">
                    <a:solidFill>
                      <a:srgbClr val="002060"/>
                    </a:solidFill>
                    <a:latin typeface="+mj-lt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                       (2)</a:t>
                </a:r>
                <a:r>
                  <a:rPr lang="en-US" altLang="zh-CN" sz="2400" b="1" i="0">
                    <a:solidFill>
                      <a:srgbClr val="002060"/>
                    </a:solidFill>
                    <a:latin typeface="+mj-lt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(3)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                       (3)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j-lt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(4)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              (4)</a:t>
                </a:r>
                <a:r>
                  <a:rPr lang="en-US" altLang="zh-CN" sz="2400" b="1" i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j-lt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(5)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              (5) 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j-lt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(6)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ba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+mn-ea"/>
                  </a:rPr>
                  <a:t>                        (6)</a:t>
                </a:r>
                <a:r>
                  <a:rPr lang="en-US" altLang="zh-CN" sz="2400" b="1" i="0">
                    <a:solidFill>
                      <a:srgbClr val="C00000"/>
                    </a:solidFill>
                    <a:latin typeface="+mj-lt"/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A040D0-86F7-48C7-88D5-B981D33A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3" y="3326922"/>
                <a:ext cx="8494207" cy="2737096"/>
              </a:xfrm>
              <a:prstGeom prst="rect">
                <a:avLst/>
              </a:prstGeom>
              <a:blipFill>
                <a:blip r:embed="rId5"/>
                <a:stretch>
                  <a:fillRect l="-1076" t="-1559" b="-4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E70A20-ED9F-4120-9BAF-F6BC3BFB2C0D}"/>
              </a:ext>
            </a:extLst>
          </p:cNvPr>
          <p:cNvCxnSpPr>
            <a:cxnSpLocks/>
          </p:cNvCxnSpPr>
          <p:nvPr/>
        </p:nvCxnSpPr>
        <p:spPr>
          <a:xfrm>
            <a:off x="3749698" y="3762856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6C779D-CA66-4337-A51E-985C214E645D}"/>
              </a:ext>
            </a:extLst>
          </p:cNvPr>
          <p:cNvCxnSpPr>
            <a:cxnSpLocks/>
          </p:cNvCxnSpPr>
          <p:nvPr/>
        </p:nvCxnSpPr>
        <p:spPr>
          <a:xfrm>
            <a:off x="3749698" y="4184971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BBF3FC-C4EB-4E7B-8433-8BAB8489F852}"/>
              </a:ext>
            </a:extLst>
          </p:cNvPr>
          <p:cNvCxnSpPr>
            <a:cxnSpLocks/>
          </p:cNvCxnSpPr>
          <p:nvPr/>
        </p:nvCxnSpPr>
        <p:spPr>
          <a:xfrm>
            <a:off x="3749698" y="4638882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A19DE0B-F298-4F75-9122-682632D1AC00}"/>
              </a:ext>
            </a:extLst>
          </p:cNvPr>
          <p:cNvCxnSpPr>
            <a:cxnSpLocks/>
          </p:cNvCxnSpPr>
          <p:nvPr/>
        </p:nvCxnSpPr>
        <p:spPr>
          <a:xfrm>
            <a:off x="3749698" y="5994036"/>
            <a:ext cx="631528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EB073C2-5095-44E1-AF77-9E029D9A1778}"/>
              </a:ext>
            </a:extLst>
          </p:cNvPr>
          <p:cNvCxnSpPr>
            <a:cxnSpLocks/>
          </p:cNvCxnSpPr>
          <p:nvPr/>
        </p:nvCxnSpPr>
        <p:spPr>
          <a:xfrm>
            <a:off x="4559940" y="5079636"/>
            <a:ext cx="3307847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7735FE-F5BC-4514-BB0B-C2B51298278F}"/>
              </a:ext>
            </a:extLst>
          </p:cNvPr>
          <p:cNvCxnSpPr>
            <a:cxnSpLocks/>
          </p:cNvCxnSpPr>
          <p:nvPr/>
        </p:nvCxnSpPr>
        <p:spPr>
          <a:xfrm>
            <a:off x="4559940" y="5521486"/>
            <a:ext cx="3307847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8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集合并交差运算练习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7961D5-12EB-4465-9646-98F077BF3BA4}"/>
              </a:ext>
            </a:extLst>
          </p:cNvPr>
          <p:cNvGrpSpPr/>
          <p:nvPr/>
        </p:nvGrpSpPr>
        <p:grpSpPr>
          <a:xfrm>
            <a:off x="2687637" y="1226485"/>
            <a:ext cx="6816723" cy="1815882"/>
            <a:chOff x="1322261" y="1321084"/>
            <a:chExt cx="6816723" cy="181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094E02-540E-41E0-A2DC-EA138F5B3EA7}"/>
                    </a:ext>
                  </a:extLst>
                </p:cNvPr>
                <p:cNvSpPr txBox="1"/>
                <p:nvPr/>
              </p:nvSpPr>
              <p:spPr>
                <a:xfrm>
                  <a:off x="1322261" y="1321084"/>
                  <a:ext cx="6816721" cy="4616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</a:rPr>
                    <a:t>全集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zh-CN" altLang="en-US" sz="24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E094E02-540E-41E0-A2DC-EA138F5B3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261" y="1321084"/>
                  <a:ext cx="681672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31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35E3315-D01F-4724-9495-56FE577117A5}"/>
                    </a:ext>
                  </a:extLst>
                </p:cNvPr>
                <p:cNvSpPr txBox="1"/>
                <p:nvPr/>
              </p:nvSpPr>
              <p:spPr>
                <a:xfrm>
                  <a:off x="1322262" y="1782749"/>
                  <a:ext cx="6816722" cy="135421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rgbClr val="C00000"/>
                      </a:solidFill>
                    </a:rPr>
                    <a:t> </a:t>
                  </a:r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sz="2400" b="1">
                      <a:solidFill>
                        <a:srgbClr val="C00000"/>
                      </a:solidFill>
                    </a:rPr>
                    <a:t> </a:t>
                  </a:r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zh-CN" altLang="en-US" sz="2400" b="1" i="0">
                      <a:solidFill>
                        <a:schemeClr val="accent2">
                          <a:lumMod val="50000"/>
                        </a:schemeClr>
                      </a:solidFill>
                      <a:latin typeface="+mj-lt"/>
                    </a:rPr>
                    <a:t>的倍数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400" b="1">
                      <a:solidFill>
                        <a:srgbClr val="C00000"/>
                      </a:solidFill>
                    </a:rPr>
                    <a:t> </a:t>
                  </a:r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35E3315-D01F-4724-9495-56FE57711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262" y="1782749"/>
                  <a:ext cx="6816722" cy="1354217"/>
                </a:xfrm>
                <a:prstGeom prst="rect">
                  <a:avLst/>
                </a:prstGeom>
                <a:blipFill>
                  <a:blip r:embed="rId7"/>
                  <a:stretch>
                    <a:fillRect l="-268" t="-3153" b="-99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A040D0-86F7-48C7-88D5-B981D33AF481}"/>
                  </a:ext>
                </a:extLst>
              </p:cNvPr>
              <p:cNvSpPr txBox="1"/>
              <p:nvPr/>
            </p:nvSpPr>
            <p:spPr>
              <a:xfrm>
                <a:off x="1848893" y="3326922"/>
                <a:ext cx="8494207" cy="27370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(1)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(3)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(4)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(5)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CN" sz="2400" b="1">
                    <a:solidFill>
                      <a:srgbClr val="002060"/>
                    </a:solidFill>
                  </a:rPr>
                  <a:t>(6)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ba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A040D0-86F7-48C7-88D5-B981D33A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3" y="3326922"/>
                <a:ext cx="8494207" cy="2737096"/>
              </a:xfrm>
              <a:prstGeom prst="rect">
                <a:avLst/>
              </a:prstGeom>
              <a:blipFill>
                <a:blip r:embed="rId8"/>
                <a:stretch>
                  <a:fillRect l="-1076" t="-1559" b="-4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E70A20-ED9F-4120-9BAF-F6BC3BFB2C0D}"/>
              </a:ext>
            </a:extLst>
          </p:cNvPr>
          <p:cNvCxnSpPr>
            <a:cxnSpLocks/>
          </p:cNvCxnSpPr>
          <p:nvPr/>
        </p:nvCxnSpPr>
        <p:spPr>
          <a:xfrm>
            <a:off x="3749698" y="3762856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6C779D-CA66-4337-A51E-985C214E645D}"/>
              </a:ext>
            </a:extLst>
          </p:cNvPr>
          <p:cNvCxnSpPr>
            <a:cxnSpLocks/>
          </p:cNvCxnSpPr>
          <p:nvPr/>
        </p:nvCxnSpPr>
        <p:spPr>
          <a:xfrm>
            <a:off x="3749698" y="4184971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BBBF3FC-C4EB-4E7B-8433-8BAB8489F852}"/>
              </a:ext>
            </a:extLst>
          </p:cNvPr>
          <p:cNvCxnSpPr>
            <a:cxnSpLocks/>
          </p:cNvCxnSpPr>
          <p:nvPr/>
        </p:nvCxnSpPr>
        <p:spPr>
          <a:xfrm>
            <a:off x="3749698" y="4638882"/>
            <a:ext cx="4118089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A19DE0B-F298-4F75-9122-682632D1AC00}"/>
              </a:ext>
            </a:extLst>
          </p:cNvPr>
          <p:cNvCxnSpPr>
            <a:cxnSpLocks/>
          </p:cNvCxnSpPr>
          <p:nvPr/>
        </p:nvCxnSpPr>
        <p:spPr>
          <a:xfrm>
            <a:off x="3749698" y="5994036"/>
            <a:ext cx="631528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EB073C2-5095-44E1-AF77-9E029D9A1778}"/>
              </a:ext>
            </a:extLst>
          </p:cNvPr>
          <p:cNvCxnSpPr>
            <a:cxnSpLocks/>
          </p:cNvCxnSpPr>
          <p:nvPr/>
        </p:nvCxnSpPr>
        <p:spPr>
          <a:xfrm>
            <a:off x="4559940" y="5079636"/>
            <a:ext cx="3307847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7735FE-F5BC-4514-BB0B-C2B51298278F}"/>
              </a:ext>
            </a:extLst>
          </p:cNvPr>
          <p:cNvCxnSpPr>
            <a:cxnSpLocks/>
          </p:cNvCxnSpPr>
          <p:nvPr/>
        </p:nvCxnSpPr>
        <p:spPr>
          <a:xfrm>
            <a:off x="4559940" y="5521486"/>
            <a:ext cx="3307847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集合并交差运算的基本性质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82FA85-86E3-4D33-8746-9BAB50DD3AE2}"/>
                  </a:ext>
                </a:extLst>
              </p:cNvPr>
              <p:cNvSpPr txBox="1"/>
              <p:nvPr/>
            </p:nvSpPr>
            <p:spPr>
              <a:xfrm>
                <a:off x="2083712" y="1161031"/>
                <a:ext cx="8024574" cy="14465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</a:rPr>
                  <a:t>集合并和集合交都满足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交换律</a:t>
                </a:r>
                <a:r>
                  <a:rPr lang="zh-CN" altLang="en-US" sz="2400" b="1">
                    <a:solidFill>
                      <a:srgbClr val="002060"/>
                    </a:solidFill>
                  </a:rPr>
                  <a:t>、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结合律</a:t>
                </a:r>
                <a:r>
                  <a:rPr lang="zh-CN" altLang="en-US" sz="2400" b="1">
                    <a:solidFill>
                      <a:srgbClr val="002060"/>
                    </a:solidFill>
                  </a:rPr>
                  <a:t>和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幂等律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幂等律是指对任意集合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</a:rPr>
                  <a:t>集合并对集合交有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分配律</a:t>
                </a:r>
                <a:r>
                  <a:rPr lang="zh-CN" altLang="en-US" sz="2400" b="1">
                    <a:solidFill>
                      <a:srgbClr val="002060"/>
                    </a:solidFill>
                  </a:rPr>
                  <a:t>，集合交对集合并也有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分配律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82FA85-86E3-4D33-8746-9BAB50DD3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12" y="1161031"/>
                <a:ext cx="8024574" cy="1446550"/>
              </a:xfrm>
              <a:prstGeom prst="rect">
                <a:avLst/>
              </a:prstGeom>
              <a:blipFill>
                <a:blip r:embed="rId6"/>
                <a:stretch>
                  <a:fillRect l="-1064" t="-2941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110AC7-2BD8-4841-8861-81F30972E8D9}"/>
                  </a:ext>
                </a:extLst>
              </p:cNvPr>
              <p:cNvSpPr txBox="1"/>
              <p:nvPr/>
            </p:nvSpPr>
            <p:spPr>
              <a:xfrm>
                <a:off x="1219199" y="2974443"/>
                <a:ext cx="4723305" cy="1508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集合交与子集关系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110AC7-2BD8-4841-8861-81F30972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2974443"/>
                <a:ext cx="4723305" cy="1508105"/>
              </a:xfrm>
              <a:prstGeom prst="rect">
                <a:avLst/>
              </a:prstGeom>
              <a:blipFill>
                <a:blip r:embed="rId7"/>
                <a:stretch>
                  <a:fillRect t="-2834" b="-8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422B61-3C63-45C6-A6BC-430657157766}"/>
                  </a:ext>
                </a:extLst>
              </p:cNvPr>
              <p:cNvSpPr txBox="1"/>
              <p:nvPr/>
            </p:nvSpPr>
            <p:spPr>
              <a:xfrm>
                <a:off x="1219198" y="4583484"/>
                <a:ext cx="4723305" cy="1508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集合并与子集关系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422B61-3C63-45C6-A6BC-43065715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8" y="4583484"/>
                <a:ext cx="4723305" cy="1508105"/>
              </a:xfrm>
              <a:prstGeom prst="rect">
                <a:avLst/>
              </a:prstGeom>
              <a:blipFill>
                <a:blip r:embed="rId8"/>
                <a:stretch>
                  <a:fillRect t="-2834" b="-8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37C243-29D8-40AE-A0DA-DDE779AE4290}"/>
                  </a:ext>
                </a:extLst>
              </p:cNvPr>
              <p:cNvSpPr txBox="1"/>
              <p:nvPr/>
            </p:nvSpPr>
            <p:spPr>
              <a:xfrm>
                <a:off x="7045485" y="2986990"/>
                <a:ext cx="3927316" cy="20735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集合差、集合补与子集关系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∅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ba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endParaRPr lang="zh-CN" alt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37C243-29D8-40AE-A0DA-DDE779AE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485" y="2986990"/>
                <a:ext cx="3927316" cy="2073516"/>
              </a:xfrm>
              <a:prstGeom prst="rect">
                <a:avLst/>
              </a:prstGeom>
              <a:blipFill>
                <a:blip r:embed="rId9"/>
                <a:stretch>
                  <a:fillRect l="-2484" t="-2059" r="-155"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664C24A-8F38-49A3-B1E9-24B4CEAFCA83}"/>
              </a:ext>
            </a:extLst>
          </p:cNvPr>
          <p:cNvSpPr txBox="1"/>
          <p:nvPr/>
        </p:nvSpPr>
        <p:spPr>
          <a:xfrm>
            <a:off x="7502685" y="5350656"/>
            <a:ext cx="3012915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4">
                    <a:lumMod val="50000"/>
                  </a:schemeClr>
                </a:solidFill>
              </a:rPr>
              <a:t>集合等式证明一讲会更深入讨论集合运算的这些性质！</a:t>
            </a:r>
          </a:p>
        </p:txBody>
      </p:sp>
    </p:spTree>
    <p:extLst>
      <p:ext uri="{BB962C8B-B14F-4D97-AF65-F5344CB8AC3E}">
        <p14:creationId xmlns:p14="http://schemas.microsoft.com/office/powerpoint/2010/main" val="126672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集合广义并和广义交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A9D9F1-4A1D-47F7-A991-A87A0207F414}"/>
                  </a:ext>
                </a:extLst>
              </p:cNvPr>
              <p:cNvSpPr txBox="1"/>
              <p:nvPr/>
            </p:nvSpPr>
            <p:spPr>
              <a:xfrm>
                <a:off x="888086" y="1298798"/>
                <a:ext cx="6565261" cy="24314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是集合族（即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的元素都是集合）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集合族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广义交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⋂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即属于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的每个集合的元素构成广义交集合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⋂</m:t>
                    </m:r>
                    <m:r>
                      <a:rPr lang="zh-CN" altLang="en-US" sz="20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endPara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集合族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广义并</a:t>
                </a: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⋂</m:t>
                    </m:r>
                    <m:r>
                      <a:rPr lang="zh-CN" altLang="en-US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∣∃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即属于</a:t>
                </a:r>
                <a14:m>
                  <m:oMath xmlns:m="http://schemas.openxmlformats.org/officeDocument/2006/math">
                    <m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𝓐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的某个集合的元素构成广义并集合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⋃</m:t>
                    </m:r>
                    <m:r>
                      <a:rPr lang="zh-CN" altLang="en-US" sz="20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𝓐</m:t>
                    </m:r>
                  </m:oMath>
                </a14:m>
                <a:endParaRPr lang="en-US" altLang="zh-CN" sz="2000" b="1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A9D9F1-4A1D-47F7-A991-A87A0207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86" y="1298798"/>
                <a:ext cx="6565261" cy="2431435"/>
              </a:xfrm>
              <a:prstGeom prst="rect">
                <a:avLst/>
              </a:prstGeom>
              <a:blipFill>
                <a:blip r:embed="rId4"/>
                <a:stretch>
                  <a:fillRect l="-1486" t="-2757" b="-3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FDE1BF-C25F-4C31-9DEF-15C422D4DBCE}"/>
                  </a:ext>
                </a:extLst>
              </p:cNvPr>
              <p:cNvSpPr txBox="1"/>
              <p:nvPr/>
            </p:nvSpPr>
            <p:spPr>
              <a:xfrm>
                <a:off x="7968656" y="1398825"/>
                <a:ext cx="3335258" cy="22313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注意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的含义是：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𝓐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的含义是：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𝓐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FDE1BF-C25F-4C31-9DEF-15C422D4D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56" y="1398825"/>
                <a:ext cx="3335258" cy="2231380"/>
              </a:xfrm>
              <a:prstGeom prst="rect">
                <a:avLst/>
              </a:prstGeom>
              <a:blipFill>
                <a:blip r:embed="rId5"/>
                <a:stretch>
                  <a:fillRect l="-1645" t="-1907" r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F43A9A-7BDF-4F02-841D-CA950C0C1D97}"/>
                  </a:ext>
                </a:extLst>
              </p:cNvPr>
              <p:cNvSpPr txBox="1"/>
              <p:nvPr/>
            </p:nvSpPr>
            <p:spPr>
              <a:xfrm>
                <a:off x="2203769" y="4180952"/>
                <a:ext cx="3933894" cy="17081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若集合族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有限个集合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构成，例如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𝓐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solidFill>
                    <a:srgbClr val="00206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⋃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F43A9A-7BDF-4F02-841D-CA950C0C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69" y="4180952"/>
                <a:ext cx="3933894" cy="1708160"/>
              </a:xfrm>
              <a:prstGeom prst="rect">
                <a:avLst/>
              </a:prstGeom>
              <a:blipFill>
                <a:blip r:embed="rId6"/>
                <a:stretch>
                  <a:fillRect l="-1705"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38ADBF-83D6-4EA0-B33A-EA20E2D3C590}"/>
                  </a:ext>
                </a:extLst>
              </p:cNvPr>
              <p:cNvSpPr txBox="1"/>
              <p:nvPr/>
            </p:nvSpPr>
            <p:spPr>
              <a:xfrm>
                <a:off x="7113462" y="4321209"/>
                <a:ext cx="4190452" cy="7882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设全集是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，空集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也可看做是集合族，那么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分别等于什么？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38ADBF-83D6-4EA0-B33A-EA20E2D3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62" y="4321209"/>
                <a:ext cx="4190452" cy="788293"/>
              </a:xfrm>
              <a:prstGeom prst="rect">
                <a:avLst/>
              </a:prstGeom>
              <a:blipFill>
                <a:blip r:embed="rId9"/>
                <a:stretch>
                  <a:fillRect l="-1601" t="-775" b="-74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75B042-A85F-41D2-8BFD-91ECF754742A}"/>
                  </a:ext>
                </a:extLst>
              </p:cNvPr>
              <p:cNvSpPr txBox="1"/>
              <p:nvPr/>
            </p:nvSpPr>
            <p:spPr>
              <a:xfrm>
                <a:off x="7113462" y="5330038"/>
                <a:ext cx="4190452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</a:rPr>
                  <a:t>		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nary>
                    <m:r>
                      <a:rPr lang="zh-CN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75B042-A85F-41D2-8BFD-91ECF754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62" y="5330038"/>
                <a:ext cx="4190452" cy="400110"/>
              </a:xfrm>
              <a:prstGeom prst="rect">
                <a:avLst/>
              </a:prstGeom>
              <a:blipFill>
                <a:blip r:embed="rId10"/>
                <a:stretch>
                  <a:fillRect t="-95455" b="-1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88570" y="1373365"/>
            <a:ext cx="4733731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集合基本概念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定义集合的方法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集合并交差运算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集合幂集运算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集合运算的算法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集合广义并和广义交练习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B6D778-70B5-4BB6-8FB5-1712751A4DE0}"/>
              </a:ext>
            </a:extLst>
          </p:cNvPr>
          <p:cNvGrpSpPr/>
          <p:nvPr/>
        </p:nvGrpSpPr>
        <p:grpSpPr>
          <a:xfrm>
            <a:off x="1993261" y="1242441"/>
            <a:ext cx="8205478" cy="2507574"/>
            <a:chOff x="1993261" y="1242441"/>
            <a:chExt cx="8205478" cy="25075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EFB5261-6DCF-4A99-A88A-CD2F9527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3261" y="1242441"/>
              <a:ext cx="8205478" cy="250757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B064B6-F0A4-404D-8138-09FE5FB29F78}"/>
                </a:ext>
              </a:extLst>
            </p:cNvPr>
            <p:cNvSpPr txBox="1"/>
            <p:nvPr/>
          </p:nvSpPr>
          <p:spPr>
            <a:xfrm>
              <a:off x="3683914" y="1736576"/>
              <a:ext cx="960449" cy="276999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(1)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9B0CB0-24D8-4027-9812-FA47B645F3C0}"/>
                </a:ext>
              </a:extLst>
            </p:cNvPr>
            <p:cNvSpPr txBox="1"/>
            <p:nvPr/>
          </p:nvSpPr>
          <p:spPr>
            <a:xfrm>
              <a:off x="6257172" y="1736576"/>
              <a:ext cx="960449" cy="276999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(2)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885E465-C90E-40D8-8EC9-3F142A0D55C6}"/>
              </a:ext>
            </a:extLst>
          </p:cNvPr>
          <p:cNvGrpSpPr/>
          <p:nvPr/>
        </p:nvGrpSpPr>
        <p:grpSpPr>
          <a:xfrm>
            <a:off x="1993261" y="4148852"/>
            <a:ext cx="8210452" cy="1913627"/>
            <a:chOff x="1993261" y="4148852"/>
            <a:chExt cx="8210452" cy="191362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FFEC39-6DAB-4089-B18B-7AA6962B6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261" y="4148852"/>
              <a:ext cx="8210452" cy="191362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44B47A1-B0F1-4FA0-B02A-56698B73DA43}"/>
                </a:ext>
              </a:extLst>
            </p:cNvPr>
            <p:cNvSpPr txBox="1"/>
            <p:nvPr/>
          </p:nvSpPr>
          <p:spPr>
            <a:xfrm>
              <a:off x="3513972" y="4635204"/>
              <a:ext cx="960449" cy="276999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(3)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40A635-5FF4-44CF-B978-AA3F37DB596C}"/>
                </a:ext>
              </a:extLst>
            </p:cNvPr>
            <p:cNvSpPr txBox="1"/>
            <p:nvPr/>
          </p:nvSpPr>
          <p:spPr>
            <a:xfrm>
              <a:off x="5898393" y="4635203"/>
              <a:ext cx="960449" cy="276999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(4)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74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集合并交差运算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集合广义并和广义交练习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AEDECF-A6CA-42ED-8047-5940E3A1F779}"/>
              </a:ext>
            </a:extLst>
          </p:cNvPr>
          <p:cNvGrpSpPr/>
          <p:nvPr/>
        </p:nvGrpSpPr>
        <p:grpSpPr>
          <a:xfrm>
            <a:off x="1993261" y="1242441"/>
            <a:ext cx="8205478" cy="2507574"/>
            <a:chOff x="1993261" y="1242441"/>
            <a:chExt cx="8205478" cy="25075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EFB5261-6DCF-4A99-A88A-CD2F9527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3261" y="1242441"/>
              <a:ext cx="8205478" cy="25075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1B064B6-F0A4-404D-8138-09FE5FB29F78}"/>
                    </a:ext>
                  </a:extLst>
                </p:cNvPr>
                <p:cNvSpPr txBox="1"/>
                <p:nvPr/>
              </p:nvSpPr>
              <p:spPr>
                <a:xfrm>
                  <a:off x="3683914" y="1736576"/>
                  <a:ext cx="960449" cy="276999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1B064B6-F0A4-404D-8138-09FE5FB29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914" y="1736576"/>
                  <a:ext cx="96044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430" t="-4444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9B0CB0-24D8-4027-9812-FA47B645F3C0}"/>
                    </a:ext>
                  </a:extLst>
                </p:cNvPr>
                <p:cNvSpPr txBox="1"/>
                <p:nvPr/>
              </p:nvSpPr>
              <p:spPr>
                <a:xfrm>
                  <a:off x="6257172" y="1736576"/>
                  <a:ext cx="960449" cy="276999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zh-CN" altLang="en-US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9B0CB0-24D8-4027-9812-FA47B645F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172" y="1736576"/>
                  <a:ext cx="96044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CC382B9-6229-495D-BD63-B1A9A1C7B006}"/>
                </a:ext>
              </a:extLst>
            </p:cNvPr>
            <p:cNvSpPr txBox="1"/>
            <p:nvPr/>
          </p:nvSpPr>
          <p:spPr>
            <a:xfrm>
              <a:off x="4644363" y="1590458"/>
              <a:ext cx="394705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C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5BCBAC-BA5A-435B-8E1B-8F8C068ED300}"/>
                </a:ext>
              </a:extLst>
            </p:cNvPr>
            <p:cNvSpPr txBox="1"/>
            <p:nvPr/>
          </p:nvSpPr>
          <p:spPr>
            <a:xfrm>
              <a:off x="6976960" y="1590458"/>
              <a:ext cx="394705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D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4F62AA4-26C0-47EC-BDCD-EDAD453EAE0F}"/>
              </a:ext>
            </a:extLst>
          </p:cNvPr>
          <p:cNvGrpSpPr/>
          <p:nvPr/>
        </p:nvGrpSpPr>
        <p:grpSpPr>
          <a:xfrm>
            <a:off x="1993261" y="4148852"/>
            <a:ext cx="8210452" cy="1913627"/>
            <a:chOff x="1993261" y="4148852"/>
            <a:chExt cx="8210452" cy="191362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FFEC39-6DAB-4089-B18B-7AA6962B6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3261" y="4148852"/>
              <a:ext cx="8210452" cy="19136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44B47A1-B0F1-4FA0-B02A-56698B73DA43}"/>
                    </a:ext>
                  </a:extLst>
                </p:cNvPr>
                <p:cNvSpPr txBox="1"/>
                <p:nvPr/>
              </p:nvSpPr>
              <p:spPr>
                <a:xfrm>
                  <a:off x="3401042" y="4635204"/>
                  <a:ext cx="1144644" cy="276999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44B47A1-B0F1-4FA0-B02A-56698B73D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042" y="4635204"/>
                  <a:ext cx="114464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40A635-5FF4-44CF-B978-AA3F37DB596C}"/>
                    </a:ext>
                  </a:extLst>
                </p:cNvPr>
                <p:cNvSpPr txBox="1"/>
                <p:nvPr/>
              </p:nvSpPr>
              <p:spPr>
                <a:xfrm>
                  <a:off x="5714198" y="4615469"/>
                  <a:ext cx="1351021" cy="276999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40A635-5FF4-44CF-B978-AA3F37DB5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198" y="4615469"/>
                  <a:ext cx="1351021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8E928F2-E47E-45B9-9222-BC98AD321BE9}"/>
                </a:ext>
              </a:extLst>
            </p:cNvPr>
            <p:cNvSpPr txBox="1"/>
            <p:nvPr/>
          </p:nvSpPr>
          <p:spPr>
            <a:xfrm>
              <a:off x="4537884" y="4476843"/>
              <a:ext cx="394705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FD9760F-D510-46E6-95A0-74869FD613F1}"/>
                </a:ext>
              </a:extLst>
            </p:cNvPr>
            <p:cNvSpPr txBox="1"/>
            <p:nvPr/>
          </p:nvSpPr>
          <p:spPr>
            <a:xfrm>
              <a:off x="7020268" y="4476843"/>
              <a:ext cx="394705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D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5258C0-BB09-4BC5-950C-802D56478D1A}"/>
                  </a:ext>
                </a:extLst>
              </p:cNvPr>
              <p:cNvSpPr txBox="1"/>
              <p:nvPr/>
            </p:nvSpPr>
            <p:spPr>
              <a:xfrm>
                <a:off x="7956595" y="1690409"/>
                <a:ext cx="261163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注意，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5258C0-BB09-4BC5-950C-802D5647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95" y="1690409"/>
                <a:ext cx="2611632" cy="369332"/>
              </a:xfrm>
              <a:prstGeom prst="rect">
                <a:avLst/>
              </a:prstGeom>
              <a:blipFill>
                <a:blip r:embed="rId9"/>
                <a:stretch>
                  <a:fillRect l="-186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22E7CE-2E10-4059-B311-081131760D9F}"/>
                  </a:ext>
                </a:extLst>
              </p:cNvPr>
              <p:cNvSpPr txBox="1"/>
              <p:nvPr/>
            </p:nvSpPr>
            <p:spPr>
              <a:xfrm>
                <a:off x="7719773" y="4450538"/>
                <a:ext cx="2848454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注意，这里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被看做是集合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22E7CE-2E10-4059-B311-08113176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73" y="4450538"/>
                <a:ext cx="2848454" cy="369332"/>
              </a:xfrm>
              <a:prstGeom prst="rect">
                <a:avLst/>
              </a:prstGeom>
              <a:blipFill>
                <a:blip r:embed="rId10"/>
                <a:stretch>
                  <a:fillRect l="-1709" t="-8197" r="-17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7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88570" y="1373365"/>
            <a:ext cx="4733731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定义集合的方法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集合并交差运算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集合幂集运算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集合运算的算法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95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集合幂集运算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集合的幂集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/>
              <p:nvPr/>
            </p:nvSpPr>
            <p:spPr>
              <a:xfrm>
                <a:off x="1563468" y="1210841"/>
                <a:ext cx="9065059" cy="1508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幂集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所有子集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构成的集合称为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幂集</a:t>
                </a:r>
                <a:r>
                  <a:rPr lang="en-US" altLang="zh-CN" sz="2400" b="1">
                    <a:solidFill>
                      <a:srgbClr val="002060"/>
                    </a:solidFill>
                    <a:latin typeface="+mn-ea"/>
                  </a:rPr>
                  <a:t> (power set)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8" y="1210841"/>
                <a:ext cx="9065059" cy="1508105"/>
              </a:xfrm>
              <a:prstGeom prst="rect">
                <a:avLst/>
              </a:prstGeom>
              <a:blipFill>
                <a:blip r:embed="rId2"/>
                <a:stretch>
                  <a:fillRect l="-1008" t="-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8D8524-F06C-4000-B659-A49D660A397A}"/>
                  </a:ext>
                </a:extLst>
              </p:cNvPr>
              <p:cNvSpPr txBox="1"/>
              <p:nvPr/>
            </p:nvSpPr>
            <p:spPr>
              <a:xfrm>
                <a:off x="2009294" y="3028378"/>
                <a:ext cx="8173406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，则：</a:t>
                </a:r>
                <a:endParaRPr lang="en-US" altLang="zh-CN" sz="2400" b="1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8D8524-F06C-4000-B659-A49D660A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94" y="3028378"/>
                <a:ext cx="8173406" cy="1061829"/>
              </a:xfrm>
              <a:prstGeom prst="rect">
                <a:avLst/>
              </a:prstGeom>
              <a:blipFill>
                <a:blip r:embed="rId3"/>
                <a:stretch>
                  <a:fillRect l="-1194" t="-6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C1B1B3-D9DF-4E72-91AC-AD370C71A3AB}"/>
                  </a:ext>
                </a:extLst>
              </p:cNvPr>
              <p:cNvSpPr txBox="1"/>
              <p:nvPr/>
            </p:nvSpPr>
            <p:spPr>
              <a:xfrm>
                <a:off x="2349418" y="4241819"/>
                <a:ext cx="7493158" cy="1708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4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人工计算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的考虑顺序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先</a:t>
                </a:r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0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个元素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然后考虑包含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1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个元素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的子集，包含</a:t>
                </a: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2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个元素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的子集等等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一直到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自己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C1B1B3-D9DF-4E72-91AC-AD370C71A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18" y="4241819"/>
                <a:ext cx="7493158" cy="1708160"/>
              </a:xfrm>
              <a:prstGeom prst="rect">
                <a:avLst/>
              </a:prstGeom>
              <a:blipFill>
                <a:blip r:embed="rId4"/>
                <a:stretch>
                  <a:fillRect l="-732" t="-2143" r="-24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2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集合幂集运算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集合的幂集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/>
              <p:nvPr/>
            </p:nvSpPr>
            <p:spPr>
              <a:xfrm>
                <a:off x="1563468" y="1583627"/>
                <a:ext cx="9065059" cy="1508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幂集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所有子集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构成的集合称为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幂集</a:t>
                </a:r>
                <a:r>
                  <a:rPr lang="en-US" altLang="zh-CN" sz="2400" b="1">
                    <a:solidFill>
                      <a:srgbClr val="002060"/>
                    </a:solidFill>
                    <a:latin typeface="+mn-ea"/>
                  </a:rPr>
                  <a:t> (power set)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8" y="1583627"/>
                <a:ext cx="9065059" cy="1508105"/>
              </a:xfrm>
              <a:prstGeom prst="rect">
                <a:avLst/>
              </a:prstGeom>
              <a:blipFill>
                <a:blip r:embed="rId2"/>
                <a:stretch>
                  <a:fillRect l="-1008" t="-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3AFD060-D054-433F-9BC8-DA1884B127BA}"/>
              </a:ext>
            </a:extLst>
          </p:cNvPr>
          <p:cNvGrpSpPr/>
          <p:nvPr/>
        </p:nvGrpSpPr>
        <p:grpSpPr>
          <a:xfrm>
            <a:off x="803076" y="3766266"/>
            <a:ext cx="10585844" cy="1112051"/>
            <a:chOff x="803076" y="3766266"/>
            <a:chExt cx="10585844" cy="111205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909BFCD-3B4F-48EB-9A40-1830BF3C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6" y="3766268"/>
              <a:ext cx="10585844" cy="1112049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A535FA-13F6-4815-BFD8-C1F8270095B2}"/>
                </a:ext>
              </a:extLst>
            </p:cNvPr>
            <p:cNvSpPr txBox="1"/>
            <p:nvPr/>
          </p:nvSpPr>
          <p:spPr>
            <a:xfrm>
              <a:off x="2567775" y="3809137"/>
              <a:ext cx="960449" cy="442035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(1)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07EF8D-8216-4509-A729-0F03FD07A144}"/>
                </a:ext>
              </a:extLst>
            </p:cNvPr>
            <p:cNvSpPr txBox="1"/>
            <p:nvPr/>
          </p:nvSpPr>
          <p:spPr>
            <a:xfrm>
              <a:off x="7038545" y="3766266"/>
              <a:ext cx="960449" cy="442035"/>
            </a:xfrm>
            <a:prstGeom prst="rect">
              <a:avLst/>
            </a:prstGeom>
            <a:solidFill>
              <a:srgbClr val="E5EFE5"/>
            </a:solidFill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(2)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70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集合幂集运算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集合的幂集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/>
              <p:nvPr/>
            </p:nvSpPr>
            <p:spPr>
              <a:xfrm>
                <a:off x="1563468" y="1583627"/>
                <a:ext cx="9065059" cy="15081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幂集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所有子集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构成的集合称为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幂集</a:t>
                </a:r>
                <a:r>
                  <a:rPr lang="en-US" altLang="zh-CN" sz="2400" b="1">
                    <a:solidFill>
                      <a:srgbClr val="002060"/>
                    </a:solidFill>
                    <a:latin typeface="+mn-ea"/>
                  </a:rPr>
                  <a:t> (power set)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5D464F-15E9-4C57-B401-05036FE8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8" y="1583627"/>
                <a:ext cx="9065059" cy="1508105"/>
              </a:xfrm>
              <a:prstGeom prst="rect">
                <a:avLst/>
              </a:prstGeom>
              <a:blipFill>
                <a:blip r:embed="rId2"/>
                <a:stretch>
                  <a:fillRect l="-1008" t="-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DF3B24F-14C7-47C9-9B5F-B3E8E239DB1F}"/>
              </a:ext>
            </a:extLst>
          </p:cNvPr>
          <p:cNvGrpSpPr/>
          <p:nvPr/>
        </p:nvGrpSpPr>
        <p:grpSpPr>
          <a:xfrm>
            <a:off x="803076" y="3604911"/>
            <a:ext cx="10585844" cy="1273406"/>
            <a:chOff x="803076" y="3604911"/>
            <a:chExt cx="10585844" cy="127340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909BFCD-3B4F-48EB-9A40-1830BF3C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6" y="3766268"/>
              <a:ext cx="10585844" cy="11120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A535FA-13F6-4815-BFD8-C1F8270095B2}"/>
                    </a:ext>
                  </a:extLst>
                </p:cNvPr>
                <p:cNvSpPr txBox="1"/>
                <p:nvPr/>
              </p:nvSpPr>
              <p:spPr>
                <a:xfrm>
                  <a:off x="2567775" y="3809137"/>
                  <a:ext cx="960449" cy="442035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36000" bIns="36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4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A535FA-13F6-4815-BFD8-C1F827009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775" y="3809137"/>
                  <a:ext cx="960449" cy="442035"/>
                </a:xfrm>
                <a:prstGeom prst="rect">
                  <a:avLst/>
                </a:prstGeom>
                <a:blipFill>
                  <a:blip r:embed="rId4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307EF8D-8216-4509-A729-0F03FD07A144}"/>
                    </a:ext>
                  </a:extLst>
                </p:cNvPr>
                <p:cNvSpPr txBox="1"/>
                <p:nvPr/>
              </p:nvSpPr>
              <p:spPr>
                <a:xfrm>
                  <a:off x="6761220" y="3772940"/>
                  <a:ext cx="1568497" cy="442035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tIns="36000" bIns="3600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} }</m:t>
                        </m:r>
                      </m:oMath>
                    </m:oMathPara>
                  </a14:m>
                  <a:endParaRPr lang="zh-CN" altLang="en-US" sz="24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307EF8D-8216-4509-A729-0F03FD07A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220" y="3772940"/>
                  <a:ext cx="1568497" cy="442035"/>
                </a:xfrm>
                <a:prstGeom prst="rect">
                  <a:avLst/>
                </a:prstGeom>
                <a:blipFill>
                  <a:blip r:embed="rId5"/>
                  <a:stretch>
                    <a:fillRect l="-1167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2C9193-2C02-4339-A14C-8D9E86044265}"/>
                </a:ext>
              </a:extLst>
            </p:cNvPr>
            <p:cNvSpPr txBox="1"/>
            <p:nvPr/>
          </p:nvSpPr>
          <p:spPr>
            <a:xfrm>
              <a:off x="3449635" y="3604911"/>
              <a:ext cx="39470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B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5BF8E8-D5E9-4143-9C68-BC23719C3A7E}"/>
                </a:ext>
              </a:extLst>
            </p:cNvPr>
            <p:cNvSpPr txBox="1"/>
            <p:nvPr/>
          </p:nvSpPr>
          <p:spPr>
            <a:xfrm>
              <a:off x="8322898" y="3604911"/>
              <a:ext cx="39470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D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E3B315-F840-45A3-AEC4-6A2E65038A46}"/>
                  </a:ext>
                </a:extLst>
              </p:cNvPr>
              <p:cNvSpPr txBox="1"/>
              <p:nvPr/>
            </p:nvSpPr>
            <p:spPr>
              <a:xfrm>
                <a:off x="676818" y="5119529"/>
                <a:ext cx="10838357" cy="8666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不难看到，当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个元素时（记为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空集有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个元素，而且空集是任意集合的子集，因此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个元素，就是空集，</a:t>
                </a:r>
                <a:r>
                  <a:rPr lang="zh-CN" altLang="en-US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个元素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E3B315-F840-45A3-AEC4-6A2E6503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18" y="5119529"/>
                <a:ext cx="10838357" cy="866648"/>
              </a:xfrm>
              <a:prstGeom prst="rect">
                <a:avLst/>
              </a:prstGeom>
              <a:blipFill>
                <a:blip r:embed="rId6"/>
                <a:stretch>
                  <a:fillRect l="-562" t="-5634" r="-56" b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集合幂集运算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子集关系与属于关系练习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3AD8C5-4958-457E-9560-AF585F3E9C53}"/>
              </a:ext>
            </a:extLst>
          </p:cNvPr>
          <p:cNvSpPr txBox="1"/>
          <p:nvPr/>
        </p:nvSpPr>
        <p:spPr>
          <a:xfrm>
            <a:off x="2285997" y="1341300"/>
            <a:ext cx="762000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C00000"/>
                </a:solidFill>
              </a:rPr>
              <a:t>子集关系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是两个集合间的关系，</a:t>
            </a:r>
            <a:r>
              <a:rPr lang="zh-CN" altLang="en-US" sz="2000" b="1">
                <a:solidFill>
                  <a:srgbClr val="C00000"/>
                </a:solidFill>
              </a:rPr>
              <a:t>属于关系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是元素与集合之间的关系</a:t>
            </a:r>
            <a:endParaRPr lang="en-US" altLang="zh-CN" sz="2000" b="1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但一个集合可能是另一个集合的元素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37677F-EB42-4189-939F-BBE32824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44" y="2315833"/>
            <a:ext cx="8974909" cy="22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集合幂集运算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子集关系与属于关系练习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3AD8C5-4958-457E-9560-AF585F3E9C53}"/>
              </a:ext>
            </a:extLst>
          </p:cNvPr>
          <p:cNvSpPr txBox="1"/>
          <p:nvPr/>
        </p:nvSpPr>
        <p:spPr>
          <a:xfrm>
            <a:off x="2285999" y="1341300"/>
            <a:ext cx="762000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C00000"/>
                </a:solidFill>
              </a:rPr>
              <a:t>子集关系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是两个集合间的关系，</a:t>
            </a:r>
            <a:r>
              <a:rPr lang="zh-CN" altLang="en-US" sz="2000" b="1">
                <a:solidFill>
                  <a:srgbClr val="C00000"/>
                </a:solidFill>
              </a:rPr>
              <a:t>属于关系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是元素与集合之间的关系</a:t>
            </a:r>
            <a:endParaRPr lang="en-US" altLang="zh-CN" sz="2000" b="1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但一个集合可能是另一个集合的元素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F34836-85BD-47E7-A3C1-F2B86D29383D}"/>
                  </a:ext>
                </a:extLst>
              </p:cNvPr>
              <p:cNvSpPr txBox="1"/>
              <p:nvPr/>
            </p:nvSpPr>
            <p:spPr>
              <a:xfrm>
                <a:off x="945547" y="4768149"/>
                <a:ext cx="7136703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{{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 的区别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是空集，而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是有一个元素的集合，其中的元素是空集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也是有一个元素的集合，但其中的元素是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F34836-85BD-47E7-A3C1-F2B86D29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47" y="4768149"/>
                <a:ext cx="7136703" cy="1384995"/>
              </a:xfrm>
              <a:prstGeom prst="rect">
                <a:avLst/>
              </a:prstGeom>
              <a:blipFill>
                <a:blip r:embed="rId2"/>
                <a:stretch>
                  <a:fillRect l="-769" t="-3084" b="-6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8315A1-FE5B-4011-B00C-9073EDA203FA}"/>
                  </a:ext>
                </a:extLst>
              </p:cNvPr>
              <p:cNvSpPr txBox="1"/>
              <p:nvPr/>
            </p:nvSpPr>
            <p:spPr>
              <a:xfrm>
                <a:off x="8349740" y="4751414"/>
                <a:ext cx="2896713" cy="14017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注意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r>
                            <a:rPr lang="en-US" altLang="zh-CN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>
                    <a:solidFill>
                      <a:schemeClr val="accent2">
                        <a:lumMod val="50000"/>
                      </a:schemeClr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>
                    <a:solidFill>
                      <a:schemeClr val="accent2">
                        <a:lumMod val="50000"/>
                      </a:schemeClr>
                    </a:solidFill>
                  </a:rPr>
                  <a:t>, {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>
                    <a:solidFill>
                      <a:schemeClr val="accent2">
                        <a:lumMod val="50000"/>
                      </a:schemeClr>
                    </a:solidFill>
                  </a:rPr>
                  <a:t>} }</a:t>
                </a:r>
                <a:endParaRPr lang="zh-CN" altLang="en-US" sz="2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8315A1-FE5B-4011-B00C-9073EDA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40" y="4751414"/>
                <a:ext cx="2896713" cy="1401730"/>
              </a:xfrm>
              <a:prstGeom prst="rect">
                <a:avLst/>
              </a:prstGeom>
              <a:blipFill>
                <a:blip r:embed="rId3"/>
                <a:stretch>
                  <a:fillRect t="-3043" r="-1053" b="-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283587-3D2B-410A-A122-E964A69B568C}"/>
              </a:ext>
            </a:extLst>
          </p:cNvPr>
          <p:cNvGrpSpPr/>
          <p:nvPr/>
        </p:nvGrpSpPr>
        <p:grpSpPr>
          <a:xfrm>
            <a:off x="1608544" y="2315833"/>
            <a:ext cx="8974909" cy="2226334"/>
            <a:chOff x="1608544" y="2315833"/>
            <a:chExt cx="8974909" cy="222633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B37677F-EB42-4189-939F-BBE32824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8544" y="2315833"/>
              <a:ext cx="8974909" cy="222633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EBE1BC1-EBAD-4110-BEE1-C295D8C1C7E9}"/>
                </a:ext>
              </a:extLst>
            </p:cNvPr>
            <p:cNvSpPr txBox="1"/>
            <p:nvPr/>
          </p:nvSpPr>
          <p:spPr>
            <a:xfrm>
              <a:off x="2986475" y="2920059"/>
              <a:ext cx="41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✔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37F5AB2-5B9F-41A4-9931-B307D979B5B4}"/>
                </a:ext>
              </a:extLst>
            </p:cNvPr>
            <p:cNvSpPr txBox="1"/>
            <p:nvPr/>
          </p:nvSpPr>
          <p:spPr>
            <a:xfrm>
              <a:off x="2986475" y="3725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91A5BA-84AA-4CF3-8D61-19C5FB0AED18}"/>
                </a:ext>
              </a:extLst>
            </p:cNvPr>
            <p:cNvSpPr txBox="1"/>
            <p:nvPr/>
          </p:nvSpPr>
          <p:spPr>
            <a:xfrm>
              <a:off x="7462821" y="33267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A5BAA0-39CF-442F-8505-0867654CB541}"/>
                </a:ext>
              </a:extLst>
            </p:cNvPr>
            <p:cNvSpPr txBox="1"/>
            <p:nvPr/>
          </p:nvSpPr>
          <p:spPr>
            <a:xfrm>
              <a:off x="7462821" y="3749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E69B26D-5BF1-4295-A004-F0CDAF77179D}"/>
                </a:ext>
              </a:extLst>
            </p:cNvPr>
            <p:cNvSpPr txBox="1"/>
            <p:nvPr/>
          </p:nvSpPr>
          <p:spPr>
            <a:xfrm>
              <a:off x="7462821" y="41728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✘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29B3B4-A344-4D27-BCDC-9F4A0FC5A6FE}"/>
                </a:ext>
              </a:extLst>
            </p:cNvPr>
            <p:cNvSpPr txBox="1"/>
            <p:nvPr/>
          </p:nvSpPr>
          <p:spPr>
            <a:xfrm>
              <a:off x="2986475" y="3355802"/>
              <a:ext cx="41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✔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30A2625-885C-4313-9546-1222EB3FA415}"/>
                </a:ext>
              </a:extLst>
            </p:cNvPr>
            <p:cNvSpPr txBox="1"/>
            <p:nvPr/>
          </p:nvSpPr>
          <p:spPr>
            <a:xfrm>
              <a:off x="2986475" y="4142923"/>
              <a:ext cx="41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✔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3CEA6DB-7AD6-45F0-8976-4CE0595D73B6}"/>
                </a:ext>
              </a:extLst>
            </p:cNvPr>
            <p:cNvSpPr txBox="1"/>
            <p:nvPr/>
          </p:nvSpPr>
          <p:spPr>
            <a:xfrm>
              <a:off x="7462821" y="2919331"/>
              <a:ext cx="41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C00000"/>
                  </a:solidFill>
                </a:rPr>
                <a:t>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27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88570" y="1373365"/>
            <a:ext cx="4733731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定义集合的方法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集合并交差运算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集合幂集运算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集合运算的算法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3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集合运算的算法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集合并交差运算的实现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E2DAB4-DDE8-471D-A9AA-A67DC42B377B}"/>
                  </a:ext>
                </a:extLst>
              </p:cNvPr>
              <p:cNvSpPr txBox="1"/>
              <p:nvPr/>
            </p:nvSpPr>
            <p:spPr>
              <a:xfrm>
                <a:off x="665441" y="1589314"/>
                <a:ext cx="6370074" cy="40862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集合元素是有限个时可借助计算机程序完成集合运算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一种方式是当全集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个元素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它的子集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用一个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的二进制串表示</a:t>
                </a:r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串的每一位对应全集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的一个元素，第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位对应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，为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不包含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基于上述集合表示法，可按照定义运算时的成员关系表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逐位计算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实现集合的运算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集合并对应逐位逻辑或，集合交对应逻辑与等等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E2DAB4-DDE8-471D-A9AA-A67DC42B3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41" y="1589314"/>
                <a:ext cx="6370074" cy="4086247"/>
              </a:xfrm>
              <a:prstGeom prst="rect">
                <a:avLst/>
              </a:prstGeom>
              <a:blipFill>
                <a:blip r:embed="rId2"/>
                <a:stretch>
                  <a:fillRect l="-957" t="-896" r="-1053" b="-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E59CC2-E7D3-4566-BC54-A45009E8A982}"/>
                  </a:ext>
                </a:extLst>
              </p:cNvPr>
              <p:cNvSpPr txBox="1"/>
              <p:nvPr/>
            </p:nvSpPr>
            <p:spPr>
              <a:xfrm>
                <a:off x="7466984" y="1546071"/>
                <a:ext cx="3932455" cy="8331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E59CC2-E7D3-4566-BC54-A45009E8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984" y="1546071"/>
                <a:ext cx="3932455" cy="833177"/>
              </a:xfrm>
              <a:prstGeom prst="rect">
                <a:avLst/>
              </a:prstGeom>
              <a:blipFill>
                <a:blip r:embed="rId3"/>
                <a:stretch>
                  <a:fillRect l="-170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A1CFB0B6-4F1C-429B-84A3-FE808BBF8C01}"/>
              </a:ext>
            </a:extLst>
          </p:cNvPr>
          <p:cNvSpPr txBox="1"/>
          <p:nvPr/>
        </p:nvSpPr>
        <p:spPr>
          <a:xfrm>
            <a:off x="7068229" y="2889295"/>
            <a:ext cx="11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全集元素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66FBAB8-3EBC-4641-8689-F80EEC011BB7}"/>
              </a:ext>
            </a:extLst>
          </p:cNvPr>
          <p:cNvGrpSpPr/>
          <p:nvPr/>
        </p:nvGrpSpPr>
        <p:grpSpPr>
          <a:xfrm>
            <a:off x="7163596" y="2889295"/>
            <a:ext cx="4362963" cy="3068053"/>
            <a:chOff x="7163596" y="2889295"/>
            <a:chExt cx="4362963" cy="306805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3A2CF41-EA2C-4DE7-9255-77A88EE260A8}"/>
                </a:ext>
              </a:extLst>
            </p:cNvPr>
            <p:cNvGrpSpPr/>
            <p:nvPr/>
          </p:nvGrpSpPr>
          <p:grpSpPr>
            <a:xfrm>
              <a:off x="8202090" y="3332768"/>
              <a:ext cx="3313555" cy="322484"/>
              <a:chOff x="7728204" y="3266024"/>
              <a:chExt cx="3313555" cy="32248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E952F73-BD6A-4A80-8039-264F62E29DA1}"/>
                  </a:ext>
                </a:extLst>
              </p:cNvPr>
              <p:cNvSpPr/>
              <p:nvPr/>
            </p:nvSpPr>
            <p:spPr>
              <a:xfrm>
                <a:off x="772820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E53348D-E6B9-41C7-B38E-47A5F67D3F53}"/>
                  </a:ext>
                </a:extLst>
              </p:cNvPr>
              <p:cNvSpPr/>
              <p:nvPr/>
            </p:nvSpPr>
            <p:spPr>
              <a:xfrm>
                <a:off x="8138578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9C1A51-7801-4F09-BAF0-8D52C79B3270}"/>
                  </a:ext>
                </a:extLst>
              </p:cNvPr>
              <p:cNvSpPr/>
              <p:nvPr/>
            </p:nvSpPr>
            <p:spPr>
              <a:xfrm>
                <a:off x="8556033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7310831-FA60-436C-9140-6D5028D12F4F}"/>
                  </a:ext>
                </a:extLst>
              </p:cNvPr>
              <p:cNvSpPr/>
              <p:nvPr/>
            </p:nvSpPr>
            <p:spPr>
              <a:xfrm>
                <a:off x="897037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1499440-15C7-4AE1-BB63-9D4CE7031332}"/>
                  </a:ext>
                </a:extLst>
              </p:cNvPr>
              <p:cNvSpPr/>
              <p:nvPr/>
            </p:nvSpPr>
            <p:spPr>
              <a:xfrm>
                <a:off x="9383862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29793CA-9A07-4935-AA5C-ABB06027EF60}"/>
                  </a:ext>
                </a:extLst>
              </p:cNvPr>
              <p:cNvSpPr/>
              <p:nvPr/>
            </p:nvSpPr>
            <p:spPr>
              <a:xfrm>
                <a:off x="9798896" y="3266166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06D961F-3758-4341-BD7F-7B3D4965E5CD}"/>
                  </a:ext>
                </a:extLst>
              </p:cNvPr>
              <p:cNvSpPr/>
              <p:nvPr/>
            </p:nvSpPr>
            <p:spPr>
              <a:xfrm>
                <a:off x="10221011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87DB2B-A0A0-43B6-B544-4E09EFD5B3F7}"/>
                  </a:ext>
                </a:extLst>
              </p:cNvPr>
              <p:cNvSpPr/>
              <p:nvPr/>
            </p:nvSpPr>
            <p:spPr>
              <a:xfrm>
                <a:off x="10638466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86C5E1-E0DF-4F4F-A669-2F1C7229E57F}"/>
                </a:ext>
              </a:extLst>
            </p:cNvPr>
            <p:cNvSpPr/>
            <p:nvPr/>
          </p:nvSpPr>
          <p:spPr>
            <a:xfrm>
              <a:off x="8209171" y="2890133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1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144B94-53EB-4390-9E58-45B389AB9415}"/>
                </a:ext>
              </a:extLst>
            </p:cNvPr>
            <p:cNvSpPr/>
            <p:nvPr/>
          </p:nvSpPr>
          <p:spPr>
            <a:xfrm>
              <a:off x="8617124" y="2890133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2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8089D4-72A4-4035-8C24-A17712EEA07D}"/>
                </a:ext>
              </a:extLst>
            </p:cNvPr>
            <p:cNvSpPr/>
            <p:nvPr/>
          </p:nvSpPr>
          <p:spPr>
            <a:xfrm>
              <a:off x="9034579" y="2890134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3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BCBF55-A242-4259-836B-915A5C41A192}"/>
                </a:ext>
              </a:extLst>
            </p:cNvPr>
            <p:cNvSpPr/>
            <p:nvPr/>
          </p:nvSpPr>
          <p:spPr>
            <a:xfrm>
              <a:off x="9452034" y="2890133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4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291493-381F-47B4-8137-A01D030A09C5}"/>
                </a:ext>
              </a:extLst>
            </p:cNvPr>
            <p:cNvSpPr/>
            <p:nvPr/>
          </p:nvSpPr>
          <p:spPr>
            <a:xfrm>
              <a:off x="9869489" y="2892905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5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0504756-AA69-4AD4-8F4F-EF97A749DF7A}"/>
                </a:ext>
              </a:extLst>
            </p:cNvPr>
            <p:cNvSpPr/>
            <p:nvPr/>
          </p:nvSpPr>
          <p:spPr>
            <a:xfrm>
              <a:off x="10272782" y="2892905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6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78BDF9-2753-49F8-921C-67B283ECFE24}"/>
                </a:ext>
              </a:extLst>
            </p:cNvPr>
            <p:cNvSpPr/>
            <p:nvPr/>
          </p:nvSpPr>
          <p:spPr>
            <a:xfrm>
              <a:off x="10694897" y="2889295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7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53FC45-AE14-43C0-8C1C-4639E091FF65}"/>
                </a:ext>
              </a:extLst>
            </p:cNvPr>
            <p:cNvSpPr/>
            <p:nvPr/>
          </p:nvSpPr>
          <p:spPr>
            <a:xfrm>
              <a:off x="11112352" y="2889295"/>
              <a:ext cx="403293" cy="32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8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6ACC709-F36A-44BD-8CFC-73F213581D1C}"/>
                    </a:ext>
                  </a:extLst>
                </p:cNvPr>
                <p:cNvSpPr txBox="1"/>
                <p:nvPr/>
              </p:nvSpPr>
              <p:spPr>
                <a:xfrm>
                  <a:off x="7163596" y="3355439"/>
                  <a:ext cx="92188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的表示</a:t>
                  </a: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6ACC709-F36A-44BD-8CFC-73F213581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596" y="3355439"/>
                  <a:ext cx="9218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636" t="-28261" r="-1192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8B5DD7D-7C35-49E0-BDFA-5692E6BC377E}"/>
                    </a:ext>
                  </a:extLst>
                </p:cNvPr>
                <p:cNvSpPr txBox="1"/>
                <p:nvPr/>
              </p:nvSpPr>
              <p:spPr>
                <a:xfrm>
                  <a:off x="7163596" y="4149158"/>
                  <a:ext cx="92188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的表示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8B5DD7D-7C35-49E0-BDFA-5692E6BC3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596" y="4149158"/>
                  <a:ext cx="92188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98" t="-28889" r="-12583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33C8F0E-2DE4-412E-9A23-794DF91452D5}"/>
                </a:ext>
              </a:extLst>
            </p:cNvPr>
            <p:cNvGrpSpPr/>
            <p:nvPr/>
          </p:nvGrpSpPr>
          <p:grpSpPr>
            <a:xfrm>
              <a:off x="8213004" y="4126487"/>
              <a:ext cx="3313555" cy="322484"/>
              <a:chOff x="7728204" y="3266024"/>
              <a:chExt cx="3313555" cy="32248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A8705B5-5660-4116-80D4-0C6BA890C80B}"/>
                  </a:ext>
                </a:extLst>
              </p:cNvPr>
              <p:cNvSpPr/>
              <p:nvPr/>
            </p:nvSpPr>
            <p:spPr>
              <a:xfrm>
                <a:off x="772820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D7B40DC-50D1-4F2E-B8B3-A2F17263A532}"/>
                  </a:ext>
                </a:extLst>
              </p:cNvPr>
              <p:cNvSpPr/>
              <p:nvPr/>
            </p:nvSpPr>
            <p:spPr>
              <a:xfrm>
                <a:off x="8138578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1D3F944-2D9D-4A3C-B80D-6305F554648D}"/>
                  </a:ext>
                </a:extLst>
              </p:cNvPr>
              <p:cNvSpPr/>
              <p:nvPr/>
            </p:nvSpPr>
            <p:spPr>
              <a:xfrm>
                <a:off x="8556033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4FB1424-5087-4193-B262-8055C3928ADC}"/>
                  </a:ext>
                </a:extLst>
              </p:cNvPr>
              <p:cNvSpPr/>
              <p:nvPr/>
            </p:nvSpPr>
            <p:spPr>
              <a:xfrm>
                <a:off x="897037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24B386-6984-4AC6-AEDB-6BF7B3E3507F}"/>
                  </a:ext>
                </a:extLst>
              </p:cNvPr>
              <p:cNvSpPr/>
              <p:nvPr/>
            </p:nvSpPr>
            <p:spPr>
              <a:xfrm>
                <a:off x="9383862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5A639B2-8286-4347-AF33-D46446FF1EC6}"/>
                  </a:ext>
                </a:extLst>
              </p:cNvPr>
              <p:cNvSpPr/>
              <p:nvPr/>
            </p:nvSpPr>
            <p:spPr>
              <a:xfrm>
                <a:off x="9798896" y="3266166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6F3C553-E1A6-4996-90F7-131A12A0B58A}"/>
                  </a:ext>
                </a:extLst>
              </p:cNvPr>
              <p:cNvSpPr/>
              <p:nvPr/>
            </p:nvSpPr>
            <p:spPr>
              <a:xfrm>
                <a:off x="10221011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29954CF-B6E1-407A-89E6-F1AFF1FC76FE}"/>
                  </a:ext>
                </a:extLst>
              </p:cNvPr>
              <p:cNvSpPr/>
              <p:nvPr/>
            </p:nvSpPr>
            <p:spPr>
              <a:xfrm>
                <a:off x="10638466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8FFA3EF-1337-4C84-B7EC-6EE43201A450}"/>
                </a:ext>
              </a:extLst>
            </p:cNvPr>
            <p:cNvGrpSpPr/>
            <p:nvPr/>
          </p:nvGrpSpPr>
          <p:grpSpPr>
            <a:xfrm>
              <a:off x="8213004" y="4887938"/>
              <a:ext cx="3313555" cy="322484"/>
              <a:chOff x="7728204" y="3266024"/>
              <a:chExt cx="3313555" cy="32248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DB7747-9C9E-4228-83C7-058E5206B6EE}"/>
                  </a:ext>
                </a:extLst>
              </p:cNvPr>
              <p:cNvSpPr/>
              <p:nvPr/>
            </p:nvSpPr>
            <p:spPr>
              <a:xfrm>
                <a:off x="772820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C4E2FA7-1B11-4BC5-82B1-ECDD19943251}"/>
                  </a:ext>
                </a:extLst>
              </p:cNvPr>
              <p:cNvSpPr/>
              <p:nvPr/>
            </p:nvSpPr>
            <p:spPr>
              <a:xfrm>
                <a:off x="8138578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522C730-1FD6-449F-92A9-FD772C20CA46}"/>
                  </a:ext>
                </a:extLst>
              </p:cNvPr>
              <p:cNvSpPr/>
              <p:nvPr/>
            </p:nvSpPr>
            <p:spPr>
              <a:xfrm>
                <a:off x="8556033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70028A-05AB-4006-8BF1-AC219A5B52D2}"/>
                  </a:ext>
                </a:extLst>
              </p:cNvPr>
              <p:cNvSpPr/>
              <p:nvPr/>
            </p:nvSpPr>
            <p:spPr>
              <a:xfrm>
                <a:off x="8970374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8A02568-379D-4C88-B8AA-BE5D678CB904}"/>
                  </a:ext>
                </a:extLst>
              </p:cNvPr>
              <p:cNvSpPr/>
              <p:nvPr/>
            </p:nvSpPr>
            <p:spPr>
              <a:xfrm>
                <a:off x="9383862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60121C3-EA69-45C9-84D6-E91F8A1DDEFD}"/>
                  </a:ext>
                </a:extLst>
              </p:cNvPr>
              <p:cNvSpPr/>
              <p:nvPr/>
            </p:nvSpPr>
            <p:spPr>
              <a:xfrm>
                <a:off x="9798896" y="3266166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2D332B-31EB-4295-893D-0677CA754BB3}"/>
                  </a:ext>
                </a:extLst>
              </p:cNvPr>
              <p:cNvSpPr/>
              <p:nvPr/>
            </p:nvSpPr>
            <p:spPr>
              <a:xfrm>
                <a:off x="10221011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1</a:t>
                </a:r>
                <a:endParaRPr lang="zh-CN" altLang="en-US" sz="2400" b="1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9261E9F-6606-4B83-9574-918A800528D8}"/>
                  </a:ext>
                </a:extLst>
              </p:cNvPr>
              <p:cNvSpPr/>
              <p:nvPr/>
            </p:nvSpPr>
            <p:spPr>
              <a:xfrm>
                <a:off x="10638466" y="3266024"/>
                <a:ext cx="403293" cy="32234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/>
                  <a:t>0</a:t>
                </a:r>
                <a:endParaRPr lang="zh-CN" altLang="en-US" sz="2400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A92024D-DFE9-495D-9106-DF359A5D8AB2}"/>
                    </a:ext>
                  </a:extLst>
                </p:cNvPr>
                <p:cNvSpPr txBox="1"/>
                <p:nvPr/>
              </p:nvSpPr>
              <p:spPr>
                <a:xfrm>
                  <a:off x="7163596" y="4910609"/>
                  <a:ext cx="92188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A92024D-DFE9-495D-9106-DF359A5D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596" y="4910609"/>
                  <a:ext cx="92188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F5593C3-89DB-4047-8638-9B50EC89A75F}"/>
                    </a:ext>
                  </a:extLst>
                </p:cNvPr>
                <p:cNvSpPr txBox="1"/>
                <p:nvPr/>
              </p:nvSpPr>
              <p:spPr>
                <a:xfrm>
                  <a:off x="8309161" y="5495683"/>
                  <a:ext cx="3119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F5593C3-89DB-4047-8638-9B50EC89A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161" y="5495683"/>
                  <a:ext cx="311900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朴素集合论的集合概念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C2EEC9-421B-4885-A7BB-9541036ACB9B}"/>
              </a:ext>
            </a:extLst>
          </p:cNvPr>
          <p:cNvSpPr txBox="1"/>
          <p:nvPr/>
        </p:nvSpPr>
        <p:spPr>
          <a:xfrm>
            <a:off x="1091680" y="1268251"/>
            <a:ext cx="10008637" cy="273966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</a:rPr>
              <a:t>集合是现代数学的基本概念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但集合是一个很难严格定义的概念</a:t>
            </a:r>
            <a:endParaRPr lang="en-US" altLang="zh-CN" sz="20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集合论的奠基人，德国数学家康托尔认为凡是一堆东西都可称为集合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现在把以这种观点建立的集合论称为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朴素集合论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(naive set theory)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朴素集合论会导致</a:t>
            </a:r>
            <a:r>
              <a:rPr lang="zh-CN" altLang="en-US" sz="2000" b="1" dirty="0">
                <a:solidFill>
                  <a:srgbClr val="C00000"/>
                </a:solidFill>
              </a:rPr>
              <a:t>悖论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(paradox)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，因此后来发展出</a:t>
            </a:r>
            <a:r>
              <a:rPr lang="zh-CN" altLang="en-US" sz="2000" b="1" dirty="0">
                <a:solidFill>
                  <a:srgbClr val="C00000"/>
                </a:solidFill>
              </a:rPr>
              <a:t>公理集合论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(axiomatic set theory)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以多条公理界定什么是集合以排除可能导致悖论的集合，然后再推演集合论的其他内容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2020CE-1CEC-4195-9C1D-9642FAE325B2}"/>
                  </a:ext>
                </a:extLst>
              </p:cNvPr>
              <p:cNvSpPr txBox="1"/>
              <p:nvPr/>
            </p:nvSpPr>
            <p:spPr>
              <a:xfrm>
                <a:off x="1870023" y="4494541"/>
                <a:ext cx="8451949" cy="1508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我们只介绍朴素集合论中最基础内容，采用朴素集合论的观点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凡是放在一起作为整体进行研究的一堆东西是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集合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总是假定在研究某个问题时存在一个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全集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2020CE-1CEC-4195-9C1D-9642FAE3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23" y="4494541"/>
                <a:ext cx="8451949" cy="1508105"/>
              </a:xfrm>
              <a:prstGeom prst="rect">
                <a:avLst/>
              </a:prstGeom>
              <a:blipFill>
                <a:blip r:embed="rId2"/>
                <a:stretch>
                  <a:fillRect l="-1154" t="-2823" r="-649"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集合运算的算法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集合幂集运算的实现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F8013C-0FFD-4B42-8666-DE5D6D701B1F}"/>
                  </a:ext>
                </a:extLst>
              </p:cNvPr>
              <p:cNvSpPr txBox="1"/>
              <p:nvPr/>
            </p:nvSpPr>
            <p:spPr>
              <a:xfrm>
                <a:off x="608488" y="1389211"/>
                <a:ext cx="4879024" cy="45264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的幂集计算可将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看做全集，它的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每个子集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对应一个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二进制串</a:t>
                </a:r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742950" lvl="1" indent="-28575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个元素，则每个串有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位，标记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个元素是否属于对应子集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利用二进制串的特点计算幂集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位的二进制串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从全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串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开始</a:t>
                </a:r>
              </a:p>
              <a:p>
                <a:pPr marL="742950" lvl="1" indent="-28575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将二进制串看做一个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二进制数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，不断做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二进制的加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运算</a:t>
                </a:r>
              </a:p>
              <a:p>
                <a:pPr marL="742950" lvl="1" indent="-28575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根据每次得到的结果输出子集，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直到全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串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本身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F8013C-0FFD-4B42-8666-DE5D6D70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8" y="1389211"/>
                <a:ext cx="4879024" cy="4526496"/>
              </a:xfrm>
              <a:prstGeom prst="rect">
                <a:avLst/>
              </a:prstGeom>
              <a:blipFill>
                <a:blip r:embed="rId2"/>
                <a:stretch>
                  <a:fillRect l="-1125" t="-270" r="-375" b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11A09E1-839D-4B80-8FC8-A7704402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48" y="1389211"/>
            <a:ext cx="5934064" cy="3563233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6A56C5E5-E2C0-40DF-928B-B773E3BF5C65}"/>
              </a:ext>
            </a:extLst>
          </p:cNvPr>
          <p:cNvSpPr/>
          <p:nvPr/>
        </p:nvSpPr>
        <p:spPr>
          <a:xfrm>
            <a:off x="8836975" y="3429000"/>
            <a:ext cx="246955" cy="815952"/>
          </a:xfrm>
          <a:prstGeom prst="rightBrace">
            <a:avLst>
              <a:gd name="adj1" fmla="val 4346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DB56FA-6A56-48E2-AAC8-E7E4DF26A325}"/>
                  </a:ext>
                </a:extLst>
              </p:cNvPr>
              <p:cNvSpPr txBox="1"/>
              <p:nvPr/>
            </p:nvSpPr>
            <p:spPr>
              <a:xfrm>
                <a:off x="9144000" y="3652310"/>
                <a:ext cx="190525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DB56FA-6A56-48E2-AAC8-E7E4DF26A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652310"/>
                <a:ext cx="1905256" cy="369332"/>
              </a:xfrm>
              <a:prstGeom prst="rect">
                <a:avLst/>
              </a:prstGeom>
              <a:blipFill>
                <a:blip r:embed="rId4"/>
                <a:stretch>
                  <a:fillRect l="-25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960D71-0D4E-4AC3-8927-B10BE9169FE4}"/>
                  </a:ext>
                </a:extLst>
              </p:cNvPr>
              <p:cNvSpPr txBox="1"/>
              <p:nvPr/>
            </p:nvSpPr>
            <p:spPr>
              <a:xfrm>
                <a:off x="5826559" y="5113238"/>
                <a:ext cx="5579842" cy="7375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人工计算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℘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时通常按照子集元素个数的顺序进行考虑，但这更难设计算法，可参见后面的组合生成算法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960D71-0D4E-4AC3-8927-B10BE916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9" y="5113238"/>
                <a:ext cx="5579842" cy="737510"/>
              </a:xfrm>
              <a:prstGeom prst="rect">
                <a:avLst/>
              </a:prstGeom>
              <a:blipFill>
                <a:blip r:embed="rId5"/>
                <a:stretch>
                  <a:fillRect l="-984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95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062607" y="1196787"/>
            <a:ext cx="5271449" cy="150810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集合基本概念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集合、元素、元素属于集合、全集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子集关系、集合相等、空集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753094" y="4129406"/>
            <a:ext cx="106858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能使用元素枚举法和性质概括法定义集合</a:t>
            </a:r>
            <a:endParaRPr lang="en-US" altLang="zh-CN" sz="24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能给出集合表达式的文氏图和成员关系表</a:t>
            </a:r>
            <a:endParaRPr lang="en-US" altLang="zh-CN" sz="24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能计算包含集合交、集合并、集合差、集合补和幂集运算的集合表达式结果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4DC6DB-A388-430B-9CCE-63D31EF2C9F3}"/>
              </a:ext>
            </a:extLst>
          </p:cNvPr>
          <p:cNvSpPr txBox="1"/>
          <p:nvPr/>
        </p:nvSpPr>
        <p:spPr>
          <a:xfrm>
            <a:off x="7151675" y="1196787"/>
            <a:ext cx="3977718" cy="150810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集合定义方法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元素枚举法和性质概括法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文氏图和成员关系表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9C602-0D40-4850-A77D-ABA02882ED00}"/>
              </a:ext>
            </a:extLst>
          </p:cNvPr>
          <p:cNvSpPr txBox="1"/>
          <p:nvPr/>
        </p:nvSpPr>
        <p:spPr>
          <a:xfrm>
            <a:off x="1941275" y="2902979"/>
            <a:ext cx="8309438" cy="98488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集合基本运算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集合交、集合并、集合差、集合补和集合幂集运算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5.2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5.5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5.9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5.10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朴素集合论基本概念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5B0386-0C4D-42C6-8F7D-BDEDCC30F6B2}"/>
                  </a:ext>
                </a:extLst>
              </p:cNvPr>
              <p:cNvSpPr txBox="1"/>
              <p:nvPr/>
            </p:nvSpPr>
            <p:spPr>
              <a:xfrm>
                <a:off x="1007044" y="1114529"/>
                <a:ext cx="10177909" cy="25853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不严格定义的概念</a:t>
                </a:r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集合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：作为整体研究的一堆东西，用大写字母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元素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：集合这一堆东西中的每一个，用小写字母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属于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：元素与集合间的关系，元素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不属于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元素与集合间的属于关系也称为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成员关系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，元素是集合的成员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全集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：研究范围内的所有东西，记为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5B0386-0C4D-42C6-8F7D-BDEDCC30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4" y="1114529"/>
                <a:ext cx="10177909" cy="2585323"/>
              </a:xfrm>
              <a:prstGeom prst="rect">
                <a:avLst/>
              </a:prstGeom>
              <a:blipFill>
                <a:blip r:embed="rId2"/>
                <a:stretch>
                  <a:fillRect l="-539" t="-1651" r="-120" b="-3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8147BD-1E20-441D-84F0-6DDBB264B8E3}"/>
                  </a:ext>
                </a:extLst>
              </p:cNvPr>
              <p:cNvSpPr txBox="1"/>
              <p:nvPr/>
            </p:nvSpPr>
            <p:spPr>
              <a:xfrm>
                <a:off x="2917619" y="4059866"/>
                <a:ext cx="5793392" cy="21929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</a:rPr>
                  <a:t>用逻辑语言严格定义的概念</a:t>
                </a:r>
                <a:endParaRPr lang="en-US" altLang="zh-CN" sz="2400" b="1" dirty="0">
                  <a:solidFill>
                    <a:srgbClr val="00206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子集关系：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集合相等：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空集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∉∅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8147BD-1E20-441D-84F0-6DDBB264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619" y="4059866"/>
                <a:ext cx="5793392" cy="2192908"/>
              </a:xfrm>
              <a:prstGeom prst="rect">
                <a:avLst/>
              </a:prstGeom>
              <a:blipFill>
                <a:blip r:embed="rId3"/>
                <a:stretch>
                  <a:fillRect l="-947" t="-1944" b="-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集合基本概念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子集、集合相等的基本性质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4BD9B3-E298-40AC-AA52-D0830470266C}"/>
                  </a:ext>
                </a:extLst>
              </p:cNvPr>
              <p:cNvSpPr txBox="1"/>
              <p:nvPr/>
            </p:nvSpPr>
            <p:spPr>
              <a:xfrm>
                <a:off x="2364939" y="1657495"/>
                <a:ext cx="7462119" cy="15081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子集关系的基本性质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：对任意集合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：对任意集合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4BD9B3-E298-40AC-AA52-D0830470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39" y="1657495"/>
                <a:ext cx="7462119" cy="1508105"/>
              </a:xfrm>
              <a:prstGeom prst="rect">
                <a:avLst/>
              </a:prstGeom>
              <a:blipFill>
                <a:blip r:embed="rId2"/>
                <a:stretch>
                  <a:fillRect l="-1307" t="-3239" b="-8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80C7FB-C1F5-4ED9-A65A-D470EC7DFF7E}"/>
                  </a:ext>
                </a:extLst>
              </p:cNvPr>
              <p:cNvSpPr txBox="1"/>
              <p:nvPr/>
            </p:nvSpPr>
            <p:spPr>
              <a:xfrm>
                <a:off x="914398" y="3859563"/>
                <a:ext cx="6631045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集合相等与子集关系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对任意集合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80C7FB-C1F5-4ED9-A65A-D470EC7D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859563"/>
                <a:ext cx="6631045" cy="984885"/>
              </a:xfrm>
              <a:prstGeom prst="rect">
                <a:avLst/>
              </a:prstGeom>
              <a:blipFill>
                <a:blip r:embed="rId3"/>
                <a:stretch>
                  <a:fillRect l="-1379" t="-4938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8B42DF-ADCB-40EE-8723-59732E97FE32}"/>
                  </a:ext>
                </a:extLst>
              </p:cNvPr>
              <p:cNvSpPr txBox="1"/>
              <p:nvPr/>
            </p:nvSpPr>
            <p:spPr>
              <a:xfrm>
                <a:off x="8218639" y="3859563"/>
                <a:ext cx="3058963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空集的基本性质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对任意集合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8B42DF-ADCB-40EE-8723-59732E97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639" y="3859563"/>
                <a:ext cx="3058963" cy="984885"/>
              </a:xfrm>
              <a:prstGeom prst="rect">
                <a:avLst/>
              </a:prstGeom>
              <a:blipFill>
                <a:blip r:embed="rId4"/>
                <a:stretch>
                  <a:fillRect l="-2988" t="-4938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A5E850-F97D-4543-B222-8BA6567481E7}"/>
                  </a:ext>
                </a:extLst>
              </p:cNvPr>
              <p:cNvSpPr txBox="1"/>
              <p:nvPr/>
            </p:nvSpPr>
            <p:spPr>
              <a:xfrm>
                <a:off x="914396" y="5200505"/>
                <a:ext cx="8295387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真子集</a:t>
                </a:r>
                <a:r>
                  <a:rPr lang="en-US" altLang="zh-CN" sz="2000" b="1">
                    <a:solidFill>
                      <a:schemeClr val="accent4">
                        <a:lumMod val="50000"/>
                      </a:schemeClr>
                    </a:solidFill>
                  </a:rPr>
                  <a:t>(proper subset)</a:t>
                </a:r>
                <a:r>
                  <a:rPr lang="zh-CN" altLang="en-US" sz="2000" b="1">
                    <a:solidFill>
                      <a:schemeClr val="accent4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000" b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A5E850-F97D-4543-B222-8BA65674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6" y="5200505"/>
                <a:ext cx="8295387" cy="400110"/>
              </a:xfrm>
              <a:prstGeom prst="rect">
                <a:avLst/>
              </a:prstGeom>
              <a:blipFill>
                <a:blip r:embed="rId5"/>
                <a:stretch>
                  <a:fillRect l="-73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880FAAB-B188-48E5-A739-19D30CE22904}"/>
              </a:ext>
            </a:extLst>
          </p:cNvPr>
          <p:cNvSpPr txBox="1"/>
          <p:nvPr/>
        </p:nvSpPr>
        <p:spPr>
          <a:xfrm>
            <a:off x="9586949" y="5212753"/>
            <a:ext cx="16906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空集是唯一的！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D7C5C8A-BA33-48EA-A1F2-E7FC13461271}"/>
              </a:ext>
            </a:extLst>
          </p:cNvPr>
          <p:cNvSpPr/>
          <p:nvPr/>
        </p:nvSpPr>
        <p:spPr>
          <a:xfrm>
            <a:off x="4190448" y="4844448"/>
            <a:ext cx="78943" cy="356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2B7E2F1-3100-49B0-B94E-8E51C92C1C79}"/>
              </a:ext>
            </a:extLst>
          </p:cNvPr>
          <p:cNvSpPr/>
          <p:nvPr/>
        </p:nvSpPr>
        <p:spPr>
          <a:xfrm>
            <a:off x="10374165" y="4844448"/>
            <a:ext cx="65784" cy="35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6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88570" y="1373365"/>
            <a:ext cx="4733731" cy="43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集合基本概念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定义集合的方法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集合并交差运算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集合幂集运算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集合运算的算法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定义集合的方法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A3B01D-89B6-4DB0-9357-BEBFB432966A}"/>
              </a:ext>
            </a:extLst>
          </p:cNvPr>
          <p:cNvSpPr txBox="1"/>
          <p:nvPr/>
        </p:nvSpPr>
        <p:spPr>
          <a:xfrm>
            <a:off x="513117" y="1223586"/>
            <a:ext cx="819670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定义集合的方法有：</a:t>
            </a:r>
            <a:r>
              <a:rPr lang="zh-CN" altLang="en-US" sz="2400" b="1">
                <a:solidFill>
                  <a:srgbClr val="C00000"/>
                </a:solidFill>
              </a:rPr>
              <a:t>元素枚举法</a:t>
            </a: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sz="2400" b="1">
                <a:solidFill>
                  <a:srgbClr val="C00000"/>
                </a:solidFill>
              </a:rPr>
              <a:t>性质概括法</a:t>
            </a: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zh-CN" altLang="en-US" sz="2400" b="1">
                <a:solidFill>
                  <a:srgbClr val="C00000"/>
                </a:solidFill>
              </a:rPr>
              <a:t>归纳定义法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A001FC-F560-4CF7-8E90-9ABA3CB454EE}"/>
              </a:ext>
            </a:extLst>
          </p:cNvPr>
          <p:cNvSpPr txBox="1"/>
          <p:nvPr/>
        </p:nvSpPr>
        <p:spPr>
          <a:xfrm>
            <a:off x="585480" y="1959475"/>
            <a:ext cx="3979942" cy="191847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b="1">
                <a:solidFill>
                  <a:srgbClr val="C00000"/>
                </a:solidFill>
              </a:rPr>
              <a:t>元素枚举法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将集合的所有元素一一罗列出来</a:t>
            </a:r>
            <a:endParaRPr lang="en-US" altLang="zh-CN" sz="20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适合元素比较少，或可按明显规律罗列元素时定义集合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元素罗列规律明显时可使用省略号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B5723-CC10-486C-B33C-8EFCDCA1E50D}"/>
                  </a:ext>
                </a:extLst>
              </p:cNvPr>
              <p:cNvSpPr txBox="1"/>
              <p:nvPr/>
            </p:nvSpPr>
            <p:spPr>
              <a:xfrm>
                <a:off x="5091694" y="2034677"/>
                <a:ext cx="6604732" cy="38381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性质概括法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谓词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概括一个集合的所有元素满足的共同性质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基本形式：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，含义是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是任意性质时有可能产生悖论：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罗素悖论</a:t>
                </a:r>
              </a:p>
              <a:p>
                <a:pPr marL="800100" lvl="1" indent="-342900">
                  <a:lnSpc>
                    <a:spcPts val="26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公理集合论运用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子集分离原则</a:t>
                </a: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避免悖论：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是已知的大集合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9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扩展形式：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，含义是：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3000"/>
                  </a:lnSpc>
                  <a:spcBef>
                    <a:spcPts val="9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是一个函数，或说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是含有自由变量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表达式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B5723-CC10-486C-B33C-8EFCDCA1E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94" y="2034677"/>
                <a:ext cx="6604732" cy="3838102"/>
              </a:xfrm>
              <a:prstGeom prst="rect">
                <a:avLst/>
              </a:prstGeom>
              <a:blipFill>
                <a:blip r:embed="rId2"/>
                <a:stretch>
                  <a:fillRect l="-923" t="-1113" b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BAE0FA2-9BD4-417E-928F-AE1001F542AE}"/>
              </a:ext>
            </a:extLst>
          </p:cNvPr>
          <p:cNvSpPr txBox="1"/>
          <p:nvPr/>
        </p:nvSpPr>
        <p:spPr>
          <a:xfrm>
            <a:off x="581094" y="4116820"/>
            <a:ext cx="3979942" cy="1956433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归纳定义法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给出基本元素和从已有元素构造其他元素的规则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从某种意义上说，集合的归纳定义给出了构造集合元素的算法</a:t>
            </a:r>
          </a:p>
        </p:txBody>
      </p:sp>
    </p:spTree>
    <p:extLst>
      <p:ext uri="{BB962C8B-B14F-4D97-AF65-F5344CB8AC3E}">
        <p14:creationId xmlns:p14="http://schemas.microsoft.com/office/powerpoint/2010/main" val="29329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集合定义方法练习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D66816F-98D7-4233-A5D8-CC621CF44E72}"/>
                  </a:ext>
                </a:extLst>
              </p:cNvPr>
              <p:cNvSpPr txBox="1"/>
              <p:nvPr/>
            </p:nvSpPr>
            <p:spPr>
              <a:xfrm>
                <a:off x="670999" y="1338588"/>
                <a:ext cx="7802002" cy="39814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设全集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是整数集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。定义集合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使用元素枚举法给出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endParaRPr lang="en-US" altLang="zh-CN" sz="24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判断下面逻辑公式的真值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D66816F-98D7-4233-A5D8-CC621CF4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9" y="1338588"/>
                <a:ext cx="7802002" cy="3981475"/>
              </a:xfrm>
              <a:prstGeom prst="rect">
                <a:avLst/>
              </a:prstGeom>
              <a:blipFill>
                <a:blip r:embed="rId2"/>
                <a:stretch>
                  <a:fillRect l="-1172" t="-766" b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定义集合的方法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第十六讲  集合基础知识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/32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集合定义方法练习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2E1F80-C046-4CAA-8C75-0B710D7375BB}"/>
              </a:ext>
            </a:extLst>
          </p:cNvPr>
          <p:cNvGrpSpPr/>
          <p:nvPr/>
        </p:nvGrpSpPr>
        <p:grpSpPr>
          <a:xfrm>
            <a:off x="670999" y="1338588"/>
            <a:ext cx="10683349" cy="3981475"/>
            <a:chOff x="953871" y="1476735"/>
            <a:chExt cx="10683349" cy="398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D66816F-98D7-4233-A5D8-CC621CF44E72}"/>
                    </a:ext>
                  </a:extLst>
                </p:cNvPr>
                <p:cNvSpPr txBox="1"/>
                <p:nvPr/>
              </p:nvSpPr>
              <p:spPr>
                <a:xfrm>
                  <a:off x="953871" y="1476735"/>
                  <a:ext cx="10032086" cy="398147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设全集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是整数集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。定义集合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：</a:t>
                  </a: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使用元素枚举法给出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判断下面逻辑公式的真值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(1)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(2)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(3)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(4)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a14:m>
                  <a:endParaRPr lang="en-US" altLang="zh-CN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D66816F-98D7-4233-A5D8-CC621CF44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71" y="1476735"/>
                  <a:ext cx="10032086" cy="3981475"/>
                </a:xfrm>
                <a:prstGeom prst="rect">
                  <a:avLst/>
                </a:prstGeom>
                <a:blipFill>
                  <a:blip r:embed="rId2"/>
                  <a:stretch>
                    <a:fillRect l="-911" t="-766" b="-22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1EC55F7-A05A-493E-A26A-A74D8987689F}"/>
                </a:ext>
              </a:extLst>
            </p:cNvPr>
            <p:cNvSpPr txBox="1"/>
            <p:nvPr/>
          </p:nvSpPr>
          <p:spPr>
            <a:xfrm>
              <a:off x="7281537" y="3244334"/>
              <a:ext cx="5665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C00000"/>
                  </a:solidFill>
                </a:rPr>
                <a:t>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C0F675C-8066-4F40-A007-A3D91B37EC8A}"/>
                    </a:ext>
                  </a:extLst>
                </p:cNvPr>
                <p:cNvSpPr txBox="1"/>
                <p:nvPr/>
              </p:nvSpPr>
              <p:spPr>
                <a:xfrm>
                  <a:off x="7848052" y="2980023"/>
                  <a:ext cx="3637865" cy="72327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的含义就是：</a:t>
                  </a:r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)∧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C0F675C-8066-4F40-A007-A3D91B37E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052" y="2980023"/>
                  <a:ext cx="3637865" cy="723275"/>
                </a:xfrm>
                <a:prstGeom prst="rect">
                  <a:avLst/>
                </a:prstGeom>
                <a:blipFill>
                  <a:blip r:embed="rId3"/>
                  <a:stretch>
                    <a:fillRect t="-4202" r="-335" b="-8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2B2E3-9DA0-43B4-B45F-4A156578D66F}"/>
                </a:ext>
              </a:extLst>
            </p:cNvPr>
            <p:cNvSpPr txBox="1"/>
            <p:nvPr/>
          </p:nvSpPr>
          <p:spPr>
            <a:xfrm>
              <a:off x="5348579" y="3870381"/>
              <a:ext cx="5665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C00000"/>
                  </a:solidFill>
                </a:rPr>
                <a:t>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6BCF166-EEF3-4BD0-A17F-41330502C8DD}"/>
                    </a:ext>
                  </a:extLst>
                </p:cNvPr>
                <p:cNvSpPr txBox="1"/>
                <p:nvPr/>
              </p:nvSpPr>
              <p:spPr>
                <a:xfrm>
                  <a:off x="5969914" y="3863643"/>
                  <a:ext cx="532522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时，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为真</a:t>
                  </a:r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6BCF166-EEF3-4BD0-A17F-41330502C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14" y="3863643"/>
                  <a:ext cx="532522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31" t="-8197" r="-45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3B8C49-188C-46FC-9DD1-DC775DC007FB}"/>
                </a:ext>
              </a:extLst>
            </p:cNvPr>
            <p:cNvSpPr txBox="1"/>
            <p:nvPr/>
          </p:nvSpPr>
          <p:spPr>
            <a:xfrm>
              <a:off x="5348579" y="4402925"/>
              <a:ext cx="5665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C00000"/>
                  </a:solidFill>
                </a:rPr>
                <a:t>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8C677E-09E3-4E77-B38B-DEBDF38C69E2}"/>
                    </a:ext>
                  </a:extLst>
                </p:cNvPr>
                <p:cNvSpPr txBox="1"/>
                <p:nvPr/>
              </p:nvSpPr>
              <p:spPr>
                <a:xfrm>
                  <a:off x="5969914" y="4402925"/>
                  <a:ext cx="5667306" cy="3755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因为论域是整数集，取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8C677E-09E3-4E77-B38B-DEBDF38C6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14" y="4402925"/>
                  <a:ext cx="5667306" cy="375552"/>
                </a:xfrm>
                <a:prstGeom prst="rect">
                  <a:avLst/>
                </a:prstGeom>
                <a:blipFill>
                  <a:blip r:embed="rId5"/>
                  <a:stretch>
                    <a:fillRect l="-968" t="-8197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DF63657-53B4-4208-9C9D-9FF27C45779F}"/>
                </a:ext>
              </a:extLst>
            </p:cNvPr>
            <p:cNvSpPr txBox="1"/>
            <p:nvPr/>
          </p:nvSpPr>
          <p:spPr>
            <a:xfrm>
              <a:off x="5348578" y="4982658"/>
              <a:ext cx="5665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C00000"/>
                  </a:solidFill>
                </a:rPr>
                <a:t>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EA67D60-75AA-4229-A261-D274D39F29C3}"/>
                    </a:ext>
                  </a:extLst>
                </p:cNvPr>
                <p:cNvSpPr txBox="1"/>
                <p:nvPr/>
              </p:nvSpPr>
              <p:spPr>
                <a:xfrm>
                  <a:off x="5969914" y="4974220"/>
                  <a:ext cx="5667306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因为论域是整数集，显然不是每个整数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都有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EA67D60-75AA-4229-A261-D274D39F2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914" y="4974220"/>
                  <a:ext cx="566730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96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C9CB561-178B-4A0D-86F5-82ACC1C37353}"/>
                  </a:ext>
                </a:extLst>
              </p:cNvPr>
              <p:cNvSpPr txBox="1"/>
              <p:nvPr/>
            </p:nvSpPr>
            <p:spPr>
              <a:xfrm>
                <a:off x="1583205" y="5453465"/>
                <a:ext cx="8098032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e>
                        <m:r>
                          <a:rPr lang="en-US" altLang="zh-CN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时，对论域的任意元素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i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 i="0">
                    <a:solidFill>
                      <a:srgbClr val="C00000"/>
                    </a:solidFill>
                    <a:latin typeface="+mj-lt"/>
                  </a:rPr>
                  <a:t>为真</a:t>
                </a:r>
                <a:r>
                  <a:rPr lang="zh-CN" altLang="en-US" b="1" i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，则</a:t>
                </a:r>
                <a:r>
                  <a:rPr lang="zh-CN" altLang="en-US" b="1" i="0">
                    <a:solidFill>
                      <a:srgbClr val="C00000"/>
                    </a:solidFill>
                    <a:latin typeface="+mj-lt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i="0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；但当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时，</a:t>
                </a:r>
                <a:r>
                  <a:rPr lang="zh-CN" altLang="en-US" b="1">
                    <a:solidFill>
                      <a:srgbClr val="C00000"/>
                    </a:solidFill>
                    <a:latin typeface="+mj-lt"/>
                  </a:rPr>
                  <a:t>不一定有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+mj-lt"/>
                  </a:rPr>
                  <a:t>为真</a:t>
                </a: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，要看函数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+mj-lt"/>
                  </a:rPr>
                  <a:t>的性质</a:t>
                </a:r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！</a:t>
                </a:r>
                <a:endParaRPr lang="zh-CN" alt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C9CB561-178B-4A0D-86F5-82ACC1C3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05" y="5453465"/>
                <a:ext cx="8098032" cy="714170"/>
              </a:xfrm>
              <a:prstGeom prst="rect">
                <a:avLst/>
              </a:prstGeom>
              <a:blipFill>
                <a:blip r:embed="rId7"/>
                <a:stretch>
                  <a:fillRect l="-678" t="-1709" r="-452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6F35EA3-3927-40D1-959B-EDC220BC7766}"/>
              </a:ext>
            </a:extLst>
          </p:cNvPr>
          <p:cNvCxnSpPr>
            <a:cxnSpLocks/>
          </p:cNvCxnSpPr>
          <p:nvPr/>
        </p:nvCxnSpPr>
        <p:spPr>
          <a:xfrm>
            <a:off x="5065706" y="2335338"/>
            <a:ext cx="544660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3966</Words>
  <Application>Microsoft Office PowerPoint</Application>
  <PresentationFormat>宽屏</PresentationFormat>
  <Paragraphs>487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81</cp:revision>
  <dcterms:created xsi:type="dcterms:W3CDTF">2022-01-01T06:39:40Z</dcterms:created>
  <dcterms:modified xsi:type="dcterms:W3CDTF">2022-04-10T14:44:07Z</dcterms:modified>
</cp:coreProperties>
</file>