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1" r:id="rId5"/>
    <p:sldId id="282" r:id="rId6"/>
    <p:sldId id="284" r:id="rId7"/>
    <p:sldId id="283" r:id="rId8"/>
    <p:sldId id="286" r:id="rId9"/>
    <p:sldId id="287" r:id="rId10"/>
    <p:sldId id="290" r:id="rId11"/>
    <p:sldId id="285" r:id="rId12"/>
    <p:sldId id="288" r:id="rId13"/>
    <p:sldId id="292" r:id="rId14"/>
    <p:sldId id="291" r:id="rId15"/>
    <p:sldId id="293" r:id="rId16"/>
    <p:sldId id="289" r:id="rId17"/>
    <p:sldId id="281" r:id="rId18"/>
    <p:sldId id="297" r:id="rId19"/>
    <p:sldId id="296" r:id="rId20"/>
    <p:sldId id="294" r:id="rId21"/>
    <p:sldId id="299" r:id="rId22"/>
    <p:sldId id="298" r:id="rId23"/>
    <p:sldId id="301" r:id="rId24"/>
    <p:sldId id="302" r:id="rId25"/>
    <p:sldId id="300" r:id="rId26"/>
    <p:sldId id="304" r:id="rId27"/>
    <p:sldId id="303" r:id="rId28"/>
    <p:sldId id="305" r:id="rId29"/>
    <p:sldId id="309" r:id="rId30"/>
    <p:sldId id="308" r:id="rId31"/>
    <p:sldId id="310" r:id="rId32"/>
    <p:sldId id="295" r:id="rId33"/>
    <p:sldId id="272" r:id="rId34"/>
    <p:sldId id="280" r:id="rId35"/>
    <p:sldId id="262"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0F7EC"/>
    <a:srgbClr val="FFFFCC"/>
    <a:srgbClr val="210694"/>
    <a:srgbClr val="371E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2" y="3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25C966-37BD-47D9-B990-1A6A1FE5F0B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49D9C34-EDDD-43FE-AA35-963FFD1FF8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EDC7551-9C6F-433E-BFE6-8AEE56E52D31}"/>
              </a:ext>
            </a:extLst>
          </p:cNvPr>
          <p:cNvSpPr>
            <a:spLocks noGrp="1"/>
          </p:cNvSpPr>
          <p:nvPr>
            <p:ph type="dt" sz="half" idx="10"/>
          </p:nvPr>
        </p:nvSpPr>
        <p:spPr/>
        <p:txBody>
          <a:bodyPr/>
          <a:lstStyle/>
          <a:p>
            <a:fld id="{B210D257-3BE1-47F0-9688-13EF46E6FAF0}" type="datetimeFigureOut">
              <a:rPr lang="zh-CN" altLang="en-US" smtClean="0"/>
              <a:t>2022/4/13</a:t>
            </a:fld>
            <a:endParaRPr lang="zh-CN" altLang="en-US"/>
          </a:p>
        </p:txBody>
      </p:sp>
      <p:sp>
        <p:nvSpPr>
          <p:cNvPr id="5" name="页脚占位符 4">
            <a:extLst>
              <a:ext uri="{FF2B5EF4-FFF2-40B4-BE49-F238E27FC236}">
                <a16:creationId xmlns:a16="http://schemas.microsoft.com/office/drawing/2014/main" id="{89AB5C2D-712F-4BD8-8984-2E37A2E7B5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768131-A3B7-4C5E-B375-3F29F68D7C49}"/>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094735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CA9BE9-63C1-4F8E-844D-93871FFA2D8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FD754CE-AA03-4C5D-9359-E7AE5A11D57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98152E5-B11B-4F5B-8551-6267E7C81605}"/>
              </a:ext>
            </a:extLst>
          </p:cNvPr>
          <p:cNvSpPr>
            <a:spLocks noGrp="1"/>
          </p:cNvSpPr>
          <p:nvPr>
            <p:ph type="dt" sz="half" idx="10"/>
          </p:nvPr>
        </p:nvSpPr>
        <p:spPr/>
        <p:txBody>
          <a:bodyPr/>
          <a:lstStyle/>
          <a:p>
            <a:fld id="{B210D257-3BE1-47F0-9688-13EF46E6FAF0}" type="datetimeFigureOut">
              <a:rPr lang="zh-CN" altLang="en-US" smtClean="0"/>
              <a:t>2022/4/13</a:t>
            </a:fld>
            <a:endParaRPr lang="zh-CN" altLang="en-US"/>
          </a:p>
        </p:txBody>
      </p:sp>
      <p:sp>
        <p:nvSpPr>
          <p:cNvPr id="5" name="页脚占位符 4">
            <a:extLst>
              <a:ext uri="{FF2B5EF4-FFF2-40B4-BE49-F238E27FC236}">
                <a16:creationId xmlns:a16="http://schemas.microsoft.com/office/drawing/2014/main" id="{F62F89DB-DECC-4D63-BF05-242606134A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9E0C33-663E-4115-AC5B-2C2322446FA1}"/>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6363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08AE2C3-9AE9-49EA-B7E2-12F63A48CF6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58F4C53-4136-4531-A949-086F434ACCB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CB155AA-9A48-44A9-BF3D-A07C5FFC0FF9}"/>
              </a:ext>
            </a:extLst>
          </p:cNvPr>
          <p:cNvSpPr>
            <a:spLocks noGrp="1"/>
          </p:cNvSpPr>
          <p:nvPr>
            <p:ph type="dt" sz="half" idx="10"/>
          </p:nvPr>
        </p:nvSpPr>
        <p:spPr/>
        <p:txBody>
          <a:bodyPr/>
          <a:lstStyle/>
          <a:p>
            <a:fld id="{B210D257-3BE1-47F0-9688-13EF46E6FAF0}" type="datetimeFigureOut">
              <a:rPr lang="zh-CN" altLang="en-US" smtClean="0"/>
              <a:t>2022/4/13</a:t>
            </a:fld>
            <a:endParaRPr lang="zh-CN" altLang="en-US"/>
          </a:p>
        </p:txBody>
      </p:sp>
      <p:sp>
        <p:nvSpPr>
          <p:cNvPr id="5" name="页脚占位符 4">
            <a:extLst>
              <a:ext uri="{FF2B5EF4-FFF2-40B4-BE49-F238E27FC236}">
                <a16:creationId xmlns:a16="http://schemas.microsoft.com/office/drawing/2014/main" id="{8AFCA7E8-2754-4253-BF45-4E276321C5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5F171A-2876-4457-86B9-F066CC51271E}"/>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34159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8F472E-5B0D-4E91-BB50-ECBA94C2E6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177F74-E5FC-4615-B7E8-20F6A6DB7F3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5F970FA-6208-41BC-9952-B73C8408CA34}"/>
              </a:ext>
            </a:extLst>
          </p:cNvPr>
          <p:cNvSpPr>
            <a:spLocks noGrp="1"/>
          </p:cNvSpPr>
          <p:nvPr>
            <p:ph type="dt" sz="half" idx="10"/>
          </p:nvPr>
        </p:nvSpPr>
        <p:spPr/>
        <p:txBody>
          <a:bodyPr/>
          <a:lstStyle/>
          <a:p>
            <a:fld id="{B210D257-3BE1-47F0-9688-13EF46E6FAF0}" type="datetimeFigureOut">
              <a:rPr lang="zh-CN" altLang="en-US" smtClean="0"/>
              <a:t>2022/4/13</a:t>
            </a:fld>
            <a:endParaRPr lang="zh-CN" altLang="en-US"/>
          </a:p>
        </p:txBody>
      </p:sp>
      <p:sp>
        <p:nvSpPr>
          <p:cNvPr id="5" name="页脚占位符 4">
            <a:extLst>
              <a:ext uri="{FF2B5EF4-FFF2-40B4-BE49-F238E27FC236}">
                <a16:creationId xmlns:a16="http://schemas.microsoft.com/office/drawing/2014/main" id="{D89E956F-7F1A-45B2-B0A8-4B3F89E0D8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17906B-5520-4C03-AF06-04CC1D32DDF0}"/>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239390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2F85A-8626-4377-9B95-C3BCE689EF9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65CC3ED-9C63-44ED-B9B0-6DEF5888B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4B6DFFE-3901-49AD-A23B-DAADBF816EE9}"/>
              </a:ext>
            </a:extLst>
          </p:cNvPr>
          <p:cNvSpPr>
            <a:spLocks noGrp="1"/>
          </p:cNvSpPr>
          <p:nvPr>
            <p:ph type="dt" sz="half" idx="10"/>
          </p:nvPr>
        </p:nvSpPr>
        <p:spPr/>
        <p:txBody>
          <a:bodyPr/>
          <a:lstStyle/>
          <a:p>
            <a:fld id="{B210D257-3BE1-47F0-9688-13EF46E6FAF0}" type="datetimeFigureOut">
              <a:rPr lang="zh-CN" altLang="en-US" smtClean="0"/>
              <a:t>2022/4/13</a:t>
            </a:fld>
            <a:endParaRPr lang="zh-CN" altLang="en-US"/>
          </a:p>
        </p:txBody>
      </p:sp>
      <p:sp>
        <p:nvSpPr>
          <p:cNvPr id="5" name="页脚占位符 4">
            <a:extLst>
              <a:ext uri="{FF2B5EF4-FFF2-40B4-BE49-F238E27FC236}">
                <a16:creationId xmlns:a16="http://schemas.microsoft.com/office/drawing/2014/main" id="{9FDA56A1-C10E-4508-8423-482B54B935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3F4EA9-AE40-466B-8BBA-D73061D2E3AB}"/>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482449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0194D-B1A6-423E-8567-1D4773BE067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D5B8A5-9958-4755-8578-AB3E7F5EABA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065FEEF-9B48-4FEF-B214-814D954FB3B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F378CEB-CAC4-44A7-BF8C-619E5F63832D}"/>
              </a:ext>
            </a:extLst>
          </p:cNvPr>
          <p:cNvSpPr>
            <a:spLocks noGrp="1"/>
          </p:cNvSpPr>
          <p:nvPr>
            <p:ph type="dt" sz="half" idx="10"/>
          </p:nvPr>
        </p:nvSpPr>
        <p:spPr/>
        <p:txBody>
          <a:bodyPr/>
          <a:lstStyle/>
          <a:p>
            <a:fld id="{B210D257-3BE1-47F0-9688-13EF46E6FAF0}" type="datetimeFigureOut">
              <a:rPr lang="zh-CN" altLang="en-US" smtClean="0"/>
              <a:t>2022/4/13</a:t>
            </a:fld>
            <a:endParaRPr lang="zh-CN" altLang="en-US"/>
          </a:p>
        </p:txBody>
      </p:sp>
      <p:sp>
        <p:nvSpPr>
          <p:cNvPr id="6" name="页脚占位符 5">
            <a:extLst>
              <a:ext uri="{FF2B5EF4-FFF2-40B4-BE49-F238E27FC236}">
                <a16:creationId xmlns:a16="http://schemas.microsoft.com/office/drawing/2014/main" id="{0FB4D173-9554-4FD1-934F-E0560855A5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220FE5-6E21-40AD-B421-66883AE5B1F3}"/>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754179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4D51D-48AE-4549-AF1D-56C75AC8330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1613486-A6B7-4936-82B0-E10BDB21C3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4BDFA65-5C0E-4252-8C9B-B90DD4CCDDD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B4E4F45-9135-423B-8512-3D3B66E05C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E069E3F-B963-45F3-91B6-D205A1191B1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641007C-6C31-4736-97F0-D4F386B525D7}"/>
              </a:ext>
            </a:extLst>
          </p:cNvPr>
          <p:cNvSpPr>
            <a:spLocks noGrp="1"/>
          </p:cNvSpPr>
          <p:nvPr>
            <p:ph type="dt" sz="half" idx="10"/>
          </p:nvPr>
        </p:nvSpPr>
        <p:spPr/>
        <p:txBody>
          <a:bodyPr/>
          <a:lstStyle/>
          <a:p>
            <a:fld id="{B210D257-3BE1-47F0-9688-13EF46E6FAF0}" type="datetimeFigureOut">
              <a:rPr lang="zh-CN" altLang="en-US" smtClean="0"/>
              <a:t>2022/4/13</a:t>
            </a:fld>
            <a:endParaRPr lang="zh-CN" altLang="en-US"/>
          </a:p>
        </p:txBody>
      </p:sp>
      <p:sp>
        <p:nvSpPr>
          <p:cNvPr id="8" name="页脚占位符 7">
            <a:extLst>
              <a:ext uri="{FF2B5EF4-FFF2-40B4-BE49-F238E27FC236}">
                <a16:creationId xmlns:a16="http://schemas.microsoft.com/office/drawing/2014/main" id="{9CD96F3D-805F-4F39-B2E8-793DA215EC9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7E010EE-B88E-45E1-9D23-68338C378EE1}"/>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682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A2ADC8-2060-472F-B376-EF7735FFD16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3F03157-24D5-4CF4-A9B9-8E1585E3A17A}"/>
              </a:ext>
            </a:extLst>
          </p:cNvPr>
          <p:cNvSpPr>
            <a:spLocks noGrp="1"/>
          </p:cNvSpPr>
          <p:nvPr>
            <p:ph type="dt" sz="half" idx="10"/>
          </p:nvPr>
        </p:nvSpPr>
        <p:spPr/>
        <p:txBody>
          <a:bodyPr/>
          <a:lstStyle/>
          <a:p>
            <a:fld id="{B210D257-3BE1-47F0-9688-13EF46E6FAF0}" type="datetimeFigureOut">
              <a:rPr lang="zh-CN" altLang="en-US" smtClean="0"/>
              <a:t>2022/4/13</a:t>
            </a:fld>
            <a:endParaRPr lang="zh-CN" altLang="en-US"/>
          </a:p>
        </p:txBody>
      </p:sp>
      <p:sp>
        <p:nvSpPr>
          <p:cNvPr id="4" name="页脚占位符 3">
            <a:extLst>
              <a:ext uri="{FF2B5EF4-FFF2-40B4-BE49-F238E27FC236}">
                <a16:creationId xmlns:a16="http://schemas.microsoft.com/office/drawing/2014/main" id="{5158797F-EEA8-48BE-8B26-A4DEC089D2B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CCEC0BF-A5F1-4329-A69F-A2E97F2F933F}"/>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923429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4962F89-7924-4C29-8A36-A187864F0D94}"/>
              </a:ext>
            </a:extLst>
          </p:cNvPr>
          <p:cNvSpPr>
            <a:spLocks noGrp="1"/>
          </p:cNvSpPr>
          <p:nvPr>
            <p:ph type="dt" sz="half" idx="10"/>
          </p:nvPr>
        </p:nvSpPr>
        <p:spPr/>
        <p:txBody>
          <a:bodyPr/>
          <a:lstStyle/>
          <a:p>
            <a:fld id="{B210D257-3BE1-47F0-9688-13EF46E6FAF0}" type="datetimeFigureOut">
              <a:rPr lang="zh-CN" altLang="en-US" smtClean="0"/>
              <a:t>2022/4/13</a:t>
            </a:fld>
            <a:endParaRPr lang="zh-CN" altLang="en-US"/>
          </a:p>
        </p:txBody>
      </p:sp>
      <p:sp>
        <p:nvSpPr>
          <p:cNvPr id="3" name="页脚占位符 2">
            <a:extLst>
              <a:ext uri="{FF2B5EF4-FFF2-40B4-BE49-F238E27FC236}">
                <a16:creationId xmlns:a16="http://schemas.microsoft.com/office/drawing/2014/main" id="{7FBF266C-AFEF-45A5-849E-297FB204FB3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11EA0BA-3C3D-49EE-9CDB-87DE9AE7DE74}"/>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7736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2FB4FE-648E-4EF3-8D1A-8E1FB94A3B9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C048A91-18A2-4585-8FDF-BAE0417842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2A5E1E5-EFFB-4FD1-8582-04C87F6896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F8D2070-3C57-4261-8F23-7139B0001B0C}"/>
              </a:ext>
            </a:extLst>
          </p:cNvPr>
          <p:cNvSpPr>
            <a:spLocks noGrp="1"/>
          </p:cNvSpPr>
          <p:nvPr>
            <p:ph type="dt" sz="half" idx="10"/>
          </p:nvPr>
        </p:nvSpPr>
        <p:spPr/>
        <p:txBody>
          <a:bodyPr/>
          <a:lstStyle/>
          <a:p>
            <a:fld id="{B210D257-3BE1-47F0-9688-13EF46E6FAF0}" type="datetimeFigureOut">
              <a:rPr lang="zh-CN" altLang="en-US" smtClean="0"/>
              <a:t>2022/4/13</a:t>
            </a:fld>
            <a:endParaRPr lang="zh-CN" altLang="en-US"/>
          </a:p>
        </p:txBody>
      </p:sp>
      <p:sp>
        <p:nvSpPr>
          <p:cNvPr id="6" name="页脚占位符 5">
            <a:extLst>
              <a:ext uri="{FF2B5EF4-FFF2-40B4-BE49-F238E27FC236}">
                <a16:creationId xmlns:a16="http://schemas.microsoft.com/office/drawing/2014/main" id="{D59315EF-988A-4D48-94A2-7B85AA02064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3DAB40-17E3-4D3D-9132-0FEDD2CCD27D}"/>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709318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BA4F2-A211-43F3-B4AE-5D35DBC7CE8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D7303EC-6B14-4714-9E94-FD36DED89F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60D91FB-F948-4784-92D1-13CA77D9C8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054118E-4303-4C16-BA52-67E49781642F}"/>
              </a:ext>
            </a:extLst>
          </p:cNvPr>
          <p:cNvSpPr>
            <a:spLocks noGrp="1"/>
          </p:cNvSpPr>
          <p:nvPr>
            <p:ph type="dt" sz="half" idx="10"/>
          </p:nvPr>
        </p:nvSpPr>
        <p:spPr/>
        <p:txBody>
          <a:bodyPr/>
          <a:lstStyle/>
          <a:p>
            <a:fld id="{B210D257-3BE1-47F0-9688-13EF46E6FAF0}" type="datetimeFigureOut">
              <a:rPr lang="zh-CN" altLang="en-US" smtClean="0"/>
              <a:t>2022/4/13</a:t>
            </a:fld>
            <a:endParaRPr lang="zh-CN" altLang="en-US"/>
          </a:p>
        </p:txBody>
      </p:sp>
      <p:sp>
        <p:nvSpPr>
          <p:cNvPr id="6" name="页脚占位符 5">
            <a:extLst>
              <a:ext uri="{FF2B5EF4-FFF2-40B4-BE49-F238E27FC236}">
                <a16:creationId xmlns:a16="http://schemas.microsoft.com/office/drawing/2014/main" id="{E35F793C-DBEE-4D2E-B22D-70585B8F8B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A8868A-A114-4C16-9D0F-1CAA6680E3F0}"/>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81579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A868106-C205-436E-8C0C-8BAB4B7BA4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3E1F50B-DF05-43A7-9B36-B803C2B89A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F9B4F8B-AC06-4B25-80DD-3BAF3D822F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10D257-3BE1-47F0-9688-13EF46E6FAF0}" type="datetimeFigureOut">
              <a:rPr lang="zh-CN" altLang="en-US" smtClean="0"/>
              <a:t>2022/4/13</a:t>
            </a:fld>
            <a:endParaRPr lang="zh-CN" altLang="en-US"/>
          </a:p>
        </p:txBody>
      </p:sp>
      <p:sp>
        <p:nvSpPr>
          <p:cNvPr id="5" name="页脚占位符 4">
            <a:extLst>
              <a:ext uri="{FF2B5EF4-FFF2-40B4-BE49-F238E27FC236}">
                <a16:creationId xmlns:a16="http://schemas.microsoft.com/office/drawing/2014/main" id="{7F84677A-6874-4B15-ACA7-822132D658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7BCA72A-3BD7-4EBD-84CD-DBC722C3C2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423822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mooc1-1.chaoxing.com/course/216273730.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 Id="rId5" Type="http://schemas.openxmlformats.org/officeDocument/2006/relationships/image" Target="../media/image46.png"/><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 Id="rId5" Type="http://schemas.openxmlformats.org/officeDocument/2006/relationships/image" Target="../media/image52.png"/><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 Id="rId4" Type="http://schemas.openxmlformats.org/officeDocument/2006/relationships/image" Target="../media/image57.png"/></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5.png"/><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2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xml"/><Relationship Id="rId5" Type="http://schemas.openxmlformats.org/officeDocument/2006/relationships/image" Target="../media/image64.png"/><Relationship Id="rId4" Type="http://schemas.openxmlformats.org/officeDocument/2006/relationships/image" Target="../media/image63.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xml"/><Relationship Id="rId5" Type="http://schemas.openxmlformats.org/officeDocument/2006/relationships/image" Target="../media/image65.png"/><Relationship Id="rId4" Type="http://schemas.openxmlformats.org/officeDocument/2006/relationships/image" Target="../media/image63.png"/></Relationships>
</file>

<file path=ppt/slides/_rels/slide3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xml"/><Relationship Id="rId4" Type="http://schemas.openxmlformats.org/officeDocument/2006/relationships/image" Target="../media/image68.png"/></Relationships>
</file>

<file path=ppt/slides/_rels/slide3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xml"/><Relationship Id="rId4" Type="http://schemas.openxmlformats.org/officeDocument/2006/relationships/image" Target="../media/image6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第十七讲  集合等式证明</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a:t>
            </a:r>
          </a:p>
        </p:txBody>
      </p:sp>
      <p:sp>
        <p:nvSpPr>
          <p:cNvPr id="12" name="矩形: 圆角 11">
            <a:extLst>
              <a:ext uri="{FF2B5EF4-FFF2-40B4-BE49-F238E27FC236}">
                <a16:creationId xmlns:a16="http://schemas.microsoft.com/office/drawing/2014/main" id="{446C0D23-6A5A-47BD-83B5-60B9FA05041D}"/>
              </a:ext>
            </a:extLst>
          </p:cNvPr>
          <p:cNvSpPr/>
          <p:nvPr/>
        </p:nvSpPr>
        <p:spPr>
          <a:xfrm>
            <a:off x="1405812" y="1185233"/>
            <a:ext cx="9393993" cy="889686"/>
          </a:xfrm>
          <a:prstGeom prst="round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a:latin typeface="仿宋" panose="02010609060101010101" pitchFamily="49" charset="-122"/>
                <a:ea typeface="仿宋" panose="02010609060101010101" pitchFamily="49" charset="-122"/>
              </a:rPr>
              <a:t>第十七讲</a:t>
            </a:r>
            <a:r>
              <a:rPr lang="en-US" altLang="zh-CN" sz="4800" b="1">
                <a:latin typeface="仿宋" panose="02010609060101010101" pitchFamily="49" charset="-122"/>
                <a:ea typeface="仿宋" panose="02010609060101010101" pitchFamily="49" charset="-122"/>
              </a:rPr>
              <a:t>	 </a:t>
            </a:r>
            <a:r>
              <a:rPr lang="zh-CN" altLang="en-US" sz="4800" b="1">
                <a:latin typeface="仿宋" panose="02010609060101010101" pitchFamily="49" charset="-122"/>
                <a:ea typeface="仿宋" panose="02010609060101010101" pitchFamily="49" charset="-122"/>
              </a:rPr>
              <a:t>集合等式证明</a:t>
            </a:r>
          </a:p>
        </p:txBody>
      </p:sp>
      <p:sp>
        <p:nvSpPr>
          <p:cNvPr id="13" name="文本框 12">
            <a:extLst>
              <a:ext uri="{FF2B5EF4-FFF2-40B4-BE49-F238E27FC236}">
                <a16:creationId xmlns:a16="http://schemas.microsoft.com/office/drawing/2014/main" id="{12186A13-489D-4BF1-BCD8-41AAFE843C1D}"/>
              </a:ext>
            </a:extLst>
          </p:cNvPr>
          <p:cNvSpPr txBox="1"/>
          <p:nvPr/>
        </p:nvSpPr>
        <p:spPr>
          <a:xfrm>
            <a:off x="4372231" y="2549433"/>
            <a:ext cx="3447535" cy="707886"/>
          </a:xfrm>
          <a:prstGeom prst="rect">
            <a:avLst/>
          </a:prstGeom>
          <a:noFill/>
        </p:spPr>
        <p:txBody>
          <a:bodyPr wrap="square" rtlCol="0">
            <a:spAutoFit/>
          </a:bodyPr>
          <a:lstStyle/>
          <a:p>
            <a:pPr algn="ctr"/>
            <a:r>
              <a:rPr lang="zh-CN" altLang="en-US" sz="4000" dirty="0">
                <a:solidFill>
                  <a:srgbClr val="210694"/>
                </a:solidFill>
                <a:latin typeface="楷体" panose="02010609060101010101" pitchFamily="49" charset="-122"/>
                <a:ea typeface="楷体" panose="02010609060101010101" pitchFamily="49" charset="-122"/>
              </a:rPr>
              <a:t>李绿周</a:t>
            </a:r>
          </a:p>
        </p:txBody>
      </p:sp>
      <p:sp>
        <p:nvSpPr>
          <p:cNvPr id="14" name="文本框 13">
            <a:extLst>
              <a:ext uri="{FF2B5EF4-FFF2-40B4-BE49-F238E27FC236}">
                <a16:creationId xmlns:a16="http://schemas.microsoft.com/office/drawing/2014/main" id="{8823FD01-7095-40E0-8828-40A407B1D343}"/>
              </a:ext>
            </a:extLst>
          </p:cNvPr>
          <p:cNvSpPr txBox="1"/>
          <p:nvPr/>
        </p:nvSpPr>
        <p:spPr>
          <a:xfrm>
            <a:off x="3608174" y="3600682"/>
            <a:ext cx="5177481" cy="584775"/>
          </a:xfrm>
          <a:prstGeom prst="rect">
            <a:avLst/>
          </a:prstGeom>
          <a:noFill/>
        </p:spPr>
        <p:txBody>
          <a:bodyPr wrap="square" rtlCol="0">
            <a:spAutoFit/>
          </a:bodyPr>
          <a:lstStyle/>
          <a:p>
            <a:pPr algn="ctr"/>
            <a:r>
              <a:rPr lang="zh-CN" altLang="en-US" sz="3200" b="1">
                <a:solidFill>
                  <a:schemeClr val="accent6">
                    <a:lumMod val="50000"/>
                  </a:schemeClr>
                </a:solidFill>
                <a:latin typeface="仿宋" panose="02010609060101010101" pitchFamily="49" charset="-122"/>
                <a:ea typeface="仿宋" panose="02010609060101010101" pitchFamily="49" charset="-122"/>
              </a:rPr>
              <a:t>中山大学计算机学院</a:t>
            </a:r>
          </a:p>
        </p:txBody>
      </p:sp>
      <p:sp>
        <p:nvSpPr>
          <p:cNvPr id="15" name="文本框 14">
            <a:extLst>
              <a:ext uri="{FF2B5EF4-FFF2-40B4-BE49-F238E27FC236}">
                <a16:creationId xmlns:a16="http://schemas.microsoft.com/office/drawing/2014/main" id="{76DF14A9-8868-445D-A58B-8A6B893443C8}"/>
              </a:ext>
            </a:extLst>
          </p:cNvPr>
          <p:cNvSpPr txBox="1"/>
          <p:nvPr/>
        </p:nvSpPr>
        <p:spPr>
          <a:xfrm>
            <a:off x="4843849" y="4559643"/>
            <a:ext cx="2866767" cy="461665"/>
          </a:xfrm>
          <a:prstGeom prst="rect">
            <a:avLst/>
          </a:prstGeom>
          <a:noFill/>
        </p:spPr>
        <p:txBody>
          <a:bodyPr wrap="square" rtlCol="0">
            <a:spAutoFit/>
          </a:bodyPr>
          <a:lstStyle/>
          <a:p>
            <a:pPr algn="ctr"/>
            <a:r>
              <a:rPr lang="en-US" altLang="zh-CN"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2022</a:t>
            </a:r>
            <a:r>
              <a:rPr lang="zh-CN" altLang="en-US"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年</a:t>
            </a:r>
            <a:r>
              <a:rPr lang="en-US" altLang="zh-CN"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4</a:t>
            </a:r>
            <a:r>
              <a:rPr lang="zh-CN" altLang="en-US"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月</a:t>
            </a:r>
          </a:p>
        </p:txBody>
      </p:sp>
      <p:sp>
        <p:nvSpPr>
          <p:cNvPr id="16" name="文本框 15">
            <a:extLst>
              <a:ext uri="{FF2B5EF4-FFF2-40B4-BE49-F238E27FC236}">
                <a16:creationId xmlns:a16="http://schemas.microsoft.com/office/drawing/2014/main" id="{BE9D504D-D016-457C-B1B1-69FCBBD6DCB5}"/>
              </a:ext>
            </a:extLst>
          </p:cNvPr>
          <p:cNvSpPr txBox="1"/>
          <p:nvPr/>
        </p:nvSpPr>
        <p:spPr>
          <a:xfrm>
            <a:off x="1705232" y="5288692"/>
            <a:ext cx="9094573" cy="830997"/>
          </a:xfrm>
          <a:prstGeom prst="rect">
            <a:avLst/>
          </a:prstGeom>
          <a:noFill/>
        </p:spPr>
        <p:txBody>
          <a:bodyPr wrap="square" rtlCol="0">
            <a:spAutoFit/>
          </a:bodyPr>
          <a:lstStyle/>
          <a:p>
            <a:pPr algn="ctr"/>
            <a:r>
              <a:rPr lang="en-US" altLang="zh-CN" sz="2400" dirty="0">
                <a:solidFill>
                  <a:srgbClr val="FF0000"/>
                </a:solidFill>
                <a:hlinkClick r:id="rId2"/>
              </a:rPr>
              <a:t>https://mooc1-1.chaoxing.com/course/216273730.html</a:t>
            </a:r>
            <a:endParaRPr lang="en-US" altLang="zh-CN" sz="2400" dirty="0">
              <a:solidFill>
                <a:srgbClr val="FF0000"/>
              </a:solidFill>
            </a:endParaRPr>
          </a:p>
          <a:p>
            <a:pPr algn="ctr"/>
            <a:r>
              <a:rPr lang="en-US" altLang="zh-CN" sz="2400" dirty="0">
                <a:solidFill>
                  <a:srgbClr val="FF0000"/>
                </a:solidFill>
              </a:rPr>
              <a:t>lilvzh@mail.sysu.edu.cn</a:t>
            </a:r>
            <a:endParaRPr lang="zh-CN" altLang="en-US" sz="2400" dirty="0">
              <a:solidFill>
                <a:srgbClr val="FF0000"/>
              </a:solidFill>
            </a:endParaRPr>
          </a:p>
        </p:txBody>
      </p:sp>
      <p:pic>
        <p:nvPicPr>
          <p:cNvPr id="17" name="图片 16">
            <a:extLst>
              <a:ext uri="{FF2B5EF4-FFF2-40B4-BE49-F238E27FC236}">
                <a16:creationId xmlns:a16="http://schemas.microsoft.com/office/drawing/2014/main" id="{D38FA017-AD09-4C1D-B9B8-FD57EA6CEE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5649" y="3112777"/>
            <a:ext cx="1766582" cy="1560584"/>
          </a:xfrm>
          <a:prstGeom prst="rect">
            <a:avLst/>
          </a:prstGeom>
        </p:spPr>
      </p:pic>
    </p:spTree>
    <p:extLst>
      <p:ext uri="{BB962C8B-B14F-4D97-AF65-F5344CB8AC3E}">
        <p14:creationId xmlns:p14="http://schemas.microsoft.com/office/powerpoint/2010/main" val="192111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基于定义证明集合等式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第十七讲  集合等式证明</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10</a:t>
            </a:fld>
            <a:r>
              <a:rPr lang="en-US" altLang="zh-CN">
                <a:latin typeface="Arial" panose="020B0604020202020204" pitchFamily="34" charset="0"/>
                <a:ea typeface="楷体" panose="02010609060101010101" pitchFamily="49" charset="-122"/>
                <a:cs typeface="Arial" panose="020B0604020202020204" pitchFamily="34" charset="0"/>
              </a:rPr>
              <a:t>/34</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基于定义证明集合等式练习</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F19119C0-CF39-4A75-91AF-D7D92F21340F}"/>
                  </a:ext>
                </a:extLst>
              </p:cNvPr>
              <p:cNvSpPr txBox="1"/>
              <p:nvPr/>
            </p:nvSpPr>
            <p:spPr>
              <a:xfrm>
                <a:off x="625114" y="1298164"/>
                <a:ext cx="10025343" cy="503856"/>
              </a:xfrm>
              <a:prstGeom prst="rect">
                <a:avLst/>
              </a:prstGeom>
              <a:solidFill>
                <a:schemeClr val="accent6">
                  <a:lumMod val="20000"/>
                  <a:lumOff val="80000"/>
                  <a:alpha val="50000"/>
                </a:schemeClr>
              </a:solidFill>
            </p:spPr>
            <p:txBody>
              <a:bodyPr wrap="square" rtlCol="0">
                <a:spAutoFit/>
              </a:bodyPr>
              <a:lstStyle/>
              <a:p>
                <a:pPr>
                  <a:spcAft>
                    <a:spcPts val="900"/>
                  </a:spcAft>
                </a:pPr>
                <a:r>
                  <a:rPr lang="zh-CN" altLang="en-US" sz="2400" b="1">
                    <a:solidFill>
                      <a:srgbClr val="002060"/>
                    </a:solidFill>
                  </a:rPr>
                  <a:t>设</a:t>
                </a: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𝑩</m:t>
                    </m:r>
                    <m:r>
                      <a:rPr lang="en-US" altLang="zh-CN" sz="2400" b="1" i="1">
                        <a:solidFill>
                          <a:srgbClr val="002060"/>
                        </a:solidFill>
                        <a:latin typeface="Cambria Math" panose="02040503050406030204" pitchFamily="18" charset="0"/>
                      </a:rPr>
                      <m:t>, </m:t>
                    </m:r>
                    <m:r>
                      <a:rPr lang="en-US" altLang="zh-CN" sz="2400" b="1" i="1" smtClean="0">
                        <a:solidFill>
                          <a:srgbClr val="002060"/>
                        </a:solidFill>
                        <a:latin typeface="Cambria Math" panose="02040503050406030204" pitchFamily="18" charset="0"/>
                      </a:rPr>
                      <m:t>𝑪</m:t>
                    </m:r>
                  </m:oMath>
                </a14:m>
                <a:r>
                  <a:rPr lang="zh-CN" altLang="en-US" sz="2400" b="1">
                    <a:solidFill>
                      <a:srgbClr val="002060"/>
                    </a:solidFill>
                  </a:rPr>
                  <a:t>是任意集合，证明：若</a:t>
                </a: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𝑩</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𝑨</m:t>
                    </m:r>
                    <m:r>
                      <a:rPr lang="en-US" altLang="zh-CN" sz="2400" b="1" i="1">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𝑪</m:t>
                    </m:r>
                  </m:oMath>
                </a14:m>
                <a:r>
                  <a:rPr lang="zh-CN" altLang="en-US" sz="2400" b="1">
                    <a:solidFill>
                      <a:srgbClr val="002060"/>
                    </a:solidFill>
                  </a:rPr>
                  <a:t>且</a:t>
                </a:r>
                <a14:m>
                  <m:oMath xmlns:m="http://schemas.openxmlformats.org/officeDocument/2006/math">
                    <m:bar>
                      <m:barPr>
                        <m:pos m:val="top"/>
                        <m:ctrlPr>
                          <a:rPr lang="en-US" altLang="zh-CN" sz="2400" b="1" i="1" smtClean="0">
                            <a:solidFill>
                              <a:srgbClr val="002060"/>
                            </a:solidFill>
                            <a:latin typeface="Cambria Math" panose="02040503050406030204" pitchFamily="18" charset="0"/>
                          </a:rPr>
                        </m:ctrlPr>
                      </m:barPr>
                      <m:e>
                        <m:r>
                          <a:rPr lang="en-US" altLang="zh-CN" sz="2400" b="1" i="1" smtClean="0">
                            <a:solidFill>
                              <a:srgbClr val="002060"/>
                            </a:solidFill>
                            <a:latin typeface="Cambria Math" panose="02040503050406030204" pitchFamily="18" charset="0"/>
                          </a:rPr>
                          <m:t>𝑨</m:t>
                        </m:r>
                      </m:e>
                    </m:bar>
                    <m:r>
                      <a:rPr lang="en-US" altLang="zh-CN" sz="2400" b="1" i="1" smtClean="0">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𝑩</m:t>
                    </m:r>
                    <m:r>
                      <a:rPr lang="en-US" altLang="zh-CN" sz="2400" b="1" i="1">
                        <a:solidFill>
                          <a:srgbClr val="002060"/>
                        </a:solidFill>
                        <a:latin typeface="Cambria Math" panose="02040503050406030204" pitchFamily="18" charset="0"/>
                      </a:rPr>
                      <m:t>=</m:t>
                    </m:r>
                    <m:bar>
                      <m:barPr>
                        <m:pos m:val="top"/>
                        <m:ctrlPr>
                          <a:rPr lang="en-US" altLang="zh-CN" sz="2400" b="1" i="1">
                            <a:solidFill>
                              <a:srgbClr val="002060"/>
                            </a:solidFill>
                            <a:latin typeface="Cambria Math" panose="02040503050406030204" pitchFamily="18" charset="0"/>
                          </a:rPr>
                        </m:ctrlPr>
                      </m:barPr>
                      <m:e>
                        <m:r>
                          <a:rPr lang="en-US" altLang="zh-CN" sz="2400" b="1" i="1" smtClean="0">
                            <a:solidFill>
                              <a:srgbClr val="002060"/>
                            </a:solidFill>
                            <a:latin typeface="Cambria Math" panose="02040503050406030204" pitchFamily="18" charset="0"/>
                          </a:rPr>
                          <m:t>𝑨</m:t>
                        </m:r>
                      </m:e>
                    </m:ba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𝑪</m:t>
                    </m:r>
                  </m:oMath>
                </a14:m>
                <a:r>
                  <a:rPr lang="zh-CN" altLang="en-US" sz="2400" b="1">
                    <a:solidFill>
                      <a:srgbClr val="002060"/>
                    </a:solidFill>
                  </a:rPr>
                  <a:t>，则</a:t>
                </a:r>
                <a14:m>
                  <m:oMath xmlns:m="http://schemas.openxmlformats.org/officeDocument/2006/math">
                    <m:r>
                      <a:rPr lang="en-US" altLang="zh-CN" sz="2400" b="1" i="1" smtClean="0">
                        <a:solidFill>
                          <a:srgbClr val="002060"/>
                        </a:solidFill>
                        <a:latin typeface="Cambria Math" panose="02040503050406030204" pitchFamily="18" charset="0"/>
                      </a:rPr>
                      <m:t>𝑩</m:t>
                    </m:r>
                    <m:r>
                      <a:rPr lang="en-US" altLang="zh-CN" sz="2400" b="1" i="1">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𝑪</m:t>
                    </m:r>
                  </m:oMath>
                </a14:m>
                <a:endParaRPr lang="zh-CN" altLang="en-US" sz="2400" b="1">
                  <a:solidFill>
                    <a:srgbClr val="002060"/>
                  </a:solidFill>
                </a:endParaRPr>
              </a:p>
            </p:txBody>
          </p:sp>
        </mc:Choice>
        <mc:Fallback xmlns="">
          <p:sp>
            <p:nvSpPr>
              <p:cNvPr id="11" name="文本框 10">
                <a:extLst>
                  <a:ext uri="{FF2B5EF4-FFF2-40B4-BE49-F238E27FC236}">
                    <a16:creationId xmlns:a16="http://schemas.microsoft.com/office/drawing/2014/main" id="{F19119C0-CF39-4A75-91AF-D7D92F21340F}"/>
                  </a:ext>
                </a:extLst>
              </p:cNvPr>
              <p:cNvSpPr txBox="1">
                <a:spLocks noRot="1" noChangeAspect="1" noMove="1" noResize="1" noEditPoints="1" noAdjustHandles="1" noChangeArrowheads="1" noChangeShapeType="1" noTextEdit="1"/>
              </p:cNvSpPr>
              <p:nvPr/>
            </p:nvSpPr>
            <p:spPr>
              <a:xfrm>
                <a:off x="625114" y="1298164"/>
                <a:ext cx="10025343" cy="503856"/>
              </a:xfrm>
              <a:prstGeom prst="rect">
                <a:avLst/>
              </a:prstGeom>
              <a:blipFill>
                <a:blip r:embed="rId2"/>
                <a:stretch>
                  <a:fillRect l="-973" b="-27711"/>
                </a:stretch>
              </a:blipFill>
            </p:spPr>
            <p:txBody>
              <a:bodyPr/>
              <a:lstStyle/>
              <a:p>
                <a:r>
                  <a:rPr lang="zh-CN" altLang="en-US">
                    <a:noFill/>
                  </a:rPr>
                  <a:t> </a:t>
                </a:r>
              </a:p>
            </p:txBody>
          </p:sp>
        </mc:Fallback>
      </mc:AlternateContent>
      <p:grpSp>
        <p:nvGrpSpPr>
          <p:cNvPr id="16" name="组合 15">
            <a:extLst>
              <a:ext uri="{FF2B5EF4-FFF2-40B4-BE49-F238E27FC236}">
                <a16:creationId xmlns:a16="http://schemas.microsoft.com/office/drawing/2014/main" id="{8ABF5F52-A0D3-4717-8E40-D327A44A9156}"/>
              </a:ext>
            </a:extLst>
          </p:cNvPr>
          <p:cNvGrpSpPr/>
          <p:nvPr/>
        </p:nvGrpSpPr>
        <p:grpSpPr>
          <a:xfrm>
            <a:off x="677575" y="2011705"/>
            <a:ext cx="10446529" cy="2897524"/>
            <a:chOff x="677575" y="2011705"/>
            <a:chExt cx="10446529" cy="2897524"/>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C0E5732-1F26-4D9F-B713-22C1637C1443}"/>
                    </a:ext>
                  </a:extLst>
                </p:cNvPr>
                <p:cNvSpPr txBox="1"/>
                <p:nvPr/>
              </p:nvSpPr>
              <p:spPr>
                <a:xfrm>
                  <a:off x="677575" y="2011705"/>
                  <a:ext cx="10446529" cy="2897524"/>
                </a:xfrm>
                <a:prstGeom prst="rect">
                  <a:avLst/>
                </a:prstGeom>
                <a:solidFill>
                  <a:schemeClr val="accent6">
                    <a:lumMod val="20000"/>
                    <a:lumOff val="80000"/>
                    <a:alpha val="25000"/>
                  </a:schemeClr>
                </a:solidFill>
              </p:spPr>
              <p:txBody>
                <a:bodyPr wrap="square" rtlCol="0">
                  <a:spAutoFit/>
                </a:bodyPr>
                <a:lstStyle/>
                <a:p>
                  <a:pPr marL="342900" indent="-342900">
                    <a:lnSpc>
                      <a:spcPts val="3000"/>
                    </a:lnSpc>
                    <a:spcBef>
                      <a:spcPts val="600"/>
                    </a:spcBef>
                    <a:spcAft>
                      <a:spcPts val="600"/>
                    </a:spcAft>
                    <a:buFont typeface="Arial" panose="020B0604020202020204" pitchFamily="34" charset="0"/>
                    <a:buChar char="•"/>
                  </a:pPr>
                  <a:r>
                    <a:rPr lang="zh-CN" altLang="en-US" sz="2000" b="1">
                      <a:solidFill>
                        <a:schemeClr val="tx2">
                          <a:lumMod val="50000"/>
                        </a:schemeClr>
                      </a:solidFill>
                      <a:latin typeface="+mn-ea"/>
                    </a:rPr>
                    <a:t>以</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𝑨</m:t>
                      </m:r>
                      <m:r>
                        <a:rPr lang="en-US" altLang="zh-CN" sz="2000" b="1" i="1">
                          <a:solidFill>
                            <a:schemeClr val="tx2">
                              <a:lumMod val="50000"/>
                            </a:schemeClr>
                          </a:solidFill>
                          <a:latin typeface="Cambria Math" panose="02040503050406030204" pitchFamily="18" charset="0"/>
                        </a:rPr>
                        <m:t>∩</m:t>
                      </m:r>
                      <m:r>
                        <a:rPr lang="en-US" altLang="zh-CN" sz="2000" b="1" i="1">
                          <a:solidFill>
                            <a:schemeClr val="tx2">
                              <a:lumMod val="50000"/>
                            </a:schemeClr>
                          </a:solidFill>
                          <a:latin typeface="Cambria Math" panose="02040503050406030204" pitchFamily="18" charset="0"/>
                        </a:rPr>
                        <m:t>𝑩</m:t>
                      </m:r>
                      <m:r>
                        <a:rPr lang="en-US" altLang="zh-CN" sz="2000" b="1" i="1">
                          <a:solidFill>
                            <a:schemeClr val="tx2">
                              <a:lumMod val="50000"/>
                            </a:schemeClr>
                          </a:solidFill>
                          <a:latin typeface="Cambria Math" panose="02040503050406030204" pitchFamily="18" charset="0"/>
                        </a:rPr>
                        <m:t> = </m:t>
                      </m:r>
                      <m:r>
                        <a:rPr lang="en-US" altLang="zh-CN" sz="2000" b="1" i="1">
                          <a:solidFill>
                            <a:schemeClr val="tx2">
                              <a:lumMod val="50000"/>
                            </a:schemeClr>
                          </a:solidFill>
                          <a:latin typeface="Cambria Math" panose="02040503050406030204" pitchFamily="18" charset="0"/>
                        </a:rPr>
                        <m:t>𝑨</m:t>
                      </m:r>
                      <m:r>
                        <a:rPr lang="en-US" altLang="zh-CN" sz="2000" b="1" i="1">
                          <a:solidFill>
                            <a:schemeClr val="tx2">
                              <a:lumMod val="50000"/>
                            </a:schemeClr>
                          </a:solidFill>
                          <a:latin typeface="Cambria Math" panose="02040503050406030204" pitchFamily="18" charset="0"/>
                        </a:rPr>
                        <m:t>∩</m:t>
                      </m:r>
                      <m:r>
                        <a:rPr lang="en-US" altLang="zh-CN" sz="2000" b="1" i="1" smtClean="0">
                          <a:solidFill>
                            <a:schemeClr val="tx2">
                              <a:lumMod val="50000"/>
                            </a:schemeClr>
                          </a:solidFill>
                          <a:latin typeface="Cambria Math" panose="02040503050406030204" pitchFamily="18" charset="0"/>
                        </a:rPr>
                        <m:t>𝑪</m:t>
                      </m:r>
                    </m:oMath>
                  </a14:m>
                  <a:r>
                    <a:rPr lang="zh-CN" altLang="en-US" sz="2000" b="1">
                      <a:solidFill>
                        <a:schemeClr val="tx2">
                          <a:lumMod val="50000"/>
                        </a:schemeClr>
                      </a:solidFill>
                      <a:latin typeface="+mn-ea"/>
                    </a:rPr>
                    <a:t>且</a:t>
                  </a:r>
                  <a14:m>
                    <m:oMath xmlns:m="http://schemas.openxmlformats.org/officeDocument/2006/math">
                      <m:bar>
                        <m:barPr>
                          <m:pos m:val="top"/>
                          <m:ctrlPr>
                            <a:rPr lang="en-US" altLang="zh-CN" sz="2000" b="1" i="1" smtClean="0">
                              <a:solidFill>
                                <a:schemeClr val="tx2">
                                  <a:lumMod val="50000"/>
                                </a:schemeClr>
                              </a:solidFill>
                              <a:latin typeface="Cambria Math" panose="02040503050406030204" pitchFamily="18" charset="0"/>
                            </a:rPr>
                          </m:ctrlPr>
                        </m:barPr>
                        <m:e>
                          <m:r>
                            <a:rPr lang="en-US" altLang="zh-CN" sz="2000" b="1" i="1" smtClean="0">
                              <a:solidFill>
                                <a:schemeClr val="tx2">
                                  <a:lumMod val="50000"/>
                                </a:schemeClr>
                              </a:solidFill>
                              <a:latin typeface="Cambria Math" panose="02040503050406030204" pitchFamily="18" charset="0"/>
                            </a:rPr>
                            <m:t>𝑨</m:t>
                          </m:r>
                        </m:e>
                      </m:bar>
                      <m:r>
                        <a:rPr lang="en-US" altLang="zh-CN" sz="2000" b="1" i="1" smtClean="0">
                          <a:solidFill>
                            <a:schemeClr val="tx2">
                              <a:lumMod val="50000"/>
                            </a:schemeClr>
                          </a:solidFill>
                          <a:latin typeface="Cambria Math" panose="02040503050406030204" pitchFamily="18" charset="0"/>
                        </a:rPr>
                        <m:t>∩</m:t>
                      </m:r>
                      <m:r>
                        <a:rPr lang="en-US" altLang="zh-CN" sz="2000" b="1" i="1">
                          <a:solidFill>
                            <a:schemeClr val="tx2">
                              <a:lumMod val="50000"/>
                            </a:schemeClr>
                          </a:solidFill>
                          <a:latin typeface="Cambria Math" panose="02040503050406030204" pitchFamily="18" charset="0"/>
                        </a:rPr>
                        <m:t>𝑩</m:t>
                      </m:r>
                      <m:r>
                        <a:rPr lang="en-US" altLang="zh-CN" sz="2000" b="1" i="1">
                          <a:solidFill>
                            <a:schemeClr val="tx2">
                              <a:lumMod val="50000"/>
                            </a:schemeClr>
                          </a:solidFill>
                          <a:latin typeface="Cambria Math" panose="02040503050406030204" pitchFamily="18" charset="0"/>
                        </a:rPr>
                        <m:t> = </m:t>
                      </m:r>
                      <m:bar>
                        <m:barPr>
                          <m:pos m:val="top"/>
                          <m:ctrlPr>
                            <a:rPr lang="en-US" altLang="zh-CN" sz="2000" b="1" i="1">
                              <a:solidFill>
                                <a:schemeClr val="tx2">
                                  <a:lumMod val="50000"/>
                                </a:schemeClr>
                              </a:solidFill>
                              <a:latin typeface="Cambria Math" panose="02040503050406030204" pitchFamily="18" charset="0"/>
                            </a:rPr>
                          </m:ctrlPr>
                        </m:barPr>
                        <m:e>
                          <m:r>
                            <a:rPr lang="en-US" altLang="zh-CN" sz="2000" b="1" i="1" smtClean="0">
                              <a:solidFill>
                                <a:schemeClr val="tx2">
                                  <a:lumMod val="50000"/>
                                </a:schemeClr>
                              </a:solidFill>
                              <a:latin typeface="Cambria Math" panose="02040503050406030204" pitchFamily="18" charset="0"/>
                            </a:rPr>
                            <m:t>𝑨</m:t>
                          </m:r>
                        </m:e>
                      </m:bar>
                      <m:r>
                        <a:rPr lang="en-US" altLang="zh-CN" sz="2000" b="1" i="1" smtClean="0">
                          <a:solidFill>
                            <a:schemeClr val="tx2">
                              <a:lumMod val="50000"/>
                            </a:schemeClr>
                          </a:solidFill>
                          <a:latin typeface="Cambria Math" panose="02040503050406030204" pitchFamily="18" charset="0"/>
                        </a:rPr>
                        <m:t>∩</m:t>
                      </m:r>
                      <m:r>
                        <a:rPr lang="en-US" altLang="zh-CN" sz="2000" b="1" i="1" smtClean="0">
                          <a:solidFill>
                            <a:schemeClr val="tx2">
                              <a:lumMod val="50000"/>
                            </a:schemeClr>
                          </a:solidFill>
                          <a:latin typeface="Cambria Math" panose="02040503050406030204" pitchFamily="18" charset="0"/>
                        </a:rPr>
                        <m:t>𝑪</m:t>
                      </m:r>
                    </m:oMath>
                  </a14:m>
                  <a:r>
                    <a:rPr lang="zh-CN" altLang="en-US" sz="2000" b="1">
                      <a:solidFill>
                        <a:schemeClr val="tx2">
                          <a:lumMod val="50000"/>
                        </a:schemeClr>
                      </a:solidFill>
                      <a:latin typeface="+mn-ea"/>
                    </a:rPr>
                    <a:t>为</a:t>
                  </a:r>
                  <a:r>
                    <a:rPr lang="zh-CN" altLang="en-US" sz="2000" b="1">
                      <a:solidFill>
                        <a:srgbClr val="C00000"/>
                      </a:solidFill>
                      <a:latin typeface="+mn-ea"/>
                    </a:rPr>
                    <a:t>附加前提</a:t>
                  </a:r>
                  <a:endParaRPr lang="en-US" altLang="zh-CN" sz="2000" b="1">
                    <a:solidFill>
                      <a:srgbClr val="C00000"/>
                    </a:solidFill>
                    <a:latin typeface="+mn-ea"/>
                  </a:endParaRPr>
                </a:p>
                <a:p>
                  <a:pPr marL="342900" indent="-342900">
                    <a:lnSpc>
                      <a:spcPts val="3000"/>
                    </a:lnSpc>
                    <a:spcBef>
                      <a:spcPts val="600"/>
                    </a:spcBef>
                    <a:spcAft>
                      <a:spcPts val="600"/>
                    </a:spcAft>
                    <a:buFont typeface="Arial" panose="020B0604020202020204" pitchFamily="34" charset="0"/>
                    <a:buChar char="•"/>
                  </a:pPr>
                  <a:r>
                    <a:rPr lang="zh-CN" altLang="en-US" sz="2000" b="1">
                      <a:solidFill>
                        <a:schemeClr val="tx2">
                          <a:lumMod val="50000"/>
                        </a:schemeClr>
                      </a:solidFill>
                      <a:latin typeface="+mn-ea"/>
                    </a:rPr>
                    <a:t>分别证明：对任意</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𝒙</m:t>
                      </m:r>
                    </m:oMath>
                  </a14:m>
                  <a:r>
                    <a:rPr lang="zh-CN" altLang="en-US" sz="2000" b="1">
                      <a:solidFill>
                        <a:schemeClr val="tx2">
                          <a:lumMod val="50000"/>
                        </a:schemeClr>
                      </a:solidFill>
                      <a:latin typeface="+mn-ea"/>
                    </a:rPr>
                    <a:t>，</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𝒙</m:t>
                      </m:r>
                      <m:r>
                        <a:rPr lang="en-US" altLang="zh-CN" sz="2000" b="1" i="1">
                          <a:solidFill>
                            <a:schemeClr val="tx2">
                              <a:lumMod val="50000"/>
                            </a:schemeClr>
                          </a:solidFill>
                          <a:latin typeface="Cambria Math" panose="02040503050406030204" pitchFamily="18" charset="0"/>
                        </a:rPr>
                        <m:t>∈</m:t>
                      </m:r>
                      <m:r>
                        <a:rPr lang="en-US" altLang="zh-CN" sz="2000" b="1" i="1" smtClean="0">
                          <a:solidFill>
                            <a:schemeClr val="tx2">
                              <a:lumMod val="50000"/>
                            </a:schemeClr>
                          </a:solidFill>
                          <a:latin typeface="Cambria Math" panose="02040503050406030204" pitchFamily="18" charset="0"/>
                        </a:rPr>
                        <m:t>𝑩</m:t>
                      </m:r>
                    </m:oMath>
                  </a14:m>
                  <a:r>
                    <a:rPr lang="zh-CN" altLang="en-US" sz="2000" b="1">
                      <a:solidFill>
                        <a:schemeClr val="tx2">
                          <a:lumMod val="50000"/>
                        </a:schemeClr>
                      </a:solidFill>
                      <a:latin typeface="+mn-ea"/>
                    </a:rPr>
                    <a:t>蕴涵    </a:t>
                  </a:r>
                  <a:r>
                    <a:rPr lang="en-US" altLang="zh-CN" sz="2000" b="1">
                      <a:solidFill>
                        <a:srgbClr val="C00000"/>
                      </a:solidFill>
                      <a:latin typeface="+mn-ea"/>
                    </a:rPr>
                    <a:t>(1)</a:t>
                  </a:r>
                  <a:r>
                    <a:rPr lang="en-US" altLang="zh-CN" sz="2000" b="1">
                      <a:solidFill>
                        <a:schemeClr val="tx2">
                          <a:lumMod val="50000"/>
                        </a:schemeClr>
                      </a:solidFill>
                      <a:latin typeface="+mn-ea"/>
                    </a:rPr>
                    <a:t>   </a:t>
                  </a:r>
                  <a:r>
                    <a:rPr lang="zh-CN" altLang="en-US" sz="2000" b="1">
                      <a:solidFill>
                        <a:schemeClr val="tx2">
                          <a:lumMod val="50000"/>
                        </a:schemeClr>
                      </a:solidFill>
                      <a:latin typeface="+mn-ea"/>
                    </a:rPr>
                    <a:t>，及对任意</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𝒙</m:t>
                      </m:r>
                    </m:oMath>
                  </a14:m>
                  <a:r>
                    <a:rPr lang="zh-CN" altLang="en-US" sz="2000" b="1">
                      <a:solidFill>
                        <a:schemeClr val="tx2">
                          <a:lumMod val="50000"/>
                        </a:schemeClr>
                      </a:solidFill>
                      <a:latin typeface="+mn-ea"/>
                    </a:rPr>
                    <a:t>，</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𝒙</m:t>
                      </m:r>
                      <m:r>
                        <a:rPr lang="en-US" altLang="zh-CN" sz="2000" b="1" i="1">
                          <a:solidFill>
                            <a:schemeClr val="tx2">
                              <a:lumMod val="50000"/>
                            </a:schemeClr>
                          </a:solidFill>
                          <a:latin typeface="Cambria Math" panose="02040503050406030204" pitchFamily="18" charset="0"/>
                        </a:rPr>
                        <m:t>∈</m:t>
                      </m:r>
                      <m:r>
                        <a:rPr lang="en-US" altLang="zh-CN" sz="2000" b="1" i="1" smtClean="0">
                          <a:solidFill>
                            <a:schemeClr val="tx2">
                              <a:lumMod val="50000"/>
                            </a:schemeClr>
                          </a:solidFill>
                          <a:latin typeface="Cambria Math" panose="02040503050406030204" pitchFamily="18" charset="0"/>
                        </a:rPr>
                        <m:t>𝑪</m:t>
                      </m:r>
                    </m:oMath>
                  </a14:m>
                  <a:r>
                    <a:rPr lang="zh-CN" altLang="en-US" sz="2000" b="1">
                      <a:solidFill>
                        <a:schemeClr val="tx2">
                          <a:lumMod val="50000"/>
                        </a:schemeClr>
                      </a:solidFill>
                      <a:latin typeface="+mn-ea"/>
                    </a:rPr>
                    <a:t>蕴涵      </a:t>
                  </a:r>
                  <a:r>
                    <a:rPr lang="en-US" altLang="zh-CN" sz="2000" b="1">
                      <a:solidFill>
                        <a:srgbClr val="C00000"/>
                      </a:solidFill>
                      <a:latin typeface="+mn-ea"/>
                    </a:rPr>
                    <a:t>(2)</a:t>
                  </a:r>
                </a:p>
                <a:p>
                  <a:pPr marL="342900" indent="-342900">
                    <a:spcBef>
                      <a:spcPts val="600"/>
                    </a:spcBef>
                    <a:spcAft>
                      <a:spcPts val="600"/>
                    </a:spcAft>
                    <a:buFont typeface="Arial" panose="020B0604020202020204" pitchFamily="34" charset="0"/>
                    <a:buChar char="•"/>
                  </a:pPr>
                  <a:r>
                    <a:rPr lang="zh-CN" altLang="en-US" sz="2000" b="1">
                      <a:solidFill>
                        <a:schemeClr val="tx2">
                          <a:lumMod val="50000"/>
                        </a:schemeClr>
                      </a:solidFill>
                    </a:rPr>
                    <a:t>为证明对任意</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𝒙</m:t>
                      </m:r>
                    </m:oMath>
                  </a14:m>
                  <a:r>
                    <a:rPr lang="zh-CN" altLang="en-US" sz="2000" b="1">
                      <a:solidFill>
                        <a:schemeClr val="tx2">
                          <a:lumMod val="50000"/>
                        </a:schemeClr>
                      </a:solidFill>
                    </a:rPr>
                    <a:t>，</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𝒙</m:t>
                      </m:r>
                      <m:r>
                        <a:rPr lang="en-US" altLang="zh-CN" sz="2000" b="1" i="1">
                          <a:solidFill>
                            <a:schemeClr val="tx2">
                              <a:lumMod val="50000"/>
                            </a:schemeClr>
                          </a:solidFill>
                          <a:latin typeface="Cambria Math" panose="02040503050406030204" pitchFamily="18" charset="0"/>
                        </a:rPr>
                        <m:t>∈</m:t>
                      </m:r>
                      <m:r>
                        <a:rPr lang="en-US" altLang="zh-CN" sz="2000" b="1" i="1" smtClean="0">
                          <a:solidFill>
                            <a:schemeClr val="tx2">
                              <a:lumMod val="50000"/>
                            </a:schemeClr>
                          </a:solidFill>
                          <a:latin typeface="Cambria Math" panose="02040503050406030204" pitchFamily="18" charset="0"/>
                        </a:rPr>
                        <m:t>𝑩</m:t>
                      </m:r>
                    </m:oMath>
                  </a14:m>
                  <a:r>
                    <a:rPr lang="zh-CN" altLang="en-US" sz="2000" b="1">
                      <a:solidFill>
                        <a:schemeClr val="tx2">
                          <a:lumMod val="50000"/>
                        </a:schemeClr>
                      </a:solidFill>
                    </a:rPr>
                    <a:t>蕴涵</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𝒙</m:t>
                      </m:r>
                      <m:r>
                        <a:rPr lang="en-US" altLang="zh-CN" sz="2000" b="1" i="1">
                          <a:solidFill>
                            <a:schemeClr val="tx2">
                              <a:lumMod val="50000"/>
                            </a:schemeClr>
                          </a:solidFill>
                          <a:latin typeface="Cambria Math" panose="02040503050406030204" pitchFamily="18" charset="0"/>
                        </a:rPr>
                        <m:t>∈</m:t>
                      </m:r>
                      <m:r>
                        <a:rPr lang="en-US" altLang="zh-CN" sz="2000" b="1" i="1" smtClean="0">
                          <a:solidFill>
                            <a:schemeClr val="tx2">
                              <a:lumMod val="50000"/>
                            </a:schemeClr>
                          </a:solidFill>
                          <a:latin typeface="Cambria Math" panose="02040503050406030204" pitchFamily="18" charset="0"/>
                        </a:rPr>
                        <m:t>𝑪</m:t>
                      </m:r>
                    </m:oMath>
                  </a14:m>
                  <a:r>
                    <a:rPr lang="zh-CN" altLang="en-US" sz="2000" b="1">
                      <a:solidFill>
                        <a:schemeClr val="tx2">
                          <a:lumMod val="50000"/>
                        </a:schemeClr>
                      </a:solidFill>
                    </a:rPr>
                    <a:t>，再</a:t>
                  </a:r>
                  <a:r>
                    <a:rPr lang="zh-CN" altLang="en-US" sz="2000" b="1">
                      <a:solidFill>
                        <a:srgbClr val="C00000"/>
                      </a:solidFill>
                    </a:rPr>
                    <a:t>分情况证明</a:t>
                  </a:r>
                  <a:r>
                    <a:rPr lang="zh-CN" altLang="en-US" sz="2000" b="1">
                      <a:solidFill>
                        <a:schemeClr val="tx2">
                          <a:lumMod val="50000"/>
                        </a:schemeClr>
                      </a:solidFill>
                    </a:rPr>
                    <a:t>：</a:t>
                  </a:r>
                </a:p>
                <a:p>
                  <a:pPr marL="800100" lvl="1" indent="-342900">
                    <a:spcBef>
                      <a:spcPts val="600"/>
                    </a:spcBef>
                    <a:spcAft>
                      <a:spcPts val="600"/>
                    </a:spcAft>
                    <a:buFont typeface="Arial" panose="020B0604020202020204" pitchFamily="34" charset="0"/>
                    <a:buChar char="•"/>
                  </a:pPr>
                  <a:r>
                    <a:rPr lang="zh-CN" altLang="en-US" sz="2000" b="1">
                      <a:solidFill>
                        <a:schemeClr val="accent2">
                          <a:lumMod val="50000"/>
                        </a:schemeClr>
                      </a:solidFill>
                      <a:latin typeface="楷体" panose="02010609060101010101" pitchFamily="49" charset="-122"/>
                      <a:ea typeface="楷体" panose="02010609060101010101" pitchFamily="49" charset="-122"/>
                    </a:rPr>
                    <a:t>若  </a:t>
                  </a:r>
                  <a:r>
                    <a:rPr lang="en-US" altLang="zh-CN" sz="2000" b="1">
                      <a:solidFill>
                        <a:srgbClr val="C00000"/>
                      </a:solidFill>
                      <a:latin typeface="+mn-ea"/>
                    </a:rPr>
                    <a:t>(3)</a:t>
                  </a:r>
                  <a:r>
                    <a:rPr lang="en-US" altLang="zh-CN" sz="2000" b="1">
                      <a:solidFill>
                        <a:schemeClr val="accent2">
                          <a:lumMod val="50000"/>
                        </a:schemeClr>
                      </a:solidFill>
                      <a:latin typeface="楷体" panose="02010609060101010101" pitchFamily="49" charset="-122"/>
                      <a:ea typeface="楷体" panose="02010609060101010101" pitchFamily="49" charset="-122"/>
                    </a:rPr>
                    <a:t>  </a:t>
                  </a:r>
                  <a:r>
                    <a:rPr lang="zh-CN" altLang="en-US" sz="2000" b="1">
                      <a:solidFill>
                        <a:schemeClr val="accent2">
                          <a:lumMod val="50000"/>
                        </a:schemeClr>
                      </a:solidFill>
                      <a:latin typeface="楷体" panose="02010609060101010101" pitchFamily="49" charset="-122"/>
                      <a:ea typeface="楷体" panose="02010609060101010101" pitchFamily="49" charset="-122"/>
                    </a:rPr>
                    <a:t>，则由</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𝒙</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有    </a:t>
                  </a:r>
                  <a:r>
                    <a:rPr lang="en-US" altLang="zh-CN" sz="2000" b="1">
                      <a:solidFill>
                        <a:srgbClr val="C00000"/>
                      </a:solidFill>
                      <a:latin typeface="+mn-ea"/>
                    </a:rPr>
                    <a:t>(4)</a:t>
                  </a:r>
                  <a:r>
                    <a:rPr lang="en-US" altLang="zh-CN" sz="2000" b="1">
                      <a:solidFill>
                        <a:schemeClr val="accent2">
                          <a:lumMod val="50000"/>
                        </a:schemeClr>
                      </a:solidFill>
                      <a:latin typeface="+mn-ea"/>
                    </a:rPr>
                    <a:t>     </a:t>
                  </a:r>
                  <a:r>
                    <a:rPr lang="zh-CN" altLang="en-US" sz="2000" b="1">
                      <a:solidFill>
                        <a:schemeClr val="accent2">
                          <a:lumMod val="50000"/>
                        </a:schemeClr>
                      </a:solidFill>
                      <a:latin typeface="楷体" panose="02010609060101010101" pitchFamily="49" charset="-122"/>
                      <a:ea typeface="楷体" panose="02010609060101010101" pitchFamily="49" charset="-122"/>
                    </a:rPr>
                    <a:t>，而</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𝑨</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𝑩</m:t>
                      </m:r>
                      <m:r>
                        <a:rPr lang="en-US" altLang="zh-CN" sz="2000" b="1" i="1">
                          <a:solidFill>
                            <a:schemeClr val="accent2">
                              <a:lumMod val="50000"/>
                            </a:schemeClr>
                          </a:solidFill>
                          <a:latin typeface="Cambria Math" panose="02040503050406030204" pitchFamily="18" charset="0"/>
                        </a:rPr>
                        <m:t> = </m:t>
                      </m:r>
                      <m:r>
                        <a:rPr lang="en-US" altLang="zh-CN" sz="2000" b="1" i="1">
                          <a:solidFill>
                            <a:schemeClr val="accent2">
                              <a:lumMod val="50000"/>
                            </a:schemeClr>
                          </a:solidFill>
                          <a:latin typeface="Cambria Math" panose="02040503050406030204" pitchFamily="18" charset="0"/>
                        </a:rPr>
                        <m:t>𝑨</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𝑪</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，所以   </a:t>
                  </a:r>
                  <a:r>
                    <a:rPr lang="en-US" altLang="zh-CN" sz="2000" b="1">
                      <a:solidFill>
                        <a:srgbClr val="C00000"/>
                      </a:solidFill>
                      <a:latin typeface="+mn-ea"/>
                    </a:rPr>
                    <a:t>(5)</a:t>
                  </a:r>
                  <a:r>
                    <a:rPr lang="en-US" altLang="zh-CN" sz="2000" b="1">
                      <a:solidFill>
                        <a:schemeClr val="accent2">
                          <a:lumMod val="50000"/>
                        </a:schemeClr>
                      </a:solidFill>
                      <a:latin typeface="+mn-ea"/>
                    </a:rPr>
                    <a:t>    </a:t>
                  </a:r>
                  <a:r>
                    <a:rPr lang="zh-CN" altLang="en-US" sz="2000" b="1">
                      <a:solidFill>
                        <a:schemeClr val="accent2">
                          <a:lumMod val="50000"/>
                        </a:schemeClr>
                      </a:solidFill>
                      <a:latin typeface="楷体" panose="02010609060101010101" pitchFamily="49" charset="-122"/>
                      <a:ea typeface="楷体" panose="02010609060101010101" pitchFamily="49" charset="-122"/>
                    </a:rPr>
                    <a:t>，所以</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𝒙</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𝑪</m:t>
                      </m:r>
                    </m:oMath>
                  </a14:m>
                  <a:endParaRPr lang="en-US" altLang="zh-CN" sz="2000" b="1">
                    <a:solidFill>
                      <a:schemeClr val="accent2">
                        <a:lumMod val="50000"/>
                      </a:schemeClr>
                    </a:solidFill>
                    <a:latin typeface="楷体" panose="02010609060101010101" pitchFamily="49" charset="-122"/>
                    <a:ea typeface="楷体" panose="02010609060101010101" pitchFamily="49" charset="-122"/>
                  </a:endParaRPr>
                </a:p>
                <a:p>
                  <a:pPr marL="800100" lvl="1" indent="-342900">
                    <a:spcBef>
                      <a:spcPts val="600"/>
                    </a:spcBef>
                    <a:spcAft>
                      <a:spcPts val="600"/>
                    </a:spcAft>
                    <a:buFont typeface="Arial" panose="020B0604020202020204" pitchFamily="34" charset="0"/>
                    <a:buChar char="•"/>
                  </a:pPr>
                  <a:r>
                    <a:rPr lang="zh-CN" altLang="en-US" sz="2000" b="1">
                      <a:solidFill>
                        <a:schemeClr val="accent2">
                          <a:lumMod val="50000"/>
                        </a:schemeClr>
                      </a:solidFill>
                      <a:latin typeface="楷体" panose="02010609060101010101" pitchFamily="49" charset="-122"/>
                      <a:ea typeface="楷体" panose="02010609060101010101" pitchFamily="49" charset="-122"/>
                    </a:rPr>
                    <a:t>若  </a:t>
                  </a:r>
                  <a:r>
                    <a:rPr lang="en-US" altLang="zh-CN" sz="2000" b="1">
                      <a:solidFill>
                        <a:srgbClr val="C00000"/>
                      </a:solidFill>
                      <a:latin typeface="+mn-ea"/>
                    </a:rPr>
                    <a:t>(6)</a:t>
                  </a:r>
                  <a:r>
                    <a:rPr lang="en-US" altLang="zh-CN" sz="2000" b="1">
                      <a:solidFill>
                        <a:schemeClr val="accent2">
                          <a:lumMod val="50000"/>
                        </a:schemeClr>
                      </a:solidFill>
                      <a:latin typeface="+mn-ea"/>
                    </a:rPr>
                    <a:t>    </a:t>
                  </a:r>
                  <a:r>
                    <a:rPr lang="zh-CN" altLang="en-US" sz="2000" b="1">
                      <a:solidFill>
                        <a:schemeClr val="accent2">
                          <a:lumMod val="50000"/>
                        </a:schemeClr>
                      </a:solidFill>
                      <a:latin typeface="楷体" panose="02010609060101010101" pitchFamily="49" charset="-122"/>
                      <a:ea typeface="楷体" panose="02010609060101010101" pitchFamily="49" charset="-122"/>
                    </a:rPr>
                    <a:t>，则由</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𝒙</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有    </a:t>
                  </a:r>
                  <a:r>
                    <a:rPr lang="en-US" altLang="zh-CN" sz="2000" b="1">
                      <a:solidFill>
                        <a:srgbClr val="C00000"/>
                      </a:solidFill>
                      <a:latin typeface="+mn-ea"/>
                    </a:rPr>
                    <a:t>(7)</a:t>
                  </a:r>
                  <a:r>
                    <a:rPr lang="en-US" altLang="zh-CN" sz="2000" b="1">
                      <a:solidFill>
                        <a:schemeClr val="accent2">
                          <a:lumMod val="50000"/>
                        </a:schemeClr>
                      </a:solidFill>
                      <a:latin typeface="+mn-ea"/>
                    </a:rPr>
                    <a:t>     </a:t>
                  </a:r>
                  <a:r>
                    <a:rPr lang="zh-CN" altLang="en-US" sz="2000" b="1">
                      <a:solidFill>
                        <a:schemeClr val="accent2">
                          <a:lumMod val="50000"/>
                        </a:schemeClr>
                      </a:solidFill>
                      <a:latin typeface="楷体" panose="02010609060101010101" pitchFamily="49" charset="-122"/>
                      <a:ea typeface="楷体" panose="02010609060101010101" pitchFamily="49" charset="-122"/>
                    </a:rPr>
                    <a:t>，而</a:t>
                  </a:r>
                  <a14:m>
                    <m:oMath xmlns:m="http://schemas.openxmlformats.org/officeDocument/2006/math">
                      <m:bar>
                        <m:barPr>
                          <m:pos m:val="top"/>
                          <m:ctrlPr>
                            <a:rPr lang="en-US" altLang="zh-CN" sz="2000" b="1" i="1" smtClean="0">
                              <a:solidFill>
                                <a:schemeClr val="accent2">
                                  <a:lumMod val="50000"/>
                                </a:schemeClr>
                              </a:solidFill>
                              <a:latin typeface="Cambria Math" panose="02040503050406030204" pitchFamily="18" charset="0"/>
                            </a:rPr>
                          </m:ctrlPr>
                        </m:barPr>
                        <m:e>
                          <m:r>
                            <a:rPr lang="en-US" altLang="zh-CN" sz="2000" b="1" i="1" smtClean="0">
                              <a:solidFill>
                                <a:schemeClr val="accent2">
                                  <a:lumMod val="50000"/>
                                </a:schemeClr>
                              </a:solidFill>
                              <a:latin typeface="Cambria Math" panose="02040503050406030204" pitchFamily="18" charset="0"/>
                            </a:rPr>
                            <m:t>𝑨</m:t>
                          </m:r>
                        </m:e>
                      </m:bar>
                      <m:r>
                        <a:rPr lang="en-US" altLang="zh-CN" sz="2000" b="1" i="1" smtClean="0">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𝑩</m:t>
                      </m:r>
                      <m:r>
                        <a:rPr lang="en-US" altLang="zh-CN" sz="2000" b="1" i="1">
                          <a:solidFill>
                            <a:schemeClr val="accent2">
                              <a:lumMod val="50000"/>
                            </a:schemeClr>
                          </a:solidFill>
                          <a:latin typeface="Cambria Math" panose="02040503050406030204" pitchFamily="18" charset="0"/>
                        </a:rPr>
                        <m:t> = </m:t>
                      </m:r>
                      <m:bar>
                        <m:barPr>
                          <m:pos m:val="top"/>
                          <m:ctrlPr>
                            <a:rPr lang="en-US" altLang="zh-CN" sz="2000" b="1" i="1">
                              <a:solidFill>
                                <a:schemeClr val="accent2">
                                  <a:lumMod val="50000"/>
                                </a:schemeClr>
                              </a:solidFill>
                              <a:latin typeface="Cambria Math" panose="02040503050406030204" pitchFamily="18" charset="0"/>
                            </a:rPr>
                          </m:ctrlPr>
                        </m:barPr>
                        <m:e>
                          <m:r>
                            <a:rPr lang="en-US" altLang="zh-CN" sz="2000" b="1" i="1" smtClean="0">
                              <a:solidFill>
                                <a:schemeClr val="accent2">
                                  <a:lumMod val="50000"/>
                                </a:schemeClr>
                              </a:solidFill>
                              <a:latin typeface="Cambria Math" panose="02040503050406030204" pitchFamily="18" charset="0"/>
                            </a:rPr>
                            <m:t>𝑨</m:t>
                          </m:r>
                        </m:e>
                      </m:ba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𝑪</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，所以   </a:t>
                  </a:r>
                  <a:r>
                    <a:rPr lang="en-US" altLang="zh-CN" sz="2000" b="1">
                      <a:solidFill>
                        <a:srgbClr val="C00000"/>
                      </a:solidFill>
                      <a:latin typeface="+mn-ea"/>
                    </a:rPr>
                    <a:t>(8)</a:t>
                  </a:r>
                  <a:r>
                    <a:rPr lang="en-US" altLang="zh-CN" sz="2000" b="1">
                      <a:solidFill>
                        <a:schemeClr val="accent2">
                          <a:lumMod val="50000"/>
                        </a:schemeClr>
                      </a:solidFill>
                      <a:latin typeface="+mn-ea"/>
                    </a:rPr>
                    <a:t>    </a:t>
                  </a:r>
                  <a:r>
                    <a:rPr lang="zh-CN" altLang="en-US" sz="2000" b="1">
                      <a:solidFill>
                        <a:schemeClr val="accent2">
                          <a:lumMod val="50000"/>
                        </a:schemeClr>
                      </a:solidFill>
                      <a:latin typeface="楷体" panose="02010609060101010101" pitchFamily="49" charset="-122"/>
                      <a:ea typeface="楷体" panose="02010609060101010101" pitchFamily="49" charset="-122"/>
                    </a:rPr>
                    <a:t>，所以</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𝒙</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𝑪</m:t>
                      </m:r>
                    </m:oMath>
                  </a14:m>
                  <a:endParaRPr lang="en-US" altLang="zh-CN" sz="2000" b="1">
                    <a:solidFill>
                      <a:schemeClr val="accent2">
                        <a:lumMod val="50000"/>
                      </a:schemeClr>
                    </a:solidFill>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sz="2000" b="1">
                      <a:solidFill>
                        <a:schemeClr val="tx2">
                          <a:lumMod val="50000"/>
                        </a:schemeClr>
                      </a:solidFill>
                    </a:rPr>
                    <a:t>同理可证：对任意</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𝒙</m:t>
                      </m:r>
                    </m:oMath>
                  </a14:m>
                  <a:r>
                    <a:rPr lang="zh-CN" altLang="en-US" sz="2000" b="1">
                      <a:solidFill>
                        <a:schemeClr val="tx2">
                          <a:lumMod val="50000"/>
                        </a:schemeClr>
                      </a:solidFill>
                    </a:rPr>
                    <a:t>，</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𝒙</m:t>
                      </m:r>
                      <m:r>
                        <a:rPr lang="en-US" altLang="zh-CN" sz="2000" b="1" i="1">
                          <a:solidFill>
                            <a:schemeClr val="tx2">
                              <a:lumMod val="50000"/>
                            </a:schemeClr>
                          </a:solidFill>
                          <a:latin typeface="Cambria Math" panose="02040503050406030204" pitchFamily="18" charset="0"/>
                        </a:rPr>
                        <m:t>∈</m:t>
                      </m:r>
                      <m:r>
                        <a:rPr lang="en-US" altLang="zh-CN" sz="2000" b="1" i="1" smtClean="0">
                          <a:solidFill>
                            <a:schemeClr val="tx2">
                              <a:lumMod val="50000"/>
                            </a:schemeClr>
                          </a:solidFill>
                          <a:latin typeface="Cambria Math" panose="02040503050406030204" pitchFamily="18" charset="0"/>
                        </a:rPr>
                        <m:t>𝑪</m:t>
                      </m:r>
                    </m:oMath>
                  </a14:m>
                  <a:r>
                    <a:rPr lang="zh-CN" altLang="en-US" sz="2000" b="1">
                      <a:solidFill>
                        <a:schemeClr val="tx2">
                          <a:lumMod val="50000"/>
                        </a:schemeClr>
                      </a:solidFill>
                    </a:rPr>
                    <a:t>蕴涵</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𝒙</m:t>
                      </m:r>
                      <m:r>
                        <a:rPr lang="en-US" altLang="zh-CN" sz="2000" b="1" i="1">
                          <a:solidFill>
                            <a:schemeClr val="tx2">
                              <a:lumMod val="50000"/>
                            </a:schemeClr>
                          </a:solidFill>
                          <a:latin typeface="Cambria Math" panose="02040503050406030204" pitchFamily="18" charset="0"/>
                        </a:rPr>
                        <m:t>∈</m:t>
                      </m:r>
                      <m:r>
                        <a:rPr lang="en-US" altLang="zh-CN" sz="2000" b="1" i="1" smtClean="0">
                          <a:solidFill>
                            <a:schemeClr val="tx2">
                              <a:lumMod val="50000"/>
                            </a:schemeClr>
                          </a:solidFill>
                          <a:latin typeface="Cambria Math" panose="02040503050406030204" pitchFamily="18" charset="0"/>
                        </a:rPr>
                        <m:t>𝑩</m:t>
                      </m:r>
                    </m:oMath>
                  </a14:m>
                  <a:endParaRPr lang="zh-CN" altLang="en-US" sz="2000" b="1">
                    <a:solidFill>
                      <a:schemeClr val="tx2">
                        <a:lumMod val="50000"/>
                      </a:schemeClr>
                    </a:solidFill>
                  </a:endParaRPr>
                </a:p>
              </p:txBody>
            </p:sp>
          </mc:Choice>
          <mc:Fallback xmlns="">
            <p:sp>
              <p:nvSpPr>
                <p:cNvPr id="2" name="文本框 1">
                  <a:extLst>
                    <a:ext uri="{FF2B5EF4-FFF2-40B4-BE49-F238E27FC236}">
                      <a16:creationId xmlns:a16="http://schemas.microsoft.com/office/drawing/2014/main" id="{7C0E5732-1F26-4D9F-B713-22C1637C1443}"/>
                    </a:ext>
                  </a:extLst>
                </p:cNvPr>
                <p:cNvSpPr txBox="1">
                  <a:spLocks noRot="1" noChangeAspect="1" noMove="1" noResize="1" noEditPoints="1" noAdjustHandles="1" noChangeArrowheads="1" noChangeShapeType="1" noTextEdit="1"/>
                </p:cNvSpPr>
                <p:nvPr/>
              </p:nvSpPr>
              <p:spPr>
                <a:xfrm>
                  <a:off x="677575" y="2011705"/>
                  <a:ext cx="10446529" cy="2897524"/>
                </a:xfrm>
                <a:prstGeom prst="rect">
                  <a:avLst/>
                </a:prstGeom>
                <a:blipFill>
                  <a:blip r:embed="rId3"/>
                  <a:stretch>
                    <a:fillRect l="-525" b="-2947"/>
                  </a:stretch>
                </a:blipFill>
              </p:spPr>
              <p:txBody>
                <a:bodyPr/>
                <a:lstStyle/>
                <a:p>
                  <a:r>
                    <a:rPr lang="zh-CN" altLang="en-US">
                      <a:noFill/>
                    </a:rPr>
                    <a:t> </a:t>
                  </a:r>
                </a:p>
              </p:txBody>
            </p:sp>
          </mc:Fallback>
        </mc:AlternateContent>
        <p:cxnSp>
          <p:nvCxnSpPr>
            <p:cNvPr id="4" name="直接连接符 3">
              <a:extLst>
                <a:ext uri="{FF2B5EF4-FFF2-40B4-BE49-F238E27FC236}">
                  <a16:creationId xmlns:a16="http://schemas.microsoft.com/office/drawing/2014/main" id="{68CE2D76-1D1A-4644-8C57-0CB2217FA59D}"/>
                </a:ext>
              </a:extLst>
            </p:cNvPr>
            <p:cNvCxnSpPr/>
            <p:nvPr/>
          </p:nvCxnSpPr>
          <p:spPr>
            <a:xfrm>
              <a:off x="4730591" y="2907660"/>
              <a:ext cx="775544"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4F2B0AF-1134-4BE9-9F12-F74FA37B7770}"/>
                </a:ext>
              </a:extLst>
            </p:cNvPr>
            <p:cNvCxnSpPr/>
            <p:nvPr/>
          </p:nvCxnSpPr>
          <p:spPr>
            <a:xfrm>
              <a:off x="8395866" y="2915334"/>
              <a:ext cx="775544"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90DD5861-9361-4CB8-9CF0-B73D711811DF}"/>
                </a:ext>
              </a:extLst>
            </p:cNvPr>
            <p:cNvCxnSpPr/>
            <p:nvPr/>
          </p:nvCxnSpPr>
          <p:spPr>
            <a:xfrm>
              <a:off x="1916125" y="3888940"/>
              <a:ext cx="775544"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231F7FE-F786-4D58-A2B4-03D6929C80BE}"/>
                </a:ext>
              </a:extLst>
            </p:cNvPr>
            <p:cNvCxnSpPr/>
            <p:nvPr/>
          </p:nvCxnSpPr>
          <p:spPr>
            <a:xfrm>
              <a:off x="1916125" y="4389996"/>
              <a:ext cx="775544"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AEE3D88-C70D-4C4F-A03D-2ED6A8DFD3C8}"/>
                </a:ext>
              </a:extLst>
            </p:cNvPr>
            <p:cNvCxnSpPr>
              <a:cxnSpLocks/>
            </p:cNvCxnSpPr>
            <p:nvPr/>
          </p:nvCxnSpPr>
          <p:spPr>
            <a:xfrm>
              <a:off x="4342819" y="3891132"/>
              <a:ext cx="1071218"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E1720820-7F86-444D-AFEC-B7718A2CE11E}"/>
                </a:ext>
              </a:extLst>
            </p:cNvPr>
            <p:cNvCxnSpPr>
              <a:cxnSpLocks/>
            </p:cNvCxnSpPr>
            <p:nvPr/>
          </p:nvCxnSpPr>
          <p:spPr>
            <a:xfrm>
              <a:off x="4342819" y="4368066"/>
              <a:ext cx="1071218"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4A5174D5-A179-45A5-BBF5-6CC550A59453}"/>
                </a:ext>
              </a:extLst>
            </p:cNvPr>
            <p:cNvCxnSpPr>
              <a:cxnSpLocks/>
            </p:cNvCxnSpPr>
            <p:nvPr/>
          </p:nvCxnSpPr>
          <p:spPr>
            <a:xfrm>
              <a:off x="8397317" y="3888940"/>
              <a:ext cx="1071218"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1E681F0B-191E-40F6-8A16-878F4AFB7440}"/>
                </a:ext>
              </a:extLst>
            </p:cNvPr>
            <p:cNvCxnSpPr>
              <a:cxnSpLocks/>
            </p:cNvCxnSpPr>
            <p:nvPr/>
          </p:nvCxnSpPr>
          <p:spPr>
            <a:xfrm>
              <a:off x="8397317" y="4365871"/>
              <a:ext cx="1071218"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3" name="文本框 22">
            <a:extLst>
              <a:ext uri="{FF2B5EF4-FFF2-40B4-BE49-F238E27FC236}">
                <a16:creationId xmlns:a16="http://schemas.microsoft.com/office/drawing/2014/main" id="{A73A5548-C13C-4248-8556-D2F31C2C64CE}"/>
              </a:ext>
            </a:extLst>
          </p:cNvPr>
          <p:cNvSpPr txBox="1"/>
          <p:nvPr/>
        </p:nvSpPr>
        <p:spPr>
          <a:xfrm>
            <a:off x="9097951" y="2012526"/>
            <a:ext cx="2026154" cy="646331"/>
          </a:xfrm>
          <a:prstGeom prst="rect">
            <a:avLst/>
          </a:prstGeom>
          <a:solidFill>
            <a:schemeClr val="accent4">
              <a:lumMod val="40000"/>
              <a:lumOff val="60000"/>
            </a:schemeClr>
          </a:solidFill>
        </p:spPr>
        <p:txBody>
          <a:bodyPr wrap="square" rtlCol="0">
            <a:spAutoFit/>
          </a:bodyPr>
          <a:lstStyle/>
          <a:p>
            <a:r>
              <a:rPr lang="zh-CN" altLang="en-US" b="1">
                <a:solidFill>
                  <a:schemeClr val="accent2">
                    <a:lumMod val="50000"/>
                  </a:schemeClr>
                </a:solidFill>
              </a:rPr>
              <a:t>使用下面选项字母填空以补全证明</a:t>
            </a:r>
          </a:p>
        </p:txBody>
      </p:sp>
      <mc:AlternateContent xmlns:mc="http://schemas.openxmlformats.org/markup-compatibility/2006" xmlns:a14="http://schemas.microsoft.com/office/drawing/2010/main">
        <mc:Choice Requires="a14">
          <p:graphicFrame>
            <p:nvGraphicFramePr>
              <p:cNvPr id="24" name="表格 23">
                <a:extLst>
                  <a:ext uri="{FF2B5EF4-FFF2-40B4-BE49-F238E27FC236}">
                    <a16:creationId xmlns:a16="http://schemas.microsoft.com/office/drawing/2014/main" id="{E2375D16-35FF-4FAB-A16F-8BF34F690600}"/>
                  </a:ext>
                </a:extLst>
              </p:cNvPr>
              <p:cNvGraphicFramePr>
                <a:graphicFrameLocks noGrp="1"/>
              </p:cNvGraphicFramePr>
              <p:nvPr>
                <p:extLst>
                  <p:ext uri="{D42A27DB-BD31-4B8C-83A1-F6EECF244321}">
                    <p14:modId xmlns:p14="http://schemas.microsoft.com/office/powerpoint/2010/main" val="249899364"/>
                  </p:ext>
                </p:extLst>
              </p:nvPr>
            </p:nvGraphicFramePr>
            <p:xfrm>
              <a:off x="1282424" y="5128030"/>
              <a:ext cx="9236830" cy="792480"/>
            </p:xfrm>
            <a:graphic>
              <a:graphicData uri="http://schemas.openxmlformats.org/drawingml/2006/table">
                <a:tbl>
                  <a:tblPr firstRow="1" bandRow="1">
                    <a:tableStyleId>{5C22544A-7EE6-4342-B048-85BDC9FD1C3A}</a:tableStyleId>
                  </a:tblPr>
                  <a:tblGrid>
                    <a:gridCol w="1847366">
                      <a:extLst>
                        <a:ext uri="{9D8B030D-6E8A-4147-A177-3AD203B41FA5}">
                          <a16:colId xmlns:a16="http://schemas.microsoft.com/office/drawing/2014/main" val="2154442432"/>
                        </a:ext>
                      </a:extLst>
                    </a:gridCol>
                    <a:gridCol w="1847366">
                      <a:extLst>
                        <a:ext uri="{9D8B030D-6E8A-4147-A177-3AD203B41FA5}">
                          <a16:colId xmlns:a16="http://schemas.microsoft.com/office/drawing/2014/main" val="355960408"/>
                        </a:ext>
                      </a:extLst>
                    </a:gridCol>
                    <a:gridCol w="1847366">
                      <a:extLst>
                        <a:ext uri="{9D8B030D-6E8A-4147-A177-3AD203B41FA5}">
                          <a16:colId xmlns:a16="http://schemas.microsoft.com/office/drawing/2014/main" val="3938278601"/>
                        </a:ext>
                      </a:extLst>
                    </a:gridCol>
                    <a:gridCol w="1847366">
                      <a:extLst>
                        <a:ext uri="{9D8B030D-6E8A-4147-A177-3AD203B41FA5}">
                          <a16:colId xmlns:a16="http://schemas.microsoft.com/office/drawing/2014/main" val="3697040297"/>
                        </a:ext>
                      </a:extLst>
                    </a:gridCol>
                    <a:gridCol w="1847366">
                      <a:extLst>
                        <a:ext uri="{9D8B030D-6E8A-4147-A177-3AD203B41FA5}">
                          <a16:colId xmlns:a16="http://schemas.microsoft.com/office/drawing/2014/main" val="711134306"/>
                        </a:ext>
                      </a:extLst>
                    </a:gridCol>
                  </a:tblGrid>
                  <a:tr h="370840">
                    <a:tc>
                      <a:txBody>
                        <a:bodyPr/>
                        <a:lstStyle/>
                        <a:p>
                          <a:pPr algn="l"/>
                          <a:r>
                            <a:rPr lang="en-US" altLang="zh-CN" sz="2000" b="1">
                              <a:solidFill>
                                <a:srgbClr val="C00000"/>
                              </a:solidFill>
                            </a:rPr>
                            <a:t>A.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𝑨</m:t>
                              </m:r>
                            </m:oMath>
                          </a14:m>
                          <a:endParaRPr lang="zh-CN" altLang="en-US" sz="2000" b="1">
                            <a:solidFill>
                              <a:schemeClr val="accent2">
                                <a:lumMod val="5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rgbClr val="C00000"/>
                              </a:solidFill>
                            </a:rPr>
                            <a:t>B.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oMath>
                          </a14:m>
                          <a:endParaRPr lang="zh-CN" altLang="en-US" sz="2000" b="1">
                            <a:solidFill>
                              <a:schemeClr val="accent2">
                                <a:lumMod val="5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rgbClr val="C00000"/>
                              </a:solidFill>
                            </a:rPr>
                            <a:t>C.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𝑪</m:t>
                              </m:r>
                            </m:oMath>
                          </a14:m>
                          <a:endParaRPr lang="zh-CN" altLang="en-US" sz="2000" b="1">
                            <a:solidFill>
                              <a:schemeClr val="accent2">
                                <a:lumMod val="5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rgbClr val="C00000"/>
                              </a:solidFill>
                            </a:rPr>
                            <a:t>D.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𝑨</m:t>
                              </m:r>
                            </m:oMath>
                          </a14:m>
                          <a:endParaRPr lang="zh-CN" altLang="en-US" sz="2000" b="1">
                            <a:solidFill>
                              <a:schemeClr val="accent2">
                                <a:lumMod val="5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rgbClr val="C00000"/>
                              </a:solidFill>
                            </a:rPr>
                            <a:t>E.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oMath>
                          </a14:m>
                          <a:r>
                            <a:rPr lang="en-US" altLang="zh-CN" sz="2000" b="1">
                              <a:solidFill>
                                <a:schemeClr val="accent2">
                                  <a:lumMod val="50000"/>
                                </a:schemeClr>
                              </a:solidFill>
                            </a:rPr>
                            <a:t> </a:t>
                          </a:r>
                          <a:endParaRPr lang="zh-CN" altLang="en-US" sz="2000" b="1">
                            <a:solidFill>
                              <a:schemeClr val="accent2">
                                <a:lumMod val="5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958124212"/>
                      </a:ext>
                    </a:extLst>
                  </a:tr>
                  <a:tr h="370840">
                    <a:tc>
                      <a:txBody>
                        <a:bodyPr/>
                        <a:lstStyle/>
                        <a:p>
                          <a:pPr algn="l"/>
                          <a:r>
                            <a:rPr lang="en-US" altLang="zh-CN" sz="2000" b="1">
                              <a:solidFill>
                                <a:srgbClr val="C00000"/>
                              </a:solidFill>
                            </a:rPr>
                            <a:t>F.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𝑪</m:t>
                              </m:r>
                            </m:oMath>
                          </a14:m>
                          <a:r>
                            <a:rPr lang="en-US" altLang="zh-CN" sz="2000" b="1">
                              <a:solidFill>
                                <a:schemeClr val="accent2">
                                  <a:lumMod val="50000"/>
                                </a:schemeClr>
                              </a:solidFill>
                            </a:rPr>
                            <a:t> </a:t>
                          </a:r>
                          <a:endParaRPr lang="zh-CN" altLang="en-US" sz="2000" b="1">
                            <a:solidFill>
                              <a:schemeClr val="accent2">
                                <a:lumMod val="50000"/>
                              </a:schemeClr>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rgbClr val="C00000"/>
                              </a:solidFill>
                            </a:rPr>
                            <a:t>G.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𝑨</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r>
                                <a:rPr lang="en-US" altLang="zh-CN" sz="2000" b="1" i="1" smtClean="0">
                                  <a:solidFill>
                                    <a:schemeClr val="accent2">
                                      <a:lumMod val="50000"/>
                                    </a:schemeClr>
                                  </a:solidFill>
                                  <a:latin typeface="Cambria Math" panose="02040503050406030204" pitchFamily="18" charset="0"/>
                                </a:rPr>
                                <m:t> </m:t>
                              </m:r>
                            </m:oMath>
                          </a14:m>
                          <a:endParaRPr lang="zh-CN" altLang="en-US" sz="2000" b="1">
                            <a:solidFill>
                              <a:schemeClr val="accent2">
                                <a:lumMod val="50000"/>
                              </a:schemeClr>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rgbClr val="C00000"/>
                              </a:solidFill>
                            </a:rPr>
                            <a:t>H.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𝑨</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𝑪</m:t>
                              </m:r>
                            </m:oMath>
                          </a14:m>
                          <a:r>
                            <a:rPr lang="en-US" altLang="zh-CN" sz="2000" b="1">
                              <a:solidFill>
                                <a:schemeClr val="accent2">
                                  <a:lumMod val="50000"/>
                                </a:schemeClr>
                              </a:solidFill>
                            </a:rPr>
                            <a:t> </a:t>
                          </a:r>
                          <a:endParaRPr lang="zh-CN" altLang="en-US" sz="2000" b="1">
                            <a:solidFill>
                              <a:schemeClr val="accent2">
                                <a:lumMod val="50000"/>
                              </a:schemeClr>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a:solidFill>
                                <a:srgbClr val="C00000"/>
                              </a:solidFill>
                            </a:rPr>
                            <a:t>I.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acc>
                                <m:accPr>
                                  <m:chr m:val="̅"/>
                                  <m:ctrlPr>
                                    <a:rPr lang="en-US" altLang="zh-CN" sz="2000" b="1" i="1" smtClean="0">
                                      <a:solidFill>
                                        <a:schemeClr val="accent2">
                                          <a:lumMod val="50000"/>
                                        </a:schemeClr>
                                      </a:solidFill>
                                      <a:latin typeface="Cambria Math" panose="02040503050406030204" pitchFamily="18" charset="0"/>
                                    </a:rPr>
                                  </m:ctrlPr>
                                </m:accPr>
                                <m:e>
                                  <m:r>
                                    <a:rPr lang="en-US" altLang="zh-CN" sz="2000" b="1" i="1" smtClean="0">
                                      <a:solidFill>
                                        <a:schemeClr val="accent2">
                                          <a:lumMod val="50000"/>
                                        </a:schemeClr>
                                      </a:solidFill>
                                      <a:latin typeface="Cambria Math" panose="02040503050406030204" pitchFamily="18" charset="0"/>
                                    </a:rPr>
                                    <m:t>𝑨</m:t>
                                  </m:r>
                                </m:e>
                              </m:acc>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oMath>
                          </a14:m>
                          <a:endParaRPr lang="zh-CN" altLang="en-US" sz="2000" b="1">
                            <a:solidFill>
                              <a:schemeClr val="accent2">
                                <a:lumMod val="50000"/>
                              </a:schemeClr>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rgbClr val="C00000"/>
                              </a:solidFill>
                            </a:rPr>
                            <a:t>J.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acc>
                                <m:accPr>
                                  <m:chr m:val="̅"/>
                                  <m:ctrlPr>
                                    <a:rPr lang="en-US" altLang="zh-CN" sz="2000" b="1" i="1" smtClean="0">
                                      <a:solidFill>
                                        <a:schemeClr val="accent2">
                                          <a:lumMod val="50000"/>
                                        </a:schemeClr>
                                      </a:solidFill>
                                      <a:latin typeface="Cambria Math" panose="02040503050406030204" pitchFamily="18" charset="0"/>
                                    </a:rPr>
                                  </m:ctrlPr>
                                </m:accPr>
                                <m:e>
                                  <m:r>
                                    <a:rPr lang="en-US" altLang="zh-CN" sz="2000" b="1" i="1" smtClean="0">
                                      <a:solidFill>
                                        <a:schemeClr val="accent2">
                                          <a:lumMod val="50000"/>
                                        </a:schemeClr>
                                      </a:solidFill>
                                      <a:latin typeface="Cambria Math" panose="02040503050406030204" pitchFamily="18" charset="0"/>
                                    </a:rPr>
                                    <m:t>𝑨</m:t>
                                  </m:r>
                                </m:e>
                              </m:acc>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𝑪</m:t>
                              </m:r>
                            </m:oMath>
                          </a14:m>
                          <a:r>
                            <a:rPr lang="en-US" altLang="zh-CN" sz="2000" b="1">
                              <a:solidFill>
                                <a:schemeClr val="accent2">
                                  <a:lumMod val="50000"/>
                                </a:schemeClr>
                              </a:solidFill>
                            </a:rPr>
                            <a:t> </a:t>
                          </a:r>
                          <a:endParaRPr lang="zh-CN" altLang="en-US" sz="2000" b="1">
                            <a:solidFill>
                              <a:schemeClr val="accent2">
                                <a:lumMod val="50000"/>
                              </a:schemeClr>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3828555206"/>
                      </a:ext>
                    </a:extLst>
                  </a:tr>
                </a:tbl>
              </a:graphicData>
            </a:graphic>
          </p:graphicFrame>
        </mc:Choice>
        <mc:Fallback xmlns="">
          <p:graphicFrame>
            <p:nvGraphicFramePr>
              <p:cNvPr id="24" name="表格 23">
                <a:extLst>
                  <a:ext uri="{FF2B5EF4-FFF2-40B4-BE49-F238E27FC236}">
                    <a16:creationId xmlns:a16="http://schemas.microsoft.com/office/drawing/2014/main" id="{E2375D16-35FF-4FAB-A16F-8BF34F690600}"/>
                  </a:ext>
                </a:extLst>
              </p:cNvPr>
              <p:cNvGraphicFramePr>
                <a:graphicFrameLocks noGrp="1"/>
              </p:cNvGraphicFramePr>
              <p:nvPr>
                <p:extLst>
                  <p:ext uri="{D42A27DB-BD31-4B8C-83A1-F6EECF244321}">
                    <p14:modId xmlns:p14="http://schemas.microsoft.com/office/powerpoint/2010/main" val="249899364"/>
                  </p:ext>
                </p:extLst>
              </p:nvPr>
            </p:nvGraphicFramePr>
            <p:xfrm>
              <a:off x="1282424" y="5128030"/>
              <a:ext cx="9236830" cy="792480"/>
            </p:xfrm>
            <a:graphic>
              <a:graphicData uri="http://schemas.openxmlformats.org/drawingml/2006/table">
                <a:tbl>
                  <a:tblPr firstRow="1" bandRow="1">
                    <a:tableStyleId>{5C22544A-7EE6-4342-B048-85BDC9FD1C3A}</a:tableStyleId>
                  </a:tblPr>
                  <a:tblGrid>
                    <a:gridCol w="1847366">
                      <a:extLst>
                        <a:ext uri="{9D8B030D-6E8A-4147-A177-3AD203B41FA5}">
                          <a16:colId xmlns:a16="http://schemas.microsoft.com/office/drawing/2014/main" val="2154442432"/>
                        </a:ext>
                      </a:extLst>
                    </a:gridCol>
                    <a:gridCol w="1847366">
                      <a:extLst>
                        <a:ext uri="{9D8B030D-6E8A-4147-A177-3AD203B41FA5}">
                          <a16:colId xmlns:a16="http://schemas.microsoft.com/office/drawing/2014/main" val="355960408"/>
                        </a:ext>
                      </a:extLst>
                    </a:gridCol>
                    <a:gridCol w="1847366">
                      <a:extLst>
                        <a:ext uri="{9D8B030D-6E8A-4147-A177-3AD203B41FA5}">
                          <a16:colId xmlns:a16="http://schemas.microsoft.com/office/drawing/2014/main" val="3938278601"/>
                        </a:ext>
                      </a:extLst>
                    </a:gridCol>
                    <a:gridCol w="1847366">
                      <a:extLst>
                        <a:ext uri="{9D8B030D-6E8A-4147-A177-3AD203B41FA5}">
                          <a16:colId xmlns:a16="http://schemas.microsoft.com/office/drawing/2014/main" val="3697040297"/>
                        </a:ext>
                      </a:extLst>
                    </a:gridCol>
                    <a:gridCol w="1847366">
                      <a:extLst>
                        <a:ext uri="{9D8B030D-6E8A-4147-A177-3AD203B41FA5}">
                          <a16:colId xmlns:a16="http://schemas.microsoft.com/office/drawing/2014/main" val="711134306"/>
                        </a:ext>
                      </a:extLst>
                    </a:gridCol>
                  </a:tblGrid>
                  <a:tr h="396240">
                    <a:tc>
                      <a:txBody>
                        <a:bodyPr/>
                        <a:lstStyle/>
                        <a:p>
                          <a:endParaRPr lang="zh-CN"/>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4"/>
                          <a:stretch>
                            <a:fillRect t="-7576" r="-400330" b="-124242"/>
                          </a:stretch>
                        </a:blipFill>
                      </a:tcPr>
                    </a:tc>
                    <a:tc>
                      <a:txBody>
                        <a:bodyPr/>
                        <a:lstStyle/>
                        <a:p>
                          <a:endParaRPr lang="zh-CN"/>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4"/>
                          <a:stretch>
                            <a:fillRect l="-100000" t="-7576" r="-300330" b="-124242"/>
                          </a:stretch>
                        </a:blipFill>
                      </a:tcPr>
                    </a:tc>
                    <a:tc>
                      <a:txBody>
                        <a:bodyPr/>
                        <a:lstStyle/>
                        <a:p>
                          <a:endParaRPr lang="zh-CN"/>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4"/>
                          <a:stretch>
                            <a:fillRect l="-199342" t="-7576" r="-199342" b="-124242"/>
                          </a:stretch>
                        </a:blipFill>
                      </a:tcPr>
                    </a:tc>
                    <a:tc>
                      <a:txBody>
                        <a:bodyPr/>
                        <a:lstStyle/>
                        <a:p>
                          <a:endParaRPr lang="zh-CN"/>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4"/>
                          <a:stretch>
                            <a:fillRect l="-300330" t="-7576" r="-100000" b="-124242"/>
                          </a:stretch>
                        </a:blipFill>
                      </a:tcPr>
                    </a:tc>
                    <a:tc>
                      <a:txBody>
                        <a:bodyPr/>
                        <a:lstStyle/>
                        <a:p>
                          <a:endParaRPr lang="zh-CN"/>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4"/>
                          <a:stretch>
                            <a:fillRect l="-400330" t="-7576" b="-124242"/>
                          </a:stretch>
                        </a:blipFill>
                      </a:tcPr>
                    </a:tc>
                    <a:extLst>
                      <a:ext uri="{0D108BD9-81ED-4DB2-BD59-A6C34878D82A}">
                        <a16:rowId xmlns:a16="http://schemas.microsoft.com/office/drawing/2014/main" val="958124212"/>
                      </a:ext>
                    </a:extLst>
                  </a:tr>
                  <a:tr h="396240">
                    <a:tc>
                      <a:txBody>
                        <a:bodyPr/>
                        <a:lstStyle/>
                        <a:p>
                          <a:endParaRPr lang="zh-CN"/>
                        </a:p>
                      </a:txBody>
                      <a:tcPr>
                        <a:lnL w="12700" cmpd="sng">
                          <a:noFill/>
                        </a:lnL>
                        <a:lnR w="12700" cmpd="sng">
                          <a:noFill/>
                        </a:lnR>
                        <a:lnT w="38100" cmpd="sng">
                          <a:noFill/>
                        </a:lnT>
                        <a:lnB w="12700" cmpd="sng">
                          <a:noFill/>
                        </a:lnB>
                        <a:lnTlToBr w="12700" cmpd="sng">
                          <a:noFill/>
                          <a:prstDash val="solid"/>
                        </a:lnTlToBr>
                        <a:lnBlToTr w="12700" cmpd="sng">
                          <a:noFill/>
                          <a:prstDash val="solid"/>
                        </a:lnBlToTr>
                        <a:blipFill>
                          <a:blip r:embed="rId4"/>
                          <a:stretch>
                            <a:fillRect t="-109231" r="-400330" b="-26154"/>
                          </a:stretch>
                        </a:blipFill>
                      </a:tcPr>
                    </a:tc>
                    <a:tc>
                      <a:txBody>
                        <a:bodyPr/>
                        <a:lstStyle/>
                        <a:p>
                          <a:endParaRPr lang="zh-CN"/>
                        </a:p>
                      </a:txBody>
                      <a:tcPr>
                        <a:lnL w="12700" cmpd="sng">
                          <a:noFill/>
                        </a:lnL>
                        <a:lnR w="12700" cmpd="sng">
                          <a:noFill/>
                        </a:lnR>
                        <a:lnT w="38100" cmpd="sng">
                          <a:noFill/>
                        </a:lnT>
                        <a:lnB w="12700" cmpd="sng">
                          <a:noFill/>
                        </a:lnB>
                        <a:lnTlToBr w="12700" cmpd="sng">
                          <a:noFill/>
                          <a:prstDash val="solid"/>
                        </a:lnTlToBr>
                        <a:lnBlToTr w="12700" cmpd="sng">
                          <a:noFill/>
                          <a:prstDash val="solid"/>
                        </a:lnBlToTr>
                        <a:blipFill>
                          <a:blip r:embed="rId4"/>
                          <a:stretch>
                            <a:fillRect l="-100000" t="-109231" r="-300330" b="-26154"/>
                          </a:stretch>
                        </a:blipFill>
                      </a:tcPr>
                    </a:tc>
                    <a:tc>
                      <a:txBody>
                        <a:bodyPr/>
                        <a:lstStyle/>
                        <a:p>
                          <a:endParaRPr lang="zh-CN"/>
                        </a:p>
                      </a:txBody>
                      <a:tcPr>
                        <a:lnL w="12700" cmpd="sng">
                          <a:noFill/>
                        </a:lnL>
                        <a:lnR w="12700" cmpd="sng">
                          <a:noFill/>
                        </a:lnR>
                        <a:lnT w="38100" cmpd="sng">
                          <a:noFill/>
                        </a:lnT>
                        <a:lnB w="12700" cmpd="sng">
                          <a:noFill/>
                        </a:lnB>
                        <a:lnTlToBr w="12700" cmpd="sng">
                          <a:noFill/>
                          <a:prstDash val="solid"/>
                        </a:lnTlToBr>
                        <a:lnBlToTr w="12700" cmpd="sng">
                          <a:noFill/>
                          <a:prstDash val="solid"/>
                        </a:lnBlToTr>
                        <a:blipFill>
                          <a:blip r:embed="rId4"/>
                          <a:stretch>
                            <a:fillRect l="-199342" t="-109231" r="-199342" b="-26154"/>
                          </a:stretch>
                        </a:blipFill>
                      </a:tcPr>
                    </a:tc>
                    <a:tc>
                      <a:txBody>
                        <a:bodyPr/>
                        <a:lstStyle/>
                        <a:p>
                          <a:endParaRPr lang="zh-CN"/>
                        </a:p>
                      </a:txBody>
                      <a:tcPr>
                        <a:lnL w="12700" cmpd="sng">
                          <a:noFill/>
                        </a:lnL>
                        <a:lnR w="12700" cmpd="sng">
                          <a:noFill/>
                        </a:lnR>
                        <a:lnT w="38100" cmpd="sng">
                          <a:noFill/>
                        </a:lnT>
                        <a:lnB w="12700" cmpd="sng">
                          <a:noFill/>
                        </a:lnB>
                        <a:lnTlToBr w="12700" cmpd="sng">
                          <a:noFill/>
                          <a:prstDash val="solid"/>
                        </a:lnTlToBr>
                        <a:lnBlToTr w="12700" cmpd="sng">
                          <a:noFill/>
                          <a:prstDash val="solid"/>
                        </a:lnBlToTr>
                        <a:blipFill>
                          <a:blip r:embed="rId4"/>
                          <a:stretch>
                            <a:fillRect l="-300330" t="-109231" r="-100000" b="-26154"/>
                          </a:stretch>
                        </a:blipFill>
                      </a:tcPr>
                    </a:tc>
                    <a:tc>
                      <a:txBody>
                        <a:bodyPr/>
                        <a:lstStyle/>
                        <a:p>
                          <a:endParaRPr lang="zh-CN"/>
                        </a:p>
                      </a:txBody>
                      <a:tcPr>
                        <a:lnL w="12700" cmpd="sng">
                          <a:noFill/>
                        </a:lnL>
                        <a:lnR w="12700" cmpd="sng">
                          <a:noFill/>
                        </a:lnR>
                        <a:lnT w="38100" cmpd="sng">
                          <a:noFill/>
                        </a:lnT>
                        <a:lnB w="12700" cmpd="sng">
                          <a:noFill/>
                        </a:lnB>
                        <a:lnTlToBr w="12700" cmpd="sng">
                          <a:noFill/>
                          <a:prstDash val="solid"/>
                        </a:lnTlToBr>
                        <a:lnBlToTr w="12700" cmpd="sng">
                          <a:noFill/>
                          <a:prstDash val="solid"/>
                        </a:lnBlToTr>
                        <a:blipFill>
                          <a:blip r:embed="rId4"/>
                          <a:stretch>
                            <a:fillRect l="-400330" t="-109231" b="-26154"/>
                          </a:stretch>
                        </a:blipFill>
                      </a:tcPr>
                    </a:tc>
                    <a:extLst>
                      <a:ext uri="{0D108BD9-81ED-4DB2-BD59-A6C34878D82A}">
                        <a16:rowId xmlns:a16="http://schemas.microsoft.com/office/drawing/2014/main" val="3828555206"/>
                      </a:ext>
                    </a:extLst>
                  </a:tr>
                </a:tbl>
              </a:graphicData>
            </a:graphic>
          </p:graphicFrame>
        </mc:Fallback>
      </mc:AlternateContent>
    </p:spTree>
    <p:extLst>
      <p:ext uri="{BB962C8B-B14F-4D97-AF65-F5344CB8AC3E}">
        <p14:creationId xmlns:p14="http://schemas.microsoft.com/office/powerpoint/2010/main" val="2683028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基于定义证明集合等式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第十七讲  集合等式证明</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11</a:t>
            </a:fld>
            <a:r>
              <a:rPr lang="en-US" altLang="zh-CN">
                <a:latin typeface="Arial" panose="020B0604020202020204" pitchFamily="34" charset="0"/>
                <a:ea typeface="楷体" panose="02010609060101010101" pitchFamily="49" charset="-122"/>
                <a:cs typeface="Arial" panose="020B0604020202020204" pitchFamily="34" charset="0"/>
              </a:rPr>
              <a:t>/34</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基于定义证明集合等式练习</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F19119C0-CF39-4A75-91AF-D7D92F21340F}"/>
                  </a:ext>
                </a:extLst>
              </p:cNvPr>
              <p:cNvSpPr txBox="1"/>
              <p:nvPr/>
            </p:nvSpPr>
            <p:spPr>
              <a:xfrm>
                <a:off x="625114" y="1298164"/>
                <a:ext cx="10025343" cy="503856"/>
              </a:xfrm>
              <a:prstGeom prst="rect">
                <a:avLst/>
              </a:prstGeom>
              <a:solidFill>
                <a:schemeClr val="accent6">
                  <a:lumMod val="20000"/>
                  <a:lumOff val="80000"/>
                  <a:alpha val="50000"/>
                </a:schemeClr>
              </a:solidFill>
            </p:spPr>
            <p:txBody>
              <a:bodyPr wrap="square" rtlCol="0">
                <a:spAutoFit/>
              </a:bodyPr>
              <a:lstStyle/>
              <a:p>
                <a:pPr>
                  <a:spcAft>
                    <a:spcPts val="900"/>
                  </a:spcAft>
                </a:pPr>
                <a:r>
                  <a:rPr lang="zh-CN" altLang="en-US" sz="2400" b="1">
                    <a:solidFill>
                      <a:srgbClr val="002060"/>
                    </a:solidFill>
                  </a:rPr>
                  <a:t>设</a:t>
                </a: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𝑩</m:t>
                    </m:r>
                    <m:r>
                      <a:rPr lang="en-US" altLang="zh-CN" sz="2400" b="1" i="1">
                        <a:solidFill>
                          <a:srgbClr val="002060"/>
                        </a:solidFill>
                        <a:latin typeface="Cambria Math" panose="02040503050406030204" pitchFamily="18" charset="0"/>
                      </a:rPr>
                      <m:t>, </m:t>
                    </m:r>
                    <m:r>
                      <a:rPr lang="en-US" altLang="zh-CN" sz="2400" b="1" i="1" smtClean="0">
                        <a:solidFill>
                          <a:srgbClr val="002060"/>
                        </a:solidFill>
                        <a:latin typeface="Cambria Math" panose="02040503050406030204" pitchFamily="18" charset="0"/>
                      </a:rPr>
                      <m:t>𝑪</m:t>
                    </m:r>
                  </m:oMath>
                </a14:m>
                <a:r>
                  <a:rPr lang="zh-CN" altLang="en-US" sz="2400" b="1">
                    <a:solidFill>
                      <a:srgbClr val="002060"/>
                    </a:solidFill>
                  </a:rPr>
                  <a:t>是任意集合，证明：若</a:t>
                </a: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𝑩</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𝑨</m:t>
                    </m:r>
                    <m:r>
                      <a:rPr lang="en-US" altLang="zh-CN" sz="2400" b="1" i="1">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𝑪</m:t>
                    </m:r>
                  </m:oMath>
                </a14:m>
                <a:r>
                  <a:rPr lang="zh-CN" altLang="en-US" sz="2400" b="1">
                    <a:solidFill>
                      <a:srgbClr val="002060"/>
                    </a:solidFill>
                  </a:rPr>
                  <a:t>且</a:t>
                </a:r>
                <a14:m>
                  <m:oMath xmlns:m="http://schemas.openxmlformats.org/officeDocument/2006/math">
                    <m:bar>
                      <m:barPr>
                        <m:pos m:val="top"/>
                        <m:ctrlPr>
                          <a:rPr lang="en-US" altLang="zh-CN" sz="2400" b="1" i="1" smtClean="0">
                            <a:solidFill>
                              <a:srgbClr val="002060"/>
                            </a:solidFill>
                            <a:latin typeface="Cambria Math" panose="02040503050406030204" pitchFamily="18" charset="0"/>
                          </a:rPr>
                        </m:ctrlPr>
                      </m:barPr>
                      <m:e>
                        <m:r>
                          <a:rPr lang="en-US" altLang="zh-CN" sz="2400" b="1" i="1" smtClean="0">
                            <a:solidFill>
                              <a:srgbClr val="002060"/>
                            </a:solidFill>
                            <a:latin typeface="Cambria Math" panose="02040503050406030204" pitchFamily="18" charset="0"/>
                          </a:rPr>
                          <m:t>𝑨</m:t>
                        </m:r>
                      </m:e>
                    </m:bar>
                    <m:r>
                      <a:rPr lang="en-US" altLang="zh-CN" sz="2400" b="1" i="1" smtClean="0">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𝑩</m:t>
                    </m:r>
                    <m:r>
                      <a:rPr lang="en-US" altLang="zh-CN" sz="2400" b="1" i="1">
                        <a:solidFill>
                          <a:srgbClr val="002060"/>
                        </a:solidFill>
                        <a:latin typeface="Cambria Math" panose="02040503050406030204" pitchFamily="18" charset="0"/>
                      </a:rPr>
                      <m:t>=</m:t>
                    </m:r>
                    <m:bar>
                      <m:barPr>
                        <m:pos m:val="top"/>
                        <m:ctrlPr>
                          <a:rPr lang="en-US" altLang="zh-CN" sz="2400" b="1" i="1">
                            <a:solidFill>
                              <a:srgbClr val="002060"/>
                            </a:solidFill>
                            <a:latin typeface="Cambria Math" panose="02040503050406030204" pitchFamily="18" charset="0"/>
                          </a:rPr>
                        </m:ctrlPr>
                      </m:barPr>
                      <m:e>
                        <m:r>
                          <a:rPr lang="en-US" altLang="zh-CN" sz="2400" b="1" i="1" smtClean="0">
                            <a:solidFill>
                              <a:srgbClr val="002060"/>
                            </a:solidFill>
                            <a:latin typeface="Cambria Math" panose="02040503050406030204" pitchFamily="18" charset="0"/>
                          </a:rPr>
                          <m:t>𝑨</m:t>
                        </m:r>
                      </m:e>
                    </m:ba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𝑪</m:t>
                    </m:r>
                  </m:oMath>
                </a14:m>
                <a:r>
                  <a:rPr lang="zh-CN" altLang="en-US" sz="2400" b="1">
                    <a:solidFill>
                      <a:srgbClr val="002060"/>
                    </a:solidFill>
                  </a:rPr>
                  <a:t>，则</a:t>
                </a:r>
                <a14:m>
                  <m:oMath xmlns:m="http://schemas.openxmlformats.org/officeDocument/2006/math">
                    <m:r>
                      <a:rPr lang="en-US" altLang="zh-CN" sz="2400" b="1" i="1" smtClean="0">
                        <a:solidFill>
                          <a:srgbClr val="002060"/>
                        </a:solidFill>
                        <a:latin typeface="Cambria Math" panose="02040503050406030204" pitchFamily="18" charset="0"/>
                      </a:rPr>
                      <m:t>𝑩</m:t>
                    </m:r>
                    <m:r>
                      <a:rPr lang="en-US" altLang="zh-CN" sz="2400" b="1" i="1">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𝑪</m:t>
                    </m:r>
                  </m:oMath>
                </a14:m>
                <a:endParaRPr lang="zh-CN" altLang="en-US" sz="2400" b="1">
                  <a:solidFill>
                    <a:srgbClr val="002060"/>
                  </a:solidFill>
                </a:endParaRPr>
              </a:p>
            </p:txBody>
          </p:sp>
        </mc:Choice>
        <mc:Fallback xmlns="">
          <p:sp>
            <p:nvSpPr>
              <p:cNvPr id="11" name="文本框 10">
                <a:extLst>
                  <a:ext uri="{FF2B5EF4-FFF2-40B4-BE49-F238E27FC236}">
                    <a16:creationId xmlns:a16="http://schemas.microsoft.com/office/drawing/2014/main" id="{F19119C0-CF39-4A75-91AF-D7D92F21340F}"/>
                  </a:ext>
                </a:extLst>
              </p:cNvPr>
              <p:cNvSpPr txBox="1">
                <a:spLocks noRot="1" noChangeAspect="1" noMove="1" noResize="1" noEditPoints="1" noAdjustHandles="1" noChangeArrowheads="1" noChangeShapeType="1" noTextEdit="1"/>
              </p:cNvSpPr>
              <p:nvPr/>
            </p:nvSpPr>
            <p:spPr>
              <a:xfrm>
                <a:off x="625114" y="1298164"/>
                <a:ext cx="10025343" cy="503856"/>
              </a:xfrm>
              <a:prstGeom prst="rect">
                <a:avLst/>
              </a:prstGeom>
              <a:blipFill>
                <a:blip r:embed="rId2"/>
                <a:stretch>
                  <a:fillRect l="-973" b="-277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4" name="表格 23">
                <a:extLst>
                  <a:ext uri="{FF2B5EF4-FFF2-40B4-BE49-F238E27FC236}">
                    <a16:creationId xmlns:a16="http://schemas.microsoft.com/office/drawing/2014/main" id="{E2375D16-35FF-4FAB-A16F-8BF34F690600}"/>
                  </a:ext>
                </a:extLst>
              </p:cNvPr>
              <p:cNvGraphicFramePr>
                <a:graphicFrameLocks noGrp="1"/>
              </p:cNvGraphicFramePr>
              <p:nvPr>
                <p:extLst>
                  <p:ext uri="{D42A27DB-BD31-4B8C-83A1-F6EECF244321}">
                    <p14:modId xmlns:p14="http://schemas.microsoft.com/office/powerpoint/2010/main" val="3811913632"/>
                  </p:ext>
                </p:extLst>
              </p:nvPr>
            </p:nvGraphicFramePr>
            <p:xfrm>
              <a:off x="1282424" y="5128030"/>
              <a:ext cx="9236830" cy="792480"/>
            </p:xfrm>
            <a:graphic>
              <a:graphicData uri="http://schemas.openxmlformats.org/drawingml/2006/table">
                <a:tbl>
                  <a:tblPr firstRow="1" bandRow="1">
                    <a:tableStyleId>{5C22544A-7EE6-4342-B048-85BDC9FD1C3A}</a:tableStyleId>
                  </a:tblPr>
                  <a:tblGrid>
                    <a:gridCol w="1847366">
                      <a:extLst>
                        <a:ext uri="{9D8B030D-6E8A-4147-A177-3AD203B41FA5}">
                          <a16:colId xmlns:a16="http://schemas.microsoft.com/office/drawing/2014/main" val="2154442432"/>
                        </a:ext>
                      </a:extLst>
                    </a:gridCol>
                    <a:gridCol w="1847366">
                      <a:extLst>
                        <a:ext uri="{9D8B030D-6E8A-4147-A177-3AD203B41FA5}">
                          <a16:colId xmlns:a16="http://schemas.microsoft.com/office/drawing/2014/main" val="355960408"/>
                        </a:ext>
                      </a:extLst>
                    </a:gridCol>
                    <a:gridCol w="1847366">
                      <a:extLst>
                        <a:ext uri="{9D8B030D-6E8A-4147-A177-3AD203B41FA5}">
                          <a16:colId xmlns:a16="http://schemas.microsoft.com/office/drawing/2014/main" val="3938278601"/>
                        </a:ext>
                      </a:extLst>
                    </a:gridCol>
                    <a:gridCol w="1847366">
                      <a:extLst>
                        <a:ext uri="{9D8B030D-6E8A-4147-A177-3AD203B41FA5}">
                          <a16:colId xmlns:a16="http://schemas.microsoft.com/office/drawing/2014/main" val="3697040297"/>
                        </a:ext>
                      </a:extLst>
                    </a:gridCol>
                    <a:gridCol w="1847366">
                      <a:extLst>
                        <a:ext uri="{9D8B030D-6E8A-4147-A177-3AD203B41FA5}">
                          <a16:colId xmlns:a16="http://schemas.microsoft.com/office/drawing/2014/main" val="711134306"/>
                        </a:ext>
                      </a:extLst>
                    </a:gridCol>
                  </a:tblGrid>
                  <a:tr h="370840">
                    <a:tc>
                      <a:txBody>
                        <a:bodyPr/>
                        <a:lstStyle/>
                        <a:p>
                          <a:pPr algn="l"/>
                          <a:r>
                            <a:rPr lang="en-US" altLang="zh-CN" sz="2000" b="1">
                              <a:solidFill>
                                <a:srgbClr val="C00000"/>
                              </a:solidFill>
                            </a:rPr>
                            <a:t>A.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𝑨</m:t>
                              </m:r>
                            </m:oMath>
                          </a14:m>
                          <a:endParaRPr lang="zh-CN" altLang="en-US" sz="2000" b="1">
                            <a:solidFill>
                              <a:schemeClr val="accent2">
                                <a:lumMod val="5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rgbClr val="C00000"/>
                              </a:solidFill>
                            </a:rPr>
                            <a:t>B.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oMath>
                          </a14:m>
                          <a:endParaRPr lang="zh-CN" altLang="en-US" sz="2000" b="1">
                            <a:solidFill>
                              <a:schemeClr val="accent2">
                                <a:lumMod val="5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rgbClr val="C00000"/>
                              </a:solidFill>
                            </a:rPr>
                            <a:t>C.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𝑪</m:t>
                              </m:r>
                            </m:oMath>
                          </a14:m>
                          <a:endParaRPr lang="zh-CN" altLang="en-US" sz="2000" b="1">
                            <a:solidFill>
                              <a:schemeClr val="accent2">
                                <a:lumMod val="5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rgbClr val="C00000"/>
                              </a:solidFill>
                            </a:rPr>
                            <a:t>D.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𝑨</m:t>
                              </m:r>
                            </m:oMath>
                          </a14:m>
                          <a:endParaRPr lang="zh-CN" altLang="en-US" sz="2000" b="1">
                            <a:solidFill>
                              <a:schemeClr val="accent2">
                                <a:lumMod val="5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rgbClr val="C00000"/>
                              </a:solidFill>
                            </a:rPr>
                            <a:t>E.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oMath>
                          </a14:m>
                          <a:r>
                            <a:rPr lang="en-US" altLang="zh-CN" sz="2000" b="1">
                              <a:solidFill>
                                <a:schemeClr val="accent2">
                                  <a:lumMod val="50000"/>
                                </a:schemeClr>
                              </a:solidFill>
                            </a:rPr>
                            <a:t> </a:t>
                          </a:r>
                          <a:endParaRPr lang="zh-CN" altLang="en-US" sz="2000" b="1">
                            <a:solidFill>
                              <a:schemeClr val="accent2">
                                <a:lumMod val="5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958124212"/>
                      </a:ext>
                    </a:extLst>
                  </a:tr>
                  <a:tr h="370840">
                    <a:tc>
                      <a:txBody>
                        <a:bodyPr/>
                        <a:lstStyle/>
                        <a:p>
                          <a:pPr algn="l"/>
                          <a:r>
                            <a:rPr lang="en-US" altLang="zh-CN" sz="2000" b="1">
                              <a:solidFill>
                                <a:srgbClr val="C00000"/>
                              </a:solidFill>
                            </a:rPr>
                            <a:t>F.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𝑪</m:t>
                              </m:r>
                            </m:oMath>
                          </a14:m>
                          <a:r>
                            <a:rPr lang="en-US" altLang="zh-CN" sz="2000" b="1">
                              <a:solidFill>
                                <a:schemeClr val="accent2">
                                  <a:lumMod val="50000"/>
                                </a:schemeClr>
                              </a:solidFill>
                            </a:rPr>
                            <a:t> </a:t>
                          </a:r>
                          <a:endParaRPr lang="zh-CN" altLang="en-US" sz="2000" b="1">
                            <a:solidFill>
                              <a:schemeClr val="accent2">
                                <a:lumMod val="50000"/>
                              </a:schemeClr>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rgbClr val="C00000"/>
                              </a:solidFill>
                            </a:rPr>
                            <a:t>G.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𝑨</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r>
                                <a:rPr lang="en-US" altLang="zh-CN" sz="2000" b="1" i="1" smtClean="0">
                                  <a:solidFill>
                                    <a:schemeClr val="accent2">
                                      <a:lumMod val="50000"/>
                                    </a:schemeClr>
                                  </a:solidFill>
                                  <a:latin typeface="Cambria Math" panose="02040503050406030204" pitchFamily="18" charset="0"/>
                                </a:rPr>
                                <m:t> </m:t>
                              </m:r>
                            </m:oMath>
                          </a14:m>
                          <a:endParaRPr lang="zh-CN" altLang="en-US" sz="2000" b="1">
                            <a:solidFill>
                              <a:schemeClr val="accent2">
                                <a:lumMod val="50000"/>
                              </a:schemeClr>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rgbClr val="C00000"/>
                              </a:solidFill>
                            </a:rPr>
                            <a:t>H.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𝑨</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𝑪</m:t>
                              </m:r>
                            </m:oMath>
                          </a14:m>
                          <a:r>
                            <a:rPr lang="en-US" altLang="zh-CN" sz="2000" b="1">
                              <a:solidFill>
                                <a:schemeClr val="accent2">
                                  <a:lumMod val="50000"/>
                                </a:schemeClr>
                              </a:solidFill>
                            </a:rPr>
                            <a:t> </a:t>
                          </a:r>
                          <a:endParaRPr lang="zh-CN" altLang="en-US" sz="2000" b="1">
                            <a:solidFill>
                              <a:schemeClr val="accent2">
                                <a:lumMod val="50000"/>
                              </a:schemeClr>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a:solidFill>
                                <a:srgbClr val="C00000"/>
                              </a:solidFill>
                            </a:rPr>
                            <a:t>I.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acc>
                                <m:accPr>
                                  <m:chr m:val="̅"/>
                                  <m:ctrlPr>
                                    <a:rPr lang="en-US" altLang="zh-CN" sz="2000" b="1" i="1" smtClean="0">
                                      <a:solidFill>
                                        <a:schemeClr val="accent2">
                                          <a:lumMod val="50000"/>
                                        </a:schemeClr>
                                      </a:solidFill>
                                      <a:latin typeface="Cambria Math" panose="02040503050406030204" pitchFamily="18" charset="0"/>
                                    </a:rPr>
                                  </m:ctrlPr>
                                </m:accPr>
                                <m:e>
                                  <m:r>
                                    <a:rPr lang="en-US" altLang="zh-CN" sz="2000" b="1" i="1" smtClean="0">
                                      <a:solidFill>
                                        <a:schemeClr val="accent2">
                                          <a:lumMod val="50000"/>
                                        </a:schemeClr>
                                      </a:solidFill>
                                      <a:latin typeface="Cambria Math" panose="02040503050406030204" pitchFamily="18" charset="0"/>
                                    </a:rPr>
                                    <m:t>𝑨</m:t>
                                  </m:r>
                                </m:e>
                              </m:acc>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oMath>
                          </a14:m>
                          <a:endParaRPr lang="zh-CN" altLang="en-US" sz="2000" b="1">
                            <a:solidFill>
                              <a:schemeClr val="accent2">
                                <a:lumMod val="50000"/>
                              </a:schemeClr>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rgbClr val="C00000"/>
                              </a:solidFill>
                            </a:rPr>
                            <a:t>J.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acc>
                                <m:accPr>
                                  <m:chr m:val="̅"/>
                                  <m:ctrlPr>
                                    <a:rPr lang="en-US" altLang="zh-CN" sz="2000" b="1" i="1" smtClean="0">
                                      <a:solidFill>
                                        <a:schemeClr val="accent2">
                                          <a:lumMod val="50000"/>
                                        </a:schemeClr>
                                      </a:solidFill>
                                      <a:latin typeface="Cambria Math" panose="02040503050406030204" pitchFamily="18" charset="0"/>
                                    </a:rPr>
                                  </m:ctrlPr>
                                </m:accPr>
                                <m:e>
                                  <m:r>
                                    <a:rPr lang="en-US" altLang="zh-CN" sz="2000" b="1" i="1" smtClean="0">
                                      <a:solidFill>
                                        <a:schemeClr val="accent2">
                                          <a:lumMod val="50000"/>
                                        </a:schemeClr>
                                      </a:solidFill>
                                      <a:latin typeface="Cambria Math" panose="02040503050406030204" pitchFamily="18" charset="0"/>
                                    </a:rPr>
                                    <m:t>𝑨</m:t>
                                  </m:r>
                                </m:e>
                              </m:acc>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𝑪</m:t>
                              </m:r>
                            </m:oMath>
                          </a14:m>
                          <a:r>
                            <a:rPr lang="en-US" altLang="zh-CN" sz="2000" b="1">
                              <a:solidFill>
                                <a:schemeClr val="accent2">
                                  <a:lumMod val="50000"/>
                                </a:schemeClr>
                              </a:solidFill>
                            </a:rPr>
                            <a:t> </a:t>
                          </a:r>
                          <a:endParaRPr lang="zh-CN" altLang="en-US" sz="2000" b="1">
                            <a:solidFill>
                              <a:schemeClr val="accent2">
                                <a:lumMod val="50000"/>
                              </a:schemeClr>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3828555206"/>
                      </a:ext>
                    </a:extLst>
                  </a:tr>
                </a:tbl>
              </a:graphicData>
            </a:graphic>
          </p:graphicFrame>
        </mc:Choice>
        <mc:Fallback xmlns="">
          <p:graphicFrame>
            <p:nvGraphicFramePr>
              <p:cNvPr id="24" name="表格 23">
                <a:extLst>
                  <a:ext uri="{FF2B5EF4-FFF2-40B4-BE49-F238E27FC236}">
                    <a16:creationId xmlns:a16="http://schemas.microsoft.com/office/drawing/2014/main" id="{E2375D16-35FF-4FAB-A16F-8BF34F690600}"/>
                  </a:ext>
                </a:extLst>
              </p:cNvPr>
              <p:cNvGraphicFramePr>
                <a:graphicFrameLocks noGrp="1"/>
              </p:cNvGraphicFramePr>
              <p:nvPr>
                <p:extLst>
                  <p:ext uri="{D42A27DB-BD31-4B8C-83A1-F6EECF244321}">
                    <p14:modId xmlns:p14="http://schemas.microsoft.com/office/powerpoint/2010/main" val="3811913632"/>
                  </p:ext>
                </p:extLst>
              </p:nvPr>
            </p:nvGraphicFramePr>
            <p:xfrm>
              <a:off x="1282424" y="5128030"/>
              <a:ext cx="9236830" cy="792480"/>
            </p:xfrm>
            <a:graphic>
              <a:graphicData uri="http://schemas.openxmlformats.org/drawingml/2006/table">
                <a:tbl>
                  <a:tblPr firstRow="1" bandRow="1">
                    <a:tableStyleId>{5C22544A-7EE6-4342-B048-85BDC9FD1C3A}</a:tableStyleId>
                  </a:tblPr>
                  <a:tblGrid>
                    <a:gridCol w="1847366">
                      <a:extLst>
                        <a:ext uri="{9D8B030D-6E8A-4147-A177-3AD203B41FA5}">
                          <a16:colId xmlns:a16="http://schemas.microsoft.com/office/drawing/2014/main" val="2154442432"/>
                        </a:ext>
                      </a:extLst>
                    </a:gridCol>
                    <a:gridCol w="1847366">
                      <a:extLst>
                        <a:ext uri="{9D8B030D-6E8A-4147-A177-3AD203B41FA5}">
                          <a16:colId xmlns:a16="http://schemas.microsoft.com/office/drawing/2014/main" val="355960408"/>
                        </a:ext>
                      </a:extLst>
                    </a:gridCol>
                    <a:gridCol w="1847366">
                      <a:extLst>
                        <a:ext uri="{9D8B030D-6E8A-4147-A177-3AD203B41FA5}">
                          <a16:colId xmlns:a16="http://schemas.microsoft.com/office/drawing/2014/main" val="3938278601"/>
                        </a:ext>
                      </a:extLst>
                    </a:gridCol>
                    <a:gridCol w="1847366">
                      <a:extLst>
                        <a:ext uri="{9D8B030D-6E8A-4147-A177-3AD203B41FA5}">
                          <a16:colId xmlns:a16="http://schemas.microsoft.com/office/drawing/2014/main" val="3697040297"/>
                        </a:ext>
                      </a:extLst>
                    </a:gridCol>
                    <a:gridCol w="1847366">
                      <a:extLst>
                        <a:ext uri="{9D8B030D-6E8A-4147-A177-3AD203B41FA5}">
                          <a16:colId xmlns:a16="http://schemas.microsoft.com/office/drawing/2014/main" val="711134306"/>
                        </a:ext>
                      </a:extLst>
                    </a:gridCol>
                  </a:tblGrid>
                  <a:tr h="396240">
                    <a:tc>
                      <a:txBody>
                        <a:bodyPr/>
                        <a:lstStyle/>
                        <a:p>
                          <a:endParaRPr lang="zh-CN"/>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3"/>
                          <a:stretch>
                            <a:fillRect t="-7576" r="-400330" b="-124242"/>
                          </a:stretch>
                        </a:blipFill>
                      </a:tcPr>
                    </a:tc>
                    <a:tc>
                      <a:txBody>
                        <a:bodyPr/>
                        <a:lstStyle/>
                        <a:p>
                          <a:endParaRPr lang="zh-CN"/>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3"/>
                          <a:stretch>
                            <a:fillRect l="-100000" t="-7576" r="-300330" b="-124242"/>
                          </a:stretch>
                        </a:blipFill>
                      </a:tcPr>
                    </a:tc>
                    <a:tc>
                      <a:txBody>
                        <a:bodyPr/>
                        <a:lstStyle/>
                        <a:p>
                          <a:endParaRPr lang="zh-CN"/>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3"/>
                          <a:stretch>
                            <a:fillRect l="-199342" t="-7576" r="-199342" b="-124242"/>
                          </a:stretch>
                        </a:blipFill>
                      </a:tcPr>
                    </a:tc>
                    <a:tc>
                      <a:txBody>
                        <a:bodyPr/>
                        <a:lstStyle/>
                        <a:p>
                          <a:endParaRPr lang="zh-CN"/>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3"/>
                          <a:stretch>
                            <a:fillRect l="-300330" t="-7576" r="-100000" b="-124242"/>
                          </a:stretch>
                        </a:blipFill>
                      </a:tcPr>
                    </a:tc>
                    <a:tc>
                      <a:txBody>
                        <a:bodyPr/>
                        <a:lstStyle/>
                        <a:p>
                          <a:endParaRPr lang="zh-CN"/>
                        </a:p>
                      </a:txBody>
                      <a:tcPr>
                        <a:lnL w="12700" cmpd="sng">
                          <a:noFill/>
                        </a:lnL>
                        <a:lnR w="12700" cmpd="sng">
                          <a:noFill/>
                        </a:lnR>
                        <a:lnT w="12700" cmpd="sng">
                          <a:noFill/>
                        </a:lnT>
                        <a:lnB w="38100" cmpd="sng">
                          <a:noFill/>
                        </a:lnB>
                        <a:lnTlToBr w="12700" cmpd="sng">
                          <a:noFill/>
                          <a:prstDash val="solid"/>
                        </a:lnTlToBr>
                        <a:lnBlToTr w="12700" cmpd="sng">
                          <a:noFill/>
                          <a:prstDash val="solid"/>
                        </a:lnBlToTr>
                        <a:blipFill>
                          <a:blip r:embed="rId3"/>
                          <a:stretch>
                            <a:fillRect l="-400330" t="-7576" b="-124242"/>
                          </a:stretch>
                        </a:blipFill>
                      </a:tcPr>
                    </a:tc>
                    <a:extLst>
                      <a:ext uri="{0D108BD9-81ED-4DB2-BD59-A6C34878D82A}">
                        <a16:rowId xmlns:a16="http://schemas.microsoft.com/office/drawing/2014/main" val="958124212"/>
                      </a:ext>
                    </a:extLst>
                  </a:tr>
                  <a:tr h="396240">
                    <a:tc>
                      <a:txBody>
                        <a:bodyPr/>
                        <a:lstStyle/>
                        <a:p>
                          <a:endParaRPr lang="zh-CN"/>
                        </a:p>
                      </a:txBody>
                      <a:tcPr>
                        <a:lnL w="12700" cmpd="sng">
                          <a:noFill/>
                        </a:lnL>
                        <a:lnR w="12700" cmpd="sng">
                          <a:noFill/>
                        </a:lnR>
                        <a:lnT w="38100" cmpd="sng">
                          <a:noFill/>
                        </a:lnT>
                        <a:lnB w="12700" cmpd="sng">
                          <a:noFill/>
                        </a:lnB>
                        <a:lnTlToBr w="12700" cmpd="sng">
                          <a:noFill/>
                          <a:prstDash val="solid"/>
                        </a:lnTlToBr>
                        <a:lnBlToTr w="12700" cmpd="sng">
                          <a:noFill/>
                          <a:prstDash val="solid"/>
                        </a:lnBlToTr>
                        <a:blipFill>
                          <a:blip r:embed="rId3"/>
                          <a:stretch>
                            <a:fillRect t="-109231" r="-400330" b="-26154"/>
                          </a:stretch>
                        </a:blipFill>
                      </a:tcPr>
                    </a:tc>
                    <a:tc>
                      <a:txBody>
                        <a:bodyPr/>
                        <a:lstStyle/>
                        <a:p>
                          <a:endParaRPr lang="zh-CN"/>
                        </a:p>
                      </a:txBody>
                      <a:tcPr>
                        <a:lnL w="12700" cmpd="sng">
                          <a:noFill/>
                        </a:lnL>
                        <a:lnR w="12700" cmpd="sng">
                          <a:noFill/>
                        </a:lnR>
                        <a:lnT w="38100" cmpd="sng">
                          <a:noFill/>
                        </a:lnT>
                        <a:lnB w="12700" cmpd="sng">
                          <a:noFill/>
                        </a:lnB>
                        <a:lnTlToBr w="12700" cmpd="sng">
                          <a:noFill/>
                          <a:prstDash val="solid"/>
                        </a:lnTlToBr>
                        <a:lnBlToTr w="12700" cmpd="sng">
                          <a:noFill/>
                          <a:prstDash val="solid"/>
                        </a:lnBlToTr>
                        <a:blipFill>
                          <a:blip r:embed="rId3"/>
                          <a:stretch>
                            <a:fillRect l="-100000" t="-109231" r="-300330" b="-26154"/>
                          </a:stretch>
                        </a:blipFill>
                      </a:tcPr>
                    </a:tc>
                    <a:tc>
                      <a:txBody>
                        <a:bodyPr/>
                        <a:lstStyle/>
                        <a:p>
                          <a:endParaRPr lang="zh-CN"/>
                        </a:p>
                      </a:txBody>
                      <a:tcPr>
                        <a:lnL w="12700" cmpd="sng">
                          <a:noFill/>
                        </a:lnL>
                        <a:lnR w="12700" cmpd="sng">
                          <a:noFill/>
                        </a:lnR>
                        <a:lnT w="38100" cmpd="sng">
                          <a:noFill/>
                        </a:lnT>
                        <a:lnB w="12700" cmpd="sng">
                          <a:noFill/>
                        </a:lnB>
                        <a:lnTlToBr w="12700" cmpd="sng">
                          <a:noFill/>
                          <a:prstDash val="solid"/>
                        </a:lnTlToBr>
                        <a:lnBlToTr w="12700" cmpd="sng">
                          <a:noFill/>
                          <a:prstDash val="solid"/>
                        </a:lnBlToTr>
                        <a:blipFill>
                          <a:blip r:embed="rId3"/>
                          <a:stretch>
                            <a:fillRect l="-199342" t="-109231" r="-199342" b="-26154"/>
                          </a:stretch>
                        </a:blipFill>
                      </a:tcPr>
                    </a:tc>
                    <a:tc>
                      <a:txBody>
                        <a:bodyPr/>
                        <a:lstStyle/>
                        <a:p>
                          <a:endParaRPr lang="zh-CN"/>
                        </a:p>
                      </a:txBody>
                      <a:tcPr>
                        <a:lnL w="12700" cmpd="sng">
                          <a:noFill/>
                        </a:lnL>
                        <a:lnR w="12700" cmpd="sng">
                          <a:noFill/>
                        </a:lnR>
                        <a:lnT w="38100" cmpd="sng">
                          <a:noFill/>
                        </a:lnT>
                        <a:lnB w="12700" cmpd="sng">
                          <a:noFill/>
                        </a:lnB>
                        <a:lnTlToBr w="12700" cmpd="sng">
                          <a:noFill/>
                          <a:prstDash val="solid"/>
                        </a:lnTlToBr>
                        <a:lnBlToTr w="12700" cmpd="sng">
                          <a:noFill/>
                          <a:prstDash val="solid"/>
                        </a:lnBlToTr>
                        <a:blipFill>
                          <a:blip r:embed="rId3"/>
                          <a:stretch>
                            <a:fillRect l="-300330" t="-109231" r="-100000" b="-26154"/>
                          </a:stretch>
                        </a:blipFill>
                      </a:tcPr>
                    </a:tc>
                    <a:tc>
                      <a:txBody>
                        <a:bodyPr/>
                        <a:lstStyle/>
                        <a:p>
                          <a:endParaRPr lang="zh-CN"/>
                        </a:p>
                      </a:txBody>
                      <a:tcPr>
                        <a:lnL w="12700" cmpd="sng">
                          <a:noFill/>
                        </a:lnL>
                        <a:lnR w="12700" cmpd="sng">
                          <a:noFill/>
                        </a:lnR>
                        <a:lnT w="38100" cmpd="sng">
                          <a:noFill/>
                        </a:lnT>
                        <a:lnB w="12700" cmpd="sng">
                          <a:noFill/>
                        </a:lnB>
                        <a:lnTlToBr w="12700" cmpd="sng">
                          <a:noFill/>
                          <a:prstDash val="solid"/>
                        </a:lnTlToBr>
                        <a:lnBlToTr w="12700" cmpd="sng">
                          <a:noFill/>
                          <a:prstDash val="solid"/>
                        </a:lnBlToTr>
                        <a:blipFill>
                          <a:blip r:embed="rId3"/>
                          <a:stretch>
                            <a:fillRect l="-400330" t="-109231" b="-26154"/>
                          </a:stretch>
                        </a:blipFill>
                      </a:tcPr>
                    </a:tc>
                    <a:extLst>
                      <a:ext uri="{0D108BD9-81ED-4DB2-BD59-A6C34878D82A}">
                        <a16:rowId xmlns:a16="http://schemas.microsoft.com/office/drawing/2014/main" val="3828555206"/>
                      </a:ext>
                    </a:extLst>
                  </a:tr>
                </a:tbl>
              </a:graphicData>
            </a:graphic>
          </p:graphicFrame>
        </mc:Fallback>
      </mc:AlternateContent>
      <p:grpSp>
        <p:nvGrpSpPr>
          <p:cNvPr id="33" name="组合 32">
            <a:extLst>
              <a:ext uri="{FF2B5EF4-FFF2-40B4-BE49-F238E27FC236}">
                <a16:creationId xmlns:a16="http://schemas.microsoft.com/office/drawing/2014/main" id="{94FF9917-5B29-40B3-833B-EAFA4716DC2A}"/>
              </a:ext>
            </a:extLst>
          </p:cNvPr>
          <p:cNvGrpSpPr/>
          <p:nvPr/>
        </p:nvGrpSpPr>
        <p:grpSpPr>
          <a:xfrm>
            <a:off x="677575" y="2011705"/>
            <a:ext cx="10446529" cy="2897524"/>
            <a:chOff x="677575" y="2011705"/>
            <a:chExt cx="10446529" cy="2897524"/>
          </a:xfrm>
        </p:grpSpPr>
        <p:grpSp>
          <p:nvGrpSpPr>
            <p:cNvPr id="16" name="组合 15">
              <a:extLst>
                <a:ext uri="{FF2B5EF4-FFF2-40B4-BE49-F238E27FC236}">
                  <a16:creationId xmlns:a16="http://schemas.microsoft.com/office/drawing/2014/main" id="{8ABF5F52-A0D3-4717-8E40-D327A44A9156}"/>
                </a:ext>
              </a:extLst>
            </p:cNvPr>
            <p:cNvGrpSpPr/>
            <p:nvPr/>
          </p:nvGrpSpPr>
          <p:grpSpPr>
            <a:xfrm>
              <a:off x="677575" y="2011705"/>
              <a:ext cx="10446529" cy="2897524"/>
              <a:chOff x="677575" y="2011705"/>
              <a:chExt cx="10446529" cy="2897524"/>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C0E5732-1F26-4D9F-B713-22C1637C1443}"/>
                      </a:ext>
                    </a:extLst>
                  </p:cNvPr>
                  <p:cNvSpPr txBox="1"/>
                  <p:nvPr/>
                </p:nvSpPr>
                <p:spPr>
                  <a:xfrm>
                    <a:off x="677575" y="2011705"/>
                    <a:ext cx="10446529" cy="2897524"/>
                  </a:xfrm>
                  <a:prstGeom prst="rect">
                    <a:avLst/>
                  </a:prstGeom>
                  <a:solidFill>
                    <a:schemeClr val="accent6">
                      <a:lumMod val="20000"/>
                      <a:lumOff val="80000"/>
                      <a:alpha val="25000"/>
                    </a:schemeClr>
                  </a:solidFill>
                </p:spPr>
                <p:txBody>
                  <a:bodyPr wrap="square" rtlCol="0">
                    <a:spAutoFit/>
                  </a:bodyPr>
                  <a:lstStyle/>
                  <a:p>
                    <a:pPr marL="342900" indent="-342900">
                      <a:lnSpc>
                        <a:spcPts val="3000"/>
                      </a:lnSpc>
                      <a:spcBef>
                        <a:spcPts val="600"/>
                      </a:spcBef>
                      <a:spcAft>
                        <a:spcPts val="600"/>
                      </a:spcAft>
                      <a:buFont typeface="Arial" panose="020B0604020202020204" pitchFamily="34" charset="0"/>
                      <a:buChar char="•"/>
                    </a:pPr>
                    <a:r>
                      <a:rPr lang="zh-CN" altLang="en-US" sz="2000" b="1">
                        <a:solidFill>
                          <a:schemeClr val="tx2">
                            <a:lumMod val="50000"/>
                          </a:schemeClr>
                        </a:solidFill>
                        <a:latin typeface="+mn-ea"/>
                      </a:rPr>
                      <a:t>以</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𝑨</m:t>
                        </m:r>
                        <m:r>
                          <a:rPr lang="en-US" altLang="zh-CN" sz="2000" b="1" i="1">
                            <a:solidFill>
                              <a:schemeClr val="tx2">
                                <a:lumMod val="50000"/>
                              </a:schemeClr>
                            </a:solidFill>
                            <a:latin typeface="Cambria Math" panose="02040503050406030204" pitchFamily="18" charset="0"/>
                          </a:rPr>
                          <m:t>∩</m:t>
                        </m:r>
                        <m:r>
                          <a:rPr lang="en-US" altLang="zh-CN" sz="2000" b="1" i="1">
                            <a:solidFill>
                              <a:schemeClr val="tx2">
                                <a:lumMod val="50000"/>
                              </a:schemeClr>
                            </a:solidFill>
                            <a:latin typeface="Cambria Math" panose="02040503050406030204" pitchFamily="18" charset="0"/>
                          </a:rPr>
                          <m:t>𝑩</m:t>
                        </m:r>
                        <m:r>
                          <a:rPr lang="en-US" altLang="zh-CN" sz="2000" b="1" i="1">
                            <a:solidFill>
                              <a:schemeClr val="tx2">
                                <a:lumMod val="50000"/>
                              </a:schemeClr>
                            </a:solidFill>
                            <a:latin typeface="Cambria Math" panose="02040503050406030204" pitchFamily="18" charset="0"/>
                          </a:rPr>
                          <m:t> = </m:t>
                        </m:r>
                        <m:r>
                          <a:rPr lang="en-US" altLang="zh-CN" sz="2000" b="1" i="1">
                            <a:solidFill>
                              <a:schemeClr val="tx2">
                                <a:lumMod val="50000"/>
                              </a:schemeClr>
                            </a:solidFill>
                            <a:latin typeface="Cambria Math" panose="02040503050406030204" pitchFamily="18" charset="0"/>
                          </a:rPr>
                          <m:t>𝑨</m:t>
                        </m:r>
                        <m:r>
                          <a:rPr lang="en-US" altLang="zh-CN" sz="2000" b="1" i="1">
                            <a:solidFill>
                              <a:schemeClr val="tx2">
                                <a:lumMod val="50000"/>
                              </a:schemeClr>
                            </a:solidFill>
                            <a:latin typeface="Cambria Math" panose="02040503050406030204" pitchFamily="18" charset="0"/>
                          </a:rPr>
                          <m:t>∩</m:t>
                        </m:r>
                        <m:r>
                          <a:rPr lang="en-US" altLang="zh-CN" sz="2000" b="1" i="1" smtClean="0">
                            <a:solidFill>
                              <a:schemeClr val="tx2">
                                <a:lumMod val="50000"/>
                              </a:schemeClr>
                            </a:solidFill>
                            <a:latin typeface="Cambria Math" panose="02040503050406030204" pitchFamily="18" charset="0"/>
                          </a:rPr>
                          <m:t>𝑪</m:t>
                        </m:r>
                      </m:oMath>
                    </a14:m>
                    <a:r>
                      <a:rPr lang="zh-CN" altLang="en-US" sz="2000" b="1">
                        <a:solidFill>
                          <a:schemeClr val="tx2">
                            <a:lumMod val="50000"/>
                          </a:schemeClr>
                        </a:solidFill>
                        <a:latin typeface="+mn-ea"/>
                      </a:rPr>
                      <a:t>且</a:t>
                    </a:r>
                    <a14:m>
                      <m:oMath xmlns:m="http://schemas.openxmlformats.org/officeDocument/2006/math">
                        <m:bar>
                          <m:barPr>
                            <m:pos m:val="top"/>
                            <m:ctrlPr>
                              <a:rPr lang="en-US" altLang="zh-CN" sz="2000" b="1" i="1" smtClean="0">
                                <a:solidFill>
                                  <a:schemeClr val="tx2">
                                    <a:lumMod val="50000"/>
                                  </a:schemeClr>
                                </a:solidFill>
                                <a:latin typeface="Cambria Math" panose="02040503050406030204" pitchFamily="18" charset="0"/>
                              </a:rPr>
                            </m:ctrlPr>
                          </m:barPr>
                          <m:e>
                            <m:r>
                              <a:rPr lang="en-US" altLang="zh-CN" sz="2000" b="1" i="1" smtClean="0">
                                <a:solidFill>
                                  <a:schemeClr val="tx2">
                                    <a:lumMod val="50000"/>
                                  </a:schemeClr>
                                </a:solidFill>
                                <a:latin typeface="Cambria Math" panose="02040503050406030204" pitchFamily="18" charset="0"/>
                              </a:rPr>
                              <m:t>𝑨</m:t>
                            </m:r>
                          </m:e>
                        </m:bar>
                        <m:r>
                          <a:rPr lang="en-US" altLang="zh-CN" sz="2000" b="1" i="1" smtClean="0">
                            <a:solidFill>
                              <a:schemeClr val="tx2">
                                <a:lumMod val="50000"/>
                              </a:schemeClr>
                            </a:solidFill>
                            <a:latin typeface="Cambria Math" panose="02040503050406030204" pitchFamily="18" charset="0"/>
                          </a:rPr>
                          <m:t>∩</m:t>
                        </m:r>
                        <m:r>
                          <a:rPr lang="en-US" altLang="zh-CN" sz="2000" b="1" i="1">
                            <a:solidFill>
                              <a:schemeClr val="tx2">
                                <a:lumMod val="50000"/>
                              </a:schemeClr>
                            </a:solidFill>
                            <a:latin typeface="Cambria Math" panose="02040503050406030204" pitchFamily="18" charset="0"/>
                          </a:rPr>
                          <m:t>𝑩</m:t>
                        </m:r>
                        <m:r>
                          <a:rPr lang="en-US" altLang="zh-CN" sz="2000" b="1" i="1">
                            <a:solidFill>
                              <a:schemeClr val="tx2">
                                <a:lumMod val="50000"/>
                              </a:schemeClr>
                            </a:solidFill>
                            <a:latin typeface="Cambria Math" panose="02040503050406030204" pitchFamily="18" charset="0"/>
                          </a:rPr>
                          <m:t> = </m:t>
                        </m:r>
                        <m:bar>
                          <m:barPr>
                            <m:pos m:val="top"/>
                            <m:ctrlPr>
                              <a:rPr lang="en-US" altLang="zh-CN" sz="2000" b="1" i="1">
                                <a:solidFill>
                                  <a:schemeClr val="tx2">
                                    <a:lumMod val="50000"/>
                                  </a:schemeClr>
                                </a:solidFill>
                                <a:latin typeface="Cambria Math" panose="02040503050406030204" pitchFamily="18" charset="0"/>
                              </a:rPr>
                            </m:ctrlPr>
                          </m:barPr>
                          <m:e>
                            <m:r>
                              <a:rPr lang="en-US" altLang="zh-CN" sz="2000" b="1" i="1" smtClean="0">
                                <a:solidFill>
                                  <a:schemeClr val="tx2">
                                    <a:lumMod val="50000"/>
                                  </a:schemeClr>
                                </a:solidFill>
                                <a:latin typeface="Cambria Math" panose="02040503050406030204" pitchFamily="18" charset="0"/>
                              </a:rPr>
                              <m:t>𝑨</m:t>
                            </m:r>
                          </m:e>
                        </m:bar>
                        <m:r>
                          <a:rPr lang="en-US" altLang="zh-CN" sz="2000" b="1" i="1" smtClean="0">
                            <a:solidFill>
                              <a:schemeClr val="tx2">
                                <a:lumMod val="50000"/>
                              </a:schemeClr>
                            </a:solidFill>
                            <a:latin typeface="Cambria Math" panose="02040503050406030204" pitchFamily="18" charset="0"/>
                          </a:rPr>
                          <m:t>∩</m:t>
                        </m:r>
                        <m:r>
                          <a:rPr lang="en-US" altLang="zh-CN" sz="2000" b="1" i="1" smtClean="0">
                            <a:solidFill>
                              <a:schemeClr val="tx2">
                                <a:lumMod val="50000"/>
                              </a:schemeClr>
                            </a:solidFill>
                            <a:latin typeface="Cambria Math" panose="02040503050406030204" pitchFamily="18" charset="0"/>
                          </a:rPr>
                          <m:t>𝑪</m:t>
                        </m:r>
                      </m:oMath>
                    </a14:m>
                    <a:r>
                      <a:rPr lang="zh-CN" altLang="en-US" sz="2000" b="1">
                        <a:solidFill>
                          <a:schemeClr val="tx2">
                            <a:lumMod val="50000"/>
                          </a:schemeClr>
                        </a:solidFill>
                        <a:latin typeface="+mn-ea"/>
                      </a:rPr>
                      <a:t>为</a:t>
                    </a:r>
                    <a:r>
                      <a:rPr lang="zh-CN" altLang="en-US" sz="2000" b="1">
                        <a:solidFill>
                          <a:srgbClr val="C00000"/>
                        </a:solidFill>
                        <a:latin typeface="+mn-ea"/>
                      </a:rPr>
                      <a:t>附加前提</a:t>
                    </a:r>
                    <a:endParaRPr lang="en-US" altLang="zh-CN" sz="2000" b="1">
                      <a:solidFill>
                        <a:srgbClr val="C00000"/>
                      </a:solidFill>
                      <a:latin typeface="+mn-ea"/>
                    </a:endParaRPr>
                  </a:p>
                  <a:p>
                    <a:pPr marL="342900" indent="-342900">
                      <a:lnSpc>
                        <a:spcPts val="3000"/>
                      </a:lnSpc>
                      <a:spcBef>
                        <a:spcPts val="600"/>
                      </a:spcBef>
                      <a:spcAft>
                        <a:spcPts val="600"/>
                      </a:spcAft>
                      <a:buFont typeface="Arial" panose="020B0604020202020204" pitchFamily="34" charset="0"/>
                      <a:buChar char="•"/>
                    </a:pPr>
                    <a:r>
                      <a:rPr lang="zh-CN" altLang="en-US" sz="2000" b="1">
                        <a:solidFill>
                          <a:schemeClr val="tx2">
                            <a:lumMod val="50000"/>
                          </a:schemeClr>
                        </a:solidFill>
                        <a:latin typeface="+mn-ea"/>
                      </a:rPr>
                      <a:t>分别证明：对任意</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𝒙</m:t>
                        </m:r>
                      </m:oMath>
                    </a14:m>
                    <a:r>
                      <a:rPr lang="zh-CN" altLang="en-US" sz="2000" b="1">
                        <a:solidFill>
                          <a:schemeClr val="tx2">
                            <a:lumMod val="50000"/>
                          </a:schemeClr>
                        </a:solidFill>
                        <a:latin typeface="+mn-ea"/>
                      </a:rPr>
                      <a:t>，</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𝒙</m:t>
                        </m:r>
                        <m:r>
                          <a:rPr lang="en-US" altLang="zh-CN" sz="2000" b="1" i="1">
                            <a:solidFill>
                              <a:schemeClr val="tx2">
                                <a:lumMod val="50000"/>
                              </a:schemeClr>
                            </a:solidFill>
                            <a:latin typeface="Cambria Math" panose="02040503050406030204" pitchFamily="18" charset="0"/>
                          </a:rPr>
                          <m:t>∈</m:t>
                        </m:r>
                        <m:r>
                          <a:rPr lang="en-US" altLang="zh-CN" sz="2000" b="1" i="1" smtClean="0">
                            <a:solidFill>
                              <a:schemeClr val="tx2">
                                <a:lumMod val="50000"/>
                              </a:schemeClr>
                            </a:solidFill>
                            <a:latin typeface="Cambria Math" panose="02040503050406030204" pitchFamily="18" charset="0"/>
                          </a:rPr>
                          <m:t>𝑩</m:t>
                        </m:r>
                      </m:oMath>
                    </a14:m>
                    <a:r>
                      <a:rPr lang="zh-CN" altLang="en-US" sz="2000" b="1">
                        <a:solidFill>
                          <a:schemeClr val="tx2">
                            <a:lumMod val="50000"/>
                          </a:schemeClr>
                        </a:solidFill>
                        <a:latin typeface="+mn-ea"/>
                      </a:rPr>
                      <a:t>蕴涵  </a:t>
                    </a:r>
                    <a14:m>
                      <m:oMath xmlns:m="http://schemas.openxmlformats.org/officeDocument/2006/math">
                        <m:r>
                          <a:rPr lang="en-US" altLang="zh-CN" sz="2000" b="1" i="1" smtClean="0">
                            <a:solidFill>
                              <a:srgbClr val="C00000"/>
                            </a:solidFill>
                            <a:latin typeface="Cambria Math" panose="02040503050406030204" pitchFamily="18" charset="0"/>
                          </a:rPr>
                          <m:t>𝒙</m:t>
                        </m:r>
                        <m:r>
                          <a:rPr lang="en-US" altLang="zh-CN" sz="2000" b="1" i="1">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𝑪</m:t>
                        </m:r>
                      </m:oMath>
                    </a14:m>
                    <a:r>
                      <a:rPr lang="zh-CN" altLang="en-US" sz="2000" b="1">
                        <a:solidFill>
                          <a:schemeClr val="tx2">
                            <a:lumMod val="50000"/>
                          </a:schemeClr>
                        </a:solidFill>
                        <a:latin typeface="+mn-ea"/>
                      </a:rPr>
                      <a:t>  ，及对任意</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𝒙</m:t>
                        </m:r>
                      </m:oMath>
                    </a14:m>
                    <a:r>
                      <a:rPr lang="zh-CN" altLang="en-US" sz="2000" b="1">
                        <a:solidFill>
                          <a:schemeClr val="tx2">
                            <a:lumMod val="50000"/>
                          </a:schemeClr>
                        </a:solidFill>
                        <a:latin typeface="+mn-ea"/>
                      </a:rPr>
                      <a:t>，</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𝒙</m:t>
                        </m:r>
                        <m:r>
                          <a:rPr lang="en-US" altLang="zh-CN" sz="2000" b="1" i="1">
                            <a:solidFill>
                              <a:schemeClr val="tx2">
                                <a:lumMod val="50000"/>
                              </a:schemeClr>
                            </a:solidFill>
                            <a:latin typeface="Cambria Math" panose="02040503050406030204" pitchFamily="18" charset="0"/>
                          </a:rPr>
                          <m:t>∈</m:t>
                        </m:r>
                        <m:r>
                          <a:rPr lang="en-US" altLang="zh-CN" sz="2000" b="1" i="1" smtClean="0">
                            <a:solidFill>
                              <a:schemeClr val="tx2">
                                <a:lumMod val="50000"/>
                              </a:schemeClr>
                            </a:solidFill>
                            <a:latin typeface="Cambria Math" panose="02040503050406030204" pitchFamily="18" charset="0"/>
                          </a:rPr>
                          <m:t>𝑪</m:t>
                        </m:r>
                      </m:oMath>
                    </a14:m>
                    <a:r>
                      <a:rPr lang="zh-CN" altLang="en-US" sz="2000" b="1">
                        <a:solidFill>
                          <a:schemeClr val="tx2">
                            <a:lumMod val="50000"/>
                          </a:schemeClr>
                        </a:solidFill>
                        <a:latin typeface="+mn-ea"/>
                      </a:rPr>
                      <a:t>蕴涵  </a:t>
                    </a:r>
                    <a14:m>
                      <m:oMath xmlns:m="http://schemas.openxmlformats.org/officeDocument/2006/math">
                        <m:r>
                          <a:rPr lang="en-US" altLang="zh-CN" sz="2000" b="1" i="1" smtClean="0">
                            <a:solidFill>
                              <a:srgbClr val="C00000"/>
                            </a:solidFill>
                            <a:latin typeface="Cambria Math" panose="02040503050406030204" pitchFamily="18" charset="0"/>
                          </a:rPr>
                          <m:t>𝒙</m:t>
                        </m:r>
                        <m:r>
                          <a:rPr lang="en-US" altLang="zh-CN" sz="2000" b="1" i="1">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𝑩</m:t>
                        </m:r>
                      </m:oMath>
                    </a14:m>
                    <a:r>
                      <a:rPr lang="en-US" altLang="zh-CN" sz="2000" b="1" i="0">
                        <a:solidFill>
                          <a:srgbClr val="C00000"/>
                        </a:solidFill>
                        <a:latin typeface="+mj-lt"/>
                      </a:rPr>
                      <a:t>  </a:t>
                    </a:r>
                    <a:endParaRPr lang="en-US" altLang="zh-CN" sz="2000" b="1">
                      <a:solidFill>
                        <a:schemeClr val="tx2">
                          <a:lumMod val="50000"/>
                        </a:schemeClr>
                      </a:solidFill>
                      <a:latin typeface="+mn-ea"/>
                    </a:endParaRPr>
                  </a:p>
                  <a:p>
                    <a:pPr marL="342900" indent="-342900">
                      <a:spcBef>
                        <a:spcPts val="600"/>
                      </a:spcBef>
                      <a:spcAft>
                        <a:spcPts val="600"/>
                      </a:spcAft>
                      <a:buFont typeface="Arial" panose="020B0604020202020204" pitchFamily="34" charset="0"/>
                      <a:buChar char="•"/>
                    </a:pPr>
                    <a:r>
                      <a:rPr lang="zh-CN" altLang="en-US" sz="2000" b="1">
                        <a:solidFill>
                          <a:schemeClr val="tx2">
                            <a:lumMod val="50000"/>
                          </a:schemeClr>
                        </a:solidFill>
                      </a:rPr>
                      <a:t>为证明对任意</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𝒙</m:t>
                        </m:r>
                      </m:oMath>
                    </a14:m>
                    <a:r>
                      <a:rPr lang="zh-CN" altLang="en-US" sz="2000" b="1">
                        <a:solidFill>
                          <a:schemeClr val="tx2">
                            <a:lumMod val="50000"/>
                          </a:schemeClr>
                        </a:solidFill>
                      </a:rPr>
                      <a:t>，</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𝒙</m:t>
                        </m:r>
                        <m:r>
                          <a:rPr lang="en-US" altLang="zh-CN" sz="2000" b="1" i="1">
                            <a:solidFill>
                              <a:schemeClr val="tx2">
                                <a:lumMod val="50000"/>
                              </a:schemeClr>
                            </a:solidFill>
                            <a:latin typeface="Cambria Math" panose="02040503050406030204" pitchFamily="18" charset="0"/>
                          </a:rPr>
                          <m:t>∈</m:t>
                        </m:r>
                        <m:r>
                          <a:rPr lang="en-US" altLang="zh-CN" sz="2000" b="1" i="1" smtClean="0">
                            <a:solidFill>
                              <a:schemeClr val="tx2">
                                <a:lumMod val="50000"/>
                              </a:schemeClr>
                            </a:solidFill>
                            <a:latin typeface="Cambria Math" panose="02040503050406030204" pitchFamily="18" charset="0"/>
                          </a:rPr>
                          <m:t>𝑩</m:t>
                        </m:r>
                      </m:oMath>
                    </a14:m>
                    <a:r>
                      <a:rPr lang="zh-CN" altLang="en-US" sz="2000" b="1">
                        <a:solidFill>
                          <a:schemeClr val="tx2">
                            <a:lumMod val="50000"/>
                          </a:schemeClr>
                        </a:solidFill>
                      </a:rPr>
                      <a:t>蕴涵</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𝒙</m:t>
                        </m:r>
                        <m:r>
                          <a:rPr lang="en-US" altLang="zh-CN" sz="2000" b="1" i="1">
                            <a:solidFill>
                              <a:schemeClr val="tx2">
                                <a:lumMod val="50000"/>
                              </a:schemeClr>
                            </a:solidFill>
                            <a:latin typeface="Cambria Math" panose="02040503050406030204" pitchFamily="18" charset="0"/>
                          </a:rPr>
                          <m:t>∈</m:t>
                        </m:r>
                        <m:r>
                          <a:rPr lang="en-US" altLang="zh-CN" sz="2000" b="1" i="1" smtClean="0">
                            <a:solidFill>
                              <a:schemeClr val="tx2">
                                <a:lumMod val="50000"/>
                              </a:schemeClr>
                            </a:solidFill>
                            <a:latin typeface="Cambria Math" panose="02040503050406030204" pitchFamily="18" charset="0"/>
                          </a:rPr>
                          <m:t>𝑪</m:t>
                        </m:r>
                      </m:oMath>
                    </a14:m>
                    <a:r>
                      <a:rPr lang="zh-CN" altLang="en-US" sz="2000" b="1">
                        <a:solidFill>
                          <a:schemeClr val="tx2">
                            <a:lumMod val="50000"/>
                          </a:schemeClr>
                        </a:solidFill>
                      </a:rPr>
                      <a:t>，再</a:t>
                    </a:r>
                    <a:r>
                      <a:rPr lang="zh-CN" altLang="en-US" sz="2000" b="1">
                        <a:solidFill>
                          <a:srgbClr val="C00000"/>
                        </a:solidFill>
                      </a:rPr>
                      <a:t>分情况证明</a:t>
                    </a:r>
                    <a:r>
                      <a:rPr lang="zh-CN" altLang="en-US" sz="2000" b="1">
                        <a:solidFill>
                          <a:schemeClr val="tx2">
                            <a:lumMod val="50000"/>
                          </a:schemeClr>
                        </a:solidFill>
                      </a:rPr>
                      <a:t>：</a:t>
                    </a:r>
                  </a:p>
                  <a:p>
                    <a:pPr marL="800100" lvl="1" indent="-342900">
                      <a:spcBef>
                        <a:spcPts val="600"/>
                      </a:spcBef>
                      <a:spcAft>
                        <a:spcPts val="600"/>
                      </a:spcAft>
                      <a:buFont typeface="Arial" panose="020B0604020202020204" pitchFamily="34" charset="0"/>
                      <a:buChar char="•"/>
                    </a:pPr>
                    <a:r>
                      <a:rPr lang="zh-CN" altLang="en-US" sz="2000" b="1">
                        <a:solidFill>
                          <a:schemeClr val="accent2">
                            <a:lumMod val="50000"/>
                          </a:schemeClr>
                        </a:solidFill>
                        <a:latin typeface="楷体" panose="02010609060101010101" pitchFamily="49" charset="-122"/>
                        <a:ea typeface="楷体" panose="02010609060101010101" pitchFamily="49" charset="-122"/>
                      </a:rPr>
                      <a:t>若 </a:t>
                    </a:r>
                    <a14:m>
                      <m:oMath xmlns:m="http://schemas.openxmlformats.org/officeDocument/2006/math">
                        <m:r>
                          <a:rPr lang="en-US" altLang="zh-CN" sz="2000" b="1" i="1" smtClean="0">
                            <a:solidFill>
                              <a:srgbClr val="C00000"/>
                            </a:solidFill>
                            <a:latin typeface="Cambria Math" panose="02040503050406030204" pitchFamily="18" charset="0"/>
                          </a:rPr>
                          <m:t>𝒙</m:t>
                        </m:r>
                        <m:r>
                          <a:rPr lang="en-US" altLang="zh-CN" sz="2000" b="1" i="1">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𝑨</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 ，则由</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𝒙</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有</a:t>
                    </a:r>
                    <a14:m>
                      <m:oMath xmlns:m="http://schemas.openxmlformats.org/officeDocument/2006/math">
                        <m:r>
                          <a:rPr lang="en-US" altLang="zh-CN" sz="2000" b="1" i="1" smtClean="0">
                            <a:solidFill>
                              <a:srgbClr val="C00000"/>
                            </a:solidFill>
                            <a:latin typeface="Cambria Math" panose="02040503050406030204" pitchFamily="18" charset="0"/>
                          </a:rPr>
                          <m:t>𝒙</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𝑨</m:t>
                        </m:r>
                        <m:r>
                          <a:rPr lang="en-US" altLang="zh-CN" sz="2000" b="1" i="1">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𝑩</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，而</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𝑨</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𝑩</m:t>
                        </m:r>
                        <m:r>
                          <a:rPr lang="en-US" altLang="zh-CN" sz="2000" b="1" i="1">
                            <a:solidFill>
                              <a:schemeClr val="accent2">
                                <a:lumMod val="50000"/>
                              </a:schemeClr>
                            </a:solidFill>
                            <a:latin typeface="Cambria Math" panose="02040503050406030204" pitchFamily="18" charset="0"/>
                          </a:rPr>
                          <m:t> = </m:t>
                        </m:r>
                        <m:r>
                          <a:rPr lang="en-US" altLang="zh-CN" sz="2000" b="1" i="1">
                            <a:solidFill>
                              <a:schemeClr val="accent2">
                                <a:lumMod val="50000"/>
                              </a:schemeClr>
                            </a:solidFill>
                            <a:latin typeface="Cambria Math" panose="02040503050406030204" pitchFamily="18" charset="0"/>
                          </a:rPr>
                          <m:t>𝑨</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𝑪</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，所以</a:t>
                    </a:r>
                    <a14:m>
                      <m:oMath xmlns:m="http://schemas.openxmlformats.org/officeDocument/2006/math">
                        <m:r>
                          <a:rPr lang="en-US" altLang="zh-CN" sz="2000" b="1" i="1" smtClean="0">
                            <a:solidFill>
                              <a:srgbClr val="C00000"/>
                            </a:solidFill>
                            <a:latin typeface="Cambria Math" panose="02040503050406030204" pitchFamily="18" charset="0"/>
                          </a:rPr>
                          <m:t>𝒙</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𝑨</m:t>
                        </m:r>
                        <m:r>
                          <a:rPr lang="en-US" altLang="zh-CN" sz="2000" b="1" i="1">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𝑪</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，所以</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𝒙</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𝑪</m:t>
                        </m:r>
                      </m:oMath>
                    </a14:m>
                    <a:endParaRPr lang="en-US" altLang="zh-CN" sz="2000" b="1">
                      <a:solidFill>
                        <a:schemeClr val="accent2">
                          <a:lumMod val="50000"/>
                        </a:schemeClr>
                      </a:solidFill>
                      <a:latin typeface="楷体" panose="02010609060101010101" pitchFamily="49" charset="-122"/>
                      <a:ea typeface="楷体" panose="02010609060101010101" pitchFamily="49" charset="-122"/>
                    </a:endParaRPr>
                  </a:p>
                  <a:p>
                    <a:pPr marL="800100" lvl="1" indent="-342900">
                      <a:spcBef>
                        <a:spcPts val="600"/>
                      </a:spcBef>
                      <a:spcAft>
                        <a:spcPts val="600"/>
                      </a:spcAft>
                      <a:buFont typeface="Arial" panose="020B0604020202020204" pitchFamily="34" charset="0"/>
                      <a:buChar char="•"/>
                    </a:pPr>
                    <a:r>
                      <a:rPr lang="zh-CN" altLang="en-US" sz="2000" b="1">
                        <a:solidFill>
                          <a:schemeClr val="accent2">
                            <a:lumMod val="50000"/>
                          </a:schemeClr>
                        </a:solidFill>
                        <a:latin typeface="楷体" panose="02010609060101010101" pitchFamily="49" charset="-122"/>
                        <a:ea typeface="楷体" panose="02010609060101010101" pitchFamily="49" charset="-122"/>
                      </a:rPr>
                      <a:t>若 </a:t>
                    </a:r>
                    <a14:m>
                      <m:oMath xmlns:m="http://schemas.openxmlformats.org/officeDocument/2006/math">
                        <m:r>
                          <a:rPr lang="en-US" altLang="zh-CN" sz="2000" b="1" i="1" smtClean="0">
                            <a:solidFill>
                              <a:srgbClr val="C00000"/>
                            </a:solidFill>
                            <a:latin typeface="Cambria Math" panose="02040503050406030204" pitchFamily="18" charset="0"/>
                          </a:rPr>
                          <m:t>𝒙</m:t>
                        </m:r>
                        <m:r>
                          <a:rPr lang="en-US" altLang="zh-CN" sz="2000" b="1" i="1" smtClean="0">
                            <a:solidFill>
                              <a:srgbClr val="C00000"/>
                            </a:solidFill>
                            <a:latin typeface="Cambria Math" panose="02040503050406030204" pitchFamily="18" charset="0"/>
                            <a:ea typeface="Cambria Math" panose="02040503050406030204" pitchFamily="18" charset="0"/>
                          </a:rPr>
                          <m:t>∉</m:t>
                        </m:r>
                        <m:r>
                          <a:rPr lang="en-US" altLang="zh-CN" sz="2000" b="1" i="1" smtClean="0">
                            <a:solidFill>
                              <a:srgbClr val="C00000"/>
                            </a:solidFill>
                            <a:latin typeface="Cambria Math" panose="02040503050406030204" pitchFamily="18" charset="0"/>
                          </a:rPr>
                          <m:t>𝑨</m:t>
                        </m:r>
                      </m:oMath>
                    </a14:m>
                    <a:r>
                      <a:rPr lang="zh-CN" altLang="en-US" sz="2000" b="1">
                        <a:solidFill>
                          <a:srgbClr val="C00000"/>
                        </a:solidFill>
                        <a:latin typeface="楷体" panose="02010609060101010101" pitchFamily="49" charset="-122"/>
                        <a:ea typeface="楷体" panose="02010609060101010101" pitchFamily="49" charset="-122"/>
                      </a:rPr>
                      <a:t> </a:t>
                    </a:r>
                    <a:r>
                      <a:rPr lang="zh-CN" altLang="en-US" sz="2000" b="1">
                        <a:solidFill>
                          <a:schemeClr val="accent2">
                            <a:lumMod val="50000"/>
                          </a:schemeClr>
                        </a:solidFill>
                        <a:latin typeface="楷体" panose="02010609060101010101" pitchFamily="49" charset="-122"/>
                        <a:ea typeface="楷体" panose="02010609060101010101" pitchFamily="49" charset="-122"/>
                      </a:rPr>
                      <a:t>，则由</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𝒙</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有</a:t>
                    </a:r>
                    <a14:m>
                      <m:oMath xmlns:m="http://schemas.openxmlformats.org/officeDocument/2006/math">
                        <m:r>
                          <a:rPr lang="en-US" altLang="zh-CN" sz="2000" b="1" i="1" smtClean="0">
                            <a:solidFill>
                              <a:srgbClr val="C00000"/>
                            </a:solidFill>
                            <a:latin typeface="Cambria Math" panose="02040503050406030204" pitchFamily="18" charset="0"/>
                          </a:rPr>
                          <m:t>𝒙</m:t>
                        </m:r>
                        <m:r>
                          <a:rPr lang="en-US" altLang="zh-CN" sz="2000" b="1" i="1">
                            <a:solidFill>
                              <a:srgbClr val="C00000"/>
                            </a:solidFill>
                            <a:latin typeface="Cambria Math" panose="02040503050406030204" pitchFamily="18" charset="0"/>
                          </a:rPr>
                          <m:t>∈</m:t>
                        </m:r>
                        <m:bar>
                          <m:barPr>
                            <m:pos m:val="top"/>
                            <m:ctrlPr>
                              <a:rPr lang="en-US" altLang="zh-CN" sz="2000" b="1" i="1" smtClean="0">
                                <a:solidFill>
                                  <a:srgbClr val="C00000"/>
                                </a:solidFill>
                                <a:latin typeface="Cambria Math" panose="02040503050406030204" pitchFamily="18" charset="0"/>
                              </a:rPr>
                            </m:ctrlPr>
                          </m:barPr>
                          <m:e>
                            <m:r>
                              <a:rPr lang="en-US" altLang="zh-CN" sz="2000" b="1" i="1" smtClean="0">
                                <a:solidFill>
                                  <a:srgbClr val="C00000"/>
                                </a:solidFill>
                                <a:latin typeface="Cambria Math" panose="02040503050406030204" pitchFamily="18" charset="0"/>
                              </a:rPr>
                              <m:t>𝑨</m:t>
                            </m:r>
                          </m:e>
                        </m:ba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𝑩</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，而</a:t>
                    </a:r>
                    <a14:m>
                      <m:oMath xmlns:m="http://schemas.openxmlformats.org/officeDocument/2006/math">
                        <m:bar>
                          <m:barPr>
                            <m:pos m:val="top"/>
                            <m:ctrlPr>
                              <a:rPr lang="en-US" altLang="zh-CN" sz="2000" b="1" i="1" smtClean="0">
                                <a:solidFill>
                                  <a:schemeClr val="accent2">
                                    <a:lumMod val="50000"/>
                                  </a:schemeClr>
                                </a:solidFill>
                                <a:latin typeface="Cambria Math" panose="02040503050406030204" pitchFamily="18" charset="0"/>
                              </a:rPr>
                            </m:ctrlPr>
                          </m:barPr>
                          <m:e>
                            <m:r>
                              <a:rPr lang="en-US" altLang="zh-CN" sz="2000" b="1" i="1" smtClean="0">
                                <a:solidFill>
                                  <a:schemeClr val="accent2">
                                    <a:lumMod val="50000"/>
                                  </a:schemeClr>
                                </a:solidFill>
                                <a:latin typeface="Cambria Math" panose="02040503050406030204" pitchFamily="18" charset="0"/>
                              </a:rPr>
                              <m:t>𝑨</m:t>
                            </m:r>
                          </m:e>
                        </m:bar>
                        <m:r>
                          <a:rPr lang="en-US" altLang="zh-CN" sz="2000" b="1" i="1" smtClean="0">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𝑩</m:t>
                        </m:r>
                        <m:r>
                          <a:rPr lang="en-US" altLang="zh-CN" sz="2000" b="1" i="1">
                            <a:solidFill>
                              <a:schemeClr val="accent2">
                                <a:lumMod val="50000"/>
                              </a:schemeClr>
                            </a:solidFill>
                            <a:latin typeface="Cambria Math" panose="02040503050406030204" pitchFamily="18" charset="0"/>
                          </a:rPr>
                          <m:t> = </m:t>
                        </m:r>
                        <m:bar>
                          <m:barPr>
                            <m:pos m:val="top"/>
                            <m:ctrlPr>
                              <a:rPr lang="en-US" altLang="zh-CN" sz="2000" b="1" i="1">
                                <a:solidFill>
                                  <a:schemeClr val="accent2">
                                    <a:lumMod val="50000"/>
                                  </a:schemeClr>
                                </a:solidFill>
                                <a:latin typeface="Cambria Math" panose="02040503050406030204" pitchFamily="18" charset="0"/>
                              </a:rPr>
                            </m:ctrlPr>
                          </m:barPr>
                          <m:e>
                            <m:r>
                              <a:rPr lang="en-US" altLang="zh-CN" sz="2000" b="1" i="1" smtClean="0">
                                <a:solidFill>
                                  <a:schemeClr val="accent2">
                                    <a:lumMod val="50000"/>
                                  </a:schemeClr>
                                </a:solidFill>
                                <a:latin typeface="Cambria Math" panose="02040503050406030204" pitchFamily="18" charset="0"/>
                              </a:rPr>
                              <m:t>𝑨</m:t>
                            </m:r>
                          </m:e>
                        </m:ba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𝑪</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，所以</a:t>
                    </a:r>
                    <a14:m>
                      <m:oMath xmlns:m="http://schemas.openxmlformats.org/officeDocument/2006/math">
                        <m:r>
                          <a:rPr lang="en-US" altLang="zh-CN" sz="2000" b="1" i="1" smtClean="0">
                            <a:solidFill>
                              <a:srgbClr val="C00000"/>
                            </a:solidFill>
                            <a:latin typeface="Cambria Math" panose="02040503050406030204" pitchFamily="18" charset="0"/>
                          </a:rPr>
                          <m:t>𝒙</m:t>
                        </m:r>
                        <m:r>
                          <a:rPr lang="en-US" altLang="zh-CN" sz="2000" b="1" i="1">
                            <a:solidFill>
                              <a:srgbClr val="C00000"/>
                            </a:solidFill>
                            <a:latin typeface="Cambria Math" panose="02040503050406030204" pitchFamily="18" charset="0"/>
                          </a:rPr>
                          <m:t>∈</m:t>
                        </m:r>
                        <m:bar>
                          <m:barPr>
                            <m:pos m:val="top"/>
                            <m:ctrlPr>
                              <a:rPr lang="en-US" altLang="zh-CN" sz="2000" b="1" i="1" smtClean="0">
                                <a:solidFill>
                                  <a:srgbClr val="C00000"/>
                                </a:solidFill>
                                <a:latin typeface="Cambria Math" panose="02040503050406030204" pitchFamily="18" charset="0"/>
                              </a:rPr>
                            </m:ctrlPr>
                          </m:barPr>
                          <m:e>
                            <m:r>
                              <a:rPr lang="en-US" altLang="zh-CN" sz="2000" b="1" i="1" smtClean="0">
                                <a:solidFill>
                                  <a:srgbClr val="C00000"/>
                                </a:solidFill>
                                <a:latin typeface="Cambria Math" panose="02040503050406030204" pitchFamily="18" charset="0"/>
                              </a:rPr>
                              <m:t>𝑨</m:t>
                            </m:r>
                          </m:e>
                        </m:ba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𝑪</m:t>
                        </m:r>
                      </m:oMath>
                    </a14:m>
                    <a:r>
                      <a:rPr lang="zh-CN" altLang="en-US" sz="2000" b="1">
                        <a:solidFill>
                          <a:schemeClr val="accent2">
                            <a:lumMod val="50000"/>
                          </a:schemeClr>
                        </a:solidFill>
                        <a:latin typeface="楷体" panose="02010609060101010101" pitchFamily="49" charset="-122"/>
                        <a:ea typeface="楷体" panose="02010609060101010101" pitchFamily="49" charset="-122"/>
                      </a:rPr>
                      <a:t>，所以</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𝒙</m:t>
                        </m:r>
                        <m:r>
                          <a:rPr lang="en-US" altLang="zh-CN" sz="2000" b="1" i="1">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𝑪</m:t>
                        </m:r>
                      </m:oMath>
                    </a14:m>
                    <a:endParaRPr lang="en-US" altLang="zh-CN" sz="2000" b="1">
                      <a:solidFill>
                        <a:schemeClr val="accent2">
                          <a:lumMod val="50000"/>
                        </a:schemeClr>
                      </a:solidFill>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sz="2000" b="1">
                        <a:solidFill>
                          <a:schemeClr val="tx2">
                            <a:lumMod val="50000"/>
                          </a:schemeClr>
                        </a:solidFill>
                      </a:rPr>
                      <a:t>同理可证：对任意</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𝒙</m:t>
                        </m:r>
                      </m:oMath>
                    </a14:m>
                    <a:r>
                      <a:rPr lang="zh-CN" altLang="en-US" sz="2000" b="1">
                        <a:solidFill>
                          <a:schemeClr val="tx2">
                            <a:lumMod val="50000"/>
                          </a:schemeClr>
                        </a:solidFill>
                      </a:rPr>
                      <a:t>，</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𝒙</m:t>
                        </m:r>
                        <m:r>
                          <a:rPr lang="en-US" altLang="zh-CN" sz="2000" b="1" i="1">
                            <a:solidFill>
                              <a:schemeClr val="tx2">
                                <a:lumMod val="50000"/>
                              </a:schemeClr>
                            </a:solidFill>
                            <a:latin typeface="Cambria Math" panose="02040503050406030204" pitchFamily="18" charset="0"/>
                          </a:rPr>
                          <m:t>∈</m:t>
                        </m:r>
                        <m:r>
                          <a:rPr lang="en-US" altLang="zh-CN" sz="2000" b="1" i="1" smtClean="0">
                            <a:solidFill>
                              <a:schemeClr val="tx2">
                                <a:lumMod val="50000"/>
                              </a:schemeClr>
                            </a:solidFill>
                            <a:latin typeface="Cambria Math" panose="02040503050406030204" pitchFamily="18" charset="0"/>
                          </a:rPr>
                          <m:t>𝑪</m:t>
                        </m:r>
                      </m:oMath>
                    </a14:m>
                    <a:r>
                      <a:rPr lang="zh-CN" altLang="en-US" sz="2000" b="1">
                        <a:solidFill>
                          <a:schemeClr val="tx2">
                            <a:lumMod val="50000"/>
                          </a:schemeClr>
                        </a:solidFill>
                      </a:rPr>
                      <a:t>蕴涵</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𝒙</m:t>
                        </m:r>
                        <m:r>
                          <a:rPr lang="en-US" altLang="zh-CN" sz="2000" b="1" i="1">
                            <a:solidFill>
                              <a:schemeClr val="tx2">
                                <a:lumMod val="50000"/>
                              </a:schemeClr>
                            </a:solidFill>
                            <a:latin typeface="Cambria Math" panose="02040503050406030204" pitchFamily="18" charset="0"/>
                          </a:rPr>
                          <m:t>∈</m:t>
                        </m:r>
                        <m:r>
                          <a:rPr lang="en-US" altLang="zh-CN" sz="2000" b="1" i="1" smtClean="0">
                            <a:solidFill>
                              <a:schemeClr val="tx2">
                                <a:lumMod val="50000"/>
                              </a:schemeClr>
                            </a:solidFill>
                            <a:latin typeface="Cambria Math" panose="02040503050406030204" pitchFamily="18" charset="0"/>
                          </a:rPr>
                          <m:t>𝑩</m:t>
                        </m:r>
                      </m:oMath>
                    </a14:m>
                    <a:endParaRPr lang="zh-CN" altLang="en-US" sz="2000" b="1">
                      <a:solidFill>
                        <a:schemeClr val="tx2">
                          <a:lumMod val="50000"/>
                        </a:schemeClr>
                      </a:solidFill>
                    </a:endParaRPr>
                  </a:p>
                </p:txBody>
              </p:sp>
            </mc:Choice>
            <mc:Fallback xmlns="">
              <p:sp>
                <p:nvSpPr>
                  <p:cNvPr id="2" name="文本框 1">
                    <a:extLst>
                      <a:ext uri="{FF2B5EF4-FFF2-40B4-BE49-F238E27FC236}">
                        <a16:creationId xmlns:a16="http://schemas.microsoft.com/office/drawing/2014/main" id="{7C0E5732-1F26-4D9F-B713-22C1637C1443}"/>
                      </a:ext>
                    </a:extLst>
                  </p:cNvPr>
                  <p:cNvSpPr txBox="1">
                    <a:spLocks noRot="1" noChangeAspect="1" noMove="1" noResize="1" noEditPoints="1" noAdjustHandles="1" noChangeArrowheads="1" noChangeShapeType="1" noTextEdit="1"/>
                  </p:cNvSpPr>
                  <p:nvPr/>
                </p:nvSpPr>
                <p:spPr>
                  <a:xfrm>
                    <a:off x="677575" y="2011705"/>
                    <a:ext cx="10446529" cy="2897524"/>
                  </a:xfrm>
                  <a:prstGeom prst="rect">
                    <a:avLst/>
                  </a:prstGeom>
                  <a:blipFill>
                    <a:blip r:embed="rId4"/>
                    <a:stretch>
                      <a:fillRect l="-525" b="-2947"/>
                    </a:stretch>
                  </a:blipFill>
                </p:spPr>
                <p:txBody>
                  <a:bodyPr/>
                  <a:lstStyle/>
                  <a:p>
                    <a:r>
                      <a:rPr lang="zh-CN" altLang="en-US">
                        <a:noFill/>
                      </a:rPr>
                      <a:t> </a:t>
                    </a:r>
                  </a:p>
                </p:txBody>
              </p:sp>
            </mc:Fallback>
          </mc:AlternateContent>
          <p:cxnSp>
            <p:nvCxnSpPr>
              <p:cNvPr id="4" name="直接连接符 3">
                <a:extLst>
                  <a:ext uri="{FF2B5EF4-FFF2-40B4-BE49-F238E27FC236}">
                    <a16:creationId xmlns:a16="http://schemas.microsoft.com/office/drawing/2014/main" id="{68CE2D76-1D1A-4644-8C57-0CB2217FA59D}"/>
                  </a:ext>
                </a:extLst>
              </p:cNvPr>
              <p:cNvCxnSpPr/>
              <p:nvPr/>
            </p:nvCxnSpPr>
            <p:spPr>
              <a:xfrm>
                <a:off x="4730591" y="2907660"/>
                <a:ext cx="775544"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14F2B0AF-1134-4BE9-9F12-F74FA37B7770}"/>
                  </a:ext>
                </a:extLst>
              </p:cNvPr>
              <p:cNvCxnSpPr/>
              <p:nvPr/>
            </p:nvCxnSpPr>
            <p:spPr>
              <a:xfrm>
                <a:off x="8395866" y="2915334"/>
                <a:ext cx="775544"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90DD5861-9361-4CB8-9CF0-B73D711811DF}"/>
                  </a:ext>
                </a:extLst>
              </p:cNvPr>
              <p:cNvCxnSpPr/>
              <p:nvPr/>
            </p:nvCxnSpPr>
            <p:spPr>
              <a:xfrm>
                <a:off x="1916125" y="3888940"/>
                <a:ext cx="775544"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231F7FE-F786-4D58-A2B4-03D6929C80BE}"/>
                  </a:ext>
                </a:extLst>
              </p:cNvPr>
              <p:cNvCxnSpPr/>
              <p:nvPr/>
            </p:nvCxnSpPr>
            <p:spPr>
              <a:xfrm>
                <a:off x="1916125" y="4389996"/>
                <a:ext cx="775544"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AEE3D88-C70D-4C4F-A03D-2ED6A8DFD3C8}"/>
                  </a:ext>
                </a:extLst>
              </p:cNvPr>
              <p:cNvCxnSpPr>
                <a:cxnSpLocks/>
              </p:cNvCxnSpPr>
              <p:nvPr/>
            </p:nvCxnSpPr>
            <p:spPr>
              <a:xfrm>
                <a:off x="4342819" y="3891132"/>
                <a:ext cx="1071218"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E1720820-7F86-444D-AFEC-B7718A2CE11E}"/>
                  </a:ext>
                </a:extLst>
              </p:cNvPr>
              <p:cNvCxnSpPr>
                <a:cxnSpLocks/>
              </p:cNvCxnSpPr>
              <p:nvPr/>
            </p:nvCxnSpPr>
            <p:spPr>
              <a:xfrm>
                <a:off x="4342819" y="4368066"/>
                <a:ext cx="1071218"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4A5174D5-A179-45A5-BBF5-6CC550A59453}"/>
                  </a:ext>
                </a:extLst>
              </p:cNvPr>
              <p:cNvCxnSpPr>
                <a:cxnSpLocks/>
              </p:cNvCxnSpPr>
              <p:nvPr/>
            </p:nvCxnSpPr>
            <p:spPr>
              <a:xfrm>
                <a:off x="8397317" y="3888940"/>
                <a:ext cx="1071218"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1E681F0B-191E-40F6-8A16-878F4AFB7440}"/>
                  </a:ext>
                </a:extLst>
              </p:cNvPr>
              <p:cNvCxnSpPr>
                <a:cxnSpLocks/>
              </p:cNvCxnSpPr>
              <p:nvPr/>
            </p:nvCxnSpPr>
            <p:spPr>
              <a:xfrm>
                <a:off x="8397317" y="4365871"/>
                <a:ext cx="1071218"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5" name="文本框 24">
              <a:extLst>
                <a:ext uri="{FF2B5EF4-FFF2-40B4-BE49-F238E27FC236}">
                  <a16:creationId xmlns:a16="http://schemas.microsoft.com/office/drawing/2014/main" id="{16F77403-B784-41B3-93C3-2CA2FCA20C41}"/>
                </a:ext>
              </a:extLst>
            </p:cNvPr>
            <p:cNvSpPr txBox="1"/>
            <p:nvPr/>
          </p:nvSpPr>
          <p:spPr>
            <a:xfrm>
              <a:off x="5466664" y="2467767"/>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C</a:t>
              </a:r>
              <a:endParaRPr lang="zh-CN" altLang="en-US" b="1">
                <a:solidFill>
                  <a:srgbClr val="C00000"/>
                </a:solidFill>
              </a:endParaRPr>
            </a:p>
          </p:txBody>
        </p:sp>
        <p:sp>
          <p:nvSpPr>
            <p:cNvPr id="26" name="文本框 25">
              <a:extLst>
                <a:ext uri="{FF2B5EF4-FFF2-40B4-BE49-F238E27FC236}">
                  <a16:creationId xmlns:a16="http://schemas.microsoft.com/office/drawing/2014/main" id="{80441C6F-C01E-4229-B45D-239E3A21E41F}"/>
                </a:ext>
              </a:extLst>
            </p:cNvPr>
            <p:cNvSpPr txBox="1"/>
            <p:nvPr/>
          </p:nvSpPr>
          <p:spPr>
            <a:xfrm>
              <a:off x="9171410" y="2467767"/>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B</a:t>
              </a:r>
              <a:endParaRPr lang="zh-CN" altLang="en-US" b="1">
                <a:solidFill>
                  <a:srgbClr val="C00000"/>
                </a:solidFill>
              </a:endParaRPr>
            </a:p>
          </p:txBody>
        </p:sp>
        <p:sp>
          <p:nvSpPr>
            <p:cNvPr id="27" name="文本框 26">
              <a:extLst>
                <a:ext uri="{FF2B5EF4-FFF2-40B4-BE49-F238E27FC236}">
                  <a16:creationId xmlns:a16="http://schemas.microsoft.com/office/drawing/2014/main" id="{DA8D003A-E2CA-4B89-9F36-F31F02B5EB15}"/>
                </a:ext>
              </a:extLst>
            </p:cNvPr>
            <p:cNvSpPr txBox="1"/>
            <p:nvPr/>
          </p:nvSpPr>
          <p:spPr>
            <a:xfrm>
              <a:off x="2605054" y="3387885"/>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A</a:t>
              </a:r>
              <a:endParaRPr lang="zh-CN" altLang="en-US" b="1">
                <a:solidFill>
                  <a:srgbClr val="C00000"/>
                </a:solidFill>
              </a:endParaRPr>
            </a:p>
          </p:txBody>
        </p:sp>
        <p:sp>
          <p:nvSpPr>
            <p:cNvPr id="28" name="文本框 27">
              <a:extLst>
                <a:ext uri="{FF2B5EF4-FFF2-40B4-BE49-F238E27FC236}">
                  <a16:creationId xmlns:a16="http://schemas.microsoft.com/office/drawing/2014/main" id="{DD33ECD7-2753-4E5D-A578-773FD35602DA}"/>
                </a:ext>
              </a:extLst>
            </p:cNvPr>
            <p:cNvSpPr txBox="1"/>
            <p:nvPr/>
          </p:nvSpPr>
          <p:spPr>
            <a:xfrm>
              <a:off x="2605054" y="3883685"/>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D</a:t>
              </a:r>
              <a:endParaRPr lang="zh-CN" altLang="en-US" b="1">
                <a:solidFill>
                  <a:srgbClr val="C00000"/>
                </a:solidFill>
              </a:endParaRPr>
            </a:p>
          </p:txBody>
        </p:sp>
        <p:sp>
          <p:nvSpPr>
            <p:cNvPr id="29" name="文本框 28">
              <a:extLst>
                <a:ext uri="{FF2B5EF4-FFF2-40B4-BE49-F238E27FC236}">
                  <a16:creationId xmlns:a16="http://schemas.microsoft.com/office/drawing/2014/main" id="{48BC0C7D-81A6-43EE-88E0-932DB92BCC2A}"/>
                </a:ext>
              </a:extLst>
            </p:cNvPr>
            <p:cNvSpPr txBox="1"/>
            <p:nvPr/>
          </p:nvSpPr>
          <p:spPr>
            <a:xfrm>
              <a:off x="5466664" y="3387884"/>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G</a:t>
              </a:r>
              <a:endParaRPr lang="zh-CN" altLang="en-US" b="1">
                <a:solidFill>
                  <a:srgbClr val="C00000"/>
                </a:solidFill>
              </a:endParaRPr>
            </a:p>
          </p:txBody>
        </p:sp>
        <p:sp>
          <p:nvSpPr>
            <p:cNvPr id="30" name="文本框 29">
              <a:extLst>
                <a:ext uri="{FF2B5EF4-FFF2-40B4-BE49-F238E27FC236}">
                  <a16:creationId xmlns:a16="http://schemas.microsoft.com/office/drawing/2014/main" id="{05E868EB-E04D-4E1A-BE95-93F5FDE5D4F8}"/>
                </a:ext>
              </a:extLst>
            </p:cNvPr>
            <p:cNvSpPr txBox="1"/>
            <p:nvPr/>
          </p:nvSpPr>
          <p:spPr>
            <a:xfrm>
              <a:off x="5460087" y="3891132"/>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I</a:t>
              </a:r>
              <a:endParaRPr lang="zh-CN" altLang="en-US" b="1">
                <a:solidFill>
                  <a:srgbClr val="C00000"/>
                </a:solidFill>
              </a:endParaRPr>
            </a:p>
          </p:txBody>
        </p:sp>
        <p:sp>
          <p:nvSpPr>
            <p:cNvPr id="31" name="文本框 30">
              <a:extLst>
                <a:ext uri="{FF2B5EF4-FFF2-40B4-BE49-F238E27FC236}">
                  <a16:creationId xmlns:a16="http://schemas.microsoft.com/office/drawing/2014/main" id="{AAA96A18-9C4D-4E83-9528-0E3199AC8AEE}"/>
                </a:ext>
              </a:extLst>
            </p:cNvPr>
            <p:cNvSpPr txBox="1"/>
            <p:nvPr/>
          </p:nvSpPr>
          <p:spPr>
            <a:xfrm>
              <a:off x="9500331" y="3347554"/>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H</a:t>
              </a:r>
              <a:endParaRPr lang="zh-CN" altLang="en-US" b="1">
                <a:solidFill>
                  <a:srgbClr val="C00000"/>
                </a:solidFill>
              </a:endParaRPr>
            </a:p>
          </p:txBody>
        </p:sp>
        <p:sp>
          <p:nvSpPr>
            <p:cNvPr id="32" name="文本框 31">
              <a:extLst>
                <a:ext uri="{FF2B5EF4-FFF2-40B4-BE49-F238E27FC236}">
                  <a16:creationId xmlns:a16="http://schemas.microsoft.com/office/drawing/2014/main" id="{975DE6E7-448B-4CD1-82CD-7952DD6C1C19}"/>
                </a:ext>
              </a:extLst>
            </p:cNvPr>
            <p:cNvSpPr txBox="1"/>
            <p:nvPr/>
          </p:nvSpPr>
          <p:spPr>
            <a:xfrm>
              <a:off x="9500330" y="3851392"/>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J</a:t>
              </a:r>
              <a:endParaRPr lang="zh-CN" altLang="en-US" b="1">
                <a:solidFill>
                  <a:srgbClr val="C00000"/>
                </a:solidFill>
              </a:endParaRPr>
            </a:p>
          </p:txBody>
        </p:sp>
      </p:grpSp>
    </p:spTree>
    <p:extLst>
      <p:ext uri="{BB962C8B-B14F-4D97-AF65-F5344CB8AC3E}">
        <p14:creationId xmlns:p14="http://schemas.microsoft.com/office/powerpoint/2010/main" val="2220886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基于定义证明集合等式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第十七讲  集合等式证明</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12</a:t>
            </a:fld>
            <a:r>
              <a:rPr lang="en-US" altLang="zh-CN">
                <a:latin typeface="Arial" panose="020B0604020202020204" pitchFamily="34" charset="0"/>
                <a:ea typeface="楷体" panose="02010609060101010101" pitchFamily="49" charset="-122"/>
                <a:cs typeface="Arial" panose="020B0604020202020204" pitchFamily="34" charset="0"/>
              </a:rPr>
              <a:t>/34</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成员关系表与集合等式</a:t>
            </a:r>
          </a:p>
        </p:txBody>
      </p:sp>
      <p:sp>
        <p:nvSpPr>
          <p:cNvPr id="3" name="文本框 2">
            <a:extLst>
              <a:ext uri="{FF2B5EF4-FFF2-40B4-BE49-F238E27FC236}">
                <a16:creationId xmlns:a16="http://schemas.microsoft.com/office/drawing/2014/main" id="{176EBFE7-8596-47E3-8960-F97CC025B553}"/>
              </a:ext>
            </a:extLst>
          </p:cNvPr>
          <p:cNvSpPr txBox="1"/>
          <p:nvPr/>
        </p:nvSpPr>
        <p:spPr>
          <a:xfrm>
            <a:off x="722530" y="1719086"/>
            <a:ext cx="7953306" cy="1323439"/>
          </a:xfrm>
          <a:prstGeom prst="rect">
            <a:avLst/>
          </a:prstGeom>
          <a:solidFill>
            <a:schemeClr val="accent5">
              <a:lumMod val="20000"/>
              <a:lumOff val="80000"/>
              <a:alpha val="50000"/>
            </a:schemeClr>
          </a:solidFill>
        </p:spPr>
        <p:txBody>
          <a:bodyPr wrap="square" rtlCol="0">
            <a:spAutoFit/>
          </a:bodyPr>
          <a:lstStyle/>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可通过列集合等式两边的集合表达式的</a:t>
            </a:r>
            <a:r>
              <a:rPr lang="zh-CN" altLang="en-US" sz="2000" b="1">
                <a:solidFill>
                  <a:srgbClr val="C00000"/>
                </a:solidFill>
                <a:latin typeface="+mn-ea"/>
              </a:rPr>
              <a:t>成员关系表</a:t>
            </a:r>
            <a:r>
              <a:rPr lang="zh-CN" altLang="en-US" sz="2000" b="1">
                <a:solidFill>
                  <a:srgbClr val="002060"/>
                </a:solidFill>
                <a:latin typeface="楷体" panose="02010609060101010101" pitchFamily="49" charset="-122"/>
                <a:ea typeface="楷体" panose="02010609060101010101" pitchFamily="49" charset="-122"/>
              </a:rPr>
              <a:t>方式证明集合等式</a:t>
            </a: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成员关系表实质上一种</a:t>
            </a:r>
            <a:r>
              <a:rPr lang="zh-CN" altLang="en-US" sz="2000" b="1">
                <a:solidFill>
                  <a:srgbClr val="C00000"/>
                </a:solidFill>
              </a:rPr>
              <a:t>穷举法</a:t>
            </a:r>
            <a:r>
              <a:rPr lang="zh-CN" altLang="en-US" sz="2000" b="1">
                <a:solidFill>
                  <a:schemeClr val="accent6">
                    <a:lumMod val="50000"/>
                  </a:schemeClr>
                </a:solidFill>
              </a:rPr>
              <a:t>，属于严格的证明方法</a:t>
            </a: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成员关系表穷举全集元素属于基本集合的各种组合情况</a:t>
            </a:r>
            <a:endParaRPr lang="zh-CN" altLang="en-US" b="1">
              <a:solidFill>
                <a:schemeClr val="accent6">
                  <a:lumMod val="50000"/>
                </a:schemeClr>
              </a:solidFill>
            </a:endParaRPr>
          </a:p>
        </p:txBody>
      </p:sp>
      <p:sp>
        <p:nvSpPr>
          <p:cNvPr id="6" name="文本框 5">
            <a:extLst>
              <a:ext uri="{FF2B5EF4-FFF2-40B4-BE49-F238E27FC236}">
                <a16:creationId xmlns:a16="http://schemas.microsoft.com/office/drawing/2014/main" id="{76473C4A-C045-4650-B2E3-515298BE10D0}"/>
              </a:ext>
            </a:extLst>
          </p:cNvPr>
          <p:cNvSpPr txBox="1"/>
          <p:nvPr/>
        </p:nvSpPr>
        <p:spPr>
          <a:xfrm>
            <a:off x="8816176" y="1845338"/>
            <a:ext cx="2741008" cy="1070934"/>
          </a:xfrm>
          <a:prstGeom prst="rect">
            <a:avLst/>
          </a:prstGeom>
          <a:solidFill>
            <a:schemeClr val="accent4">
              <a:lumMod val="20000"/>
              <a:lumOff val="80000"/>
            </a:schemeClr>
          </a:solidFill>
        </p:spPr>
        <p:txBody>
          <a:bodyPr wrap="square" rtlCol="0">
            <a:spAutoFit/>
          </a:bodyPr>
          <a:lstStyle/>
          <a:p>
            <a:pPr>
              <a:lnSpc>
                <a:spcPts val="2600"/>
              </a:lnSpc>
            </a:pPr>
            <a:r>
              <a:rPr lang="zh-CN" altLang="en-US" b="1">
                <a:solidFill>
                  <a:schemeClr val="accent2">
                    <a:lumMod val="50000"/>
                  </a:schemeClr>
                </a:solidFill>
              </a:rPr>
              <a:t>文氏图可用户辅助理解集合表达式，但不能用于对集合等式的严格证明</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F0F47011-DAF0-4C50-A21D-C2C41FD8C0FF}"/>
                  </a:ext>
                </a:extLst>
              </p:cNvPr>
              <p:cNvSpPr txBox="1"/>
              <p:nvPr/>
            </p:nvSpPr>
            <p:spPr>
              <a:xfrm>
                <a:off x="722530" y="3905107"/>
                <a:ext cx="10800666" cy="1538883"/>
              </a:xfrm>
              <a:prstGeom prst="rect">
                <a:avLst/>
              </a:prstGeom>
              <a:solidFill>
                <a:schemeClr val="accent6">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𝑩</m:t>
                    </m:r>
                    <m:r>
                      <a:rPr lang="en-US" altLang="zh-CN" sz="2400" b="1" i="1">
                        <a:solidFill>
                          <a:srgbClr val="002060"/>
                        </a:solidFill>
                        <a:latin typeface="Cambria Math" panose="02040503050406030204" pitchFamily="18" charset="0"/>
                      </a:rPr>
                      <m:t>, </m:t>
                    </m:r>
                    <m:r>
                      <a:rPr lang="en-US" altLang="zh-CN" sz="2400" b="1" i="1" smtClean="0">
                        <a:solidFill>
                          <a:srgbClr val="002060"/>
                        </a:solidFill>
                        <a:latin typeface="Cambria Math" panose="02040503050406030204" pitchFamily="18" charset="0"/>
                      </a:rPr>
                      <m:t>𝑪</m:t>
                    </m:r>
                  </m:oMath>
                </a14:m>
                <a:r>
                  <a:rPr lang="zh-CN" altLang="en-US" sz="2400" b="1">
                    <a:solidFill>
                      <a:srgbClr val="002060"/>
                    </a:solidFill>
                    <a:latin typeface="楷体" panose="02010609060101010101" pitchFamily="49" charset="-122"/>
                    <a:ea typeface="楷体" panose="02010609060101010101" pitchFamily="49" charset="-122"/>
                  </a:rPr>
                  <a:t>是集合，判断</a:t>
                </a: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a:solidFill>
                          <a:srgbClr val="002060"/>
                        </a:solidFill>
                        <a:latin typeface="Cambria Math" panose="02040503050406030204" pitchFamily="18" charset="0"/>
                      </a:rPr>
                      <m:t>∪</m:t>
                    </m:r>
                    <m:d>
                      <m:dPr>
                        <m:ctrlPr>
                          <a:rPr lang="en-US" altLang="zh-CN" sz="2400" b="1" i="1" smtClean="0">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𝑩</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𝑪</m:t>
                        </m:r>
                      </m:e>
                    </m:d>
                    <m:r>
                      <a:rPr lang="en-US" altLang="zh-CN" sz="2400" b="1" i="1">
                        <a:solidFill>
                          <a:srgbClr val="002060"/>
                        </a:solidFill>
                        <a:latin typeface="Cambria Math" panose="02040503050406030204" pitchFamily="18" charset="0"/>
                      </a:rPr>
                      <m:t>=</m:t>
                    </m:r>
                    <m:d>
                      <m:dPr>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𝑨</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𝑩</m:t>
                        </m:r>
                      </m:e>
                    </m:d>
                    <m:r>
                      <a:rPr lang="en-US" altLang="zh-CN" sz="2400" b="1" i="1">
                        <a:solidFill>
                          <a:srgbClr val="002060"/>
                        </a:solidFill>
                        <a:latin typeface="Cambria Math" panose="02040503050406030204" pitchFamily="18" charset="0"/>
                      </a:rPr>
                      <m:t>⊕</m:t>
                    </m:r>
                    <m:d>
                      <m:dPr>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𝑨</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𝑪</m:t>
                        </m:r>
                      </m:e>
                    </m:d>
                  </m:oMath>
                </a14:m>
                <a:r>
                  <a:rPr lang="zh-CN" altLang="en-US" sz="2400" b="1">
                    <a:solidFill>
                      <a:srgbClr val="002060"/>
                    </a:solidFill>
                    <a:latin typeface="楷体" panose="02010609060101010101" pitchFamily="49" charset="-122"/>
                    <a:ea typeface="楷体" panose="02010609060101010101" pitchFamily="49" charset="-122"/>
                  </a:rPr>
                  <a:t>是否成立，并说明理由</a:t>
                </a:r>
                <a:endParaRPr lang="en-US" altLang="zh-CN" sz="2400" b="1">
                  <a:solidFill>
                    <a:srgbClr val="002060"/>
                  </a:solidFill>
                  <a:latin typeface="楷体" panose="02010609060101010101" pitchFamily="49" charset="-122"/>
                  <a:ea typeface="楷体" panose="02010609060101010101" pitchFamily="49" charset="-122"/>
                </a:endParaRPr>
              </a:p>
              <a:p>
                <a:pPr marL="342900" indent="-342900">
                  <a:spcBef>
                    <a:spcPts val="600"/>
                  </a:spcBef>
                  <a:spcAft>
                    <a:spcPts val="1200"/>
                  </a:spcAft>
                  <a:buFont typeface="Arial" panose="020B0604020202020204" pitchFamily="34" charset="0"/>
                  <a:buChar char="•"/>
                </a:pPr>
                <a:r>
                  <a:rPr lang="zh-CN" altLang="en-US" sz="2000" b="1">
                    <a:solidFill>
                      <a:schemeClr val="accent6">
                        <a:lumMod val="50000"/>
                      </a:schemeClr>
                    </a:solidFill>
                  </a:rPr>
                  <a:t>这里</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m:t>
                    </m:r>
                  </m:oMath>
                </a14:m>
                <a:r>
                  <a:rPr lang="zh-CN" altLang="en-US" sz="2000" b="1">
                    <a:solidFill>
                      <a:schemeClr val="accent6">
                        <a:lumMod val="50000"/>
                      </a:schemeClr>
                    </a:solidFill>
                  </a:rPr>
                  <a:t>是集合</a:t>
                </a:r>
                <a:r>
                  <a:rPr lang="zh-CN" altLang="en-US" sz="2000" b="1">
                    <a:solidFill>
                      <a:srgbClr val="C00000"/>
                    </a:solidFill>
                  </a:rPr>
                  <a:t>对称差</a:t>
                </a:r>
                <a:r>
                  <a:rPr lang="en-US" altLang="zh-CN" sz="2000" b="1">
                    <a:solidFill>
                      <a:schemeClr val="accent6">
                        <a:lumMod val="50000"/>
                      </a:schemeClr>
                    </a:solidFill>
                  </a:rPr>
                  <a:t>(symmetric difference)</a:t>
                </a:r>
                <a:r>
                  <a:rPr lang="zh-CN" altLang="en-US" sz="2000" b="1">
                    <a:solidFill>
                      <a:schemeClr val="accent6">
                        <a:lumMod val="50000"/>
                      </a:schemeClr>
                    </a:solidFill>
                  </a:rPr>
                  <a:t>运算，定义为：对任意集合</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𝑨</m:t>
                    </m:r>
                    <m:r>
                      <a:rPr lang="en-US" altLang="zh-CN" sz="2000" b="1" i="1" smtClean="0">
                        <a:solidFill>
                          <a:schemeClr val="accent6">
                            <a:lumMod val="50000"/>
                          </a:schemeClr>
                        </a:solidFill>
                        <a:latin typeface="Cambria Math" panose="02040503050406030204" pitchFamily="18" charset="0"/>
                      </a:rPr>
                      <m:t>, </m:t>
                    </m:r>
                    <m:r>
                      <a:rPr lang="en-US" altLang="zh-CN" sz="2000" b="1" i="1" smtClean="0">
                        <a:solidFill>
                          <a:schemeClr val="accent6">
                            <a:lumMod val="50000"/>
                          </a:schemeClr>
                        </a:solidFill>
                        <a:latin typeface="Cambria Math" panose="02040503050406030204" pitchFamily="18" charset="0"/>
                      </a:rPr>
                      <m:t>𝑩</m:t>
                    </m:r>
                  </m:oMath>
                </a14:m>
                <a:r>
                  <a:rPr lang="zh-CN" altLang="en-US" sz="2000" b="1">
                    <a:solidFill>
                      <a:schemeClr val="accent6">
                        <a:lumMod val="50000"/>
                      </a:schemeClr>
                    </a:solidFill>
                  </a:rPr>
                  <a:t>，</a:t>
                </a:r>
                <a:endParaRPr lang="en-US" altLang="zh-CN" sz="2000" b="1">
                  <a:solidFill>
                    <a:schemeClr val="accent6">
                      <a:lumMod val="50000"/>
                    </a:schemeClr>
                  </a:solidFill>
                </a:endParaRPr>
              </a:p>
              <a:p>
                <a:pPr>
                  <a:spcBef>
                    <a:spcPts val="600"/>
                  </a:spcBef>
                  <a:spcAft>
                    <a:spcPts val="1200"/>
                  </a:spcAft>
                </a:pPr>
                <a14:m>
                  <m:oMathPara xmlns:m="http://schemas.openxmlformats.org/officeDocument/2006/math">
                    <m:oMathParaPr>
                      <m:jc m:val="centerGroup"/>
                    </m:oMathParaPr>
                    <m:oMath xmlns:m="http://schemas.openxmlformats.org/officeDocument/2006/math">
                      <m:r>
                        <a:rPr lang="en-US" altLang="zh-CN" sz="2000" b="1" i="1" smtClean="0">
                          <a:solidFill>
                            <a:schemeClr val="accent2">
                              <a:lumMod val="50000"/>
                            </a:schemeClr>
                          </a:solidFill>
                          <a:latin typeface="Cambria Math" panose="02040503050406030204" pitchFamily="18" charset="0"/>
                        </a:rPr>
                        <m:t>𝑨</m:t>
                      </m:r>
                      <m:r>
                        <a:rPr lang="en-US" altLang="zh-CN" sz="2000" b="1" i="1" smtClean="0">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𝑩</m:t>
                      </m:r>
                      <m:r>
                        <a:rPr lang="en-US" altLang="zh-CN" sz="2000" b="1" i="1">
                          <a:solidFill>
                            <a:schemeClr val="accent2">
                              <a:lumMod val="50000"/>
                            </a:schemeClr>
                          </a:solidFill>
                          <a:latin typeface="Cambria Math" panose="02040503050406030204" pitchFamily="18" charset="0"/>
                        </a:rPr>
                        <m:t> = </m:t>
                      </m:r>
                      <m:r>
                        <m:rPr>
                          <m:lit/>
                        </m:rP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𝒙</m:t>
                      </m:r>
                      <m:r>
                        <a:rPr lang="en-US" altLang="zh-CN" sz="2000" b="1" i="1">
                          <a:solidFill>
                            <a:schemeClr val="accent2">
                              <a:lumMod val="50000"/>
                            </a:schemeClr>
                          </a:solidFill>
                          <a:latin typeface="Cambria Math" panose="02040503050406030204" pitchFamily="18" charset="0"/>
                        </a:rPr>
                        <m:t>∣</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𝑨</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𝑩</m:t>
                          </m:r>
                        </m:e>
                      </m:d>
                      <m:r>
                        <a:rPr lang="en-US" altLang="zh-CN" sz="2000" b="1" i="1">
                          <a:solidFill>
                            <a:schemeClr val="accent2">
                              <a:lumMod val="50000"/>
                            </a:schemeClr>
                          </a:solidFill>
                          <a:latin typeface="Cambria Math" panose="02040503050406030204" pitchFamily="18" charset="0"/>
                        </a:rPr>
                        <m:t>∨</m:t>
                      </m:r>
                      <m:d>
                        <m:dPr>
                          <m:ctrlPr>
                            <a:rPr lang="en-US" altLang="zh-CN" sz="2000" b="1" i="1">
                              <a:solidFill>
                                <a:schemeClr val="accent2">
                                  <a:lumMod val="50000"/>
                                </a:schemeClr>
                              </a:solidFill>
                              <a:latin typeface="Cambria Math" panose="02040503050406030204" pitchFamily="18" charset="0"/>
                            </a:rPr>
                          </m:ctrlPr>
                        </m:dPr>
                        <m:e>
                          <m:r>
                            <a:rPr lang="en-US" altLang="zh-CN" sz="2000" b="1" i="1">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𝑨</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𝒙</m:t>
                          </m:r>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𝑩</m:t>
                          </m:r>
                        </m:e>
                      </m:d>
                      <m:r>
                        <m:rPr>
                          <m:lit/>
                        </m:rPr>
                        <a:rPr lang="en-US" altLang="zh-CN" sz="2000" b="1" i="1">
                          <a:solidFill>
                            <a:schemeClr val="accent2">
                              <a:lumMod val="50000"/>
                            </a:schemeClr>
                          </a:solidFill>
                          <a:latin typeface="Cambria Math" panose="02040503050406030204" pitchFamily="18" charset="0"/>
                        </a:rPr>
                        <m:t>}</m:t>
                      </m:r>
                    </m:oMath>
                  </m:oMathPara>
                </a14:m>
                <a:endParaRPr lang="zh-CN" altLang="en-US" sz="2000" b="1">
                  <a:solidFill>
                    <a:schemeClr val="accent2">
                      <a:lumMod val="50000"/>
                    </a:schemeClr>
                  </a:solidFill>
                </a:endParaRPr>
              </a:p>
            </p:txBody>
          </p:sp>
        </mc:Choice>
        <mc:Fallback xmlns="">
          <p:sp>
            <p:nvSpPr>
              <p:cNvPr id="12" name="文本框 11">
                <a:extLst>
                  <a:ext uri="{FF2B5EF4-FFF2-40B4-BE49-F238E27FC236}">
                    <a16:creationId xmlns:a16="http://schemas.microsoft.com/office/drawing/2014/main" id="{F0F47011-DAF0-4C50-A21D-C2C41FD8C0FF}"/>
                  </a:ext>
                </a:extLst>
              </p:cNvPr>
              <p:cNvSpPr txBox="1">
                <a:spLocks noRot="1" noChangeAspect="1" noMove="1" noResize="1" noEditPoints="1" noAdjustHandles="1" noChangeArrowheads="1" noChangeShapeType="1" noTextEdit="1"/>
              </p:cNvSpPr>
              <p:nvPr/>
            </p:nvSpPr>
            <p:spPr>
              <a:xfrm>
                <a:off x="722530" y="3905107"/>
                <a:ext cx="10800666" cy="1538883"/>
              </a:xfrm>
              <a:prstGeom prst="rect">
                <a:avLst/>
              </a:prstGeom>
              <a:blipFill>
                <a:blip r:embed="rId2"/>
                <a:stretch>
                  <a:fillRect l="-903" t="-4365" r="-1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8832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基于定义证明集合等式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第十七讲  集合等式证明</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13</a:t>
            </a:fld>
            <a:r>
              <a:rPr lang="en-US" altLang="zh-CN">
                <a:latin typeface="Arial" panose="020B0604020202020204" pitchFamily="34" charset="0"/>
                <a:ea typeface="楷体" panose="02010609060101010101" pitchFamily="49" charset="-122"/>
                <a:cs typeface="Arial" panose="020B0604020202020204" pitchFamily="34" charset="0"/>
              </a:rPr>
              <a:t>/34</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成员关系表与集合等式举例</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F0F47011-DAF0-4C50-A21D-C2C41FD8C0FF}"/>
                  </a:ext>
                </a:extLst>
              </p:cNvPr>
              <p:cNvSpPr txBox="1"/>
              <p:nvPr/>
            </p:nvSpPr>
            <p:spPr>
              <a:xfrm>
                <a:off x="695666" y="1134777"/>
                <a:ext cx="10800666" cy="461665"/>
              </a:xfrm>
              <a:prstGeom prst="rect">
                <a:avLst/>
              </a:prstGeom>
              <a:solidFill>
                <a:schemeClr val="accent6">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𝑩</m:t>
                    </m:r>
                    <m:r>
                      <a:rPr lang="en-US" altLang="zh-CN" sz="2400" b="1" i="1">
                        <a:solidFill>
                          <a:srgbClr val="002060"/>
                        </a:solidFill>
                        <a:latin typeface="Cambria Math" panose="02040503050406030204" pitchFamily="18" charset="0"/>
                      </a:rPr>
                      <m:t>, </m:t>
                    </m:r>
                    <m:r>
                      <a:rPr lang="en-US" altLang="zh-CN" sz="2400" b="1" i="1" smtClean="0">
                        <a:solidFill>
                          <a:srgbClr val="002060"/>
                        </a:solidFill>
                        <a:latin typeface="Cambria Math" panose="02040503050406030204" pitchFamily="18" charset="0"/>
                      </a:rPr>
                      <m:t>𝑪</m:t>
                    </m:r>
                  </m:oMath>
                </a14:m>
                <a:r>
                  <a:rPr lang="zh-CN" altLang="en-US" sz="2400" b="1">
                    <a:solidFill>
                      <a:srgbClr val="002060"/>
                    </a:solidFill>
                    <a:latin typeface="楷体" panose="02010609060101010101" pitchFamily="49" charset="-122"/>
                    <a:ea typeface="楷体" panose="02010609060101010101" pitchFamily="49" charset="-122"/>
                  </a:rPr>
                  <a:t>是集合，判断</a:t>
                </a: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a:solidFill>
                          <a:srgbClr val="002060"/>
                        </a:solidFill>
                        <a:latin typeface="Cambria Math" panose="02040503050406030204" pitchFamily="18" charset="0"/>
                      </a:rPr>
                      <m:t>∪</m:t>
                    </m:r>
                    <m:d>
                      <m:dPr>
                        <m:ctrlPr>
                          <a:rPr lang="en-US" altLang="zh-CN" sz="2400" b="1" i="1" smtClean="0">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𝑩</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𝑪</m:t>
                        </m:r>
                      </m:e>
                    </m:d>
                    <m:r>
                      <a:rPr lang="en-US" altLang="zh-CN" sz="2400" b="1" i="1">
                        <a:solidFill>
                          <a:srgbClr val="002060"/>
                        </a:solidFill>
                        <a:latin typeface="Cambria Math" panose="02040503050406030204" pitchFamily="18" charset="0"/>
                      </a:rPr>
                      <m:t>=</m:t>
                    </m:r>
                    <m:d>
                      <m:dPr>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𝑨</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𝑩</m:t>
                        </m:r>
                      </m:e>
                    </m:d>
                    <m:r>
                      <a:rPr lang="en-US" altLang="zh-CN" sz="2400" b="1" i="1">
                        <a:solidFill>
                          <a:srgbClr val="002060"/>
                        </a:solidFill>
                        <a:latin typeface="Cambria Math" panose="02040503050406030204" pitchFamily="18" charset="0"/>
                      </a:rPr>
                      <m:t>⊕</m:t>
                    </m:r>
                    <m:d>
                      <m:dPr>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𝑨</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𝑪</m:t>
                        </m:r>
                      </m:e>
                    </m:d>
                  </m:oMath>
                </a14:m>
                <a:r>
                  <a:rPr lang="zh-CN" altLang="en-US" sz="2400" b="1">
                    <a:solidFill>
                      <a:srgbClr val="002060"/>
                    </a:solidFill>
                    <a:latin typeface="楷体" panose="02010609060101010101" pitchFamily="49" charset="-122"/>
                    <a:ea typeface="楷体" panose="02010609060101010101" pitchFamily="49" charset="-122"/>
                  </a:rPr>
                  <a:t>是否成立，并说明理由</a:t>
                </a:r>
                <a:endParaRPr lang="en-US" altLang="zh-CN" sz="2400" b="1">
                  <a:solidFill>
                    <a:srgbClr val="002060"/>
                  </a:solidFill>
                  <a:latin typeface="楷体" panose="02010609060101010101" pitchFamily="49" charset="-122"/>
                  <a:ea typeface="楷体" panose="02010609060101010101" pitchFamily="49" charset="-122"/>
                </a:endParaRPr>
              </a:p>
            </p:txBody>
          </p:sp>
        </mc:Choice>
        <mc:Fallback xmlns="">
          <p:sp>
            <p:nvSpPr>
              <p:cNvPr id="12" name="文本框 11">
                <a:extLst>
                  <a:ext uri="{FF2B5EF4-FFF2-40B4-BE49-F238E27FC236}">
                    <a16:creationId xmlns:a16="http://schemas.microsoft.com/office/drawing/2014/main" id="{F0F47011-DAF0-4C50-A21D-C2C41FD8C0FF}"/>
                  </a:ext>
                </a:extLst>
              </p:cNvPr>
              <p:cNvSpPr txBox="1">
                <a:spLocks noRot="1" noChangeAspect="1" noMove="1" noResize="1" noEditPoints="1" noAdjustHandles="1" noChangeArrowheads="1" noChangeShapeType="1" noTextEdit="1"/>
              </p:cNvSpPr>
              <p:nvPr/>
            </p:nvSpPr>
            <p:spPr>
              <a:xfrm>
                <a:off x="695666" y="1134777"/>
                <a:ext cx="10800666" cy="461665"/>
              </a:xfrm>
              <a:prstGeom prst="rect">
                <a:avLst/>
              </a:prstGeom>
              <a:blipFill>
                <a:blip r:embed="rId2"/>
                <a:stretch>
                  <a:fillRect l="-847" t="-14474" r="-169" b="-25000"/>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0B9DC13B-8E8E-451C-A637-CB01102C5299}"/>
              </a:ext>
            </a:extLst>
          </p:cNvPr>
          <p:cNvSpPr txBox="1"/>
          <p:nvPr/>
        </p:nvSpPr>
        <p:spPr>
          <a:xfrm>
            <a:off x="695666" y="1706658"/>
            <a:ext cx="4203608" cy="400110"/>
          </a:xfrm>
          <a:prstGeom prst="rect">
            <a:avLst/>
          </a:prstGeom>
          <a:solidFill>
            <a:schemeClr val="accent5">
              <a:lumMod val="20000"/>
              <a:lumOff val="80000"/>
            </a:schemeClr>
          </a:solidFill>
        </p:spPr>
        <p:txBody>
          <a:bodyPr wrap="square" rtlCol="0">
            <a:spAutoFit/>
          </a:bodyPr>
          <a:lstStyle/>
          <a:p>
            <a:r>
              <a:rPr lang="zh-CN" altLang="en-US" sz="2000" b="1">
                <a:solidFill>
                  <a:schemeClr val="tx2">
                    <a:lumMod val="50000"/>
                  </a:schemeClr>
                </a:solidFill>
              </a:rPr>
              <a:t>列出等号两边表达式的成员关系表</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806356A-E325-4DCD-B0C3-8BB706F6C839}"/>
                  </a:ext>
                </a:extLst>
              </p:cNvPr>
              <p:cNvSpPr txBox="1"/>
              <p:nvPr/>
            </p:nvSpPr>
            <p:spPr>
              <a:xfrm>
                <a:off x="5483863" y="5442642"/>
                <a:ext cx="6216695" cy="691728"/>
              </a:xfrm>
              <a:prstGeom prst="rect">
                <a:avLst/>
              </a:prstGeom>
              <a:solidFill>
                <a:schemeClr val="accent4">
                  <a:lumMod val="20000"/>
                  <a:lumOff val="80000"/>
                </a:schemeClr>
              </a:solidFill>
            </p:spPr>
            <p:txBody>
              <a:bodyPr wrap="square" rtlCol="0">
                <a:spAutoFit/>
              </a:bodyPr>
              <a:lstStyle/>
              <a:p>
                <a:pPr>
                  <a:lnSpc>
                    <a:spcPts val="2400"/>
                  </a:lnSpc>
                </a:pPr>
                <a:r>
                  <a:rPr lang="zh-CN" altLang="en-US" b="1">
                    <a:solidFill>
                      <a:schemeClr val="accent2">
                        <a:lumMod val="50000"/>
                      </a:schemeClr>
                    </a:solidFill>
                  </a:rPr>
                  <a:t>成员关系表的每一列相当于一个原子命题：对任意给定的全集元素</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𝒙</m:t>
                    </m:r>
                  </m:oMath>
                </a14:m>
                <a:r>
                  <a:rPr lang="zh-CN" altLang="en-US" b="1">
                    <a:solidFill>
                      <a:schemeClr val="accent2">
                        <a:lumMod val="50000"/>
                      </a:schemeClr>
                    </a:solidFill>
                  </a:rPr>
                  <a:t>，</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𝒙</m:t>
                    </m:r>
                  </m:oMath>
                </a14:m>
                <a:r>
                  <a:rPr lang="zh-CN" altLang="en-US" b="1">
                    <a:solidFill>
                      <a:schemeClr val="accent2">
                        <a:lumMod val="50000"/>
                      </a:schemeClr>
                    </a:solidFill>
                  </a:rPr>
                  <a:t>是否属于这一列对应的集合；属于为</a:t>
                </a:r>
                <a:r>
                  <a:rPr lang="en-US" altLang="zh-CN" b="1">
                    <a:solidFill>
                      <a:schemeClr val="accent2">
                        <a:lumMod val="50000"/>
                      </a:schemeClr>
                    </a:solidFill>
                  </a:rPr>
                  <a:t>1</a:t>
                </a:r>
                <a:r>
                  <a:rPr lang="zh-CN" altLang="en-US" b="1">
                    <a:solidFill>
                      <a:schemeClr val="accent2">
                        <a:lumMod val="50000"/>
                      </a:schemeClr>
                    </a:solidFill>
                  </a:rPr>
                  <a:t>，否则为</a:t>
                </a:r>
                <a:r>
                  <a:rPr lang="en-US" altLang="zh-CN" b="1">
                    <a:solidFill>
                      <a:schemeClr val="accent2">
                        <a:lumMod val="50000"/>
                      </a:schemeClr>
                    </a:solidFill>
                  </a:rPr>
                  <a:t>0</a:t>
                </a:r>
                <a:endParaRPr lang="zh-CN" altLang="en-US" b="1">
                  <a:solidFill>
                    <a:schemeClr val="accent2">
                      <a:lumMod val="50000"/>
                    </a:schemeClr>
                  </a:solidFill>
                </a:endParaRPr>
              </a:p>
            </p:txBody>
          </p:sp>
        </mc:Choice>
        <mc:Fallback xmlns="">
          <p:sp>
            <p:nvSpPr>
              <p:cNvPr id="11" name="文本框 10">
                <a:extLst>
                  <a:ext uri="{FF2B5EF4-FFF2-40B4-BE49-F238E27FC236}">
                    <a16:creationId xmlns:a16="http://schemas.microsoft.com/office/drawing/2014/main" id="{4806356A-E325-4DCD-B0C3-8BB706F6C839}"/>
                  </a:ext>
                </a:extLst>
              </p:cNvPr>
              <p:cNvSpPr txBox="1">
                <a:spLocks noRot="1" noChangeAspect="1" noMove="1" noResize="1" noEditPoints="1" noAdjustHandles="1" noChangeArrowheads="1" noChangeShapeType="1" noTextEdit="1"/>
              </p:cNvSpPr>
              <p:nvPr/>
            </p:nvSpPr>
            <p:spPr>
              <a:xfrm>
                <a:off x="5483863" y="5442642"/>
                <a:ext cx="6216695" cy="691728"/>
              </a:xfrm>
              <a:prstGeom prst="rect">
                <a:avLst/>
              </a:prstGeom>
              <a:blipFill>
                <a:blip r:embed="rId3"/>
                <a:stretch>
                  <a:fillRect l="-883" t="-2655" r="-785" b="-14159"/>
                </a:stretch>
              </a:blipFill>
            </p:spPr>
            <p:txBody>
              <a:bodyPr/>
              <a:lstStyle/>
              <a:p>
                <a:r>
                  <a:rPr lang="zh-CN" altLang="en-US">
                    <a:noFill/>
                  </a:rPr>
                  <a:t> </a:t>
                </a:r>
              </a:p>
            </p:txBody>
          </p:sp>
        </mc:Fallback>
      </mc:AlternateContent>
      <p:grpSp>
        <p:nvGrpSpPr>
          <p:cNvPr id="16" name="组合 15">
            <a:extLst>
              <a:ext uri="{FF2B5EF4-FFF2-40B4-BE49-F238E27FC236}">
                <a16:creationId xmlns:a16="http://schemas.microsoft.com/office/drawing/2014/main" id="{8624DCDB-8E95-4593-88EB-C7C6279A886F}"/>
              </a:ext>
            </a:extLst>
          </p:cNvPr>
          <p:cNvGrpSpPr/>
          <p:nvPr/>
        </p:nvGrpSpPr>
        <p:grpSpPr>
          <a:xfrm>
            <a:off x="1144740" y="2235522"/>
            <a:ext cx="8071307" cy="3648694"/>
            <a:chOff x="1466987" y="2620136"/>
            <a:chExt cx="8071307" cy="3648694"/>
          </a:xfrm>
        </p:grpSpPr>
        <p:pic>
          <p:nvPicPr>
            <p:cNvPr id="4" name="图片 3">
              <a:extLst>
                <a:ext uri="{FF2B5EF4-FFF2-40B4-BE49-F238E27FC236}">
                  <a16:creationId xmlns:a16="http://schemas.microsoft.com/office/drawing/2014/main" id="{E2DD183B-EC9A-4529-A4FB-D06E9B9CE876}"/>
                </a:ext>
              </a:extLst>
            </p:cNvPr>
            <p:cNvPicPr>
              <a:picLocks noChangeAspect="1"/>
            </p:cNvPicPr>
            <p:nvPr/>
          </p:nvPicPr>
          <p:blipFill>
            <a:blip r:embed="rId4"/>
            <a:stretch>
              <a:fillRect/>
            </a:stretch>
          </p:blipFill>
          <p:spPr>
            <a:xfrm>
              <a:off x="1578820" y="2620136"/>
              <a:ext cx="7959474" cy="3143318"/>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896009C5-26C2-4962-BFC0-C8ADF1CA5FDC}"/>
                    </a:ext>
                  </a:extLst>
                </p:cNvPr>
                <p:cNvSpPr txBox="1"/>
                <p:nvPr/>
              </p:nvSpPr>
              <p:spPr>
                <a:xfrm>
                  <a:off x="1466987" y="5899498"/>
                  <a:ext cx="835459" cy="369332"/>
                </a:xfrm>
                <a:prstGeom prst="rect">
                  <a:avLst/>
                </a:prstGeom>
                <a:solidFill>
                  <a:schemeClr val="accent4">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4">
                                <a:lumMod val="50000"/>
                              </a:schemeClr>
                            </a:solidFill>
                            <a:latin typeface="Cambria Math" panose="02040503050406030204" pitchFamily="18" charset="0"/>
                          </a:rPr>
                          <m:t>𝒙</m:t>
                        </m:r>
                        <m:r>
                          <a:rPr lang="en-US" altLang="zh-CN" b="1" i="1" smtClean="0">
                            <a:solidFill>
                              <a:schemeClr val="accent4">
                                <a:lumMod val="50000"/>
                              </a:schemeClr>
                            </a:solidFill>
                            <a:latin typeface="Cambria Math" panose="02040503050406030204" pitchFamily="18" charset="0"/>
                          </a:rPr>
                          <m:t>∈</m:t>
                        </m:r>
                        <m:r>
                          <a:rPr lang="en-US" altLang="zh-CN" b="1" i="1" smtClean="0">
                            <a:solidFill>
                              <a:schemeClr val="accent4">
                                <a:lumMod val="50000"/>
                              </a:schemeClr>
                            </a:solidFill>
                            <a:latin typeface="Cambria Math" panose="02040503050406030204" pitchFamily="18" charset="0"/>
                          </a:rPr>
                          <m:t>𝑨</m:t>
                        </m:r>
                        <m:r>
                          <a:rPr lang="en-US" altLang="zh-CN" b="1" i="1" smtClean="0">
                            <a:solidFill>
                              <a:schemeClr val="accent4">
                                <a:lumMod val="50000"/>
                              </a:schemeClr>
                            </a:solidFill>
                            <a:latin typeface="Cambria Math" panose="02040503050406030204" pitchFamily="18" charset="0"/>
                          </a:rPr>
                          <m:t>?</m:t>
                        </m:r>
                      </m:oMath>
                    </m:oMathPara>
                  </a14:m>
                  <a:endParaRPr lang="zh-CN" altLang="en-US" b="1">
                    <a:solidFill>
                      <a:schemeClr val="accent4">
                        <a:lumMod val="50000"/>
                      </a:schemeClr>
                    </a:solidFill>
                  </a:endParaRPr>
                </a:p>
              </p:txBody>
            </p:sp>
          </mc:Choice>
          <mc:Fallback xmlns="">
            <p:sp>
              <p:nvSpPr>
                <p:cNvPr id="13" name="文本框 12">
                  <a:extLst>
                    <a:ext uri="{FF2B5EF4-FFF2-40B4-BE49-F238E27FC236}">
                      <a16:creationId xmlns:a16="http://schemas.microsoft.com/office/drawing/2014/main" id="{896009C5-26C2-4962-BFC0-C8ADF1CA5FDC}"/>
                    </a:ext>
                  </a:extLst>
                </p:cNvPr>
                <p:cNvSpPr txBox="1">
                  <a:spLocks noRot="1" noChangeAspect="1" noMove="1" noResize="1" noEditPoints="1" noAdjustHandles="1" noChangeArrowheads="1" noChangeShapeType="1" noTextEdit="1"/>
                </p:cNvSpPr>
                <p:nvPr/>
              </p:nvSpPr>
              <p:spPr>
                <a:xfrm>
                  <a:off x="1466987" y="5899498"/>
                  <a:ext cx="835459" cy="369332"/>
                </a:xfrm>
                <a:prstGeom prst="rect">
                  <a:avLst/>
                </a:prstGeom>
                <a:blipFill>
                  <a:blip r:embed="rId5"/>
                  <a:stretch>
                    <a:fillRect/>
                  </a:stretch>
                </a:blipFill>
              </p:spPr>
              <p:txBody>
                <a:bodyPr/>
                <a:lstStyle/>
                <a:p>
                  <a:r>
                    <a:rPr lang="zh-CN" altLang="en-US">
                      <a:noFill/>
                    </a:rPr>
                    <a:t> </a:t>
                  </a:r>
                </a:p>
              </p:txBody>
            </p:sp>
          </mc:Fallback>
        </mc:AlternateContent>
        <p:sp>
          <p:nvSpPr>
            <p:cNvPr id="14" name="箭头: 下 13">
              <a:extLst>
                <a:ext uri="{FF2B5EF4-FFF2-40B4-BE49-F238E27FC236}">
                  <a16:creationId xmlns:a16="http://schemas.microsoft.com/office/drawing/2014/main" id="{9420A16B-E40D-426E-9051-9ADBD969A425}"/>
                </a:ext>
              </a:extLst>
            </p:cNvPr>
            <p:cNvSpPr/>
            <p:nvPr/>
          </p:nvSpPr>
          <p:spPr>
            <a:xfrm>
              <a:off x="1855114" y="5746923"/>
              <a:ext cx="45719" cy="1276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C561FC6C-AAB8-4435-A1C0-3CAF4A6A9869}"/>
                    </a:ext>
                  </a:extLst>
                </p:cNvPr>
                <p:cNvSpPr txBox="1"/>
                <p:nvPr/>
              </p:nvSpPr>
              <p:spPr>
                <a:xfrm>
                  <a:off x="2302446" y="5892581"/>
                  <a:ext cx="59863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oMath>
                    </m:oMathPara>
                  </a14:m>
                  <a:endParaRPr lang="zh-CN" altLang="en-US"/>
                </a:p>
              </p:txBody>
            </p:sp>
          </mc:Choice>
          <mc:Fallback xmlns="">
            <p:sp>
              <p:nvSpPr>
                <p:cNvPr id="15" name="文本框 14">
                  <a:extLst>
                    <a:ext uri="{FF2B5EF4-FFF2-40B4-BE49-F238E27FC236}">
                      <a16:creationId xmlns:a16="http://schemas.microsoft.com/office/drawing/2014/main" id="{C561FC6C-AAB8-4435-A1C0-3CAF4A6A9869}"/>
                    </a:ext>
                  </a:extLst>
                </p:cNvPr>
                <p:cNvSpPr txBox="1">
                  <a:spLocks noRot="1" noChangeAspect="1" noMove="1" noResize="1" noEditPoints="1" noAdjustHandles="1" noChangeArrowheads="1" noChangeShapeType="1" noTextEdit="1"/>
                </p:cNvSpPr>
                <p:nvPr/>
              </p:nvSpPr>
              <p:spPr>
                <a:xfrm>
                  <a:off x="2302446" y="5892581"/>
                  <a:ext cx="598636"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097D5EE2-4B4E-4A74-8BFF-33B0469C9FF7}"/>
                    </a:ext>
                  </a:extLst>
                </p:cNvPr>
                <p:cNvSpPr txBox="1"/>
                <p:nvPr/>
              </p:nvSpPr>
              <p:spPr>
                <a:xfrm>
                  <a:off x="2920817" y="5898218"/>
                  <a:ext cx="1414359" cy="369332"/>
                </a:xfrm>
                <a:prstGeom prst="rect">
                  <a:avLst/>
                </a:prstGeom>
                <a:solidFill>
                  <a:schemeClr val="accent4">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4">
                                <a:lumMod val="50000"/>
                              </a:schemeClr>
                            </a:solidFill>
                            <a:latin typeface="Cambria Math" panose="02040503050406030204" pitchFamily="18" charset="0"/>
                          </a:rPr>
                          <m:t>𝒙</m:t>
                        </m:r>
                        <m:r>
                          <a:rPr lang="en-US" altLang="zh-CN" b="1" i="1" smtClean="0">
                            <a:solidFill>
                              <a:schemeClr val="accent4">
                                <a:lumMod val="50000"/>
                              </a:schemeClr>
                            </a:solidFill>
                            <a:latin typeface="Cambria Math" panose="02040503050406030204" pitchFamily="18" charset="0"/>
                          </a:rPr>
                          <m:t>∈</m:t>
                        </m:r>
                        <m:r>
                          <a:rPr lang="en-US" altLang="zh-CN" b="1" i="1" smtClean="0">
                            <a:solidFill>
                              <a:schemeClr val="accent4">
                                <a:lumMod val="50000"/>
                              </a:schemeClr>
                            </a:solidFill>
                            <a:latin typeface="Cambria Math" panose="02040503050406030204" pitchFamily="18" charset="0"/>
                          </a:rPr>
                          <m:t>𝑩</m:t>
                        </m:r>
                        <m:r>
                          <a:rPr lang="en-US" altLang="zh-CN" b="1" i="1" smtClean="0">
                            <a:solidFill>
                              <a:schemeClr val="accent4">
                                <a:lumMod val="50000"/>
                              </a:schemeClr>
                            </a:solidFill>
                            <a:latin typeface="Cambria Math" panose="02040503050406030204" pitchFamily="18" charset="0"/>
                          </a:rPr>
                          <m:t>⊕</m:t>
                        </m:r>
                        <m:r>
                          <a:rPr lang="en-US" altLang="zh-CN" b="1" i="1" smtClean="0">
                            <a:solidFill>
                              <a:schemeClr val="accent4">
                                <a:lumMod val="50000"/>
                              </a:schemeClr>
                            </a:solidFill>
                            <a:latin typeface="Cambria Math" panose="02040503050406030204" pitchFamily="18" charset="0"/>
                          </a:rPr>
                          <m:t>𝑪</m:t>
                        </m:r>
                        <m:r>
                          <a:rPr lang="en-US" altLang="zh-CN" b="1" i="1" smtClean="0">
                            <a:solidFill>
                              <a:schemeClr val="accent4">
                                <a:lumMod val="50000"/>
                              </a:schemeClr>
                            </a:solidFill>
                            <a:latin typeface="Cambria Math" panose="02040503050406030204" pitchFamily="18" charset="0"/>
                          </a:rPr>
                          <m:t>?</m:t>
                        </m:r>
                      </m:oMath>
                    </m:oMathPara>
                  </a14:m>
                  <a:endParaRPr lang="zh-CN" altLang="en-US" b="1">
                    <a:solidFill>
                      <a:schemeClr val="accent4">
                        <a:lumMod val="50000"/>
                      </a:schemeClr>
                    </a:solidFill>
                  </a:endParaRPr>
                </a:p>
              </p:txBody>
            </p:sp>
          </mc:Choice>
          <mc:Fallback xmlns="">
            <p:sp>
              <p:nvSpPr>
                <p:cNvPr id="18" name="文本框 17">
                  <a:extLst>
                    <a:ext uri="{FF2B5EF4-FFF2-40B4-BE49-F238E27FC236}">
                      <a16:creationId xmlns:a16="http://schemas.microsoft.com/office/drawing/2014/main" id="{097D5EE2-4B4E-4A74-8BFF-33B0469C9FF7}"/>
                    </a:ext>
                  </a:extLst>
                </p:cNvPr>
                <p:cNvSpPr txBox="1">
                  <a:spLocks noRot="1" noChangeAspect="1" noMove="1" noResize="1" noEditPoints="1" noAdjustHandles="1" noChangeArrowheads="1" noChangeShapeType="1" noTextEdit="1"/>
                </p:cNvSpPr>
                <p:nvPr/>
              </p:nvSpPr>
              <p:spPr>
                <a:xfrm>
                  <a:off x="2920817" y="5898218"/>
                  <a:ext cx="1414359" cy="369332"/>
                </a:xfrm>
                <a:prstGeom prst="rect">
                  <a:avLst/>
                </a:prstGeom>
                <a:blipFill>
                  <a:blip r:embed="rId7"/>
                  <a:stretch>
                    <a:fillRect b="-4918"/>
                  </a:stretch>
                </a:blipFill>
              </p:spPr>
              <p:txBody>
                <a:bodyPr/>
                <a:lstStyle/>
                <a:p>
                  <a:r>
                    <a:rPr lang="zh-CN" altLang="en-US">
                      <a:noFill/>
                    </a:rPr>
                    <a:t> </a:t>
                  </a:r>
                </a:p>
              </p:txBody>
            </p:sp>
          </mc:Fallback>
        </mc:AlternateContent>
        <p:sp>
          <p:nvSpPr>
            <p:cNvPr id="19" name="箭头: 下 18">
              <a:extLst>
                <a:ext uri="{FF2B5EF4-FFF2-40B4-BE49-F238E27FC236}">
                  <a16:creationId xmlns:a16="http://schemas.microsoft.com/office/drawing/2014/main" id="{2EBD3036-0228-4F78-B25B-6519C1A68B57}"/>
                </a:ext>
              </a:extLst>
            </p:cNvPr>
            <p:cNvSpPr/>
            <p:nvPr/>
          </p:nvSpPr>
          <p:spPr>
            <a:xfrm>
              <a:off x="3582277" y="5763454"/>
              <a:ext cx="45719" cy="1276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C5304824-A71A-4FEC-977E-E63406E29EEF}"/>
                    </a:ext>
                  </a:extLst>
                </p:cNvPr>
                <p:cNvSpPr txBox="1"/>
                <p:nvPr/>
              </p:nvSpPr>
              <p:spPr>
                <a:xfrm>
                  <a:off x="4417735" y="5892581"/>
                  <a:ext cx="59863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oMath>
                    </m:oMathPara>
                  </a14:m>
                  <a:endParaRPr lang="zh-CN" altLang="en-US"/>
                </a:p>
              </p:txBody>
            </p:sp>
          </mc:Choice>
          <mc:Fallback xmlns="">
            <p:sp>
              <p:nvSpPr>
                <p:cNvPr id="20" name="文本框 19">
                  <a:extLst>
                    <a:ext uri="{FF2B5EF4-FFF2-40B4-BE49-F238E27FC236}">
                      <a16:creationId xmlns:a16="http://schemas.microsoft.com/office/drawing/2014/main" id="{C5304824-A71A-4FEC-977E-E63406E29EEF}"/>
                    </a:ext>
                  </a:extLst>
                </p:cNvPr>
                <p:cNvSpPr txBox="1">
                  <a:spLocks noRot="1" noChangeAspect="1" noMove="1" noResize="1" noEditPoints="1" noAdjustHandles="1" noChangeArrowheads="1" noChangeShapeType="1" noTextEdit="1"/>
                </p:cNvSpPr>
                <p:nvPr/>
              </p:nvSpPr>
              <p:spPr>
                <a:xfrm>
                  <a:off x="4417735" y="5892581"/>
                  <a:ext cx="598636" cy="369332"/>
                </a:xfrm>
                <a:prstGeom prst="rect">
                  <a:avLst/>
                </a:prstGeom>
                <a:blipFill>
                  <a:blip r:embed="rId8"/>
                  <a:stretch>
                    <a:fillRect/>
                  </a:stretch>
                </a:blipFill>
              </p:spPr>
              <p:txBody>
                <a:bodyPr/>
                <a:lstStyle/>
                <a:p>
                  <a:r>
                    <a:rPr lang="zh-CN" altLang="en-US">
                      <a:noFill/>
                    </a:rPr>
                    <a:t> </a:t>
                  </a:r>
                </a:p>
              </p:txBody>
            </p:sp>
          </mc:Fallback>
        </mc:AlternateContent>
      </p:grpSp>
      <p:sp>
        <p:nvSpPr>
          <p:cNvPr id="3" name="文本框 2">
            <a:extLst>
              <a:ext uri="{FF2B5EF4-FFF2-40B4-BE49-F238E27FC236}">
                <a16:creationId xmlns:a16="http://schemas.microsoft.com/office/drawing/2014/main" id="{E935BDA9-2E55-433E-9504-82A4C38F30B1}"/>
              </a:ext>
            </a:extLst>
          </p:cNvPr>
          <p:cNvSpPr txBox="1"/>
          <p:nvPr/>
        </p:nvSpPr>
        <p:spPr>
          <a:xfrm>
            <a:off x="9404580" y="1640458"/>
            <a:ext cx="2295978" cy="1000402"/>
          </a:xfrm>
          <a:prstGeom prst="rect">
            <a:avLst/>
          </a:prstGeom>
          <a:solidFill>
            <a:schemeClr val="accent4">
              <a:lumMod val="20000"/>
              <a:lumOff val="80000"/>
            </a:schemeClr>
          </a:solidFill>
        </p:spPr>
        <p:txBody>
          <a:bodyPr wrap="square" rtlCol="0">
            <a:spAutoFit/>
          </a:bodyPr>
          <a:lstStyle/>
          <a:p>
            <a:pPr>
              <a:lnSpc>
                <a:spcPts val="2400"/>
              </a:lnSpc>
            </a:pPr>
            <a:r>
              <a:rPr lang="zh-CN" altLang="en-US" b="1">
                <a:solidFill>
                  <a:schemeClr val="accent2">
                    <a:lumMod val="50000"/>
                  </a:schemeClr>
                </a:solidFill>
              </a:rPr>
              <a:t>成员关系表的行给出了全集元素是否属于基本集合的各种组合</a:t>
            </a:r>
          </a:p>
        </p:txBody>
      </p:sp>
      <p:sp>
        <p:nvSpPr>
          <p:cNvPr id="6" name="箭头: 右 5">
            <a:extLst>
              <a:ext uri="{FF2B5EF4-FFF2-40B4-BE49-F238E27FC236}">
                <a16:creationId xmlns:a16="http://schemas.microsoft.com/office/drawing/2014/main" id="{C3F411B7-EF67-4E85-9C17-B38B8147BA2C}"/>
              </a:ext>
            </a:extLst>
          </p:cNvPr>
          <p:cNvSpPr/>
          <p:nvPr/>
        </p:nvSpPr>
        <p:spPr>
          <a:xfrm>
            <a:off x="9161222" y="5071944"/>
            <a:ext cx="348656" cy="789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15098A8B-62FF-4AA0-B4E0-FFBB0BF48068}"/>
                  </a:ext>
                </a:extLst>
              </p:cNvPr>
              <p:cNvSpPr txBox="1"/>
              <p:nvPr/>
            </p:nvSpPr>
            <p:spPr>
              <a:xfrm>
                <a:off x="9527415" y="4972916"/>
                <a:ext cx="2050306" cy="276999"/>
              </a:xfrm>
              <a:prstGeom prst="rect">
                <a:avLst/>
              </a:prstGeom>
              <a:solidFill>
                <a:schemeClr val="accent2">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𝒙</m:t>
                      </m:r>
                      <m:r>
                        <a:rPr lang="en-US" altLang="zh-CN" b="1" i="1">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𝑪</m:t>
                      </m:r>
                    </m:oMath>
                  </m:oMathPara>
                </a14:m>
                <a:endParaRPr lang="zh-CN" altLang="en-US" b="1">
                  <a:solidFill>
                    <a:schemeClr val="accent2">
                      <a:lumMod val="50000"/>
                    </a:schemeClr>
                  </a:solidFill>
                </a:endParaRPr>
              </a:p>
            </p:txBody>
          </p:sp>
        </mc:Choice>
        <mc:Fallback xmlns="">
          <p:sp>
            <p:nvSpPr>
              <p:cNvPr id="25" name="文本框 24">
                <a:extLst>
                  <a:ext uri="{FF2B5EF4-FFF2-40B4-BE49-F238E27FC236}">
                    <a16:creationId xmlns:a16="http://schemas.microsoft.com/office/drawing/2014/main" id="{15098A8B-62FF-4AA0-B4E0-FFBB0BF48068}"/>
                  </a:ext>
                </a:extLst>
              </p:cNvPr>
              <p:cNvSpPr txBox="1">
                <a:spLocks noRot="1" noChangeAspect="1" noMove="1" noResize="1" noEditPoints="1" noAdjustHandles="1" noChangeArrowheads="1" noChangeShapeType="1" noTextEdit="1"/>
              </p:cNvSpPr>
              <p:nvPr/>
            </p:nvSpPr>
            <p:spPr>
              <a:xfrm>
                <a:off x="9527415" y="4972916"/>
                <a:ext cx="2050306" cy="276999"/>
              </a:xfrm>
              <a:prstGeom prst="rect">
                <a:avLst/>
              </a:prstGeom>
              <a:blipFill>
                <a:blip r:embed="rId9"/>
                <a:stretch>
                  <a:fillRect b="-6667"/>
                </a:stretch>
              </a:blipFill>
            </p:spPr>
            <p:txBody>
              <a:bodyPr/>
              <a:lstStyle/>
              <a:p>
                <a:r>
                  <a:rPr lang="zh-CN" altLang="en-US">
                    <a:noFill/>
                  </a:rPr>
                  <a:t> </a:t>
                </a:r>
              </a:p>
            </p:txBody>
          </p:sp>
        </mc:Fallback>
      </mc:AlternateContent>
      <p:sp>
        <p:nvSpPr>
          <p:cNvPr id="30" name="箭头: 右 29">
            <a:extLst>
              <a:ext uri="{FF2B5EF4-FFF2-40B4-BE49-F238E27FC236}">
                <a16:creationId xmlns:a16="http://schemas.microsoft.com/office/drawing/2014/main" id="{324814AB-225F-4127-A606-4CDE8E5DE5AF}"/>
              </a:ext>
            </a:extLst>
          </p:cNvPr>
          <p:cNvSpPr/>
          <p:nvPr/>
        </p:nvSpPr>
        <p:spPr>
          <a:xfrm>
            <a:off x="9135986" y="2757137"/>
            <a:ext cx="348656" cy="789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E70DB39B-40EC-4069-B810-DF5E38B0A65A}"/>
                  </a:ext>
                </a:extLst>
              </p:cNvPr>
              <p:cNvSpPr txBox="1"/>
              <p:nvPr/>
            </p:nvSpPr>
            <p:spPr>
              <a:xfrm>
                <a:off x="9484642" y="2664166"/>
                <a:ext cx="2050306" cy="276999"/>
              </a:xfrm>
              <a:prstGeom prst="rect">
                <a:avLst/>
              </a:prstGeom>
              <a:solidFill>
                <a:schemeClr val="accent2">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𝒙</m:t>
                      </m:r>
                      <m:r>
                        <a:rPr lang="en-US" altLang="zh-CN" b="1" i="1">
                          <a:solidFill>
                            <a:schemeClr val="accent2">
                              <a:lumMod val="50000"/>
                            </a:schemeClr>
                          </a:solidFill>
                          <a:latin typeface="Cambria Math" panose="02040503050406030204" pitchFamily="18" charset="0"/>
                          <a:ea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𝒙</m:t>
                      </m:r>
                      <m:r>
                        <a:rPr lang="en-US" altLang="zh-CN" b="1" i="1">
                          <a:solidFill>
                            <a:schemeClr val="accent2">
                              <a:lumMod val="50000"/>
                            </a:schemeClr>
                          </a:solidFill>
                          <a:latin typeface="Cambria Math" panose="02040503050406030204" pitchFamily="18" charset="0"/>
                          <a:ea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𝑪</m:t>
                      </m:r>
                    </m:oMath>
                  </m:oMathPara>
                </a14:m>
                <a:endParaRPr lang="zh-CN" altLang="en-US" b="1">
                  <a:solidFill>
                    <a:schemeClr val="accent2">
                      <a:lumMod val="50000"/>
                    </a:schemeClr>
                  </a:solidFill>
                </a:endParaRPr>
              </a:p>
            </p:txBody>
          </p:sp>
        </mc:Choice>
        <mc:Fallback xmlns="">
          <p:sp>
            <p:nvSpPr>
              <p:cNvPr id="31" name="文本框 30">
                <a:extLst>
                  <a:ext uri="{FF2B5EF4-FFF2-40B4-BE49-F238E27FC236}">
                    <a16:creationId xmlns:a16="http://schemas.microsoft.com/office/drawing/2014/main" id="{E70DB39B-40EC-4069-B810-DF5E38B0A65A}"/>
                  </a:ext>
                </a:extLst>
              </p:cNvPr>
              <p:cNvSpPr txBox="1">
                <a:spLocks noRot="1" noChangeAspect="1" noMove="1" noResize="1" noEditPoints="1" noAdjustHandles="1" noChangeArrowheads="1" noChangeShapeType="1" noTextEdit="1"/>
              </p:cNvSpPr>
              <p:nvPr/>
            </p:nvSpPr>
            <p:spPr>
              <a:xfrm>
                <a:off x="9484642" y="2664166"/>
                <a:ext cx="2050306" cy="276999"/>
              </a:xfrm>
              <a:prstGeom prst="rect">
                <a:avLst/>
              </a:prstGeom>
              <a:blipFill>
                <a:blip r:embed="rId10"/>
                <a:stretch>
                  <a:fillRect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56EF5582-2039-4028-9C6D-CDAA3DD4E9E9}"/>
                  </a:ext>
                </a:extLst>
              </p:cNvPr>
              <p:cNvSpPr txBox="1"/>
              <p:nvPr/>
            </p:nvSpPr>
            <p:spPr>
              <a:xfrm>
                <a:off x="10325613" y="3127298"/>
                <a:ext cx="45391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i="1" smtClean="0">
                          <a:solidFill>
                            <a:schemeClr val="accent2">
                              <a:lumMod val="50000"/>
                            </a:schemeClr>
                          </a:solidFill>
                          <a:latin typeface="Cambria Math" panose="02040503050406030204" pitchFamily="18" charset="0"/>
                        </a:rPr>
                        <m:t>⋮</m:t>
                      </m:r>
                    </m:oMath>
                  </m:oMathPara>
                </a14:m>
                <a:endParaRPr lang="zh-CN" altLang="en-US" sz="2000"/>
              </a:p>
            </p:txBody>
          </p:sp>
        </mc:Choice>
        <mc:Fallback xmlns="">
          <p:sp>
            <p:nvSpPr>
              <p:cNvPr id="26" name="文本框 25">
                <a:extLst>
                  <a:ext uri="{FF2B5EF4-FFF2-40B4-BE49-F238E27FC236}">
                    <a16:creationId xmlns:a16="http://schemas.microsoft.com/office/drawing/2014/main" id="{56EF5582-2039-4028-9C6D-CDAA3DD4E9E9}"/>
                  </a:ext>
                </a:extLst>
              </p:cNvPr>
              <p:cNvSpPr txBox="1">
                <a:spLocks noRot="1" noChangeAspect="1" noMove="1" noResize="1" noEditPoints="1" noAdjustHandles="1" noChangeArrowheads="1" noChangeShapeType="1" noTextEdit="1"/>
              </p:cNvSpPr>
              <p:nvPr/>
            </p:nvSpPr>
            <p:spPr>
              <a:xfrm>
                <a:off x="10325613" y="3127298"/>
                <a:ext cx="453911" cy="400110"/>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A1353D2A-892D-43F2-8D92-87F8ECE55FCD}"/>
                  </a:ext>
                </a:extLst>
              </p:cNvPr>
              <p:cNvSpPr txBox="1"/>
              <p:nvPr/>
            </p:nvSpPr>
            <p:spPr>
              <a:xfrm>
                <a:off x="9484642" y="3601283"/>
                <a:ext cx="2050306" cy="276999"/>
              </a:xfrm>
              <a:prstGeom prst="rect">
                <a:avLst/>
              </a:prstGeom>
              <a:solidFill>
                <a:schemeClr val="accent2">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𝒙</m:t>
                      </m:r>
                      <m:r>
                        <a:rPr lang="en-US" altLang="zh-CN" b="1" i="1">
                          <a:solidFill>
                            <a:schemeClr val="accent2">
                              <a:lumMod val="50000"/>
                            </a:schemeClr>
                          </a:solidFill>
                          <a:latin typeface="Cambria Math" panose="02040503050406030204" pitchFamily="18" charset="0"/>
                          <a:ea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𝒙</m:t>
                      </m:r>
                      <m:r>
                        <a:rPr lang="en-US" altLang="zh-CN" b="1" i="1">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𝑪</m:t>
                      </m:r>
                    </m:oMath>
                  </m:oMathPara>
                </a14:m>
                <a:endParaRPr lang="zh-CN" altLang="en-US" b="1">
                  <a:solidFill>
                    <a:schemeClr val="accent2">
                      <a:lumMod val="50000"/>
                    </a:schemeClr>
                  </a:solidFill>
                </a:endParaRPr>
              </a:p>
            </p:txBody>
          </p:sp>
        </mc:Choice>
        <mc:Fallback xmlns="">
          <p:sp>
            <p:nvSpPr>
              <p:cNvPr id="32" name="文本框 31">
                <a:extLst>
                  <a:ext uri="{FF2B5EF4-FFF2-40B4-BE49-F238E27FC236}">
                    <a16:creationId xmlns:a16="http://schemas.microsoft.com/office/drawing/2014/main" id="{A1353D2A-892D-43F2-8D92-87F8ECE55FCD}"/>
                  </a:ext>
                </a:extLst>
              </p:cNvPr>
              <p:cNvSpPr txBox="1">
                <a:spLocks noRot="1" noChangeAspect="1" noMove="1" noResize="1" noEditPoints="1" noAdjustHandles="1" noChangeArrowheads="1" noChangeShapeType="1" noTextEdit="1"/>
              </p:cNvSpPr>
              <p:nvPr/>
            </p:nvSpPr>
            <p:spPr>
              <a:xfrm>
                <a:off x="9484642" y="3601283"/>
                <a:ext cx="2050306" cy="276999"/>
              </a:xfrm>
              <a:prstGeom prst="rect">
                <a:avLst/>
              </a:prstGeom>
              <a:blipFill>
                <a:blip r:embed="rId12"/>
                <a:stretch>
                  <a:fillRect b="-1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E57B01C5-A46D-4163-8C65-8299D247007A}"/>
                  </a:ext>
                </a:extLst>
              </p:cNvPr>
              <p:cNvSpPr txBox="1"/>
              <p:nvPr/>
            </p:nvSpPr>
            <p:spPr>
              <a:xfrm>
                <a:off x="10325613" y="4247562"/>
                <a:ext cx="453911"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i="1" smtClean="0">
                          <a:solidFill>
                            <a:schemeClr val="accent2">
                              <a:lumMod val="50000"/>
                            </a:schemeClr>
                          </a:solidFill>
                          <a:latin typeface="Cambria Math" panose="02040503050406030204" pitchFamily="18" charset="0"/>
                        </a:rPr>
                        <m:t>⋮</m:t>
                      </m:r>
                    </m:oMath>
                  </m:oMathPara>
                </a14:m>
                <a:endParaRPr lang="zh-CN" altLang="en-US" sz="2000"/>
              </a:p>
            </p:txBody>
          </p:sp>
        </mc:Choice>
        <mc:Fallback xmlns="">
          <p:sp>
            <p:nvSpPr>
              <p:cNvPr id="33" name="文本框 32">
                <a:extLst>
                  <a:ext uri="{FF2B5EF4-FFF2-40B4-BE49-F238E27FC236}">
                    <a16:creationId xmlns:a16="http://schemas.microsoft.com/office/drawing/2014/main" id="{E57B01C5-A46D-4163-8C65-8299D247007A}"/>
                  </a:ext>
                </a:extLst>
              </p:cNvPr>
              <p:cNvSpPr txBox="1">
                <a:spLocks noRot="1" noChangeAspect="1" noMove="1" noResize="1" noEditPoints="1" noAdjustHandles="1" noChangeArrowheads="1" noChangeShapeType="1" noTextEdit="1"/>
              </p:cNvSpPr>
              <p:nvPr/>
            </p:nvSpPr>
            <p:spPr>
              <a:xfrm>
                <a:off x="10325613" y="4247562"/>
                <a:ext cx="453911" cy="400110"/>
              </a:xfrm>
              <a:prstGeom prst="rect">
                <a:avLst/>
              </a:prstGeom>
              <a:blipFill>
                <a:blip r:embed="rId13"/>
                <a:stretch>
                  <a:fillRect/>
                </a:stretch>
              </a:blipFill>
            </p:spPr>
            <p:txBody>
              <a:bodyPr/>
              <a:lstStyle/>
              <a:p>
                <a:r>
                  <a:rPr lang="zh-CN" altLang="en-US">
                    <a:noFill/>
                  </a:rPr>
                  <a:t> </a:t>
                </a:r>
              </a:p>
            </p:txBody>
          </p:sp>
        </mc:Fallback>
      </mc:AlternateContent>
      <p:sp>
        <p:nvSpPr>
          <p:cNvPr id="34" name="箭头: 右 33">
            <a:extLst>
              <a:ext uri="{FF2B5EF4-FFF2-40B4-BE49-F238E27FC236}">
                <a16:creationId xmlns:a16="http://schemas.microsoft.com/office/drawing/2014/main" id="{A03A4619-36BE-4567-B9E3-38ACB6DABB20}"/>
              </a:ext>
            </a:extLst>
          </p:cNvPr>
          <p:cNvSpPr/>
          <p:nvPr/>
        </p:nvSpPr>
        <p:spPr>
          <a:xfrm>
            <a:off x="9135986" y="3710548"/>
            <a:ext cx="348656" cy="789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79494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基于定义证明集合等式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第十七讲  集合等式证明</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14</a:t>
            </a:fld>
            <a:r>
              <a:rPr lang="en-US" altLang="zh-CN">
                <a:latin typeface="Arial" panose="020B0604020202020204" pitchFamily="34" charset="0"/>
                <a:ea typeface="楷体" panose="02010609060101010101" pitchFamily="49" charset="-122"/>
                <a:cs typeface="Arial" panose="020B0604020202020204" pitchFamily="34" charset="0"/>
              </a:rPr>
              <a:t>/34</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成员关系表与集合等式举例</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F0F47011-DAF0-4C50-A21D-C2C41FD8C0FF}"/>
                  </a:ext>
                </a:extLst>
              </p:cNvPr>
              <p:cNvSpPr txBox="1"/>
              <p:nvPr/>
            </p:nvSpPr>
            <p:spPr>
              <a:xfrm>
                <a:off x="695666" y="1134777"/>
                <a:ext cx="10800666" cy="461665"/>
              </a:xfrm>
              <a:prstGeom prst="rect">
                <a:avLst/>
              </a:prstGeom>
              <a:solidFill>
                <a:schemeClr val="accent6">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𝑩</m:t>
                    </m:r>
                    <m:r>
                      <a:rPr lang="en-US" altLang="zh-CN" sz="2400" b="1" i="1">
                        <a:solidFill>
                          <a:srgbClr val="002060"/>
                        </a:solidFill>
                        <a:latin typeface="Cambria Math" panose="02040503050406030204" pitchFamily="18" charset="0"/>
                      </a:rPr>
                      <m:t>, </m:t>
                    </m:r>
                    <m:r>
                      <a:rPr lang="en-US" altLang="zh-CN" sz="2400" b="1" i="1" smtClean="0">
                        <a:solidFill>
                          <a:srgbClr val="002060"/>
                        </a:solidFill>
                        <a:latin typeface="Cambria Math" panose="02040503050406030204" pitchFamily="18" charset="0"/>
                      </a:rPr>
                      <m:t>𝑪</m:t>
                    </m:r>
                  </m:oMath>
                </a14:m>
                <a:r>
                  <a:rPr lang="zh-CN" altLang="en-US" sz="2400" b="1">
                    <a:solidFill>
                      <a:srgbClr val="002060"/>
                    </a:solidFill>
                    <a:latin typeface="楷体" panose="02010609060101010101" pitchFamily="49" charset="-122"/>
                    <a:ea typeface="楷体" panose="02010609060101010101" pitchFamily="49" charset="-122"/>
                  </a:rPr>
                  <a:t>是集合，判断</a:t>
                </a: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a:solidFill>
                          <a:srgbClr val="002060"/>
                        </a:solidFill>
                        <a:latin typeface="Cambria Math" panose="02040503050406030204" pitchFamily="18" charset="0"/>
                      </a:rPr>
                      <m:t>∪</m:t>
                    </m:r>
                    <m:d>
                      <m:dPr>
                        <m:ctrlPr>
                          <a:rPr lang="en-US" altLang="zh-CN" sz="2400" b="1" i="1" smtClean="0">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𝑩</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𝑪</m:t>
                        </m:r>
                      </m:e>
                    </m:d>
                    <m:r>
                      <a:rPr lang="en-US" altLang="zh-CN" sz="2400" b="1" i="1">
                        <a:solidFill>
                          <a:srgbClr val="002060"/>
                        </a:solidFill>
                        <a:latin typeface="Cambria Math" panose="02040503050406030204" pitchFamily="18" charset="0"/>
                      </a:rPr>
                      <m:t>=</m:t>
                    </m:r>
                    <m:d>
                      <m:dPr>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𝑨</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𝑩</m:t>
                        </m:r>
                      </m:e>
                    </m:d>
                    <m:r>
                      <a:rPr lang="en-US" altLang="zh-CN" sz="2400" b="1" i="1">
                        <a:solidFill>
                          <a:srgbClr val="002060"/>
                        </a:solidFill>
                        <a:latin typeface="Cambria Math" panose="02040503050406030204" pitchFamily="18" charset="0"/>
                      </a:rPr>
                      <m:t>⊕</m:t>
                    </m:r>
                    <m:d>
                      <m:dPr>
                        <m:ctrlPr>
                          <a:rPr lang="en-US" altLang="zh-CN" sz="2400" b="1" i="1">
                            <a:solidFill>
                              <a:srgbClr val="002060"/>
                            </a:solidFill>
                            <a:latin typeface="Cambria Math" panose="02040503050406030204" pitchFamily="18" charset="0"/>
                          </a:rPr>
                        </m:ctrlPr>
                      </m:dPr>
                      <m:e>
                        <m:r>
                          <a:rPr lang="en-US" altLang="zh-CN" sz="2400" b="1" i="1">
                            <a:solidFill>
                              <a:srgbClr val="002060"/>
                            </a:solidFill>
                            <a:latin typeface="Cambria Math" panose="02040503050406030204" pitchFamily="18" charset="0"/>
                          </a:rPr>
                          <m:t>𝑨</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𝑪</m:t>
                        </m:r>
                      </m:e>
                    </m:d>
                  </m:oMath>
                </a14:m>
                <a:r>
                  <a:rPr lang="zh-CN" altLang="en-US" sz="2400" b="1">
                    <a:solidFill>
                      <a:srgbClr val="002060"/>
                    </a:solidFill>
                    <a:latin typeface="楷体" panose="02010609060101010101" pitchFamily="49" charset="-122"/>
                    <a:ea typeface="楷体" panose="02010609060101010101" pitchFamily="49" charset="-122"/>
                  </a:rPr>
                  <a:t>是否成立，并说明理由</a:t>
                </a:r>
                <a:endParaRPr lang="en-US" altLang="zh-CN" sz="2400" b="1">
                  <a:solidFill>
                    <a:srgbClr val="002060"/>
                  </a:solidFill>
                  <a:latin typeface="楷体" panose="02010609060101010101" pitchFamily="49" charset="-122"/>
                  <a:ea typeface="楷体" panose="02010609060101010101" pitchFamily="49" charset="-122"/>
                </a:endParaRPr>
              </a:p>
            </p:txBody>
          </p:sp>
        </mc:Choice>
        <mc:Fallback xmlns="">
          <p:sp>
            <p:nvSpPr>
              <p:cNvPr id="12" name="文本框 11">
                <a:extLst>
                  <a:ext uri="{FF2B5EF4-FFF2-40B4-BE49-F238E27FC236}">
                    <a16:creationId xmlns:a16="http://schemas.microsoft.com/office/drawing/2014/main" id="{F0F47011-DAF0-4C50-A21D-C2C41FD8C0FF}"/>
                  </a:ext>
                </a:extLst>
              </p:cNvPr>
              <p:cNvSpPr txBox="1">
                <a:spLocks noRot="1" noChangeAspect="1" noMove="1" noResize="1" noEditPoints="1" noAdjustHandles="1" noChangeArrowheads="1" noChangeShapeType="1" noTextEdit="1"/>
              </p:cNvSpPr>
              <p:nvPr/>
            </p:nvSpPr>
            <p:spPr>
              <a:xfrm>
                <a:off x="695666" y="1134777"/>
                <a:ext cx="10800666" cy="461665"/>
              </a:xfrm>
              <a:prstGeom prst="rect">
                <a:avLst/>
              </a:prstGeom>
              <a:blipFill>
                <a:blip r:embed="rId2"/>
                <a:stretch>
                  <a:fillRect l="-847" t="-14474" r="-169" b="-25000"/>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0B9DC13B-8E8E-451C-A637-CB01102C5299}"/>
              </a:ext>
            </a:extLst>
          </p:cNvPr>
          <p:cNvSpPr txBox="1"/>
          <p:nvPr/>
        </p:nvSpPr>
        <p:spPr>
          <a:xfrm>
            <a:off x="695666" y="1706658"/>
            <a:ext cx="4203608" cy="400110"/>
          </a:xfrm>
          <a:prstGeom prst="rect">
            <a:avLst/>
          </a:prstGeom>
          <a:solidFill>
            <a:schemeClr val="accent5">
              <a:lumMod val="20000"/>
              <a:lumOff val="80000"/>
            </a:schemeClr>
          </a:solidFill>
        </p:spPr>
        <p:txBody>
          <a:bodyPr wrap="square" rtlCol="0">
            <a:spAutoFit/>
          </a:bodyPr>
          <a:lstStyle/>
          <a:p>
            <a:r>
              <a:rPr lang="zh-CN" altLang="en-US" sz="2000" b="1">
                <a:solidFill>
                  <a:schemeClr val="tx2">
                    <a:lumMod val="50000"/>
                  </a:schemeClr>
                </a:solidFill>
              </a:rPr>
              <a:t>列出等号两边表达式的成员关系表</a:t>
            </a:r>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8152C3B1-F9A5-4912-A89C-4F45E043C8EE}"/>
                  </a:ext>
                </a:extLst>
              </p:cNvPr>
              <p:cNvSpPr txBox="1"/>
              <p:nvPr/>
            </p:nvSpPr>
            <p:spPr>
              <a:xfrm>
                <a:off x="9322027" y="3068185"/>
                <a:ext cx="2341505" cy="2070310"/>
              </a:xfrm>
              <a:prstGeom prst="rect">
                <a:avLst/>
              </a:prstGeom>
              <a:solidFill>
                <a:schemeClr val="accent2">
                  <a:lumMod val="20000"/>
                  <a:lumOff val="80000"/>
                  <a:alpha val="50000"/>
                </a:schemeClr>
              </a:solidFill>
            </p:spPr>
            <p:txBody>
              <a:bodyPr wrap="square" rtlCol="0">
                <a:spAutoFit/>
              </a:bodyPr>
              <a:lstStyle/>
              <a:p>
                <a:pPr>
                  <a:lnSpc>
                    <a:spcPts val="2600"/>
                  </a:lnSpc>
                </a:pPr>
                <a:r>
                  <a:rPr lang="zh-CN" altLang="en-US" b="1">
                    <a:solidFill>
                      <a:schemeClr val="accent4">
                        <a:lumMod val="50000"/>
                      </a:schemeClr>
                    </a:solidFill>
                  </a:rPr>
                  <a:t>可看到这个等式不成立，例如当全集元素</a:t>
                </a:r>
                <a14:m>
                  <m:oMath xmlns:m="http://schemas.openxmlformats.org/officeDocument/2006/math">
                    <m:r>
                      <a:rPr lang="en-US" altLang="zh-CN" b="1" i="1" smtClean="0">
                        <a:solidFill>
                          <a:schemeClr val="accent4">
                            <a:lumMod val="50000"/>
                          </a:schemeClr>
                        </a:solidFill>
                        <a:latin typeface="Cambria Math" panose="02040503050406030204" pitchFamily="18" charset="0"/>
                      </a:rPr>
                      <m:t>𝒙</m:t>
                    </m:r>
                  </m:oMath>
                </a14:m>
                <a:r>
                  <a:rPr lang="zh-CN" altLang="en-US" b="1">
                    <a:solidFill>
                      <a:schemeClr val="accent4">
                        <a:lumMod val="50000"/>
                      </a:schemeClr>
                    </a:solidFill>
                  </a:rPr>
                  <a:t>属于</a:t>
                </a:r>
                <a14:m>
                  <m:oMath xmlns:m="http://schemas.openxmlformats.org/officeDocument/2006/math">
                    <m:r>
                      <a:rPr lang="en-US" altLang="zh-CN" b="1" i="1" smtClean="0">
                        <a:solidFill>
                          <a:schemeClr val="accent4">
                            <a:lumMod val="50000"/>
                          </a:schemeClr>
                        </a:solidFill>
                        <a:latin typeface="Cambria Math" panose="02040503050406030204" pitchFamily="18" charset="0"/>
                      </a:rPr>
                      <m:t>𝑨</m:t>
                    </m:r>
                  </m:oMath>
                </a14:m>
                <a:r>
                  <a:rPr lang="zh-CN" altLang="en-US" b="1">
                    <a:solidFill>
                      <a:schemeClr val="accent4">
                        <a:lumMod val="50000"/>
                      </a:schemeClr>
                    </a:solidFill>
                  </a:rPr>
                  <a:t>，但不属于</a:t>
                </a:r>
                <a14:m>
                  <m:oMath xmlns:m="http://schemas.openxmlformats.org/officeDocument/2006/math">
                    <m:r>
                      <a:rPr lang="en-US" altLang="zh-CN" b="1" i="1" smtClean="0">
                        <a:solidFill>
                          <a:schemeClr val="accent4">
                            <a:lumMod val="50000"/>
                          </a:schemeClr>
                        </a:solidFill>
                        <a:latin typeface="Cambria Math" panose="02040503050406030204" pitchFamily="18" charset="0"/>
                      </a:rPr>
                      <m:t>𝑩</m:t>
                    </m:r>
                  </m:oMath>
                </a14:m>
                <a:r>
                  <a:rPr lang="zh-CN" altLang="en-US" b="1">
                    <a:solidFill>
                      <a:schemeClr val="accent4">
                        <a:lumMod val="50000"/>
                      </a:schemeClr>
                    </a:solidFill>
                  </a:rPr>
                  <a:t>也不属于</a:t>
                </a:r>
                <a14:m>
                  <m:oMath xmlns:m="http://schemas.openxmlformats.org/officeDocument/2006/math">
                    <m:r>
                      <a:rPr lang="en-US" altLang="zh-CN" b="1" i="1" smtClean="0">
                        <a:solidFill>
                          <a:schemeClr val="accent4">
                            <a:lumMod val="50000"/>
                          </a:schemeClr>
                        </a:solidFill>
                        <a:latin typeface="Cambria Math" panose="02040503050406030204" pitchFamily="18" charset="0"/>
                      </a:rPr>
                      <m:t>𝑪</m:t>
                    </m:r>
                  </m:oMath>
                </a14:m>
                <a:r>
                  <a:rPr lang="zh-CN" altLang="en-US" b="1">
                    <a:solidFill>
                      <a:schemeClr val="accent4">
                        <a:lumMod val="50000"/>
                      </a:schemeClr>
                    </a:solidFill>
                  </a:rPr>
                  <a:t>时，</a:t>
                </a:r>
                <a14:m>
                  <m:oMath xmlns:m="http://schemas.openxmlformats.org/officeDocument/2006/math">
                    <m:r>
                      <a:rPr lang="en-US" altLang="zh-CN" b="1" i="1" smtClean="0">
                        <a:solidFill>
                          <a:schemeClr val="accent4">
                            <a:lumMod val="50000"/>
                          </a:schemeClr>
                        </a:solidFill>
                        <a:latin typeface="Cambria Math" panose="02040503050406030204" pitchFamily="18" charset="0"/>
                      </a:rPr>
                      <m:t>𝒙</m:t>
                    </m:r>
                  </m:oMath>
                </a14:m>
                <a:r>
                  <a:rPr lang="zh-CN" altLang="en-US" b="1">
                    <a:solidFill>
                      <a:schemeClr val="accent4">
                        <a:lumMod val="50000"/>
                      </a:schemeClr>
                    </a:solidFill>
                  </a:rPr>
                  <a:t>属于</a:t>
                </a:r>
                <a14:m>
                  <m:oMath xmlns:m="http://schemas.openxmlformats.org/officeDocument/2006/math">
                    <m:r>
                      <a:rPr lang="en-US" altLang="zh-CN" b="1" i="1" smtClean="0">
                        <a:solidFill>
                          <a:schemeClr val="accent4">
                            <a:lumMod val="50000"/>
                          </a:schemeClr>
                        </a:solidFill>
                        <a:latin typeface="Cambria Math" panose="02040503050406030204" pitchFamily="18" charset="0"/>
                      </a:rPr>
                      <m:t>𝑨</m:t>
                    </m:r>
                    <m:r>
                      <a:rPr lang="en-US" altLang="zh-CN" b="1" i="1" smtClean="0">
                        <a:solidFill>
                          <a:schemeClr val="accent4">
                            <a:lumMod val="50000"/>
                          </a:schemeClr>
                        </a:solidFill>
                        <a:latin typeface="Cambria Math" panose="02040503050406030204" pitchFamily="18" charset="0"/>
                      </a:rPr>
                      <m:t>∪</m:t>
                    </m:r>
                    <m:d>
                      <m:dPr>
                        <m:ctrlPr>
                          <a:rPr lang="en-US" altLang="zh-CN" b="1" i="1" smtClean="0">
                            <a:solidFill>
                              <a:schemeClr val="accent4">
                                <a:lumMod val="50000"/>
                              </a:schemeClr>
                            </a:solidFill>
                            <a:latin typeface="Cambria Math" panose="02040503050406030204" pitchFamily="18" charset="0"/>
                          </a:rPr>
                        </m:ctrlPr>
                      </m:dPr>
                      <m:e>
                        <m:r>
                          <a:rPr lang="en-US" altLang="zh-CN" b="1" i="1" smtClean="0">
                            <a:solidFill>
                              <a:schemeClr val="accent4">
                                <a:lumMod val="50000"/>
                              </a:schemeClr>
                            </a:solidFill>
                            <a:latin typeface="Cambria Math" panose="02040503050406030204" pitchFamily="18" charset="0"/>
                          </a:rPr>
                          <m:t>𝑩</m:t>
                        </m:r>
                        <m:r>
                          <a:rPr lang="en-US" altLang="zh-CN" b="1" i="1" smtClean="0">
                            <a:solidFill>
                              <a:schemeClr val="accent4">
                                <a:lumMod val="50000"/>
                              </a:schemeClr>
                            </a:solidFill>
                            <a:latin typeface="Cambria Math" panose="02040503050406030204" pitchFamily="18" charset="0"/>
                          </a:rPr>
                          <m:t>⊕</m:t>
                        </m:r>
                        <m:r>
                          <a:rPr lang="en-US" altLang="zh-CN" b="1" i="1" smtClean="0">
                            <a:solidFill>
                              <a:schemeClr val="accent4">
                                <a:lumMod val="50000"/>
                              </a:schemeClr>
                            </a:solidFill>
                            <a:latin typeface="Cambria Math" panose="02040503050406030204" pitchFamily="18" charset="0"/>
                          </a:rPr>
                          <m:t>𝑪</m:t>
                        </m:r>
                      </m:e>
                    </m:d>
                  </m:oMath>
                </a14:m>
                <a:r>
                  <a:rPr lang="zh-CN" altLang="en-US" b="1">
                    <a:solidFill>
                      <a:schemeClr val="accent4">
                        <a:lumMod val="50000"/>
                      </a:schemeClr>
                    </a:solidFill>
                  </a:rPr>
                  <a:t>，但不属于</a:t>
                </a:r>
                <a14:m>
                  <m:oMath xmlns:m="http://schemas.openxmlformats.org/officeDocument/2006/math">
                    <m:d>
                      <m:dPr>
                        <m:ctrlPr>
                          <a:rPr lang="en-US" altLang="zh-CN" b="1" i="1" smtClean="0">
                            <a:solidFill>
                              <a:schemeClr val="accent4">
                                <a:lumMod val="50000"/>
                              </a:schemeClr>
                            </a:solidFill>
                            <a:latin typeface="Cambria Math" panose="02040503050406030204" pitchFamily="18" charset="0"/>
                          </a:rPr>
                        </m:ctrlPr>
                      </m:dPr>
                      <m:e>
                        <m:r>
                          <a:rPr lang="en-US" altLang="zh-CN" b="1" i="1" smtClean="0">
                            <a:solidFill>
                              <a:schemeClr val="accent4">
                                <a:lumMod val="50000"/>
                              </a:schemeClr>
                            </a:solidFill>
                            <a:latin typeface="Cambria Math" panose="02040503050406030204" pitchFamily="18" charset="0"/>
                          </a:rPr>
                          <m:t>𝑨</m:t>
                        </m:r>
                        <m:r>
                          <a:rPr lang="en-US" altLang="zh-CN" b="1" i="1" smtClean="0">
                            <a:solidFill>
                              <a:schemeClr val="accent4">
                                <a:lumMod val="50000"/>
                              </a:schemeClr>
                            </a:solidFill>
                            <a:latin typeface="Cambria Math" panose="02040503050406030204" pitchFamily="18" charset="0"/>
                          </a:rPr>
                          <m:t>∪</m:t>
                        </m:r>
                        <m:r>
                          <a:rPr lang="en-US" altLang="zh-CN" b="1" i="1" smtClean="0">
                            <a:solidFill>
                              <a:schemeClr val="accent4">
                                <a:lumMod val="50000"/>
                              </a:schemeClr>
                            </a:solidFill>
                            <a:latin typeface="Cambria Math" panose="02040503050406030204" pitchFamily="18" charset="0"/>
                          </a:rPr>
                          <m:t>𝑩</m:t>
                        </m:r>
                      </m:e>
                    </m:d>
                    <m:r>
                      <a:rPr lang="en-US" altLang="zh-CN" b="1" i="1" smtClean="0">
                        <a:solidFill>
                          <a:schemeClr val="accent4">
                            <a:lumMod val="50000"/>
                          </a:schemeClr>
                        </a:solidFill>
                        <a:latin typeface="Cambria Math" panose="02040503050406030204" pitchFamily="18" charset="0"/>
                      </a:rPr>
                      <m:t>⊕</m:t>
                    </m:r>
                    <m:d>
                      <m:dPr>
                        <m:ctrlPr>
                          <a:rPr lang="en-US" altLang="zh-CN" b="1" i="1" smtClean="0">
                            <a:solidFill>
                              <a:schemeClr val="accent4">
                                <a:lumMod val="50000"/>
                              </a:schemeClr>
                            </a:solidFill>
                            <a:latin typeface="Cambria Math" panose="02040503050406030204" pitchFamily="18" charset="0"/>
                          </a:rPr>
                        </m:ctrlPr>
                      </m:dPr>
                      <m:e>
                        <m:r>
                          <a:rPr lang="en-US" altLang="zh-CN" b="1" i="1" smtClean="0">
                            <a:solidFill>
                              <a:schemeClr val="accent4">
                                <a:lumMod val="50000"/>
                              </a:schemeClr>
                            </a:solidFill>
                            <a:latin typeface="Cambria Math" panose="02040503050406030204" pitchFamily="18" charset="0"/>
                          </a:rPr>
                          <m:t>𝑨</m:t>
                        </m:r>
                        <m:r>
                          <a:rPr lang="en-US" altLang="zh-CN" b="1" i="1" smtClean="0">
                            <a:solidFill>
                              <a:schemeClr val="accent4">
                                <a:lumMod val="50000"/>
                              </a:schemeClr>
                            </a:solidFill>
                            <a:latin typeface="Cambria Math" panose="02040503050406030204" pitchFamily="18" charset="0"/>
                          </a:rPr>
                          <m:t>∪</m:t>
                        </m:r>
                        <m:r>
                          <a:rPr lang="en-US" altLang="zh-CN" b="1" i="1" smtClean="0">
                            <a:solidFill>
                              <a:schemeClr val="accent4">
                                <a:lumMod val="50000"/>
                              </a:schemeClr>
                            </a:solidFill>
                            <a:latin typeface="Cambria Math" panose="02040503050406030204" pitchFamily="18" charset="0"/>
                          </a:rPr>
                          <m:t>𝑪</m:t>
                        </m:r>
                      </m:e>
                    </m:d>
                  </m:oMath>
                </a14:m>
                <a:endParaRPr lang="zh-CN" altLang="en-US" b="1">
                  <a:solidFill>
                    <a:schemeClr val="accent4">
                      <a:lumMod val="50000"/>
                    </a:schemeClr>
                  </a:solidFill>
                </a:endParaRPr>
              </a:p>
            </p:txBody>
          </p:sp>
        </mc:Choice>
        <mc:Fallback xmlns="">
          <p:sp>
            <p:nvSpPr>
              <p:cNvPr id="23" name="文本框 22">
                <a:extLst>
                  <a:ext uri="{FF2B5EF4-FFF2-40B4-BE49-F238E27FC236}">
                    <a16:creationId xmlns:a16="http://schemas.microsoft.com/office/drawing/2014/main" id="{8152C3B1-F9A5-4912-A89C-4F45E043C8EE}"/>
                  </a:ext>
                </a:extLst>
              </p:cNvPr>
              <p:cNvSpPr txBox="1">
                <a:spLocks noRot="1" noChangeAspect="1" noMove="1" noResize="1" noEditPoints="1" noAdjustHandles="1" noChangeArrowheads="1" noChangeShapeType="1" noTextEdit="1"/>
              </p:cNvSpPr>
              <p:nvPr/>
            </p:nvSpPr>
            <p:spPr>
              <a:xfrm>
                <a:off x="9322027" y="3068185"/>
                <a:ext cx="2341505" cy="2070310"/>
              </a:xfrm>
              <a:prstGeom prst="rect">
                <a:avLst/>
              </a:prstGeom>
              <a:blipFill>
                <a:blip r:embed="rId3"/>
                <a:stretch>
                  <a:fillRect l="-2083" r="-2344" b="-35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4037A9C3-A671-4341-9161-EF8B33044DD5}"/>
                  </a:ext>
                </a:extLst>
              </p:cNvPr>
              <p:cNvSpPr txBox="1"/>
              <p:nvPr/>
            </p:nvSpPr>
            <p:spPr>
              <a:xfrm>
                <a:off x="644684" y="5530799"/>
                <a:ext cx="10742555" cy="691728"/>
              </a:xfrm>
              <a:prstGeom prst="rect">
                <a:avLst/>
              </a:prstGeom>
              <a:solidFill>
                <a:schemeClr val="accent6">
                  <a:lumMod val="20000"/>
                  <a:lumOff val="80000"/>
                  <a:alpha val="50000"/>
                </a:schemeClr>
              </a:solidFill>
            </p:spPr>
            <p:txBody>
              <a:bodyPr wrap="square" rtlCol="0">
                <a:spAutoFit/>
              </a:bodyPr>
              <a:lstStyle/>
              <a:p>
                <a:pPr>
                  <a:lnSpc>
                    <a:spcPts val="2400"/>
                  </a:lnSpc>
                </a:pPr>
                <a:r>
                  <a:rPr lang="zh-CN" altLang="en-US" b="1">
                    <a:solidFill>
                      <a:schemeClr val="tx2">
                        <a:lumMod val="50000"/>
                      </a:schemeClr>
                    </a:solidFill>
                  </a:rPr>
                  <a:t>说明等式不成立的具体例子，设：</a:t>
                </a:r>
                <a14:m>
                  <m:oMath xmlns:m="http://schemas.openxmlformats.org/officeDocument/2006/math">
                    <m:r>
                      <a:rPr lang="en-US" altLang="zh-CN" b="1" i="1" smtClean="0">
                        <a:solidFill>
                          <a:schemeClr val="tx2">
                            <a:lumMod val="50000"/>
                          </a:schemeClr>
                        </a:solidFill>
                        <a:latin typeface="Cambria Math" panose="02040503050406030204" pitchFamily="18" charset="0"/>
                      </a:rPr>
                      <m:t>𝑨</m:t>
                    </m:r>
                    <m:r>
                      <a:rPr lang="en-US" altLang="zh-CN" b="1" i="1" smtClean="0">
                        <a:solidFill>
                          <a:schemeClr val="tx2">
                            <a:lumMod val="50000"/>
                          </a:schemeClr>
                        </a:solidFill>
                        <a:latin typeface="Cambria Math" panose="02040503050406030204" pitchFamily="18" charset="0"/>
                      </a:rPr>
                      <m:t>=</m:t>
                    </m:r>
                    <m:r>
                      <m:rPr>
                        <m:lit/>
                      </m:rPr>
                      <a:rPr lang="en-US" altLang="zh-CN" b="1" i="1" smtClean="0">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𝟏</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 </m:t>
                    </m:r>
                    <m:r>
                      <a:rPr lang="en-US" altLang="zh-CN" b="1" i="1" smtClean="0">
                        <a:solidFill>
                          <a:schemeClr val="tx2">
                            <a:lumMod val="50000"/>
                          </a:schemeClr>
                        </a:solidFill>
                        <a:latin typeface="Cambria Math" panose="02040503050406030204" pitchFamily="18" charset="0"/>
                      </a:rPr>
                      <m:t>𝑩</m:t>
                    </m:r>
                    <m:r>
                      <a:rPr lang="en-US" altLang="zh-CN" b="1" i="1" smtClean="0">
                        <a:solidFill>
                          <a:schemeClr val="tx2">
                            <a:lumMod val="50000"/>
                          </a:schemeClr>
                        </a:solidFill>
                        <a:latin typeface="Cambria Math" panose="02040503050406030204" pitchFamily="18" charset="0"/>
                      </a:rPr>
                      <m:t>=</m:t>
                    </m:r>
                    <m:r>
                      <m:rPr>
                        <m:lit/>
                      </m:rPr>
                      <a:rPr lang="en-US" altLang="zh-CN" b="1" i="1" smtClean="0">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𝟐</m:t>
                    </m:r>
                    <m:r>
                      <m:rPr>
                        <m:lit/>
                      </m:rP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 </m:t>
                    </m:r>
                    <m:r>
                      <a:rPr lang="en-US" altLang="zh-CN" b="1" i="1" smtClean="0">
                        <a:solidFill>
                          <a:schemeClr val="tx2">
                            <a:lumMod val="50000"/>
                          </a:schemeClr>
                        </a:solidFill>
                        <a:latin typeface="Cambria Math" panose="02040503050406030204" pitchFamily="18" charset="0"/>
                      </a:rPr>
                      <m:t>𝑪</m:t>
                    </m:r>
                    <m:r>
                      <a:rPr lang="en-US" altLang="zh-CN" b="1" i="1" smtClean="0">
                        <a:solidFill>
                          <a:schemeClr val="tx2">
                            <a:lumMod val="50000"/>
                          </a:schemeClr>
                        </a:solidFill>
                        <a:latin typeface="Cambria Math" panose="02040503050406030204" pitchFamily="18" charset="0"/>
                      </a:rPr>
                      <m:t>=</m:t>
                    </m:r>
                    <m:r>
                      <m:rPr>
                        <m:lit/>
                      </m:rPr>
                      <a:rPr lang="en-US" altLang="zh-CN" b="1" i="1" smtClean="0">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𝟑</m:t>
                    </m:r>
                    <m:r>
                      <m:rPr>
                        <m:lit/>
                      </m:rPr>
                      <a:rPr lang="en-US" altLang="zh-CN" b="1" i="1" smtClean="0">
                        <a:solidFill>
                          <a:schemeClr val="tx2">
                            <a:lumMod val="50000"/>
                          </a:schemeClr>
                        </a:solidFill>
                        <a:latin typeface="Cambria Math" panose="02040503050406030204" pitchFamily="18" charset="0"/>
                      </a:rPr>
                      <m:t>}</m:t>
                    </m:r>
                  </m:oMath>
                </a14:m>
                <a:endParaRPr lang="en-US" altLang="zh-CN" b="1">
                  <a:solidFill>
                    <a:schemeClr val="tx2">
                      <a:lumMod val="50000"/>
                    </a:schemeClr>
                  </a:solidFill>
                </a:endParaRPr>
              </a:p>
              <a:p>
                <a:pPr>
                  <a:lnSpc>
                    <a:spcPts val="2400"/>
                  </a:lnSpc>
                </a:pPr>
                <a14:m>
                  <m:oMath xmlns:m="http://schemas.openxmlformats.org/officeDocument/2006/math">
                    <m:r>
                      <a:rPr lang="en-US" altLang="zh-CN" b="1" i="1" smtClean="0">
                        <a:solidFill>
                          <a:schemeClr val="tx2">
                            <a:lumMod val="50000"/>
                          </a:schemeClr>
                        </a:solidFill>
                        <a:latin typeface="Cambria Math" panose="02040503050406030204" pitchFamily="18" charset="0"/>
                      </a:rPr>
                      <m:t>𝑩</m:t>
                    </m:r>
                    <m: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𝑪</m:t>
                    </m:r>
                    <m:r>
                      <a:rPr lang="en-US" altLang="zh-CN" b="1" i="1" smtClean="0">
                        <a:solidFill>
                          <a:schemeClr val="tx2">
                            <a:lumMod val="50000"/>
                          </a:schemeClr>
                        </a:solidFill>
                        <a:latin typeface="Cambria Math" panose="02040503050406030204" pitchFamily="18" charset="0"/>
                      </a:rPr>
                      <m:t>=</m:t>
                    </m:r>
                    <m:r>
                      <m:rPr>
                        <m:lit/>
                      </m:rPr>
                      <a:rPr lang="en-US" altLang="zh-CN" b="1" i="1" smtClean="0">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𝟐</m:t>
                    </m:r>
                    <m:r>
                      <a:rPr lang="en-US" altLang="zh-CN" b="1" i="1">
                        <a:solidFill>
                          <a:schemeClr val="tx2">
                            <a:lumMod val="50000"/>
                          </a:schemeClr>
                        </a:solidFill>
                        <a:latin typeface="Cambria Math" panose="02040503050406030204" pitchFamily="18" charset="0"/>
                      </a:rPr>
                      <m:t>, </m:t>
                    </m:r>
                    <m:r>
                      <a:rPr lang="en-US" altLang="zh-CN" b="1" i="1">
                        <a:solidFill>
                          <a:schemeClr val="tx2">
                            <a:lumMod val="50000"/>
                          </a:schemeClr>
                        </a:solidFill>
                        <a:latin typeface="Cambria Math" panose="02040503050406030204" pitchFamily="18" charset="0"/>
                      </a:rPr>
                      <m:t>𝟑</m:t>
                    </m:r>
                    <m:r>
                      <m:rPr>
                        <m:lit/>
                      </m:rPr>
                      <a:rPr lang="en-US" altLang="zh-CN" b="1" i="1" smtClean="0">
                        <a:solidFill>
                          <a:schemeClr val="tx2">
                            <a:lumMod val="50000"/>
                          </a:schemeClr>
                        </a:solidFill>
                        <a:latin typeface="Cambria Math" panose="02040503050406030204" pitchFamily="18" charset="0"/>
                      </a:rPr>
                      <m:t>}</m:t>
                    </m:r>
                    <m:r>
                      <a:rPr lang="zh-CN" altLang="en-US" b="1" i="1" smtClean="0">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𝑨</m:t>
                    </m:r>
                    <m:r>
                      <a:rPr lang="en-US" altLang="zh-CN" b="1" i="1">
                        <a:solidFill>
                          <a:schemeClr val="tx2">
                            <a:lumMod val="50000"/>
                          </a:schemeClr>
                        </a:solidFill>
                        <a:latin typeface="Cambria Math" panose="02040503050406030204" pitchFamily="18" charset="0"/>
                      </a:rPr>
                      <m:t>∪</m:t>
                    </m:r>
                    <m:d>
                      <m:dPr>
                        <m:ctrlPr>
                          <a:rPr lang="en-US" altLang="zh-CN" b="1" i="1" smtClean="0">
                            <a:solidFill>
                              <a:schemeClr val="tx2">
                                <a:lumMod val="50000"/>
                              </a:schemeClr>
                            </a:solidFill>
                            <a:latin typeface="Cambria Math" panose="02040503050406030204" pitchFamily="18" charset="0"/>
                          </a:rPr>
                        </m:ctrlPr>
                      </m:dPr>
                      <m:e>
                        <m:r>
                          <a:rPr lang="en-US" altLang="zh-CN" b="1" i="1">
                            <a:solidFill>
                              <a:schemeClr val="tx2">
                                <a:lumMod val="50000"/>
                              </a:schemeClr>
                            </a:solidFill>
                            <a:latin typeface="Cambria Math" panose="02040503050406030204" pitchFamily="18" charset="0"/>
                          </a:rPr>
                          <m:t>𝑩</m:t>
                        </m:r>
                        <m: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𝑪</m:t>
                        </m:r>
                      </m:e>
                    </m:d>
                    <m:r>
                      <a:rPr lang="en-US" altLang="zh-CN" b="1" i="1" smtClean="0">
                        <a:solidFill>
                          <a:schemeClr val="tx2">
                            <a:lumMod val="50000"/>
                          </a:schemeClr>
                        </a:solidFill>
                        <a:latin typeface="Cambria Math" panose="02040503050406030204" pitchFamily="18" charset="0"/>
                      </a:rPr>
                      <m:t>=</m:t>
                    </m:r>
                    <m:r>
                      <m:rPr>
                        <m:lit/>
                      </m:rPr>
                      <a:rPr lang="en-US" altLang="zh-CN" b="1" i="1" smtClean="0">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𝟏</m:t>
                    </m:r>
                    <m:r>
                      <a:rPr lang="en-US" altLang="zh-CN" b="1" i="1">
                        <a:solidFill>
                          <a:schemeClr val="tx2">
                            <a:lumMod val="50000"/>
                          </a:schemeClr>
                        </a:solidFill>
                        <a:latin typeface="Cambria Math" panose="02040503050406030204" pitchFamily="18" charset="0"/>
                      </a:rPr>
                      <m:t>, </m:t>
                    </m:r>
                    <m:r>
                      <a:rPr lang="en-US" altLang="zh-CN" b="1" i="1">
                        <a:solidFill>
                          <a:schemeClr val="tx2">
                            <a:lumMod val="50000"/>
                          </a:schemeClr>
                        </a:solidFill>
                        <a:latin typeface="Cambria Math" panose="02040503050406030204" pitchFamily="18" charset="0"/>
                      </a:rPr>
                      <m:t>𝟐</m:t>
                    </m:r>
                    <m:r>
                      <a:rPr lang="en-US" altLang="zh-CN" b="1" i="1">
                        <a:solidFill>
                          <a:schemeClr val="tx2">
                            <a:lumMod val="50000"/>
                          </a:schemeClr>
                        </a:solidFill>
                        <a:latin typeface="Cambria Math" panose="02040503050406030204" pitchFamily="18" charset="0"/>
                      </a:rPr>
                      <m:t>, </m:t>
                    </m:r>
                    <m:r>
                      <a:rPr lang="en-US" altLang="zh-CN" b="1" i="1">
                        <a:solidFill>
                          <a:schemeClr val="tx2">
                            <a:lumMod val="50000"/>
                          </a:schemeClr>
                        </a:solidFill>
                        <a:latin typeface="Cambria Math" panose="02040503050406030204" pitchFamily="18" charset="0"/>
                      </a:rPr>
                      <m:t>𝟑</m:t>
                    </m:r>
                    <m:r>
                      <m:rPr>
                        <m:lit/>
                      </m:rPr>
                      <a:rPr lang="en-US" altLang="zh-CN" b="1" i="1" smtClean="0">
                        <a:solidFill>
                          <a:schemeClr val="tx2">
                            <a:lumMod val="50000"/>
                          </a:schemeClr>
                        </a:solidFill>
                        <a:latin typeface="Cambria Math" panose="02040503050406030204" pitchFamily="18" charset="0"/>
                      </a:rPr>
                      <m:t>}</m:t>
                    </m:r>
                  </m:oMath>
                </a14:m>
                <a:r>
                  <a:rPr lang="en-US" altLang="zh-CN" b="1">
                    <a:solidFill>
                      <a:schemeClr val="tx2">
                        <a:lumMod val="50000"/>
                      </a:schemeClr>
                    </a:solidFill>
                  </a:rPr>
                  <a:t>	</a:t>
                </a:r>
                <a14:m>
                  <m:oMath xmlns:m="http://schemas.openxmlformats.org/officeDocument/2006/math">
                    <m:r>
                      <a:rPr lang="en-US" altLang="zh-CN" b="1" i="1" smtClean="0">
                        <a:solidFill>
                          <a:schemeClr val="tx2">
                            <a:lumMod val="50000"/>
                          </a:schemeClr>
                        </a:solidFill>
                        <a:latin typeface="Cambria Math" panose="02040503050406030204" pitchFamily="18" charset="0"/>
                      </a:rPr>
                      <m:t>𝑨</m:t>
                    </m:r>
                    <m: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𝑩</m:t>
                    </m:r>
                    <m:r>
                      <a:rPr lang="en-US" altLang="zh-CN" b="1" i="1" smtClean="0">
                        <a:solidFill>
                          <a:schemeClr val="tx2">
                            <a:lumMod val="50000"/>
                          </a:schemeClr>
                        </a:solidFill>
                        <a:latin typeface="Cambria Math" panose="02040503050406030204" pitchFamily="18" charset="0"/>
                      </a:rPr>
                      <m:t>=</m:t>
                    </m:r>
                    <m:r>
                      <m:rPr>
                        <m:lit/>
                      </m:rPr>
                      <a:rPr lang="en-US" altLang="zh-CN" b="1" i="1" smtClean="0">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𝟏</m:t>
                    </m:r>
                    <m:r>
                      <a:rPr lang="en-US" altLang="zh-CN" b="1" i="1">
                        <a:solidFill>
                          <a:schemeClr val="tx2">
                            <a:lumMod val="50000"/>
                          </a:schemeClr>
                        </a:solidFill>
                        <a:latin typeface="Cambria Math" panose="02040503050406030204" pitchFamily="18" charset="0"/>
                      </a:rPr>
                      <m:t>, </m:t>
                    </m:r>
                    <m:r>
                      <a:rPr lang="en-US" altLang="zh-CN" b="1" i="1">
                        <a:solidFill>
                          <a:schemeClr val="tx2">
                            <a:lumMod val="50000"/>
                          </a:schemeClr>
                        </a:solidFill>
                        <a:latin typeface="Cambria Math" panose="02040503050406030204" pitchFamily="18" charset="0"/>
                      </a:rPr>
                      <m:t>𝟐</m:t>
                    </m:r>
                    <m:r>
                      <m:rPr>
                        <m:lit/>
                      </m:rPr>
                      <a:rPr lang="en-US" altLang="zh-CN" b="1" i="1">
                        <a:solidFill>
                          <a:schemeClr val="tx2">
                            <a:lumMod val="50000"/>
                          </a:schemeClr>
                        </a:solidFill>
                        <a:latin typeface="Cambria Math" panose="02040503050406030204" pitchFamily="18" charset="0"/>
                      </a:rPr>
                      <m:t>}</m:t>
                    </m:r>
                    <m:r>
                      <a:rPr lang="zh-CN" altLang="en-US" b="1" i="1" smtClean="0">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𝑨</m:t>
                    </m:r>
                    <m:r>
                      <a:rPr lang="en-US" altLang="zh-CN" b="1" i="1">
                        <a:solidFill>
                          <a:schemeClr val="tx2">
                            <a:lumMod val="50000"/>
                          </a:schemeClr>
                        </a:solidFill>
                        <a:latin typeface="Cambria Math" panose="02040503050406030204" pitchFamily="18" charset="0"/>
                      </a:rPr>
                      <m:t>∪</m:t>
                    </m:r>
                    <m:r>
                      <a:rPr lang="en-US" altLang="zh-CN" b="1" i="1" smtClean="0">
                        <a:solidFill>
                          <a:schemeClr val="tx2">
                            <a:lumMod val="50000"/>
                          </a:schemeClr>
                        </a:solidFill>
                        <a:latin typeface="Cambria Math" panose="02040503050406030204" pitchFamily="18" charset="0"/>
                      </a:rPr>
                      <m:t>𝑪</m:t>
                    </m:r>
                    <m:r>
                      <a:rPr lang="en-US" altLang="zh-CN" b="1" i="1" smtClean="0">
                        <a:solidFill>
                          <a:schemeClr val="tx2">
                            <a:lumMod val="50000"/>
                          </a:schemeClr>
                        </a:solidFill>
                        <a:latin typeface="Cambria Math" panose="02040503050406030204" pitchFamily="18" charset="0"/>
                      </a:rPr>
                      <m:t>=</m:t>
                    </m:r>
                    <m:r>
                      <m:rPr>
                        <m:lit/>
                      </m:rPr>
                      <a:rPr lang="en-US" altLang="zh-CN" b="1" i="1" smtClean="0">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𝟏</m:t>
                    </m:r>
                    <m:r>
                      <a:rPr lang="en-US" altLang="zh-CN" b="1" i="1">
                        <a:solidFill>
                          <a:schemeClr val="tx2">
                            <a:lumMod val="50000"/>
                          </a:schemeClr>
                        </a:solidFill>
                        <a:latin typeface="Cambria Math" panose="02040503050406030204" pitchFamily="18" charset="0"/>
                      </a:rPr>
                      <m:t>, </m:t>
                    </m:r>
                    <m:r>
                      <a:rPr lang="en-US" altLang="zh-CN" b="1" i="1">
                        <a:solidFill>
                          <a:schemeClr val="tx2">
                            <a:lumMod val="50000"/>
                          </a:schemeClr>
                        </a:solidFill>
                        <a:latin typeface="Cambria Math" panose="02040503050406030204" pitchFamily="18" charset="0"/>
                      </a:rPr>
                      <m:t>𝟑</m:t>
                    </m:r>
                    <m:r>
                      <m:rPr>
                        <m:lit/>
                      </m:rPr>
                      <a:rPr lang="en-US" altLang="zh-CN" b="1" i="1" smtClean="0">
                        <a:solidFill>
                          <a:schemeClr val="tx2">
                            <a:lumMod val="50000"/>
                          </a:schemeClr>
                        </a:solidFill>
                        <a:latin typeface="Cambria Math" panose="02040503050406030204" pitchFamily="18" charset="0"/>
                      </a:rPr>
                      <m:t>}</m:t>
                    </m:r>
                  </m:oMath>
                </a14:m>
                <a:r>
                  <a:rPr lang="zh-CN" altLang="en-US" b="1">
                    <a:solidFill>
                      <a:schemeClr val="tx2">
                        <a:lumMod val="50000"/>
                      </a:schemeClr>
                    </a:solidFill>
                  </a:rPr>
                  <a:t>，</a:t>
                </a:r>
                <a14:m>
                  <m:oMath xmlns:m="http://schemas.openxmlformats.org/officeDocument/2006/math">
                    <m:d>
                      <m:dPr>
                        <m:ctrlPr>
                          <a:rPr lang="en-US" altLang="zh-CN" b="1" i="1" smtClean="0">
                            <a:solidFill>
                              <a:schemeClr val="tx2">
                                <a:lumMod val="50000"/>
                              </a:schemeClr>
                            </a:solidFill>
                            <a:latin typeface="Cambria Math" panose="02040503050406030204" pitchFamily="18" charset="0"/>
                          </a:rPr>
                        </m:ctrlPr>
                      </m:dPr>
                      <m:e>
                        <m:r>
                          <a:rPr lang="en-US" altLang="zh-CN" b="1" i="1">
                            <a:solidFill>
                              <a:schemeClr val="tx2">
                                <a:lumMod val="50000"/>
                              </a:schemeClr>
                            </a:solidFill>
                            <a:latin typeface="Cambria Math" panose="02040503050406030204" pitchFamily="18" charset="0"/>
                          </a:rPr>
                          <m:t>𝑨</m:t>
                        </m:r>
                        <m: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𝑩</m:t>
                        </m:r>
                      </m:e>
                    </m:d>
                    <m:r>
                      <a:rPr lang="en-US" altLang="zh-CN" b="1" i="1">
                        <a:solidFill>
                          <a:schemeClr val="tx2">
                            <a:lumMod val="50000"/>
                          </a:schemeClr>
                        </a:solidFill>
                        <a:latin typeface="Cambria Math" panose="02040503050406030204" pitchFamily="18" charset="0"/>
                      </a:rPr>
                      <m:t>⊕</m:t>
                    </m:r>
                    <m:d>
                      <m:dPr>
                        <m:ctrlPr>
                          <a:rPr lang="en-US" altLang="zh-CN" b="1" i="1" smtClean="0">
                            <a:solidFill>
                              <a:schemeClr val="tx2">
                                <a:lumMod val="50000"/>
                              </a:schemeClr>
                            </a:solidFill>
                            <a:latin typeface="Cambria Math" panose="02040503050406030204" pitchFamily="18" charset="0"/>
                          </a:rPr>
                        </m:ctrlPr>
                      </m:dPr>
                      <m:e>
                        <m:r>
                          <a:rPr lang="en-US" altLang="zh-CN" b="1" i="1">
                            <a:solidFill>
                              <a:schemeClr val="tx2">
                                <a:lumMod val="50000"/>
                              </a:schemeClr>
                            </a:solidFill>
                            <a:latin typeface="Cambria Math" panose="02040503050406030204" pitchFamily="18" charset="0"/>
                          </a:rPr>
                          <m:t>𝑨</m:t>
                        </m:r>
                        <m:r>
                          <a:rPr lang="en-US" altLang="zh-CN" b="1" i="1">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𝑪</m:t>
                        </m:r>
                      </m:e>
                    </m:d>
                    <m:r>
                      <a:rPr lang="en-US" altLang="zh-CN" b="1" i="1" smtClean="0">
                        <a:solidFill>
                          <a:schemeClr val="tx2">
                            <a:lumMod val="50000"/>
                          </a:schemeClr>
                        </a:solidFill>
                        <a:latin typeface="Cambria Math" panose="02040503050406030204" pitchFamily="18" charset="0"/>
                      </a:rPr>
                      <m:t>=</m:t>
                    </m:r>
                    <m:r>
                      <m:rPr>
                        <m:lit/>
                      </m:rPr>
                      <a:rPr lang="en-US" altLang="zh-CN" b="1" i="1" smtClean="0">
                        <a:solidFill>
                          <a:schemeClr val="tx2">
                            <a:lumMod val="50000"/>
                          </a:schemeClr>
                        </a:solidFill>
                        <a:latin typeface="Cambria Math" panose="02040503050406030204" pitchFamily="18" charset="0"/>
                      </a:rPr>
                      <m:t>{</m:t>
                    </m:r>
                    <m:r>
                      <a:rPr lang="en-US" altLang="zh-CN" b="1" i="1">
                        <a:solidFill>
                          <a:schemeClr val="tx2">
                            <a:lumMod val="50000"/>
                          </a:schemeClr>
                        </a:solidFill>
                        <a:latin typeface="Cambria Math" panose="02040503050406030204" pitchFamily="18" charset="0"/>
                      </a:rPr>
                      <m:t>𝟐</m:t>
                    </m:r>
                    <m:r>
                      <a:rPr lang="en-US" altLang="zh-CN" b="1" i="1">
                        <a:solidFill>
                          <a:schemeClr val="tx2">
                            <a:lumMod val="50000"/>
                          </a:schemeClr>
                        </a:solidFill>
                        <a:latin typeface="Cambria Math" panose="02040503050406030204" pitchFamily="18" charset="0"/>
                      </a:rPr>
                      <m:t>, </m:t>
                    </m:r>
                    <m:r>
                      <a:rPr lang="en-US" altLang="zh-CN" b="1" i="1">
                        <a:solidFill>
                          <a:schemeClr val="tx2">
                            <a:lumMod val="50000"/>
                          </a:schemeClr>
                        </a:solidFill>
                        <a:latin typeface="Cambria Math" panose="02040503050406030204" pitchFamily="18" charset="0"/>
                      </a:rPr>
                      <m:t>𝟑</m:t>
                    </m:r>
                    <m:r>
                      <m:rPr>
                        <m:lit/>
                      </m:rPr>
                      <a:rPr lang="en-US" altLang="zh-CN" b="1" i="1">
                        <a:solidFill>
                          <a:schemeClr val="tx2">
                            <a:lumMod val="50000"/>
                          </a:schemeClr>
                        </a:solidFill>
                        <a:latin typeface="Cambria Math" panose="02040503050406030204" pitchFamily="18" charset="0"/>
                      </a:rPr>
                      <m:t>}</m:t>
                    </m:r>
                  </m:oMath>
                </a14:m>
                <a:endParaRPr lang="zh-CN" altLang="en-US" b="1">
                  <a:solidFill>
                    <a:schemeClr val="tx2">
                      <a:lumMod val="50000"/>
                    </a:schemeClr>
                  </a:solidFill>
                </a:endParaRPr>
              </a:p>
            </p:txBody>
          </p:sp>
        </mc:Choice>
        <mc:Fallback xmlns="">
          <p:sp>
            <p:nvSpPr>
              <p:cNvPr id="28" name="文本框 27">
                <a:extLst>
                  <a:ext uri="{FF2B5EF4-FFF2-40B4-BE49-F238E27FC236}">
                    <a16:creationId xmlns:a16="http://schemas.microsoft.com/office/drawing/2014/main" id="{4037A9C3-A671-4341-9161-EF8B33044DD5}"/>
                  </a:ext>
                </a:extLst>
              </p:cNvPr>
              <p:cNvSpPr txBox="1">
                <a:spLocks noRot="1" noChangeAspect="1" noMove="1" noResize="1" noEditPoints="1" noAdjustHandles="1" noChangeArrowheads="1" noChangeShapeType="1" noTextEdit="1"/>
              </p:cNvSpPr>
              <p:nvPr/>
            </p:nvSpPr>
            <p:spPr>
              <a:xfrm>
                <a:off x="644684" y="5530799"/>
                <a:ext cx="10742555" cy="691728"/>
              </a:xfrm>
              <a:prstGeom prst="rect">
                <a:avLst/>
              </a:prstGeom>
              <a:blipFill>
                <a:blip r:embed="rId4"/>
                <a:stretch>
                  <a:fillRect l="-511" t="-1754" b="-13158"/>
                </a:stretch>
              </a:blipFill>
            </p:spPr>
            <p:txBody>
              <a:bodyPr/>
              <a:lstStyle/>
              <a:p>
                <a:r>
                  <a:rPr lang="zh-CN" altLang="en-US">
                    <a:noFill/>
                  </a:rPr>
                  <a:t> </a:t>
                </a:r>
              </a:p>
            </p:txBody>
          </p:sp>
        </mc:Fallback>
      </mc:AlternateContent>
      <p:pic>
        <p:nvPicPr>
          <p:cNvPr id="31" name="图片 30">
            <a:extLst>
              <a:ext uri="{FF2B5EF4-FFF2-40B4-BE49-F238E27FC236}">
                <a16:creationId xmlns:a16="http://schemas.microsoft.com/office/drawing/2014/main" id="{893F4DD4-5BB2-40F4-91DE-2B430BA58B1E}"/>
              </a:ext>
            </a:extLst>
          </p:cNvPr>
          <p:cNvPicPr>
            <a:picLocks noChangeAspect="1"/>
          </p:cNvPicPr>
          <p:nvPr/>
        </p:nvPicPr>
        <p:blipFill>
          <a:blip r:embed="rId5"/>
          <a:stretch>
            <a:fillRect/>
          </a:stretch>
        </p:blipFill>
        <p:spPr>
          <a:xfrm>
            <a:off x="1256573" y="2235522"/>
            <a:ext cx="7959474" cy="3143318"/>
          </a:xfrm>
          <a:prstGeom prst="rect">
            <a:avLst/>
          </a:prstGeom>
        </p:spPr>
      </p:pic>
      <p:sp>
        <p:nvSpPr>
          <p:cNvPr id="38" name="箭头: 右 37">
            <a:extLst>
              <a:ext uri="{FF2B5EF4-FFF2-40B4-BE49-F238E27FC236}">
                <a16:creationId xmlns:a16="http://schemas.microsoft.com/office/drawing/2014/main" id="{96408C5C-9F3E-4537-9FD7-C8ECC08D5A16}"/>
              </a:ext>
            </a:extLst>
          </p:cNvPr>
          <p:cNvSpPr/>
          <p:nvPr/>
        </p:nvSpPr>
        <p:spPr>
          <a:xfrm>
            <a:off x="8992696" y="4065462"/>
            <a:ext cx="329331" cy="1069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660D84C4-8C47-4EBD-9E60-F31B08B57816}"/>
              </a:ext>
            </a:extLst>
          </p:cNvPr>
          <p:cNvSpPr/>
          <p:nvPr/>
        </p:nvSpPr>
        <p:spPr>
          <a:xfrm>
            <a:off x="1394624" y="3986521"/>
            <a:ext cx="7598072" cy="24340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4B1BAF45-6829-49D7-9D7B-F7C5CD0F7FAE}"/>
              </a:ext>
            </a:extLst>
          </p:cNvPr>
          <p:cNvSpPr/>
          <p:nvPr/>
        </p:nvSpPr>
        <p:spPr>
          <a:xfrm>
            <a:off x="4354912" y="3920737"/>
            <a:ext cx="329331" cy="13814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28CC6760-189F-43CC-A13A-E7C3BBB2D237}"/>
              </a:ext>
            </a:extLst>
          </p:cNvPr>
          <p:cNvSpPr/>
          <p:nvPr/>
        </p:nvSpPr>
        <p:spPr>
          <a:xfrm>
            <a:off x="7922716" y="3920737"/>
            <a:ext cx="329331" cy="13814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a:extLst>
              <a:ext uri="{FF2B5EF4-FFF2-40B4-BE49-F238E27FC236}">
                <a16:creationId xmlns:a16="http://schemas.microsoft.com/office/drawing/2014/main" id="{B142DFE8-4CDB-47C8-99E4-ECB795DFD595}"/>
              </a:ext>
            </a:extLst>
          </p:cNvPr>
          <p:cNvSpPr txBox="1"/>
          <p:nvPr/>
        </p:nvSpPr>
        <p:spPr>
          <a:xfrm>
            <a:off x="7922716" y="5452661"/>
            <a:ext cx="3740816" cy="369332"/>
          </a:xfrm>
          <a:prstGeom prst="rect">
            <a:avLst/>
          </a:prstGeom>
          <a:solidFill>
            <a:schemeClr val="accent4">
              <a:lumMod val="40000"/>
              <a:lumOff val="60000"/>
            </a:schemeClr>
          </a:solidFill>
        </p:spPr>
        <p:txBody>
          <a:bodyPr wrap="square" rtlCol="0">
            <a:spAutoFit/>
          </a:bodyPr>
          <a:lstStyle/>
          <a:p>
            <a:r>
              <a:rPr lang="zh-CN" altLang="en-US" b="1">
                <a:solidFill>
                  <a:schemeClr val="accent2">
                    <a:lumMod val="50000"/>
                  </a:schemeClr>
                </a:solidFill>
              </a:rPr>
              <a:t>举例时应将相关的计算结果写清楚！</a:t>
            </a:r>
          </a:p>
        </p:txBody>
      </p:sp>
    </p:spTree>
    <p:extLst>
      <p:ext uri="{BB962C8B-B14F-4D97-AF65-F5344CB8AC3E}">
        <p14:creationId xmlns:p14="http://schemas.microsoft.com/office/powerpoint/2010/main" val="1994193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第十七讲  集合等式证明</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15</a:t>
            </a:fld>
            <a:r>
              <a:rPr lang="en-US" altLang="zh-CN">
                <a:latin typeface="Arial" panose="020B0604020202020204" pitchFamily="34" charset="0"/>
                <a:ea typeface="楷体" panose="02010609060101010101" pitchFamily="49" charset="-122"/>
                <a:cs typeface="Arial" panose="020B0604020202020204" pitchFamily="34" charset="0"/>
              </a:rPr>
              <a:t>/34</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07232" y="1524954"/>
            <a:ext cx="4733731" cy="3547125"/>
          </a:xfrm>
          <a:prstGeom prst="rect">
            <a:avLst/>
          </a:prstGeom>
          <a:noFill/>
        </p:spPr>
        <p:txBody>
          <a:bodyPr wrap="square" rtlCol="0">
            <a:spAutoFit/>
          </a:bodyPr>
          <a:lstStyle/>
          <a:p>
            <a:pPr>
              <a:lnSpc>
                <a:spcPct val="250000"/>
              </a:lnSpc>
            </a:pPr>
            <a:r>
              <a:rPr lang="zh-CN" altLang="en-US" sz="3200" b="1">
                <a:solidFill>
                  <a:schemeClr val="bg2">
                    <a:lumMod val="90000"/>
                  </a:schemeClr>
                </a:solidFill>
                <a:latin typeface="仿宋" panose="02010609060101010101" pitchFamily="49" charset="-122"/>
                <a:ea typeface="仿宋" panose="02010609060101010101" pitchFamily="49" charset="-122"/>
              </a:rPr>
              <a:t>基于定义证明集合等式</a:t>
            </a:r>
            <a:endParaRPr lang="en-US" altLang="zh-CN" sz="3200" b="1">
              <a:solidFill>
                <a:schemeClr val="bg2">
                  <a:lumMod val="90000"/>
                </a:schemeClr>
              </a:solidFill>
              <a:latin typeface="仿宋" panose="02010609060101010101" pitchFamily="49" charset="-122"/>
              <a:ea typeface="仿宋" panose="02010609060101010101" pitchFamily="49" charset="-122"/>
            </a:endParaRPr>
          </a:p>
          <a:p>
            <a:pPr>
              <a:lnSpc>
                <a:spcPct val="25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集合等式演算</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250000"/>
              </a:lnSpc>
            </a:pPr>
            <a:r>
              <a:rPr lang="zh-CN" altLang="en-US" sz="3200" b="1">
                <a:solidFill>
                  <a:schemeClr val="bg2">
                    <a:lumMod val="90000"/>
                  </a:schemeClr>
                </a:solidFill>
                <a:latin typeface="仿宋" panose="02010609060101010101" pitchFamily="49" charset="-122"/>
                <a:ea typeface="仿宋" panose="02010609060101010101" pitchFamily="49" charset="-122"/>
              </a:rPr>
              <a:t>子集关系与集合等式</a:t>
            </a:r>
            <a:endParaRPr lang="en-US" altLang="zh-CN" sz="3200" b="1">
              <a:solidFill>
                <a:schemeClr val="bg2">
                  <a:lumMod val="9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611631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集合等式演算</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第十七讲  集合等式证明</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16</a:t>
            </a:fld>
            <a:r>
              <a:rPr lang="en-US" altLang="zh-CN">
                <a:latin typeface="Arial" panose="020B0604020202020204" pitchFamily="34" charset="0"/>
                <a:ea typeface="楷体" panose="02010609060101010101" pitchFamily="49" charset="-122"/>
                <a:cs typeface="Arial" panose="020B0604020202020204" pitchFamily="34" charset="0"/>
              </a:rPr>
              <a:t>/34</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集合等式演算与集合表达式化简</a:t>
            </a:r>
          </a:p>
        </p:txBody>
      </p:sp>
      <p:sp>
        <p:nvSpPr>
          <p:cNvPr id="2" name="文本框 1">
            <a:extLst>
              <a:ext uri="{FF2B5EF4-FFF2-40B4-BE49-F238E27FC236}">
                <a16:creationId xmlns:a16="http://schemas.microsoft.com/office/drawing/2014/main" id="{C2AEBF36-57FA-42F0-A814-6C0149066A09}"/>
              </a:ext>
            </a:extLst>
          </p:cNvPr>
          <p:cNvSpPr txBox="1"/>
          <p:nvPr/>
        </p:nvSpPr>
        <p:spPr>
          <a:xfrm>
            <a:off x="1951595" y="1326166"/>
            <a:ext cx="8288808" cy="2476897"/>
          </a:xfrm>
          <a:prstGeom prst="rect">
            <a:avLst/>
          </a:prstGeom>
          <a:solidFill>
            <a:schemeClr val="accent2">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C00000"/>
                </a:solidFill>
              </a:rPr>
              <a:t>集合等式演算过程</a:t>
            </a:r>
            <a:endParaRPr lang="en-US" altLang="zh-CN" sz="2400" b="1">
              <a:solidFill>
                <a:srgbClr val="C00000"/>
              </a:solidFill>
            </a:endParaRPr>
          </a:p>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集合等式演算与逻辑等值演算类似</a:t>
            </a: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首先确定一些</a:t>
            </a:r>
            <a:r>
              <a:rPr lang="zh-CN" altLang="en-US" sz="2000" b="1">
                <a:solidFill>
                  <a:srgbClr val="C00000"/>
                </a:solidFill>
              </a:rPr>
              <a:t>基本集合等式</a:t>
            </a:r>
          </a:p>
          <a:p>
            <a:pPr marL="342900" indent="-342900">
              <a:lnSpc>
                <a:spcPts val="3200"/>
              </a:lnSpc>
              <a:spcBef>
                <a:spcPts val="600"/>
              </a:spcBef>
              <a:spcAft>
                <a:spcPts val="600"/>
              </a:spcAft>
              <a:buFont typeface="Arial" panose="020B0604020202020204" pitchFamily="34" charset="0"/>
              <a:buChar char="•"/>
            </a:pPr>
            <a:r>
              <a:rPr lang="zh-CN" altLang="en-US" sz="2000" b="1">
                <a:solidFill>
                  <a:schemeClr val="accent6">
                    <a:lumMod val="50000"/>
                  </a:schemeClr>
                </a:solidFill>
              </a:rPr>
              <a:t>然后用</a:t>
            </a:r>
            <a:r>
              <a:rPr lang="zh-CN" altLang="en-US" sz="2000" b="1">
                <a:solidFill>
                  <a:srgbClr val="C00000"/>
                </a:solidFill>
              </a:rPr>
              <a:t>子表达式置换</a:t>
            </a:r>
            <a:r>
              <a:rPr lang="zh-CN" altLang="en-US" sz="2000" b="1">
                <a:solidFill>
                  <a:schemeClr val="accent6">
                    <a:lumMod val="50000"/>
                  </a:schemeClr>
                </a:solidFill>
              </a:rPr>
              <a:t>的方式将两个集合表达式变换成相同的表达式而证明这两个集合表达式表示的集合相等</a:t>
            </a:r>
          </a:p>
        </p:txBody>
      </p:sp>
      <p:sp>
        <p:nvSpPr>
          <p:cNvPr id="3" name="文本框 2">
            <a:extLst>
              <a:ext uri="{FF2B5EF4-FFF2-40B4-BE49-F238E27FC236}">
                <a16:creationId xmlns:a16="http://schemas.microsoft.com/office/drawing/2014/main" id="{A46B98EC-C8F2-4CBD-96C6-49C8EBD0BEB1}"/>
              </a:ext>
            </a:extLst>
          </p:cNvPr>
          <p:cNvSpPr txBox="1"/>
          <p:nvPr/>
        </p:nvSpPr>
        <p:spPr>
          <a:xfrm>
            <a:off x="994984" y="4045724"/>
            <a:ext cx="10202030" cy="1908215"/>
          </a:xfrm>
          <a:prstGeom prst="rect">
            <a:avLst/>
          </a:prstGeom>
          <a:solidFill>
            <a:schemeClr val="accent5">
              <a:lumMod val="20000"/>
              <a:lumOff val="80000"/>
            </a:schemeClr>
          </a:solidFill>
        </p:spPr>
        <p:txBody>
          <a:bodyPr wrap="square" rtlCol="0">
            <a:spAutoFit/>
          </a:bodyPr>
          <a:lstStyle/>
          <a:p>
            <a:pPr algn="ctr">
              <a:spcBef>
                <a:spcPts val="600"/>
              </a:spcBef>
              <a:spcAft>
                <a:spcPts val="600"/>
              </a:spcAft>
            </a:pPr>
            <a:r>
              <a:rPr lang="zh-CN" altLang="en-US" sz="2400" b="1">
                <a:solidFill>
                  <a:srgbClr val="C00000"/>
                </a:solidFill>
              </a:rPr>
              <a:t>集合表达式化简</a:t>
            </a:r>
            <a:endParaRPr lang="en-US" altLang="zh-CN" sz="2400" b="1">
              <a:solidFill>
                <a:srgbClr val="C00000"/>
              </a:solidFill>
            </a:endParaRPr>
          </a:p>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化简集合表达式的过程是典型的集合等式演算过程</a:t>
            </a: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通常是将一个集合表达式化简成只含集合并、集合交和集合补，且补只针对最基本集合</a:t>
            </a:r>
          </a:p>
          <a:p>
            <a:pPr marL="800100" lvl="1" indent="-342900">
              <a:spcBef>
                <a:spcPts val="600"/>
              </a:spcBef>
              <a:spcAft>
                <a:spcPts val="600"/>
              </a:spcAft>
              <a:buFont typeface="Arial" panose="020B0604020202020204" pitchFamily="34" charset="0"/>
              <a:buChar char="•"/>
            </a:pPr>
            <a:r>
              <a:rPr lang="zh-CN" altLang="en-US" sz="2000" b="1">
                <a:solidFill>
                  <a:schemeClr val="accent2">
                    <a:lumMod val="50000"/>
                  </a:schemeClr>
                </a:solidFill>
                <a:latin typeface="楷体" panose="02010609060101010101" pitchFamily="49" charset="-122"/>
                <a:ea typeface="楷体" panose="02010609060101010101" pitchFamily="49" charset="-122"/>
              </a:rPr>
              <a:t>类似命题逻辑公式的析取范式或合取范式</a:t>
            </a:r>
          </a:p>
        </p:txBody>
      </p:sp>
    </p:spTree>
    <p:extLst>
      <p:ext uri="{BB962C8B-B14F-4D97-AF65-F5344CB8AC3E}">
        <p14:creationId xmlns:p14="http://schemas.microsoft.com/office/powerpoint/2010/main" val="2676483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集合等式演算</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第十七讲  集合等式证明</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17</a:t>
            </a:fld>
            <a:r>
              <a:rPr lang="en-US" altLang="zh-CN">
                <a:latin typeface="Arial" panose="020B0604020202020204" pitchFamily="34" charset="0"/>
                <a:ea typeface="楷体" panose="02010609060101010101" pitchFamily="49" charset="-122"/>
                <a:cs typeface="Arial" panose="020B0604020202020204" pitchFamily="34" charset="0"/>
              </a:rPr>
              <a:t>/34</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基本集合等式模式</a:t>
            </a:r>
          </a:p>
        </p:txBody>
      </p:sp>
      <p:pic>
        <p:nvPicPr>
          <p:cNvPr id="2" name="图片 1">
            <a:extLst>
              <a:ext uri="{FF2B5EF4-FFF2-40B4-BE49-F238E27FC236}">
                <a16:creationId xmlns:a16="http://schemas.microsoft.com/office/drawing/2014/main" id="{F2C31A22-FC22-4842-84A4-267B4526FAD1}"/>
              </a:ext>
            </a:extLst>
          </p:cNvPr>
          <p:cNvPicPr>
            <a:picLocks noChangeAspect="1"/>
          </p:cNvPicPr>
          <p:nvPr/>
        </p:nvPicPr>
        <p:blipFill>
          <a:blip r:embed="rId2"/>
          <a:stretch>
            <a:fillRect/>
          </a:stretch>
        </p:blipFill>
        <p:spPr>
          <a:xfrm>
            <a:off x="348655" y="986823"/>
            <a:ext cx="8699362" cy="5331273"/>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453BF71-3D52-4AC5-89C3-A07D3AB0833C}"/>
                  </a:ext>
                </a:extLst>
              </p:cNvPr>
              <p:cNvSpPr txBox="1"/>
              <p:nvPr/>
            </p:nvSpPr>
            <p:spPr>
              <a:xfrm>
                <a:off x="9492656" y="1170350"/>
                <a:ext cx="2091935" cy="1000402"/>
              </a:xfrm>
              <a:prstGeom prst="rect">
                <a:avLst/>
              </a:prstGeom>
              <a:solidFill>
                <a:schemeClr val="accent4">
                  <a:lumMod val="20000"/>
                  <a:lumOff val="80000"/>
                </a:schemeClr>
              </a:solidFill>
            </p:spPr>
            <p:txBody>
              <a:bodyPr wrap="square" rtlCol="0">
                <a:spAutoFit/>
              </a:bodyPr>
              <a:lstStyle/>
              <a:p>
                <a:pPr>
                  <a:lnSpc>
                    <a:spcPts val="2400"/>
                  </a:lnSpc>
                </a:pPr>
                <a:r>
                  <a:rPr lang="zh-CN" altLang="en-US" b="1">
                    <a:solidFill>
                      <a:schemeClr val="accent2">
                        <a:lumMod val="50000"/>
                      </a:schemeClr>
                    </a:solidFill>
                  </a:rPr>
                  <a:t>模式的意思是其中的</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𝑩</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𝑪</m:t>
                    </m:r>
                  </m:oMath>
                </a14:m>
                <a:r>
                  <a:rPr lang="zh-CN" altLang="en-US" b="1">
                    <a:solidFill>
                      <a:schemeClr val="accent2">
                        <a:lumMod val="50000"/>
                      </a:schemeClr>
                    </a:solidFill>
                  </a:rPr>
                  <a:t>都可代表任意集合</a:t>
                </a:r>
              </a:p>
            </p:txBody>
          </p:sp>
        </mc:Choice>
        <mc:Fallback xmlns="">
          <p:sp>
            <p:nvSpPr>
              <p:cNvPr id="3" name="文本框 2">
                <a:extLst>
                  <a:ext uri="{FF2B5EF4-FFF2-40B4-BE49-F238E27FC236}">
                    <a16:creationId xmlns:a16="http://schemas.microsoft.com/office/drawing/2014/main" id="{2453BF71-3D52-4AC5-89C3-A07D3AB0833C}"/>
                  </a:ext>
                </a:extLst>
              </p:cNvPr>
              <p:cNvSpPr txBox="1">
                <a:spLocks noRot="1" noChangeAspect="1" noMove="1" noResize="1" noEditPoints="1" noAdjustHandles="1" noChangeArrowheads="1" noChangeShapeType="1" noTextEdit="1"/>
              </p:cNvSpPr>
              <p:nvPr/>
            </p:nvSpPr>
            <p:spPr>
              <a:xfrm>
                <a:off x="9492656" y="1170350"/>
                <a:ext cx="2091935" cy="1000402"/>
              </a:xfrm>
              <a:prstGeom prst="rect">
                <a:avLst/>
              </a:prstGeom>
              <a:blipFill>
                <a:blip r:embed="rId3"/>
                <a:stretch>
                  <a:fillRect l="-2332" t="-1829" b="-91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C55660B-6968-4238-A10F-69E4D0981A07}"/>
                  </a:ext>
                </a:extLst>
              </p:cNvPr>
              <p:cNvSpPr txBox="1"/>
              <p:nvPr/>
            </p:nvSpPr>
            <p:spPr>
              <a:xfrm>
                <a:off x="9144000" y="2429236"/>
                <a:ext cx="2789249" cy="2711512"/>
              </a:xfrm>
              <a:prstGeom prst="rect">
                <a:avLst/>
              </a:prstGeom>
              <a:solidFill>
                <a:schemeClr val="accent5">
                  <a:lumMod val="20000"/>
                  <a:lumOff val="80000"/>
                  <a:alpha val="50000"/>
                </a:schemeClr>
              </a:solidFill>
            </p:spPr>
            <p:txBody>
              <a:bodyPr wrap="square" rtlCol="0">
                <a:spAutoFit/>
              </a:bodyPr>
              <a:lstStyle/>
              <a:p>
                <a:pPr>
                  <a:lnSpc>
                    <a:spcPts val="2600"/>
                  </a:lnSpc>
                  <a:spcBef>
                    <a:spcPts val="600"/>
                  </a:spcBef>
                </a:pPr>
                <a:r>
                  <a:rPr lang="zh-CN" altLang="en-US" b="1">
                    <a:solidFill>
                      <a:srgbClr val="002060"/>
                    </a:solidFill>
                    <a:latin typeface="楷体" panose="02010609060101010101" pitchFamily="49" charset="-122"/>
                    <a:ea typeface="楷体" panose="02010609060101010101" pitchFamily="49" charset="-122"/>
                  </a:rPr>
                  <a:t>对照</a:t>
                </a:r>
                <a:r>
                  <a:rPr lang="zh-CN" altLang="en-US" b="1">
                    <a:solidFill>
                      <a:schemeClr val="accent2">
                        <a:lumMod val="50000"/>
                      </a:schemeClr>
                    </a:solidFill>
                    <a:latin typeface="+mn-ea"/>
                  </a:rPr>
                  <a:t>命题逻辑基本等值式</a:t>
                </a:r>
                <a:r>
                  <a:rPr lang="zh-CN" altLang="en-US" b="1">
                    <a:solidFill>
                      <a:srgbClr val="002060"/>
                    </a:solidFill>
                    <a:latin typeface="楷体" panose="02010609060101010101" pitchFamily="49" charset="-122"/>
                    <a:ea typeface="楷体" panose="02010609060101010101" pitchFamily="49" charset="-122"/>
                  </a:rPr>
                  <a:t>，不难发现这两者极为类似：</a:t>
                </a:r>
              </a:p>
              <a:p>
                <a:pPr marL="285750" indent="-285750">
                  <a:lnSpc>
                    <a:spcPts val="2600"/>
                  </a:lnSpc>
                  <a:spcBef>
                    <a:spcPts val="600"/>
                  </a:spcBef>
                  <a:spcAft>
                    <a:spcPts val="600"/>
                  </a:spcAft>
                  <a:buFont typeface="Arial" panose="020B0604020202020204" pitchFamily="34" charset="0"/>
                  <a:buChar char="•"/>
                </a:pPr>
                <a:r>
                  <a:rPr lang="zh-CN" altLang="en-US" b="1">
                    <a:solidFill>
                      <a:srgbClr val="002060"/>
                    </a:solidFill>
                  </a:rPr>
                  <a:t>集合</a:t>
                </a:r>
                <a:r>
                  <a:rPr lang="zh-CN" altLang="en-US" b="1">
                    <a:solidFill>
                      <a:srgbClr val="C00000"/>
                    </a:solidFill>
                  </a:rPr>
                  <a:t>交</a:t>
                </a:r>
                <a:r>
                  <a:rPr lang="zh-CN" altLang="en-US" b="1">
                    <a:solidFill>
                      <a:srgbClr val="002060"/>
                    </a:solidFill>
                  </a:rPr>
                  <a:t>对应逻辑</a:t>
                </a:r>
                <a:r>
                  <a:rPr lang="zh-CN" altLang="en-US" b="1">
                    <a:solidFill>
                      <a:srgbClr val="C00000"/>
                    </a:solidFill>
                  </a:rPr>
                  <a:t>合取</a:t>
                </a:r>
                <a:r>
                  <a:rPr lang="zh-CN" altLang="en-US" b="1">
                    <a:solidFill>
                      <a:srgbClr val="002060"/>
                    </a:solidFill>
                  </a:rPr>
                  <a:t>、集合</a:t>
                </a:r>
                <a:r>
                  <a:rPr lang="zh-CN" altLang="en-US" b="1">
                    <a:solidFill>
                      <a:srgbClr val="C00000"/>
                    </a:solidFill>
                  </a:rPr>
                  <a:t>并</a:t>
                </a:r>
                <a:r>
                  <a:rPr lang="zh-CN" altLang="en-US" b="1">
                    <a:solidFill>
                      <a:srgbClr val="002060"/>
                    </a:solidFill>
                  </a:rPr>
                  <a:t>对应逻辑</a:t>
                </a:r>
                <a:r>
                  <a:rPr lang="zh-CN" altLang="en-US" b="1">
                    <a:solidFill>
                      <a:srgbClr val="C00000"/>
                    </a:solidFill>
                  </a:rPr>
                  <a:t>析取</a:t>
                </a:r>
                <a:r>
                  <a:rPr lang="zh-CN" altLang="en-US" b="1">
                    <a:solidFill>
                      <a:srgbClr val="002060"/>
                    </a:solidFill>
                  </a:rPr>
                  <a:t>、集合</a:t>
                </a:r>
                <a:r>
                  <a:rPr lang="zh-CN" altLang="en-US" b="1">
                    <a:solidFill>
                      <a:srgbClr val="C00000"/>
                    </a:solidFill>
                  </a:rPr>
                  <a:t>补</a:t>
                </a:r>
                <a:r>
                  <a:rPr lang="zh-CN" altLang="en-US" b="1">
                    <a:solidFill>
                      <a:srgbClr val="002060"/>
                    </a:solidFill>
                  </a:rPr>
                  <a:t>对应逻辑</a:t>
                </a:r>
                <a:r>
                  <a:rPr lang="zh-CN" altLang="en-US" b="1">
                    <a:solidFill>
                      <a:srgbClr val="C00000"/>
                    </a:solidFill>
                  </a:rPr>
                  <a:t>否定</a:t>
                </a:r>
              </a:p>
              <a:p>
                <a:pPr marL="285750" indent="-285750">
                  <a:lnSpc>
                    <a:spcPts val="2600"/>
                  </a:lnSpc>
                  <a:spcBef>
                    <a:spcPts val="600"/>
                  </a:spcBef>
                  <a:spcAft>
                    <a:spcPts val="600"/>
                  </a:spcAft>
                  <a:buFont typeface="Arial" panose="020B0604020202020204" pitchFamily="34" charset="0"/>
                  <a:buChar char="•"/>
                </a:pPr>
                <a:r>
                  <a:rPr lang="zh-CN" altLang="en-US" b="1">
                    <a:solidFill>
                      <a:srgbClr val="002060"/>
                    </a:solidFill>
                  </a:rPr>
                  <a:t>永真式</a:t>
                </a:r>
                <a14:m>
                  <m:oMath xmlns:m="http://schemas.openxmlformats.org/officeDocument/2006/math">
                    <m:r>
                      <a:rPr lang="en-US" altLang="zh-CN" b="1" i="1" smtClean="0">
                        <a:solidFill>
                          <a:srgbClr val="002060"/>
                        </a:solidFill>
                        <a:latin typeface="Cambria Math" panose="02040503050406030204" pitchFamily="18" charset="0"/>
                      </a:rPr>
                      <m:t>𝟏</m:t>
                    </m:r>
                  </m:oMath>
                </a14:m>
                <a:r>
                  <a:rPr lang="zh-CN" altLang="en-US" b="1">
                    <a:solidFill>
                      <a:srgbClr val="002060"/>
                    </a:solidFill>
                  </a:rPr>
                  <a:t>对应全集</a:t>
                </a:r>
                <a14:m>
                  <m:oMath xmlns:m="http://schemas.openxmlformats.org/officeDocument/2006/math">
                    <m:r>
                      <a:rPr lang="en-US" altLang="zh-CN" b="1" i="1" smtClean="0">
                        <a:solidFill>
                          <a:srgbClr val="002060"/>
                        </a:solidFill>
                        <a:latin typeface="Cambria Math" panose="02040503050406030204" pitchFamily="18" charset="0"/>
                      </a:rPr>
                      <m:t>𝑼</m:t>
                    </m:r>
                  </m:oMath>
                </a14:m>
                <a:r>
                  <a:rPr lang="zh-CN" altLang="en-US" b="1">
                    <a:solidFill>
                      <a:srgbClr val="002060"/>
                    </a:solidFill>
                  </a:rPr>
                  <a:t>，矛盾式</a:t>
                </a:r>
                <a14:m>
                  <m:oMath xmlns:m="http://schemas.openxmlformats.org/officeDocument/2006/math">
                    <m:r>
                      <a:rPr lang="en-US" altLang="zh-CN" b="1" i="1" smtClean="0">
                        <a:solidFill>
                          <a:srgbClr val="002060"/>
                        </a:solidFill>
                        <a:latin typeface="Cambria Math" panose="02040503050406030204" pitchFamily="18" charset="0"/>
                      </a:rPr>
                      <m:t>𝟎</m:t>
                    </m:r>
                  </m:oMath>
                </a14:m>
                <a:r>
                  <a:rPr lang="zh-CN" altLang="en-US" b="1">
                    <a:solidFill>
                      <a:srgbClr val="002060"/>
                    </a:solidFill>
                  </a:rPr>
                  <a:t>对应空集</a:t>
                </a:r>
                <a14:m>
                  <m:oMath xmlns:m="http://schemas.openxmlformats.org/officeDocument/2006/math">
                    <m:r>
                      <a:rPr lang="en-US" altLang="zh-CN" b="1" i="1" smtClean="0">
                        <a:solidFill>
                          <a:srgbClr val="002060"/>
                        </a:solidFill>
                        <a:latin typeface="Cambria Math" panose="02040503050406030204" pitchFamily="18" charset="0"/>
                        <a:ea typeface="Cambria Math" panose="02040503050406030204" pitchFamily="18" charset="0"/>
                      </a:rPr>
                      <m:t>∅</m:t>
                    </m:r>
                  </m:oMath>
                </a14:m>
                <a:endParaRPr lang="zh-CN" altLang="en-US" b="1">
                  <a:solidFill>
                    <a:srgbClr val="002060"/>
                  </a:solidFill>
                </a:endParaRPr>
              </a:p>
            </p:txBody>
          </p:sp>
        </mc:Choice>
        <mc:Fallback xmlns="">
          <p:sp>
            <p:nvSpPr>
              <p:cNvPr id="4" name="文本框 3">
                <a:extLst>
                  <a:ext uri="{FF2B5EF4-FFF2-40B4-BE49-F238E27FC236}">
                    <a16:creationId xmlns:a16="http://schemas.microsoft.com/office/drawing/2014/main" id="{CC55660B-6968-4238-A10F-69E4D0981A07}"/>
                  </a:ext>
                </a:extLst>
              </p:cNvPr>
              <p:cNvSpPr txBox="1">
                <a:spLocks noRot="1" noChangeAspect="1" noMove="1" noResize="1" noEditPoints="1" noAdjustHandles="1" noChangeArrowheads="1" noChangeShapeType="1" noTextEdit="1"/>
              </p:cNvSpPr>
              <p:nvPr/>
            </p:nvSpPr>
            <p:spPr>
              <a:xfrm>
                <a:off x="9144000" y="2429236"/>
                <a:ext cx="2789249" cy="2711512"/>
              </a:xfrm>
              <a:prstGeom prst="rect">
                <a:avLst/>
              </a:prstGeom>
              <a:blipFill>
                <a:blip r:embed="rId4"/>
                <a:stretch>
                  <a:fillRect l="-1747" t="-674" r="-7205"/>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748F240E-8666-4ED8-A603-E0DF9665166E}"/>
              </a:ext>
            </a:extLst>
          </p:cNvPr>
          <p:cNvSpPr txBox="1"/>
          <p:nvPr/>
        </p:nvSpPr>
        <p:spPr>
          <a:xfrm>
            <a:off x="9563919" y="5399232"/>
            <a:ext cx="1949407" cy="646331"/>
          </a:xfrm>
          <a:prstGeom prst="rect">
            <a:avLst/>
          </a:prstGeom>
          <a:solidFill>
            <a:schemeClr val="accent2">
              <a:lumMod val="20000"/>
              <a:lumOff val="80000"/>
            </a:schemeClr>
          </a:solidFill>
        </p:spPr>
        <p:txBody>
          <a:bodyPr wrap="square" rtlCol="0">
            <a:spAutoFit/>
          </a:bodyPr>
          <a:lstStyle/>
          <a:p>
            <a:r>
              <a:rPr lang="zh-CN" altLang="en-US" b="1">
                <a:solidFill>
                  <a:schemeClr val="accent4">
                    <a:lumMod val="50000"/>
                  </a:schemeClr>
                </a:solidFill>
              </a:rPr>
              <a:t>为什么？能给出一些合理理由吗？</a:t>
            </a:r>
          </a:p>
        </p:txBody>
      </p:sp>
    </p:spTree>
    <p:extLst>
      <p:ext uri="{BB962C8B-B14F-4D97-AF65-F5344CB8AC3E}">
        <p14:creationId xmlns:p14="http://schemas.microsoft.com/office/powerpoint/2010/main" val="4276106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B7759684-76F7-415D-AB2E-44402A753398}"/>
              </a:ext>
            </a:extLst>
          </p:cNvPr>
          <p:cNvPicPr>
            <a:picLocks noChangeAspect="1"/>
          </p:cNvPicPr>
          <p:nvPr/>
        </p:nvPicPr>
        <p:blipFill>
          <a:blip r:embed="rId2"/>
          <a:stretch>
            <a:fillRect/>
          </a:stretch>
        </p:blipFill>
        <p:spPr>
          <a:xfrm>
            <a:off x="1243320" y="1786270"/>
            <a:ext cx="7025886" cy="3113009"/>
          </a:xfrm>
          <a:prstGeom prst="rect">
            <a:avLst/>
          </a:prstGeom>
        </p:spPr>
      </p:pic>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集合等式演算</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第十七讲  集合等式证明</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18</a:t>
            </a:fld>
            <a:r>
              <a:rPr lang="en-US" altLang="zh-CN">
                <a:latin typeface="Arial" panose="020B0604020202020204" pitchFamily="34" charset="0"/>
                <a:ea typeface="楷体" panose="02010609060101010101" pitchFamily="49" charset="-122"/>
                <a:cs typeface="Arial" panose="020B0604020202020204" pitchFamily="34" charset="0"/>
              </a:rPr>
              <a:t>/34</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化简集合表达式练习</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91C1C19-6E74-4EE9-967D-361E2AF44DD1}"/>
                  </a:ext>
                </a:extLst>
              </p:cNvPr>
              <p:cNvSpPr txBox="1"/>
              <p:nvPr/>
            </p:nvSpPr>
            <p:spPr>
              <a:xfrm>
                <a:off x="572322" y="1173352"/>
                <a:ext cx="7630964" cy="509178"/>
              </a:xfrm>
              <a:prstGeom prst="rect">
                <a:avLst/>
              </a:prstGeom>
              <a:solidFill>
                <a:schemeClr val="accent6">
                  <a:lumMod val="20000"/>
                  <a:lumOff val="80000"/>
                  <a:alpha val="50000"/>
                </a:schemeClr>
              </a:solidFill>
            </p:spPr>
            <p:txBody>
              <a:bodyPr wrap="square" rtlCol="0">
                <a:spAutoFit/>
              </a:bodyPr>
              <a:lstStyle/>
              <a:p>
                <a:r>
                  <a:rPr lang="zh-CN" altLang="en-US" sz="2400" b="1">
                    <a:solidFill>
                      <a:srgbClr val="002060"/>
                    </a:solidFill>
                  </a:rPr>
                  <a:t>化简集合表达式</a:t>
                </a:r>
                <a14:m>
                  <m:oMath xmlns:m="http://schemas.openxmlformats.org/officeDocument/2006/math">
                    <m:d>
                      <m:dPr>
                        <m:ctrlPr>
                          <a:rPr lang="en-US" altLang="zh-CN" sz="2400" b="1" i="1" smtClean="0">
                            <a:solidFill>
                              <a:schemeClr val="accent2">
                                <a:lumMod val="50000"/>
                              </a:schemeClr>
                            </a:solidFill>
                            <a:latin typeface="Cambria Math" panose="02040503050406030204" pitchFamily="18" charset="0"/>
                          </a:rPr>
                        </m:ctrlPr>
                      </m:dPr>
                      <m:e>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𝑨</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𝑩</m:t>
                            </m:r>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𝑩</m:t>
                        </m:r>
                      </m:e>
                    </m:d>
                    <m:r>
                      <a:rPr lang="en-US" altLang="zh-CN" sz="2400" b="1" i="1" smtClean="0">
                        <a:solidFill>
                          <a:schemeClr val="accent2">
                            <a:lumMod val="50000"/>
                          </a:schemeClr>
                        </a:solidFill>
                        <a:latin typeface="Cambria Math" panose="02040503050406030204" pitchFamily="18" charset="0"/>
                      </a:rPr>
                      <m:t>−</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𝑨</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𝑩</m:t>
                        </m:r>
                      </m:e>
                    </m:d>
                  </m:oMath>
                </a14:m>
                <a:endParaRPr lang="zh-CN" altLang="en-US" sz="2400" b="1">
                  <a:solidFill>
                    <a:srgbClr val="002060"/>
                  </a:solidFill>
                </a:endParaRPr>
              </a:p>
            </p:txBody>
          </p:sp>
        </mc:Choice>
        <mc:Fallback xmlns="">
          <p:sp>
            <p:nvSpPr>
              <p:cNvPr id="2" name="文本框 1">
                <a:extLst>
                  <a:ext uri="{FF2B5EF4-FFF2-40B4-BE49-F238E27FC236}">
                    <a16:creationId xmlns:a16="http://schemas.microsoft.com/office/drawing/2014/main" id="{491C1C19-6E74-4EE9-967D-361E2AF44DD1}"/>
                  </a:ext>
                </a:extLst>
              </p:cNvPr>
              <p:cNvSpPr txBox="1">
                <a:spLocks noRot="1" noChangeAspect="1" noMove="1" noResize="1" noEditPoints="1" noAdjustHandles="1" noChangeArrowheads="1" noChangeShapeType="1" noTextEdit="1"/>
              </p:cNvSpPr>
              <p:nvPr/>
            </p:nvSpPr>
            <p:spPr>
              <a:xfrm>
                <a:off x="572322" y="1173352"/>
                <a:ext cx="7630964" cy="509178"/>
              </a:xfrm>
              <a:prstGeom prst="rect">
                <a:avLst/>
              </a:prstGeom>
              <a:blipFill>
                <a:blip r:embed="rId3"/>
                <a:stretch>
                  <a:fillRect l="-1278" t="-2381" b="-23810"/>
                </a:stretch>
              </a:blipFill>
            </p:spPr>
            <p:txBody>
              <a:bodyPr/>
              <a:lstStyle/>
              <a:p>
                <a:r>
                  <a:rPr lang="zh-CN" altLang="en-US">
                    <a:noFill/>
                  </a:rPr>
                  <a:t> </a:t>
                </a:r>
              </a:p>
            </p:txBody>
          </p:sp>
        </mc:Fallback>
      </mc:AlternateContent>
      <p:graphicFrame>
        <p:nvGraphicFramePr>
          <p:cNvPr id="6" name="表格 5">
            <a:extLst>
              <a:ext uri="{FF2B5EF4-FFF2-40B4-BE49-F238E27FC236}">
                <a16:creationId xmlns:a16="http://schemas.microsoft.com/office/drawing/2014/main" id="{7503DF68-23F0-4A09-9B71-5296737E5393}"/>
              </a:ext>
            </a:extLst>
          </p:cNvPr>
          <p:cNvGraphicFramePr>
            <a:graphicFrameLocks noGrp="1"/>
          </p:cNvGraphicFramePr>
          <p:nvPr/>
        </p:nvGraphicFramePr>
        <p:xfrm>
          <a:off x="854965" y="5003019"/>
          <a:ext cx="9236830" cy="1188720"/>
        </p:xfrm>
        <a:graphic>
          <a:graphicData uri="http://schemas.openxmlformats.org/drawingml/2006/table">
            <a:tbl>
              <a:tblPr firstRow="1" bandRow="1">
                <a:tableStyleId>{5C22544A-7EE6-4342-B048-85BDC9FD1C3A}</a:tableStyleId>
              </a:tblPr>
              <a:tblGrid>
                <a:gridCol w="1847366">
                  <a:extLst>
                    <a:ext uri="{9D8B030D-6E8A-4147-A177-3AD203B41FA5}">
                      <a16:colId xmlns:a16="http://schemas.microsoft.com/office/drawing/2014/main" val="2154442432"/>
                    </a:ext>
                  </a:extLst>
                </a:gridCol>
                <a:gridCol w="1847366">
                  <a:extLst>
                    <a:ext uri="{9D8B030D-6E8A-4147-A177-3AD203B41FA5}">
                      <a16:colId xmlns:a16="http://schemas.microsoft.com/office/drawing/2014/main" val="355960408"/>
                    </a:ext>
                  </a:extLst>
                </a:gridCol>
                <a:gridCol w="1847366">
                  <a:extLst>
                    <a:ext uri="{9D8B030D-6E8A-4147-A177-3AD203B41FA5}">
                      <a16:colId xmlns:a16="http://schemas.microsoft.com/office/drawing/2014/main" val="3938278601"/>
                    </a:ext>
                  </a:extLst>
                </a:gridCol>
                <a:gridCol w="1847366">
                  <a:extLst>
                    <a:ext uri="{9D8B030D-6E8A-4147-A177-3AD203B41FA5}">
                      <a16:colId xmlns:a16="http://schemas.microsoft.com/office/drawing/2014/main" val="3697040297"/>
                    </a:ext>
                  </a:extLst>
                </a:gridCol>
                <a:gridCol w="1847366">
                  <a:extLst>
                    <a:ext uri="{9D8B030D-6E8A-4147-A177-3AD203B41FA5}">
                      <a16:colId xmlns:a16="http://schemas.microsoft.com/office/drawing/2014/main" val="711134306"/>
                    </a:ext>
                  </a:extLst>
                </a:gridCol>
              </a:tblGrid>
              <a:tr h="370840">
                <a:tc>
                  <a:txBody>
                    <a:bodyPr/>
                    <a:lstStyle/>
                    <a:p>
                      <a:pPr algn="l"/>
                      <a:r>
                        <a:rPr lang="en-US" altLang="zh-CN" sz="2000" b="1">
                          <a:solidFill>
                            <a:schemeClr val="accent2">
                              <a:lumMod val="50000"/>
                            </a:schemeClr>
                          </a:solidFill>
                        </a:rPr>
                        <a:t>A.  </a:t>
                      </a:r>
                      <a:r>
                        <a:rPr lang="zh-CN" altLang="en-US" sz="2000">
                          <a:solidFill>
                            <a:schemeClr val="accent2">
                              <a:lumMod val="50000"/>
                            </a:schemeClr>
                          </a:solidFill>
                        </a:rPr>
                        <a:t>同一律</a:t>
                      </a:r>
                      <a:endParaRPr lang="zh-CN" altLang="en-US" sz="2000" b="1">
                        <a:solidFill>
                          <a:schemeClr val="accent2">
                            <a:lumMod val="5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B.  </a:t>
                      </a:r>
                      <a:r>
                        <a:rPr lang="zh-CN" altLang="en-US" sz="2000" b="1">
                          <a:solidFill>
                            <a:schemeClr val="accent2">
                              <a:lumMod val="50000"/>
                            </a:schemeClr>
                          </a:solidFill>
                        </a:rPr>
                        <a:t>零律</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C.  </a:t>
                      </a:r>
                      <a:r>
                        <a:rPr lang="zh-CN" altLang="en-US" sz="2000" b="1">
                          <a:solidFill>
                            <a:schemeClr val="accent2">
                              <a:lumMod val="50000"/>
                            </a:schemeClr>
                          </a:solidFill>
                        </a:rPr>
                        <a:t>矛盾律</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D.  </a:t>
                      </a:r>
                      <a:r>
                        <a:rPr lang="zh-CN" altLang="en-US" sz="2000" b="1">
                          <a:solidFill>
                            <a:schemeClr val="accent2">
                              <a:lumMod val="50000"/>
                            </a:schemeClr>
                          </a:solidFill>
                        </a:rPr>
                        <a:t>排中律</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E.  </a:t>
                      </a:r>
                      <a:r>
                        <a:rPr lang="zh-CN" altLang="en-US" sz="2000" b="1">
                          <a:solidFill>
                            <a:schemeClr val="accent2">
                              <a:lumMod val="50000"/>
                            </a:schemeClr>
                          </a:solidFill>
                        </a:rPr>
                        <a:t>双重否定律</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958124212"/>
                  </a:ext>
                </a:extLst>
              </a:tr>
              <a:tr h="370840">
                <a:tc>
                  <a:txBody>
                    <a:bodyPr/>
                    <a:lstStyle/>
                    <a:p>
                      <a:pPr algn="l"/>
                      <a:r>
                        <a:rPr lang="en-US" altLang="zh-CN" sz="2000" b="1">
                          <a:solidFill>
                            <a:schemeClr val="accent2">
                              <a:lumMod val="50000"/>
                            </a:schemeClr>
                          </a:solidFill>
                        </a:rPr>
                        <a:t>F.  </a:t>
                      </a:r>
                      <a:r>
                        <a:rPr lang="zh-CN" altLang="en-US" sz="2000" b="1">
                          <a:solidFill>
                            <a:schemeClr val="accent2">
                              <a:lumMod val="50000"/>
                            </a:schemeClr>
                          </a:solidFill>
                        </a:rPr>
                        <a:t>幂等律</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G.  </a:t>
                      </a:r>
                      <a:r>
                        <a:rPr lang="zh-CN" altLang="en-US" sz="2000" b="1">
                          <a:solidFill>
                            <a:schemeClr val="accent2">
                              <a:lumMod val="50000"/>
                            </a:schemeClr>
                          </a:solidFill>
                        </a:rPr>
                        <a:t>交换律</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H.  </a:t>
                      </a:r>
                      <a:r>
                        <a:rPr lang="zh-CN" altLang="en-US" sz="2000" b="1">
                          <a:solidFill>
                            <a:schemeClr val="accent2">
                              <a:lumMod val="50000"/>
                            </a:schemeClr>
                          </a:solidFill>
                        </a:rPr>
                        <a:t>结合律</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a:solidFill>
                            <a:schemeClr val="accent2">
                              <a:lumMod val="50000"/>
                            </a:schemeClr>
                          </a:solidFill>
                        </a:rPr>
                        <a:t>I.  </a:t>
                      </a:r>
                      <a:r>
                        <a:rPr lang="zh-CN" altLang="en-US" sz="2000" b="1">
                          <a:solidFill>
                            <a:schemeClr val="accent2">
                              <a:lumMod val="50000"/>
                            </a:schemeClr>
                          </a:solidFill>
                        </a:rPr>
                        <a:t>分配律</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J.   </a:t>
                      </a:r>
                      <a:r>
                        <a:rPr lang="zh-CN" altLang="en-US" sz="2000" b="1">
                          <a:solidFill>
                            <a:schemeClr val="accent2">
                              <a:lumMod val="50000"/>
                            </a:schemeClr>
                          </a:solidFill>
                        </a:rPr>
                        <a:t>吸收律</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3828555206"/>
                  </a:ext>
                </a:extLst>
              </a:tr>
              <a:tr h="370840">
                <a:tc>
                  <a:txBody>
                    <a:bodyPr/>
                    <a:lstStyle/>
                    <a:p>
                      <a:pPr algn="l"/>
                      <a:r>
                        <a:rPr lang="en-US" altLang="zh-CN" sz="2000" b="1">
                          <a:solidFill>
                            <a:schemeClr val="accent2">
                              <a:lumMod val="50000"/>
                            </a:schemeClr>
                          </a:solidFill>
                        </a:rPr>
                        <a:t>K.  </a:t>
                      </a:r>
                      <a:r>
                        <a:rPr lang="zh-CN" altLang="en-US" sz="2000" b="1">
                          <a:solidFill>
                            <a:schemeClr val="accent2">
                              <a:lumMod val="50000"/>
                            </a:schemeClr>
                          </a:solidFill>
                        </a:rPr>
                        <a:t>德摩尔根律</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L.  </a:t>
                      </a:r>
                      <a:r>
                        <a:rPr lang="zh-CN" altLang="en-US" sz="2000" b="1" kern="1200">
                          <a:solidFill>
                            <a:schemeClr val="accent2">
                              <a:lumMod val="50000"/>
                            </a:schemeClr>
                          </a:solidFill>
                          <a:latin typeface="+mn-lt"/>
                          <a:ea typeface="+mn-ea"/>
                          <a:cs typeface="+mn-cs"/>
                        </a:rPr>
                        <a:t>集合差等式</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endParaRPr lang="zh-CN" altLang="en-US" sz="2000" b="1">
                        <a:solidFill>
                          <a:schemeClr val="accent2">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 </a:t>
                      </a:r>
                      <a:endParaRPr lang="zh-CN" altLang="en-US" sz="2000" b="1">
                        <a:solidFill>
                          <a:schemeClr val="accent2">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  </a:t>
                      </a:r>
                      <a:endParaRPr lang="zh-CN" altLang="en-US" sz="2000" b="1">
                        <a:solidFill>
                          <a:schemeClr val="accent2">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2339066323"/>
                  </a:ext>
                </a:extLst>
              </a:tr>
            </a:tbl>
          </a:graphicData>
        </a:graphic>
      </p:graphicFrame>
      <p:sp>
        <p:nvSpPr>
          <p:cNvPr id="25" name="文本框 24">
            <a:extLst>
              <a:ext uri="{FF2B5EF4-FFF2-40B4-BE49-F238E27FC236}">
                <a16:creationId xmlns:a16="http://schemas.microsoft.com/office/drawing/2014/main" id="{7B9B5F9C-F7B2-4CF0-9D36-970AF623694D}"/>
              </a:ext>
            </a:extLst>
          </p:cNvPr>
          <p:cNvSpPr txBox="1"/>
          <p:nvPr/>
        </p:nvSpPr>
        <p:spPr>
          <a:xfrm>
            <a:off x="8532207" y="1048184"/>
            <a:ext cx="2026427" cy="646331"/>
          </a:xfrm>
          <a:prstGeom prst="rect">
            <a:avLst/>
          </a:prstGeom>
          <a:solidFill>
            <a:schemeClr val="accent4">
              <a:lumMod val="40000"/>
              <a:lumOff val="60000"/>
            </a:schemeClr>
          </a:solidFill>
        </p:spPr>
        <p:txBody>
          <a:bodyPr wrap="square" rtlCol="0">
            <a:spAutoFit/>
          </a:bodyPr>
          <a:lstStyle/>
          <a:p>
            <a:r>
              <a:rPr lang="zh-CN" altLang="en-US" b="1">
                <a:solidFill>
                  <a:schemeClr val="accent2">
                    <a:lumMod val="50000"/>
                  </a:schemeClr>
                </a:solidFill>
              </a:rPr>
              <a:t>使用下面选项字母填空以给出理由</a:t>
            </a:r>
          </a:p>
        </p:txBody>
      </p:sp>
    </p:spTree>
    <p:extLst>
      <p:ext uri="{BB962C8B-B14F-4D97-AF65-F5344CB8AC3E}">
        <p14:creationId xmlns:p14="http://schemas.microsoft.com/office/powerpoint/2010/main" val="2522235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集合等式演算</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第十七讲  集合等式证明</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19</a:t>
            </a:fld>
            <a:r>
              <a:rPr lang="en-US" altLang="zh-CN">
                <a:latin typeface="Arial" panose="020B0604020202020204" pitchFamily="34" charset="0"/>
                <a:ea typeface="楷体" panose="02010609060101010101" pitchFamily="49" charset="-122"/>
                <a:cs typeface="Arial" panose="020B0604020202020204" pitchFamily="34" charset="0"/>
              </a:rPr>
              <a:t>/34</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化简集合表达式练习</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91C1C19-6E74-4EE9-967D-361E2AF44DD1}"/>
                  </a:ext>
                </a:extLst>
              </p:cNvPr>
              <p:cNvSpPr txBox="1"/>
              <p:nvPr/>
            </p:nvSpPr>
            <p:spPr>
              <a:xfrm>
                <a:off x="572322" y="1173352"/>
                <a:ext cx="7630964" cy="509178"/>
              </a:xfrm>
              <a:prstGeom prst="rect">
                <a:avLst/>
              </a:prstGeom>
              <a:solidFill>
                <a:schemeClr val="accent6">
                  <a:lumMod val="20000"/>
                  <a:lumOff val="80000"/>
                  <a:alpha val="50000"/>
                </a:schemeClr>
              </a:solidFill>
            </p:spPr>
            <p:txBody>
              <a:bodyPr wrap="square" rtlCol="0">
                <a:spAutoFit/>
              </a:bodyPr>
              <a:lstStyle/>
              <a:p>
                <a:r>
                  <a:rPr lang="zh-CN" altLang="en-US" sz="2400" b="1">
                    <a:solidFill>
                      <a:srgbClr val="002060"/>
                    </a:solidFill>
                  </a:rPr>
                  <a:t>化简集合表达式</a:t>
                </a:r>
                <a14:m>
                  <m:oMath xmlns:m="http://schemas.openxmlformats.org/officeDocument/2006/math">
                    <m:d>
                      <m:dPr>
                        <m:ctrlPr>
                          <a:rPr lang="en-US" altLang="zh-CN" sz="2400" b="1" i="1" smtClean="0">
                            <a:solidFill>
                              <a:schemeClr val="accent2">
                                <a:lumMod val="50000"/>
                              </a:schemeClr>
                            </a:solidFill>
                            <a:latin typeface="Cambria Math" panose="02040503050406030204" pitchFamily="18" charset="0"/>
                          </a:rPr>
                        </m:ctrlPr>
                      </m:dPr>
                      <m:e>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𝑨</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𝑩</m:t>
                            </m:r>
                          </m:e>
                        </m:d>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𝑩</m:t>
                        </m:r>
                      </m:e>
                    </m:d>
                    <m:r>
                      <a:rPr lang="en-US" altLang="zh-CN" sz="2400" b="1" i="1" smtClean="0">
                        <a:solidFill>
                          <a:schemeClr val="accent2">
                            <a:lumMod val="50000"/>
                          </a:schemeClr>
                        </a:solidFill>
                        <a:latin typeface="Cambria Math" panose="02040503050406030204" pitchFamily="18" charset="0"/>
                      </a:rPr>
                      <m:t>−</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𝑨</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𝑩</m:t>
                        </m:r>
                      </m:e>
                    </m:d>
                  </m:oMath>
                </a14:m>
                <a:endParaRPr lang="zh-CN" altLang="en-US" sz="2400" b="1">
                  <a:solidFill>
                    <a:srgbClr val="002060"/>
                  </a:solidFill>
                </a:endParaRPr>
              </a:p>
            </p:txBody>
          </p:sp>
        </mc:Choice>
        <mc:Fallback xmlns="">
          <p:sp>
            <p:nvSpPr>
              <p:cNvPr id="2" name="文本框 1">
                <a:extLst>
                  <a:ext uri="{FF2B5EF4-FFF2-40B4-BE49-F238E27FC236}">
                    <a16:creationId xmlns:a16="http://schemas.microsoft.com/office/drawing/2014/main" id="{491C1C19-6E74-4EE9-967D-361E2AF44DD1}"/>
                  </a:ext>
                </a:extLst>
              </p:cNvPr>
              <p:cNvSpPr txBox="1">
                <a:spLocks noRot="1" noChangeAspect="1" noMove="1" noResize="1" noEditPoints="1" noAdjustHandles="1" noChangeArrowheads="1" noChangeShapeType="1" noTextEdit="1"/>
              </p:cNvSpPr>
              <p:nvPr/>
            </p:nvSpPr>
            <p:spPr>
              <a:xfrm>
                <a:off x="572322" y="1173352"/>
                <a:ext cx="7630964" cy="509178"/>
              </a:xfrm>
              <a:prstGeom prst="rect">
                <a:avLst/>
              </a:prstGeom>
              <a:blipFill>
                <a:blip r:embed="rId2"/>
                <a:stretch>
                  <a:fillRect l="-1278" t="-2381" b="-23810"/>
                </a:stretch>
              </a:blipFill>
            </p:spPr>
            <p:txBody>
              <a:bodyPr/>
              <a:lstStyle/>
              <a:p>
                <a:r>
                  <a:rPr lang="zh-CN" altLang="en-US">
                    <a:noFill/>
                  </a:rPr>
                  <a:t> </a:t>
                </a:r>
              </a:p>
            </p:txBody>
          </p:sp>
        </mc:Fallback>
      </mc:AlternateContent>
      <p:graphicFrame>
        <p:nvGraphicFramePr>
          <p:cNvPr id="6" name="表格 5">
            <a:extLst>
              <a:ext uri="{FF2B5EF4-FFF2-40B4-BE49-F238E27FC236}">
                <a16:creationId xmlns:a16="http://schemas.microsoft.com/office/drawing/2014/main" id="{7503DF68-23F0-4A09-9B71-5296737E5393}"/>
              </a:ext>
            </a:extLst>
          </p:cNvPr>
          <p:cNvGraphicFramePr>
            <a:graphicFrameLocks noGrp="1"/>
          </p:cNvGraphicFramePr>
          <p:nvPr>
            <p:extLst>
              <p:ext uri="{D42A27DB-BD31-4B8C-83A1-F6EECF244321}">
                <p14:modId xmlns:p14="http://schemas.microsoft.com/office/powerpoint/2010/main" val="1704047774"/>
              </p:ext>
            </p:extLst>
          </p:nvPr>
        </p:nvGraphicFramePr>
        <p:xfrm>
          <a:off x="854965" y="5003019"/>
          <a:ext cx="9236830" cy="1188720"/>
        </p:xfrm>
        <a:graphic>
          <a:graphicData uri="http://schemas.openxmlformats.org/drawingml/2006/table">
            <a:tbl>
              <a:tblPr firstRow="1" bandRow="1">
                <a:tableStyleId>{5C22544A-7EE6-4342-B048-85BDC9FD1C3A}</a:tableStyleId>
              </a:tblPr>
              <a:tblGrid>
                <a:gridCol w="1847366">
                  <a:extLst>
                    <a:ext uri="{9D8B030D-6E8A-4147-A177-3AD203B41FA5}">
                      <a16:colId xmlns:a16="http://schemas.microsoft.com/office/drawing/2014/main" val="2154442432"/>
                    </a:ext>
                  </a:extLst>
                </a:gridCol>
                <a:gridCol w="1847366">
                  <a:extLst>
                    <a:ext uri="{9D8B030D-6E8A-4147-A177-3AD203B41FA5}">
                      <a16:colId xmlns:a16="http://schemas.microsoft.com/office/drawing/2014/main" val="355960408"/>
                    </a:ext>
                  </a:extLst>
                </a:gridCol>
                <a:gridCol w="1847366">
                  <a:extLst>
                    <a:ext uri="{9D8B030D-6E8A-4147-A177-3AD203B41FA5}">
                      <a16:colId xmlns:a16="http://schemas.microsoft.com/office/drawing/2014/main" val="3938278601"/>
                    </a:ext>
                  </a:extLst>
                </a:gridCol>
                <a:gridCol w="1847366">
                  <a:extLst>
                    <a:ext uri="{9D8B030D-6E8A-4147-A177-3AD203B41FA5}">
                      <a16:colId xmlns:a16="http://schemas.microsoft.com/office/drawing/2014/main" val="3697040297"/>
                    </a:ext>
                  </a:extLst>
                </a:gridCol>
                <a:gridCol w="1847366">
                  <a:extLst>
                    <a:ext uri="{9D8B030D-6E8A-4147-A177-3AD203B41FA5}">
                      <a16:colId xmlns:a16="http://schemas.microsoft.com/office/drawing/2014/main" val="711134306"/>
                    </a:ext>
                  </a:extLst>
                </a:gridCol>
              </a:tblGrid>
              <a:tr h="370840">
                <a:tc>
                  <a:txBody>
                    <a:bodyPr/>
                    <a:lstStyle/>
                    <a:p>
                      <a:pPr algn="l"/>
                      <a:r>
                        <a:rPr lang="en-US" altLang="zh-CN" sz="2000" b="1">
                          <a:solidFill>
                            <a:schemeClr val="accent2">
                              <a:lumMod val="50000"/>
                            </a:schemeClr>
                          </a:solidFill>
                        </a:rPr>
                        <a:t>A.  </a:t>
                      </a:r>
                      <a:r>
                        <a:rPr lang="zh-CN" altLang="en-US" sz="2000">
                          <a:solidFill>
                            <a:schemeClr val="accent2">
                              <a:lumMod val="50000"/>
                            </a:schemeClr>
                          </a:solidFill>
                        </a:rPr>
                        <a:t>同一律</a:t>
                      </a:r>
                      <a:endParaRPr lang="zh-CN" altLang="en-US" sz="2000" b="1">
                        <a:solidFill>
                          <a:schemeClr val="accent2">
                            <a:lumMod val="5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B.  </a:t>
                      </a:r>
                      <a:r>
                        <a:rPr lang="zh-CN" altLang="en-US" sz="2000" b="1">
                          <a:solidFill>
                            <a:schemeClr val="accent2">
                              <a:lumMod val="50000"/>
                            </a:schemeClr>
                          </a:solidFill>
                        </a:rPr>
                        <a:t>零律</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C.  </a:t>
                      </a:r>
                      <a:r>
                        <a:rPr lang="zh-CN" altLang="en-US" sz="2000" b="1">
                          <a:solidFill>
                            <a:schemeClr val="accent2">
                              <a:lumMod val="50000"/>
                            </a:schemeClr>
                          </a:solidFill>
                        </a:rPr>
                        <a:t>矛盾律</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D.  </a:t>
                      </a:r>
                      <a:r>
                        <a:rPr lang="zh-CN" altLang="en-US" sz="2000" b="1">
                          <a:solidFill>
                            <a:schemeClr val="accent2">
                              <a:lumMod val="50000"/>
                            </a:schemeClr>
                          </a:solidFill>
                        </a:rPr>
                        <a:t>排中律</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E.  </a:t>
                      </a:r>
                      <a:r>
                        <a:rPr lang="zh-CN" altLang="en-US" sz="2000" b="1">
                          <a:solidFill>
                            <a:schemeClr val="accent2">
                              <a:lumMod val="50000"/>
                            </a:schemeClr>
                          </a:solidFill>
                        </a:rPr>
                        <a:t>双重否定律</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958124212"/>
                  </a:ext>
                </a:extLst>
              </a:tr>
              <a:tr h="370840">
                <a:tc>
                  <a:txBody>
                    <a:bodyPr/>
                    <a:lstStyle/>
                    <a:p>
                      <a:pPr algn="l"/>
                      <a:r>
                        <a:rPr lang="en-US" altLang="zh-CN" sz="2000" b="1">
                          <a:solidFill>
                            <a:schemeClr val="accent2">
                              <a:lumMod val="50000"/>
                            </a:schemeClr>
                          </a:solidFill>
                        </a:rPr>
                        <a:t>F.  </a:t>
                      </a:r>
                      <a:r>
                        <a:rPr lang="zh-CN" altLang="en-US" sz="2000" b="1">
                          <a:solidFill>
                            <a:schemeClr val="accent2">
                              <a:lumMod val="50000"/>
                            </a:schemeClr>
                          </a:solidFill>
                        </a:rPr>
                        <a:t>幂等律</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G.  </a:t>
                      </a:r>
                      <a:r>
                        <a:rPr lang="zh-CN" altLang="en-US" sz="2000" b="1">
                          <a:solidFill>
                            <a:schemeClr val="accent2">
                              <a:lumMod val="50000"/>
                            </a:schemeClr>
                          </a:solidFill>
                        </a:rPr>
                        <a:t>交换律</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H.  </a:t>
                      </a:r>
                      <a:r>
                        <a:rPr lang="zh-CN" altLang="en-US" sz="2000" b="1">
                          <a:solidFill>
                            <a:schemeClr val="accent2">
                              <a:lumMod val="50000"/>
                            </a:schemeClr>
                          </a:solidFill>
                        </a:rPr>
                        <a:t>结合律</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a:solidFill>
                            <a:schemeClr val="accent2">
                              <a:lumMod val="50000"/>
                            </a:schemeClr>
                          </a:solidFill>
                        </a:rPr>
                        <a:t>I.  </a:t>
                      </a:r>
                      <a:r>
                        <a:rPr lang="zh-CN" altLang="en-US" sz="2000" b="1">
                          <a:solidFill>
                            <a:schemeClr val="accent2">
                              <a:lumMod val="50000"/>
                            </a:schemeClr>
                          </a:solidFill>
                        </a:rPr>
                        <a:t>分配律</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J.   </a:t>
                      </a:r>
                      <a:r>
                        <a:rPr lang="zh-CN" altLang="en-US" sz="2000" b="1">
                          <a:solidFill>
                            <a:schemeClr val="accent2">
                              <a:lumMod val="50000"/>
                            </a:schemeClr>
                          </a:solidFill>
                        </a:rPr>
                        <a:t>吸收律</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3828555206"/>
                  </a:ext>
                </a:extLst>
              </a:tr>
              <a:tr h="370840">
                <a:tc>
                  <a:txBody>
                    <a:bodyPr/>
                    <a:lstStyle/>
                    <a:p>
                      <a:pPr algn="l"/>
                      <a:r>
                        <a:rPr lang="en-US" altLang="zh-CN" sz="2000" b="1">
                          <a:solidFill>
                            <a:schemeClr val="accent2">
                              <a:lumMod val="50000"/>
                            </a:schemeClr>
                          </a:solidFill>
                        </a:rPr>
                        <a:t>K.  </a:t>
                      </a:r>
                      <a:r>
                        <a:rPr lang="zh-CN" altLang="en-US" sz="2000" b="1">
                          <a:solidFill>
                            <a:schemeClr val="accent2">
                              <a:lumMod val="50000"/>
                            </a:schemeClr>
                          </a:solidFill>
                        </a:rPr>
                        <a:t>德摩尔根律</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L.  </a:t>
                      </a:r>
                      <a:r>
                        <a:rPr lang="zh-CN" altLang="en-US" sz="2000" b="1" kern="1200">
                          <a:solidFill>
                            <a:schemeClr val="accent2">
                              <a:lumMod val="50000"/>
                            </a:schemeClr>
                          </a:solidFill>
                          <a:latin typeface="+mn-lt"/>
                          <a:ea typeface="+mn-ea"/>
                          <a:cs typeface="+mn-cs"/>
                        </a:rPr>
                        <a:t>集合差等式</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endParaRPr lang="zh-CN" altLang="en-US" sz="2000" b="1">
                        <a:solidFill>
                          <a:schemeClr val="accent2">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 </a:t>
                      </a:r>
                      <a:endParaRPr lang="zh-CN" altLang="en-US" sz="2000" b="1">
                        <a:solidFill>
                          <a:schemeClr val="accent2">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  </a:t>
                      </a:r>
                      <a:endParaRPr lang="zh-CN" altLang="en-US" sz="2000" b="1">
                        <a:solidFill>
                          <a:schemeClr val="accent2">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2339066323"/>
                  </a:ext>
                </a:extLst>
              </a:tr>
            </a:tbl>
          </a:graphicData>
        </a:graphic>
      </p:graphicFrame>
      <p:sp>
        <p:nvSpPr>
          <p:cNvPr id="25" name="文本框 24">
            <a:extLst>
              <a:ext uri="{FF2B5EF4-FFF2-40B4-BE49-F238E27FC236}">
                <a16:creationId xmlns:a16="http://schemas.microsoft.com/office/drawing/2014/main" id="{7B9B5F9C-F7B2-4CF0-9D36-970AF623694D}"/>
              </a:ext>
            </a:extLst>
          </p:cNvPr>
          <p:cNvSpPr txBox="1"/>
          <p:nvPr/>
        </p:nvSpPr>
        <p:spPr>
          <a:xfrm>
            <a:off x="8532207" y="1048184"/>
            <a:ext cx="2026427" cy="646331"/>
          </a:xfrm>
          <a:prstGeom prst="rect">
            <a:avLst/>
          </a:prstGeom>
          <a:solidFill>
            <a:schemeClr val="accent4">
              <a:lumMod val="40000"/>
              <a:lumOff val="60000"/>
            </a:schemeClr>
          </a:solidFill>
        </p:spPr>
        <p:txBody>
          <a:bodyPr wrap="square" rtlCol="0">
            <a:spAutoFit/>
          </a:bodyPr>
          <a:lstStyle/>
          <a:p>
            <a:r>
              <a:rPr lang="zh-CN" altLang="en-US" b="1">
                <a:solidFill>
                  <a:schemeClr val="accent2">
                    <a:lumMod val="50000"/>
                  </a:schemeClr>
                </a:solidFill>
              </a:rPr>
              <a:t>使用下面选项字母填空以给出理由</a:t>
            </a:r>
          </a:p>
        </p:txBody>
      </p:sp>
      <p:grpSp>
        <p:nvGrpSpPr>
          <p:cNvPr id="39" name="组合 38">
            <a:extLst>
              <a:ext uri="{FF2B5EF4-FFF2-40B4-BE49-F238E27FC236}">
                <a16:creationId xmlns:a16="http://schemas.microsoft.com/office/drawing/2014/main" id="{13ABFBA2-8525-446B-A07C-614477D3FAA1}"/>
              </a:ext>
            </a:extLst>
          </p:cNvPr>
          <p:cNvGrpSpPr/>
          <p:nvPr/>
        </p:nvGrpSpPr>
        <p:grpSpPr>
          <a:xfrm>
            <a:off x="1243320" y="1786270"/>
            <a:ext cx="7367964" cy="3113009"/>
            <a:chOff x="1243320" y="1786270"/>
            <a:chExt cx="7367964" cy="3113009"/>
          </a:xfrm>
        </p:grpSpPr>
        <p:pic>
          <p:nvPicPr>
            <p:cNvPr id="11" name="图片 10">
              <a:extLst>
                <a:ext uri="{FF2B5EF4-FFF2-40B4-BE49-F238E27FC236}">
                  <a16:creationId xmlns:a16="http://schemas.microsoft.com/office/drawing/2014/main" id="{B7759684-76F7-415D-AB2E-44402A753398}"/>
                </a:ext>
              </a:extLst>
            </p:cNvPr>
            <p:cNvPicPr>
              <a:picLocks noChangeAspect="1"/>
            </p:cNvPicPr>
            <p:nvPr/>
          </p:nvPicPr>
          <p:blipFill>
            <a:blip r:embed="rId3"/>
            <a:stretch>
              <a:fillRect/>
            </a:stretch>
          </p:blipFill>
          <p:spPr>
            <a:xfrm>
              <a:off x="1243320" y="1786270"/>
              <a:ext cx="7025886" cy="3113009"/>
            </a:xfrm>
            <a:prstGeom prst="rect">
              <a:avLst/>
            </a:prstGeom>
          </p:spPr>
        </p:pic>
        <p:sp>
          <p:nvSpPr>
            <p:cNvPr id="4" name="文本框 3">
              <a:extLst>
                <a:ext uri="{FF2B5EF4-FFF2-40B4-BE49-F238E27FC236}">
                  <a16:creationId xmlns:a16="http://schemas.microsoft.com/office/drawing/2014/main" id="{F8555057-D17B-4112-A247-8CC24A74418E}"/>
                </a:ext>
              </a:extLst>
            </p:cNvPr>
            <p:cNvSpPr txBox="1"/>
            <p:nvPr/>
          </p:nvSpPr>
          <p:spPr>
            <a:xfrm>
              <a:off x="6664071" y="1920371"/>
              <a:ext cx="1474913" cy="307777"/>
            </a:xfrm>
            <a:prstGeom prst="rect">
              <a:avLst/>
            </a:prstGeom>
            <a:solidFill>
              <a:srgbClr val="FFFFCC"/>
            </a:solidFill>
          </p:spPr>
          <p:txBody>
            <a:bodyPr wrap="square" lIns="0" tIns="0" rIns="0" bIns="0" rtlCol="0">
              <a:spAutoFit/>
            </a:bodyPr>
            <a:lstStyle/>
            <a:p>
              <a:r>
                <a:rPr lang="zh-CN" altLang="en-US" sz="2000" b="1">
                  <a:solidFill>
                    <a:srgbClr val="0000FF"/>
                  </a:solidFill>
                  <a:latin typeface="楷体" panose="02010609060101010101" pitchFamily="49" charset="-122"/>
                  <a:ea typeface="楷体" panose="02010609060101010101" pitchFamily="49" charset="-122"/>
                </a:rPr>
                <a:t>吸收律</a:t>
              </a:r>
            </a:p>
          </p:txBody>
        </p:sp>
        <p:sp>
          <p:nvSpPr>
            <p:cNvPr id="23" name="文本框 22">
              <a:extLst>
                <a:ext uri="{FF2B5EF4-FFF2-40B4-BE49-F238E27FC236}">
                  <a16:creationId xmlns:a16="http://schemas.microsoft.com/office/drawing/2014/main" id="{5E235B39-20AF-4D71-9366-82E912EA66A4}"/>
                </a:ext>
              </a:extLst>
            </p:cNvPr>
            <p:cNvSpPr txBox="1"/>
            <p:nvPr/>
          </p:nvSpPr>
          <p:spPr>
            <a:xfrm>
              <a:off x="8269206" y="1920371"/>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J</a:t>
              </a:r>
              <a:endParaRPr lang="zh-CN" altLang="en-US" b="1">
                <a:solidFill>
                  <a:srgbClr val="C00000"/>
                </a:solidFill>
              </a:endParaRPr>
            </a:p>
          </p:txBody>
        </p:sp>
        <p:sp>
          <p:nvSpPr>
            <p:cNvPr id="27" name="文本框 26">
              <a:extLst>
                <a:ext uri="{FF2B5EF4-FFF2-40B4-BE49-F238E27FC236}">
                  <a16:creationId xmlns:a16="http://schemas.microsoft.com/office/drawing/2014/main" id="{BE735786-368F-4024-B195-0A6255C68EB0}"/>
                </a:ext>
              </a:extLst>
            </p:cNvPr>
            <p:cNvSpPr txBox="1"/>
            <p:nvPr/>
          </p:nvSpPr>
          <p:spPr>
            <a:xfrm>
              <a:off x="6664070" y="2362249"/>
              <a:ext cx="1474913" cy="307777"/>
            </a:xfrm>
            <a:prstGeom prst="rect">
              <a:avLst/>
            </a:prstGeom>
            <a:solidFill>
              <a:srgbClr val="FFFFCC"/>
            </a:solidFill>
          </p:spPr>
          <p:txBody>
            <a:bodyPr wrap="square" lIns="0" tIns="0" rIns="0" bIns="0" rtlCol="0">
              <a:spAutoFit/>
            </a:bodyPr>
            <a:lstStyle/>
            <a:p>
              <a:r>
                <a:rPr lang="zh-CN" altLang="en-US" sz="2000" b="1">
                  <a:solidFill>
                    <a:srgbClr val="0000FF"/>
                  </a:solidFill>
                  <a:latin typeface="楷体" panose="02010609060101010101" pitchFamily="49" charset="-122"/>
                  <a:ea typeface="楷体" panose="02010609060101010101" pitchFamily="49" charset="-122"/>
                </a:rPr>
                <a:t>集合差等式</a:t>
              </a:r>
            </a:p>
          </p:txBody>
        </p:sp>
        <p:sp>
          <p:nvSpPr>
            <p:cNvPr id="28" name="文本框 27">
              <a:extLst>
                <a:ext uri="{FF2B5EF4-FFF2-40B4-BE49-F238E27FC236}">
                  <a16:creationId xmlns:a16="http://schemas.microsoft.com/office/drawing/2014/main" id="{504ABA02-9568-44A0-93FC-D4EE90D47EE2}"/>
                </a:ext>
              </a:extLst>
            </p:cNvPr>
            <p:cNvSpPr txBox="1"/>
            <p:nvPr/>
          </p:nvSpPr>
          <p:spPr>
            <a:xfrm>
              <a:off x="6664069" y="2773766"/>
              <a:ext cx="1474913" cy="307777"/>
            </a:xfrm>
            <a:prstGeom prst="rect">
              <a:avLst/>
            </a:prstGeom>
            <a:solidFill>
              <a:srgbClr val="FFFFCC"/>
            </a:solidFill>
          </p:spPr>
          <p:txBody>
            <a:bodyPr wrap="square" lIns="0" tIns="0" rIns="0" bIns="0" rtlCol="0">
              <a:spAutoFit/>
            </a:bodyPr>
            <a:lstStyle/>
            <a:p>
              <a:r>
                <a:rPr lang="zh-CN" altLang="en-US" sz="2000" b="1">
                  <a:solidFill>
                    <a:srgbClr val="0000FF"/>
                  </a:solidFill>
                  <a:latin typeface="楷体" panose="02010609060101010101" pitchFamily="49" charset="-122"/>
                  <a:ea typeface="楷体" panose="02010609060101010101" pitchFamily="49" charset="-122"/>
                </a:rPr>
                <a:t>德摩尔根律</a:t>
              </a:r>
            </a:p>
          </p:txBody>
        </p:sp>
        <p:sp>
          <p:nvSpPr>
            <p:cNvPr id="29" name="文本框 28">
              <a:extLst>
                <a:ext uri="{FF2B5EF4-FFF2-40B4-BE49-F238E27FC236}">
                  <a16:creationId xmlns:a16="http://schemas.microsoft.com/office/drawing/2014/main" id="{D9C4F486-A5CE-4AD5-9E6C-D15B2FF7FF9B}"/>
                </a:ext>
              </a:extLst>
            </p:cNvPr>
            <p:cNvSpPr txBox="1"/>
            <p:nvPr/>
          </p:nvSpPr>
          <p:spPr>
            <a:xfrm>
              <a:off x="6664068" y="3196937"/>
              <a:ext cx="1474913" cy="307777"/>
            </a:xfrm>
            <a:prstGeom prst="rect">
              <a:avLst/>
            </a:prstGeom>
            <a:solidFill>
              <a:srgbClr val="FFFFCC"/>
            </a:solidFill>
          </p:spPr>
          <p:txBody>
            <a:bodyPr wrap="square" lIns="0" tIns="0" rIns="0" bIns="0" rtlCol="0">
              <a:spAutoFit/>
            </a:bodyPr>
            <a:lstStyle/>
            <a:p>
              <a:r>
                <a:rPr lang="zh-CN" altLang="en-US" sz="2000" b="1">
                  <a:solidFill>
                    <a:srgbClr val="0000FF"/>
                  </a:solidFill>
                  <a:latin typeface="楷体" panose="02010609060101010101" pitchFamily="49" charset="-122"/>
                  <a:ea typeface="楷体" panose="02010609060101010101" pitchFamily="49" charset="-122"/>
                </a:rPr>
                <a:t>交换律</a:t>
              </a:r>
            </a:p>
          </p:txBody>
        </p:sp>
        <p:sp>
          <p:nvSpPr>
            <p:cNvPr id="30" name="文本框 29">
              <a:extLst>
                <a:ext uri="{FF2B5EF4-FFF2-40B4-BE49-F238E27FC236}">
                  <a16:creationId xmlns:a16="http://schemas.microsoft.com/office/drawing/2014/main" id="{FABD5D3D-FA1B-4622-B407-2779A0C8B46F}"/>
                </a:ext>
              </a:extLst>
            </p:cNvPr>
            <p:cNvSpPr txBox="1"/>
            <p:nvPr/>
          </p:nvSpPr>
          <p:spPr>
            <a:xfrm>
              <a:off x="6664067" y="3634294"/>
              <a:ext cx="1474913" cy="307777"/>
            </a:xfrm>
            <a:prstGeom prst="rect">
              <a:avLst/>
            </a:prstGeom>
            <a:solidFill>
              <a:srgbClr val="FFFFCC"/>
            </a:solidFill>
          </p:spPr>
          <p:txBody>
            <a:bodyPr wrap="square" lIns="0" tIns="0" rIns="0" bIns="0" rtlCol="0">
              <a:spAutoFit/>
            </a:bodyPr>
            <a:lstStyle/>
            <a:p>
              <a:r>
                <a:rPr lang="zh-CN" altLang="en-US" sz="2000" b="1">
                  <a:solidFill>
                    <a:srgbClr val="0000FF"/>
                  </a:solidFill>
                  <a:latin typeface="楷体" panose="02010609060101010101" pitchFamily="49" charset="-122"/>
                  <a:ea typeface="楷体" panose="02010609060101010101" pitchFamily="49" charset="-122"/>
                </a:rPr>
                <a:t>结合律</a:t>
              </a:r>
            </a:p>
          </p:txBody>
        </p:sp>
        <p:sp>
          <p:nvSpPr>
            <p:cNvPr id="31" name="文本框 30">
              <a:extLst>
                <a:ext uri="{FF2B5EF4-FFF2-40B4-BE49-F238E27FC236}">
                  <a16:creationId xmlns:a16="http://schemas.microsoft.com/office/drawing/2014/main" id="{1E88F5F6-2596-490C-8FA2-19258B672842}"/>
                </a:ext>
              </a:extLst>
            </p:cNvPr>
            <p:cNvSpPr txBox="1"/>
            <p:nvPr/>
          </p:nvSpPr>
          <p:spPr>
            <a:xfrm>
              <a:off x="6664067" y="4037731"/>
              <a:ext cx="1474913" cy="307777"/>
            </a:xfrm>
            <a:prstGeom prst="rect">
              <a:avLst/>
            </a:prstGeom>
            <a:solidFill>
              <a:srgbClr val="FFFFCC"/>
            </a:solidFill>
          </p:spPr>
          <p:txBody>
            <a:bodyPr wrap="square" lIns="0" tIns="0" rIns="0" bIns="0" rtlCol="0">
              <a:spAutoFit/>
            </a:bodyPr>
            <a:lstStyle/>
            <a:p>
              <a:r>
                <a:rPr lang="zh-CN" altLang="en-US" sz="2000" b="1">
                  <a:solidFill>
                    <a:srgbClr val="0000FF"/>
                  </a:solidFill>
                  <a:latin typeface="楷体" panose="02010609060101010101" pitchFamily="49" charset="-122"/>
                  <a:ea typeface="楷体" panose="02010609060101010101" pitchFamily="49" charset="-122"/>
                </a:rPr>
                <a:t>矛盾律</a:t>
              </a:r>
            </a:p>
          </p:txBody>
        </p:sp>
        <p:sp>
          <p:nvSpPr>
            <p:cNvPr id="32" name="文本框 31">
              <a:extLst>
                <a:ext uri="{FF2B5EF4-FFF2-40B4-BE49-F238E27FC236}">
                  <a16:creationId xmlns:a16="http://schemas.microsoft.com/office/drawing/2014/main" id="{A4F46DBC-23AE-4A83-A038-23C42834BF0B}"/>
                </a:ext>
              </a:extLst>
            </p:cNvPr>
            <p:cNvSpPr txBox="1"/>
            <p:nvPr/>
          </p:nvSpPr>
          <p:spPr>
            <a:xfrm>
              <a:off x="6664066" y="4457884"/>
              <a:ext cx="1474913" cy="307777"/>
            </a:xfrm>
            <a:prstGeom prst="rect">
              <a:avLst/>
            </a:prstGeom>
            <a:solidFill>
              <a:srgbClr val="FFFFCC"/>
            </a:solidFill>
          </p:spPr>
          <p:txBody>
            <a:bodyPr wrap="square" lIns="0" tIns="0" rIns="0" bIns="0" rtlCol="0">
              <a:spAutoFit/>
            </a:bodyPr>
            <a:lstStyle/>
            <a:p>
              <a:r>
                <a:rPr lang="zh-CN" altLang="en-US" sz="2000" b="1">
                  <a:solidFill>
                    <a:srgbClr val="0000FF"/>
                  </a:solidFill>
                  <a:latin typeface="楷体" panose="02010609060101010101" pitchFamily="49" charset="-122"/>
                  <a:ea typeface="楷体" panose="02010609060101010101" pitchFamily="49" charset="-122"/>
                </a:rPr>
                <a:t>零律</a:t>
              </a:r>
            </a:p>
          </p:txBody>
        </p:sp>
        <p:sp>
          <p:nvSpPr>
            <p:cNvPr id="33" name="文本框 32">
              <a:extLst>
                <a:ext uri="{FF2B5EF4-FFF2-40B4-BE49-F238E27FC236}">
                  <a16:creationId xmlns:a16="http://schemas.microsoft.com/office/drawing/2014/main" id="{50FE5DA0-335D-4D63-8C86-4ED17CC3D13A}"/>
                </a:ext>
              </a:extLst>
            </p:cNvPr>
            <p:cNvSpPr txBox="1"/>
            <p:nvPr/>
          </p:nvSpPr>
          <p:spPr>
            <a:xfrm>
              <a:off x="8269206" y="2362249"/>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L</a:t>
              </a:r>
              <a:endParaRPr lang="zh-CN" altLang="en-US" b="1">
                <a:solidFill>
                  <a:srgbClr val="C00000"/>
                </a:solidFill>
              </a:endParaRPr>
            </a:p>
          </p:txBody>
        </p:sp>
        <p:sp>
          <p:nvSpPr>
            <p:cNvPr id="34" name="文本框 33">
              <a:extLst>
                <a:ext uri="{FF2B5EF4-FFF2-40B4-BE49-F238E27FC236}">
                  <a16:creationId xmlns:a16="http://schemas.microsoft.com/office/drawing/2014/main" id="{009CECCA-C146-4678-8EEB-16D8930804BB}"/>
                </a:ext>
              </a:extLst>
            </p:cNvPr>
            <p:cNvSpPr txBox="1"/>
            <p:nvPr/>
          </p:nvSpPr>
          <p:spPr>
            <a:xfrm>
              <a:off x="8269206" y="2789154"/>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K</a:t>
              </a:r>
              <a:endParaRPr lang="zh-CN" altLang="en-US" b="1">
                <a:solidFill>
                  <a:srgbClr val="C00000"/>
                </a:solidFill>
              </a:endParaRPr>
            </a:p>
          </p:txBody>
        </p:sp>
        <p:sp>
          <p:nvSpPr>
            <p:cNvPr id="35" name="文本框 34">
              <a:extLst>
                <a:ext uri="{FF2B5EF4-FFF2-40B4-BE49-F238E27FC236}">
                  <a16:creationId xmlns:a16="http://schemas.microsoft.com/office/drawing/2014/main" id="{EBDD0C0B-97E2-4F91-AB22-39746021FFFD}"/>
                </a:ext>
              </a:extLst>
            </p:cNvPr>
            <p:cNvSpPr txBox="1"/>
            <p:nvPr/>
          </p:nvSpPr>
          <p:spPr>
            <a:xfrm>
              <a:off x="8282363" y="3218117"/>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G</a:t>
              </a:r>
              <a:endParaRPr lang="zh-CN" altLang="en-US" b="1">
                <a:solidFill>
                  <a:srgbClr val="C00000"/>
                </a:solidFill>
              </a:endParaRPr>
            </a:p>
          </p:txBody>
        </p:sp>
        <p:sp>
          <p:nvSpPr>
            <p:cNvPr id="36" name="文本框 35">
              <a:extLst>
                <a:ext uri="{FF2B5EF4-FFF2-40B4-BE49-F238E27FC236}">
                  <a16:creationId xmlns:a16="http://schemas.microsoft.com/office/drawing/2014/main" id="{447C9449-B7A7-4505-9E40-5480CB351972}"/>
                </a:ext>
              </a:extLst>
            </p:cNvPr>
            <p:cNvSpPr txBox="1"/>
            <p:nvPr/>
          </p:nvSpPr>
          <p:spPr>
            <a:xfrm>
              <a:off x="8269205" y="3630846"/>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H</a:t>
              </a:r>
              <a:endParaRPr lang="zh-CN" altLang="en-US" b="1">
                <a:solidFill>
                  <a:srgbClr val="C00000"/>
                </a:solidFill>
              </a:endParaRPr>
            </a:p>
          </p:txBody>
        </p:sp>
        <p:sp>
          <p:nvSpPr>
            <p:cNvPr id="37" name="文本框 36">
              <a:extLst>
                <a:ext uri="{FF2B5EF4-FFF2-40B4-BE49-F238E27FC236}">
                  <a16:creationId xmlns:a16="http://schemas.microsoft.com/office/drawing/2014/main" id="{5EFD813A-3346-41C8-8A80-A491A0AB7168}"/>
                </a:ext>
              </a:extLst>
            </p:cNvPr>
            <p:cNvSpPr txBox="1"/>
            <p:nvPr/>
          </p:nvSpPr>
          <p:spPr>
            <a:xfrm>
              <a:off x="8282362" y="4053119"/>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C</a:t>
              </a:r>
              <a:endParaRPr lang="zh-CN" altLang="en-US" b="1">
                <a:solidFill>
                  <a:srgbClr val="C00000"/>
                </a:solidFill>
              </a:endParaRPr>
            </a:p>
          </p:txBody>
        </p:sp>
        <p:sp>
          <p:nvSpPr>
            <p:cNvPr id="38" name="文本框 37">
              <a:extLst>
                <a:ext uri="{FF2B5EF4-FFF2-40B4-BE49-F238E27FC236}">
                  <a16:creationId xmlns:a16="http://schemas.microsoft.com/office/drawing/2014/main" id="{23C5E3B5-D0DE-444F-8F17-AFA60306DB67}"/>
                </a:ext>
              </a:extLst>
            </p:cNvPr>
            <p:cNvSpPr txBox="1"/>
            <p:nvPr/>
          </p:nvSpPr>
          <p:spPr>
            <a:xfrm>
              <a:off x="8282361" y="4481541"/>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B</a:t>
              </a:r>
              <a:endParaRPr lang="zh-CN" altLang="en-US" b="1">
                <a:solidFill>
                  <a:srgbClr val="C00000"/>
                </a:solidFill>
              </a:endParaRPr>
            </a:p>
          </p:txBody>
        </p:sp>
      </p:grpSp>
    </p:spTree>
    <p:extLst>
      <p:ext uri="{BB962C8B-B14F-4D97-AF65-F5344CB8AC3E}">
        <p14:creationId xmlns:p14="http://schemas.microsoft.com/office/powerpoint/2010/main" val="1918749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第十七讲  集合等式证明</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2</a:t>
            </a:fld>
            <a:r>
              <a:rPr lang="en-US" altLang="zh-CN">
                <a:latin typeface="Arial" panose="020B0604020202020204" pitchFamily="34" charset="0"/>
                <a:ea typeface="楷体" panose="02010609060101010101" pitchFamily="49" charset="-122"/>
                <a:cs typeface="Arial" panose="020B0604020202020204" pitchFamily="34" charset="0"/>
              </a:rPr>
              <a:t>/34</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07232" y="1524954"/>
            <a:ext cx="4733731" cy="3547125"/>
          </a:xfrm>
          <a:prstGeom prst="rect">
            <a:avLst/>
          </a:prstGeom>
          <a:noFill/>
        </p:spPr>
        <p:txBody>
          <a:bodyPr wrap="square" rtlCol="0">
            <a:spAutoFit/>
          </a:bodyPr>
          <a:lstStyle/>
          <a:p>
            <a:pPr>
              <a:lnSpc>
                <a:spcPct val="25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基于定义证明集合等式</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25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集合等式演算</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25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子集关系与集合等式</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02105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集合等式演算</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第十七讲  集合等式证明</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20</a:t>
            </a:fld>
            <a:r>
              <a:rPr lang="en-US" altLang="zh-CN">
                <a:latin typeface="Arial" panose="020B0604020202020204" pitchFamily="34" charset="0"/>
                <a:ea typeface="楷体" panose="02010609060101010101" pitchFamily="49" charset="-122"/>
                <a:cs typeface="Arial" panose="020B0604020202020204" pitchFamily="34" charset="0"/>
              </a:rPr>
              <a:t>/34</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化简集合表达式举例</a:t>
            </a:r>
          </a:p>
        </p:txBody>
      </p:sp>
      <p:grpSp>
        <p:nvGrpSpPr>
          <p:cNvPr id="11" name="组合 10">
            <a:extLst>
              <a:ext uri="{FF2B5EF4-FFF2-40B4-BE49-F238E27FC236}">
                <a16:creationId xmlns:a16="http://schemas.microsoft.com/office/drawing/2014/main" id="{7972784D-791F-49F7-8E23-CB7A7CEB166A}"/>
              </a:ext>
            </a:extLst>
          </p:cNvPr>
          <p:cNvGrpSpPr/>
          <p:nvPr/>
        </p:nvGrpSpPr>
        <p:grpSpPr>
          <a:xfrm>
            <a:off x="1862788" y="1388470"/>
            <a:ext cx="8466423" cy="966639"/>
            <a:chOff x="1151225" y="1388046"/>
            <a:chExt cx="8466423" cy="966639"/>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78418D8-ABB3-4CEA-9CCB-CB786DD1160E}"/>
                    </a:ext>
                  </a:extLst>
                </p:cNvPr>
                <p:cNvSpPr txBox="1"/>
                <p:nvPr/>
              </p:nvSpPr>
              <p:spPr>
                <a:xfrm>
                  <a:off x="1151225" y="1388046"/>
                  <a:ext cx="8466422" cy="509178"/>
                </a:xfrm>
                <a:prstGeom prst="rect">
                  <a:avLst/>
                </a:prstGeom>
                <a:solidFill>
                  <a:schemeClr val="accent6">
                    <a:lumMod val="20000"/>
                    <a:lumOff val="80000"/>
                    <a:alpha val="50000"/>
                  </a:schemeClr>
                </a:solidFill>
              </p:spPr>
              <p:txBody>
                <a:bodyPr wrap="square" rtlCol="0">
                  <a:spAutoFit/>
                </a:bodyPr>
                <a:lstStyle/>
                <a:p>
                  <a:r>
                    <a:rPr lang="en-US" altLang="zh-CN" sz="2400" b="1">
                      <a:solidFill>
                        <a:schemeClr val="accent1">
                          <a:lumMod val="50000"/>
                        </a:schemeClr>
                      </a:solidFill>
                    </a:rPr>
                    <a:t>1. </a:t>
                  </a:r>
                  <a:r>
                    <a:rPr lang="zh-CN" altLang="en-US" sz="2400" b="1">
                      <a:solidFill>
                        <a:schemeClr val="accent1">
                          <a:lumMod val="50000"/>
                        </a:schemeClr>
                      </a:solidFill>
                    </a:rPr>
                    <a:t>化简集合表达式</a:t>
                  </a:r>
                  <a14:m>
                    <m:oMath xmlns:m="http://schemas.openxmlformats.org/officeDocument/2006/math">
                      <m:d>
                        <m:dPr>
                          <m:ctrlPr>
                            <a:rPr lang="en-US" altLang="zh-CN" sz="2400" b="1" i="1" smtClean="0">
                              <a:solidFill>
                                <a:schemeClr val="accent1">
                                  <a:lumMod val="50000"/>
                                </a:schemeClr>
                              </a:solidFill>
                              <a:latin typeface="Cambria Math" panose="02040503050406030204" pitchFamily="18" charset="0"/>
                            </a:rPr>
                          </m:ctrlPr>
                        </m:dPr>
                        <m:e>
                          <m:d>
                            <m:dPr>
                              <m:ctrlPr>
                                <a:rPr lang="en-US" altLang="zh-CN" sz="2400" b="1" i="1" smtClean="0">
                                  <a:solidFill>
                                    <a:schemeClr val="accent1">
                                      <a:lumMod val="50000"/>
                                    </a:schemeClr>
                                  </a:solidFill>
                                  <a:latin typeface="Cambria Math" panose="02040503050406030204" pitchFamily="18" charset="0"/>
                                </a:rPr>
                              </m:ctrlPr>
                            </m:dPr>
                            <m:e>
                              <m:r>
                                <a:rPr lang="en-US" altLang="zh-CN" sz="2400" b="1" i="1">
                                  <a:solidFill>
                                    <a:schemeClr val="accent1">
                                      <a:lumMod val="50000"/>
                                    </a:schemeClr>
                                  </a:solidFill>
                                  <a:latin typeface="Cambria Math" panose="02040503050406030204" pitchFamily="18" charset="0"/>
                                </a:rPr>
                                <m:t>𝑨</m:t>
                              </m:r>
                              <m:r>
                                <a:rPr lang="en-US" altLang="zh-CN" sz="2400" b="1" i="1">
                                  <a:solidFill>
                                    <a:schemeClr val="accent1">
                                      <a:lumMod val="50000"/>
                                    </a:schemeClr>
                                  </a:solidFill>
                                  <a:latin typeface="Cambria Math" panose="02040503050406030204" pitchFamily="18" charset="0"/>
                                </a:rPr>
                                <m:t>∪</m:t>
                              </m:r>
                              <m:r>
                                <a:rPr lang="en-US" altLang="zh-CN" sz="2400" b="1" i="1">
                                  <a:solidFill>
                                    <a:schemeClr val="accent1">
                                      <a:lumMod val="50000"/>
                                    </a:schemeClr>
                                  </a:solidFill>
                                  <a:latin typeface="Cambria Math" panose="02040503050406030204" pitchFamily="18" charset="0"/>
                                </a:rPr>
                                <m:t>𝑩</m:t>
                              </m:r>
                              <m:r>
                                <a:rPr lang="en-US" altLang="zh-CN" sz="2400" b="1" i="1">
                                  <a:solidFill>
                                    <a:schemeClr val="accent1">
                                      <a:lumMod val="50000"/>
                                    </a:schemeClr>
                                  </a:solidFill>
                                  <a:latin typeface="Cambria Math" panose="02040503050406030204" pitchFamily="18" charset="0"/>
                                </a:rPr>
                                <m:t>∪</m:t>
                              </m:r>
                              <m:r>
                                <a:rPr lang="en-US" altLang="zh-CN" sz="2400" b="1" i="1">
                                  <a:solidFill>
                                    <a:schemeClr val="accent1">
                                      <a:lumMod val="50000"/>
                                    </a:schemeClr>
                                  </a:solidFill>
                                  <a:latin typeface="Cambria Math" panose="02040503050406030204" pitchFamily="18" charset="0"/>
                                </a:rPr>
                                <m:t>𝑪</m:t>
                              </m:r>
                            </m:e>
                          </m:d>
                          <m:r>
                            <a:rPr lang="en-US" altLang="zh-CN" sz="2400" b="1" i="1">
                              <a:solidFill>
                                <a:schemeClr val="accent1">
                                  <a:lumMod val="50000"/>
                                </a:schemeClr>
                              </a:solidFill>
                              <a:latin typeface="Cambria Math" panose="02040503050406030204" pitchFamily="18" charset="0"/>
                            </a:rPr>
                            <m:t>−</m:t>
                          </m:r>
                          <m:d>
                            <m:dPr>
                              <m:ctrlPr>
                                <a:rPr lang="en-US" altLang="zh-CN" sz="2400" b="1" i="1">
                                  <a:solidFill>
                                    <a:schemeClr val="accent1">
                                      <a:lumMod val="50000"/>
                                    </a:schemeClr>
                                  </a:solidFill>
                                  <a:latin typeface="Cambria Math" panose="02040503050406030204" pitchFamily="18" charset="0"/>
                                </a:rPr>
                              </m:ctrlPr>
                            </m:dPr>
                            <m:e>
                              <m:r>
                                <a:rPr lang="en-US" altLang="zh-CN" sz="2400" b="1" i="1">
                                  <a:solidFill>
                                    <a:schemeClr val="accent1">
                                      <a:lumMod val="50000"/>
                                    </a:schemeClr>
                                  </a:solidFill>
                                  <a:latin typeface="Cambria Math" panose="02040503050406030204" pitchFamily="18" charset="0"/>
                                </a:rPr>
                                <m:t>𝑩</m:t>
                              </m:r>
                              <m:r>
                                <a:rPr lang="en-US" altLang="zh-CN" sz="2400" b="1" i="1">
                                  <a:solidFill>
                                    <a:schemeClr val="accent1">
                                      <a:lumMod val="50000"/>
                                    </a:schemeClr>
                                  </a:solidFill>
                                  <a:latin typeface="Cambria Math" panose="02040503050406030204" pitchFamily="18" charset="0"/>
                                </a:rPr>
                                <m:t>∪</m:t>
                              </m:r>
                              <m:r>
                                <a:rPr lang="en-US" altLang="zh-CN" sz="2400" b="1" i="1">
                                  <a:solidFill>
                                    <a:schemeClr val="accent1">
                                      <a:lumMod val="50000"/>
                                    </a:schemeClr>
                                  </a:solidFill>
                                  <a:latin typeface="Cambria Math" panose="02040503050406030204" pitchFamily="18" charset="0"/>
                                </a:rPr>
                                <m:t>𝑪</m:t>
                              </m:r>
                            </m:e>
                          </m:d>
                        </m:e>
                      </m:d>
                      <m:r>
                        <a:rPr lang="en-US" altLang="zh-CN" sz="2400" b="1" i="1">
                          <a:solidFill>
                            <a:schemeClr val="accent1">
                              <a:lumMod val="50000"/>
                            </a:schemeClr>
                          </a:solidFill>
                          <a:latin typeface="Cambria Math" panose="02040503050406030204" pitchFamily="18" charset="0"/>
                        </a:rPr>
                        <m:t>∪</m:t>
                      </m:r>
                      <m:r>
                        <a:rPr lang="en-US" altLang="zh-CN" sz="2400" b="1" i="1" smtClean="0">
                          <a:solidFill>
                            <a:schemeClr val="accent1">
                              <a:lumMod val="50000"/>
                            </a:schemeClr>
                          </a:solidFill>
                          <a:latin typeface="Cambria Math" panose="02040503050406030204" pitchFamily="18" charset="0"/>
                        </a:rPr>
                        <m:t>𝑨</m:t>
                      </m:r>
                    </m:oMath>
                  </a14:m>
                  <a:r>
                    <a:rPr lang="zh-CN" altLang="en-US" sz="2400" b="1">
                      <a:solidFill>
                        <a:schemeClr val="accent1">
                          <a:lumMod val="50000"/>
                        </a:schemeClr>
                      </a:solidFill>
                    </a:rPr>
                    <a:t>可得到</a:t>
                  </a:r>
                </a:p>
              </p:txBody>
            </p:sp>
          </mc:Choice>
          <mc:Fallback xmlns="">
            <p:sp>
              <p:nvSpPr>
                <p:cNvPr id="2" name="文本框 1">
                  <a:extLst>
                    <a:ext uri="{FF2B5EF4-FFF2-40B4-BE49-F238E27FC236}">
                      <a16:creationId xmlns:a16="http://schemas.microsoft.com/office/drawing/2014/main" id="{F78418D8-ABB3-4CEA-9CCB-CB786DD1160E}"/>
                    </a:ext>
                  </a:extLst>
                </p:cNvPr>
                <p:cNvSpPr txBox="1">
                  <a:spLocks noRot="1" noChangeAspect="1" noMove="1" noResize="1" noEditPoints="1" noAdjustHandles="1" noChangeArrowheads="1" noChangeShapeType="1" noTextEdit="1"/>
                </p:cNvSpPr>
                <p:nvPr/>
              </p:nvSpPr>
              <p:spPr>
                <a:xfrm>
                  <a:off x="1151225" y="1388046"/>
                  <a:ext cx="8466422" cy="509178"/>
                </a:xfrm>
                <a:prstGeom prst="rect">
                  <a:avLst/>
                </a:prstGeom>
                <a:blipFill>
                  <a:blip r:embed="rId2"/>
                  <a:stretch>
                    <a:fillRect l="-1153" t="-2410" b="-253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B7B5855-BAED-40BC-8986-A45C97DDA214}"/>
                    </a:ext>
                  </a:extLst>
                </p:cNvPr>
                <p:cNvSpPr txBox="1"/>
                <p:nvPr/>
              </p:nvSpPr>
              <p:spPr>
                <a:xfrm>
                  <a:off x="1151225" y="1893020"/>
                  <a:ext cx="8466423" cy="461665"/>
                </a:xfrm>
                <a:prstGeom prst="rect">
                  <a:avLst/>
                </a:prstGeom>
                <a:solidFill>
                  <a:srgbClr val="F0F7EC"/>
                </a:solidFill>
              </p:spPr>
              <p:txBody>
                <a:bodyPr wrap="square" rtlCol="0">
                  <a:spAutoFit/>
                </a:bodyPr>
                <a:lstStyle/>
                <a:p>
                  <a:r>
                    <a:rPr lang="en-US" altLang="zh-CN" sz="2400" b="1">
                      <a:solidFill>
                        <a:srgbClr val="C00000"/>
                      </a:solidFill>
                    </a:rPr>
                    <a:t>A.</a:t>
                  </a:r>
                  <a:r>
                    <a:rPr lang="en-US" altLang="zh-CN" sz="2400" b="1">
                      <a:solidFill>
                        <a:schemeClr val="accent2">
                          <a:lumMod val="50000"/>
                        </a:schemeClr>
                      </a:solidFill>
                    </a:rPr>
                    <a:t>  </a:t>
                  </a:r>
                  <a14:m>
                    <m:oMath xmlns:m="http://schemas.openxmlformats.org/officeDocument/2006/math">
                      <m:r>
                        <a:rPr lang="en-US" altLang="zh-CN" sz="2400" b="1" i="1" smtClean="0">
                          <a:solidFill>
                            <a:schemeClr val="accent2">
                              <a:lumMod val="50000"/>
                            </a:schemeClr>
                          </a:solidFill>
                          <a:latin typeface="Cambria Math" panose="02040503050406030204" pitchFamily="18" charset="0"/>
                          <a:ea typeface="Cambria Math" panose="02040503050406030204" pitchFamily="18" charset="0"/>
                        </a:rPr>
                        <m:t>∅</m:t>
                      </m:r>
                    </m:oMath>
                  </a14:m>
                  <a:r>
                    <a:rPr lang="en-US" altLang="zh-CN" sz="2400" b="1">
                      <a:solidFill>
                        <a:schemeClr val="accent2">
                          <a:lumMod val="50000"/>
                        </a:schemeClr>
                      </a:solidFill>
                    </a:rPr>
                    <a:t>  		</a:t>
                  </a:r>
                  <a:r>
                    <a:rPr lang="en-US" altLang="zh-CN" sz="2400" b="1">
                      <a:solidFill>
                        <a:srgbClr val="C00000"/>
                      </a:solidFill>
                    </a:rPr>
                    <a:t>B.</a:t>
                  </a:r>
                  <a:r>
                    <a:rPr lang="en-US" altLang="zh-CN" sz="2400" b="1">
                      <a:solidFill>
                        <a:schemeClr val="accent2">
                          <a:lumMod val="50000"/>
                        </a:schemeClr>
                      </a:solidFill>
                    </a:rPr>
                    <a:t>  </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𝑨</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𝑩</m:t>
                      </m:r>
                    </m:oMath>
                  </a14:m>
                  <a:r>
                    <a:rPr lang="en-US" altLang="zh-CN" sz="2400" b="1">
                      <a:solidFill>
                        <a:schemeClr val="accent2">
                          <a:lumMod val="50000"/>
                        </a:schemeClr>
                      </a:solidFill>
                    </a:rPr>
                    <a:t> 	</a:t>
                  </a:r>
                  <a:r>
                    <a:rPr lang="en-US" altLang="zh-CN" sz="2400" b="1">
                      <a:solidFill>
                        <a:srgbClr val="C00000"/>
                      </a:solidFill>
                    </a:rPr>
                    <a:t>C.</a:t>
                  </a:r>
                  <a:r>
                    <a:rPr lang="en-US" altLang="zh-CN" sz="2400" b="1">
                      <a:solidFill>
                        <a:schemeClr val="accent2">
                          <a:lumMod val="50000"/>
                        </a:schemeClr>
                      </a:solidFill>
                    </a:rPr>
                    <a:t>  </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𝑨</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𝑩</m:t>
                      </m:r>
                    </m:oMath>
                  </a14:m>
                  <a:r>
                    <a:rPr lang="en-US" altLang="zh-CN" sz="2400" b="1">
                      <a:solidFill>
                        <a:schemeClr val="accent2">
                          <a:lumMod val="50000"/>
                        </a:schemeClr>
                      </a:solidFill>
                    </a:rPr>
                    <a:t> 	</a:t>
                  </a:r>
                  <a:r>
                    <a:rPr lang="en-US" altLang="zh-CN" sz="2400" b="1">
                      <a:solidFill>
                        <a:srgbClr val="C00000"/>
                      </a:solidFill>
                    </a:rPr>
                    <a:t>D.</a:t>
                  </a:r>
                  <a:r>
                    <a:rPr lang="en-US" altLang="zh-CN" sz="2400" b="1">
                      <a:solidFill>
                        <a:schemeClr val="accent2">
                          <a:lumMod val="50000"/>
                        </a:schemeClr>
                      </a:solidFill>
                    </a:rPr>
                    <a:t>  </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𝑨</m:t>
                      </m:r>
                    </m:oMath>
                  </a14:m>
                  <a:r>
                    <a:rPr lang="en-US" altLang="zh-CN" sz="2400" b="1">
                      <a:solidFill>
                        <a:schemeClr val="accent2">
                          <a:lumMod val="50000"/>
                        </a:schemeClr>
                      </a:solidFill>
                    </a:rPr>
                    <a:t> 		</a:t>
                  </a:r>
                  <a:r>
                    <a:rPr lang="en-US" altLang="zh-CN" sz="2400" b="1">
                      <a:solidFill>
                        <a:srgbClr val="C00000"/>
                      </a:solidFill>
                    </a:rPr>
                    <a:t>E.</a:t>
                  </a:r>
                  <a:r>
                    <a:rPr lang="en-US" altLang="zh-CN" sz="2400" b="1">
                      <a:solidFill>
                        <a:schemeClr val="accent2">
                          <a:lumMod val="50000"/>
                        </a:schemeClr>
                      </a:solidFill>
                    </a:rPr>
                    <a:t>  </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𝑩</m:t>
                      </m:r>
                    </m:oMath>
                  </a14:m>
                  <a:endParaRPr lang="en-US" altLang="zh-CN" sz="24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BB7B5855-BAED-40BC-8986-A45C97DDA214}"/>
                    </a:ext>
                  </a:extLst>
                </p:cNvPr>
                <p:cNvSpPr txBox="1">
                  <a:spLocks noRot="1" noChangeAspect="1" noMove="1" noResize="1" noEditPoints="1" noAdjustHandles="1" noChangeArrowheads="1" noChangeShapeType="1" noTextEdit="1"/>
                </p:cNvSpPr>
                <p:nvPr/>
              </p:nvSpPr>
              <p:spPr>
                <a:xfrm>
                  <a:off x="1151225" y="1893020"/>
                  <a:ext cx="8466423" cy="461665"/>
                </a:xfrm>
                <a:prstGeom prst="rect">
                  <a:avLst/>
                </a:prstGeom>
                <a:blipFill>
                  <a:blip r:embed="rId3"/>
                  <a:stretch>
                    <a:fillRect l="-1153" t="-9333" b="-32000"/>
                  </a:stretch>
                </a:blipFill>
              </p:spPr>
              <p:txBody>
                <a:bodyPr/>
                <a:lstStyle/>
                <a:p>
                  <a:r>
                    <a:rPr lang="zh-CN" altLang="en-US">
                      <a:noFill/>
                    </a:rPr>
                    <a:t> </a:t>
                  </a:r>
                </a:p>
              </p:txBody>
            </p:sp>
          </mc:Fallback>
        </mc:AlternateContent>
      </p:grpSp>
      <p:grpSp>
        <p:nvGrpSpPr>
          <p:cNvPr id="14" name="组合 13">
            <a:extLst>
              <a:ext uri="{FF2B5EF4-FFF2-40B4-BE49-F238E27FC236}">
                <a16:creationId xmlns:a16="http://schemas.microsoft.com/office/drawing/2014/main" id="{2DDF544E-D665-4501-9D5F-53591513A902}"/>
              </a:ext>
            </a:extLst>
          </p:cNvPr>
          <p:cNvGrpSpPr/>
          <p:nvPr/>
        </p:nvGrpSpPr>
        <p:grpSpPr>
          <a:xfrm>
            <a:off x="1862786" y="2705797"/>
            <a:ext cx="8466423" cy="970843"/>
            <a:chOff x="1151225" y="2600168"/>
            <a:chExt cx="8466423" cy="970843"/>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2D97576-54E7-4A4C-80F5-C8CF79F04DD1}"/>
                    </a:ext>
                  </a:extLst>
                </p:cNvPr>
                <p:cNvSpPr txBox="1"/>
                <p:nvPr/>
              </p:nvSpPr>
              <p:spPr>
                <a:xfrm>
                  <a:off x="1151225" y="2600168"/>
                  <a:ext cx="8466422" cy="509178"/>
                </a:xfrm>
                <a:prstGeom prst="rect">
                  <a:avLst/>
                </a:prstGeom>
                <a:solidFill>
                  <a:schemeClr val="accent6">
                    <a:lumMod val="20000"/>
                    <a:lumOff val="80000"/>
                    <a:alpha val="50000"/>
                  </a:schemeClr>
                </a:solidFill>
              </p:spPr>
              <p:txBody>
                <a:bodyPr wrap="square" rtlCol="0">
                  <a:spAutoFit/>
                </a:bodyPr>
                <a:lstStyle/>
                <a:p>
                  <a:r>
                    <a:rPr lang="en-US" altLang="zh-CN" sz="2400" b="1">
                      <a:solidFill>
                        <a:schemeClr val="accent1">
                          <a:lumMod val="50000"/>
                        </a:schemeClr>
                      </a:solidFill>
                    </a:rPr>
                    <a:t>2. </a:t>
                  </a:r>
                  <a:r>
                    <a:rPr lang="zh-CN" altLang="en-US" sz="2400" b="1">
                      <a:solidFill>
                        <a:schemeClr val="accent1">
                          <a:lumMod val="50000"/>
                        </a:schemeClr>
                      </a:solidFill>
                    </a:rPr>
                    <a:t>化简集合表达式</a:t>
                  </a:r>
                  <a14:m>
                    <m:oMath xmlns:m="http://schemas.openxmlformats.org/officeDocument/2006/math">
                      <m:d>
                        <m:dPr>
                          <m:ctrlPr>
                            <a:rPr lang="en-US" altLang="zh-CN" sz="2400" b="1" i="1">
                              <a:solidFill>
                                <a:schemeClr val="accent1">
                                  <a:lumMod val="50000"/>
                                </a:schemeClr>
                              </a:solidFill>
                              <a:latin typeface="Cambria Math" panose="02040503050406030204" pitchFamily="18" charset="0"/>
                            </a:rPr>
                          </m:ctrlPr>
                        </m:dPr>
                        <m:e>
                          <m:r>
                            <a:rPr lang="en-US" altLang="zh-CN" sz="2400" b="1" i="1">
                              <a:solidFill>
                                <a:schemeClr val="accent1">
                                  <a:lumMod val="50000"/>
                                </a:schemeClr>
                              </a:solidFill>
                              <a:latin typeface="Cambria Math" panose="02040503050406030204" pitchFamily="18" charset="0"/>
                            </a:rPr>
                            <m:t>𝑩</m:t>
                          </m:r>
                          <m:r>
                            <a:rPr lang="en-US" altLang="zh-CN" sz="2400" b="1" i="1">
                              <a:solidFill>
                                <a:schemeClr val="accent1">
                                  <a:lumMod val="50000"/>
                                </a:schemeClr>
                              </a:solidFill>
                              <a:latin typeface="Cambria Math" panose="02040503050406030204" pitchFamily="18" charset="0"/>
                            </a:rPr>
                            <m:t>−</m:t>
                          </m:r>
                          <m:d>
                            <m:dPr>
                              <m:ctrlPr>
                                <a:rPr lang="en-US" altLang="zh-CN" sz="2400" b="1" i="1">
                                  <a:solidFill>
                                    <a:schemeClr val="accent1">
                                      <a:lumMod val="50000"/>
                                    </a:schemeClr>
                                  </a:solidFill>
                                  <a:latin typeface="Cambria Math" panose="02040503050406030204" pitchFamily="18" charset="0"/>
                                </a:rPr>
                              </m:ctrlPr>
                            </m:dPr>
                            <m:e>
                              <m:r>
                                <a:rPr lang="en-US" altLang="zh-CN" sz="2400" b="1" i="1">
                                  <a:solidFill>
                                    <a:schemeClr val="accent1">
                                      <a:lumMod val="50000"/>
                                    </a:schemeClr>
                                  </a:solidFill>
                                  <a:latin typeface="Cambria Math" panose="02040503050406030204" pitchFamily="18" charset="0"/>
                                </a:rPr>
                                <m:t>𝑨</m:t>
                              </m:r>
                              <m:r>
                                <a:rPr lang="en-US" altLang="zh-CN" sz="2400" b="1" i="1">
                                  <a:solidFill>
                                    <a:schemeClr val="accent1">
                                      <a:lumMod val="50000"/>
                                    </a:schemeClr>
                                  </a:solidFill>
                                  <a:latin typeface="Cambria Math" panose="02040503050406030204" pitchFamily="18" charset="0"/>
                                </a:rPr>
                                <m:t>∩</m:t>
                              </m:r>
                              <m:r>
                                <a:rPr lang="en-US" altLang="zh-CN" sz="2400" b="1" i="1">
                                  <a:solidFill>
                                    <a:schemeClr val="accent1">
                                      <a:lumMod val="50000"/>
                                    </a:schemeClr>
                                  </a:solidFill>
                                  <a:latin typeface="Cambria Math" panose="02040503050406030204" pitchFamily="18" charset="0"/>
                                </a:rPr>
                                <m:t>𝑪</m:t>
                              </m:r>
                            </m:e>
                          </m:d>
                        </m:e>
                      </m:d>
                      <m:r>
                        <a:rPr lang="en-US" altLang="zh-CN" sz="2400" b="1" i="1">
                          <a:solidFill>
                            <a:schemeClr val="accent1">
                              <a:lumMod val="50000"/>
                            </a:schemeClr>
                          </a:solidFill>
                          <a:latin typeface="Cambria Math" panose="02040503050406030204" pitchFamily="18" charset="0"/>
                        </a:rPr>
                        <m:t>∪</m:t>
                      </m:r>
                      <m:d>
                        <m:dPr>
                          <m:ctrlPr>
                            <a:rPr lang="en-US" altLang="zh-CN" sz="2400" b="1" i="1">
                              <a:solidFill>
                                <a:schemeClr val="accent1">
                                  <a:lumMod val="50000"/>
                                </a:schemeClr>
                              </a:solidFill>
                              <a:latin typeface="Cambria Math" panose="02040503050406030204" pitchFamily="18" charset="0"/>
                            </a:rPr>
                          </m:ctrlPr>
                        </m:dPr>
                        <m:e>
                          <m:r>
                            <a:rPr lang="en-US" altLang="zh-CN" sz="2400" b="1" i="1">
                              <a:solidFill>
                                <a:schemeClr val="accent1">
                                  <a:lumMod val="50000"/>
                                </a:schemeClr>
                              </a:solidFill>
                              <a:latin typeface="Cambria Math" panose="02040503050406030204" pitchFamily="18" charset="0"/>
                            </a:rPr>
                            <m:t>𝑨</m:t>
                          </m:r>
                          <m:r>
                            <a:rPr lang="en-US" altLang="zh-CN" sz="2400" b="1" i="1">
                              <a:solidFill>
                                <a:schemeClr val="accent1">
                                  <a:lumMod val="50000"/>
                                </a:schemeClr>
                              </a:solidFill>
                              <a:latin typeface="Cambria Math" panose="02040503050406030204" pitchFamily="18" charset="0"/>
                            </a:rPr>
                            <m:t>∩</m:t>
                          </m:r>
                          <m:r>
                            <a:rPr lang="en-US" altLang="zh-CN" sz="2400" b="1" i="1">
                              <a:solidFill>
                                <a:schemeClr val="accent1">
                                  <a:lumMod val="50000"/>
                                </a:schemeClr>
                              </a:solidFill>
                              <a:latin typeface="Cambria Math" panose="02040503050406030204" pitchFamily="18" charset="0"/>
                            </a:rPr>
                            <m:t>𝑩</m:t>
                          </m:r>
                          <m:r>
                            <a:rPr lang="en-US" altLang="zh-CN" sz="2400" b="1" i="1">
                              <a:solidFill>
                                <a:schemeClr val="accent1">
                                  <a:lumMod val="50000"/>
                                </a:schemeClr>
                              </a:solidFill>
                              <a:latin typeface="Cambria Math" panose="02040503050406030204" pitchFamily="18" charset="0"/>
                            </a:rPr>
                            <m:t>∩</m:t>
                          </m:r>
                          <m:r>
                            <a:rPr lang="en-US" altLang="zh-CN" sz="2400" b="1" i="1">
                              <a:solidFill>
                                <a:schemeClr val="accent1">
                                  <a:lumMod val="50000"/>
                                </a:schemeClr>
                              </a:solidFill>
                              <a:latin typeface="Cambria Math" panose="02040503050406030204" pitchFamily="18" charset="0"/>
                            </a:rPr>
                            <m:t>𝑪</m:t>
                          </m:r>
                        </m:e>
                      </m:d>
                    </m:oMath>
                  </a14:m>
                  <a:r>
                    <a:rPr lang="zh-CN" altLang="en-US" sz="2400" b="1">
                      <a:solidFill>
                        <a:schemeClr val="accent1">
                          <a:lumMod val="50000"/>
                        </a:schemeClr>
                      </a:solidFill>
                    </a:rPr>
                    <a:t>可得到</a:t>
                  </a:r>
                </a:p>
              </p:txBody>
            </p:sp>
          </mc:Choice>
          <mc:Fallback xmlns="">
            <p:sp>
              <p:nvSpPr>
                <p:cNvPr id="4" name="文本框 3">
                  <a:extLst>
                    <a:ext uri="{FF2B5EF4-FFF2-40B4-BE49-F238E27FC236}">
                      <a16:creationId xmlns:a16="http://schemas.microsoft.com/office/drawing/2014/main" id="{12D97576-54E7-4A4C-80F5-C8CF79F04DD1}"/>
                    </a:ext>
                  </a:extLst>
                </p:cNvPr>
                <p:cNvSpPr txBox="1">
                  <a:spLocks noRot="1" noChangeAspect="1" noMove="1" noResize="1" noEditPoints="1" noAdjustHandles="1" noChangeArrowheads="1" noChangeShapeType="1" noTextEdit="1"/>
                </p:cNvSpPr>
                <p:nvPr/>
              </p:nvSpPr>
              <p:spPr>
                <a:xfrm>
                  <a:off x="1151225" y="2600168"/>
                  <a:ext cx="8466422" cy="509178"/>
                </a:xfrm>
                <a:prstGeom prst="rect">
                  <a:avLst/>
                </a:prstGeom>
                <a:blipFill>
                  <a:blip r:embed="rId4"/>
                  <a:stretch>
                    <a:fillRect l="-1153" t="-2410" b="-253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F5EE2010-FF51-4FCF-AC1B-18207A00A93E}"/>
                    </a:ext>
                  </a:extLst>
                </p:cNvPr>
                <p:cNvSpPr txBox="1"/>
                <p:nvPr/>
              </p:nvSpPr>
              <p:spPr>
                <a:xfrm>
                  <a:off x="1151225" y="3109346"/>
                  <a:ext cx="8466423" cy="461665"/>
                </a:xfrm>
                <a:prstGeom prst="rect">
                  <a:avLst/>
                </a:prstGeom>
                <a:solidFill>
                  <a:srgbClr val="F0F7EC"/>
                </a:solidFill>
              </p:spPr>
              <p:txBody>
                <a:bodyPr wrap="square" rtlCol="0">
                  <a:spAutoFit/>
                </a:bodyPr>
                <a:lstStyle/>
                <a:p>
                  <a:r>
                    <a:rPr lang="en-US" altLang="zh-CN" sz="2400" b="1">
                      <a:solidFill>
                        <a:srgbClr val="C00000"/>
                      </a:solidFill>
                    </a:rPr>
                    <a:t>A.</a:t>
                  </a:r>
                  <a:r>
                    <a:rPr lang="en-US" altLang="zh-CN" sz="2400" b="1">
                      <a:solidFill>
                        <a:schemeClr val="accent2">
                          <a:lumMod val="50000"/>
                        </a:schemeClr>
                      </a:solidFill>
                    </a:rPr>
                    <a:t>  </a:t>
                  </a:r>
                  <a14:m>
                    <m:oMath xmlns:m="http://schemas.openxmlformats.org/officeDocument/2006/math">
                      <m:r>
                        <a:rPr lang="en-US" altLang="zh-CN" sz="2400" b="1" i="1" smtClean="0">
                          <a:solidFill>
                            <a:schemeClr val="accent2">
                              <a:lumMod val="50000"/>
                            </a:schemeClr>
                          </a:solidFill>
                          <a:latin typeface="Cambria Math" panose="02040503050406030204" pitchFamily="18" charset="0"/>
                          <a:ea typeface="Cambria Math" panose="02040503050406030204" pitchFamily="18" charset="0"/>
                        </a:rPr>
                        <m:t>∅</m:t>
                      </m:r>
                    </m:oMath>
                  </a14:m>
                  <a:r>
                    <a:rPr lang="en-US" altLang="zh-CN" sz="2400" b="1">
                      <a:solidFill>
                        <a:schemeClr val="accent2">
                          <a:lumMod val="50000"/>
                        </a:schemeClr>
                      </a:solidFill>
                    </a:rPr>
                    <a:t>  		</a:t>
                  </a:r>
                  <a:r>
                    <a:rPr lang="en-US" altLang="zh-CN" sz="2400" b="1">
                      <a:solidFill>
                        <a:srgbClr val="C00000"/>
                      </a:solidFill>
                    </a:rPr>
                    <a:t>B.</a:t>
                  </a:r>
                  <a:r>
                    <a:rPr lang="en-US" altLang="zh-CN" sz="2400" b="1">
                      <a:solidFill>
                        <a:schemeClr val="accent2">
                          <a:lumMod val="50000"/>
                        </a:schemeClr>
                      </a:solidFill>
                    </a:rPr>
                    <a:t>  </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𝑨</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𝑩</m:t>
                      </m:r>
                    </m:oMath>
                  </a14:m>
                  <a:r>
                    <a:rPr lang="en-US" altLang="zh-CN" sz="2400" b="1">
                      <a:solidFill>
                        <a:schemeClr val="accent2">
                          <a:lumMod val="50000"/>
                        </a:schemeClr>
                      </a:solidFill>
                    </a:rPr>
                    <a:t> 	</a:t>
                  </a:r>
                  <a:r>
                    <a:rPr lang="en-US" altLang="zh-CN" sz="2400" b="1">
                      <a:solidFill>
                        <a:srgbClr val="C00000"/>
                      </a:solidFill>
                    </a:rPr>
                    <a:t>C.</a:t>
                  </a:r>
                  <a:r>
                    <a:rPr lang="en-US" altLang="zh-CN" sz="2400" b="1">
                      <a:solidFill>
                        <a:schemeClr val="accent2">
                          <a:lumMod val="50000"/>
                        </a:schemeClr>
                      </a:solidFill>
                    </a:rPr>
                    <a:t>  </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𝑨</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𝑩</m:t>
                      </m:r>
                    </m:oMath>
                  </a14:m>
                  <a:r>
                    <a:rPr lang="en-US" altLang="zh-CN" sz="2400" b="1">
                      <a:solidFill>
                        <a:schemeClr val="accent2">
                          <a:lumMod val="50000"/>
                        </a:schemeClr>
                      </a:solidFill>
                    </a:rPr>
                    <a:t> 	</a:t>
                  </a:r>
                  <a:r>
                    <a:rPr lang="en-US" altLang="zh-CN" sz="2400" b="1">
                      <a:solidFill>
                        <a:srgbClr val="C00000"/>
                      </a:solidFill>
                    </a:rPr>
                    <a:t>D.</a:t>
                  </a:r>
                  <a:r>
                    <a:rPr lang="en-US" altLang="zh-CN" sz="2400" b="1">
                      <a:solidFill>
                        <a:schemeClr val="accent2">
                          <a:lumMod val="50000"/>
                        </a:schemeClr>
                      </a:solidFill>
                    </a:rPr>
                    <a:t>  </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𝑨</m:t>
                      </m:r>
                    </m:oMath>
                  </a14:m>
                  <a:r>
                    <a:rPr lang="en-US" altLang="zh-CN" sz="2400" b="1">
                      <a:solidFill>
                        <a:schemeClr val="accent2">
                          <a:lumMod val="50000"/>
                        </a:schemeClr>
                      </a:solidFill>
                    </a:rPr>
                    <a:t> 		</a:t>
                  </a:r>
                  <a:r>
                    <a:rPr lang="en-US" altLang="zh-CN" sz="2400" b="1">
                      <a:solidFill>
                        <a:srgbClr val="C00000"/>
                      </a:solidFill>
                    </a:rPr>
                    <a:t>E.</a:t>
                  </a:r>
                  <a:r>
                    <a:rPr lang="en-US" altLang="zh-CN" sz="2400" b="1">
                      <a:solidFill>
                        <a:schemeClr val="accent2">
                          <a:lumMod val="50000"/>
                        </a:schemeClr>
                      </a:solidFill>
                    </a:rPr>
                    <a:t>  </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𝑩</m:t>
                      </m:r>
                    </m:oMath>
                  </a14:m>
                  <a:endParaRPr lang="en-US" altLang="zh-CN" sz="2400" b="1">
                    <a:solidFill>
                      <a:schemeClr val="accent2">
                        <a:lumMod val="50000"/>
                      </a:schemeClr>
                    </a:solidFill>
                  </a:endParaRPr>
                </a:p>
              </p:txBody>
            </p:sp>
          </mc:Choice>
          <mc:Fallback xmlns="">
            <p:sp>
              <p:nvSpPr>
                <p:cNvPr id="12" name="文本框 11">
                  <a:extLst>
                    <a:ext uri="{FF2B5EF4-FFF2-40B4-BE49-F238E27FC236}">
                      <a16:creationId xmlns:a16="http://schemas.microsoft.com/office/drawing/2014/main" id="{F5EE2010-FF51-4FCF-AC1B-18207A00A93E}"/>
                    </a:ext>
                  </a:extLst>
                </p:cNvPr>
                <p:cNvSpPr txBox="1">
                  <a:spLocks noRot="1" noChangeAspect="1" noMove="1" noResize="1" noEditPoints="1" noAdjustHandles="1" noChangeArrowheads="1" noChangeShapeType="1" noTextEdit="1"/>
                </p:cNvSpPr>
                <p:nvPr/>
              </p:nvSpPr>
              <p:spPr>
                <a:xfrm>
                  <a:off x="1151225" y="3109346"/>
                  <a:ext cx="8466423" cy="461665"/>
                </a:xfrm>
                <a:prstGeom prst="rect">
                  <a:avLst/>
                </a:prstGeom>
                <a:blipFill>
                  <a:blip r:embed="rId5"/>
                  <a:stretch>
                    <a:fillRect l="-1153" t="-9211" b="-30263"/>
                  </a:stretch>
                </a:blipFill>
              </p:spPr>
              <p:txBody>
                <a:bodyPr/>
                <a:lstStyle/>
                <a:p>
                  <a:r>
                    <a:rPr lang="zh-CN" altLang="en-US">
                      <a:noFill/>
                    </a:rPr>
                    <a:t> </a:t>
                  </a:r>
                </a:p>
              </p:txBody>
            </p:sp>
          </mc:Fallback>
        </mc:AlternateContent>
      </p:grpSp>
      <p:grpSp>
        <p:nvGrpSpPr>
          <p:cNvPr id="15" name="组合 14">
            <a:extLst>
              <a:ext uri="{FF2B5EF4-FFF2-40B4-BE49-F238E27FC236}">
                <a16:creationId xmlns:a16="http://schemas.microsoft.com/office/drawing/2014/main" id="{C894B9EF-1710-42CE-85B7-A6C9DCF53AA0}"/>
              </a:ext>
            </a:extLst>
          </p:cNvPr>
          <p:cNvGrpSpPr/>
          <p:nvPr/>
        </p:nvGrpSpPr>
        <p:grpSpPr>
          <a:xfrm>
            <a:off x="1862786" y="4027328"/>
            <a:ext cx="8466423" cy="970560"/>
            <a:chOff x="1151225" y="3929955"/>
            <a:chExt cx="8466423" cy="970560"/>
          </a:xfrm>
        </p:grpSpPr>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0A293EF8-0CCA-47B3-96E5-317099E268F8}"/>
                    </a:ext>
                  </a:extLst>
                </p:cNvPr>
                <p:cNvSpPr txBox="1"/>
                <p:nvPr/>
              </p:nvSpPr>
              <p:spPr>
                <a:xfrm>
                  <a:off x="1151225" y="3929955"/>
                  <a:ext cx="8466422" cy="509178"/>
                </a:xfrm>
                <a:prstGeom prst="rect">
                  <a:avLst/>
                </a:prstGeom>
                <a:solidFill>
                  <a:schemeClr val="accent6">
                    <a:lumMod val="20000"/>
                    <a:lumOff val="80000"/>
                    <a:alpha val="50000"/>
                  </a:schemeClr>
                </a:solidFill>
              </p:spPr>
              <p:txBody>
                <a:bodyPr wrap="square" rtlCol="0">
                  <a:spAutoFit/>
                </a:bodyPr>
                <a:lstStyle/>
                <a:p>
                  <a:r>
                    <a:rPr lang="en-US" altLang="zh-CN" sz="2400" b="1">
                      <a:solidFill>
                        <a:schemeClr val="accent1">
                          <a:lumMod val="50000"/>
                        </a:schemeClr>
                      </a:solidFill>
                    </a:rPr>
                    <a:t>3. </a:t>
                  </a:r>
                  <a:r>
                    <a:rPr lang="zh-CN" altLang="en-US" sz="2400" b="1">
                      <a:solidFill>
                        <a:schemeClr val="accent1">
                          <a:lumMod val="50000"/>
                        </a:schemeClr>
                      </a:solidFill>
                    </a:rPr>
                    <a:t>化简集合表达式</a:t>
                  </a:r>
                  <a14:m>
                    <m:oMath xmlns:m="http://schemas.openxmlformats.org/officeDocument/2006/math">
                      <m:d>
                        <m:dPr>
                          <m:ctrlPr>
                            <a:rPr lang="en-US" altLang="zh-CN" sz="2400" b="1" i="1">
                              <a:solidFill>
                                <a:schemeClr val="accent1">
                                  <a:lumMod val="50000"/>
                                </a:schemeClr>
                              </a:solidFill>
                              <a:latin typeface="Cambria Math" panose="02040503050406030204" pitchFamily="18" charset="0"/>
                            </a:rPr>
                          </m:ctrlPr>
                        </m:dPr>
                        <m:e>
                          <m:r>
                            <a:rPr lang="en-US" altLang="zh-CN" sz="2400" b="1" i="1">
                              <a:solidFill>
                                <a:schemeClr val="accent1">
                                  <a:lumMod val="50000"/>
                                </a:schemeClr>
                              </a:solidFill>
                              <a:latin typeface="Cambria Math" panose="02040503050406030204" pitchFamily="18" charset="0"/>
                            </a:rPr>
                            <m:t>𝑨</m:t>
                          </m:r>
                          <m:r>
                            <a:rPr lang="en-US" altLang="zh-CN" sz="2400" b="1" i="1">
                              <a:solidFill>
                                <a:schemeClr val="accent1">
                                  <a:lumMod val="50000"/>
                                </a:schemeClr>
                              </a:solidFill>
                              <a:latin typeface="Cambria Math" panose="02040503050406030204" pitchFamily="18" charset="0"/>
                            </a:rPr>
                            <m:t>∩</m:t>
                          </m:r>
                          <m:r>
                            <a:rPr lang="en-US" altLang="zh-CN" sz="2400" b="1" i="1">
                              <a:solidFill>
                                <a:schemeClr val="accent1">
                                  <a:lumMod val="50000"/>
                                </a:schemeClr>
                              </a:solidFill>
                              <a:latin typeface="Cambria Math" panose="02040503050406030204" pitchFamily="18" charset="0"/>
                            </a:rPr>
                            <m:t>𝑩</m:t>
                          </m:r>
                        </m:e>
                      </m:d>
                      <m:r>
                        <a:rPr lang="en-US" altLang="zh-CN" sz="2400" b="1" i="1">
                          <a:solidFill>
                            <a:schemeClr val="accent1">
                              <a:lumMod val="50000"/>
                            </a:schemeClr>
                          </a:solidFill>
                          <a:latin typeface="Cambria Math" panose="02040503050406030204" pitchFamily="18" charset="0"/>
                        </a:rPr>
                        <m:t>−</m:t>
                      </m:r>
                      <m:d>
                        <m:dPr>
                          <m:ctrlPr>
                            <a:rPr lang="en-US" altLang="zh-CN" sz="2400" b="1" i="1">
                              <a:solidFill>
                                <a:schemeClr val="accent1">
                                  <a:lumMod val="50000"/>
                                </a:schemeClr>
                              </a:solidFill>
                              <a:latin typeface="Cambria Math" panose="02040503050406030204" pitchFamily="18" charset="0"/>
                            </a:rPr>
                          </m:ctrlPr>
                        </m:dPr>
                        <m:e>
                          <m:r>
                            <a:rPr lang="en-US" altLang="zh-CN" sz="2400" b="1" i="1">
                              <a:solidFill>
                                <a:schemeClr val="accent1">
                                  <a:lumMod val="50000"/>
                                </a:schemeClr>
                              </a:solidFill>
                              <a:latin typeface="Cambria Math" panose="02040503050406030204" pitchFamily="18" charset="0"/>
                            </a:rPr>
                            <m:t>𝑪</m:t>
                          </m:r>
                          <m:r>
                            <a:rPr lang="en-US" altLang="zh-CN" sz="2400" b="1" i="1">
                              <a:solidFill>
                                <a:schemeClr val="accent1">
                                  <a:lumMod val="50000"/>
                                </a:schemeClr>
                              </a:solidFill>
                              <a:latin typeface="Cambria Math" panose="02040503050406030204" pitchFamily="18" charset="0"/>
                            </a:rPr>
                            <m:t>−</m:t>
                          </m:r>
                          <m:d>
                            <m:dPr>
                              <m:ctrlPr>
                                <a:rPr lang="en-US" altLang="zh-CN" sz="2400" b="1" i="1">
                                  <a:solidFill>
                                    <a:schemeClr val="accent1">
                                      <a:lumMod val="50000"/>
                                    </a:schemeClr>
                                  </a:solidFill>
                                  <a:latin typeface="Cambria Math" panose="02040503050406030204" pitchFamily="18" charset="0"/>
                                </a:rPr>
                              </m:ctrlPr>
                            </m:dPr>
                            <m:e>
                              <m:r>
                                <a:rPr lang="en-US" altLang="zh-CN" sz="2400" b="1" i="1">
                                  <a:solidFill>
                                    <a:schemeClr val="accent1">
                                      <a:lumMod val="50000"/>
                                    </a:schemeClr>
                                  </a:solidFill>
                                  <a:latin typeface="Cambria Math" panose="02040503050406030204" pitchFamily="18" charset="0"/>
                                </a:rPr>
                                <m:t>𝑨</m:t>
                              </m:r>
                              <m:r>
                                <a:rPr lang="en-US" altLang="zh-CN" sz="2400" b="1" i="1">
                                  <a:solidFill>
                                    <a:schemeClr val="accent1">
                                      <a:lumMod val="50000"/>
                                    </a:schemeClr>
                                  </a:solidFill>
                                  <a:latin typeface="Cambria Math" panose="02040503050406030204" pitchFamily="18" charset="0"/>
                                </a:rPr>
                                <m:t>∪</m:t>
                              </m:r>
                              <m:r>
                                <a:rPr lang="en-US" altLang="zh-CN" sz="2400" b="1" i="1">
                                  <a:solidFill>
                                    <a:schemeClr val="accent1">
                                      <a:lumMod val="50000"/>
                                    </a:schemeClr>
                                  </a:solidFill>
                                  <a:latin typeface="Cambria Math" panose="02040503050406030204" pitchFamily="18" charset="0"/>
                                </a:rPr>
                                <m:t>𝑩</m:t>
                              </m:r>
                            </m:e>
                          </m:d>
                        </m:e>
                      </m:d>
                    </m:oMath>
                  </a14:m>
                  <a:r>
                    <a:rPr lang="zh-CN" altLang="en-US" sz="2400" b="1">
                      <a:solidFill>
                        <a:schemeClr val="accent1">
                          <a:lumMod val="50000"/>
                        </a:schemeClr>
                      </a:solidFill>
                    </a:rPr>
                    <a:t>可得到</a:t>
                  </a:r>
                </a:p>
              </p:txBody>
            </p:sp>
          </mc:Choice>
          <mc:Fallback xmlns="">
            <p:sp>
              <p:nvSpPr>
                <p:cNvPr id="6" name="文本框 5">
                  <a:extLst>
                    <a:ext uri="{FF2B5EF4-FFF2-40B4-BE49-F238E27FC236}">
                      <a16:creationId xmlns:a16="http://schemas.microsoft.com/office/drawing/2014/main" id="{0A293EF8-0CCA-47B3-96E5-317099E268F8}"/>
                    </a:ext>
                  </a:extLst>
                </p:cNvPr>
                <p:cNvSpPr txBox="1">
                  <a:spLocks noRot="1" noChangeAspect="1" noMove="1" noResize="1" noEditPoints="1" noAdjustHandles="1" noChangeArrowheads="1" noChangeShapeType="1" noTextEdit="1"/>
                </p:cNvSpPr>
                <p:nvPr/>
              </p:nvSpPr>
              <p:spPr>
                <a:xfrm>
                  <a:off x="1151225" y="3929955"/>
                  <a:ext cx="8466422" cy="509178"/>
                </a:xfrm>
                <a:prstGeom prst="rect">
                  <a:avLst/>
                </a:prstGeom>
                <a:blipFill>
                  <a:blip r:embed="rId6"/>
                  <a:stretch>
                    <a:fillRect l="-1153" t="-2410" b="-253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3FA7BCCE-1BAB-4ACD-A4A8-40BC3A29651E}"/>
                    </a:ext>
                  </a:extLst>
                </p:cNvPr>
                <p:cNvSpPr txBox="1"/>
                <p:nvPr/>
              </p:nvSpPr>
              <p:spPr>
                <a:xfrm>
                  <a:off x="1151225" y="4438850"/>
                  <a:ext cx="8466423" cy="461665"/>
                </a:xfrm>
                <a:prstGeom prst="rect">
                  <a:avLst/>
                </a:prstGeom>
                <a:solidFill>
                  <a:srgbClr val="F0F7EC"/>
                </a:solidFill>
              </p:spPr>
              <p:txBody>
                <a:bodyPr wrap="square" rtlCol="0">
                  <a:spAutoFit/>
                </a:bodyPr>
                <a:lstStyle/>
                <a:p>
                  <a:r>
                    <a:rPr lang="en-US" altLang="zh-CN" sz="2400" b="1">
                      <a:solidFill>
                        <a:srgbClr val="C00000"/>
                      </a:solidFill>
                    </a:rPr>
                    <a:t>A.</a:t>
                  </a:r>
                  <a:r>
                    <a:rPr lang="en-US" altLang="zh-CN" sz="2400" b="1">
                      <a:solidFill>
                        <a:schemeClr val="accent2">
                          <a:lumMod val="50000"/>
                        </a:schemeClr>
                      </a:solidFill>
                    </a:rPr>
                    <a:t>  </a:t>
                  </a:r>
                  <a14:m>
                    <m:oMath xmlns:m="http://schemas.openxmlformats.org/officeDocument/2006/math">
                      <m:r>
                        <a:rPr lang="en-US" altLang="zh-CN" sz="2400" b="1" i="1" smtClean="0">
                          <a:solidFill>
                            <a:schemeClr val="accent2">
                              <a:lumMod val="50000"/>
                            </a:schemeClr>
                          </a:solidFill>
                          <a:latin typeface="Cambria Math" panose="02040503050406030204" pitchFamily="18" charset="0"/>
                          <a:ea typeface="Cambria Math" panose="02040503050406030204" pitchFamily="18" charset="0"/>
                        </a:rPr>
                        <m:t>∅</m:t>
                      </m:r>
                    </m:oMath>
                  </a14:m>
                  <a:r>
                    <a:rPr lang="en-US" altLang="zh-CN" sz="2400" b="1">
                      <a:solidFill>
                        <a:schemeClr val="accent2">
                          <a:lumMod val="50000"/>
                        </a:schemeClr>
                      </a:solidFill>
                    </a:rPr>
                    <a:t>  		</a:t>
                  </a:r>
                  <a:r>
                    <a:rPr lang="en-US" altLang="zh-CN" sz="2400" b="1">
                      <a:solidFill>
                        <a:srgbClr val="C00000"/>
                      </a:solidFill>
                    </a:rPr>
                    <a:t>B.</a:t>
                  </a:r>
                  <a:r>
                    <a:rPr lang="en-US" altLang="zh-CN" sz="2400" b="1">
                      <a:solidFill>
                        <a:schemeClr val="accent2">
                          <a:lumMod val="50000"/>
                        </a:schemeClr>
                      </a:solidFill>
                    </a:rPr>
                    <a:t>  </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𝑨</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𝑩</m:t>
                      </m:r>
                    </m:oMath>
                  </a14:m>
                  <a:r>
                    <a:rPr lang="en-US" altLang="zh-CN" sz="2400" b="1">
                      <a:solidFill>
                        <a:schemeClr val="accent2">
                          <a:lumMod val="50000"/>
                        </a:schemeClr>
                      </a:solidFill>
                    </a:rPr>
                    <a:t> 	</a:t>
                  </a:r>
                  <a:r>
                    <a:rPr lang="en-US" altLang="zh-CN" sz="2400" b="1">
                      <a:solidFill>
                        <a:srgbClr val="C00000"/>
                      </a:solidFill>
                    </a:rPr>
                    <a:t>C.</a:t>
                  </a:r>
                  <a:r>
                    <a:rPr lang="en-US" altLang="zh-CN" sz="2400" b="1">
                      <a:solidFill>
                        <a:schemeClr val="accent2">
                          <a:lumMod val="50000"/>
                        </a:schemeClr>
                      </a:solidFill>
                    </a:rPr>
                    <a:t>  </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𝑨</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𝑩</m:t>
                      </m:r>
                    </m:oMath>
                  </a14:m>
                  <a:r>
                    <a:rPr lang="en-US" altLang="zh-CN" sz="2400" b="1">
                      <a:solidFill>
                        <a:schemeClr val="accent2">
                          <a:lumMod val="50000"/>
                        </a:schemeClr>
                      </a:solidFill>
                    </a:rPr>
                    <a:t> 	</a:t>
                  </a:r>
                  <a:r>
                    <a:rPr lang="en-US" altLang="zh-CN" sz="2400" b="1">
                      <a:solidFill>
                        <a:srgbClr val="C00000"/>
                      </a:solidFill>
                    </a:rPr>
                    <a:t>D.</a:t>
                  </a:r>
                  <a:r>
                    <a:rPr lang="en-US" altLang="zh-CN" sz="2400" b="1">
                      <a:solidFill>
                        <a:schemeClr val="accent2">
                          <a:lumMod val="50000"/>
                        </a:schemeClr>
                      </a:solidFill>
                    </a:rPr>
                    <a:t>  </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𝑨</m:t>
                      </m:r>
                    </m:oMath>
                  </a14:m>
                  <a:r>
                    <a:rPr lang="en-US" altLang="zh-CN" sz="2400" b="1">
                      <a:solidFill>
                        <a:schemeClr val="accent2">
                          <a:lumMod val="50000"/>
                        </a:schemeClr>
                      </a:solidFill>
                    </a:rPr>
                    <a:t> 		</a:t>
                  </a:r>
                  <a:r>
                    <a:rPr lang="en-US" altLang="zh-CN" sz="2400" b="1">
                      <a:solidFill>
                        <a:srgbClr val="C00000"/>
                      </a:solidFill>
                    </a:rPr>
                    <a:t>E.</a:t>
                  </a:r>
                  <a:r>
                    <a:rPr lang="en-US" altLang="zh-CN" sz="2400" b="1">
                      <a:solidFill>
                        <a:schemeClr val="accent2">
                          <a:lumMod val="50000"/>
                        </a:schemeClr>
                      </a:solidFill>
                    </a:rPr>
                    <a:t>  </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𝑩</m:t>
                      </m:r>
                    </m:oMath>
                  </a14:m>
                  <a:endParaRPr lang="en-US" altLang="zh-CN" sz="2400" b="1">
                    <a:solidFill>
                      <a:schemeClr val="accent2">
                        <a:lumMod val="50000"/>
                      </a:schemeClr>
                    </a:solidFill>
                  </a:endParaRPr>
                </a:p>
              </p:txBody>
            </p:sp>
          </mc:Choice>
          <mc:Fallback xmlns="">
            <p:sp>
              <p:nvSpPr>
                <p:cNvPr id="13" name="文本框 12">
                  <a:extLst>
                    <a:ext uri="{FF2B5EF4-FFF2-40B4-BE49-F238E27FC236}">
                      <a16:creationId xmlns:a16="http://schemas.microsoft.com/office/drawing/2014/main" id="{3FA7BCCE-1BAB-4ACD-A4A8-40BC3A29651E}"/>
                    </a:ext>
                  </a:extLst>
                </p:cNvPr>
                <p:cNvSpPr txBox="1">
                  <a:spLocks noRot="1" noChangeAspect="1" noMove="1" noResize="1" noEditPoints="1" noAdjustHandles="1" noChangeArrowheads="1" noChangeShapeType="1" noTextEdit="1"/>
                </p:cNvSpPr>
                <p:nvPr/>
              </p:nvSpPr>
              <p:spPr>
                <a:xfrm>
                  <a:off x="1151225" y="4438850"/>
                  <a:ext cx="8466423" cy="461665"/>
                </a:xfrm>
                <a:prstGeom prst="rect">
                  <a:avLst/>
                </a:prstGeom>
                <a:blipFill>
                  <a:blip r:embed="rId7"/>
                  <a:stretch>
                    <a:fillRect l="-1153" t="-9211" b="-30263"/>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874355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集合等式演算</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第十七讲  集合等式证明</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21</a:t>
            </a:fld>
            <a:r>
              <a:rPr lang="en-US" altLang="zh-CN">
                <a:latin typeface="Arial" panose="020B0604020202020204" pitchFamily="34" charset="0"/>
                <a:ea typeface="楷体" panose="02010609060101010101" pitchFamily="49" charset="-122"/>
                <a:cs typeface="Arial" panose="020B0604020202020204" pitchFamily="34" charset="0"/>
              </a:rPr>
              <a:t>/34</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化简集合表达式举例</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78418D8-ABB3-4CEA-9CCB-CB786DD1160E}"/>
                  </a:ext>
                </a:extLst>
              </p:cNvPr>
              <p:cNvSpPr txBox="1"/>
              <p:nvPr/>
            </p:nvSpPr>
            <p:spPr>
              <a:xfrm>
                <a:off x="606310" y="1241191"/>
                <a:ext cx="7333839" cy="509178"/>
              </a:xfrm>
              <a:prstGeom prst="rect">
                <a:avLst/>
              </a:prstGeom>
              <a:solidFill>
                <a:schemeClr val="accent6">
                  <a:lumMod val="20000"/>
                  <a:lumOff val="80000"/>
                  <a:alpha val="50000"/>
                </a:schemeClr>
              </a:solidFill>
            </p:spPr>
            <p:txBody>
              <a:bodyPr wrap="square" rtlCol="0">
                <a:spAutoFit/>
              </a:bodyPr>
              <a:lstStyle/>
              <a:p>
                <a:r>
                  <a:rPr lang="en-US" altLang="zh-CN" sz="2400" b="1">
                    <a:solidFill>
                      <a:schemeClr val="accent1">
                        <a:lumMod val="50000"/>
                      </a:schemeClr>
                    </a:solidFill>
                  </a:rPr>
                  <a:t>1. </a:t>
                </a:r>
                <a:r>
                  <a:rPr lang="zh-CN" altLang="en-US" sz="2400" b="1">
                    <a:solidFill>
                      <a:schemeClr val="accent1">
                        <a:lumMod val="50000"/>
                      </a:schemeClr>
                    </a:solidFill>
                  </a:rPr>
                  <a:t>化简集合表达式</a:t>
                </a:r>
                <a14:m>
                  <m:oMath xmlns:m="http://schemas.openxmlformats.org/officeDocument/2006/math">
                    <m:d>
                      <m:dPr>
                        <m:ctrlPr>
                          <a:rPr lang="en-US" altLang="zh-CN" sz="2400" b="1" i="1" smtClean="0">
                            <a:solidFill>
                              <a:schemeClr val="accent1">
                                <a:lumMod val="50000"/>
                              </a:schemeClr>
                            </a:solidFill>
                            <a:latin typeface="Cambria Math" panose="02040503050406030204" pitchFamily="18" charset="0"/>
                          </a:rPr>
                        </m:ctrlPr>
                      </m:dPr>
                      <m:e>
                        <m:d>
                          <m:dPr>
                            <m:ctrlPr>
                              <a:rPr lang="en-US" altLang="zh-CN" sz="2400" b="1" i="1" smtClean="0">
                                <a:solidFill>
                                  <a:schemeClr val="accent1">
                                    <a:lumMod val="50000"/>
                                  </a:schemeClr>
                                </a:solidFill>
                                <a:latin typeface="Cambria Math" panose="02040503050406030204" pitchFamily="18" charset="0"/>
                              </a:rPr>
                            </m:ctrlPr>
                          </m:dPr>
                          <m:e>
                            <m:r>
                              <a:rPr lang="en-US" altLang="zh-CN" sz="2400" b="1" i="1">
                                <a:solidFill>
                                  <a:schemeClr val="accent1">
                                    <a:lumMod val="50000"/>
                                  </a:schemeClr>
                                </a:solidFill>
                                <a:latin typeface="Cambria Math" panose="02040503050406030204" pitchFamily="18" charset="0"/>
                              </a:rPr>
                              <m:t>𝑨</m:t>
                            </m:r>
                            <m:r>
                              <a:rPr lang="en-US" altLang="zh-CN" sz="2400" b="1" i="1">
                                <a:solidFill>
                                  <a:schemeClr val="accent1">
                                    <a:lumMod val="50000"/>
                                  </a:schemeClr>
                                </a:solidFill>
                                <a:latin typeface="Cambria Math" panose="02040503050406030204" pitchFamily="18" charset="0"/>
                              </a:rPr>
                              <m:t>∪</m:t>
                            </m:r>
                            <m:r>
                              <a:rPr lang="en-US" altLang="zh-CN" sz="2400" b="1" i="1">
                                <a:solidFill>
                                  <a:schemeClr val="accent1">
                                    <a:lumMod val="50000"/>
                                  </a:schemeClr>
                                </a:solidFill>
                                <a:latin typeface="Cambria Math" panose="02040503050406030204" pitchFamily="18" charset="0"/>
                              </a:rPr>
                              <m:t>𝑩</m:t>
                            </m:r>
                            <m:r>
                              <a:rPr lang="en-US" altLang="zh-CN" sz="2400" b="1" i="1">
                                <a:solidFill>
                                  <a:schemeClr val="accent1">
                                    <a:lumMod val="50000"/>
                                  </a:schemeClr>
                                </a:solidFill>
                                <a:latin typeface="Cambria Math" panose="02040503050406030204" pitchFamily="18" charset="0"/>
                              </a:rPr>
                              <m:t>∪</m:t>
                            </m:r>
                            <m:r>
                              <a:rPr lang="en-US" altLang="zh-CN" sz="2400" b="1" i="1">
                                <a:solidFill>
                                  <a:schemeClr val="accent1">
                                    <a:lumMod val="50000"/>
                                  </a:schemeClr>
                                </a:solidFill>
                                <a:latin typeface="Cambria Math" panose="02040503050406030204" pitchFamily="18" charset="0"/>
                              </a:rPr>
                              <m:t>𝑪</m:t>
                            </m:r>
                          </m:e>
                        </m:d>
                        <m:r>
                          <a:rPr lang="en-US" altLang="zh-CN" sz="2400" b="1" i="1">
                            <a:solidFill>
                              <a:schemeClr val="accent1">
                                <a:lumMod val="50000"/>
                              </a:schemeClr>
                            </a:solidFill>
                            <a:latin typeface="Cambria Math" panose="02040503050406030204" pitchFamily="18" charset="0"/>
                          </a:rPr>
                          <m:t>−</m:t>
                        </m:r>
                        <m:d>
                          <m:dPr>
                            <m:ctrlPr>
                              <a:rPr lang="en-US" altLang="zh-CN" sz="2400" b="1" i="1">
                                <a:solidFill>
                                  <a:schemeClr val="accent1">
                                    <a:lumMod val="50000"/>
                                  </a:schemeClr>
                                </a:solidFill>
                                <a:latin typeface="Cambria Math" panose="02040503050406030204" pitchFamily="18" charset="0"/>
                              </a:rPr>
                            </m:ctrlPr>
                          </m:dPr>
                          <m:e>
                            <m:r>
                              <a:rPr lang="en-US" altLang="zh-CN" sz="2400" b="1" i="1">
                                <a:solidFill>
                                  <a:schemeClr val="accent1">
                                    <a:lumMod val="50000"/>
                                  </a:schemeClr>
                                </a:solidFill>
                                <a:latin typeface="Cambria Math" panose="02040503050406030204" pitchFamily="18" charset="0"/>
                              </a:rPr>
                              <m:t>𝑩</m:t>
                            </m:r>
                            <m:r>
                              <a:rPr lang="en-US" altLang="zh-CN" sz="2400" b="1" i="1">
                                <a:solidFill>
                                  <a:schemeClr val="accent1">
                                    <a:lumMod val="50000"/>
                                  </a:schemeClr>
                                </a:solidFill>
                                <a:latin typeface="Cambria Math" panose="02040503050406030204" pitchFamily="18" charset="0"/>
                              </a:rPr>
                              <m:t>∪</m:t>
                            </m:r>
                            <m:r>
                              <a:rPr lang="en-US" altLang="zh-CN" sz="2400" b="1" i="1">
                                <a:solidFill>
                                  <a:schemeClr val="accent1">
                                    <a:lumMod val="50000"/>
                                  </a:schemeClr>
                                </a:solidFill>
                                <a:latin typeface="Cambria Math" panose="02040503050406030204" pitchFamily="18" charset="0"/>
                              </a:rPr>
                              <m:t>𝑪</m:t>
                            </m:r>
                          </m:e>
                        </m:d>
                      </m:e>
                    </m:d>
                    <m:r>
                      <a:rPr lang="en-US" altLang="zh-CN" sz="2400" b="1" i="1">
                        <a:solidFill>
                          <a:schemeClr val="accent1">
                            <a:lumMod val="50000"/>
                          </a:schemeClr>
                        </a:solidFill>
                        <a:latin typeface="Cambria Math" panose="02040503050406030204" pitchFamily="18" charset="0"/>
                      </a:rPr>
                      <m:t>∪</m:t>
                    </m:r>
                    <m:r>
                      <a:rPr lang="en-US" altLang="zh-CN" sz="2400" b="1" i="1" smtClean="0">
                        <a:solidFill>
                          <a:schemeClr val="accent1">
                            <a:lumMod val="50000"/>
                          </a:schemeClr>
                        </a:solidFill>
                        <a:latin typeface="Cambria Math" panose="02040503050406030204" pitchFamily="18" charset="0"/>
                      </a:rPr>
                      <m:t>𝑨</m:t>
                    </m:r>
                  </m:oMath>
                </a14:m>
                <a:r>
                  <a:rPr lang="zh-CN" altLang="en-US" sz="2400" b="1">
                    <a:solidFill>
                      <a:schemeClr val="accent1">
                        <a:lumMod val="50000"/>
                      </a:schemeClr>
                    </a:solidFill>
                  </a:rPr>
                  <a:t>可得到</a:t>
                </a:r>
              </a:p>
            </p:txBody>
          </p:sp>
        </mc:Choice>
        <mc:Fallback xmlns="">
          <p:sp>
            <p:nvSpPr>
              <p:cNvPr id="2" name="文本框 1">
                <a:extLst>
                  <a:ext uri="{FF2B5EF4-FFF2-40B4-BE49-F238E27FC236}">
                    <a16:creationId xmlns:a16="http://schemas.microsoft.com/office/drawing/2014/main" id="{F78418D8-ABB3-4CEA-9CCB-CB786DD1160E}"/>
                  </a:ext>
                </a:extLst>
              </p:cNvPr>
              <p:cNvSpPr txBox="1">
                <a:spLocks noRot="1" noChangeAspect="1" noMove="1" noResize="1" noEditPoints="1" noAdjustHandles="1" noChangeArrowheads="1" noChangeShapeType="1" noTextEdit="1"/>
              </p:cNvSpPr>
              <p:nvPr/>
            </p:nvSpPr>
            <p:spPr>
              <a:xfrm>
                <a:off x="606310" y="1241191"/>
                <a:ext cx="7333839" cy="509178"/>
              </a:xfrm>
              <a:prstGeom prst="rect">
                <a:avLst/>
              </a:prstGeom>
              <a:blipFill>
                <a:blip r:embed="rId2"/>
                <a:stretch>
                  <a:fillRect l="-1246" t="-2410" r="-831" b="-253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2D97576-54E7-4A4C-80F5-C8CF79F04DD1}"/>
                  </a:ext>
                </a:extLst>
              </p:cNvPr>
              <p:cNvSpPr txBox="1"/>
              <p:nvPr/>
            </p:nvSpPr>
            <p:spPr>
              <a:xfrm>
                <a:off x="606310" y="3700137"/>
                <a:ext cx="7333839" cy="509178"/>
              </a:xfrm>
              <a:prstGeom prst="rect">
                <a:avLst/>
              </a:prstGeom>
              <a:solidFill>
                <a:schemeClr val="accent6">
                  <a:lumMod val="20000"/>
                  <a:lumOff val="80000"/>
                  <a:alpha val="50000"/>
                </a:schemeClr>
              </a:solidFill>
            </p:spPr>
            <p:txBody>
              <a:bodyPr wrap="square" rtlCol="0">
                <a:spAutoFit/>
              </a:bodyPr>
              <a:lstStyle/>
              <a:p>
                <a:r>
                  <a:rPr lang="en-US" altLang="zh-CN" sz="2400" b="1">
                    <a:solidFill>
                      <a:schemeClr val="accent1">
                        <a:lumMod val="50000"/>
                      </a:schemeClr>
                    </a:solidFill>
                  </a:rPr>
                  <a:t>2. </a:t>
                </a:r>
                <a:r>
                  <a:rPr lang="zh-CN" altLang="en-US" sz="2400" b="1">
                    <a:solidFill>
                      <a:schemeClr val="accent1">
                        <a:lumMod val="50000"/>
                      </a:schemeClr>
                    </a:solidFill>
                  </a:rPr>
                  <a:t>化简集合表达式</a:t>
                </a:r>
                <a14:m>
                  <m:oMath xmlns:m="http://schemas.openxmlformats.org/officeDocument/2006/math">
                    <m:d>
                      <m:dPr>
                        <m:ctrlPr>
                          <a:rPr lang="en-US" altLang="zh-CN" sz="2400" b="1" i="1">
                            <a:solidFill>
                              <a:schemeClr val="accent1">
                                <a:lumMod val="50000"/>
                              </a:schemeClr>
                            </a:solidFill>
                            <a:latin typeface="Cambria Math" panose="02040503050406030204" pitchFamily="18" charset="0"/>
                          </a:rPr>
                        </m:ctrlPr>
                      </m:dPr>
                      <m:e>
                        <m:r>
                          <a:rPr lang="en-US" altLang="zh-CN" sz="2400" b="1" i="1">
                            <a:solidFill>
                              <a:schemeClr val="accent1">
                                <a:lumMod val="50000"/>
                              </a:schemeClr>
                            </a:solidFill>
                            <a:latin typeface="Cambria Math" panose="02040503050406030204" pitchFamily="18" charset="0"/>
                          </a:rPr>
                          <m:t>𝑩</m:t>
                        </m:r>
                        <m:r>
                          <a:rPr lang="en-US" altLang="zh-CN" sz="2400" b="1" i="1">
                            <a:solidFill>
                              <a:schemeClr val="accent1">
                                <a:lumMod val="50000"/>
                              </a:schemeClr>
                            </a:solidFill>
                            <a:latin typeface="Cambria Math" panose="02040503050406030204" pitchFamily="18" charset="0"/>
                          </a:rPr>
                          <m:t>−</m:t>
                        </m:r>
                        <m:d>
                          <m:dPr>
                            <m:ctrlPr>
                              <a:rPr lang="en-US" altLang="zh-CN" sz="2400" b="1" i="1">
                                <a:solidFill>
                                  <a:schemeClr val="accent1">
                                    <a:lumMod val="50000"/>
                                  </a:schemeClr>
                                </a:solidFill>
                                <a:latin typeface="Cambria Math" panose="02040503050406030204" pitchFamily="18" charset="0"/>
                              </a:rPr>
                            </m:ctrlPr>
                          </m:dPr>
                          <m:e>
                            <m:r>
                              <a:rPr lang="en-US" altLang="zh-CN" sz="2400" b="1" i="1">
                                <a:solidFill>
                                  <a:schemeClr val="accent1">
                                    <a:lumMod val="50000"/>
                                  </a:schemeClr>
                                </a:solidFill>
                                <a:latin typeface="Cambria Math" panose="02040503050406030204" pitchFamily="18" charset="0"/>
                              </a:rPr>
                              <m:t>𝑨</m:t>
                            </m:r>
                            <m:r>
                              <a:rPr lang="en-US" altLang="zh-CN" sz="2400" b="1" i="1">
                                <a:solidFill>
                                  <a:schemeClr val="accent1">
                                    <a:lumMod val="50000"/>
                                  </a:schemeClr>
                                </a:solidFill>
                                <a:latin typeface="Cambria Math" panose="02040503050406030204" pitchFamily="18" charset="0"/>
                              </a:rPr>
                              <m:t>∩</m:t>
                            </m:r>
                            <m:r>
                              <a:rPr lang="en-US" altLang="zh-CN" sz="2400" b="1" i="1">
                                <a:solidFill>
                                  <a:schemeClr val="accent1">
                                    <a:lumMod val="50000"/>
                                  </a:schemeClr>
                                </a:solidFill>
                                <a:latin typeface="Cambria Math" panose="02040503050406030204" pitchFamily="18" charset="0"/>
                              </a:rPr>
                              <m:t>𝑪</m:t>
                            </m:r>
                          </m:e>
                        </m:d>
                      </m:e>
                    </m:d>
                    <m:r>
                      <a:rPr lang="en-US" altLang="zh-CN" sz="2400" b="1" i="1">
                        <a:solidFill>
                          <a:schemeClr val="accent1">
                            <a:lumMod val="50000"/>
                          </a:schemeClr>
                        </a:solidFill>
                        <a:latin typeface="Cambria Math" panose="02040503050406030204" pitchFamily="18" charset="0"/>
                      </a:rPr>
                      <m:t>∪</m:t>
                    </m:r>
                    <m:d>
                      <m:dPr>
                        <m:ctrlPr>
                          <a:rPr lang="en-US" altLang="zh-CN" sz="2400" b="1" i="1">
                            <a:solidFill>
                              <a:schemeClr val="accent1">
                                <a:lumMod val="50000"/>
                              </a:schemeClr>
                            </a:solidFill>
                            <a:latin typeface="Cambria Math" panose="02040503050406030204" pitchFamily="18" charset="0"/>
                          </a:rPr>
                        </m:ctrlPr>
                      </m:dPr>
                      <m:e>
                        <m:r>
                          <a:rPr lang="en-US" altLang="zh-CN" sz="2400" b="1" i="1">
                            <a:solidFill>
                              <a:schemeClr val="accent1">
                                <a:lumMod val="50000"/>
                              </a:schemeClr>
                            </a:solidFill>
                            <a:latin typeface="Cambria Math" panose="02040503050406030204" pitchFamily="18" charset="0"/>
                          </a:rPr>
                          <m:t>𝑨</m:t>
                        </m:r>
                        <m:r>
                          <a:rPr lang="en-US" altLang="zh-CN" sz="2400" b="1" i="1">
                            <a:solidFill>
                              <a:schemeClr val="accent1">
                                <a:lumMod val="50000"/>
                              </a:schemeClr>
                            </a:solidFill>
                            <a:latin typeface="Cambria Math" panose="02040503050406030204" pitchFamily="18" charset="0"/>
                          </a:rPr>
                          <m:t>∩</m:t>
                        </m:r>
                        <m:r>
                          <a:rPr lang="en-US" altLang="zh-CN" sz="2400" b="1" i="1">
                            <a:solidFill>
                              <a:schemeClr val="accent1">
                                <a:lumMod val="50000"/>
                              </a:schemeClr>
                            </a:solidFill>
                            <a:latin typeface="Cambria Math" panose="02040503050406030204" pitchFamily="18" charset="0"/>
                          </a:rPr>
                          <m:t>𝑩</m:t>
                        </m:r>
                        <m:r>
                          <a:rPr lang="en-US" altLang="zh-CN" sz="2400" b="1" i="1">
                            <a:solidFill>
                              <a:schemeClr val="accent1">
                                <a:lumMod val="50000"/>
                              </a:schemeClr>
                            </a:solidFill>
                            <a:latin typeface="Cambria Math" panose="02040503050406030204" pitchFamily="18" charset="0"/>
                          </a:rPr>
                          <m:t>∩</m:t>
                        </m:r>
                        <m:r>
                          <a:rPr lang="en-US" altLang="zh-CN" sz="2400" b="1" i="1">
                            <a:solidFill>
                              <a:schemeClr val="accent1">
                                <a:lumMod val="50000"/>
                              </a:schemeClr>
                            </a:solidFill>
                            <a:latin typeface="Cambria Math" panose="02040503050406030204" pitchFamily="18" charset="0"/>
                          </a:rPr>
                          <m:t>𝑪</m:t>
                        </m:r>
                      </m:e>
                    </m:d>
                  </m:oMath>
                </a14:m>
                <a:r>
                  <a:rPr lang="zh-CN" altLang="en-US" sz="2400" b="1">
                    <a:solidFill>
                      <a:schemeClr val="accent1">
                        <a:lumMod val="50000"/>
                      </a:schemeClr>
                    </a:solidFill>
                  </a:rPr>
                  <a:t>可得到</a:t>
                </a:r>
              </a:p>
            </p:txBody>
          </p:sp>
        </mc:Choice>
        <mc:Fallback xmlns="">
          <p:sp>
            <p:nvSpPr>
              <p:cNvPr id="4" name="文本框 3">
                <a:extLst>
                  <a:ext uri="{FF2B5EF4-FFF2-40B4-BE49-F238E27FC236}">
                    <a16:creationId xmlns:a16="http://schemas.microsoft.com/office/drawing/2014/main" id="{12D97576-54E7-4A4C-80F5-C8CF79F04DD1}"/>
                  </a:ext>
                </a:extLst>
              </p:cNvPr>
              <p:cNvSpPr txBox="1">
                <a:spLocks noRot="1" noChangeAspect="1" noMove="1" noResize="1" noEditPoints="1" noAdjustHandles="1" noChangeArrowheads="1" noChangeShapeType="1" noTextEdit="1"/>
              </p:cNvSpPr>
              <p:nvPr/>
            </p:nvSpPr>
            <p:spPr>
              <a:xfrm>
                <a:off x="606310" y="3700137"/>
                <a:ext cx="7333839" cy="509178"/>
              </a:xfrm>
              <a:prstGeom prst="rect">
                <a:avLst/>
              </a:prstGeom>
              <a:blipFill>
                <a:blip r:embed="rId3"/>
                <a:stretch>
                  <a:fillRect l="-1246" t="-2381" r="-831" b="-23810"/>
                </a:stretch>
              </a:blipFill>
            </p:spPr>
            <p:txBody>
              <a:bodyPr/>
              <a:lstStyle/>
              <a:p>
                <a:r>
                  <a:rPr lang="zh-CN" altLang="en-US">
                    <a:noFill/>
                  </a:rPr>
                  <a:t> </a:t>
                </a:r>
              </a:p>
            </p:txBody>
          </p:sp>
        </mc:Fallback>
      </mc:AlternateContent>
      <p:pic>
        <p:nvPicPr>
          <p:cNvPr id="16" name="图片 15">
            <a:extLst>
              <a:ext uri="{FF2B5EF4-FFF2-40B4-BE49-F238E27FC236}">
                <a16:creationId xmlns:a16="http://schemas.microsoft.com/office/drawing/2014/main" id="{97AAD768-514E-42A8-BDFE-0417A10A8A4C}"/>
              </a:ext>
            </a:extLst>
          </p:cNvPr>
          <p:cNvPicPr>
            <a:picLocks noChangeAspect="1"/>
          </p:cNvPicPr>
          <p:nvPr/>
        </p:nvPicPr>
        <p:blipFill>
          <a:blip r:embed="rId4"/>
          <a:stretch>
            <a:fillRect/>
          </a:stretch>
        </p:blipFill>
        <p:spPr>
          <a:xfrm>
            <a:off x="852068" y="1837236"/>
            <a:ext cx="10487863" cy="1591764"/>
          </a:xfrm>
          <a:prstGeom prst="rect">
            <a:avLst/>
          </a:prstGeom>
        </p:spPr>
      </p:pic>
      <p:pic>
        <p:nvPicPr>
          <p:cNvPr id="18" name="图片 17">
            <a:extLst>
              <a:ext uri="{FF2B5EF4-FFF2-40B4-BE49-F238E27FC236}">
                <a16:creationId xmlns:a16="http://schemas.microsoft.com/office/drawing/2014/main" id="{59F1D62C-25B7-45A0-AC98-2CA3A1B431F9}"/>
              </a:ext>
            </a:extLst>
          </p:cNvPr>
          <p:cNvPicPr>
            <a:picLocks noChangeAspect="1"/>
          </p:cNvPicPr>
          <p:nvPr/>
        </p:nvPicPr>
        <p:blipFill>
          <a:blip r:embed="rId5"/>
          <a:stretch>
            <a:fillRect/>
          </a:stretch>
        </p:blipFill>
        <p:spPr>
          <a:xfrm>
            <a:off x="852068" y="4344963"/>
            <a:ext cx="9423420" cy="1580122"/>
          </a:xfrm>
          <a:prstGeom prst="rect">
            <a:avLst/>
          </a:prstGeom>
        </p:spPr>
      </p:pic>
    </p:spTree>
    <p:extLst>
      <p:ext uri="{BB962C8B-B14F-4D97-AF65-F5344CB8AC3E}">
        <p14:creationId xmlns:p14="http://schemas.microsoft.com/office/powerpoint/2010/main" val="2960609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集合等式演算</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第十七讲  集合等式证明</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22</a:t>
            </a:fld>
            <a:r>
              <a:rPr lang="en-US" altLang="zh-CN">
                <a:latin typeface="Arial" panose="020B0604020202020204" pitchFamily="34" charset="0"/>
                <a:ea typeface="楷体" panose="02010609060101010101" pitchFamily="49" charset="-122"/>
                <a:cs typeface="Arial" panose="020B0604020202020204" pitchFamily="34" charset="0"/>
              </a:rPr>
              <a:t>/34</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化简集合表达式举例</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F1ECBBDA-0CF1-43DB-B20E-343E04F138C8}"/>
                  </a:ext>
                </a:extLst>
              </p:cNvPr>
              <p:cNvSpPr txBox="1"/>
              <p:nvPr/>
            </p:nvSpPr>
            <p:spPr>
              <a:xfrm>
                <a:off x="603185" y="2113235"/>
                <a:ext cx="6899663" cy="509178"/>
              </a:xfrm>
              <a:prstGeom prst="rect">
                <a:avLst/>
              </a:prstGeom>
              <a:solidFill>
                <a:schemeClr val="accent6">
                  <a:lumMod val="20000"/>
                  <a:lumOff val="80000"/>
                  <a:alpha val="50000"/>
                </a:schemeClr>
              </a:solidFill>
            </p:spPr>
            <p:txBody>
              <a:bodyPr wrap="square" rtlCol="0">
                <a:spAutoFit/>
              </a:bodyPr>
              <a:lstStyle/>
              <a:p>
                <a:r>
                  <a:rPr lang="en-US" altLang="zh-CN" sz="2400" b="1">
                    <a:solidFill>
                      <a:schemeClr val="accent1">
                        <a:lumMod val="50000"/>
                      </a:schemeClr>
                    </a:solidFill>
                  </a:rPr>
                  <a:t>3. </a:t>
                </a:r>
                <a:r>
                  <a:rPr lang="zh-CN" altLang="en-US" sz="2400" b="1">
                    <a:solidFill>
                      <a:schemeClr val="accent1">
                        <a:lumMod val="50000"/>
                      </a:schemeClr>
                    </a:solidFill>
                  </a:rPr>
                  <a:t>化简集合表达式</a:t>
                </a:r>
                <a14:m>
                  <m:oMath xmlns:m="http://schemas.openxmlformats.org/officeDocument/2006/math">
                    <m:d>
                      <m:dPr>
                        <m:ctrlPr>
                          <a:rPr lang="en-US" altLang="zh-CN" sz="2400" b="1" i="1">
                            <a:solidFill>
                              <a:schemeClr val="accent1">
                                <a:lumMod val="50000"/>
                              </a:schemeClr>
                            </a:solidFill>
                            <a:latin typeface="Cambria Math" panose="02040503050406030204" pitchFamily="18" charset="0"/>
                          </a:rPr>
                        </m:ctrlPr>
                      </m:dPr>
                      <m:e>
                        <m:r>
                          <a:rPr lang="en-US" altLang="zh-CN" sz="2400" b="1" i="1">
                            <a:solidFill>
                              <a:schemeClr val="accent1">
                                <a:lumMod val="50000"/>
                              </a:schemeClr>
                            </a:solidFill>
                            <a:latin typeface="Cambria Math" panose="02040503050406030204" pitchFamily="18" charset="0"/>
                          </a:rPr>
                          <m:t>𝑨</m:t>
                        </m:r>
                        <m:r>
                          <a:rPr lang="en-US" altLang="zh-CN" sz="2400" b="1" i="1">
                            <a:solidFill>
                              <a:schemeClr val="accent1">
                                <a:lumMod val="50000"/>
                              </a:schemeClr>
                            </a:solidFill>
                            <a:latin typeface="Cambria Math" panose="02040503050406030204" pitchFamily="18" charset="0"/>
                          </a:rPr>
                          <m:t>∩</m:t>
                        </m:r>
                        <m:r>
                          <a:rPr lang="en-US" altLang="zh-CN" sz="2400" b="1" i="1">
                            <a:solidFill>
                              <a:schemeClr val="accent1">
                                <a:lumMod val="50000"/>
                              </a:schemeClr>
                            </a:solidFill>
                            <a:latin typeface="Cambria Math" panose="02040503050406030204" pitchFamily="18" charset="0"/>
                          </a:rPr>
                          <m:t>𝑩</m:t>
                        </m:r>
                      </m:e>
                    </m:d>
                    <m:r>
                      <a:rPr lang="en-US" altLang="zh-CN" sz="2400" b="1" i="1">
                        <a:solidFill>
                          <a:schemeClr val="accent1">
                            <a:lumMod val="50000"/>
                          </a:schemeClr>
                        </a:solidFill>
                        <a:latin typeface="Cambria Math" panose="02040503050406030204" pitchFamily="18" charset="0"/>
                      </a:rPr>
                      <m:t>−</m:t>
                    </m:r>
                    <m:d>
                      <m:dPr>
                        <m:ctrlPr>
                          <a:rPr lang="en-US" altLang="zh-CN" sz="2400" b="1" i="1">
                            <a:solidFill>
                              <a:schemeClr val="accent1">
                                <a:lumMod val="50000"/>
                              </a:schemeClr>
                            </a:solidFill>
                            <a:latin typeface="Cambria Math" panose="02040503050406030204" pitchFamily="18" charset="0"/>
                          </a:rPr>
                        </m:ctrlPr>
                      </m:dPr>
                      <m:e>
                        <m:r>
                          <a:rPr lang="en-US" altLang="zh-CN" sz="2400" b="1" i="1">
                            <a:solidFill>
                              <a:schemeClr val="accent1">
                                <a:lumMod val="50000"/>
                              </a:schemeClr>
                            </a:solidFill>
                            <a:latin typeface="Cambria Math" panose="02040503050406030204" pitchFamily="18" charset="0"/>
                          </a:rPr>
                          <m:t>𝑪</m:t>
                        </m:r>
                        <m:r>
                          <a:rPr lang="en-US" altLang="zh-CN" sz="2400" b="1" i="1">
                            <a:solidFill>
                              <a:schemeClr val="accent1">
                                <a:lumMod val="50000"/>
                              </a:schemeClr>
                            </a:solidFill>
                            <a:latin typeface="Cambria Math" panose="02040503050406030204" pitchFamily="18" charset="0"/>
                          </a:rPr>
                          <m:t>−</m:t>
                        </m:r>
                        <m:d>
                          <m:dPr>
                            <m:ctrlPr>
                              <a:rPr lang="en-US" altLang="zh-CN" sz="2400" b="1" i="1">
                                <a:solidFill>
                                  <a:schemeClr val="accent1">
                                    <a:lumMod val="50000"/>
                                  </a:schemeClr>
                                </a:solidFill>
                                <a:latin typeface="Cambria Math" panose="02040503050406030204" pitchFamily="18" charset="0"/>
                              </a:rPr>
                            </m:ctrlPr>
                          </m:dPr>
                          <m:e>
                            <m:r>
                              <a:rPr lang="en-US" altLang="zh-CN" sz="2400" b="1" i="1">
                                <a:solidFill>
                                  <a:schemeClr val="accent1">
                                    <a:lumMod val="50000"/>
                                  </a:schemeClr>
                                </a:solidFill>
                                <a:latin typeface="Cambria Math" panose="02040503050406030204" pitchFamily="18" charset="0"/>
                              </a:rPr>
                              <m:t>𝑨</m:t>
                            </m:r>
                            <m:r>
                              <a:rPr lang="en-US" altLang="zh-CN" sz="2400" b="1" i="1">
                                <a:solidFill>
                                  <a:schemeClr val="accent1">
                                    <a:lumMod val="50000"/>
                                  </a:schemeClr>
                                </a:solidFill>
                                <a:latin typeface="Cambria Math" panose="02040503050406030204" pitchFamily="18" charset="0"/>
                              </a:rPr>
                              <m:t>∪</m:t>
                            </m:r>
                            <m:r>
                              <a:rPr lang="en-US" altLang="zh-CN" sz="2400" b="1" i="1">
                                <a:solidFill>
                                  <a:schemeClr val="accent1">
                                    <a:lumMod val="50000"/>
                                  </a:schemeClr>
                                </a:solidFill>
                                <a:latin typeface="Cambria Math" panose="02040503050406030204" pitchFamily="18" charset="0"/>
                              </a:rPr>
                              <m:t>𝑩</m:t>
                            </m:r>
                          </m:e>
                        </m:d>
                      </m:e>
                    </m:d>
                  </m:oMath>
                </a14:m>
                <a:r>
                  <a:rPr lang="zh-CN" altLang="en-US" sz="2400" b="1">
                    <a:solidFill>
                      <a:schemeClr val="accent1">
                        <a:lumMod val="50000"/>
                      </a:schemeClr>
                    </a:solidFill>
                  </a:rPr>
                  <a:t>可得到</a:t>
                </a:r>
              </a:p>
            </p:txBody>
          </p:sp>
        </mc:Choice>
        <mc:Fallback xmlns="">
          <p:sp>
            <p:nvSpPr>
              <p:cNvPr id="11" name="文本框 10">
                <a:extLst>
                  <a:ext uri="{FF2B5EF4-FFF2-40B4-BE49-F238E27FC236}">
                    <a16:creationId xmlns:a16="http://schemas.microsoft.com/office/drawing/2014/main" id="{F1ECBBDA-0CF1-43DB-B20E-343E04F138C8}"/>
                  </a:ext>
                </a:extLst>
              </p:cNvPr>
              <p:cNvSpPr txBox="1">
                <a:spLocks noRot="1" noChangeAspect="1" noMove="1" noResize="1" noEditPoints="1" noAdjustHandles="1" noChangeArrowheads="1" noChangeShapeType="1" noTextEdit="1"/>
              </p:cNvSpPr>
              <p:nvPr/>
            </p:nvSpPr>
            <p:spPr>
              <a:xfrm>
                <a:off x="603185" y="2113235"/>
                <a:ext cx="6899663" cy="509178"/>
              </a:xfrm>
              <a:prstGeom prst="rect">
                <a:avLst/>
              </a:prstGeom>
              <a:blipFill>
                <a:blip r:embed="rId2"/>
                <a:stretch>
                  <a:fillRect l="-1413" t="-2410" b="-25301"/>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4D08AB0C-B97C-4269-8D3F-21295D0A396C}"/>
              </a:ext>
            </a:extLst>
          </p:cNvPr>
          <p:cNvPicPr>
            <a:picLocks noChangeAspect="1"/>
          </p:cNvPicPr>
          <p:nvPr/>
        </p:nvPicPr>
        <p:blipFill>
          <a:blip r:embed="rId3"/>
          <a:stretch>
            <a:fillRect/>
          </a:stretch>
        </p:blipFill>
        <p:spPr>
          <a:xfrm>
            <a:off x="916354" y="2735053"/>
            <a:ext cx="9648825" cy="1438275"/>
          </a:xfrm>
          <a:prstGeom prst="rect">
            <a:avLst/>
          </a:prstGeom>
        </p:spPr>
      </p:pic>
    </p:spTree>
    <p:extLst>
      <p:ext uri="{BB962C8B-B14F-4D97-AF65-F5344CB8AC3E}">
        <p14:creationId xmlns:p14="http://schemas.microsoft.com/office/powerpoint/2010/main" val="26913060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集合等式演算</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第十七讲  集合等式证明</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23</a:t>
            </a:fld>
            <a:r>
              <a:rPr lang="en-US" altLang="zh-CN">
                <a:latin typeface="Arial" panose="020B0604020202020204" pitchFamily="34" charset="0"/>
                <a:ea typeface="楷体" panose="02010609060101010101" pitchFamily="49" charset="-122"/>
                <a:cs typeface="Arial" panose="020B0604020202020204" pitchFamily="34" charset="0"/>
              </a:rPr>
              <a:t>/34</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化简集合表达式举例</a:t>
            </a:r>
          </a:p>
        </p:txBody>
      </p:sp>
      <p:grpSp>
        <p:nvGrpSpPr>
          <p:cNvPr id="11" name="组合 10">
            <a:extLst>
              <a:ext uri="{FF2B5EF4-FFF2-40B4-BE49-F238E27FC236}">
                <a16:creationId xmlns:a16="http://schemas.microsoft.com/office/drawing/2014/main" id="{7972784D-791F-49F7-8E23-CB7A7CEB166A}"/>
              </a:ext>
            </a:extLst>
          </p:cNvPr>
          <p:cNvGrpSpPr/>
          <p:nvPr/>
        </p:nvGrpSpPr>
        <p:grpSpPr>
          <a:xfrm>
            <a:off x="1862788" y="1388470"/>
            <a:ext cx="8466423" cy="966639"/>
            <a:chOff x="1151225" y="1388046"/>
            <a:chExt cx="8466423" cy="966639"/>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78418D8-ABB3-4CEA-9CCB-CB786DD1160E}"/>
                    </a:ext>
                  </a:extLst>
                </p:cNvPr>
                <p:cNvSpPr txBox="1"/>
                <p:nvPr/>
              </p:nvSpPr>
              <p:spPr>
                <a:xfrm>
                  <a:off x="1151225" y="1388046"/>
                  <a:ext cx="8466422" cy="509178"/>
                </a:xfrm>
                <a:prstGeom prst="rect">
                  <a:avLst/>
                </a:prstGeom>
                <a:solidFill>
                  <a:schemeClr val="accent6">
                    <a:lumMod val="20000"/>
                    <a:lumOff val="80000"/>
                    <a:alpha val="50000"/>
                  </a:schemeClr>
                </a:solidFill>
              </p:spPr>
              <p:txBody>
                <a:bodyPr wrap="square" rtlCol="0">
                  <a:spAutoFit/>
                </a:bodyPr>
                <a:lstStyle/>
                <a:p>
                  <a:r>
                    <a:rPr lang="en-US" altLang="zh-CN" sz="2400" b="1">
                      <a:solidFill>
                        <a:schemeClr val="accent1">
                          <a:lumMod val="50000"/>
                        </a:schemeClr>
                      </a:solidFill>
                    </a:rPr>
                    <a:t>1. </a:t>
                  </a:r>
                  <a:r>
                    <a:rPr lang="zh-CN" altLang="en-US" sz="2400" b="1">
                      <a:solidFill>
                        <a:schemeClr val="accent1">
                          <a:lumMod val="50000"/>
                        </a:schemeClr>
                      </a:solidFill>
                    </a:rPr>
                    <a:t>化简集合表达式</a:t>
                  </a:r>
                  <a14:m>
                    <m:oMath xmlns:m="http://schemas.openxmlformats.org/officeDocument/2006/math">
                      <m:d>
                        <m:dPr>
                          <m:ctrlPr>
                            <a:rPr lang="en-US" altLang="zh-CN" sz="2400" b="1" i="1" smtClean="0">
                              <a:solidFill>
                                <a:schemeClr val="accent1">
                                  <a:lumMod val="50000"/>
                                </a:schemeClr>
                              </a:solidFill>
                              <a:latin typeface="Cambria Math" panose="02040503050406030204" pitchFamily="18" charset="0"/>
                            </a:rPr>
                          </m:ctrlPr>
                        </m:dPr>
                        <m:e>
                          <m:d>
                            <m:dPr>
                              <m:ctrlPr>
                                <a:rPr lang="en-US" altLang="zh-CN" sz="2400" b="1" i="1" smtClean="0">
                                  <a:solidFill>
                                    <a:schemeClr val="accent1">
                                      <a:lumMod val="50000"/>
                                    </a:schemeClr>
                                  </a:solidFill>
                                  <a:latin typeface="Cambria Math" panose="02040503050406030204" pitchFamily="18" charset="0"/>
                                </a:rPr>
                              </m:ctrlPr>
                            </m:dPr>
                            <m:e>
                              <m:r>
                                <a:rPr lang="en-US" altLang="zh-CN" sz="2400" b="1" i="1">
                                  <a:solidFill>
                                    <a:schemeClr val="accent1">
                                      <a:lumMod val="50000"/>
                                    </a:schemeClr>
                                  </a:solidFill>
                                  <a:latin typeface="Cambria Math" panose="02040503050406030204" pitchFamily="18" charset="0"/>
                                </a:rPr>
                                <m:t>𝑨</m:t>
                              </m:r>
                              <m:r>
                                <a:rPr lang="en-US" altLang="zh-CN" sz="2400" b="1" i="1">
                                  <a:solidFill>
                                    <a:schemeClr val="accent1">
                                      <a:lumMod val="50000"/>
                                    </a:schemeClr>
                                  </a:solidFill>
                                  <a:latin typeface="Cambria Math" panose="02040503050406030204" pitchFamily="18" charset="0"/>
                                </a:rPr>
                                <m:t>∪</m:t>
                              </m:r>
                              <m:r>
                                <a:rPr lang="en-US" altLang="zh-CN" sz="2400" b="1" i="1">
                                  <a:solidFill>
                                    <a:schemeClr val="accent1">
                                      <a:lumMod val="50000"/>
                                    </a:schemeClr>
                                  </a:solidFill>
                                  <a:latin typeface="Cambria Math" panose="02040503050406030204" pitchFamily="18" charset="0"/>
                                </a:rPr>
                                <m:t>𝑩</m:t>
                              </m:r>
                              <m:r>
                                <a:rPr lang="en-US" altLang="zh-CN" sz="2400" b="1" i="1">
                                  <a:solidFill>
                                    <a:schemeClr val="accent1">
                                      <a:lumMod val="50000"/>
                                    </a:schemeClr>
                                  </a:solidFill>
                                  <a:latin typeface="Cambria Math" panose="02040503050406030204" pitchFamily="18" charset="0"/>
                                </a:rPr>
                                <m:t>∪</m:t>
                              </m:r>
                              <m:r>
                                <a:rPr lang="en-US" altLang="zh-CN" sz="2400" b="1" i="1">
                                  <a:solidFill>
                                    <a:schemeClr val="accent1">
                                      <a:lumMod val="50000"/>
                                    </a:schemeClr>
                                  </a:solidFill>
                                  <a:latin typeface="Cambria Math" panose="02040503050406030204" pitchFamily="18" charset="0"/>
                                </a:rPr>
                                <m:t>𝑪</m:t>
                              </m:r>
                            </m:e>
                          </m:d>
                          <m:r>
                            <a:rPr lang="en-US" altLang="zh-CN" sz="2400" b="1" i="1">
                              <a:solidFill>
                                <a:schemeClr val="accent1">
                                  <a:lumMod val="50000"/>
                                </a:schemeClr>
                              </a:solidFill>
                              <a:latin typeface="Cambria Math" panose="02040503050406030204" pitchFamily="18" charset="0"/>
                            </a:rPr>
                            <m:t>−</m:t>
                          </m:r>
                          <m:d>
                            <m:dPr>
                              <m:ctrlPr>
                                <a:rPr lang="en-US" altLang="zh-CN" sz="2400" b="1" i="1">
                                  <a:solidFill>
                                    <a:schemeClr val="accent1">
                                      <a:lumMod val="50000"/>
                                    </a:schemeClr>
                                  </a:solidFill>
                                  <a:latin typeface="Cambria Math" panose="02040503050406030204" pitchFamily="18" charset="0"/>
                                </a:rPr>
                              </m:ctrlPr>
                            </m:dPr>
                            <m:e>
                              <m:r>
                                <a:rPr lang="en-US" altLang="zh-CN" sz="2400" b="1" i="1">
                                  <a:solidFill>
                                    <a:schemeClr val="accent1">
                                      <a:lumMod val="50000"/>
                                    </a:schemeClr>
                                  </a:solidFill>
                                  <a:latin typeface="Cambria Math" panose="02040503050406030204" pitchFamily="18" charset="0"/>
                                </a:rPr>
                                <m:t>𝑩</m:t>
                              </m:r>
                              <m:r>
                                <a:rPr lang="en-US" altLang="zh-CN" sz="2400" b="1" i="1">
                                  <a:solidFill>
                                    <a:schemeClr val="accent1">
                                      <a:lumMod val="50000"/>
                                    </a:schemeClr>
                                  </a:solidFill>
                                  <a:latin typeface="Cambria Math" panose="02040503050406030204" pitchFamily="18" charset="0"/>
                                </a:rPr>
                                <m:t>∪</m:t>
                              </m:r>
                              <m:r>
                                <a:rPr lang="en-US" altLang="zh-CN" sz="2400" b="1" i="1">
                                  <a:solidFill>
                                    <a:schemeClr val="accent1">
                                      <a:lumMod val="50000"/>
                                    </a:schemeClr>
                                  </a:solidFill>
                                  <a:latin typeface="Cambria Math" panose="02040503050406030204" pitchFamily="18" charset="0"/>
                                </a:rPr>
                                <m:t>𝑪</m:t>
                              </m:r>
                            </m:e>
                          </m:d>
                        </m:e>
                      </m:d>
                      <m:r>
                        <a:rPr lang="en-US" altLang="zh-CN" sz="2400" b="1" i="1">
                          <a:solidFill>
                            <a:schemeClr val="accent1">
                              <a:lumMod val="50000"/>
                            </a:schemeClr>
                          </a:solidFill>
                          <a:latin typeface="Cambria Math" panose="02040503050406030204" pitchFamily="18" charset="0"/>
                        </a:rPr>
                        <m:t>∪</m:t>
                      </m:r>
                      <m:r>
                        <a:rPr lang="en-US" altLang="zh-CN" sz="2400" b="1" i="1" smtClean="0">
                          <a:solidFill>
                            <a:schemeClr val="accent1">
                              <a:lumMod val="50000"/>
                            </a:schemeClr>
                          </a:solidFill>
                          <a:latin typeface="Cambria Math" panose="02040503050406030204" pitchFamily="18" charset="0"/>
                        </a:rPr>
                        <m:t>𝑨</m:t>
                      </m:r>
                    </m:oMath>
                  </a14:m>
                  <a:r>
                    <a:rPr lang="zh-CN" altLang="en-US" sz="2400" b="1">
                      <a:solidFill>
                        <a:schemeClr val="accent1">
                          <a:lumMod val="50000"/>
                        </a:schemeClr>
                      </a:solidFill>
                    </a:rPr>
                    <a:t>可得到</a:t>
                  </a:r>
                </a:p>
              </p:txBody>
            </p:sp>
          </mc:Choice>
          <mc:Fallback xmlns="">
            <p:sp>
              <p:nvSpPr>
                <p:cNvPr id="2" name="文本框 1">
                  <a:extLst>
                    <a:ext uri="{FF2B5EF4-FFF2-40B4-BE49-F238E27FC236}">
                      <a16:creationId xmlns:a16="http://schemas.microsoft.com/office/drawing/2014/main" id="{F78418D8-ABB3-4CEA-9CCB-CB786DD1160E}"/>
                    </a:ext>
                  </a:extLst>
                </p:cNvPr>
                <p:cNvSpPr txBox="1">
                  <a:spLocks noRot="1" noChangeAspect="1" noMove="1" noResize="1" noEditPoints="1" noAdjustHandles="1" noChangeArrowheads="1" noChangeShapeType="1" noTextEdit="1"/>
                </p:cNvSpPr>
                <p:nvPr/>
              </p:nvSpPr>
              <p:spPr>
                <a:xfrm>
                  <a:off x="1151225" y="1388046"/>
                  <a:ext cx="8466422" cy="509178"/>
                </a:xfrm>
                <a:prstGeom prst="rect">
                  <a:avLst/>
                </a:prstGeom>
                <a:blipFill>
                  <a:blip r:embed="rId2"/>
                  <a:stretch>
                    <a:fillRect l="-1153" t="-2410" b="-253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B7B5855-BAED-40BC-8986-A45C97DDA214}"/>
                    </a:ext>
                  </a:extLst>
                </p:cNvPr>
                <p:cNvSpPr txBox="1"/>
                <p:nvPr/>
              </p:nvSpPr>
              <p:spPr>
                <a:xfrm>
                  <a:off x="1151225" y="1893020"/>
                  <a:ext cx="8466423" cy="461665"/>
                </a:xfrm>
                <a:prstGeom prst="rect">
                  <a:avLst/>
                </a:prstGeom>
                <a:solidFill>
                  <a:srgbClr val="F0F7EC"/>
                </a:solidFill>
              </p:spPr>
              <p:txBody>
                <a:bodyPr wrap="square" rtlCol="0">
                  <a:spAutoFit/>
                </a:bodyPr>
                <a:lstStyle/>
                <a:p>
                  <a:r>
                    <a:rPr lang="en-US" altLang="zh-CN" sz="2400" b="1">
                      <a:solidFill>
                        <a:srgbClr val="C00000"/>
                      </a:solidFill>
                    </a:rPr>
                    <a:t>A.</a:t>
                  </a:r>
                  <a:r>
                    <a:rPr lang="en-US" altLang="zh-CN" sz="2400" b="1">
                      <a:solidFill>
                        <a:schemeClr val="accent2">
                          <a:lumMod val="50000"/>
                        </a:schemeClr>
                      </a:solidFill>
                    </a:rPr>
                    <a:t>  </a:t>
                  </a:r>
                  <a14:m>
                    <m:oMath xmlns:m="http://schemas.openxmlformats.org/officeDocument/2006/math">
                      <m:r>
                        <a:rPr lang="en-US" altLang="zh-CN" sz="2400" b="1" i="1" smtClean="0">
                          <a:solidFill>
                            <a:schemeClr val="accent2">
                              <a:lumMod val="50000"/>
                            </a:schemeClr>
                          </a:solidFill>
                          <a:latin typeface="Cambria Math" panose="02040503050406030204" pitchFamily="18" charset="0"/>
                          <a:ea typeface="Cambria Math" panose="02040503050406030204" pitchFamily="18" charset="0"/>
                        </a:rPr>
                        <m:t>∅</m:t>
                      </m:r>
                    </m:oMath>
                  </a14:m>
                  <a:r>
                    <a:rPr lang="en-US" altLang="zh-CN" sz="2400" b="1">
                      <a:solidFill>
                        <a:schemeClr val="accent2">
                          <a:lumMod val="50000"/>
                        </a:schemeClr>
                      </a:solidFill>
                    </a:rPr>
                    <a:t>  		</a:t>
                  </a:r>
                  <a:r>
                    <a:rPr lang="en-US" altLang="zh-CN" sz="2400" b="1">
                      <a:solidFill>
                        <a:srgbClr val="C00000"/>
                      </a:solidFill>
                    </a:rPr>
                    <a:t>B.</a:t>
                  </a:r>
                  <a:r>
                    <a:rPr lang="en-US" altLang="zh-CN" sz="2400" b="1">
                      <a:solidFill>
                        <a:schemeClr val="accent2">
                          <a:lumMod val="50000"/>
                        </a:schemeClr>
                      </a:solidFill>
                    </a:rPr>
                    <a:t>  </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𝑨</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𝑩</m:t>
                      </m:r>
                    </m:oMath>
                  </a14:m>
                  <a:r>
                    <a:rPr lang="en-US" altLang="zh-CN" sz="2400" b="1">
                      <a:solidFill>
                        <a:schemeClr val="accent2">
                          <a:lumMod val="50000"/>
                        </a:schemeClr>
                      </a:solidFill>
                    </a:rPr>
                    <a:t> 	</a:t>
                  </a:r>
                  <a:r>
                    <a:rPr lang="en-US" altLang="zh-CN" sz="2400" b="1">
                      <a:solidFill>
                        <a:srgbClr val="C00000"/>
                      </a:solidFill>
                    </a:rPr>
                    <a:t>C.</a:t>
                  </a:r>
                  <a:r>
                    <a:rPr lang="en-US" altLang="zh-CN" sz="2400" b="1">
                      <a:solidFill>
                        <a:schemeClr val="accent2">
                          <a:lumMod val="50000"/>
                        </a:schemeClr>
                      </a:solidFill>
                    </a:rPr>
                    <a:t>  </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𝑨</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𝑩</m:t>
                      </m:r>
                    </m:oMath>
                  </a14:m>
                  <a:r>
                    <a:rPr lang="en-US" altLang="zh-CN" sz="2400" b="1">
                      <a:solidFill>
                        <a:schemeClr val="accent2">
                          <a:lumMod val="50000"/>
                        </a:schemeClr>
                      </a:solidFill>
                    </a:rPr>
                    <a:t> 	</a:t>
                  </a:r>
                  <a:r>
                    <a:rPr lang="en-US" altLang="zh-CN" sz="2400" b="1">
                      <a:solidFill>
                        <a:srgbClr val="C00000"/>
                      </a:solidFill>
                    </a:rPr>
                    <a:t>D.</a:t>
                  </a:r>
                  <a:r>
                    <a:rPr lang="en-US" altLang="zh-CN" sz="2400" b="1">
                      <a:solidFill>
                        <a:schemeClr val="accent2">
                          <a:lumMod val="50000"/>
                        </a:schemeClr>
                      </a:solidFill>
                    </a:rPr>
                    <a:t>  </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𝑨</m:t>
                      </m:r>
                    </m:oMath>
                  </a14:m>
                  <a:r>
                    <a:rPr lang="en-US" altLang="zh-CN" sz="2400" b="1">
                      <a:solidFill>
                        <a:schemeClr val="accent2">
                          <a:lumMod val="50000"/>
                        </a:schemeClr>
                      </a:solidFill>
                    </a:rPr>
                    <a:t> 		</a:t>
                  </a:r>
                  <a:r>
                    <a:rPr lang="en-US" altLang="zh-CN" sz="2400" b="1">
                      <a:solidFill>
                        <a:srgbClr val="C00000"/>
                      </a:solidFill>
                    </a:rPr>
                    <a:t>E.</a:t>
                  </a:r>
                  <a:r>
                    <a:rPr lang="en-US" altLang="zh-CN" sz="2400" b="1">
                      <a:solidFill>
                        <a:schemeClr val="accent2">
                          <a:lumMod val="50000"/>
                        </a:schemeClr>
                      </a:solidFill>
                    </a:rPr>
                    <a:t>  </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𝑩</m:t>
                      </m:r>
                    </m:oMath>
                  </a14:m>
                  <a:endParaRPr lang="en-US" altLang="zh-CN" sz="24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BB7B5855-BAED-40BC-8986-A45C97DDA214}"/>
                    </a:ext>
                  </a:extLst>
                </p:cNvPr>
                <p:cNvSpPr txBox="1">
                  <a:spLocks noRot="1" noChangeAspect="1" noMove="1" noResize="1" noEditPoints="1" noAdjustHandles="1" noChangeArrowheads="1" noChangeShapeType="1" noTextEdit="1"/>
                </p:cNvSpPr>
                <p:nvPr/>
              </p:nvSpPr>
              <p:spPr>
                <a:xfrm>
                  <a:off x="1151225" y="1893020"/>
                  <a:ext cx="8466423" cy="461665"/>
                </a:xfrm>
                <a:prstGeom prst="rect">
                  <a:avLst/>
                </a:prstGeom>
                <a:blipFill>
                  <a:blip r:embed="rId3"/>
                  <a:stretch>
                    <a:fillRect l="-1153" t="-9333" b="-32000"/>
                  </a:stretch>
                </a:blipFill>
              </p:spPr>
              <p:txBody>
                <a:bodyPr/>
                <a:lstStyle/>
                <a:p>
                  <a:r>
                    <a:rPr lang="zh-CN" altLang="en-US">
                      <a:noFill/>
                    </a:rPr>
                    <a:t> </a:t>
                  </a:r>
                </a:p>
              </p:txBody>
            </p:sp>
          </mc:Fallback>
        </mc:AlternateContent>
      </p:grpSp>
      <p:grpSp>
        <p:nvGrpSpPr>
          <p:cNvPr id="14" name="组合 13">
            <a:extLst>
              <a:ext uri="{FF2B5EF4-FFF2-40B4-BE49-F238E27FC236}">
                <a16:creationId xmlns:a16="http://schemas.microsoft.com/office/drawing/2014/main" id="{2DDF544E-D665-4501-9D5F-53591513A902}"/>
              </a:ext>
            </a:extLst>
          </p:cNvPr>
          <p:cNvGrpSpPr/>
          <p:nvPr/>
        </p:nvGrpSpPr>
        <p:grpSpPr>
          <a:xfrm>
            <a:off x="1862786" y="2705797"/>
            <a:ext cx="8466423" cy="970843"/>
            <a:chOff x="1151225" y="2600168"/>
            <a:chExt cx="8466423" cy="970843"/>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2D97576-54E7-4A4C-80F5-C8CF79F04DD1}"/>
                    </a:ext>
                  </a:extLst>
                </p:cNvPr>
                <p:cNvSpPr txBox="1"/>
                <p:nvPr/>
              </p:nvSpPr>
              <p:spPr>
                <a:xfrm>
                  <a:off x="1151225" y="2600168"/>
                  <a:ext cx="8466422" cy="509178"/>
                </a:xfrm>
                <a:prstGeom prst="rect">
                  <a:avLst/>
                </a:prstGeom>
                <a:solidFill>
                  <a:schemeClr val="accent6">
                    <a:lumMod val="20000"/>
                    <a:lumOff val="80000"/>
                    <a:alpha val="50000"/>
                  </a:schemeClr>
                </a:solidFill>
              </p:spPr>
              <p:txBody>
                <a:bodyPr wrap="square" rtlCol="0">
                  <a:spAutoFit/>
                </a:bodyPr>
                <a:lstStyle/>
                <a:p>
                  <a:r>
                    <a:rPr lang="en-US" altLang="zh-CN" sz="2400" b="1">
                      <a:solidFill>
                        <a:schemeClr val="accent1">
                          <a:lumMod val="50000"/>
                        </a:schemeClr>
                      </a:solidFill>
                    </a:rPr>
                    <a:t>2. </a:t>
                  </a:r>
                  <a:r>
                    <a:rPr lang="zh-CN" altLang="en-US" sz="2400" b="1">
                      <a:solidFill>
                        <a:schemeClr val="accent1">
                          <a:lumMod val="50000"/>
                        </a:schemeClr>
                      </a:solidFill>
                    </a:rPr>
                    <a:t>化简集合表达式</a:t>
                  </a:r>
                  <a14:m>
                    <m:oMath xmlns:m="http://schemas.openxmlformats.org/officeDocument/2006/math">
                      <m:d>
                        <m:dPr>
                          <m:ctrlPr>
                            <a:rPr lang="en-US" altLang="zh-CN" sz="2400" b="1" i="1">
                              <a:solidFill>
                                <a:schemeClr val="accent1">
                                  <a:lumMod val="50000"/>
                                </a:schemeClr>
                              </a:solidFill>
                              <a:latin typeface="Cambria Math" panose="02040503050406030204" pitchFamily="18" charset="0"/>
                            </a:rPr>
                          </m:ctrlPr>
                        </m:dPr>
                        <m:e>
                          <m:r>
                            <a:rPr lang="en-US" altLang="zh-CN" sz="2400" b="1" i="1">
                              <a:solidFill>
                                <a:schemeClr val="accent1">
                                  <a:lumMod val="50000"/>
                                </a:schemeClr>
                              </a:solidFill>
                              <a:latin typeface="Cambria Math" panose="02040503050406030204" pitchFamily="18" charset="0"/>
                            </a:rPr>
                            <m:t>𝑩</m:t>
                          </m:r>
                          <m:r>
                            <a:rPr lang="en-US" altLang="zh-CN" sz="2400" b="1" i="1">
                              <a:solidFill>
                                <a:schemeClr val="accent1">
                                  <a:lumMod val="50000"/>
                                </a:schemeClr>
                              </a:solidFill>
                              <a:latin typeface="Cambria Math" panose="02040503050406030204" pitchFamily="18" charset="0"/>
                            </a:rPr>
                            <m:t>−</m:t>
                          </m:r>
                          <m:d>
                            <m:dPr>
                              <m:ctrlPr>
                                <a:rPr lang="en-US" altLang="zh-CN" sz="2400" b="1" i="1">
                                  <a:solidFill>
                                    <a:schemeClr val="accent1">
                                      <a:lumMod val="50000"/>
                                    </a:schemeClr>
                                  </a:solidFill>
                                  <a:latin typeface="Cambria Math" panose="02040503050406030204" pitchFamily="18" charset="0"/>
                                </a:rPr>
                              </m:ctrlPr>
                            </m:dPr>
                            <m:e>
                              <m:r>
                                <a:rPr lang="en-US" altLang="zh-CN" sz="2400" b="1" i="1">
                                  <a:solidFill>
                                    <a:schemeClr val="accent1">
                                      <a:lumMod val="50000"/>
                                    </a:schemeClr>
                                  </a:solidFill>
                                  <a:latin typeface="Cambria Math" panose="02040503050406030204" pitchFamily="18" charset="0"/>
                                </a:rPr>
                                <m:t>𝑨</m:t>
                              </m:r>
                              <m:r>
                                <a:rPr lang="en-US" altLang="zh-CN" sz="2400" b="1" i="1">
                                  <a:solidFill>
                                    <a:schemeClr val="accent1">
                                      <a:lumMod val="50000"/>
                                    </a:schemeClr>
                                  </a:solidFill>
                                  <a:latin typeface="Cambria Math" panose="02040503050406030204" pitchFamily="18" charset="0"/>
                                </a:rPr>
                                <m:t>∩</m:t>
                              </m:r>
                              <m:r>
                                <a:rPr lang="en-US" altLang="zh-CN" sz="2400" b="1" i="1">
                                  <a:solidFill>
                                    <a:schemeClr val="accent1">
                                      <a:lumMod val="50000"/>
                                    </a:schemeClr>
                                  </a:solidFill>
                                  <a:latin typeface="Cambria Math" panose="02040503050406030204" pitchFamily="18" charset="0"/>
                                </a:rPr>
                                <m:t>𝑪</m:t>
                              </m:r>
                            </m:e>
                          </m:d>
                        </m:e>
                      </m:d>
                      <m:r>
                        <a:rPr lang="en-US" altLang="zh-CN" sz="2400" b="1" i="1">
                          <a:solidFill>
                            <a:schemeClr val="accent1">
                              <a:lumMod val="50000"/>
                            </a:schemeClr>
                          </a:solidFill>
                          <a:latin typeface="Cambria Math" panose="02040503050406030204" pitchFamily="18" charset="0"/>
                        </a:rPr>
                        <m:t>∪</m:t>
                      </m:r>
                      <m:d>
                        <m:dPr>
                          <m:ctrlPr>
                            <a:rPr lang="en-US" altLang="zh-CN" sz="2400" b="1" i="1">
                              <a:solidFill>
                                <a:schemeClr val="accent1">
                                  <a:lumMod val="50000"/>
                                </a:schemeClr>
                              </a:solidFill>
                              <a:latin typeface="Cambria Math" panose="02040503050406030204" pitchFamily="18" charset="0"/>
                            </a:rPr>
                          </m:ctrlPr>
                        </m:dPr>
                        <m:e>
                          <m:r>
                            <a:rPr lang="en-US" altLang="zh-CN" sz="2400" b="1" i="1">
                              <a:solidFill>
                                <a:schemeClr val="accent1">
                                  <a:lumMod val="50000"/>
                                </a:schemeClr>
                              </a:solidFill>
                              <a:latin typeface="Cambria Math" panose="02040503050406030204" pitchFamily="18" charset="0"/>
                            </a:rPr>
                            <m:t>𝑨</m:t>
                          </m:r>
                          <m:r>
                            <a:rPr lang="en-US" altLang="zh-CN" sz="2400" b="1" i="1">
                              <a:solidFill>
                                <a:schemeClr val="accent1">
                                  <a:lumMod val="50000"/>
                                </a:schemeClr>
                              </a:solidFill>
                              <a:latin typeface="Cambria Math" panose="02040503050406030204" pitchFamily="18" charset="0"/>
                            </a:rPr>
                            <m:t>∩</m:t>
                          </m:r>
                          <m:r>
                            <a:rPr lang="en-US" altLang="zh-CN" sz="2400" b="1" i="1">
                              <a:solidFill>
                                <a:schemeClr val="accent1">
                                  <a:lumMod val="50000"/>
                                </a:schemeClr>
                              </a:solidFill>
                              <a:latin typeface="Cambria Math" panose="02040503050406030204" pitchFamily="18" charset="0"/>
                            </a:rPr>
                            <m:t>𝑩</m:t>
                          </m:r>
                          <m:r>
                            <a:rPr lang="en-US" altLang="zh-CN" sz="2400" b="1" i="1">
                              <a:solidFill>
                                <a:schemeClr val="accent1">
                                  <a:lumMod val="50000"/>
                                </a:schemeClr>
                              </a:solidFill>
                              <a:latin typeface="Cambria Math" panose="02040503050406030204" pitchFamily="18" charset="0"/>
                            </a:rPr>
                            <m:t>∩</m:t>
                          </m:r>
                          <m:r>
                            <a:rPr lang="en-US" altLang="zh-CN" sz="2400" b="1" i="1">
                              <a:solidFill>
                                <a:schemeClr val="accent1">
                                  <a:lumMod val="50000"/>
                                </a:schemeClr>
                              </a:solidFill>
                              <a:latin typeface="Cambria Math" panose="02040503050406030204" pitchFamily="18" charset="0"/>
                            </a:rPr>
                            <m:t>𝑪</m:t>
                          </m:r>
                        </m:e>
                      </m:d>
                    </m:oMath>
                  </a14:m>
                  <a:r>
                    <a:rPr lang="zh-CN" altLang="en-US" sz="2400" b="1">
                      <a:solidFill>
                        <a:schemeClr val="accent1">
                          <a:lumMod val="50000"/>
                        </a:schemeClr>
                      </a:solidFill>
                    </a:rPr>
                    <a:t>可得到</a:t>
                  </a:r>
                </a:p>
              </p:txBody>
            </p:sp>
          </mc:Choice>
          <mc:Fallback xmlns="">
            <p:sp>
              <p:nvSpPr>
                <p:cNvPr id="4" name="文本框 3">
                  <a:extLst>
                    <a:ext uri="{FF2B5EF4-FFF2-40B4-BE49-F238E27FC236}">
                      <a16:creationId xmlns:a16="http://schemas.microsoft.com/office/drawing/2014/main" id="{12D97576-54E7-4A4C-80F5-C8CF79F04DD1}"/>
                    </a:ext>
                  </a:extLst>
                </p:cNvPr>
                <p:cNvSpPr txBox="1">
                  <a:spLocks noRot="1" noChangeAspect="1" noMove="1" noResize="1" noEditPoints="1" noAdjustHandles="1" noChangeArrowheads="1" noChangeShapeType="1" noTextEdit="1"/>
                </p:cNvSpPr>
                <p:nvPr/>
              </p:nvSpPr>
              <p:spPr>
                <a:xfrm>
                  <a:off x="1151225" y="2600168"/>
                  <a:ext cx="8466422" cy="509178"/>
                </a:xfrm>
                <a:prstGeom prst="rect">
                  <a:avLst/>
                </a:prstGeom>
                <a:blipFill>
                  <a:blip r:embed="rId4"/>
                  <a:stretch>
                    <a:fillRect l="-1153" t="-2410" b="-253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F5EE2010-FF51-4FCF-AC1B-18207A00A93E}"/>
                    </a:ext>
                  </a:extLst>
                </p:cNvPr>
                <p:cNvSpPr txBox="1"/>
                <p:nvPr/>
              </p:nvSpPr>
              <p:spPr>
                <a:xfrm>
                  <a:off x="1151225" y="3109346"/>
                  <a:ext cx="8466423" cy="461665"/>
                </a:xfrm>
                <a:prstGeom prst="rect">
                  <a:avLst/>
                </a:prstGeom>
                <a:solidFill>
                  <a:srgbClr val="F0F7EC"/>
                </a:solidFill>
              </p:spPr>
              <p:txBody>
                <a:bodyPr wrap="square" rtlCol="0">
                  <a:spAutoFit/>
                </a:bodyPr>
                <a:lstStyle/>
                <a:p>
                  <a:r>
                    <a:rPr lang="en-US" altLang="zh-CN" sz="2400" b="1">
                      <a:solidFill>
                        <a:srgbClr val="C00000"/>
                      </a:solidFill>
                    </a:rPr>
                    <a:t>A.</a:t>
                  </a:r>
                  <a:r>
                    <a:rPr lang="en-US" altLang="zh-CN" sz="2400" b="1">
                      <a:solidFill>
                        <a:schemeClr val="accent2">
                          <a:lumMod val="50000"/>
                        </a:schemeClr>
                      </a:solidFill>
                    </a:rPr>
                    <a:t>  </a:t>
                  </a:r>
                  <a14:m>
                    <m:oMath xmlns:m="http://schemas.openxmlformats.org/officeDocument/2006/math">
                      <m:r>
                        <a:rPr lang="en-US" altLang="zh-CN" sz="2400" b="1" i="1" smtClean="0">
                          <a:solidFill>
                            <a:schemeClr val="accent2">
                              <a:lumMod val="50000"/>
                            </a:schemeClr>
                          </a:solidFill>
                          <a:latin typeface="Cambria Math" panose="02040503050406030204" pitchFamily="18" charset="0"/>
                          <a:ea typeface="Cambria Math" panose="02040503050406030204" pitchFamily="18" charset="0"/>
                        </a:rPr>
                        <m:t>∅</m:t>
                      </m:r>
                    </m:oMath>
                  </a14:m>
                  <a:r>
                    <a:rPr lang="en-US" altLang="zh-CN" sz="2400" b="1">
                      <a:solidFill>
                        <a:schemeClr val="accent2">
                          <a:lumMod val="50000"/>
                        </a:schemeClr>
                      </a:solidFill>
                    </a:rPr>
                    <a:t>  		</a:t>
                  </a:r>
                  <a:r>
                    <a:rPr lang="en-US" altLang="zh-CN" sz="2400" b="1">
                      <a:solidFill>
                        <a:srgbClr val="C00000"/>
                      </a:solidFill>
                    </a:rPr>
                    <a:t>B.</a:t>
                  </a:r>
                  <a:r>
                    <a:rPr lang="en-US" altLang="zh-CN" sz="2400" b="1">
                      <a:solidFill>
                        <a:schemeClr val="accent2">
                          <a:lumMod val="50000"/>
                        </a:schemeClr>
                      </a:solidFill>
                    </a:rPr>
                    <a:t>  </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𝑨</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𝑩</m:t>
                      </m:r>
                    </m:oMath>
                  </a14:m>
                  <a:r>
                    <a:rPr lang="en-US" altLang="zh-CN" sz="2400" b="1">
                      <a:solidFill>
                        <a:schemeClr val="accent2">
                          <a:lumMod val="50000"/>
                        </a:schemeClr>
                      </a:solidFill>
                    </a:rPr>
                    <a:t> 	</a:t>
                  </a:r>
                  <a:r>
                    <a:rPr lang="en-US" altLang="zh-CN" sz="2400" b="1">
                      <a:solidFill>
                        <a:srgbClr val="C00000"/>
                      </a:solidFill>
                    </a:rPr>
                    <a:t>C.</a:t>
                  </a:r>
                  <a:r>
                    <a:rPr lang="en-US" altLang="zh-CN" sz="2400" b="1">
                      <a:solidFill>
                        <a:schemeClr val="accent2">
                          <a:lumMod val="50000"/>
                        </a:schemeClr>
                      </a:solidFill>
                    </a:rPr>
                    <a:t>  </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𝑨</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𝑩</m:t>
                      </m:r>
                    </m:oMath>
                  </a14:m>
                  <a:r>
                    <a:rPr lang="en-US" altLang="zh-CN" sz="2400" b="1">
                      <a:solidFill>
                        <a:schemeClr val="accent2">
                          <a:lumMod val="50000"/>
                        </a:schemeClr>
                      </a:solidFill>
                    </a:rPr>
                    <a:t> 	</a:t>
                  </a:r>
                  <a:r>
                    <a:rPr lang="en-US" altLang="zh-CN" sz="2400" b="1">
                      <a:solidFill>
                        <a:srgbClr val="C00000"/>
                      </a:solidFill>
                    </a:rPr>
                    <a:t>D.</a:t>
                  </a:r>
                  <a:r>
                    <a:rPr lang="en-US" altLang="zh-CN" sz="2400" b="1">
                      <a:solidFill>
                        <a:schemeClr val="accent2">
                          <a:lumMod val="50000"/>
                        </a:schemeClr>
                      </a:solidFill>
                    </a:rPr>
                    <a:t>  </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𝑨</m:t>
                      </m:r>
                    </m:oMath>
                  </a14:m>
                  <a:r>
                    <a:rPr lang="en-US" altLang="zh-CN" sz="2400" b="1">
                      <a:solidFill>
                        <a:schemeClr val="accent2">
                          <a:lumMod val="50000"/>
                        </a:schemeClr>
                      </a:solidFill>
                    </a:rPr>
                    <a:t> 		</a:t>
                  </a:r>
                  <a:r>
                    <a:rPr lang="en-US" altLang="zh-CN" sz="2400" b="1">
                      <a:solidFill>
                        <a:srgbClr val="C00000"/>
                      </a:solidFill>
                    </a:rPr>
                    <a:t>E.</a:t>
                  </a:r>
                  <a:r>
                    <a:rPr lang="en-US" altLang="zh-CN" sz="2400" b="1">
                      <a:solidFill>
                        <a:schemeClr val="accent2">
                          <a:lumMod val="50000"/>
                        </a:schemeClr>
                      </a:solidFill>
                    </a:rPr>
                    <a:t>  </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𝑩</m:t>
                      </m:r>
                    </m:oMath>
                  </a14:m>
                  <a:endParaRPr lang="en-US" altLang="zh-CN" sz="2400" b="1">
                    <a:solidFill>
                      <a:schemeClr val="accent2">
                        <a:lumMod val="50000"/>
                      </a:schemeClr>
                    </a:solidFill>
                  </a:endParaRPr>
                </a:p>
              </p:txBody>
            </p:sp>
          </mc:Choice>
          <mc:Fallback xmlns="">
            <p:sp>
              <p:nvSpPr>
                <p:cNvPr id="12" name="文本框 11">
                  <a:extLst>
                    <a:ext uri="{FF2B5EF4-FFF2-40B4-BE49-F238E27FC236}">
                      <a16:creationId xmlns:a16="http://schemas.microsoft.com/office/drawing/2014/main" id="{F5EE2010-FF51-4FCF-AC1B-18207A00A93E}"/>
                    </a:ext>
                  </a:extLst>
                </p:cNvPr>
                <p:cNvSpPr txBox="1">
                  <a:spLocks noRot="1" noChangeAspect="1" noMove="1" noResize="1" noEditPoints="1" noAdjustHandles="1" noChangeArrowheads="1" noChangeShapeType="1" noTextEdit="1"/>
                </p:cNvSpPr>
                <p:nvPr/>
              </p:nvSpPr>
              <p:spPr>
                <a:xfrm>
                  <a:off x="1151225" y="3109346"/>
                  <a:ext cx="8466423" cy="461665"/>
                </a:xfrm>
                <a:prstGeom prst="rect">
                  <a:avLst/>
                </a:prstGeom>
                <a:blipFill>
                  <a:blip r:embed="rId5"/>
                  <a:stretch>
                    <a:fillRect l="-1153" t="-9211" b="-30263"/>
                  </a:stretch>
                </a:blipFill>
              </p:spPr>
              <p:txBody>
                <a:bodyPr/>
                <a:lstStyle/>
                <a:p>
                  <a:r>
                    <a:rPr lang="zh-CN" altLang="en-US">
                      <a:noFill/>
                    </a:rPr>
                    <a:t> </a:t>
                  </a:r>
                </a:p>
              </p:txBody>
            </p:sp>
          </mc:Fallback>
        </mc:AlternateContent>
      </p:grpSp>
      <p:grpSp>
        <p:nvGrpSpPr>
          <p:cNvPr id="15" name="组合 14">
            <a:extLst>
              <a:ext uri="{FF2B5EF4-FFF2-40B4-BE49-F238E27FC236}">
                <a16:creationId xmlns:a16="http://schemas.microsoft.com/office/drawing/2014/main" id="{C894B9EF-1710-42CE-85B7-A6C9DCF53AA0}"/>
              </a:ext>
            </a:extLst>
          </p:cNvPr>
          <p:cNvGrpSpPr/>
          <p:nvPr/>
        </p:nvGrpSpPr>
        <p:grpSpPr>
          <a:xfrm>
            <a:off x="1862786" y="4027328"/>
            <a:ext cx="8466423" cy="970560"/>
            <a:chOff x="1151225" y="3929955"/>
            <a:chExt cx="8466423" cy="970560"/>
          </a:xfrm>
        </p:grpSpPr>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0A293EF8-0CCA-47B3-96E5-317099E268F8}"/>
                    </a:ext>
                  </a:extLst>
                </p:cNvPr>
                <p:cNvSpPr txBox="1"/>
                <p:nvPr/>
              </p:nvSpPr>
              <p:spPr>
                <a:xfrm>
                  <a:off x="1151225" y="3929955"/>
                  <a:ext cx="8466422" cy="509178"/>
                </a:xfrm>
                <a:prstGeom prst="rect">
                  <a:avLst/>
                </a:prstGeom>
                <a:solidFill>
                  <a:schemeClr val="accent6">
                    <a:lumMod val="20000"/>
                    <a:lumOff val="80000"/>
                    <a:alpha val="50000"/>
                  </a:schemeClr>
                </a:solidFill>
              </p:spPr>
              <p:txBody>
                <a:bodyPr wrap="square" rtlCol="0">
                  <a:spAutoFit/>
                </a:bodyPr>
                <a:lstStyle/>
                <a:p>
                  <a:r>
                    <a:rPr lang="en-US" altLang="zh-CN" sz="2400" b="1">
                      <a:solidFill>
                        <a:schemeClr val="accent1">
                          <a:lumMod val="50000"/>
                        </a:schemeClr>
                      </a:solidFill>
                    </a:rPr>
                    <a:t>3. </a:t>
                  </a:r>
                  <a:r>
                    <a:rPr lang="zh-CN" altLang="en-US" sz="2400" b="1">
                      <a:solidFill>
                        <a:schemeClr val="accent1">
                          <a:lumMod val="50000"/>
                        </a:schemeClr>
                      </a:solidFill>
                    </a:rPr>
                    <a:t>化简集合表达式</a:t>
                  </a:r>
                  <a14:m>
                    <m:oMath xmlns:m="http://schemas.openxmlformats.org/officeDocument/2006/math">
                      <m:d>
                        <m:dPr>
                          <m:ctrlPr>
                            <a:rPr lang="en-US" altLang="zh-CN" sz="2400" b="1" i="1">
                              <a:solidFill>
                                <a:schemeClr val="accent1">
                                  <a:lumMod val="50000"/>
                                </a:schemeClr>
                              </a:solidFill>
                              <a:latin typeface="Cambria Math" panose="02040503050406030204" pitchFamily="18" charset="0"/>
                            </a:rPr>
                          </m:ctrlPr>
                        </m:dPr>
                        <m:e>
                          <m:r>
                            <a:rPr lang="en-US" altLang="zh-CN" sz="2400" b="1" i="1">
                              <a:solidFill>
                                <a:schemeClr val="accent1">
                                  <a:lumMod val="50000"/>
                                </a:schemeClr>
                              </a:solidFill>
                              <a:latin typeface="Cambria Math" panose="02040503050406030204" pitchFamily="18" charset="0"/>
                            </a:rPr>
                            <m:t>𝑨</m:t>
                          </m:r>
                          <m:r>
                            <a:rPr lang="en-US" altLang="zh-CN" sz="2400" b="1" i="1">
                              <a:solidFill>
                                <a:schemeClr val="accent1">
                                  <a:lumMod val="50000"/>
                                </a:schemeClr>
                              </a:solidFill>
                              <a:latin typeface="Cambria Math" panose="02040503050406030204" pitchFamily="18" charset="0"/>
                            </a:rPr>
                            <m:t>∩</m:t>
                          </m:r>
                          <m:r>
                            <a:rPr lang="en-US" altLang="zh-CN" sz="2400" b="1" i="1">
                              <a:solidFill>
                                <a:schemeClr val="accent1">
                                  <a:lumMod val="50000"/>
                                </a:schemeClr>
                              </a:solidFill>
                              <a:latin typeface="Cambria Math" panose="02040503050406030204" pitchFamily="18" charset="0"/>
                            </a:rPr>
                            <m:t>𝑩</m:t>
                          </m:r>
                        </m:e>
                      </m:d>
                      <m:r>
                        <a:rPr lang="en-US" altLang="zh-CN" sz="2400" b="1" i="1">
                          <a:solidFill>
                            <a:schemeClr val="accent1">
                              <a:lumMod val="50000"/>
                            </a:schemeClr>
                          </a:solidFill>
                          <a:latin typeface="Cambria Math" panose="02040503050406030204" pitchFamily="18" charset="0"/>
                        </a:rPr>
                        <m:t>−</m:t>
                      </m:r>
                      <m:d>
                        <m:dPr>
                          <m:ctrlPr>
                            <a:rPr lang="en-US" altLang="zh-CN" sz="2400" b="1" i="1">
                              <a:solidFill>
                                <a:schemeClr val="accent1">
                                  <a:lumMod val="50000"/>
                                </a:schemeClr>
                              </a:solidFill>
                              <a:latin typeface="Cambria Math" panose="02040503050406030204" pitchFamily="18" charset="0"/>
                            </a:rPr>
                          </m:ctrlPr>
                        </m:dPr>
                        <m:e>
                          <m:r>
                            <a:rPr lang="en-US" altLang="zh-CN" sz="2400" b="1" i="1">
                              <a:solidFill>
                                <a:schemeClr val="accent1">
                                  <a:lumMod val="50000"/>
                                </a:schemeClr>
                              </a:solidFill>
                              <a:latin typeface="Cambria Math" panose="02040503050406030204" pitchFamily="18" charset="0"/>
                            </a:rPr>
                            <m:t>𝑪</m:t>
                          </m:r>
                          <m:r>
                            <a:rPr lang="en-US" altLang="zh-CN" sz="2400" b="1" i="1">
                              <a:solidFill>
                                <a:schemeClr val="accent1">
                                  <a:lumMod val="50000"/>
                                </a:schemeClr>
                              </a:solidFill>
                              <a:latin typeface="Cambria Math" panose="02040503050406030204" pitchFamily="18" charset="0"/>
                            </a:rPr>
                            <m:t>−</m:t>
                          </m:r>
                          <m:d>
                            <m:dPr>
                              <m:ctrlPr>
                                <a:rPr lang="en-US" altLang="zh-CN" sz="2400" b="1" i="1">
                                  <a:solidFill>
                                    <a:schemeClr val="accent1">
                                      <a:lumMod val="50000"/>
                                    </a:schemeClr>
                                  </a:solidFill>
                                  <a:latin typeface="Cambria Math" panose="02040503050406030204" pitchFamily="18" charset="0"/>
                                </a:rPr>
                              </m:ctrlPr>
                            </m:dPr>
                            <m:e>
                              <m:r>
                                <a:rPr lang="en-US" altLang="zh-CN" sz="2400" b="1" i="1">
                                  <a:solidFill>
                                    <a:schemeClr val="accent1">
                                      <a:lumMod val="50000"/>
                                    </a:schemeClr>
                                  </a:solidFill>
                                  <a:latin typeface="Cambria Math" panose="02040503050406030204" pitchFamily="18" charset="0"/>
                                </a:rPr>
                                <m:t>𝑨</m:t>
                              </m:r>
                              <m:r>
                                <a:rPr lang="en-US" altLang="zh-CN" sz="2400" b="1" i="1">
                                  <a:solidFill>
                                    <a:schemeClr val="accent1">
                                      <a:lumMod val="50000"/>
                                    </a:schemeClr>
                                  </a:solidFill>
                                  <a:latin typeface="Cambria Math" panose="02040503050406030204" pitchFamily="18" charset="0"/>
                                </a:rPr>
                                <m:t>∪</m:t>
                              </m:r>
                              <m:r>
                                <a:rPr lang="en-US" altLang="zh-CN" sz="2400" b="1" i="1">
                                  <a:solidFill>
                                    <a:schemeClr val="accent1">
                                      <a:lumMod val="50000"/>
                                    </a:schemeClr>
                                  </a:solidFill>
                                  <a:latin typeface="Cambria Math" panose="02040503050406030204" pitchFamily="18" charset="0"/>
                                </a:rPr>
                                <m:t>𝑩</m:t>
                              </m:r>
                            </m:e>
                          </m:d>
                        </m:e>
                      </m:d>
                    </m:oMath>
                  </a14:m>
                  <a:r>
                    <a:rPr lang="zh-CN" altLang="en-US" sz="2400" b="1">
                      <a:solidFill>
                        <a:schemeClr val="accent1">
                          <a:lumMod val="50000"/>
                        </a:schemeClr>
                      </a:solidFill>
                    </a:rPr>
                    <a:t>可得到</a:t>
                  </a:r>
                </a:p>
              </p:txBody>
            </p:sp>
          </mc:Choice>
          <mc:Fallback xmlns="">
            <p:sp>
              <p:nvSpPr>
                <p:cNvPr id="6" name="文本框 5">
                  <a:extLst>
                    <a:ext uri="{FF2B5EF4-FFF2-40B4-BE49-F238E27FC236}">
                      <a16:creationId xmlns:a16="http://schemas.microsoft.com/office/drawing/2014/main" id="{0A293EF8-0CCA-47B3-96E5-317099E268F8}"/>
                    </a:ext>
                  </a:extLst>
                </p:cNvPr>
                <p:cNvSpPr txBox="1">
                  <a:spLocks noRot="1" noChangeAspect="1" noMove="1" noResize="1" noEditPoints="1" noAdjustHandles="1" noChangeArrowheads="1" noChangeShapeType="1" noTextEdit="1"/>
                </p:cNvSpPr>
                <p:nvPr/>
              </p:nvSpPr>
              <p:spPr>
                <a:xfrm>
                  <a:off x="1151225" y="3929955"/>
                  <a:ext cx="8466422" cy="509178"/>
                </a:xfrm>
                <a:prstGeom prst="rect">
                  <a:avLst/>
                </a:prstGeom>
                <a:blipFill>
                  <a:blip r:embed="rId6"/>
                  <a:stretch>
                    <a:fillRect l="-1153" t="-2410" b="-2530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3FA7BCCE-1BAB-4ACD-A4A8-40BC3A29651E}"/>
                    </a:ext>
                  </a:extLst>
                </p:cNvPr>
                <p:cNvSpPr txBox="1"/>
                <p:nvPr/>
              </p:nvSpPr>
              <p:spPr>
                <a:xfrm>
                  <a:off x="1151225" y="4438850"/>
                  <a:ext cx="8466423" cy="461665"/>
                </a:xfrm>
                <a:prstGeom prst="rect">
                  <a:avLst/>
                </a:prstGeom>
                <a:solidFill>
                  <a:srgbClr val="F0F7EC"/>
                </a:solidFill>
              </p:spPr>
              <p:txBody>
                <a:bodyPr wrap="square" rtlCol="0">
                  <a:spAutoFit/>
                </a:bodyPr>
                <a:lstStyle/>
                <a:p>
                  <a:r>
                    <a:rPr lang="en-US" altLang="zh-CN" sz="2400" b="1">
                      <a:solidFill>
                        <a:srgbClr val="C00000"/>
                      </a:solidFill>
                    </a:rPr>
                    <a:t>A.</a:t>
                  </a:r>
                  <a:r>
                    <a:rPr lang="en-US" altLang="zh-CN" sz="2400" b="1">
                      <a:solidFill>
                        <a:schemeClr val="accent2">
                          <a:lumMod val="50000"/>
                        </a:schemeClr>
                      </a:solidFill>
                    </a:rPr>
                    <a:t>  </a:t>
                  </a:r>
                  <a14:m>
                    <m:oMath xmlns:m="http://schemas.openxmlformats.org/officeDocument/2006/math">
                      <m:r>
                        <a:rPr lang="en-US" altLang="zh-CN" sz="2400" b="1" i="1" smtClean="0">
                          <a:solidFill>
                            <a:schemeClr val="accent2">
                              <a:lumMod val="50000"/>
                            </a:schemeClr>
                          </a:solidFill>
                          <a:latin typeface="Cambria Math" panose="02040503050406030204" pitchFamily="18" charset="0"/>
                          <a:ea typeface="Cambria Math" panose="02040503050406030204" pitchFamily="18" charset="0"/>
                        </a:rPr>
                        <m:t>∅</m:t>
                      </m:r>
                    </m:oMath>
                  </a14:m>
                  <a:r>
                    <a:rPr lang="en-US" altLang="zh-CN" sz="2400" b="1">
                      <a:solidFill>
                        <a:schemeClr val="accent2">
                          <a:lumMod val="50000"/>
                        </a:schemeClr>
                      </a:solidFill>
                    </a:rPr>
                    <a:t>  		</a:t>
                  </a:r>
                  <a:r>
                    <a:rPr lang="en-US" altLang="zh-CN" sz="2400" b="1">
                      <a:solidFill>
                        <a:srgbClr val="C00000"/>
                      </a:solidFill>
                    </a:rPr>
                    <a:t>B.</a:t>
                  </a:r>
                  <a:r>
                    <a:rPr lang="en-US" altLang="zh-CN" sz="2400" b="1">
                      <a:solidFill>
                        <a:schemeClr val="accent2">
                          <a:lumMod val="50000"/>
                        </a:schemeClr>
                      </a:solidFill>
                    </a:rPr>
                    <a:t>  </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𝑨</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𝑩</m:t>
                      </m:r>
                    </m:oMath>
                  </a14:m>
                  <a:r>
                    <a:rPr lang="en-US" altLang="zh-CN" sz="2400" b="1">
                      <a:solidFill>
                        <a:schemeClr val="accent2">
                          <a:lumMod val="50000"/>
                        </a:schemeClr>
                      </a:solidFill>
                    </a:rPr>
                    <a:t> 	</a:t>
                  </a:r>
                  <a:r>
                    <a:rPr lang="en-US" altLang="zh-CN" sz="2400" b="1">
                      <a:solidFill>
                        <a:srgbClr val="C00000"/>
                      </a:solidFill>
                    </a:rPr>
                    <a:t>C.</a:t>
                  </a:r>
                  <a:r>
                    <a:rPr lang="en-US" altLang="zh-CN" sz="2400" b="1">
                      <a:solidFill>
                        <a:schemeClr val="accent2">
                          <a:lumMod val="50000"/>
                        </a:schemeClr>
                      </a:solidFill>
                    </a:rPr>
                    <a:t>  </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𝑨</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𝑩</m:t>
                      </m:r>
                    </m:oMath>
                  </a14:m>
                  <a:r>
                    <a:rPr lang="en-US" altLang="zh-CN" sz="2400" b="1">
                      <a:solidFill>
                        <a:schemeClr val="accent2">
                          <a:lumMod val="50000"/>
                        </a:schemeClr>
                      </a:solidFill>
                    </a:rPr>
                    <a:t> 	</a:t>
                  </a:r>
                  <a:r>
                    <a:rPr lang="en-US" altLang="zh-CN" sz="2400" b="1">
                      <a:solidFill>
                        <a:srgbClr val="C00000"/>
                      </a:solidFill>
                    </a:rPr>
                    <a:t>D.</a:t>
                  </a:r>
                  <a:r>
                    <a:rPr lang="en-US" altLang="zh-CN" sz="2400" b="1">
                      <a:solidFill>
                        <a:schemeClr val="accent2">
                          <a:lumMod val="50000"/>
                        </a:schemeClr>
                      </a:solidFill>
                    </a:rPr>
                    <a:t>  </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𝑨</m:t>
                      </m:r>
                    </m:oMath>
                  </a14:m>
                  <a:r>
                    <a:rPr lang="en-US" altLang="zh-CN" sz="2400" b="1">
                      <a:solidFill>
                        <a:schemeClr val="accent2">
                          <a:lumMod val="50000"/>
                        </a:schemeClr>
                      </a:solidFill>
                    </a:rPr>
                    <a:t> 		</a:t>
                  </a:r>
                  <a:r>
                    <a:rPr lang="en-US" altLang="zh-CN" sz="2400" b="1">
                      <a:solidFill>
                        <a:srgbClr val="C00000"/>
                      </a:solidFill>
                    </a:rPr>
                    <a:t>E.</a:t>
                  </a:r>
                  <a:r>
                    <a:rPr lang="en-US" altLang="zh-CN" sz="2400" b="1">
                      <a:solidFill>
                        <a:schemeClr val="accent2">
                          <a:lumMod val="50000"/>
                        </a:schemeClr>
                      </a:solidFill>
                    </a:rPr>
                    <a:t>  </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𝑩</m:t>
                      </m:r>
                    </m:oMath>
                  </a14:m>
                  <a:endParaRPr lang="en-US" altLang="zh-CN" sz="2400" b="1">
                    <a:solidFill>
                      <a:schemeClr val="accent2">
                        <a:lumMod val="50000"/>
                      </a:schemeClr>
                    </a:solidFill>
                  </a:endParaRPr>
                </a:p>
              </p:txBody>
            </p:sp>
          </mc:Choice>
          <mc:Fallback xmlns="">
            <p:sp>
              <p:nvSpPr>
                <p:cNvPr id="13" name="文本框 12">
                  <a:extLst>
                    <a:ext uri="{FF2B5EF4-FFF2-40B4-BE49-F238E27FC236}">
                      <a16:creationId xmlns:a16="http://schemas.microsoft.com/office/drawing/2014/main" id="{3FA7BCCE-1BAB-4ACD-A4A8-40BC3A29651E}"/>
                    </a:ext>
                  </a:extLst>
                </p:cNvPr>
                <p:cNvSpPr txBox="1">
                  <a:spLocks noRot="1" noChangeAspect="1" noMove="1" noResize="1" noEditPoints="1" noAdjustHandles="1" noChangeArrowheads="1" noChangeShapeType="1" noTextEdit="1"/>
                </p:cNvSpPr>
                <p:nvPr/>
              </p:nvSpPr>
              <p:spPr>
                <a:xfrm>
                  <a:off x="1151225" y="4438850"/>
                  <a:ext cx="8466423" cy="461665"/>
                </a:xfrm>
                <a:prstGeom prst="rect">
                  <a:avLst/>
                </a:prstGeom>
                <a:blipFill>
                  <a:blip r:embed="rId7"/>
                  <a:stretch>
                    <a:fillRect l="-1153" t="-9211" b="-30263"/>
                  </a:stretch>
                </a:blipFill>
              </p:spPr>
              <p:txBody>
                <a:bodyPr/>
                <a:lstStyle/>
                <a:p>
                  <a:r>
                    <a:rPr lang="zh-CN" altLang="en-US">
                      <a:noFill/>
                    </a:rPr>
                    <a:t> </a:t>
                  </a:r>
                </a:p>
              </p:txBody>
            </p:sp>
          </mc:Fallback>
        </mc:AlternateContent>
      </p:grpSp>
      <p:sp>
        <p:nvSpPr>
          <p:cNvPr id="18" name="文本框 17">
            <a:extLst>
              <a:ext uri="{FF2B5EF4-FFF2-40B4-BE49-F238E27FC236}">
                <a16:creationId xmlns:a16="http://schemas.microsoft.com/office/drawing/2014/main" id="{2C5804CA-A1B6-4DD9-9513-083254DC708E}"/>
              </a:ext>
            </a:extLst>
          </p:cNvPr>
          <p:cNvSpPr txBox="1"/>
          <p:nvPr/>
        </p:nvSpPr>
        <p:spPr>
          <a:xfrm>
            <a:off x="7361122" y="2055564"/>
            <a:ext cx="415499" cy="461665"/>
          </a:xfrm>
          <a:prstGeom prst="rect">
            <a:avLst/>
          </a:prstGeom>
          <a:noFill/>
        </p:spPr>
        <p:txBody>
          <a:bodyPr wrap="square" rtlCol="0">
            <a:spAutoFit/>
          </a:bodyPr>
          <a:lstStyle/>
          <a:p>
            <a:pPr algn="ctr"/>
            <a:r>
              <a:rPr lang="zh-CN" altLang="en-US" sz="2400">
                <a:solidFill>
                  <a:srgbClr val="C00000"/>
                </a:solidFill>
              </a:rPr>
              <a:t>✔</a:t>
            </a:r>
          </a:p>
        </p:txBody>
      </p:sp>
      <p:sp>
        <p:nvSpPr>
          <p:cNvPr id="19" name="文本框 18">
            <a:extLst>
              <a:ext uri="{FF2B5EF4-FFF2-40B4-BE49-F238E27FC236}">
                <a16:creationId xmlns:a16="http://schemas.microsoft.com/office/drawing/2014/main" id="{4C6CE8DA-0C41-455C-BB47-CE624105BE5B}"/>
              </a:ext>
            </a:extLst>
          </p:cNvPr>
          <p:cNvSpPr txBox="1"/>
          <p:nvPr/>
        </p:nvSpPr>
        <p:spPr>
          <a:xfrm>
            <a:off x="9176767" y="3387575"/>
            <a:ext cx="415499" cy="461665"/>
          </a:xfrm>
          <a:prstGeom prst="rect">
            <a:avLst/>
          </a:prstGeom>
          <a:noFill/>
        </p:spPr>
        <p:txBody>
          <a:bodyPr wrap="square" rtlCol="0">
            <a:spAutoFit/>
          </a:bodyPr>
          <a:lstStyle/>
          <a:p>
            <a:pPr algn="ctr"/>
            <a:r>
              <a:rPr lang="zh-CN" altLang="en-US" sz="2400">
                <a:solidFill>
                  <a:srgbClr val="C00000"/>
                </a:solidFill>
              </a:rPr>
              <a:t>✔</a:t>
            </a:r>
          </a:p>
        </p:txBody>
      </p:sp>
      <p:sp>
        <p:nvSpPr>
          <p:cNvPr id="20" name="文本框 19">
            <a:extLst>
              <a:ext uri="{FF2B5EF4-FFF2-40B4-BE49-F238E27FC236}">
                <a16:creationId xmlns:a16="http://schemas.microsoft.com/office/drawing/2014/main" id="{04D7C3D4-8641-4C49-88B1-51CF7C4B593C}"/>
              </a:ext>
            </a:extLst>
          </p:cNvPr>
          <p:cNvSpPr txBox="1"/>
          <p:nvPr/>
        </p:nvSpPr>
        <p:spPr>
          <a:xfrm>
            <a:off x="3690365" y="4696635"/>
            <a:ext cx="415499" cy="461665"/>
          </a:xfrm>
          <a:prstGeom prst="rect">
            <a:avLst/>
          </a:prstGeom>
          <a:noFill/>
        </p:spPr>
        <p:txBody>
          <a:bodyPr wrap="square" rtlCol="0">
            <a:spAutoFit/>
          </a:bodyPr>
          <a:lstStyle/>
          <a:p>
            <a:pPr algn="ctr"/>
            <a:r>
              <a:rPr lang="zh-CN" altLang="en-US" sz="2400">
                <a:solidFill>
                  <a:srgbClr val="C00000"/>
                </a:solidFill>
              </a:rPr>
              <a:t>✔</a:t>
            </a:r>
          </a:p>
        </p:txBody>
      </p:sp>
    </p:spTree>
    <p:extLst>
      <p:ext uri="{BB962C8B-B14F-4D97-AF65-F5344CB8AC3E}">
        <p14:creationId xmlns:p14="http://schemas.microsoft.com/office/powerpoint/2010/main" val="1899456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第十七讲  集合等式证明</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24</a:t>
            </a:fld>
            <a:r>
              <a:rPr lang="en-US" altLang="zh-CN">
                <a:latin typeface="Arial" panose="020B0604020202020204" pitchFamily="34" charset="0"/>
                <a:ea typeface="楷体" panose="02010609060101010101" pitchFamily="49" charset="-122"/>
                <a:cs typeface="Arial" panose="020B0604020202020204" pitchFamily="34" charset="0"/>
              </a:rPr>
              <a:t>/34</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07232" y="1524954"/>
            <a:ext cx="4733731" cy="3547125"/>
          </a:xfrm>
          <a:prstGeom prst="rect">
            <a:avLst/>
          </a:prstGeom>
          <a:noFill/>
        </p:spPr>
        <p:txBody>
          <a:bodyPr wrap="square" rtlCol="0">
            <a:spAutoFit/>
          </a:bodyPr>
          <a:lstStyle/>
          <a:p>
            <a:pPr>
              <a:lnSpc>
                <a:spcPct val="250000"/>
              </a:lnSpc>
            </a:pPr>
            <a:r>
              <a:rPr lang="zh-CN" altLang="en-US" sz="3200" b="1">
                <a:solidFill>
                  <a:schemeClr val="bg2">
                    <a:lumMod val="90000"/>
                  </a:schemeClr>
                </a:solidFill>
                <a:latin typeface="仿宋" panose="02010609060101010101" pitchFamily="49" charset="-122"/>
                <a:ea typeface="仿宋" panose="02010609060101010101" pitchFamily="49" charset="-122"/>
              </a:rPr>
              <a:t>基于定义证明集合等式</a:t>
            </a:r>
            <a:endParaRPr lang="en-US" altLang="zh-CN" sz="3200" b="1">
              <a:solidFill>
                <a:schemeClr val="bg2">
                  <a:lumMod val="90000"/>
                </a:schemeClr>
              </a:solidFill>
              <a:latin typeface="仿宋" panose="02010609060101010101" pitchFamily="49" charset="-122"/>
              <a:ea typeface="仿宋" panose="02010609060101010101" pitchFamily="49" charset="-122"/>
            </a:endParaRPr>
          </a:p>
          <a:p>
            <a:pPr>
              <a:lnSpc>
                <a:spcPct val="250000"/>
              </a:lnSpc>
            </a:pPr>
            <a:r>
              <a:rPr lang="zh-CN" altLang="en-US" sz="3200" b="1">
                <a:solidFill>
                  <a:schemeClr val="bg2">
                    <a:lumMod val="90000"/>
                  </a:schemeClr>
                </a:solidFill>
                <a:latin typeface="仿宋" panose="02010609060101010101" pitchFamily="49" charset="-122"/>
                <a:ea typeface="仿宋" panose="02010609060101010101" pitchFamily="49" charset="-122"/>
              </a:rPr>
              <a:t>集合等式演算</a:t>
            </a:r>
            <a:endParaRPr lang="en-US" altLang="zh-CN" sz="3200" b="1">
              <a:solidFill>
                <a:schemeClr val="bg2">
                  <a:lumMod val="90000"/>
                </a:schemeClr>
              </a:solidFill>
              <a:latin typeface="仿宋" panose="02010609060101010101" pitchFamily="49" charset="-122"/>
              <a:ea typeface="仿宋" panose="02010609060101010101" pitchFamily="49" charset="-122"/>
            </a:endParaRPr>
          </a:p>
          <a:p>
            <a:pPr>
              <a:lnSpc>
                <a:spcPct val="25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子集关系与集合等式</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377080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子集关系与集合等式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第十七讲  集合等式证明</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25</a:t>
            </a:fld>
            <a:r>
              <a:rPr lang="en-US" altLang="zh-CN">
                <a:latin typeface="Arial" panose="020B0604020202020204" pitchFamily="34" charset="0"/>
                <a:ea typeface="楷体" panose="02010609060101010101" pitchFamily="49" charset="-122"/>
                <a:cs typeface="Arial" panose="020B0604020202020204" pitchFamily="34" charset="0"/>
              </a:rPr>
              <a:t>/34</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子集关系基本性质（一）</a:t>
            </a:r>
          </a:p>
        </p:txBody>
      </p:sp>
      <p:sp>
        <p:nvSpPr>
          <p:cNvPr id="11" name="矩形: 圆角 10">
            <a:extLst>
              <a:ext uri="{FF2B5EF4-FFF2-40B4-BE49-F238E27FC236}">
                <a16:creationId xmlns:a16="http://schemas.microsoft.com/office/drawing/2014/main" id="{53BA0F95-44B1-4DCC-BA30-FE641CCE2F81}"/>
              </a:ext>
            </a:extLst>
          </p:cNvPr>
          <p:cNvSpPr/>
          <p:nvPr/>
        </p:nvSpPr>
        <p:spPr>
          <a:xfrm>
            <a:off x="611794" y="1185238"/>
            <a:ext cx="7795424"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a:solidFill>
                  <a:schemeClr val="accent2">
                    <a:lumMod val="50000"/>
                  </a:schemeClr>
                </a:solidFill>
              </a:rPr>
              <a:t>两个集合</a:t>
            </a:r>
            <a:r>
              <a:rPr lang="en-US" altLang="zh-CN" sz="2400" b="1">
                <a:solidFill>
                  <a:schemeClr val="accent2">
                    <a:lumMod val="50000"/>
                  </a:schemeClr>
                </a:solidFill>
              </a:rPr>
              <a:t>A</a:t>
            </a:r>
            <a:r>
              <a:rPr lang="zh-CN" altLang="en-US" sz="2400" b="1">
                <a:solidFill>
                  <a:schemeClr val="accent2">
                    <a:lumMod val="50000"/>
                  </a:schemeClr>
                </a:solidFill>
              </a:rPr>
              <a:t>和</a:t>
            </a:r>
            <a:r>
              <a:rPr lang="en-US" altLang="zh-CN" sz="2400" b="1">
                <a:solidFill>
                  <a:schemeClr val="accent2">
                    <a:lumMod val="50000"/>
                  </a:schemeClr>
                </a:solidFill>
              </a:rPr>
              <a:t>B</a:t>
            </a:r>
            <a:r>
              <a:rPr lang="zh-CN" altLang="en-US" sz="2400" b="1">
                <a:solidFill>
                  <a:schemeClr val="accent2">
                    <a:lumMod val="50000"/>
                  </a:schemeClr>
                </a:solidFill>
              </a:rPr>
              <a:t>相等当且仅当</a:t>
            </a:r>
            <a:r>
              <a:rPr lang="en-US" altLang="zh-CN" sz="2400" b="1">
                <a:solidFill>
                  <a:schemeClr val="accent2">
                    <a:lumMod val="50000"/>
                  </a:schemeClr>
                </a:solidFill>
              </a:rPr>
              <a:t>A</a:t>
            </a:r>
            <a:r>
              <a:rPr lang="zh-CN" altLang="en-US" sz="2400" b="1">
                <a:solidFill>
                  <a:schemeClr val="accent2">
                    <a:lumMod val="50000"/>
                  </a:schemeClr>
                </a:solidFill>
              </a:rPr>
              <a:t>是</a:t>
            </a:r>
            <a:r>
              <a:rPr lang="en-US" altLang="zh-CN" sz="2400" b="1">
                <a:solidFill>
                  <a:schemeClr val="accent2">
                    <a:lumMod val="50000"/>
                  </a:schemeClr>
                </a:solidFill>
              </a:rPr>
              <a:t>B</a:t>
            </a:r>
            <a:r>
              <a:rPr lang="zh-CN" altLang="en-US" sz="2400" b="1">
                <a:solidFill>
                  <a:schemeClr val="accent2">
                    <a:lumMod val="50000"/>
                  </a:schemeClr>
                </a:solidFill>
              </a:rPr>
              <a:t>的子集且</a:t>
            </a:r>
            <a:r>
              <a:rPr lang="en-US" altLang="zh-CN" sz="2400" b="1">
                <a:solidFill>
                  <a:schemeClr val="accent2">
                    <a:lumMod val="50000"/>
                  </a:schemeClr>
                </a:solidFill>
              </a:rPr>
              <a:t>B</a:t>
            </a:r>
            <a:r>
              <a:rPr lang="zh-CN" altLang="en-US" sz="2400" b="1">
                <a:solidFill>
                  <a:schemeClr val="accent2">
                    <a:lumMod val="50000"/>
                  </a:schemeClr>
                </a:solidFill>
              </a:rPr>
              <a:t>也是</a:t>
            </a:r>
            <a:r>
              <a:rPr lang="en-US" altLang="zh-CN" sz="2400" b="1">
                <a:solidFill>
                  <a:schemeClr val="accent2">
                    <a:lumMod val="50000"/>
                  </a:schemeClr>
                </a:solidFill>
              </a:rPr>
              <a:t>A</a:t>
            </a:r>
            <a:r>
              <a:rPr lang="zh-CN" altLang="en-US" sz="2400" b="1">
                <a:solidFill>
                  <a:schemeClr val="accent2">
                    <a:lumMod val="50000"/>
                  </a:schemeClr>
                </a:solidFill>
              </a:rPr>
              <a:t>的子集</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5542F503-C1B7-4015-9955-D9403974C8F3}"/>
                  </a:ext>
                </a:extLst>
              </p:cNvPr>
              <p:cNvSpPr txBox="1"/>
              <p:nvPr/>
            </p:nvSpPr>
            <p:spPr>
              <a:xfrm>
                <a:off x="949482" y="2048134"/>
                <a:ext cx="4723305" cy="1508105"/>
              </a:xfrm>
              <a:prstGeom prst="rect">
                <a:avLst/>
              </a:prstGeom>
              <a:solidFill>
                <a:schemeClr val="accent4">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C00000"/>
                    </a:solidFill>
                  </a:rPr>
                  <a:t>集合交与子集关系</a:t>
                </a:r>
                <a:endParaRPr lang="en-US" altLang="zh-CN" sz="2400" b="1">
                  <a:solidFill>
                    <a:srgbClr val="C00000"/>
                  </a:solidFill>
                </a:endParaRPr>
              </a:p>
              <a:p>
                <a:pPr algn="ctr">
                  <a:spcBef>
                    <a:spcPts val="600"/>
                  </a:spcBef>
                  <a:spcAft>
                    <a:spcPts val="600"/>
                  </a:spcAft>
                </a:pP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𝑩</m:t>
                    </m:r>
                    <m:r>
                      <a:rPr lang="en-US" altLang="zh-CN" sz="2400" b="1" i="1">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𝑨</m:t>
                    </m:r>
                  </m:oMath>
                </a14:m>
                <a:r>
                  <a:rPr lang="zh-CN" altLang="en-US" sz="2400" b="1">
                    <a:solidFill>
                      <a:srgbClr val="002060"/>
                    </a:solidFill>
                  </a:rPr>
                  <a:t>且</a:t>
                </a: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𝑩</m:t>
                    </m:r>
                    <m:r>
                      <a:rPr lang="en-US" altLang="zh-CN" sz="2400" b="1" i="1">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𝑩</m:t>
                    </m:r>
                  </m:oMath>
                </a14:m>
                <a:endParaRPr lang="en-US" altLang="zh-CN" sz="2400" b="1">
                  <a:solidFill>
                    <a:srgbClr val="002060"/>
                  </a:solidFill>
                </a:endParaRPr>
              </a:p>
              <a:p>
                <a:pPr algn="ctr">
                  <a:spcBef>
                    <a:spcPts val="600"/>
                  </a:spcBef>
                  <a:spcAft>
                    <a:spcPts val="600"/>
                  </a:spcAft>
                </a:pP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𝑪</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𝑨</m:t>
                    </m:r>
                    <m: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𝑩</m:t>
                    </m:r>
                  </m:oMath>
                </a14:m>
                <a:r>
                  <a:rPr lang="zh-CN" altLang="en-US" sz="2400" b="1">
                    <a:solidFill>
                      <a:schemeClr val="accent2">
                        <a:lumMod val="50000"/>
                      </a:schemeClr>
                    </a:solidFill>
                  </a:rPr>
                  <a:t>当且仅当</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𝑪</m:t>
                    </m:r>
                    <m: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𝑨</m:t>
                    </m:r>
                    <m:r>
                      <a:rPr lang="zh-CN" altLang="en-US" sz="2400" b="1" i="1" smtClean="0">
                        <a:solidFill>
                          <a:schemeClr val="accent2">
                            <a:lumMod val="50000"/>
                          </a:schemeClr>
                        </a:solidFill>
                        <a:latin typeface="Cambria Math" panose="02040503050406030204" pitchFamily="18" charset="0"/>
                      </a:rPr>
                      <m:t>且</m:t>
                    </m:r>
                    <m:r>
                      <a:rPr lang="en-US" altLang="zh-CN" sz="2400" b="1" i="1" smtClean="0">
                        <a:solidFill>
                          <a:schemeClr val="accent2">
                            <a:lumMod val="50000"/>
                          </a:schemeClr>
                        </a:solidFill>
                        <a:latin typeface="Cambria Math" panose="02040503050406030204" pitchFamily="18" charset="0"/>
                      </a:rPr>
                      <m:t>𝑪</m:t>
                    </m:r>
                    <m: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𝑩</m:t>
                    </m:r>
                  </m:oMath>
                </a14:m>
                <a:endParaRPr lang="zh-CN" altLang="en-US" sz="2400" b="1">
                  <a:solidFill>
                    <a:schemeClr val="accent2">
                      <a:lumMod val="50000"/>
                    </a:schemeClr>
                  </a:solidFill>
                </a:endParaRPr>
              </a:p>
            </p:txBody>
          </p:sp>
        </mc:Choice>
        <mc:Fallback xmlns="">
          <p:sp>
            <p:nvSpPr>
              <p:cNvPr id="12" name="文本框 11">
                <a:extLst>
                  <a:ext uri="{FF2B5EF4-FFF2-40B4-BE49-F238E27FC236}">
                    <a16:creationId xmlns:a16="http://schemas.microsoft.com/office/drawing/2014/main" id="{5542F503-C1B7-4015-9955-D9403974C8F3}"/>
                  </a:ext>
                </a:extLst>
              </p:cNvPr>
              <p:cNvSpPr txBox="1">
                <a:spLocks noRot="1" noChangeAspect="1" noMove="1" noResize="1" noEditPoints="1" noAdjustHandles="1" noChangeArrowheads="1" noChangeShapeType="1" noTextEdit="1"/>
              </p:cNvSpPr>
              <p:nvPr/>
            </p:nvSpPr>
            <p:spPr>
              <a:xfrm>
                <a:off x="949482" y="2048134"/>
                <a:ext cx="4723305" cy="1508105"/>
              </a:xfrm>
              <a:prstGeom prst="rect">
                <a:avLst/>
              </a:prstGeom>
              <a:blipFill>
                <a:blip r:embed="rId2"/>
                <a:stretch>
                  <a:fillRect t="-2834" b="-89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84CF28DD-9B82-4E37-BFA9-786B1F0F2FD8}"/>
                  </a:ext>
                </a:extLst>
              </p:cNvPr>
              <p:cNvSpPr txBox="1"/>
              <p:nvPr/>
            </p:nvSpPr>
            <p:spPr>
              <a:xfrm>
                <a:off x="949482" y="4047280"/>
                <a:ext cx="4723305" cy="1508105"/>
              </a:xfrm>
              <a:prstGeom prst="rect">
                <a:avLst/>
              </a:prstGeom>
              <a:solidFill>
                <a:schemeClr val="accent4">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C00000"/>
                    </a:solidFill>
                  </a:rPr>
                  <a:t>集合并与子集关系</a:t>
                </a:r>
                <a:endParaRPr lang="en-US" altLang="zh-CN" sz="2400" b="1">
                  <a:solidFill>
                    <a:srgbClr val="C00000"/>
                  </a:solidFill>
                </a:endParaRPr>
              </a:p>
              <a:p>
                <a:pPr algn="ctr">
                  <a:spcBef>
                    <a:spcPts val="600"/>
                  </a:spcBef>
                  <a:spcAft>
                    <a:spcPts val="600"/>
                  </a:spcAft>
                </a:pP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𝑨</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𝑩</m:t>
                    </m:r>
                  </m:oMath>
                </a14:m>
                <a:r>
                  <a:rPr lang="zh-CN" altLang="en-US" sz="2400" b="1">
                    <a:solidFill>
                      <a:srgbClr val="002060"/>
                    </a:solidFill>
                  </a:rPr>
                  <a:t>且</a:t>
                </a:r>
                <a14:m>
                  <m:oMath xmlns:m="http://schemas.openxmlformats.org/officeDocument/2006/math">
                    <m:r>
                      <a:rPr lang="en-US" altLang="zh-CN" sz="2400" b="1" i="1" smtClean="0">
                        <a:solidFill>
                          <a:srgbClr val="002060"/>
                        </a:solidFill>
                        <a:latin typeface="Cambria Math" panose="02040503050406030204" pitchFamily="18" charset="0"/>
                      </a:rPr>
                      <m:t>𝑩</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𝑨</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𝑩</m:t>
                    </m:r>
                  </m:oMath>
                </a14:m>
                <a:endParaRPr lang="en-US" altLang="zh-CN" sz="2400" b="1">
                  <a:solidFill>
                    <a:srgbClr val="002060"/>
                  </a:solidFill>
                </a:endParaRPr>
              </a:p>
              <a:p>
                <a:pPr algn="ctr">
                  <a:spcBef>
                    <a:spcPts val="600"/>
                  </a:spcBef>
                  <a:spcAft>
                    <a:spcPts val="600"/>
                  </a:spcAft>
                </a:pP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𝑨</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𝑩</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𝑪</m:t>
                    </m:r>
                  </m:oMath>
                </a14:m>
                <a:r>
                  <a:rPr lang="zh-CN" altLang="en-US" sz="2400" b="1">
                    <a:solidFill>
                      <a:schemeClr val="accent2">
                        <a:lumMod val="50000"/>
                      </a:schemeClr>
                    </a:solidFill>
                  </a:rPr>
                  <a:t>当且仅当</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𝑨</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𝑪</m:t>
                    </m:r>
                  </m:oMath>
                </a14:m>
                <a:r>
                  <a:rPr lang="zh-CN" altLang="en-US" sz="2400" b="1">
                    <a:solidFill>
                      <a:schemeClr val="accent2">
                        <a:lumMod val="50000"/>
                      </a:schemeClr>
                    </a:solidFill>
                  </a:rPr>
                  <a:t>且</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𝑩</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𝑪</m:t>
                    </m:r>
                  </m:oMath>
                </a14:m>
                <a:endParaRPr lang="zh-CN" altLang="en-US" b="1">
                  <a:solidFill>
                    <a:schemeClr val="accent2">
                      <a:lumMod val="50000"/>
                    </a:schemeClr>
                  </a:solidFill>
                </a:endParaRPr>
              </a:p>
            </p:txBody>
          </p:sp>
        </mc:Choice>
        <mc:Fallback xmlns="">
          <p:sp>
            <p:nvSpPr>
              <p:cNvPr id="13" name="文本框 12">
                <a:extLst>
                  <a:ext uri="{FF2B5EF4-FFF2-40B4-BE49-F238E27FC236}">
                    <a16:creationId xmlns:a16="http://schemas.microsoft.com/office/drawing/2014/main" id="{84CF28DD-9B82-4E37-BFA9-786B1F0F2FD8}"/>
                  </a:ext>
                </a:extLst>
              </p:cNvPr>
              <p:cNvSpPr txBox="1">
                <a:spLocks noRot="1" noChangeAspect="1" noMove="1" noResize="1" noEditPoints="1" noAdjustHandles="1" noChangeArrowheads="1" noChangeShapeType="1" noTextEdit="1"/>
              </p:cNvSpPr>
              <p:nvPr/>
            </p:nvSpPr>
            <p:spPr>
              <a:xfrm>
                <a:off x="949482" y="4047280"/>
                <a:ext cx="4723305" cy="1508105"/>
              </a:xfrm>
              <a:prstGeom prst="rect">
                <a:avLst/>
              </a:prstGeom>
              <a:blipFill>
                <a:blip r:embed="rId3"/>
                <a:stretch>
                  <a:fillRect t="-2834" b="-89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39CAC770-6FFF-4587-89BB-AD1D0D3D98C9}"/>
                  </a:ext>
                </a:extLst>
              </p:cNvPr>
              <p:cNvSpPr txBox="1"/>
              <p:nvPr/>
            </p:nvSpPr>
            <p:spPr>
              <a:xfrm>
                <a:off x="6571484" y="2055218"/>
                <a:ext cx="4550785" cy="1508105"/>
              </a:xfrm>
              <a:prstGeom prst="rect">
                <a:avLst/>
              </a:prstGeom>
              <a:solidFill>
                <a:schemeClr val="accent4">
                  <a:lumMod val="20000"/>
                  <a:lumOff val="80000"/>
                  <a:alpha val="50000"/>
                </a:schemeClr>
              </a:solidFill>
            </p:spPr>
            <p:txBody>
              <a:bodyPr wrap="square" rtlCol="0">
                <a:spAutoFit/>
              </a:bodyPr>
              <a:lstStyle/>
              <a:p>
                <a:pPr algn="ctr">
                  <a:spcBef>
                    <a:spcPts val="600"/>
                  </a:spcBef>
                  <a:spcAft>
                    <a:spcPts val="600"/>
                  </a:spcAft>
                </a:pPr>
                <a:r>
                  <a:rPr lang="zh-CN" altLang="en-US" sz="2400" b="1" dirty="0">
                    <a:solidFill>
                      <a:srgbClr val="C00000"/>
                    </a:solidFill>
                  </a:rPr>
                  <a:t>使用集合交、并定义子集关系</a:t>
                </a:r>
                <a:endParaRPr lang="en-US" altLang="zh-CN" sz="2400" b="1" dirty="0">
                  <a:solidFill>
                    <a:srgbClr val="C00000"/>
                  </a:solidFill>
                </a:endParaRPr>
              </a:p>
              <a:p>
                <a:pPr algn="ctr">
                  <a:spcBef>
                    <a:spcPts val="600"/>
                  </a:spcBef>
                  <a:spcAft>
                    <a:spcPts val="600"/>
                  </a:spcAft>
                </a:pP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𝑩</m:t>
                    </m:r>
                  </m:oMath>
                </a14:m>
                <a:r>
                  <a:rPr lang="zh-CN" altLang="en-US" sz="2400" b="1" i="0" dirty="0">
                    <a:solidFill>
                      <a:srgbClr val="002060"/>
                    </a:solidFill>
                    <a:latin typeface="+mj-lt"/>
                  </a:rPr>
                  <a:t>当且仅当</a:t>
                </a: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𝑩</m:t>
                    </m:r>
                    <m:r>
                      <a:rPr lang="en-US" altLang="zh-CN" sz="2400" b="1" i="1" smtClean="0">
                        <a:solidFill>
                          <a:srgbClr val="002060"/>
                        </a:solidFill>
                        <a:latin typeface="Cambria Math" panose="02040503050406030204" pitchFamily="18" charset="0"/>
                      </a:rPr>
                      <m:t> = </m:t>
                    </m:r>
                    <m:r>
                      <a:rPr lang="en-US" altLang="zh-CN" sz="2400" b="1" i="1" smtClean="0">
                        <a:solidFill>
                          <a:srgbClr val="002060"/>
                        </a:solidFill>
                        <a:latin typeface="Cambria Math" panose="02040503050406030204" pitchFamily="18" charset="0"/>
                      </a:rPr>
                      <m:t>𝑨</m:t>
                    </m:r>
                  </m:oMath>
                </a14:m>
                <a:endParaRPr lang="en-US" altLang="zh-CN" sz="2400" b="1" i="0" dirty="0">
                  <a:solidFill>
                    <a:srgbClr val="002060"/>
                  </a:solidFill>
                  <a:latin typeface="+mj-lt"/>
                </a:endParaRPr>
              </a:p>
              <a:p>
                <a:pPr algn="ctr">
                  <a:spcBef>
                    <a:spcPts val="600"/>
                  </a:spcBef>
                  <a:spcAft>
                    <a:spcPts val="600"/>
                  </a:spcAft>
                </a:pPr>
                <a14:m>
                  <m:oMath xmlns:m="http://schemas.openxmlformats.org/officeDocument/2006/math">
                    <m:r>
                      <a:rPr lang="en-US" altLang="zh-CN" sz="2400" b="1" i="1">
                        <a:solidFill>
                          <a:srgbClr val="002060"/>
                        </a:solidFill>
                        <a:latin typeface="Cambria Math" panose="02040503050406030204" pitchFamily="18" charset="0"/>
                      </a:rPr>
                      <m:t>𝑨</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𝑩</m:t>
                    </m:r>
                  </m:oMath>
                </a14:m>
                <a:r>
                  <a:rPr lang="zh-CN" altLang="en-US" sz="2400" b="1" i="0" dirty="0">
                    <a:solidFill>
                      <a:srgbClr val="002060"/>
                    </a:solidFill>
                    <a:latin typeface="+mj-lt"/>
                  </a:rPr>
                  <a:t>当且仅当</a:t>
                </a: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𝑩</m:t>
                    </m:r>
                    <m:r>
                      <a:rPr lang="en-US" altLang="zh-CN" sz="2400" b="1" i="1" smtClean="0">
                        <a:solidFill>
                          <a:srgbClr val="002060"/>
                        </a:solidFill>
                        <a:latin typeface="Cambria Math" panose="02040503050406030204" pitchFamily="18" charset="0"/>
                      </a:rPr>
                      <m:t> = </m:t>
                    </m:r>
                    <m:r>
                      <a:rPr lang="en-US" altLang="zh-CN" sz="2400" b="1" i="1" smtClean="0">
                        <a:solidFill>
                          <a:srgbClr val="002060"/>
                        </a:solidFill>
                        <a:latin typeface="Cambria Math" panose="02040503050406030204" pitchFamily="18" charset="0"/>
                      </a:rPr>
                      <m:t>𝑩</m:t>
                    </m:r>
                  </m:oMath>
                </a14:m>
                <a:endParaRPr lang="zh-CN" altLang="en-US" sz="2400" b="1" dirty="0">
                  <a:solidFill>
                    <a:schemeClr val="accent2">
                      <a:lumMod val="50000"/>
                    </a:schemeClr>
                  </a:solidFill>
                </a:endParaRPr>
              </a:p>
            </p:txBody>
          </p:sp>
        </mc:Choice>
        <mc:Fallback xmlns="">
          <p:sp>
            <p:nvSpPr>
              <p:cNvPr id="16" name="文本框 15">
                <a:extLst>
                  <a:ext uri="{FF2B5EF4-FFF2-40B4-BE49-F238E27FC236}">
                    <a16:creationId xmlns:a16="http://schemas.microsoft.com/office/drawing/2014/main" id="{39CAC770-6FFF-4587-89BB-AD1D0D3D98C9}"/>
                  </a:ext>
                </a:extLst>
              </p:cNvPr>
              <p:cNvSpPr txBox="1">
                <a:spLocks noRot="1" noChangeAspect="1" noMove="1" noResize="1" noEditPoints="1" noAdjustHandles="1" noChangeArrowheads="1" noChangeShapeType="1" noTextEdit="1"/>
              </p:cNvSpPr>
              <p:nvPr/>
            </p:nvSpPr>
            <p:spPr>
              <a:xfrm>
                <a:off x="6571484" y="2055218"/>
                <a:ext cx="4550785" cy="1508105"/>
              </a:xfrm>
              <a:prstGeom prst="rect">
                <a:avLst/>
              </a:prstGeom>
              <a:blipFill>
                <a:blip r:embed="rId4"/>
                <a:stretch>
                  <a:fillRect t="-2823" b="-846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D775B64F-E2ED-4263-B6F1-3CF18E369BDA}"/>
                  </a:ext>
                </a:extLst>
              </p:cNvPr>
              <p:cNvSpPr txBox="1"/>
              <p:nvPr/>
            </p:nvSpPr>
            <p:spPr>
              <a:xfrm>
                <a:off x="6451236" y="4047280"/>
                <a:ext cx="4791282" cy="1508105"/>
              </a:xfrm>
              <a:prstGeom prst="rect">
                <a:avLst/>
              </a:prstGeom>
              <a:solidFill>
                <a:schemeClr val="accent4">
                  <a:lumMod val="20000"/>
                  <a:lumOff val="80000"/>
                  <a:alpha val="50000"/>
                </a:schemeClr>
              </a:solidFill>
            </p:spPr>
            <p:txBody>
              <a:bodyPr wrap="square" rtlCol="0">
                <a:spAutoFit/>
              </a:bodyPr>
              <a:lstStyle/>
              <a:p>
                <a:pPr algn="ctr">
                  <a:spcBef>
                    <a:spcPts val="600"/>
                  </a:spcBef>
                  <a:spcAft>
                    <a:spcPts val="600"/>
                  </a:spcAft>
                </a:pPr>
                <a:r>
                  <a:rPr lang="zh-CN" altLang="en-US" sz="2400" b="1" dirty="0">
                    <a:solidFill>
                      <a:srgbClr val="C00000"/>
                    </a:solidFill>
                  </a:rPr>
                  <a:t>集合并、集合交保持子集关系</a:t>
                </a:r>
                <a:endParaRPr lang="en-US" altLang="zh-CN" sz="2400" b="1" dirty="0">
                  <a:solidFill>
                    <a:srgbClr val="C00000"/>
                  </a:solidFill>
                </a:endParaRPr>
              </a:p>
              <a:p>
                <a:pPr algn="ctr">
                  <a:spcBef>
                    <a:spcPts val="600"/>
                  </a:spcBef>
                  <a:spcAft>
                    <a:spcPts val="600"/>
                  </a:spcAft>
                </a:pP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𝑩</m:t>
                    </m:r>
                  </m:oMath>
                </a14:m>
                <a:r>
                  <a:rPr lang="zh-CN" altLang="en-US" sz="2400" b="1" i="0" dirty="0">
                    <a:solidFill>
                      <a:srgbClr val="002060"/>
                    </a:solidFill>
                    <a:latin typeface="+mj-lt"/>
                  </a:rPr>
                  <a:t>且</a:t>
                </a:r>
                <a14:m>
                  <m:oMath xmlns:m="http://schemas.openxmlformats.org/officeDocument/2006/math">
                    <m:r>
                      <a:rPr lang="en-US" altLang="zh-CN" sz="2400" b="1" i="1" smtClean="0">
                        <a:solidFill>
                          <a:srgbClr val="002060"/>
                        </a:solidFill>
                        <a:latin typeface="Cambria Math" panose="02040503050406030204" pitchFamily="18" charset="0"/>
                      </a:rPr>
                      <m:t>𝑪</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𝑫</m:t>
                    </m:r>
                  </m:oMath>
                </a14:m>
                <a:r>
                  <a:rPr lang="zh-CN" altLang="en-US" sz="2400" b="1" i="0" dirty="0">
                    <a:solidFill>
                      <a:srgbClr val="002060"/>
                    </a:solidFill>
                    <a:latin typeface="+mj-lt"/>
                  </a:rPr>
                  <a:t>蕴涵</a:t>
                </a: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𝑪</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𝑩</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𝑫</m:t>
                    </m:r>
                  </m:oMath>
                </a14:m>
                <a:endParaRPr lang="en-US" altLang="zh-CN" sz="2400" b="1" dirty="0">
                  <a:solidFill>
                    <a:schemeClr val="accent2">
                      <a:lumMod val="50000"/>
                    </a:schemeClr>
                  </a:solidFill>
                </a:endParaRPr>
              </a:p>
              <a:p>
                <a:pPr algn="ctr">
                  <a:spcBef>
                    <a:spcPts val="600"/>
                  </a:spcBef>
                  <a:spcAft>
                    <a:spcPts val="600"/>
                  </a:spcAft>
                </a:pPr>
                <a14:m>
                  <m:oMath xmlns:m="http://schemas.openxmlformats.org/officeDocument/2006/math">
                    <m:r>
                      <a:rPr lang="en-US" altLang="zh-CN" sz="2400" b="1" i="1">
                        <a:solidFill>
                          <a:srgbClr val="002060"/>
                        </a:solidFill>
                        <a:latin typeface="Cambria Math" panose="02040503050406030204" pitchFamily="18" charset="0"/>
                      </a:rPr>
                      <m:t>𝑨</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𝑩</m:t>
                    </m:r>
                  </m:oMath>
                </a14:m>
                <a:r>
                  <a:rPr lang="zh-CN" altLang="en-US" sz="2400" b="1" dirty="0">
                    <a:solidFill>
                      <a:srgbClr val="002060"/>
                    </a:solidFill>
                  </a:rPr>
                  <a:t>且</a:t>
                </a:r>
                <a14:m>
                  <m:oMath xmlns:m="http://schemas.openxmlformats.org/officeDocument/2006/math">
                    <m:r>
                      <a:rPr lang="en-US" altLang="zh-CN" sz="2400" b="1" i="1">
                        <a:solidFill>
                          <a:srgbClr val="002060"/>
                        </a:solidFill>
                        <a:latin typeface="Cambria Math" panose="02040503050406030204" pitchFamily="18" charset="0"/>
                      </a:rPr>
                      <m:t>𝑪</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𝑫</m:t>
                    </m:r>
                  </m:oMath>
                </a14:m>
                <a:r>
                  <a:rPr lang="zh-CN" altLang="en-US" sz="2400" b="1" dirty="0">
                    <a:solidFill>
                      <a:srgbClr val="002060"/>
                    </a:solidFill>
                  </a:rPr>
                  <a:t>蕴涵</a:t>
                </a:r>
                <a14:m>
                  <m:oMath xmlns:m="http://schemas.openxmlformats.org/officeDocument/2006/math">
                    <m:r>
                      <a:rPr lang="en-US" altLang="zh-CN" sz="2400" b="1" i="1">
                        <a:solidFill>
                          <a:srgbClr val="002060"/>
                        </a:solidFill>
                        <a:latin typeface="Cambria Math" panose="02040503050406030204" pitchFamily="18" charset="0"/>
                      </a:rPr>
                      <m:t>𝑨</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𝑪</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𝑩</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𝑫</m:t>
                    </m:r>
                  </m:oMath>
                </a14:m>
                <a:endParaRPr lang="zh-CN" altLang="en-US" sz="2400" b="1" dirty="0">
                  <a:solidFill>
                    <a:schemeClr val="accent2">
                      <a:lumMod val="50000"/>
                    </a:schemeClr>
                  </a:solidFill>
                </a:endParaRPr>
              </a:p>
            </p:txBody>
          </p:sp>
        </mc:Choice>
        <mc:Fallback>
          <p:sp>
            <p:nvSpPr>
              <p:cNvPr id="18" name="文本框 17">
                <a:extLst>
                  <a:ext uri="{FF2B5EF4-FFF2-40B4-BE49-F238E27FC236}">
                    <a16:creationId xmlns:a16="http://schemas.microsoft.com/office/drawing/2014/main" id="{D775B64F-E2ED-4263-B6F1-3CF18E369BDA}"/>
                  </a:ext>
                </a:extLst>
              </p:cNvPr>
              <p:cNvSpPr txBox="1">
                <a:spLocks noRot="1" noChangeAspect="1" noMove="1" noResize="1" noEditPoints="1" noAdjustHandles="1" noChangeArrowheads="1" noChangeShapeType="1" noTextEdit="1"/>
              </p:cNvSpPr>
              <p:nvPr/>
            </p:nvSpPr>
            <p:spPr>
              <a:xfrm>
                <a:off x="6451236" y="4047280"/>
                <a:ext cx="4791282" cy="1508105"/>
              </a:xfrm>
              <a:prstGeom prst="rect">
                <a:avLst/>
              </a:prstGeom>
              <a:blipFill>
                <a:blip r:embed="rId5"/>
                <a:stretch>
                  <a:fillRect t="-2834" b="-890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51002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子集关系与集合等式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第十七讲  集合等式证明</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26</a:t>
            </a:fld>
            <a:r>
              <a:rPr lang="en-US" altLang="zh-CN">
                <a:latin typeface="Arial" panose="020B0604020202020204" pitchFamily="34" charset="0"/>
                <a:ea typeface="楷体" panose="02010609060101010101" pitchFamily="49" charset="-122"/>
                <a:cs typeface="Arial" panose="020B0604020202020204" pitchFamily="34" charset="0"/>
              </a:rPr>
              <a:t>/34</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子集关系基本性质（二）</a:t>
            </a:r>
          </a:p>
        </p:txBody>
      </p:sp>
      <p:sp>
        <p:nvSpPr>
          <p:cNvPr id="11" name="矩形: 圆角 10">
            <a:extLst>
              <a:ext uri="{FF2B5EF4-FFF2-40B4-BE49-F238E27FC236}">
                <a16:creationId xmlns:a16="http://schemas.microsoft.com/office/drawing/2014/main" id="{53BA0F95-44B1-4DCC-BA30-FE641CCE2F81}"/>
              </a:ext>
            </a:extLst>
          </p:cNvPr>
          <p:cNvSpPr/>
          <p:nvPr/>
        </p:nvSpPr>
        <p:spPr>
          <a:xfrm>
            <a:off x="611794" y="1185238"/>
            <a:ext cx="7795424"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a:solidFill>
                  <a:schemeClr val="accent2">
                    <a:lumMod val="50000"/>
                  </a:schemeClr>
                </a:solidFill>
              </a:rPr>
              <a:t>两个集合</a:t>
            </a:r>
            <a:r>
              <a:rPr lang="en-US" altLang="zh-CN" sz="2400" b="1">
                <a:solidFill>
                  <a:schemeClr val="accent2">
                    <a:lumMod val="50000"/>
                  </a:schemeClr>
                </a:solidFill>
              </a:rPr>
              <a:t>A</a:t>
            </a:r>
            <a:r>
              <a:rPr lang="zh-CN" altLang="en-US" sz="2400" b="1">
                <a:solidFill>
                  <a:schemeClr val="accent2">
                    <a:lumMod val="50000"/>
                  </a:schemeClr>
                </a:solidFill>
              </a:rPr>
              <a:t>和</a:t>
            </a:r>
            <a:r>
              <a:rPr lang="en-US" altLang="zh-CN" sz="2400" b="1">
                <a:solidFill>
                  <a:schemeClr val="accent2">
                    <a:lumMod val="50000"/>
                  </a:schemeClr>
                </a:solidFill>
              </a:rPr>
              <a:t>B</a:t>
            </a:r>
            <a:r>
              <a:rPr lang="zh-CN" altLang="en-US" sz="2400" b="1">
                <a:solidFill>
                  <a:schemeClr val="accent2">
                    <a:lumMod val="50000"/>
                  </a:schemeClr>
                </a:solidFill>
              </a:rPr>
              <a:t>相等当且仅当</a:t>
            </a:r>
            <a:r>
              <a:rPr lang="en-US" altLang="zh-CN" sz="2400" b="1">
                <a:solidFill>
                  <a:schemeClr val="accent2">
                    <a:lumMod val="50000"/>
                  </a:schemeClr>
                </a:solidFill>
              </a:rPr>
              <a:t>A</a:t>
            </a:r>
            <a:r>
              <a:rPr lang="zh-CN" altLang="en-US" sz="2400" b="1">
                <a:solidFill>
                  <a:schemeClr val="accent2">
                    <a:lumMod val="50000"/>
                  </a:schemeClr>
                </a:solidFill>
              </a:rPr>
              <a:t>是</a:t>
            </a:r>
            <a:r>
              <a:rPr lang="en-US" altLang="zh-CN" sz="2400" b="1">
                <a:solidFill>
                  <a:schemeClr val="accent2">
                    <a:lumMod val="50000"/>
                  </a:schemeClr>
                </a:solidFill>
              </a:rPr>
              <a:t>B</a:t>
            </a:r>
            <a:r>
              <a:rPr lang="zh-CN" altLang="en-US" sz="2400" b="1">
                <a:solidFill>
                  <a:schemeClr val="accent2">
                    <a:lumMod val="50000"/>
                  </a:schemeClr>
                </a:solidFill>
              </a:rPr>
              <a:t>的子集且</a:t>
            </a:r>
            <a:r>
              <a:rPr lang="en-US" altLang="zh-CN" sz="2400" b="1">
                <a:solidFill>
                  <a:schemeClr val="accent2">
                    <a:lumMod val="50000"/>
                  </a:schemeClr>
                </a:solidFill>
              </a:rPr>
              <a:t>B</a:t>
            </a:r>
            <a:r>
              <a:rPr lang="zh-CN" altLang="en-US" sz="2400" b="1">
                <a:solidFill>
                  <a:schemeClr val="accent2">
                    <a:lumMod val="50000"/>
                  </a:schemeClr>
                </a:solidFill>
              </a:rPr>
              <a:t>也是</a:t>
            </a:r>
            <a:r>
              <a:rPr lang="en-US" altLang="zh-CN" sz="2400" b="1">
                <a:solidFill>
                  <a:schemeClr val="accent2">
                    <a:lumMod val="50000"/>
                  </a:schemeClr>
                </a:solidFill>
              </a:rPr>
              <a:t>A</a:t>
            </a:r>
            <a:r>
              <a:rPr lang="zh-CN" altLang="en-US" sz="2400" b="1">
                <a:solidFill>
                  <a:schemeClr val="accent2">
                    <a:lumMod val="50000"/>
                  </a:schemeClr>
                </a:solidFill>
              </a:rPr>
              <a:t>的子集</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86E712C0-8798-47F3-821A-3EDDB08ABF56}"/>
                  </a:ext>
                </a:extLst>
              </p:cNvPr>
              <p:cNvSpPr txBox="1"/>
              <p:nvPr/>
            </p:nvSpPr>
            <p:spPr>
              <a:xfrm>
                <a:off x="1415455" y="2495054"/>
                <a:ext cx="3927316" cy="2073516"/>
              </a:xfrm>
              <a:prstGeom prst="rect">
                <a:avLst/>
              </a:prstGeom>
              <a:solidFill>
                <a:schemeClr val="accent4">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C00000"/>
                    </a:solidFill>
                  </a:rPr>
                  <a:t>集合差、集合补与子集关系</a:t>
                </a:r>
                <a:endParaRPr lang="en-US" altLang="zh-CN" sz="2400" b="1">
                  <a:solidFill>
                    <a:srgbClr val="C00000"/>
                  </a:solidFill>
                </a:endParaRPr>
              </a:p>
              <a:p>
                <a:pPr>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𝑩</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𝑨</m:t>
                      </m:r>
                    </m:oMath>
                  </m:oMathPara>
                </a14:m>
                <a:endParaRPr lang="en-US" altLang="zh-CN" sz="2400" b="1">
                  <a:solidFill>
                    <a:srgbClr val="002060"/>
                  </a:solidFill>
                </a:endParaRPr>
              </a:p>
              <a:p>
                <a:pPr algn="ctr">
                  <a:spcBef>
                    <a:spcPts val="600"/>
                  </a:spcBef>
                  <a:spcAft>
                    <a:spcPts val="600"/>
                  </a:spcAft>
                </a:pP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𝑩</m:t>
                    </m:r>
                  </m:oMath>
                </a14:m>
                <a:r>
                  <a:rPr lang="zh-CN" altLang="en-US" sz="2400" b="1">
                    <a:solidFill>
                      <a:srgbClr val="002060"/>
                    </a:solidFill>
                  </a:rPr>
                  <a:t>当且仅当</a:t>
                </a: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𝑩</m:t>
                    </m:r>
                    <m:r>
                      <a:rPr lang="en-US" altLang="zh-CN" sz="2400" b="1" i="1" smtClean="0">
                        <a:solidFill>
                          <a:srgbClr val="002060"/>
                        </a:solidFill>
                        <a:latin typeface="Cambria Math" panose="02040503050406030204" pitchFamily="18" charset="0"/>
                      </a:rPr>
                      <m:t> = ∅</m:t>
                    </m:r>
                  </m:oMath>
                </a14:m>
                <a:endParaRPr lang="en-US" altLang="zh-CN" sz="2400" b="1">
                  <a:solidFill>
                    <a:srgbClr val="002060"/>
                  </a:solidFill>
                </a:endParaRPr>
              </a:p>
              <a:p>
                <a:pPr algn="ctr">
                  <a:spcBef>
                    <a:spcPts val="600"/>
                  </a:spcBef>
                  <a:spcAft>
                    <a:spcPts val="600"/>
                  </a:spcAft>
                </a:pP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𝑩</m:t>
                    </m:r>
                  </m:oMath>
                </a14:m>
                <a:r>
                  <a:rPr lang="zh-CN" altLang="en-US" sz="2400" b="1">
                    <a:solidFill>
                      <a:srgbClr val="002060"/>
                    </a:solidFill>
                  </a:rPr>
                  <a:t>当且仅当</a:t>
                </a:r>
                <a14:m>
                  <m:oMath xmlns:m="http://schemas.openxmlformats.org/officeDocument/2006/math">
                    <m:bar>
                      <m:barPr>
                        <m:pos m:val="top"/>
                        <m:ctrlPr>
                          <a:rPr lang="en-US" altLang="zh-CN" sz="2400" b="1" i="1" smtClean="0">
                            <a:solidFill>
                              <a:srgbClr val="002060"/>
                            </a:solidFill>
                            <a:latin typeface="Cambria Math" panose="02040503050406030204" pitchFamily="18" charset="0"/>
                          </a:rPr>
                        </m:ctrlPr>
                      </m:barPr>
                      <m:e>
                        <m:r>
                          <a:rPr lang="en-US" altLang="zh-CN" sz="2400" b="1" i="1" smtClean="0">
                            <a:solidFill>
                              <a:srgbClr val="002060"/>
                            </a:solidFill>
                            <a:latin typeface="Cambria Math" panose="02040503050406030204" pitchFamily="18" charset="0"/>
                          </a:rPr>
                          <m:t>𝑩</m:t>
                        </m:r>
                      </m:e>
                    </m:bar>
                    <m:r>
                      <a:rPr lang="en-US" altLang="zh-CN" sz="2400" b="1" i="1" smtClean="0">
                        <a:solidFill>
                          <a:srgbClr val="002060"/>
                        </a:solidFill>
                        <a:latin typeface="Cambria Math" panose="02040503050406030204" pitchFamily="18" charset="0"/>
                      </a:rPr>
                      <m:t>⊆</m:t>
                    </m:r>
                    <m:bar>
                      <m:barPr>
                        <m:pos m:val="top"/>
                        <m:ctrlPr>
                          <a:rPr lang="en-US" altLang="zh-CN" sz="2400" b="1" i="1" smtClean="0">
                            <a:solidFill>
                              <a:srgbClr val="002060"/>
                            </a:solidFill>
                            <a:latin typeface="Cambria Math" panose="02040503050406030204" pitchFamily="18" charset="0"/>
                          </a:rPr>
                        </m:ctrlPr>
                      </m:barPr>
                      <m:e>
                        <m:r>
                          <a:rPr lang="en-US" altLang="zh-CN" sz="2400" b="1" i="1" smtClean="0">
                            <a:solidFill>
                              <a:srgbClr val="002060"/>
                            </a:solidFill>
                            <a:latin typeface="Cambria Math" panose="02040503050406030204" pitchFamily="18" charset="0"/>
                          </a:rPr>
                          <m:t>𝑨</m:t>
                        </m:r>
                      </m:e>
                    </m:bar>
                  </m:oMath>
                </a14:m>
                <a:endParaRPr lang="zh-CN" altLang="en-US" sz="2400" b="1">
                  <a:solidFill>
                    <a:srgbClr val="002060"/>
                  </a:solidFill>
                </a:endParaRPr>
              </a:p>
            </p:txBody>
          </p:sp>
        </mc:Choice>
        <mc:Fallback xmlns="">
          <p:sp>
            <p:nvSpPr>
              <p:cNvPr id="14" name="文本框 13">
                <a:extLst>
                  <a:ext uri="{FF2B5EF4-FFF2-40B4-BE49-F238E27FC236}">
                    <a16:creationId xmlns:a16="http://schemas.microsoft.com/office/drawing/2014/main" id="{86E712C0-8798-47F3-821A-3EDDB08ABF56}"/>
                  </a:ext>
                </a:extLst>
              </p:cNvPr>
              <p:cNvSpPr txBox="1">
                <a:spLocks noRot="1" noChangeAspect="1" noMove="1" noResize="1" noEditPoints="1" noAdjustHandles="1" noChangeArrowheads="1" noChangeShapeType="1" noTextEdit="1"/>
              </p:cNvSpPr>
              <p:nvPr/>
            </p:nvSpPr>
            <p:spPr>
              <a:xfrm>
                <a:off x="1415455" y="2495054"/>
                <a:ext cx="3927316" cy="2073516"/>
              </a:xfrm>
              <a:prstGeom prst="rect">
                <a:avLst/>
              </a:prstGeom>
              <a:blipFill>
                <a:blip r:embed="rId2"/>
                <a:stretch>
                  <a:fillRect l="-2329" t="-2059" r="-311" b="-23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1EE0EC2B-6E2B-42C9-975D-18873657A253}"/>
                  </a:ext>
                </a:extLst>
              </p:cNvPr>
              <p:cNvSpPr txBox="1"/>
              <p:nvPr/>
            </p:nvSpPr>
            <p:spPr>
              <a:xfrm>
                <a:off x="6095999" y="2816231"/>
                <a:ext cx="3927316" cy="1431161"/>
              </a:xfrm>
              <a:prstGeom prst="rect">
                <a:avLst/>
              </a:prstGeom>
              <a:solidFill>
                <a:schemeClr val="accent4">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C00000"/>
                    </a:solidFill>
                  </a:rPr>
                  <a:t>幂集运算保持子集关系</a:t>
                </a:r>
                <a:endParaRPr lang="en-US" altLang="zh-CN" sz="2400" b="1">
                  <a:solidFill>
                    <a:srgbClr val="C00000"/>
                  </a:solidFill>
                </a:endParaRPr>
              </a:p>
              <a:p>
                <a:pPr>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𝑩</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𝑨</m:t>
                      </m:r>
                    </m:oMath>
                  </m:oMathPara>
                </a14:m>
                <a:endParaRPr lang="en-US" altLang="zh-CN" sz="2400" b="1">
                  <a:solidFill>
                    <a:srgbClr val="002060"/>
                  </a:solidFill>
                </a:endParaRPr>
              </a:p>
              <a:p>
                <a:pPr algn="ctr">
                  <a:spcBef>
                    <a:spcPts val="600"/>
                  </a:spcBef>
                  <a:spcAft>
                    <a:spcPts val="600"/>
                  </a:spcAft>
                </a:pP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𝑩</m:t>
                    </m:r>
                  </m:oMath>
                </a14:m>
                <a:r>
                  <a:rPr lang="zh-CN" altLang="en-US" sz="2400" b="1">
                    <a:solidFill>
                      <a:srgbClr val="002060"/>
                    </a:solidFill>
                  </a:rPr>
                  <a:t>蕴涵</a:t>
                </a:r>
                <a14:m>
                  <m:oMath xmlns:m="http://schemas.openxmlformats.org/officeDocument/2006/math">
                    <m:r>
                      <a:rPr lang="en-US" altLang="zh-CN" sz="2400" b="1" i="1" smtClean="0">
                        <a:solidFill>
                          <a:srgbClr val="002060"/>
                        </a:solidFill>
                        <a:latin typeface="Cambria Math" panose="02040503050406030204" pitchFamily="18" charset="0"/>
                      </a:rPr>
                      <m:t>℘</m:t>
                    </m:r>
                    <m:d>
                      <m:dPr>
                        <m:ctrlPr>
                          <a:rPr lang="en-US" altLang="zh-CN" sz="2400" b="1" i="1" smtClean="0">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𝑨</m:t>
                        </m:r>
                      </m:e>
                    </m:d>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𝑩</m:t>
                    </m:r>
                    <m:r>
                      <a:rPr lang="en-US" altLang="zh-CN" sz="2400" b="1" i="1" smtClean="0">
                        <a:solidFill>
                          <a:srgbClr val="002060"/>
                        </a:solidFill>
                        <a:latin typeface="Cambria Math" panose="02040503050406030204" pitchFamily="18" charset="0"/>
                      </a:rPr>
                      <m:t>)</m:t>
                    </m:r>
                  </m:oMath>
                </a14:m>
                <a:endParaRPr lang="en-US" altLang="zh-CN" sz="2400" b="1">
                  <a:solidFill>
                    <a:srgbClr val="002060"/>
                  </a:solidFill>
                </a:endParaRPr>
              </a:p>
            </p:txBody>
          </p:sp>
        </mc:Choice>
        <mc:Fallback xmlns="">
          <p:sp>
            <p:nvSpPr>
              <p:cNvPr id="15" name="文本框 14">
                <a:extLst>
                  <a:ext uri="{FF2B5EF4-FFF2-40B4-BE49-F238E27FC236}">
                    <a16:creationId xmlns:a16="http://schemas.microsoft.com/office/drawing/2014/main" id="{1EE0EC2B-6E2B-42C9-975D-18873657A253}"/>
                  </a:ext>
                </a:extLst>
              </p:cNvPr>
              <p:cNvSpPr txBox="1">
                <a:spLocks noRot="1" noChangeAspect="1" noMove="1" noResize="1" noEditPoints="1" noAdjustHandles="1" noChangeArrowheads="1" noChangeShapeType="1" noTextEdit="1"/>
              </p:cNvSpPr>
              <p:nvPr/>
            </p:nvSpPr>
            <p:spPr>
              <a:xfrm>
                <a:off x="6095999" y="2816231"/>
                <a:ext cx="3927316" cy="1431161"/>
              </a:xfrm>
              <a:prstGeom prst="rect">
                <a:avLst/>
              </a:prstGeom>
              <a:blipFill>
                <a:blip r:embed="rId3"/>
                <a:stretch>
                  <a:fillRect t="-2979" b="-8936"/>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5324FC6A-6E35-4B84-8942-CCB2A18D5FE0}"/>
              </a:ext>
            </a:extLst>
          </p:cNvPr>
          <p:cNvSpPr txBox="1"/>
          <p:nvPr/>
        </p:nvSpPr>
        <p:spPr>
          <a:xfrm>
            <a:off x="6112476" y="4756679"/>
            <a:ext cx="4053016" cy="789255"/>
          </a:xfrm>
          <a:prstGeom prst="rect">
            <a:avLst/>
          </a:prstGeom>
          <a:solidFill>
            <a:schemeClr val="accent2">
              <a:lumMod val="20000"/>
              <a:lumOff val="80000"/>
            </a:schemeClr>
          </a:solidFill>
        </p:spPr>
        <p:txBody>
          <a:bodyPr wrap="square" rtlCol="0">
            <a:spAutoFit/>
          </a:bodyPr>
          <a:lstStyle/>
          <a:p>
            <a:pPr>
              <a:lnSpc>
                <a:spcPts val="2800"/>
              </a:lnSpc>
            </a:pPr>
            <a:r>
              <a:rPr lang="zh-CN" altLang="en-US" sz="2000" b="1">
                <a:solidFill>
                  <a:schemeClr val="accent2">
                    <a:lumMod val="50000"/>
                  </a:schemeClr>
                </a:solidFill>
              </a:rPr>
              <a:t>上述子集关系都应该理解、熟记，并能利用子集关系的定义进行证明</a:t>
            </a:r>
          </a:p>
        </p:txBody>
      </p:sp>
    </p:spTree>
    <p:extLst>
      <p:ext uri="{BB962C8B-B14F-4D97-AF65-F5344CB8AC3E}">
        <p14:creationId xmlns:p14="http://schemas.microsoft.com/office/powerpoint/2010/main" val="13911663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子集关系与集合等式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第十七讲  集合等式证明</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27</a:t>
            </a:fld>
            <a:r>
              <a:rPr lang="en-US" altLang="zh-CN">
                <a:latin typeface="Arial" panose="020B0604020202020204" pitchFamily="34" charset="0"/>
                <a:ea typeface="楷体" panose="02010609060101010101" pitchFamily="49" charset="-122"/>
                <a:cs typeface="Arial" panose="020B0604020202020204" pitchFamily="34" charset="0"/>
              </a:rPr>
              <a:t>/34</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子集关系证明举例</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94611F4-22E1-4DCE-A6B6-8413D2EA84B3}"/>
                  </a:ext>
                </a:extLst>
              </p:cNvPr>
              <p:cNvSpPr txBox="1"/>
              <p:nvPr/>
            </p:nvSpPr>
            <p:spPr>
              <a:xfrm>
                <a:off x="947292" y="1841090"/>
                <a:ext cx="6611310" cy="461665"/>
              </a:xfrm>
              <a:prstGeom prst="rect">
                <a:avLst/>
              </a:prstGeom>
              <a:solidFill>
                <a:schemeClr val="accent6">
                  <a:lumMod val="20000"/>
                  <a:lumOff val="80000"/>
                  <a:alpha val="50000"/>
                </a:schemeClr>
              </a:solidFill>
            </p:spPr>
            <p:txBody>
              <a:bodyPr wrap="square" rtlCol="0">
                <a:spAutoFit/>
              </a:bodyPr>
              <a:lstStyle/>
              <a:p>
                <a:r>
                  <a:rPr lang="zh-CN" altLang="en-US" sz="2400" b="1">
                    <a:solidFill>
                      <a:srgbClr val="002060"/>
                    </a:solidFill>
                  </a:rPr>
                  <a:t>设</a:t>
                </a: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𝑩</m:t>
                    </m:r>
                    <m:r>
                      <a:rPr lang="en-US" altLang="zh-CN" sz="2400" b="1" i="1">
                        <a:solidFill>
                          <a:srgbClr val="002060"/>
                        </a:solidFill>
                        <a:latin typeface="Cambria Math" panose="02040503050406030204" pitchFamily="18" charset="0"/>
                      </a:rPr>
                      <m:t>, </m:t>
                    </m:r>
                    <m:r>
                      <a:rPr lang="en-US" altLang="zh-CN" sz="2400" b="1" i="1" smtClean="0">
                        <a:solidFill>
                          <a:srgbClr val="002060"/>
                        </a:solidFill>
                        <a:latin typeface="Cambria Math" panose="02040503050406030204" pitchFamily="18" charset="0"/>
                      </a:rPr>
                      <m:t>𝑪</m:t>
                    </m:r>
                  </m:oMath>
                </a14:m>
                <a:r>
                  <a:rPr lang="zh-CN" altLang="en-US" sz="2400" b="1">
                    <a:solidFill>
                      <a:srgbClr val="002060"/>
                    </a:solidFill>
                  </a:rPr>
                  <a:t>是集合，且</a:t>
                </a: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𝑩</m:t>
                    </m:r>
                    <m:r>
                      <a:rPr lang="en-US" altLang="zh-CN" sz="2400" b="1" i="1">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𝑪</m:t>
                    </m:r>
                  </m:oMath>
                </a14:m>
                <a:r>
                  <a:rPr lang="zh-CN" altLang="en-US" sz="2400" b="1">
                    <a:solidFill>
                      <a:srgbClr val="002060"/>
                    </a:solidFill>
                  </a:rPr>
                  <a:t>，证明</a:t>
                </a: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𝑪</m:t>
                    </m:r>
                    <m:r>
                      <a:rPr lang="en-US" altLang="zh-CN" sz="2400" b="1" i="1">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𝑩</m:t>
                    </m:r>
                  </m:oMath>
                </a14:m>
                <a:endParaRPr lang="zh-CN" altLang="en-US" sz="2400" b="1">
                  <a:solidFill>
                    <a:srgbClr val="002060"/>
                  </a:solidFill>
                </a:endParaRPr>
              </a:p>
            </p:txBody>
          </p:sp>
        </mc:Choice>
        <mc:Fallback xmlns="">
          <p:sp>
            <p:nvSpPr>
              <p:cNvPr id="12" name="文本框 11">
                <a:extLst>
                  <a:ext uri="{FF2B5EF4-FFF2-40B4-BE49-F238E27FC236}">
                    <a16:creationId xmlns:a16="http://schemas.microsoft.com/office/drawing/2014/main" id="{E94611F4-22E1-4DCE-A6B6-8413D2EA84B3}"/>
                  </a:ext>
                </a:extLst>
              </p:cNvPr>
              <p:cNvSpPr txBox="1">
                <a:spLocks noRot="1" noChangeAspect="1" noMove="1" noResize="1" noEditPoints="1" noAdjustHandles="1" noChangeArrowheads="1" noChangeShapeType="1" noTextEdit="1"/>
              </p:cNvSpPr>
              <p:nvPr/>
            </p:nvSpPr>
            <p:spPr>
              <a:xfrm>
                <a:off x="947292" y="1841090"/>
                <a:ext cx="6611310" cy="461665"/>
              </a:xfrm>
              <a:prstGeom prst="rect">
                <a:avLst/>
              </a:prstGeom>
              <a:blipFill>
                <a:blip r:embed="rId2"/>
                <a:stretch>
                  <a:fillRect l="-1382" t="-9211"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B787033-A783-414C-A7D2-9D65EE87CFE6}"/>
                  </a:ext>
                </a:extLst>
              </p:cNvPr>
              <p:cNvSpPr txBox="1"/>
              <p:nvPr/>
            </p:nvSpPr>
            <p:spPr>
              <a:xfrm>
                <a:off x="947292" y="2617497"/>
                <a:ext cx="8545364" cy="2062103"/>
              </a:xfrm>
              <a:prstGeom prst="rect">
                <a:avLst/>
              </a:prstGeom>
              <a:solidFill>
                <a:schemeClr val="accent6">
                  <a:lumMod val="20000"/>
                  <a:lumOff val="80000"/>
                  <a:alpha val="25000"/>
                </a:schemeClr>
              </a:solidFill>
            </p:spPr>
            <p:txBody>
              <a:bodyPr wrap="square" rtlCol="0">
                <a:spAutoFit/>
              </a:bodyPr>
              <a:lstStyle/>
              <a:p>
                <a:pPr>
                  <a:spcBef>
                    <a:spcPts val="600"/>
                  </a:spcBef>
                  <a:spcAft>
                    <a:spcPts val="600"/>
                  </a:spcAft>
                </a:pPr>
                <a:r>
                  <a:rPr lang="zh-CN" altLang="en-US" sz="2400" b="1">
                    <a:solidFill>
                      <a:schemeClr val="tx2">
                        <a:lumMod val="50000"/>
                      </a:schemeClr>
                    </a:solidFill>
                  </a:rPr>
                  <a:t>对任意元素</a:t>
                </a:r>
                <a14:m>
                  <m:oMath xmlns:m="http://schemas.openxmlformats.org/officeDocument/2006/math">
                    <m:r>
                      <a:rPr lang="en-US" altLang="zh-CN" sz="2400" b="1" i="1" smtClean="0">
                        <a:solidFill>
                          <a:schemeClr val="tx2">
                            <a:lumMod val="50000"/>
                          </a:schemeClr>
                        </a:solidFill>
                        <a:latin typeface="Cambria Math" panose="02040503050406030204" pitchFamily="18" charset="0"/>
                      </a:rPr>
                      <m:t>𝒙</m:t>
                    </m:r>
                  </m:oMath>
                </a14:m>
                <a:r>
                  <a:rPr lang="zh-CN" altLang="en-US" sz="2400" b="1">
                    <a:solidFill>
                      <a:schemeClr val="tx2">
                        <a:lumMod val="50000"/>
                      </a:schemeClr>
                    </a:solidFill>
                  </a:rPr>
                  <a:t>，若</a:t>
                </a:r>
                <a14:m>
                  <m:oMath xmlns:m="http://schemas.openxmlformats.org/officeDocument/2006/math">
                    <m:r>
                      <a:rPr lang="en-US" altLang="zh-CN" sz="2400" b="1" i="1" smtClean="0">
                        <a:solidFill>
                          <a:schemeClr val="tx2">
                            <a:lumMod val="50000"/>
                          </a:schemeClr>
                        </a:solidFill>
                        <a:latin typeface="Cambria Math" panose="02040503050406030204" pitchFamily="18" charset="0"/>
                      </a:rPr>
                      <m:t>𝒙</m:t>
                    </m:r>
                    <m:r>
                      <a:rPr lang="en-US" altLang="zh-CN" sz="2400" b="1" i="1">
                        <a:solidFill>
                          <a:schemeClr val="tx2">
                            <a:lumMod val="50000"/>
                          </a:schemeClr>
                        </a:solidFill>
                        <a:latin typeface="Cambria Math" panose="02040503050406030204" pitchFamily="18" charset="0"/>
                      </a:rPr>
                      <m:t>∈</m:t>
                    </m:r>
                    <m:r>
                      <a:rPr lang="en-US" altLang="zh-CN" sz="2400" b="1" i="1" smtClean="0">
                        <a:solidFill>
                          <a:schemeClr val="tx2">
                            <a:lumMod val="50000"/>
                          </a:schemeClr>
                        </a:solidFill>
                        <a:latin typeface="Cambria Math" panose="02040503050406030204" pitchFamily="18" charset="0"/>
                      </a:rPr>
                      <m:t>𝑨</m:t>
                    </m:r>
                    <m:r>
                      <a:rPr lang="en-US" altLang="zh-CN" sz="2400" b="1" i="1" smtClean="0">
                        <a:solidFill>
                          <a:schemeClr val="tx2">
                            <a:lumMod val="50000"/>
                          </a:schemeClr>
                        </a:solidFill>
                        <a:latin typeface="Cambria Math" panose="02040503050406030204" pitchFamily="18" charset="0"/>
                      </a:rPr>
                      <m:t>−</m:t>
                    </m:r>
                    <m:r>
                      <a:rPr lang="en-US" altLang="zh-CN" sz="2400" b="1" i="1" smtClean="0">
                        <a:solidFill>
                          <a:schemeClr val="tx2">
                            <a:lumMod val="50000"/>
                          </a:schemeClr>
                        </a:solidFill>
                        <a:latin typeface="Cambria Math" panose="02040503050406030204" pitchFamily="18" charset="0"/>
                      </a:rPr>
                      <m:t>𝑪</m:t>
                    </m:r>
                  </m:oMath>
                </a14:m>
                <a:r>
                  <a:rPr lang="zh-CN" altLang="en-US" sz="2400" b="1">
                    <a:solidFill>
                      <a:schemeClr val="tx2">
                        <a:lumMod val="50000"/>
                      </a:schemeClr>
                    </a:solidFill>
                  </a:rPr>
                  <a:t>，即     </a:t>
                </a:r>
                <a:r>
                  <a:rPr lang="en-US" altLang="zh-CN" sz="2400" b="1">
                    <a:solidFill>
                      <a:srgbClr val="C00000"/>
                    </a:solidFill>
                  </a:rPr>
                  <a:t>(1)</a:t>
                </a:r>
                <a:r>
                  <a:rPr lang="en-US" altLang="zh-CN" sz="2400" b="1">
                    <a:solidFill>
                      <a:schemeClr val="accent1">
                        <a:lumMod val="50000"/>
                      </a:schemeClr>
                    </a:solidFill>
                  </a:rPr>
                  <a:t>   </a:t>
                </a:r>
                <a:r>
                  <a:rPr lang="zh-CN" altLang="en-US" sz="2400" b="1">
                    <a:solidFill>
                      <a:schemeClr val="tx2">
                        <a:lumMod val="50000"/>
                      </a:schemeClr>
                    </a:solidFill>
                  </a:rPr>
                  <a:t>且</a:t>
                </a:r>
                <a:r>
                  <a:rPr lang="zh-CN" altLang="en-US" sz="2400" b="1">
                    <a:solidFill>
                      <a:schemeClr val="accent1">
                        <a:lumMod val="50000"/>
                      </a:schemeClr>
                    </a:solidFill>
                  </a:rPr>
                  <a:t>     </a:t>
                </a:r>
                <a:r>
                  <a:rPr lang="en-US" altLang="zh-CN" sz="2400" b="1">
                    <a:solidFill>
                      <a:srgbClr val="C00000"/>
                    </a:solidFill>
                  </a:rPr>
                  <a:t>(2)</a:t>
                </a:r>
                <a:endParaRPr lang="en-US" altLang="zh-CN" sz="2400" b="1">
                  <a:solidFill>
                    <a:schemeClr val="accent1">
                      <a:lumMod val="50000"/>
                    </a:schemeClr>
                  </a:solidFill>
                </a:endParaRPr>
              </a:p>
              <a:p>
                <a:pPr marL="342900" indent="-342900">
                  <a:lnSpc>
                    <a:spcPts val="3600"/>
                  </a:lnSpc>
                  <a:spcBef>
                    <a:spcPts val="600"/>
                  </a:spcBef>
                  <a:spcAft>
                    <a:spcPts val="600"/>
                  </a:spcAft>
                  <a:buFont typeface="Arial" panose="020B0604020202020204" pitchFamily="34" charset="0"/>
                  <a:buChar char="•"/>
                </a:pPr>
                <a:r>
                  <a:rPr lang="zh-CN" altLang="en-US" sz="2400" b="1">
                    <a:solidFill>
                      <a:schemeClr val="accent2">
                        <a:lumMod val="50000"/>
                      </a:schemeClr>
                    </a:solidFill>
                    <a:latin typeface="楷体" panose="02010609060101010101" pitchFamily="49" charset="-122"/>
                    <a:ea typeface="楷体" panose="02010609060101010101" pitchFamily="49" charset="-122"/>
                  </a:rPr>
                  <a:t>这时若有    </a:t>
                </a:r>
                <a:r>
                  <a:rPr lang="en-US" altLang="zh-CN" sz="2400" b="1">
                    <a:solidFill>
                      <a:srgbClr val="C00000"/>
                    </a:solidFill>
                  </a:rPr>
                  <a:t>(3)     </a:t>
                </a:r>
                <a:r>
                  <a:rPr lang="zh-CN" altLang="en-US" sz="2400" b="1">
                    <a:solidFill>
                      <a:schemeClr val="accent2">
                        <a:lumMod val="50000"/>
                      </a:schemeClr>
                    </a:solidFill>
                    <a:latin typeface="楷体" panose="02010609060101010101" pitchFamily="49" charset="-122"/>
                    <a:ea typeface="楷体" panose="02010609060101010101" pitchFamily="49" charset="-122"/>
                  </a:rPr>
                  <a:t>，则</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𝑨</m:t>
                    </m:r>
                  </m:oMath>
                </a14:m>
                <a:r>
                  <a:rPr lang="zh-CN" altLang="en-US" sz="2400" b="1">
                    <a:solidFill>
                      <a:schemeClr val="accent2">
                        <a:lumMod val="50000"/>
                      </a:schemeClr>
                    </a:solidFill>
                    <a:latin typeface="楷体" panose="02010609060101010101" pitchFamily="49" charset="-122"/>
                    <a:ea typeface="楷体" panose="02010609060101010101" pitchFamily="49" charset="-122"/>
                  </a:rPr>
                  <a:t>且   </a:t>
                </a:r>
                <a:r>
                  <a:rPr lang="en-US" altLang="zh-CN" sz="2400" b="1">
                    <a:solidFill>
                      <a:srgbClr val="C00000"/>
                    </a:solidFill>
                  </a:rPr>
                  <a:t>(4)      </a:t>
                </a:r>
                <a:r>
                  <a:rPr lang="zh-CN" altLang="en-US" sz="2400" b="1">
                    <a:solidFill>
                      <a:schemeClr val="accent2">
                        <a:lumMod val="50000"/>
                      </a:schemeClr>
                    </a:solidFill>
                    <a:latin typeface="楷体" panose="02010609060101010101" pitchFamily="49" charset="-122"/>
                    <a:ea typeface="楷体" panose="02010609060101010101" pitchFamily="49" charset="-122"/>
                  </a:rPr>
                  <a:t>，即</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𝑨</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𝑩</m:t>
                    </m:r>
                  </m:oMath>
                </a14:m>
                <a:r>
                  <a:rPr lang="zh-CN" altLang="en-US" sz="2400" b="1">
                    <a:solidFill>
                      <a:schemeClr val="accent2">
                        <a:lumMod val="50000"/>
                      </a:schemeClr>
                    </a:solidFill>
                    <a:latin typeface="楷体" panose="02010609060101010101" pitchFamily="49" charset="-122"/>
                    <a:ea typeface="楷体" panose="02010609060101010101" pitchFamily="49" charset="-122"/>
                  </a:rPr>
                  <a:t>，而</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𝑨</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𝑩</m:t>
                    </m:r>
                    <m: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𝑪</m:t>
                    </m:r>
                  </m:oMath>
                </a14:m>
                <a:r>
                  <a:rPr lang="zh-CN" altLang="en-US" sz="2400" b="1">
                    <a:solidFill>
                      <a:schemeClr val="accent2">
                        <a:lumMod val="50000"/>
                      </a:schemeClr>
                    </a:solidFill>
                    <a:latin typeface="楷体" panose="02010609060101010101" pitchFamily="49" charset="-122"/>
                    <a:ea typeface="楷体" panose="02010609060101010101" pitchFamily="49" charset="-122"/>
                  </a:rPr>
                  <a:t>，从而   </a:t>
                </a:r>
                <a:r>
                  <a:rPr lang="en-US" altLang="zh-CN" sz="2400" b="1">
                    <a:solidFill>
                      <a:srgbClr val="C00000"/>
                    </a:solidFill>
                  </a:rPr>
                  <a:t>(5)      </a:t>
                </a:r>
                <a:r>
                  <a:rPr lang="zh-CN" altLang="en-US" sz="2400" b="1">
                    <a:solidFill>
                      <a:schemeClr val="accent2">
                        <a:lumMod val="50000"/>
                      </a:schemeClr>
                    </a:solidFill>
                    <a:latin typeface="楷体" panose="02010609060101010101" pitchFamily="49" charset="-122"/>
                    <a:ea typeface="楷体" panose="02010609060101010101" pitchFamily="49" charset="-122"/>
                  </a:rPr>
                  <a:t>，与   </a:t>
                </a:r>
                <a:r>
                  <a:rPr lang="en-US" altLang="zh-CN" sz="2400" b="1">
                    <a:solidFill>
                      <a:srgbClr val="C00000"/>
                    </a:solidFill>
                  </a:rPr>
                  <a:t>(6)     </a:t>
                </a:r>
                <a:r>
                  <a:rPr lang="zh-CN" altLang="en-US" sz="2400" b="1">
                    <a:solidFill>
                      <a:schemeClr val="accent2">
                        <a:lumMod val="50000"/>
                      </a:schemeClr>
                    </a:solidFill>
                    <a:latin typeface="楷体" panose="02010609060101010101" pitchFamily="49" charset="-122"/>
                    <a:ea typeface="楷体" panose="02010609060101010101" pitchFamily="49" charset="-122"/>
                  </a:rPr>
                  <a:t>矛盾！</a:t>
                </a:r>
              </a:p>
              <a:p>
                <a:pPr marL="342900" indent="-342900">
                  <a:spcBef>
                    <a:spcPts val="600"/>
                  </a:spcBef>
                  <a:spcAft>
                    <a:spcPts val="600"/>
                  </a:spcAft>
                  <a:buFont typeface="Arial" panose="020B0604020202020204" pitchFamily="34" charset="0"/>
                  <a:buChar char="•"/>
                </a:pPr>
                <a:r>
                  <a:rPr lang="zh-CN" altLang="en-US" sz="2400" b="1">
                    <a:solidFill>
                      <a:schemeClr val="accent2">
                        <a:lumMod val="50000"/>
                      </a:schemeClr>
                    </a:solidFill>
                    <a:latin typeface="楷体" panose="02010609060101010101" pitchFamily="49" charset="-122"/>
                    <a:ea typeface="楷体" panose="02010609060101010101" pitchFamily="49" charset="-122"/>
                  </a:rPr>
                  <a:t>因此必有   </a:t>
                </a:r>
                <a:r>
                  <a:rPr lang="en-US" altLang="zh-CN" sz="2400" b="1">
                    <a:solidFill>
                      <a:srgbClr val="C00000"/>
                    </a:solidFill>
                  </a:rPr>
                  <a:t>(7)    </a:t>
                </a:r>
                <a:r>
                  <a:rPr lang="zh-CN" altLang="en-US" sz="2400" b="1">
                    <a:solidFill>
                      <a:schemeClr val="accent2">
                        <a:lumMod val="50000"/>
                      </a:schemeClr>
                    </a:solidFill>
                    <a:latin typeface="楷体" panose="02010609060101010101" pitchFamily="49" charset="-122"/>
                    <a:ea typeface="楷体" panose="02010609060101010101" pitchFamily="49" charset="-122"/>
                  </a:rPr>
                  <a:t> ，这就表明这时</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𝑨</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𝑪</m:t>
                    </m:r>
                    <m: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𝑩</m:t>
                    </m:r>
                  </m:oMath>
                </a14:m>
                <a:r>
                  <a:rPr lang="zh-CN" altLang="en-US" sz="2400" b="1">
                    <a:solidFill>
                      <a:schemeClr val="accent2">
                        <a:lumMod val="50000"/>
                      </a:schemeClr>
                    </a:solidFill>
                    <a:latin typeface="楷体" panose="02010609060101010101" pitchFamily="49" charset="-122"/>
                    <a:ea typeface="楷体" panose="02010609060101010101" pitchFamily="49" charset="-122"/>
                  </a:rPr>
                  <a:t>。</a:t>
                </a:r>
              </a:p>
            </p:txBody>
          </p:sp>
        </mc:Choice>
        <mc:Fallback xmlns="">
          <p:sp>
            <p:nvSpPr>
              <p:cNvPr id="2" name="文本框 1">
                <a:extLst>
                  <a:ext uri="{FF2B5EF4-FFF2-40B4-BE49-F238E27FC236}">
                    <a16:creationId xmlns:a16="http://schemas.microsoft.com/office/drawing/2014/main" id="{3B787033-A783-414C-A7D2-9D65EE87CFE6}"/>
                  </a:ext>
                </a:extLst>
              </p:cNvPr>
              <p:cNvSpPr txBox="1">
                <a:spLocks noRot="1" noChangeAspect="1" noMove="1" noResize="1" noEditPoints="1" noAdjustHandles="1" noChangeArrowheads="1" noChangeShapeType="1" noTextEdit="1"/>
              </p:cNvSpPr>
              <p:nvPr/>
            </p:nvSpPr>
            <p:spPr>
              <a:xfrm>
                <a:off x="947292" y="2617497"/>
                <a:ext cx="8545364" cy="2062103"/>
              </a:xfrm>
              <a:prstGeom prst="rect">
                <a:avLst/>
              </a:prstGeom>
              <a:blipFill>
                <a:blip r:embed="rId3"/>
                <a:stretch>
                  <a:fillRect l="-1070" t="-2065" b="-61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3" name="表格 12">
                <a:extLst>
                  <a:ext uri="{FF2B5EF4-FFF2-40B4-BE49-F238E27FC236}">
                    <a16:creationId xmlns:a16="http://schemas.microsoft.com/office/drawing/2014/main" id="{84C3778B-316C-4016-ABEB-DAEBDF873F42}"/>
                  </a:ext>
                </a:extLst>
              </p:cNvPr>
              <p:cNvGraphicFramePr>
                <a:graphicFrameLocks noGrp="1"/>
              </p:cNvGraphicFramePr>
              <p:nvPr>
                <p:extLst>
                  <p:ext uri="{D42A27DB-BD31-4B8C-83A1-F6EECF244321}">
                    <p14:modId xmlns:p14="http://schemas.microsoft.com/office/powerpoint/2010/main" val="525917871"/>
                  </p:ext>
                </p:extLst>
              </p:nvPr>
            </p:nvGraphicFramePr>
            <p:xfrm>
              <a:off x="947292" y="4937407"/>
              <a:ext cx="9203208" cy="457200"/>
            </p:xfrm>
            <a:graphic>
              <a:graphicData uri="http://schemas.openxmlformats.org/drawingml/2006/table">
                <a:tbl>
                  <a:tblPr firstRow="1" bandRow="1">
                    <a:tableStyleId>{5C22544A-7EE6-4342-B048-85BDC9FD1C3A}</a:tableStyleId>
                  </a:tblPr>
                  <a:tblGrid>
                    <a:gridCol w="1533868">
                      <a:extLst>
                        <a:ext uri="{9D8B030D-6E8A-4147-A177-3AD203B41FA5}">
                          <a16:colId xmlns:a16="http://schemas.microsoft.com/office/drawing/2014/main" val="2154442432"/>
                        </a:ext>
                      </a:extLst>
                    </a:gridCol>
                    <a:gridCol w="1533868">
                      <a:extLst>
                        <a:ext uri="{9D8B030D-6E8A-4147-A177-3AD203B41FA5}">
                          <a16:colId xmlns:a16="http://schemas.microsoft.com/office/drawing/2014/main" val="355960408"/>
                        </a:ext>
                      </a:extLst>
                    </a:gridCol>
                    <a:gridCol w="1533868">
                      <a:extLst>
                        <a:ext uri="{9D8B030D-6E8A-4147-A177-3AD203B41FA5}">
                          <a16:colId xmlns:a16="http://schemas.microsoft.com/office/drawing/2014/main" val="3938278601"/>
                        </a:ext>
                      </a:extLst>
                    </a:gridCol>
                    <a:gridCol w="1533868">
                      <a:extLst>
                        <a:ext uri="{9D8B030D-6E8A-4147-A177-3AD203B41FA5}">
                          <a16:colId xmlns:a16="http://schemas.microsoft.com/office/drawing/2014/main" val="3697040297"/>
                        </a:ext>
                      </a:extLst>
                    </a:gridCol>
                    <a:gridCol w="1533868">
                      <a:extLst>
                        <a:ext uri="{9D8B030D-6E8A-4147-A177-3AD203B41FA5}">
                          <a16:colId xmlns:a16="http://schemas.microsoft.com/office/drawing/2014/main" val="711134306"/>
                        </a:ext>
                      </a:extLst>
                    </a:gridCol>
                    <a:gridCol w="1533868">
                      <a:extLst>
                        <a:ext uri="{9D8B030D-6E8A-4147-A177-3AD203B41FA5}">
                          <a16:colId xmlns:a16="http://schemas.microsoft.com/office/drawing/2014/main" val="3483982109"/>
                        </a:ext>
                      </a:extLst>
                    </a:gridCol>
                  </a:tblGrid>
                  <a:tr h="370840">
                    <a:tc>
                      <a:txBody>
                        <a:bodyPr/>
                        <a:lstStyle/>
                        <a:p>
                          <a:pPr algn="l"/>
                          <a:r>
                            <a:rPr lang="en-US" altLang="zh-CN" sz="2400" b="1">
                              <a:solidFill>
                                <a:srgbClr val="C00000"/>
                              </a:solidFill>
                            </a:rPr>
                            <a:t>A.  </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𝒙</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𝑨</m:t>
                              </m:r>
                            </m:oMath>
                          </a14:m>
                          <a:endParaRPr lang="zh-CN" altLang="en-US" sz="24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400" b="1">
                              <a:solidFill>
                                <a:srgbClr val="C00000"/>
                              </a:solidFill>
                            </a:rPr>
                            <a:t>B. </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𝒙</m:t>
                              </m:r>
                              <m:r>
                                <a:rPr lang="en-US" altLang="zh-CN" sz="24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𝑨</m:t>
                              </m:r>
                            </m:oMath>
                          </a14:m>
                          <a:endParaRPr lang="zh-CN" altLang="en-US" sz="24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a:solidFill>
                                <a:srgbClr val="C00000"/>
                              </a:solidFill>
                            </a:rPr>
                            <a:t>C. </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𝒙</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𝑩</m:t>
                              </m:r>
                            </m:oMath>
                          </a14:m>
                          <a:endParaRPr lang="zh-CN" altLang="en-US" sz="24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400" b="1">
                              <a:solidFill>
                                <a:srgbClr val="C00000"/>
                              </a:solidFill>
                            </a:rPr>
                            <a:t>D. </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𝒙</m:t>
                              </m:r>
                              <m:r>
                                <a:rPr lang="en-US" altLang="zh-CN" sz="24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𝑩</m:t>
                              </m:r>
                            </m:oMath>
                          </a14:m>
                          <a:r>
                            <a:rPr lang="en-US" altLang="zh-CN" sz="2400" b="1">
                              <a:solidFill>
                                <a:schemeClr val="accent2">
                                  <a:lumMod val="50000"/>
                                </a:schemeClr>
                              </a:solidFill>
                            </a:rPr>
                            <a:t> </a:t>
                          </a:r>
                          <a:endParaRPr lang="zh-CN" altLang="en-US" sz="24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400" b="1">
                              <a:solidFill>
                                <a:srgbClr val="C00000"/>
                              </a:solidFill>
                            </a:rPr>
                            <a:t>E. </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𝒙</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𝑪</m:t>
                              </m:r>
                            </m:oMath>
                          </a14:m>
                          <a:r>
                            <a:rPr lang="en-US" altLang="zh-CN" sz="2400" b="1">
                              <a:solidFill>
                                <a:srgbClr val="C00000"/>
                              </a:solidFill>
                            </a:rPr>
                            <a:t> </a:t>
                          </a:r>
                          <a:endParaRPr lang="zh-CN" altLang="en-US" sz="24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a:solidFill>
                                <a:srgbClr val="C00000"/>
                              </a:solidFill>
                            </a:rPr>
                            <a:t>F.  </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𝒙</m:t>
                              </m:r>
                              <m:r>
                                <a:rPr lang="en-US" altLang="zh-CN" sz="24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𝑪</m:t>
                              </m:r>
                            </m:oMath>
                          </a14:m>
                          <a:r>
                            <a:rPr lang="en-US" altLang="zh-CN" sz="2400" b="1">
                              <a:solidFill>
                                <a:schemeClr val="accent2">
                                  <a:lumMod val="50000"/>
                                </a:schemeClr>
                              </a:solidFill>
                            </a:rPr>
                            <a:t> </a:t>
                          </a:r>
                          <a:endParaRPr lang="zh-CN" altLang="en-US" sz="24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958124212"/>
                      </a:ext>
                    </a:extLst>
                  </a:tr>
                </a:tbl>
              </a:graphicData>
            </a:graphic>
          </p:graphicFrame>
        </mc:Choice>
        <mc:Fallback xmlns="">
          <p:graphicFrame>
            <p:nvGraphicFramePr>
              <p:cNvPr id="13" name="表格 12">
                <a:extLst>
                  <a:ext uri="{FF2B5EF4-FFF2-40B4-BE49-F238E27FC236}">
                    <a16:creationId xmlns:a16="http://schemas.microsoft.com/office/drawing/2014/main" id="{84C3778B-316C-4016-ABEB-DAEBDF873F42}"/>
                  </a:ext>
                </a:extLst>
              </p:cNvPr>
              <p:cNvGraphicFramePr>
                <a:graphicFrameLocks noGrp="1"/>
              </p:cNvGraphicFramePr>
              <p:nvPr>
                <p:extLst>
                  <p:ext uri="{D42A27DB-BD31-4B8C-83A1-F6EECF244321}">
                    <p14:modId xmlns:p14="http://schemas.microsoft.com/office/powerpoint/2010/main" val="525917871"/>
                  </p:ext>
                </p:extLst>
              </p:nvPr>
            </p:nvGraphicFramePr>
            <p:xfrm>
              <a:off x="947292" y="4937407"/>
              <a:ext cx="9203208" cy="457200"/>
            </p:xfrm>
            <a:graphic>
              <a:graphicData uri="http://schemas.openxmlformats.org/drawingml/2006/table">
                <a:tbl>
                  <a:tblPr firstRow="1" bandRow="1">
                    <a:tableStyleId>{5C22544A-7EE6-4342-B048-85BDC9FD1C3A}</a:tableStyleId>
                  </a:tblPr>
                  <a:tblGrid>
                    <a:gridCol w="1533868">
                      <a:extLst>
                        <a:ext uri="{9D8B030D-6E8A-4147-A177-3AD203B41FA5}">
                          <a16:colId xmlns:a16="http://schemas.microsoft.com/office/drawing/2014/main" val="2154442432"/>
                        </a:ext>
                      </a:extLst>
                    </a:gridCol>
                    <a:gridCol w="1533868">
                      <a:extLst>
                        <a:ext uri="{9D8B030D-6E8A-4147-A177-3AD203B41FA5}">
                          <a16:colId xmlns:a16="http://schemas.microsoft.com/office/drawing/2014/main" val="355960408"/>
                        </a:ext>
                      </a:extLst>
                    </a:gridCol>
                    <a:gridCol w="1533868">
                      <a:extLst>
                        <a:ext uri="{9D8B030D-6E8A-4147-A177-3AD203B41FA5}">
                          <a16:colId xmlns:a16="http://schemas.microsoft.com/office/drawing/2014/main" val="3938278601"/>
                        </a:ext>
                      </a:extLst>
                    </a:gridCol>
                    <a:gridCol w="1533868">
                      <a:extLst>
                        <a:ext uri="{9D8B030D-6E8A-4147-A177-3AD203B41FA5}">
                          <a16:colId xmlns:a16="http://schemas.microsoft.com/office/drawing/2014/main" val="3697040297"/>
                        </a:ext>
                      </a:extLst>
                    </a:gridCol>
                    <a:gridCol w="1533868">
                      <a:extLst>
                        <a:ext uri="{9D8B030D-6E8A-4147-A177-3AD203B41FA5}">
                          <a16:colId xmlns:a16="http://schemas.microsoft.com/office/drawing/2014/main" val="711134306"/>
                        </a:ext>
                      </a:extLst>
                    </a:gridCol>
                    <a:gridCol w="1533868">
                      <a:extLst>
                        <a:ext uri="{9D8B030D-6E8A-4147-A177-3AD203B41FA5}">
                          <a16:colId xmlns:a16="http://schemas.microsoft.com/office/drawing/2014/main" val="3483982109"/>
                        </a:ext>
                      </a:extLst>
                    </a:gridCol>
                  </a:tblGrid>
                  <a:tr h="457200">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t="-7895" r="-499603" b="-31579"/>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100000" t="-7895" r="-399603" b="-31579"/>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200000" t="-7895" r="-299603" b="-31579"/>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301195" t="-7895" r="-200797" b="-31579"/>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399603" t="-7895" r="-100000" b="-31579"/>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499603" t="-7895" b="-31579"/>
                          </a:stretch>
                        </a:blipFill>
                      </a:tcPr>
                    </a:tc>
                    <a:extLst>
                      <a:ext uri="{0D108BD9-81ED-4DB2-BD59-A6C34878D82A}">
                        <a16:rowId xmlns:a16="http://schemas.microsoft.com/office/drawing/2014/main" val="958124212"/>
                      </a:ext>
                    </a:extLst>
                  </a:tr>
                </a:tbl>
              </a:graphicData>
            </a:graphic>
          </p:graphicFrame>
        </mc:Fallback>
      </mc:AlternateContent>
      <p:sp>
        <p:nvSpPr>
          <p:cNvPr id="14" name="文本框 13">
            <a:extLst>
              <a:ext uri="{FF2B5EF4-FFF2-40B4-BE49-F238E27FC236}">
                <a16:creationId xmlns:a16="http://schemas.microsoft.com/office/drawing/2014/main" id="{841E715D-2072-4F88-B71C-4A067A9E49ED}"/>
              </a:ext>
            </a:extLst>
          </p:cNvPr>
          <p:cNvSpPr txBox="1"/>
          <p:nvPr/>
        </p:nvSpPr>
        <p:spPr>
          <a:xfrm>
            <a:off x="8479442" y="1845275"/>
            <a:ext cx="2026427" cy="646331"/>
          </a:xfrm>
          <a:prstGeom prst="rect">
            <a:avLst/>
          </a:prstGeom>
          <a:solidFill>
            <a:schemeClr val="accent4">
              <a:lumMod val="40000"/>
              <a:lumOff val="60000"/>
            </a:schemeClr>
          </a:solidFill>
        </p:spPr>
        <p:txBody>
          <a:bodyPr wrap="square" rtlCol="0">
            <a:spAutoFit/>
          </a:bodyPr>
          <a:lstStyle/>
          <a:p>
            <a:r>
              <a:rPr lang="zh-CN" altLang="en-US" b="1">
                <a:solidFill>
                  <a:schemeClr val="accent2">
                    <a:lumMod val="50000"/>
                  </a:schemeClr>
                </a:solidFill>
              </a:rPr>
              <a:t>使用下面选项字母填空以补全证明</a:t>
            </a:r>
          </a:p>
        </p:txBody>
      </p:sp>
      <p:cxnSp>
        <p:nvCxnSpPr>
          <p:cNvPr id="4" name="直接连接符 3">
            <a:extLst>
              <a:ext uri="{FF2B5EF4-FFF2-40B4-BE49-F238E27FC236}">
                <a16:creationId xmlns:a16="http://schemas.microsoft.com/office/drawing/2014/main" id="{A65E2896-008F-47F8-B1CC-49E52A0B4652}"/>
              </a:ext>
            </a:extLst>
          </p:cNvPr>
          <p:cNvCxnSpPr>
            <a:cxnSpLocks/>
          </p:cNvCxnSpPr>
          <p:nvPr/>
        </p:nvCxnSpPr>
        <p:spPr>
          <a:xfrm>
            <a:off x="5325411" y="2966866"/>
            <a:ext cx="930664"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535C77A2-B3DE-4EA3-AB5D-D43ECF912605}"/>
              </a:ext>
            </a:extLst>
          </p:cNvPr>
          <p:cNvCxnSpPr>
            <a:cxnSpLocks/>
          </p:cNvCxnSpPr>
          <p:nvPr/>
        </p:nvCxnSpPr>
        <p:spPr>
          <a:xfrm>
            <a:off x="6701397" y="2966866"/>
            <a:ext cx="930664"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8DD32161-A17E-4FD7-82DC-214BE5213B43}"/>
              </a:ext>
            </a:extLst>
          </p:cNvPr>
          <p:cNvCxnSpPr>
            <a:cxnSpLocks/>
          </p:cNvCxnSpPr>
          <p:nvPr/>
        </p:nvCxnSpPr>
        <p:spPr>
          <a:xfrm>
            <a:off x="2654939" y="3572600"/>
            <a:ext cx="1335236"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0FC67D86-557B-452A-A44E-3388CFFA174B}"/>
              </a:ext>
            </a:extLst>
          </p:cNvPr>
          <p:cNvCxnSpPr>
            <a:cxnSpLocks/>
          </p:cNvCxnSpPr>
          <p:nvPr/>
        </p:nvCxnSpPr>
        <p:spPr>
          <a:xfrm>
            <a:off x="5658717" y="3554604"/>
            <a:ext cx="1335236"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26787C1-E08D-4AD2-8E67-47EA15870E95}"/>
              </a:ext>
            </a:extLst>
          </p:cNvPr>
          <p:cNvCxnSpPr>
            <a:cxnSpLocks/>
          </p:cNvCxnSpPr>
          <p:nvPr/>
        </p:nvCxnSpPr>
        <p:spPr>
          <a:xfrm>
            <a:off x="3990175" y="4029346"/>
            <a:ext cx="1335236"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F6A474E4-AEDD-48C4-8DA7-9BA75A60BB47}"/>
              </a:ext>
            </a:extLst>
          </p:cNvPr>
          <p:cNvCxnSpPr>
            <a:cxnSpLocks/>
          </p:cNvCxnSpPr>
          <p:nvPr/>
        </p:nvCxnSpPr>
        <p:spPr>
          <a:xfrm>
            <a:off x="5872059" y="4029346"/>
            <a:ext cx="1335236"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99009843-CDEA-4EDE-BC45-EC01A5CC7E8F}"/>
              </a:ext>
            </a:extLst>
          </p:cNvPr>
          <p:cNvCxnSpPr>
            <a:cxnSpLocks/>
          </p:cNvCxnSpPr>
          <p:nvPr/>
        </p:nvCxnSpPr>
        <p:spPr>
          <a:xfrm>
            <a:off x="2604467" y="4603281"/>
            <a:ext cx="1335236"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1763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子集关系与集合等式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第十七讲  集合等式证明</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28</a:t>
            </a:fld>
            <a:r>
              <a:rPr lang="en-US" altLang="zh-CN">
                <a:latin typeface="Arial" panose="020B0604020202020204" pitchFamily="34" charset="0"/>
                <a:ea typeface="楷体" panose="02010609060101010101" pitchFamily="49" charset="-122"/>
                <a:cs typeface="Arial" panose="020B0604020202020204" pitchFamily="34" charset="0"/>
              </a:rPr>
              <a:t>/34</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子集关系证明举例</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94611F4-22E1-4DCE-A6B6-8413D2EA84B3}"/>
                  </a:ext>
                </a:extLst>
              </p:cNvPr>
              <p:cNvSpPr txBox="1"/>
              <p:nvPr/>
            </p:nvSpPr>
            <p:spPr>
              <a:xfrm>
                <a:off x="947292" y="1841090"/>
                <a:ext cx="6611310" cy="461665"/>
              </a:xfrm>
              <a:prstGeom prst="rect">
                <a:avLst/>
              </a:prstGeom>
              <a:solidFill>
                <a:schemeClr val="accent6">
                  <a:lumMod val="20000"/>
                  <a:lumOff val="80000"/>
                  <a:alpha val="50000"/>
                </a:schemeClr>
              </a:solidFill>
            </p:spPr>
            <p:txBody>
              <a:bodyPr wrap="square" rtlCol="0">
                <a:spAutoFit/>
              </a:bodyPr>
              <a:lstStyle/>
              <a:p>
                <a:r>
                  <a:rPr lang="zh-CN" altLang="en-US" sz="2400" b="1">
                    <a:solidFill>
                      <a:srgbClr val="002060"/>
                    </a:solidFill>
                  </a:rPr>
                  <a:t>设</a:t>
                </a: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𝑩</m:t>
                    </m:r>
                    <m:r>
                      <a:rPr lang="en-US" altLang="zh-CN" sz="2400" b="1" i="1">
                        <a:solidFill>
                          <a:srgbClr val="002060"/>
                        </a:solidFill>
                        <a:latin typeface="Cambria Math" panose="02040503050406030204" pitchFamily="18" charset="0"/>
                      </a:rPr>
                      <m:t>, </m:t>
                    </m:r>
                    <m:r>
                      <a:rPr lang="en-US" altLang="zh-CN" sz="2400" b="1" i="1" smtClean="0">
                        <a:solidFill>
                          <a:srgbClr val="002060"/>
                        </a:solidFill>
                        <a:latin typeface="Cambria Math" panose="02040503050406030204" pitchFamily="18" charset="0"/>
                      </a:rPr>
                      <m:t>𝑪</m:t>
                    </m:r>
                  </m:oMath>
                </a14:m>
                <a:r>
                  <a:rPr lang="zh-CN" altLang="en-US" sz="2400" b="1">
                    <a:solidFill>
                      <a:srgbClr val="002060"/>
                    </a:solidFill>
                  </a:rPr>
                  <a:t>是集合，且</a:t>
                </a: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𝑩</m:t>
                    </m:r>
                    <m:r>
                      <a:rPr lang="en-US" altLang="zh-CN" sz="2400" b="1" i="1">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𝑪</m:t>
                    </m:r>
                  </m:oMath>
                </a14:m>
                <a:r>
                  <a:rPr lang="zh-CN" altLang="en-US" sz="2400" b="1">
                    <a:solidFill>
                      <a:srgbClr val="002060"/>
                    </a:solidFill>
                  </a:rPr>
                  <a:t>，证明</a:t>
                </a: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𝑪</m:t>
                    </m:r>
                    <m:r>
                      <a:rPr lang="en-US" altLang="zh-CN" sz="2400" b="1" i="1">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𝑩</m:t>
                    </m:r>
                  </m:oMath>
                </a14:m>
                <a:endParaRPr lang="zh-CN" altLang="en-US" sz="2400" b="1">
                  <a:solidFill>
                    <a:srgbClr val="002060"/>
                  </a:solidFill>
                </a:endParaRPr>
              </a:p>
            </p:txBody>
          </p:sp>
        </mc:Choice>
        <mc:Fallback xmlns="">
          <p:sp>
            <p:nvSpPr>
              <p:cNvPr id="12" name="文本框 11">
                <a:extLst>
                  <a:ext uri="{FF2B5EF4-FFF2-40B4-BE49-F238E27FC236}">
                    <a16:creationId xmlns:a16="http://schemas.microsoft.com/office/drawing/2014/main" id="{E94611F4-22E1-4DCE-A6B6-8413D2EA84B3}"/>
                  </a:ext>
                </a:extLst>
              </p:cNvPr>
              <p:cNvSpPr txBox="1">
                <a:spLocks noRot="1" noChangeAspect="1" noMove="1" noResize="1" noEditPoints="1" noAdjustHandles="1" noChangeArrowheads="1" noChangeShapeType="1" noTextEdit="1"/>
              </p:cNvSpPr>
              <p:nvPr/>
            </p:nvSpPr>
            <p:spPr>
              <a:xfrm>
                <a:off x="947292" y="1841090"/>
                <a:ext cx="6611310" cy="461665"/>
              </a:xfrm>
              <a:prstGeom prst="rect">
                <a:avLst/>
              </a:prstGeom>
              <a:blipFill>
                <a:blip r:embed="rId2"/>
                <a:stretch>
                  <a:fillRect l="-1382" t="-9211"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3" name="表格 12">
                <a:extLst>
                  <a:ext uri="{FF2B5EF4-FFF2-40B4-BE49-F238E27FC236}">
                    <a16:creationId xmlns:a16="http://schemas.microsoft.com/office/drawing/2014/main" id="{84C3778B-316C-4016-ABEB-DAEBDF873F42}"/>
                  </a:ext>
                </a:extLst>
              </p:cNvPr>
              <p:cNvGraphicFramePr>
                <a:graphicFrameLocks noGrp="1"/>
              </p:cNvGraphicFramePr>
              <p:nvPr/>
            </p:nvGraphicFramePr>
            <p:xfrm>
              <a:off x="947292" y="4937407"/>
              <a:ext cx="9203208" cy="457200"/>
            </p:xfrm>
            <a:graphic>
              <a:graphicData uri="http://schemas.openxmlformats.org/drawingml/2006/table">
                <a:tbl>
                  <a:tblPr firstRow="1" bandRow="1">
                    <a:tableStyleId>{5C22544A-7EE6-4342-B048-85BDC9FD1C3A}</a:tableStyleId>
                  </a:tblPr>
                  <a:tblGrid>
                    <a:gridCol w="1533868">
                      <a:extLst>
                        <a:ext uri="{9D8B030D-6E8A-4147-A177-3AD203B41FA5}">
                          <a16:colId xmlns:a16="http://schemas.microsoft.com/office/drawing/2014/main" val="2154442432"/>
                        </a:ext>
                      </a:extLst>
                    </a:gridCol>
                    <a:gridCol w="1533868">
                      <a:extLst>
                        <a:ext uri="{9D8B030D-6E8A-4147-A177-3AD203B41FA5}">
                          <a16:colId xmlns:a16="http://schemas.microsoft.com/office/drawing/2014/main" val="355960408"/>
                        </a:ext>
                      </a:extLst>
                    </a:gridCol>
                    <a:gridCol w="1533868">
                      <a:extLst>
                        <a:ext uri="{9D8B030D-6E8A-4147-A177-3AD203B41FA5}">
                          <a16:colId xmlns:a16="http://schemas.microsoft.com/office/drawing/2014/main" val="3938278601"/>
                        </a:ext>
                      </a:extLst>
                    </a:gridCol>
                    <a:gridCol w="1533868">
                      <a:extLst>
                        <a:ext uri="{9D8B030D-6E8A-4147-A177-3AD203B41FA5}">
                          <a16:colId xmlns:a16="http://schemas.microsoft.com/office/drawing/2014/main" val="3697040297"/>
                        </a:ext>
                      </a:extLst>
                    </a:gridCol>
                    <a:gridCol w="1533868">
                      <a:extLst>
                        <a:ext uri="{9D8B030D-6E8A-4147-A177-3AD203B41FA5}">
                          <a16:colId xmlns:a16="http://schemas.microsoft.com/office/drawing/2014/main" val="711134306"/>
                        </a:ext>
                      </a:extLst>
                    </a:gridCol>
                    <a:gridCol w="1533868">
                      <a:extLst>
                        <a:ext uri="{9D8B030D-6E8A-4147-A177-3AD203B41FA5}">
                          <a16:colId xmlns:a16="http://schemas.microsoft.com/office/drawing/2014/main" val="3483982109"/>
                        </a:ext>
                      </a:extLst>
                    </a:gridCol>
                  </a:tblGrid>
                  <a:tr h="370840">
                    <a:tc>
                      <a:txBody>
                        <a:bodyPr/>
                        <a:lstStyle/>
                        <a:p>
                          <a:pPr algn="l"/>
                          <a:r>
                            <a:rPr lang="en-US" altLang="zh-CN" sz="2400" b="1">
                              <a:solidFill>
                                <a:srgbClr val="C00000"/>
                              </a:solidFill>
                            </a:rPr>
                            <a:t>A.  </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𝒙</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𝑨</m:t>
                              </m:r>
                            </m:oMath>
                          </a14:m>
                          <a:endParaRPr lang="zh-CN" altLang="en-US" sz="24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400" b="1">
                              <a:solidFill>
                                <a:srgbClr val="C00000"/>
                              </a:solidFill>
                            </a:rPr>
                            <a:t>B. </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𝒙</m:t>
                              </m:r>
                              <m:r>
                                <a:rPr lang="en-US" altLang="zh-CN" sz="24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𝑨</m:t>
                              </m:r>
                            </m:oMath>
                          </a14:m>
                          <a:endParaRPr lang="zh-CN" altLang="en-US" sz="24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a:solidFill>
                                <a:srgbClr val="C00000"/>
                              </a:solidFill>
                            </a:rPr>
                            <a:t>C. </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𝒙</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𝑩</m:t>
                              </m:r>
                            </m:oMath>
                          </a14:m>
                          <a:endParaRPr lang="zh-CN" altLang="en-US" sz="24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400" b="1">
                              <a:solidFill>
                                <a:srgbClr val="C00000"/>
                              </a:solidFill>
                            </a:rPr>
                            <a:t>D. </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𝒙</m:t>
                              </m:r>
                              <m:r>
                                <a:rPr lang="en-US" altLang="zh-CN" sz="24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𝑩</m:t>
                              </m:r>
                            </m:oMath>
                          </a14:m>
                          <a:r>
                            <a:rPr lang="en-US" altLang="zh-CN" sz="2400" b="1">
                              <a:solidFill>
                                <a:schemeClr val="accent2">
                                  <a:lumMod val="50000"/>
                                </a:schemeClr>
                              </a:solidFill>
                            </a:rPr>
                            <a:t> </a:t>
                          </a:r>
                          <a:endParaRPr lang="zh-CN" altLang="en-US" sz="24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400" b="1">
                              <a:solidFill>
                                <a:srgbClr val="C00000"/>
                              </a:solidFill>
                            </a:rPr>
                            <a:t>E. </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𝒙</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𝑪</m:t>
                              </m:r>
                            </m:oMath>
                          </a14:m>
                          <a:r>
                            <a:rPr lang="en-US" altLang="zh-CN" sz="2400" b="1">
                              <a:solidFill>
                                <a:srgbClr val="C00000"/>
                              </a:solidFill>
                            </a:rPr>
                            <a:t> </a:t>
                          </a:r>
                          <a:endParaRPr lang="zh-CN" altLang="en-US" sz="24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a:solidFill>
                                <a:srgbClr val="C00000"/>
                              </a:solidFill>
                            </a:rPr>
                            <a:t>F.  </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𝒙</m:t>
                              </m:r>
                              <m:r>
                                <a:rPr lang="en-US" altLang="zh-CN" sz="24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𝑪</m:t>
                              </m:r>
                            </m:oMath>
                          </a14:m>
                          <a:r>
                            <a:rPr lang="en-US" altLang="zh-CN" sz="2400" b="1">
                              <a:solidFill>
                                <a:schemeClr val="accent2">
                                  <a:lumMod val="50000"/>
                                </a:schemeClr>
                              </a:solidFill>
                            </a:rPr>
                            <a:t> </a:t>
                          </a:r>
                          <a:endParaRPr lang="zh-CN" altLang="en-US" sz="24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958124212"/>
                      </a:ext>
                    </a:extLst>
                  </a:tr>
                </a:tbl>
              </a:graphicData>
            </a:graphic>
          </p:graphicFrame>
        </mc:Choice>
        <mc:Fallback xmlns="">
          <p:graphicFrame>
            <p:nvGraphicFramePr>
              <p:cNvPr id="13" name="表格 12">
                <a:extLst>
                  <a:ext uri="{FF2B5EF4-FFF2-40B4-BE49-F238E27FC236}">
                    <a16:creationId xmlns:a16="http://schemas.microsoft.com/office/drawing/2014/main" id="{84C3778B-316C-4016-ABEB-DAEBDF873F42}"/>
                  </a:ext>
                </a:extLst>
              </p:cNvPr>
              <p:cNvGraphicFramePr>
                <a:graphicFrameLocks noGrp="1"/>
              </p:cNvGraphicFramePr>
              <p:nvPr/>
            </p:nvGraphicFramePr>
            <p:xfrm>
              <a:off x="947292" y="4937407"/>
              <a:ext cx="9203208" cy="457200"/>
            </p:xfrm>
            <a:graphic>
              <a:graphicData uri="http://schemas.openxmlformats.org/drawingml/2006/table">
                <a:tbl>
                  <a:tblPr firstRow="1" bandRow="1">
                    <a:tableStyleId>{5C22544A-7EE6-4342-B048-85BDC9FD1C3A}</a:tableStyleId>
                  </a:tblPr>
                  <a:tblGrid>
                    <a:gridCol w="1533868">
                      <a:extLst>
                        <a:ext uri="{9D8B030D-6E8A-4147-A177-3AD203B41FA5}">
                          <a16:colId xmlns:a16="http://schemas.microsoft.com/office/drawing/2014/main" val="2154442432"/>
                        </a:ext>
                      </a:extLst>
                    </a:gridCol>
                    <a:gridCol w="1533868">
                      <a:extLst>
                        <a:ext uri="{9D8B030D-6E8A-4147-A177-3AD203B41FA5}">
                          <a16:colId xmlns:a16="http://schemas.microsoft.com/office/drawing/2014/main" val="355960408"/>
                        </a:ext>
                      </a:extLst>
                    </a:gridCol>
                    <a:gridCol w="1533868">
                      <a:extLst>
                        <a:ext uri="{9D8B030D-6E8A-4147-A177-3AD203B41FA5}">
                          <a16:colId xmlns:a16="http://schemas.microsoft.com/office/drawing/2014/main" val="3938278601"/>
                        </a:ext>
                      </a:extLst>
                    </a:gridCol>
                    <a:gridCol w="1533868">
                      <a:extLst>
                        <a:ext uri="{9D8B030D-6E8A-4147-A177-3AD203B41FA5}">
                          <a16:colId xmlns:a16="http://schemas.microsoft.com/office/drawing/2014/main" val="3697040297"/>
                        </a:ext>
                      </a:extLst>
                    </a:gridCol>
                    <a:gridCol w="1533868">
                      <a:extLst>
                        <a:ext uri="{9D8B030D-6E8A-4147-A177-3AD203B41FA5}">
                          <a16:colId xmlns:a16="http://schemas.microsoft.com/office/drawing/2014/main" val="711134306"/>
                        </a:ext>
                      </a:extLst>
                    </a:gridCol>
                    <a:gridCol w="1533868">
                      <a:extLst>
                        <a:ext uri="{9D8B030D-6E8A-4147-A177-3AD203B41FA5}">
                          <a16:colId xmlns:a16="http://schemas.microsoft.com/office/drawing/2014/main" val="3483982109"/>
                        </a:ext>
                      </a:extLst>
                    </a:gridCol>
                  </a:tblGrid>
                  <a:tr h="457200">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7895" r="-499603" b="-31579"/>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00000" t="-7895" r="-399603" b="-31579"/>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200000" t="-7895" r="-299603" b="-31579"/>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301195" t="-7895" r="-200797" b="-31579"/>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399603" t="-7895" r="-100000" b="-31579"/>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499603" t="-7895" b="-31579"/>
                          </a:stretch>
                        </a:blipFill>
                      </a:tcPr>
                    </a:tc>
                    <a:extLst>
                      <a:ext uri="{0D108BD9-81ED-4DB2-BD59-A6C34878D82A}">
                        <a16:rowId xmlns:a16="http://schemas.microsoft.com/office/drawing/2014/main" val="958124212"/>
                      </a:ext>
                    </a:extLst>
                  </a:tr>
                </a:tbl>
              </a:graphicData>
            </a:graphic>
          </p:graphicFrame>
        </mc:Fallback>
      </mc:AlternateContent>
      <p:grpSp>
        <p:nvGrpSpPr>
          <p:cNvPr id="3" name="组合 2">
            <a:extLst>
              <a:ext uri="{FF2B5EF4-FFF2-40B4-BE49-F238E27FC236}">
                <a16:creationId xmlns:a16="http://schemas.microsoft.com/office/drawing/2014/main" id="{63BB3C5A-807C-4890-9C55-1161E584A01D}"/>
              </a:ext>
            </a:extLst>
          </p:cNvPr>
          <p:cNvGrpSpPr/>
          <p:nvPr/>
        </p:nvGrpSpPr>
        <p:grpSpPr>
          <a:xfrm>
            <a:off x="947292" y="2416052"/>
            <a:ext cx="8545364" cy="2263548"/>
            <a:chOff x="947292" y="2416052"/>
            <a:chExt cx="8545364" cy="2263548"/>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B787033-A783-414C-A7D2-9D65EE87CFE6}"/>
                    </a:ext>
                  </a:extLst>
                </p:cNvPr>
                <p:cNvSpPr txBox="1"/>
                <p:nvPr/>
              </p:nvSpPr>
              <p:spPr>
                <a:xfrm>
                  <a:off x="947292" y="2617497"/>
                  <a:ext cx="8545364" cy="2062103"/>
                </a:xfrm>
                <a:prstGeom prst="rect">
                  <a:avLst/>
                </a:prstGeom>
                <a:solidFill>
                  <a:schemeClr val="accent6">
                    <a:lumMod val="20000"/>
                    <a:lumOff val="80000"/>
                    <a:alpha val="25000"/>
                  </a:schemeClr>
                </a:solidFill>
              </p:spPr>
              <p:txBody>
                <a:bodyPr wrap="square" rtlCol="0">
                  <a:spAutoFit/>
                </a:bodyPr>
                <a:lstStyle/>
                <a:p>
                  <a:pPr>
                    <a:spcBef>
                      <a:spcPts val="600"/>
                    </a:spcBef>
                    <a:spcAft>
                      <a:spcPts val="600"/>
                    </a:spcAft>
                  </a:pPr>
                  <a:r>
                    <a:rPr lang="zh-CN" altLang="en-US" sz="2400" b="1">
                      <a:solidFill>
                        <a:schemeClr val="tx2">
                          <a:lumMod val="50000"/>
                        </a:schemeClr>
                      </a:solidFill>
                    </a:rPr>
                    <a:t>对任意元素</a:t>
                  </a:r>
                  <a14:m>
                    <m:oMath xmlns:m="http://schemas.openxmlformats.org/officeDocument/2006/math">
                      <m:r>
                        <a:rPr lang="en-US" altLang="zh-CN" sz="2400" b="1" i="1" smtClean="0">
                          <a:solidFill>
                            <a:schemeClr val="tx2">
                              <a:lumMod val="50000"/>
                            </a:schemeClr>
                          </a:solidFill>
                          <a:latin typeface="Cambria Math" panose="02040503050406030204" pitchFamily="18" charset="0"/>
                        </a:rPr>
                        <m:t>𝒙</m:t>
                      </m:r>
                    </m:oMath>
                  </a14:m>
                  <a:r>
                    <a:rPr lang="zh-CN" altLang="en-US" sz="2400" b="1">
                      <a:solidFill>
                        <a:schemeClr val="tx2">
                          <a:lumMod val="50000"/>
                        </a:schemeClr>
                      </a:solidFill>
                    </a:rPr>
                    <a:t>，若</a:t>
                  </a:r>
                  <a14:m>
                    <m:oMath xmlns:m="http://schemas.openxmlformats.org/officeDocument/2006/math">
                      <m:r>
                        <a:rPr lang="en-US" altLang="zh-CN" sz="2400" b="1" i="1" smtClean="0">
                          <a:solidFill>
                            <a:schemeClr val="tx2">
                              <a:lumMod val="50000"/>
                            </a:schemeClr>
                          </a:solidFill>
                          <a:latin typeface="Cambria Math" panose="02040503050406030204" pitchFamily="18" charset="0"/>
                        </a:rPr>
                        <m:t>𝒙</m:t>
                      </m:r>
                      <m:r>
                        <a:rPr lang="en-US" altLang="zh-CN" sz="2400" b="1" i="1">
                          <a:solidFill>
                            <a:schemeClr val="tx2">
                              <a:lumMod val="50000"/>
                            </a:schemeClr>
                          </a:solidFill>
                          <a:latin typeface="Cambria Math" panose="02040503050406030204" pitchFamily="18" charset="0"/>
                        </a:rPr>
                        <m:t>∈</m:t>
                      </m:r>
                      <m:r>
                        <a:rPr lang="en-US" altLang="zh-CN" sz="2400" b="1" i="1" smtClean="0">
                          <a:solidFill>
                            <a:schemeClr val="tx2">
                              <a:lumMod val="50000"/>
                            </a:schemeClr>
                          </a:solidFill>
                          <a:latin typeface="Cambria Math" panose="02040503050406030204" pitchFamily="18" charset="0"/>
                        </a:rPr>
                        <m:t>𝑨</m:t>
                      </m:r>
                      <m:r>
                        <a:rPr lang="en-US" altLang="zh-CN" sz="2400" b="1" i="1" smtClean="0">
                          <a:solidFill>
                            <a:schemeClr val="tx2">
                              <a:lumMod val="50000"/>
                            </a:schemeClr>
                          </a:solidFill>
                          <a:latin typeface="Cambria Math" panose="02040503050406030204" pitchFamily="18" charset="0"/>
                        </a:rPr>
                        <m:t>−</m:t>
                      </m:r>
                      <m:r>
                        <a:rPr lang="en-US" altLang="zh-CN" sz="2400" b="1" i="1" smtClean="0">
                          <a:solidFill>
                            <a:schemeClr val="tx2">
                              <a:lumMod val="50000"/>
                            </a:schemeClr>
                          </a:solidFill>
                          <a:latin typeface="Cambria Math" panose="02040503050406030204" pitchFamily="18" charset="0"/>
                        </a:rPr>
                        <m:t>𝑪</m:t>
                      </m:r>
                    </m:oMath>
                  </a14:m>
                  <a:r>
                    <a:rPr lang="zh-CN" altLang="en-US" sz="2400" b="1">
                      <a:solidFill>
                        <a:schemeClr val="tx2">
                          <a:lumMod val="50000"/>
                        </a:schemeClr>
                      </a:solidFill>
                    </a:rPr>
                    <a:t>，即  </a:t>
                  </a:r>
                  <a14:m>
                    <m:oMath xmlns:m="http://schemas.openxmlformats.org/officeDocument/2006/math">
                      <m:r>
                        <a:rPr lang="en-US" altLang="zh-CN" sz="2400" b="1" i="1" smtClean="0">
                          <a:solidFill>
                            <a:srgbClr val="C00000"/>
                          </a:solidFill>
                          <a:latin typeface="Cambria Math" panose="02040503050406030204" pitchFamily="18" charset="0"/>
                        </a:rPr>
                        <m:t>𝒙</m:t>
                      </m:r>
                      <m:r>
                        <a:rPr lang="en-US" altLang="zh-CN" sz="2400" b="1" i="1">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𝑨</m:t>
                      </m:r>
                    </m:oMath>
                  </a14:m>
                  <a:r>
                    <a:rPr lang="zh-CN" altLang="en-US" sz="2400" b="1">
                      <a:solidFill>
                        <a:schemeClr val="accent1">
                          <a:lumMod val="50000"/>
                        </a:schemeClr>
                      </a:solidFill>
                    </a:rPr>
                    <a:t>  </a:t>
                  </a:r>
                  <a:r>
                    <a:rPr lang="zh-CN" altLang="en-US" sz="2400" b="1">
                      <a:solidFill>
                        <a:schemeClr val="bg2">
                          <a:lumMod val="10000"/>
                        </a:schemeClr>
                      </a:solidFill>
                    </a:rPr>
                    <a:t>且</a:t>
                  </a:r>
                  <a:r>
                    <a:rPr lang="zh-CN" altLang="en-US" sz="2400" b="1">
                      <a:solidFill>
                        <a:schemeClr val="accent1">
                          <a:lumMod val="50000"/>
                        </a:schemeClr>
                      </a:solidFill>
                    </a:rPr>
                    <a:t>  </a:t>
                  </a:r>
                  <a14:m>
                    <m:oMath xmlns:m="http://schemas.openxmlformats.org/officeDocument/2006/math">
                      <m:r>
                        <a:rPr lang="en-US" altLang="zh-CN" sz="2400" b="1" i="1" smtClean="0">
                          <a:solidFill>
                            <a:srgbClr val="C00000"/>
                          </a:solidFill>
                          <a:latin typeface="Cambria Math" panose="02040503050406030204" pitchFamily="18" charset="0"/>
                        </a:rPr>
                        <m:t>𝒙</m:t>
                      </m:r>
                      <m:r>
                        <a:rPr lang="en-US" altLang="zh-CN" sz="2400" b="1" i="1" smtClean="0">
                          <a:solidFill>
                            <a:srgbClr val="C00000"/>
                          </a:solidFill>
                          <a:latin typeface="Cambria Math" panose="02040503050406030204" pitchFamily="18" charset="0"/>
                          <a:ea typeface="Cambria Math" panose="02040503050406030204" pitchFamily="18" charset="0"/>
                        </a:rPr>
                        <m:t>∉</m:t>
                      </m:r>
                      <m:r>
                        <a:rPr lang="en-US" altLang="zh-CN" sz="2400" b="1" i="1" smtClean="0">
                          <a:solidFill>
                            <a:srgbClr val="C00000"/>
                          </a:solidFill>
                          <a:latin typeface="Cambria Math" panose="02040503050406030204" pitchFamily="18" charset="0"/>
                        </a:rPr>
                        <m:t>𝑪</m:t>
                      </m:r>
                    </m:oMath>
                  </a14:m>
                  <a:endParaRPr lang="en-US" altLang="zh-CN" sz="2400" b="1">
                    <a:solidFill>
                      <a:schemeClr val="accent1">
                        <a:lumMod val="50000"/>
                      </a:schemeClr>
                    </a:solidFill>
                  </a:endParaRPr>
                </a:p>
                <a:p>
                  <a:pPr marL="342900" indent="-342900">
                    <a:lnSpc>
                      <a:spcPts val="3600"/>
                    </a:lnSpc>
                    <a:spcBef>
                      <a:spcPts val="600"/>
                    </a:spcBef>
                    <a:spcAft>
                      <a:spcPts val="600"/>
                    </a:spcAft>
                    <a:buFont typeface="Arial" panose="020B0604020202020204" pitchFamily="34" charset="0"/>
                    <a:buChar char="•"/>
                  </a:pPr>
                  <a:r>
                    <a:rPr lang="zh-CN" altLang="en-US" sz="2400" b="1">
                      <a:solidFill>
                        <a:schemeClr val="accent2">
                          <a:lumMod val="50000"/>
                        </a:schemeClr>
                      </a:solidFill>
                      <a:latin typeface="楷体" panose="02010609060101010101" pitchFamily="49" charset="-122"/>
                      <a:ea typeface="楷体" panose="02010609060101010101" pitchFamily="49" charset="-122"/>
                    </a:rPr>
                    <a:t>这时若有  </a:t>
                  </a:r>
                  <a14:m>
                    <m:oMath xmlns:m="http://schemas.openxmlformats.org/officeDocument/2006/math">
                      <m:r>
                        <a:rPr lang="en-US" altLang="zh-CN" sz="2400" b="1" i="1" smtClean="0">
                          <a:solidFill>
                            <a:srgbClr val="C00000"/>
                          </a:solidFill>
                          <a:latin typeface="Cambria Math" panose="02040503050406030204" pitchFamily="18" charset="0"/>
                        </a:rPr>
                        <m:t>𝒙</m:t>
                      </m:r>
                      <m:r>
                        <a:rPr lang="en-US" altLang="zh-CN" sz="2400" b="1" i="1" smtClean="0">
                          <a:solidFill>
                            <a:srgbClr val="C00000"/>
                          </a:solidFill>
                          <a:latin typeface="Cambria Math" panose="02040503050406030204" pitchFamily="18" charset="0"/>
                          <a:ea typeface="Cambria Math" panose="02040503050406030204" pitchFamily="18" charset="0"/>
                        </a:rPr>
                        <m:t>∉</m:t>
                      </m:r>
                      <m:r>
                        <a:rPr lang="en-US" altLang="zh-CN" sz="2400" b="1" i="1" smtClean="0">
                          <a:solidFill>
                            <a:srgbClr val="C00000"/>
                          </a:solidFill>
                          <a:latin typeface="Cambria Math" panose="02040503050406030204" pitchFamily="18" charset="0"/>
                        </a:rPr>
                        <m:t>𝑩</m:t>
                      </m:r>
                    </m:oMath>
                  </a14:m>
                  <a:r>
                    <a:rPr lang="zh-CN" altLang="en-US" sz="2400" b="1">
                      <a:solidFill>
                        <a:schemeClr val="accent2">
                          <a:lumMod val="50000"/>
                        </a:schemeClr>
                      </a:solidFill>
                      <a:latin typeface="楷体" panose="02010609060101010101" pitchFamily="49" charset="-122"/>
                      <a:ea typeface="楷体" panose="02010609060101010101" pitchFamily="49" charset="-122"/>
                    </a:rPr>
                    <a:t>  ，则</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𝑨</m:t>
                      </m:r>
                    </m:oMath>
                  </a14:m>
                  <a:r>
                    <a:rPr lang="zh-CN" altLang="en-US" sz="2400" b="1">
                      <a:solidFill>
                        <a:schemeClr val="accent2">
                          <a:lumMod val="50000"/>
                        </a:schemeClr>
                      </a:solidFill>
                      <a:latin typeface="楷体" panose="02010609060101010101" pitchFamily="49" charset="-122"/>
                      <a:ea typeface="楷体" panose="02010609060101010101" pitchFamily="49" charset="-122"/>
                    </a:rPr>
                    <a:t>且  </a:t>
                  </a:r>
                  <a14:m>
                    <m:oMath xmlns:m="http://schemas.openxmlformats.org/officeDocument/2006/math">
                      <m:r>
                        <a:rPr lang="en-US" altLang="zh-CN" sz="2400" b="1" i="1" smtClean="0">
                          <a:solidFill>
                            <a:srgbClr val="C00000"/>
                          </a:solidFill>
                          <a:latin typeface="Cambria Math" panose="02040503050406030204" pitchFamily="18" charset="0"/>
                        </a:rPr>
                        <m:t>𝒙</m:t>
                      </m:r>
                      <m:r>
                        <a:rPr lang="en-US" altLang="zh-CN" sz="2400" b="1" i="1" smtClean="0">
                          <a:solidFill>
                            <a:srgbClr val="C00000"/>
                          </a:solidFill>
                          <a:latin typeface="Cambria Math" panose="02040503050406030204" pitchFamily="18" charset="0"/>
                          <a:ea typeface="Cambria Math" panose="02040503050406030204" pitchFamily="18" charset="0"/>
                        </a:rPr>
                        <m:t>∉</m:t>
                      </m:r>
                      <m:r>
                        <a:rPr lang="en-US" altLang="zh-CN" sz="2400" b="1" i="1" smtClean="0">
                          <a:solidFill>
                            <a:srgbClr val="C00000"/>
                          </a:solidFill>
                          <a:latin typeface="Cambria Math" panose="02040503050406030204" pitchFamily="18" charset="0"/>
                        </a:rPr>
                        <m:t>𝑩</m:t>
                      </m:r>
                    </m:oMath>
                  </a14:m>
                  <a:r>
                    <a:rPr lang="zh-CN" altLang="en-US" sz="2400" b="1">
                      <a:solidFill>
                        <a:schemeClr val="accent2">
                          <a:lumMod val="50000"/>
                        </a:schemeClr>
                      </a:solidFill>
                      <a:latin typeface="楷体" panose="02010609060101010101" pitchFamily="49" charset="-122"/>
                      <a:ea typeface="楷体" panose="02010609060101010101" pitchFamily="49" charset="-122"/>
                    </a:rPr>
                    <a:t>  ，即</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𝑨</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𝑩</m:t>
                      </m:r>
                    </m:oMath>
                  </a14:m>
                  <a:r>
                    <a:rPr lang="zh-CN" altLang="en-US" sz="2400" b="1">
                      <a:solidFill>
                        <a:schemeClr val="accent2">
                          <a:lumMod val="50000"/>
                        </a:schemeClr>
                      </a:solidFill>
                      <a:latin typeface="楷体" panose="02010609060101010101" pitchFamily="49" charset="-122"/>
                      <a:ea typeface="楷体" panose="02010609060101010101" pitchFamily="49" charset="-122"/>
                    </a:rPr>
                    <a:t>，而</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𝑨</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𝑩</m:t>
                      </m:r>
                      <m: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𝑪</m:t>
                      </m:r>
                    </m:oMath>
                  </a14:m>
                  <a:r>
                    <a:rPr lang="zh-CN" altLang="en-US" sz="2400" b="1">
                      <a:solidFill>
                        <a:schemeClr val="accent2">
                          <a:lumMod val="50000"/>
                        </a:schemeClr>
                      </a:solidFill>
                      <a:latin typeface="楷体" panose="02010609060101010101" pitchFamily="49" charset="-122"/>
                      <a:ea typeface="楷体" panose="02010609060101010101" pitchFamily="49" charset="-122"/>
                    </a:rPr>
                    <a:t>，从而  </a:t>
                  </a:r>
                  <a14:m>
                    <m:oMath xmlns:m="http://schemas.openxmlformats.org/officeDocument/2006/math">
                      <m:r>
                        <a:rPr lang="en-US" altLang="zh-CN" sz="2400" b="1" i="1" smtClean="0">
                          <a:solidFill>
                            <a:srgbClr val="C00000"/>
                          </a:solidFill>
                          <a:latin typeface="Cambria Math" panose="02040503050406030204" pitchFamily="18" charset="0"/>
                        </a:rPr>
                        <m:t>𝒙</m:t>
                      </m:r>
                      <m:r>
                        <a:rPr lang="en-US" altLang="zh-CN" sz="2400" b="1" i="1">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𝑪</m:t>
                      </m:r>
                    </m:oMath>
                  </a14:m>
                  <a:r>
                    <a:rPr lang="zh-CN" altLang="en-US" sz="2400" b="1">
                      <a:solidFill>
                        <a:schemeClr val="accent2">
                          <a:lumMod val="50000"/>
                        </a:schemeClr>
                      </a:solidFill>
                      <a:latin typeface="楷体" panose="02010609060101010101" pitchFamily="49" charset="-122"/>
                      <a:ea typeface="楷体" panose="02010609060101010101" pitchFamily="49" charset="-122"/>
                    </a:rPr>
                    <a:t>  ，与  </a:t>
                  </a:r>
                  <a14:m>
                    <m:oMath xmlns:m="http://schemas.openxmlformats.org/officeDocument/2006/math">
                      <m:r>
                        <a:rPr lang="en-US" altLang="zh-CN" sz="2400" b="1" i="1" smtClean="0">
                          <a:solidFill>
                            <a:srgbClr val="C00000"/>
                          </a:solidFill>
                          <a:latin typeface="Cambria Math" panose="02040503050406030204" pitchFamily="18" charset="0"/>
                        </a:rPr>
                        <m:t>𝒙</m:t>
                      </m:r>
                      <m:r>
                        <a:rPr lang="en-US" altLang="zh-CN" sz="2400" b="1" i="1" smtClean="0">
                          <a:solidFill>
                            <a:srgbClr val="C00000"/>
                          </a:solidFill>
                          <a:latin typeface="Cambria Math" panose="02040503050406030204" pitchFamily="18" charset="0"/>
                          <a:ea typeface="Cambria Math" panose="02040503050406030204" pitchFamily="18" charset="0"/>
                        </a:rPr>
                        <m:t>∉</m:t>
                      </m:r>
                      <m:r>
                        <a:rPr lang="en-US" altLang="zh-CN" sz="2400" b="1" i="1" smtClean="0">
                          <a:solidFill>
                            <a:srgbClr val="C00000"/>
                          </a:solidFill>
                          <a:latin typeface="Cambria Math" panose="02040503050406030204" pitchFamily="18" charset="0"/>
                        </a:rPr>
                        <m:t>𝑪</m:t>
                      </m:r>
                    </m:oMath>
                  </a14:m>
                  <a:r>
                    <a:rPr lang="zh-CN" altLang="en-US" sz="2400" b="1">
                      <a:solidFill>
                        <a:schemeClr val="accent2">
                          <a:lumMod val="50000"/>
                        </a:schemeClr>
                      </a:solidFill>
                      <a:latin typeface="楷体" panose="02010609060101010101" pitchFamily="49" charset="-122"/>
                      <a:ea typeface="楷体" panose="02010609060101010101" pitchFamily="49" charset="-122"/>
                    </a:rPr>
                    <a:t>  矛盾！</a:t>
                  </a:r>
                </a:p>
                <a:p>
                  <a:pPr marL="342900" indent="-342900">
                    <a:spcBef>
                      <a:spcPts val="600"/>
                    </a:spcBef>
                    <a:spcAft>
                      <a:spcPts val="600"/>
                    </a:spcAft>
                    <a:buFont typeface="Arial" panose="020B0604020202020204" pitchFamily="34" charset="0"/>
                    <a:buChar char="•"/>
                  </a:pPr>
                  <a:r>
                    <a:rPr lang="zh-CN" altLang="en-US" sz="2400" b="1">
                      <a:solidFill>
                        <a:schemeClr val="accent2">
                          <a:lumMod val="50000"/>
                        </a:schemeClr>
                      </a:solidFill>
                      <a:latin typeface="楷体" panose="02010609060101010101" pitchFamily="49" charset="-122"/>
                      <a:ea typeface="楷体" panose="02010609060101010101" pitchFamily="49" charset="-122"/>
                    </a:rPr>
                    <a:t>因此必有  </a:t>
                  </a:r>
                  <a14:m>
                    <m:oMath xmlns:m="http://schemas.openxmlformats.org/officeDocument/2006/math">
                      <m:r>
                        <a:rPr lang="en-US" altLang="zh-CN" sz="2400" b="1" i="1" smtClean="0">
                          <a:solidFill>
                            <a:srgbClr val="C00000"/>
                          </a:solidFill>
                          <a:latin typeface="Cambria Math" panose="02040503050406030204" pitchFamily="18" charset="0"/>
                        </a:rPr>
                        <m:t>𝒙</m:t>
                      </m:r>
                      <m:r>
                        <a:rPr lang="en-US" altLang="zh-CN" sz="2400" b="1" i="1">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𝑩</m:t>
                      </m:r>
                    </m:oMath>
                  </a14:m>
                  <a:r>
                    <a:rPr lang="zh-CN" altLang="en-US" sz="2400" b="1">
                      <a:solidFill>
                        <a:schemeClr val="accent2">
                          <a:lumMod val="50000"/>
                        </a:schemeClr>
                      </a:solidFill>
                      <a:latin typeface="楷体" panose="02010609060101010101" pitchFamily="49" charset="-122"/>
                      <a:ea typeface="楷体" panose="02010609060101010101" pitchFamily="49" charset="-122"/>
                    </a:rPr>
                    <a:t>  ，这就表明这时</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𝑨</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𝑪</m:t>
                      </m:r>
                      <m: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𝑩</m:t>
                      </m:r>
                    </m:oMath>
                  </a14:m>
                  <a:r>
                    <a:rPr lang="zh-CN" altLang="en-US" sz="2400" b="1">
                      <a:solidFill>
                        <a:schemeClr val="accent2">
                          <a:lumMod val="50000"/>
                        </a:schemeClr>
                      </a:solidFill>
                      <a:latin typeface="楷体" panose="02010609060101010101" pitchFamily="49" charset="-122"/>
                      <a:ea typeface="楷体" panose="02010609060101010101" pitchFamily="49" charset="-122"/>
                    </a:rPr>
                    <a:t>。</a:t>
                  </a:r>
                </a:p>
              </p:txBody>
            </p:sp>
          </mc:Choice>
          <mc:Fallback xmlns="">
            <p:sp>
              <p:nvSpPr>
                <p:cNvPr id="2" name="文本框 1">
                  <a:extLst>
                    <a:ext uri="{FF2B5EF4-FFF2-40B4-BE49-F238E27FC236}">
                      <a16:creationId xmlns:a16="http://schemas.microsoft.com/office/drawing/2014/main" id="{3B787033-A783-414C-A7D2-9D65EE87CFE6}"/>
                    </a:ext>
                  </a:extLst>
                </p:cNvPr>
                <p:cNvSpPr txBox="1">
                  <a:spLocks noRot="1" noChangeAspect="1" noMove="1" noResize="1" noEditPoints="1" noAdjustHandles="1" noChangeArrowheads="1" noChangeShapeType="1" noTextEdit="1"/>
                </p:cNvSpPr>
                <p:nvPr/>
              </p:nvSpPr>
              <p:spPr>
                <a:xfrm>
                  <a:off x="947292" y="2617497"/>
                  <a:ext cx="8545364" cy="2062103"/>
                </a:xfrm>
                <a:prstGeom prst="rect">
                  <a:avLst/>
                </a:prstGeom>
                <a:blipFill>
                  <a:blip r:embed="rId4"/>
                  <a:stretch>
                    <a:fillRect l="-1070" t="-2065" b="-5015"/>
                  </a:stretch>
                </a:blipFill>
              </p:spPr>
              <p:txBody>
                <a:bodyPr/>
                <a:lstStyle/>
                <a:p>
                  <a:r>
                    <a:rPr lang="zh-CN" altLang="en-US">
                      <a:noFill/>
                    </a:rPr>
                    <a:t> </a:t>
                  </a:r>
                </a:p>
              </p:txBody>
            </p:sp>
          </mc:Fallback>
        </mc:AlternateContent>
        <p:cxnSp>
          <p:nvCxnSpPr>
            <p:cNvPr id="4" name="直接连接符 3">
              <a:extLst>
                <a:ext uri="{FF2B5EF4-FFF2-40B4-BE49-F238E27FC236}">
                  <a16:creationId xmlns:a16="http://schemas.microsoft.com/office/drawing/2014/main" id="{A65E2896-008F-47F8-B1CC-49E52A0B4652}"/>
                </a:ext>
              </a:extLst>
            </p:cNvPr>
            <p:cNvCxnSpPr>
              <a:cxnSpLocks/>
            </p:cNvCxnSpPr>
            <p:nvPr/>
          </p:nvCxnSpPr>
          <p:spPr>
            <a:xfrm>
              <a:off x="5325411" y="2966866"/>
              <a:ext cx="930664"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535C77A2-B3DE-4EA3-AB5D-D43ECF912605}"/>
                </a:ext>
              </a:extLst>
            </p:cNvPr>
            <p:cNvCxnSpPr>
              <a:cxnSpLocks/>
            </p:cNvCxnSpPr>
            <p:nvPr/>
          </p:nvCxnSpPr>
          <p:spPr>
            <a:xfrm>
              <a:off x="6701397" y="2966866"/>
              <a:ext cx="930664" cy="0"/>
            </a:xfrm>
            <a:prstGeom prst="line">
              <a:avLst/>
            </a:prstGeom>
            <a:ln w="1905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8DD32161-A17E-4FD7-82DC-214BE5213B43}"/>
                </a:ext>
              </a:extLst>
            </p:cNvPr>
            <p:cNvCxnSpPr>
              <a:cxnSpLocks/>
            </p:cNvCxnSpPr>
            <p:nvPr/>
          </p:nvCxnSpPr>
          <p:spPr>
            <a:xfrm>
              <a:off x="2654939" y="3572600"/>
              <a:ext cx="1335236"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0FC67D86-557B-452A-A44E-3388CFFA174B}"/>
                </a:ext>
              </a:extLst>
            </p:cNvPr>
            <p:cNvCxnSpPr>
              <a:cxnSpLocks/>
            </p:cNvCxnSpPr>
            <p:nvPr/>
          </p:nvCxnSpPr>
          <p:spPr>
            <a:xfrm>
              <a:off x="5658717" y="3554604"/>
              <a:ext cx="1335236"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D26787C1-E08D-4AD2-8E67-47EA15870E95}"/>
                </a:ext>
              </a:extLst>
            </p:cNvPr>
            <p:cNvCxnSpPr>
              <a:cxnSpLocks/>
            </p:cNvCxnSpPr>
            <p:nvPr/>
          </p:nvCxnSpPr>
          <p:spPr>
            <a:xfrm>
              <a:off x="3990175" y="4029346"/>
              <a:ext cx="1335236"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F6A474E4-AEDD-48C4-8DA7-9BA75A60BB47}"/>
                </a:ext>
              </a:extLst>
            </p:cNvPr>
            <p:cNvCxnSpPr>
              <a:cxnSpLocks/>
            </p:cNvCxnSpPr>
            <p:nvPr/>
          </p:nvCxnSpPr>
          <p:spPr>
            <a:xfrm>
              <a:off x="5872059" y="4029346"/>
              <a:ext cx="1335236"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99009843-CDEA-4EDE-BC45-EC01A5CC7E8F}"/>
                </a:ext>
              </a:extLst>
            </p:cNvPr>
            <p:cNvCxnSpPr>
              <a:cxnSpLocks/>
            </p:cNvCxnSpPr>
            <p:nvPr/>
          </p:nvCxnSpPr>
          <p:spPr>
            <a:xfrm>
              <a:off x="2604467" y="4603281"/>
              <a:ext cx="1335236" cy="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645FA8B2-F1F0-447E-90C2-204211578D69}"/>
                </a:ext>
              </a:extLst>
            </p:cNvPr>
            <p:cNvSpPr txBox="1"/>
            <p:nvPr/>
          </p:nvSpPr>
          <p:spPr>
            <a:xfrm>
              <a:off x="6091614" y="2416052"/>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A</a:t>
              </a:r>
              <a:endParaRPr lang="zh-CN" altLang="en-US" b="1">
                <a:solidFill>
                  <a:srgbClr val="C00000"/>
                </a:solidFill>
              </a:endParaRPr>
            </a:p>
          </p:txBody>
        </p:sp>
        <p:sp>
          <p:nvSpPr>
            <p:cNvPr id="25" name="文本框 24">
              <a:extLst>
                <a:ext uri="{FF2B5EF4-FFF2-40B4-BE49-F238E27FC236}">
                  <a16:creationId xmlns:a16="http://schemas.microsoft.com/office/drawing/2014/main" id="{A3B9FBDB-A7A3-4090-B5C1-F8BDBBA7E2C2}"/>
                </a:ext>
              </a:extLst>
            </p:cNvPr>
            <p:cNvSpPr txBox="1"/>
            <p:nvPr/>
          </p:nvSpPr>
          <p:spPr>
            <a:xfrm>
              <a:off x="7558602" y="2416052"/>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F</a:t>
              </a:r>
              <a:endParaRPr lang="zh-CN" altLang="en-US" b="1">
                <a:solidFill>
                  <a:srgbClr val="C00000"/>
                </a:solidFill>
              </a:endParaRPr>
            </a:p>
          </p:txBody>
        </p:sp>
        <p:sp>
          <p:nvSpPr>
            <p:cNvPr id="26" name="文本框 25">
              <a:extLst>
                <a:ext uri="{FF2B5EF4-FFF2-40B4-BE49-F238E27FC236}">
                  <a16:creationId xmlns:a16="http://schemas.microsoft.com/office/drawing/2014/main" id="{D9513A3F-9742-46A8-9B82-485BDCC57AF6}"/>
                </a:ext>
              </a:extLst>
            </p:cNvPr>
            <p:cNvSpPr txBox="1"/>
            <p:nvPr/>
          </p:nvSpPr>
          <p:spPr>
            <a:xfrm>
              <a:off x="3701784" y="3072617"/>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D</a:t>
              </a:r>
              <a:endParaRPr lang="zh-CN" altLang="en-US" b="1">
                <a:solidFill>
                  <a:srgbClr val="C00000"/>
                </a:solidFill>
              </a:endParaRPr>
            </a:p>
          </p:txBody>
        </p:sp>
        <p:sp>
          <p:nvSpPr>
            <p:cNvPr id="27" name="文本框 26">
              <a:extLst>
                <a:ext uri="{FF2B5EF4-FFF2-40B4-BE49-F238E27FC236}">
                  <a16:creationId xmlns:a16="http://schemas.microsoft.com/office/drawing/2014/main" id="{3CF28F4A-ABC8-46E1-B845-FDECDCECF2A2}"/>
                </a:ext>
              </a:extLst>
            </p:cNvPr>
            <p:cNvSpPr txBox="1"/>
            <p:nvPr/>
          </p:nvSpPr>
          <p:spPr>
            <a:xfrm>
              <a:off x="6785196" y="3072617"/>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D</a:t>
              </a:r>
              <a:endParaRPr lang="zh-CN" altLang="en-US" b="1">
                <a:solidFill>
                  <a:srgbClr val="C00000"/>
                </a:solidFill>
              </a:endParaRPr>
            </a:p>
          </p:txBody>
        </p:sp>
        <p:sp>
          <p:nvSpPr>
            <p:cNvPr id="28" name="文本框 27">
              <a:extLst>
                <a:ext uri="{FF2B5EF4-FFF2-40B4-BE49-F238E27FC236}">
                  <a16:creationId xmlns:a16="http://schemas.microsoft.com/office/drawing/2014/main" id="{CCB57E23-88E8-4FAE-800D-1406FC7B4010}"/>
                </a:ext>
              </a:extLst>
            </p:cNvPr>
            <p:cNvSpPr txBox="1"/>
            <p:nvPr/>
          </p:nvSpPr>
          <p:spPr>
            <a:xfrm>
              <a:off x="5055513" y="3579966"/>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E</a:t>
              </a:r>
              <a:endParaRPr lang="zh-CN" altLang="en-US" b="1">
                <a:solidFill>
                  <a:srgbClr val="C00000"/>
                </a:solidFill>
              </a:endParaRPr>
            </a:p>
          </p:txBody>
        </p:sp>
        <p:sp>
          <p:nvSpPr>
            <p:cNvPr id="29" name="文本框 28">
              <a:extLst>
                <a:ext uri="{FF2B5EF4-FFF2-40B4-BE49-F238E27FC236}">
                  <a16:creationId xmlns:a16="http://schemas.microsoft.com/office/drawing/2014/main" id="{80BFE157-2442-4262-A077-810AA5F9D087}"/>
                </a:ext>
              </a:extLst>
            </p:cNvPr>
            <p:cNvSpPr txBox="1"/>
            <p:nvPr/>
          </p:nvSpPr>
          <p:spPr>
            <a:xfrm>
              <a:off x="7002268" y="3579965"/>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E</a:t>
              </a:r>
              <a:endParaRPr lang="zh-CN" altLang="en-US" b="1">
                <a:solidFill>
                  <a:srgbClr val="C00000"/>
                </a:solidFill>
              </a:endParaRPr>
            </a:p>
          </p:txBody>
        </p:sp>
        <p:sp>
          <p:nvSpPr>
            <p:cNvPr id="30" name="文本框 29">
              <a:extLst>
                <a:ext uri="{FF2B5EF4-FFF2-40B4-BE49-F238E27FC236}">
                  <a16:creationId xmlns:a16="http://schemas.microsoft.com/office/drawing/2014/main" id="{A6066E57-3FD7-432A-B965-8D70CB457F36}"/>
                </a:ext>
              </a:extLst>
            </p:cNvPr>
            <p:cNvSpPr txBox="1"/>
            <p:nvPr/>
          </p:nvSpPr>
          <p:spPr>
            <a:xfrm>
              <a:off x="3679344" y="4113831"/>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C</a:t>
              </a:r>
              <a:endParaRPr lang="zh-CN" altLang="en-US" b="1">
                <a:solidFill>
                  <a:srgbClr val="C00000"/>
                </a:solidFill>
              </a:endParaRPr>
            </a:p>
          </p:txBody>
        </p:sp>
      </p:gr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5307F99-10BB-49BC-A0D1-5A3EBD139E72}"/>
                  </a:ext>
                </a:extLst>
              </p:cNvPr>
              <p:cNvSpPr txBox="1"/>
              <p:nvPr/>
            </p:nvSpPr>
            <p:spPr>
              <a:xfrm>
                <a:off x="9249895" y="2489491"/>
                <a:ext cx="2415922" cy="923330"/>
              </a:xfrm>
              <a:prstGeom prst="rect">
                <a:avLst/>
              </a:prstGeom>
              <a:solidFill>
                <a:schemeClr val="accent4">
                  <a:lumMod val="20000"/>
                  <a:lumOff val="80000"/>
                  <a:alpha val="75000"/>
                </a:schemeClr>
              </a:solidFill>
            </p:spPr>
            <p:txBody>
              <a:bodyPr wrap="square" rtlCol="0">
                <a:spAutoFit/>
              </a:bodyPr>
              <a:lstStyle/>
              <a:p>
                <a:r>
                  <a:rPr lang="zh-CN" altLang="en-US" b="1">
                    <a:solidFill>
                      <a:schemeClr val="accent2">
                        <a:lumMod val="50000"/>
                      </a:schemeClr>
                    </a:solidFill>
                  </a:rPr>
                  <a:t>证明的目标是</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𝑪</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rPr>
                  <a:t>，所以考察元素时，应该从</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𝑪</m:t>
                    </m:r>
                  </m:oMath>
                </a14:m>
                <a:r>
                  <a:rPr lang="zh-CN" altLang="en-US" b="1">
                    <a:solidFill>
                      <a:schemeClr val="accent2">
                        <a:lumMod val="50000"/>
                      </a:schemeClr>
                    </a:solidFill>
                  </a:rPr>
                  <a:t>开始</a:t>
                </a:r>
              </a:p>
            </p:txBody>
          </p:sp>
        </mc:Choice>
        <mc:Fallback xmlns="">
          <p:sp>
            <p:nvSpPr>
              <p:cNvPr id="6" name="文本框 5">
                <a:extLst>
                  <a:ext uri="{FF2B5EF4-FFF2-40B4-BE49-F238E27FC236}">
                    <a16:creationId xmlns:a16="http://schemas.microsoft.com/office/drawing/2014/main" id="{D5307F99-10BB-49BC-A0D1-5A3EBD139E72}"/>
                  </a:ext>
                </a:extLst>
              </p:cNvPr>
              <p:cNvSpPr txBox="1">
                <a:spLocks noRot="1" noChangeAspect="1" noMove="1" noResize="1" noEditPoints="1" noAdjustHandles="1" noChangeArrowheads="1" noChangeShapeType="1" noTextEdit="1"/>
              </p:cNvSpPr>
              <p:nvPr/>
            </p:nvSpPr>
            <p:spPr>
              <a:xfrm>
                <a:off x="9249895" y="2489491"/>
                <a:ext cx="2415922" cy="923330"/>
              </a:xfrm>
              <a:prstGeom prst="rect">
                <a:avLst/>
              </a:prstGeom>
              <a:blipFill>
                <a:blip r:embed="rId5"/>
                <a:stretch>
                  <a:fillRect l="-2015" t="-3289" r="-2015" b="-9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DD412ACF-F133-4B0C-8388-B2FA44DF416F}"/>
                  </a:ext>
                </a:extLst>
              </p:cNvPr>
              <p:cNvSpPr txBox="1"/>
              <p:nvPr/>
            </p:nvSpPr>
            <p:spPr>
              <a:xfrm>
                <a:off x="9249895" y="3788972"/>
                <a:ext cx="2415922" cy="923330"/>
              </a:xfrm>
              <a:prstGeom prst="rect">
                <a:avLst/>
              </a:prstGeom>
              <a:solidFill>
                <a:schemeClr val="accent4">
                  <a:lumMod val="20000"/>
                  <a:lumOff val="80000"/>
                  <a:alpha val="75000"/>
                </a:schemeClr>
              </a:solidFill>
            </p:spPr>
            <p:txBody>
              <a:bodyPr wrap="square" rtlCol="0">
                <a:spAutoFit/>
              </a:bodyPr>
              <a:lstStyle/>
              <a:p>
                <a:r>
                  <a:rPr lang="zh-CN" altLang="en-US" b="1">
                    <a:solidFill>
                      <a:schemeClr val="accent2">
                        <a:lumMod val="50000"/>
                      </a:schemeClr>
                    </a:solidFill>
                  </a:rPr>
                  <a:t>再需要证明</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oMath>
                </a14:m>
                <a:r>
                  <a:rPr lang="zh-CN" altLang="en-US" b="1">
                    <a:solidFill>
                      <a:schemeClr val="accent2">
                        <a:lumMod val="50000"/>
                      </a:schemeClr>
                    </a:solidFill>
                  </a:rPr>
                  <a:t>，这是一个简单命题，因此可考虑使用反证法</a:t>
                </a:r>
              </a:p>
            </p:txBody>
          </p:sp>
        </mc:Choice>
        <mc:Fallback xmlns="">
          <p:sp>
            <p:nvSpPr>
              <p:cNvPr id="31" name="文本框 30">
                <a:extLst>
                  <a:ext uri="{FF2B5EF4-FFF2-40B4-BE49-F238E27FC236}">
                    <a16:creationId xmlns:a16="http://schemas.microsoft.com/office/drawing/2014/main" id="{DD412ACF-F133-4B0C-8388-B2FA44DF416F}"/>
                  </a:ext>
                </a:extLst>
              </p:cNvPr>
              <p:cNvSpPr txBox="1">
                <a:spLocks noRot="1" noChangeAspect="1" noMove="1" noResize="1" noEditPoints="1" noAdjustHandles="1" noChangeArrowheads="1" noChangeShapeType="1" noTextEdit="1"/>
              </p:cNvSpPr>
              <p:nvPr/>
            </p:nvSpPr>
            <p:spPr>
              <a:xfrm>
                <a:off x="9249895" y="3788972"/>
                <a:ext cx="2415922" cy="923330"/>
              </a:xfrm>
              <a:prstGeom prst="rect">
                <a:avLst/>
              </a:prstGeom>
              <a:blipFill>
                <a:blip r:embed="rId6"/>
                <a:stretch>
                  <a:fillRect l="-2015" t="-3974" b="-99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05654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子集关系与集合等式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第十七讲  集合等式证明</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29</a:t>
            </a:fld>
            <a:r>
              <a:rPr lang="en-US" altLang="zh-CN">
                <a:latin typeface="Arial" panose="020B0604020202020204" pitchFamily="34" charset="0"/>
                <a:ea typeface="楷体" panose="02010609060101010101" pitchFamily="49" charset="-122"/>
                <a:cs typeface="Arial" panose="020B0604020202020204" pitchFamily="34" charset="0"/>
              </a:rPr>
              <a:t>/34</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子集关系证明练习</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91C1C19-6E74-4EE9-967D-361E2AF44DD1}"/>
                  </a:ext>
                </a:extLst>
              </p:cNvPr>
              <p:cNvSpPr txBox="1"/>
              <p:nvPr/>
            </p:nvSpPr>
            <p:spPr>
              <a:xfrm>
                <a:off x="572322" y="1041784"/>
                <a:ext cx="7630964" cy="461665"/>
              </a:xfrm>
              <a:prstGeom prst="rect">
                <a:avLst/>
              </a:prstGeom>
              <a:solidFill>
                <a:schemeClr val="accent6">
                  <a:lumMod val="20000"/>
                  <a:lumOff val="80000"/>
                  <a:alpha val="50000"/>
                </a:schemeClr>
              </a:solidFill>
            </p:spPr>
            <p:txBody>
              <a:bodyPr wrap="square" rtlCol="0">
                <a:spAutoFit/>
              </a:bodyPr>
              <a:lstStyle/>
              <a:p>
                <a:r>
                  <a:rPr lang="zh-CN" altLang="en-US" sz="2400" b="1">
                    <a:solidFill>
                      <a:srgbClr val="002060"/>
                    </a:solidFill>
                  </a:rPr>
                  <a:t>设</a:t>
                </a: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𝑩</m:t>
                    </m:r>
                    <m:r>
                      <a:rPr lang="en-US" altLang="zh-CN" sz="2400" b="1" i="1">
                        <a:solidFill>
                          <a:srgbClr val="002060"/>
                        </a:solidFill>
                        <a:latin typeface="Cambria Math" panose="02040503050406030204" pitchFamily="18" charset="0"/>
                      </a:rPr>
                      <m:t>, </m:t>
                    </m:r>
                    <m:r>
                      <a:rPr lang="en-US" altLang="zh-CN" sz="2400" b="1" i="1" smtClean="0">
                        <a:solidFill>
                          <a:srgbClr val="002060"/>
                        </a:solidFill>
                        <a:latin typeface="Cambria Math" panose="02040503050406030204" pitchFamily="18" charset="0"/>
                      </a:rPr>
                      <m:t>𝑪</m:t>
                    </m:r>
                  </m:oMath>
                </a14:m>
                <a:r>
                  <a:rPr lang="zh-CN" altLang="en-US" sz="2400" b="1">
                    <a:solidFill>
                      <a:srgbClr val="002060"/>
                    </a:solidFill>
                  </a:rPr>
                  <a:t>是任意集合，证明</a:t>
                </a:r>
                <a14:m>
                  <m:oMath xmlns:m="http://schemas.openxmlformats.org/officeDocument/2006/math">
                    <m:r>
                      <a:rPr lang="pt-BR" altLang="zh-CN" sz="2400" b="1" i="1" smtClean="0">
                        <a:solidFill>
                          <a:srgbClr val="002060"/>
                        </a:solidFill>
                        <a:latin typeface="Cambria Math" panose="02040503050406030204" pitchFamily="18" charset="0"/>
                      </a:rPr>
                      <m:t>𝑨</m:t>
                    </m:r>
                    <m:r>
                      <a:rPr lang="pt-BR" altLang="zh-CN" sz="2400" b="1" i="1" smtClean="0">
                        <a:solidFill>
                          <a:srgbClr val="002060"/>
                        </a:solidFill>
                        <a:latin typeface="Cambria Math" panose="02040503050406030204" pitchFamily="18" charset="0"/>
                      </a:rPr>
                      <m:t>−</m:t>
                    </m:r>
                    <m:d>
                      <m:dPr>
                        <m:ctrlPr>
                          <a:rPr lang="pt-BR" altLang="zh-CN" sz="2400" b="1" i="1" smtClean="0">
                            <a:solidFill>
                              <a:srgbClr val="002060"/>
                            </a:solidFill>
                            <a:latin typeface="Cambria Math" panose="02040503050406030204" pitchFamily="18" charset="0"/>
                          </a:rPr>
                        </m:ctrlPr>
                      </m:dPr>
                      <m:e>
                        <m:r>
                          <a:rPr lang="pt-BR" altLang="zh-CN" sz="2400" b="1" i="1" smtClean="0">
                            <a:solidFill>
                              <a:srgbClr val="002060"/>
                            </a:solidFill>
                            <a:latin typeface="Cambria Math" panose="02040503050406030204" pitchFamily="18" charset="0"/>
                          </a:rPr>
                          <m:t>𝑩</m:t>
                        </m:r>
                        <m:r>
                          <a:rPr lang="pt-BR" altLang="zh-CN" sz="2400" b="1" i="1" smtClean="0">
                            <a:solidFill>
                              <a:srgbClr val="002060"/>
                            </a:solidFill>
                            <a:latin typeface="Cambria Math" panose="02040503050406030204" pitchFamily="18" charset="0"/>
                          </a:rPr>
                          <m:t>−</m:t>
                        </m:r>
                        <m:r>
                          <a:rPr lang="pt-BR" altLang="zh-CN" sz="2400" b="1" i="1" smtClean="0">
                            <a:solidFill>
                              <a:srgbClr val="002060"/>
                            </a:solidFill>
                            <a:latin typeface="Cambria Math" panose="02040503050406030204" pitchFamily="18" charset="0"/>
                          </a:rPr>
                          <m:t>𝑪</m:t>
                        </m:r>
                      </m:e>
                    </m:d>
                    <m:r>
                      <a:rPr lang="pt-BR" altLang="zh-CN" sz="2400" b="1" i="1" smtClean="0">
                        <a:solidFill>
                          <a:srgbClr val="002060"/>
                        </a:solidFill>
                        <a:latin typeface="Cambria Math" panose="02040503050406030204" pitchFamily="18" charset="0"/>
                      </a:rPr>
                      <m:t>⊆</m:t>
                    </m:r>
                    <m:d>
                      <m:dPr>
                        <m:ctrlPr>
                          <a:rPr lang="pt-BR" altLang="zh-CN" sz="2400" b="1" i="1" smtClean="0">
                            <a:solidFill>
                              <a:srgbClr val="002060"/>
                            </a:solidFill>
                            <a:latin typeface="Cambria Math" panose="02040503050406030204" pitchFamily="18" charset="0"/>
                          </a:rPr>
                        </m:ctrlPr>
                      </m:dPr>
                      <m:e>
                        <m:r>
                          <a:rPr lang="pt-BR" altLang="zh-CN" sz="2400" b="1" i="1" smtClean="0">
                            <a:solidFill>
                              <a:srgbClr val="002060"/>
                            </a:solidFill>
                            <a:latin typeface="Cambria Math" panose="02040503050406030204" pitchFamily="18" charset="0"/>
                          </a:rPr>
                          <m:t>𝑨</m:t>
                        </m:r>
                        <m:r>
                          <a:rPr lang="pt-BR" altLang="zh-CN" sz="2400" b="1" i="1" smtClean="0">
                            <a:solidFill>
                              <a:srgbClr val="002060"/>
                            </a:solidFill>
                            <a:latin typeface="Cambria Math" panose="02040503050406030204" pitchFamily="18" charset="0"/>
                          </a:rPr>
                          <m:t>−</m:t>
                        </m:r>
                        <m:r>
                          <a:rPr lang="pt-BR" altLang="zh-CN" sz="2400" b="1" i="1" smtClean="0">
                            <a:solidFill>
                              <a:srgbClr val="002060"/>
                            </a:solidFill>
                            <a:latin typeface="Cambria Math" panose="02040503050406030204" pitchFamily="18" charset="0"/>
                          </a:rPr>
                          <m:t>𝑩</m:t>
                        </m:r>
                      </m:e>
                    </m:d>
                    <m:r>
                      <a:rPr lang="pt-BR" altLang="zh-CN" sz="2400" b="1" i="1" smtClean="0">
                        <a:solidFill>
                          <a:srgbClr val="002060"/>
                        </a:solidFill>
                        <a:latin typeface="Cambria Math" panose="02040503050406030204" pitchFamily="18" charset="0"/>
                      </a:rPr>
                      <m:t>∪</m:t>
                    </m:r>
                    <m:r>
                      <a:rPr lang="pt-BR" altLang="zh-CN" sz="2400" b="1" i="1" smtClean="0">
                        <a:solidFill>
                          <a:srgbClr val="002060"/>
                        </a:solidFill>
                        <a:latin typeface="Cambria Math" panose="02040503050406030204" pitchFamily="18" charset="0"/>
                      </a:rPr>
                      <m:t>𝑪</m:t>
                    </m:r>
                  </m:oMath>
                </a14:m>
                <a:endParaRPr lang="zh-CN" altLang="en-US" sz="2400" b="1">
                  <a:solidFill>
                    <a:srgbClr val="002060"/>
                  </a:solidFill>
                </a:endParaRPr>
              </a:p>
            </p:txBody>
          </p:sp>
        </mc:Choice>
        <mc:Fallback xmlns="">
          <p:sp>
            <p:nvSpPr>
              <p:cNvPr id="2" name="文本框 1">
                <a:extLst>
                  <a:ext uri="{FF2B5EF4-FFF2-40B4-BE49-F238E27FC236}">
                    <a16:creationId xmlns:a16="http://schemas.microsoft.com/office/drawing/2014/main" id="{491C1C19-6E74-4EE9-967D-361E2AF44DD1}"/>
                  </a:ext>
                </a:extLst>
              </p:cNvPr>
              <p:cNvSpPr txBox="1">
                <a:spLocks noRot="1" noChangeAspect="1" noMove="1" noResize="1" noEditPoints="1" noAdjustHandles="1" noChangeArrowheads="1" noChangeShapeType="1" noTextEdit="1"/>
              </p:cNvSpPr>
              <p:nvPr/>
            </p:nvSpPr>
            <p:spPr>
              <a:xfrm>
                <a:off x="572322" y="1041784"/>
                <a:ext cx="7630964" cy="461665"/>
              </a:xfrm>
              <a:prstGeom prst="rect">
                <a:avLst/>
              </a:prstGeom>
              <a:blipFill>
                <a:blip r:embed="rId2"/>
                <a:stretch>
                  <a:fillRect l="-1278" t="-9211" b="-30263"/>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82101999-D98D-4008-BF1A-792F28A18C1E}"/>
              </a:ext>
            </a:extLst>
          </p:cNvPr>
          <p:cNvSpPr txBox="1"/>
          <p:nvPr/>
        </p:nvSpPr>
        <p:spPr>
          <a:xfrm>
            <a:off x="8532207" y="916616"/>
            <a:ext cx="2026427" cy="646331"/>
          </a:xfrm>
          <a:prstGeom prst="rect">
            <a:avLst/>
          </a:prstGeom>
          <a:solidFill>
            <a:schemeClr val="accent4">
              <a:lumMod val="40000"/>
              <a:lumOff val="60000"/>
            </a:schemeClr>
          </a:solidFill>
        </p:spPr>
        <p:txBody>
          <a:bodyPr wrap="square" rtlCol="0">
            <a:spAutoFit/>
          </a:bodyPr>
          <a:lstStyle/>
          <a:p>
            <a:r>
              <a:rPr lang="zh-CN" altLang="en-US" b="1">
                <a:solidFill>
                  <a:schemeClr val="accent2">
                    <a:lumMod val="50000"/>
                  </a:schemeClr>
                </a:solidFill>
              </a:rPr>
              <a:t>使用下面选项字母填空以给出理由</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7E74EEEC-986E-40DC-8BA7-30E1A6CF8F4E}"/>
                  </a:ext>
                </a:extLst>
              </p:cNvPr>
              <p:cNvSpPr txBox="1"/>
              <p:nvPr/>
            </p:nvSpPr>
            <p:spPr>
              <a:xfrm>
                <a:off x="1026231" y="1587378"/>
                <a:ext cx="7505976" cy="400110"/>
              </a:xfrm>
              <a:prstGeom prst="rect">
                <a:avLst/>
              </a:prstGeom>
              <a:solidFill>
                <a:schemeClr val="accent6">
                  <a:lumMod val="20000"/>
                  <a:lumOff val="80000"/>
                  <a:alpha val="25000"/>
                </a:schemeClr>
              </a:solidFill>
            </p:spPr>
            <p:txBody>
              <a:bodyPr wrap="square" rtlCol="0">
                <a:spAutoFit/>
              </a:bodyPr>
              <a:lstStyle/>
              <a:p>
                <a:pPr marL="342900" indent="-342900">
                  <a:buFont typeface="Arial" panose="020B0604020202020204" pitchFamily="34" charset="0"/>
                  <a:buChar char="•"/>
                </a:pPr>
                <a:r>
                  <a:rPr lang="zh-CN" altLang="pt-BR" sz="2000" b="1">
                    <a:solidFill>
                      <a:schemeClr val="tx2">
                        <a:lumMod val="50000"/>
                      </a:schemeClr>
                    </a:solidFill>
                  </a:rPr>
                  <a:t>首先由下面的集合等式演算有</a:t>
                </a:r>
                <a14:m>
                  <m:oMath xmlns:m="http://schemas.openxmlformats.org/officeDocument/2006/math">
                    <m:r>
                      <a:rPr lang="pt-BR" altLang="zh-CN" sz="2000" b="1" i="1" smtClean="0">
                        <a:solidFill>
                          <a:schemeClr val="tx2">
                            <a:lumMod val="50000"/>
                          </a:schemeClr>
                        </a:solidFill>
                        <a:latin typeface="Cambria Math" panose="02040503050406030204" pitchFamily="18" charset="0"/>
                      </a:rPr>
                      <m:t>𝑨</m:t>
                    </m:r>
                    <m:r>
                      <a:rPr lang="pt-BR" altLang="zh-CN" sz="2000" b="1" i="1" smtClean="0">
                        <a:solidFill>
                          <a:schemeClr val="tx2">
                            <a:lumMod val="50000"/>
                          </a:schemeClr>
                        </a:solidFill>
                        <a:latin typeface="Cambria Math" panose="02040503050406030204" pitchFamily="18" charset="0"/>
                      </a:rPr>
                      <m:t>−</m:t>
                    </m:r>
                    <m:d>
                      <m:dPr>
                        <m:ctrlPr>
                          <a:rPr lang="pt-BR" altLang="zh-CN" sz="2000" b="1" i="1" smtClean="0">
                            <a:solidFill>
                              <a:schemeClr val="tx2">
                                <a:lumMod val="50000"/>
                              </a:schemeClr>
                            </a:solidFill>
                            <a:latin typeface="Cambria Math" panose="02040503050406030204" pitchFamily="18" charset="0"/>
                          </a:rPr>
                        </m:ctrlPr>
                      </m:dPr>
                      <m:e>
                        <m:r>
                          <a:rPr lang="pt-BR" altLang="zh-CN" sz="2000" b="1" i="1">
                            <a:solidFill>
                              <a:schemeClr val="tx2">
                                <a:lumMod val="50000"/>
                              </a:schemeClr>
                            </a:solidFill>
                            <a:latin typeface="Cambria Math" panose="02040503050406030204" pitchFamily="18" charset="0"/>
                          </a:rPr>
                          <m:t>𝑩</m:t>
                        </m:r>
                        <m:r>
                          <a:rPr lang="pt-BR" altLang="zh-CN" sz="2000" b="1" i="1">
                            <a:solidFill>
                              <a:schemeClr val="tx2">
                                <a:lumMod val="50000"/>
                              </a:schemeClr>
                            </a:solidFill>
                            <a:latin typeface="Cambria Math" panose="02040503050406030204" pitchFamily="18" charset="0"/>
                          </a:rPr>
                          <m:t>−</m:t>
                        </m:r>
                        <m:r>
                          <a:rPr lang="pt-BR" altLang="zh-CN" sz="2000" b="1" i="1">
                            <a:solidFill>
                              <a:schemeClr val="tx2">
                                <a:lumMod val="50000"/>
                              </a:schemeClr>
                            </a:solidFill>
                            <a:latin typeface="Cambria Math" panose="02040503050406030204" pitchFamily="18" charset="0"/>
                          </a:rPr>
                          <m:t>𝑪</m:t>
                        </m:r>
                      </m:e>
                    </m:d>
                    <m:r>
                      <a:rPr lang="pt-BR" altLang="zh-CN" sz="2000" b="1" i="1">
                        <a:solidFill>
                          <a:schemeClr val="tx2">
                            <a:lumMod val="50000"/>
                          </a:schemeClr>
                        </a:solidFill>
                        <a:latin typeface="Cambria Math" panose="02040503050406030204" pitchFamily="18" charset="0"/>
                      </a:rPr>
                      <m:t>=</m:t>
                    </m:r>
                    <m:d>
                      <m:dPr>
                        <m:ctrlPr>
                          <a:rPr lang="pt-BR" altLang="zh-CN" sz="2000" b="1" i="1">
                            <a:solidFill>
                              <a:schemeClr val="tx2">
                                <a:lumMod val="50000"/>
                              </a:schemeClr>
                            </a:solidFill>
                            <a:latin typeface="Cambria Math" panose="02040503050406030204" pitchFamily="18" charset="0"/>
                          </a:rPr>
                        </m:ctrlPr>
                      </m:dPr>
                      <m:e>
                        <m:r>
                          <a:rPr lang="pt-BR" altLang="zh-CN" sz="2000" b="1" i="1">
                            <a:solidFill>
                              <a:schemeClr val="tx2">
                                <a:lumMod val="50000"/>
                              </a:schemeClr>
                            </a:solidFill>
                            <a:latin typeface="Cambria Math" panose="02040503050406030204" pitchFamily="18" charset="0"/>
                          </a:rPr>
                          <m:t>𝑨</m:t>
                        </m:r>
                        <m:r>
                          <a:rPr lang="pt-BR" altLang="zh-CN" sz="2000" b="1" i="1">
                            <a:solidFill>
                              <a:schemeClr val="tx2">
                                <a:lumMod val="50000"/>
                              </a:schemeClr>
                            </a:solidFill>
                            <a:latin typeface="Cambria Math" panose="02040503050406030204" pitchFamily="18" charset="0"/>
                          </a:rPr>
                          <m:t>−</m:t>
                        </m:r>
                        <m:r>
                          <a:rPr lang="pt-BR" altLang="zh-CN" sz="2000" b="1" i="1">
                            <a:solidFill>
                              <a:schemeClr val="tx2">
                                <a:lumMod val="50000"/>
                              </a:schemeClr>
                            </a:solidFill>
                            <a:latin typeface="Cambria Math" panose="02040503050406030204" pitchFamily="18" charset="0"/>
                          </a:rPr>
                          <m:t>𝑩</m:t>
                        </m:r>
                      </m:e>
                    </m:d>
                    <m:r>
                      <a:rPr lang="pt-BR" altLang="zh-CN" sz="2000" b="1" i="1">
                        <a:solidFill>
                          <a:schemeClr val="tx2">
                            <a:lumMod val="50000"/>
                          </a:schemeClr>
                        </a:solidFill>
                        <a:latin typeface="Cambria Math" panose="02040503050406030204" pitchFamily="18" charset="0"/>
                      </a:rPr>
                      <m:t>∪</m:t>
                    </m:r>
                    <m:d>
                      <m:dPr>
                        <m:ctrlPr>
                          <a:rPr lang="pt-BR" altLang="zh-CN" sz="2000" b="1" i="1">
                            <a:solidFill>
                              <a:schemeClr val="tx2">
                                <a:lumMod val="50000"/>
                              </a:schemeClr>
                            </a:solidFill>
                            <a:latin typeface="Cambria Math" panose="02040503050406030204" pitchFamily="18" charset="0"/>
                          </a:rPr>
                        </m:ctrlPr>
                      </m:dPr>
                      <m:e>
                        <m:r>
                          <a:rPr lang="pt-BR" altLang="zh-CN" sz="2000" b="1" i="1">
                            <a:solidFill>
                              <a:schemeClr val="tx2">
                                <a:lumMod val="50000"/>
                              </a:schemeClr>
                            </a:solidFill>
                            <a:latin typeface="Cambria Math" panose="02040503050406030204" pitchFamily="18" charset="0"/>
                          </a:rPr>
                          <m:t>𝑨</m:t>
                        </m:r>
                        <m:r>
                          <a:rPr lang="pt-BR" altLang="zh-CN" sz="2000" b="1" i="1">
                            <a:solidFill>
                              <a:schemeClr val="tx2">
                                <a:lumMod val="50000"/>
                              </a:schemeClr>
                            </a:solidFill>
                            <a:latin typeface="Cambria Math" panose="02040503050406030204" pitchFamily="18" charset="0"/>
                          </a:rPr>
                          <m:t>∩</m:t>
                        </m:r>
                        <m:r>
                          <a:rPr lang="pt-BR" altLang="zh-CN" sz="2000" b="1" i="1">
                            <a:solidFill>
                              <a:schemeClr val="tx2">
                                <a:lumMod val="50000"/>
                              </a:schemeClr>
                            </a:solidFill>
                            <a:latin typeface="Cambria Math" panose="02040503050406030204" pitchFamily="18" charset="0"/>
                          </a:rPr>
                          <m:t>𝑪</m:t>
                        </m:r>
                      </m:e>
                    </m:d>
                  </m:oMath>
                </a14:m>
                <a:endParaRPr lang="zh-CN" altLang="en-US" sz="2000" b="1">
                  <a:solidFill>
                    <a:schemeClr val="tx2">
                      <a:lumMod val="50000"/>
                    </a:schemeClr>
                  </a:solidFill>
                </a:endParaRPr>
              </a:p>
            </p:txBody>
          </p:sp>
        </mc:Choice>
        <mc:Fallback xmlns="">
          <p:sp>
            <p:nvSpPr>
              <p:cNvPr id="4" name="文本框 3">
                <a:extLst>
                  <a:ext uri="{FF2B5EF4-FFF2-40B4-BE49-F238E27FC236}">
                    <a16:creationId xmlns:a16="http://schemas.microsoft.com/office/drawing/2014/main" id="{7E74EEEC-986E-40DC-8BA7-30E1A6CF8F4E}"/>
                  </a:ext>
                </a:extLst>
              </p:cNvPr>
              <p:cNvSpPr txBox="1">
                <a:spLocks noRot="1" noChangeAspect="1" noMove="1" noResize="1" noEditPoints="1" noAdjustHandles="1" noChangeArrowheads="1" noChangeShapeType="1" noTextEdit="1"/>
              </p:cNvSpPr>
              <p:nvPr/>
            </p:nvSpPr>
            <p:spPr>
              <a:xfrm>
                <a:off x="1026231" y="1587378"/>
                <a:ext cx="7505976" cy="400110"/>
              </a:xfrm>
              <a:prstGeom prst="rect">
                <a:avLst/>
              </a:prstGeom>
              <a:blipFill>
                <a:blip r:embed="rId3"/>
                <a:stretch>
                  <a:fillRect l="-731" t="-7576" b="-25758"/>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819BAAAB-C577-4AD1-8563-AFF8135046FF}"/>
              </a:ext>
            </a:extLst>
          </p:cNvPr>
          <p:cNvPicPr>
            <a:picLocks noChangeAspect="1"/>
          </p:cNvPicPr>
          <p:nvPr/>
        </p:nvPicPr>
        <p:blipFill>
          <a:blip r:embed="rId4"/>
          <a:stretch>
            <a:fillRect/>
          </a:stretch>
        </p:blipFill>
        <p:spPr>
          <a:xfrm>
            <a:off x="1946648" y="2020225"/>
            <a:ext cx="6192336" cy="2545579"/>
          </a:xfrm>
          <a:prstGeom prst="rect">
            <a:avLst/>
          </a:prstGeom>
        </p:spPr>
      </p:pic>
      <p:grpSp>
        <p:nvGrpSpPr>
          <p:cNvPr id="16" name="组合 15">
            <a:extLst>
              <a:ext uri="{FF2B5EF4-FFF2-40B4-BE49-F238E27FC236}">
                <a16:creationId xmlns:a16="http://schemas.microsoft.com/office/drawing/2014/main" id="{9E10AF93-F2E3-411E-BFF1-31A62D1CF51D}"/>
              </a:ext>
            </a:extLst>
          </p:cNvPr>
          <p:cNvGrpSpPr/>
          <p:nvPr/>
        </p:nvGrpSpPr>
        <p:grpSpPr>
          <a:xfrm>
            <a:off x="1026230" y="4659288"/>
            <a:ext cx="9321619" cy="400110"/>
            <a:chOff x="1026230" y="4659288"/>
            <a:chExt cx="9321619" cy="400110"/>
          </a:xfrm>
        </p:grpSpPr>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43C8DB72-CA60-4A21-BFF9-3370119F3472}"/>
                    </a:ext>
                  </a:extLst>
                </p:cNvPr>
                <p:cNvSpPr txBox="1"/>
                <p:nvPr/>
              </p:nvSpPr>
              <p:spPr>
                <a:xfrm>
                  <a:off x="1026230" y="4659288"/>
                  <a:ext cx="9321619" cy="400110"/>
                </a:xfrm>
                <a:prstGeom prst="rect">
                  <a:avLst/>
                </a:prstGeom>
                <a:solidFill>
                  <a:schemeClr val="accent6">
                    <a:lumMod val="20000"/>
                    <a:lumOff val="80000"/>
                    <a:alpha val="25000"/>
                  </a:schemeClr>
                </a:solidFill>
              </p:spPr>
              <p:txBody>
                <a:bodyPr wrap="square" rtlCol="0">
                  <a:spAutoFit/>
                </a:bodyPr>
                <a:lstStyle/>
                <a:p>
                  <a:pPr marL="342900" indent="-342900">
                    <a:buFont typeface="Arial" panose="020B0604020202020204" pitchFamily="34" charset="0"/>
                    <a:buChar char="•"/>
                  </a:pPr>
                  <a:r>
                    <a:rPr lang="zh-CN" altLang="en-US" sz="2000" b="1">
                      <a:solidFill>
                        <a:schemeClr val="tx2">
                          <a:lumMod val="50000"/>
                        </a:schemeClr>
                      </a:solidFill>
                    </a:rPr>
                    <a:t>而</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𝑨</m:t>
                      </m:r>
                      <m:r>
                        <a:rPr lang="en-US" altLang="zh-CN" sz="2000" b="1" i="1">
                          <a:solidFill>
                            <a:schemeClr val="tx2">
                              <a:lumMod val="50000"/>
                            </a:schemeClr>
                          </a:solidFill>
                          <a:latin typeface="Cambria Math" panose="02040503050406030204" pitchFamily="18" charset="0"/>
                        </a:rPr>
                        <m:t>∩</m:t>
                      </m:r>
                      <m:r>
                        <a:rPr lang="en-US" altLang="zh-CN" sz="2000" b="1" i="1">
                          <a:solidFill>
                            <a:schemeClr val="tx2">
                              <a:lumMod val="50000"/>
                            </a:schemeClr>
                          </a:solidFill>
                          <a:latin typeface="Cambria Math" panose="02040503050406030204" pitchFamily="18" charset="0"/>
                        </a:rPr>
                        <m:t>𝑪</m:t>
                      </m:r>
                      <m:r>
                        <a:rPr lang="en-US" altLang="zh-CN" sz="2000" b="1" i="1">
                          <a:solidFill>
                            <a:schemeClr val="tx2">
                              <a:lumMod val="50000"/>
                            </a:schemeClr>
                          </a:solidFill>
                          <a:latin typeface="Cambria Math" panose="02040503050406030204" pitchFamily="18" charset="0"/>
                        </a:rPr>
                        <m:t>⊆</m:t>
                      </m:r>
                      <m:r>
                        <a:rPr lang="en-US" altLang="zh-CN" sz="2000" b="1" i="1" smtClean="0">
                          <a:solidFill>
                            <a:schemeClr val="tx2">
                              <a:lumMod val="50000"/>
                            </a:schemeClr>
                          </a:solidFill>
                          <a:latin typeface="Cambria Math" panose="02040503050406030204" pitchFamily="18" charset="0"/>
                        </a:rPr>
                        <m:t>𝑪</m:t>
                      </m:r>
                    </m:oMath>
                  </a14:m>
                  <a:r>
                    <a:rPr lang="zh-CN" altLang="en-US" sz="2000" b="1">
                      <a:solidFill>
                        <a:schemeClr val="tx2">
                          <a:lumMod val="50000"/>
                        </a:schemeClr>
                      </a:solidFill>
                    </a:rPr>
                    <a:t>，从而由                </a:t>
                  </a:r>
                  <a:r>
                    <a:rPr lang="en-US" altLang="zh-CN" sz="2000" b="1">
                      <a:solidFill>
                        <a:srgbClr val="0000FF"/>
                      </a:solidFill>
                    </a:rPr>
                    <a:t>(7)</a:t>
                  </a:r>
                  <a:r>
                    <a:rPr lang="en-US" altLang="zh-CN" sz="2000" b="1">
                      <a:solidFill>
                        <a:schemeClr val="tx2">
                          <a:lumMod val="50000"/>
                        </a:schemeClr>
                      </a:solidFill>
                    </a:rPr>
                    <a:t>             </a:t>
                  </a:r>
                  <a:r>
                    <a:rPr lang="zh-CN" altLang="en-US" sz="2000" b="1">
                      <a:solidFill>
                        <a:schemeClr val="tx2">
                          <a:lumMod val="50000"/>
                        </a:schemeClr>
                      </a:solidFill>
                    </a:rPr>
                    <a:t> 有</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𝑨</m:t>
                      </m:r>
                      <m:r>
                        <a:rPr lang="en-US" altLang="zh-CN" sz="2000" b="1" i="1" smtClean="0">
                          <a:solidFill>
                            <a:schemeClr val="tx2">
                              <a:lumMod val="50000"/>
                            </a:schemeClr>
                          </a:solidFill>
                          <a:latin typeface="Cambria Math" panose="02040503050406030204" pitchFamily="18" charset="0"/>
                        </a:rPr>
                        <m:t>−</m:t>
                      </m:r>
                      <m:d>
                        <m:dPr>
                          <m:ctrlPr>
                            <a:rPr lang="en-US" altLang="zh-CN" sz="2000" b="1" i="1" smtClean="0">
                              <a:solidFill>
                                <a:schemeClr val="tx2">
                                  <a:lumMod val="50000"/>
                                </a:schemeClr>
                              </a:solidFill>
                              <a:latin typeface="Cambria Math" panose="02040503050406030204" pitchFamily="18" charset="0"/>
                            </a:rPr>
                          </m:ctrlPr>
                        </m:dPr>
                        <m:e>
                          <m:r>
                            <a:rPr lang="en-US" altLang="zh-CN" sz="2000" b="1" i="1">
                              <a:solidFill>
                                <a:schemeClr val="tx2">
                                  <a:lumMod val="50000"/>
                                </a:schemeClr>
                              </a:solidFill>
                              <a:latin typeface="Cambria Math" panose="02040503050406030204" pitchFamily="18" charset="0"/>
                            </a:rPr>
                            <m:t>𝑩</m:t>
                          </m:r>
                          <m:r>
                            <a:rPr lang="en-US" altLang="zh-CN" sz="2000" b="1" i="1">
                              <a:solidFill>
                                <a:schemeClr val="tx2">
                                  <a:lumMod val="50000"/>
                                </a:schemeClr>
                              </a:solidFill>
                              <a:latin typeface="Cambria Math" panose="02040503050406030204" pitchFamily="18" charset="0"/>
                            </a:rPr>
                            <m:t>−</m:t>
                          </m:r>
                          <m:r>
                            <a:rPr lang="en-US" altLang="zh-CN" sz="2000" b="1" i="1">
                              <a:solidFill>
                                <a:schemeClr val="tx2">
                                  <a:lumMod val="50000"/>
                                </a:schemeClr>
                              </a:solidFill>
                              <a:latin typeface="Cambria Math" panose="02040503050406030204" pitchFamily="18" charset="0"/>
                            </a:rPr>
                            <m:t>𝑪</m:t>
                          </m:r>
                        </m:e>
                      </m:d>
                      <m:r>
                        <a:rPr lang="en-US" altLang="zh-CN" sz="2000" b="1" i="1">
                          <a:solidFill>
                            <a:schemeClr val="tx2">
                              <a:lumMod val="50000"/>
                            </a:schemeClr>
                          </a:solidFill>
                          <a:latin typeface="Cambria Math" panose="02040503050406030204" pitchFamily="18" charset="0"/>
                        </a:rPr>
                        <m:t>=</m:t>
                      </m:r>
                      <m:d>
                        <m:dPr>
                          <m:ctrlPr>
                            <a:rPr lang="en-US" altLang="zh-CN" sz="2000" b="1" i="1">
                              <a:solidFill>
                                <a:schemeClr val="tx2">
                                  <a:lumMod val="50000"/>
                                </a:schemeClr>
                              </a:solidFill>
                              <a:latin typeface="Cambria Math" panose="02040503050406030204" pitchFamily="18" charset="0"/>
                            </a:rPr>
                          </m:ctrlPr>
                        </m:dPr>
                        <m:e>
                          <m:r>
                            <a:rPr lang="en-US" altLang="zh-CN" sz="2000" b="1" i="1">
                              <a:solidFill>
                                <a:schemeClr val="tx2">
                                  <a:lumMod val="50000"/>
                                </a:schemeClr>
                              </a:solidFill>
                              <a:latin typeface="Cambria Math" panose="02040503050406030204" pitchFamily="18" charset="0"/>
                            </a:rPr>
                            <m:t>𝑨</m:t>
                          </m:r>
                          <m:r>
                            <a:rPr lang="en-US" altLang="zh-CN" sz="2000" b="1" i="1">
                              <a:solidFill>
                                <a:schemeClr val="tx2">
                                  <a:lumMod val="50000"/>
                                </a:schemeClr>
                              </a:solidFill>
                              <a:latin typeface="Cambria Math" panose="02040503050406030204" pitchFamily="18" charset="0"/>
                            </a:rPr>
                            <m:t>−</m:t>
                          </m:r>
                          <m:r>
                            <a:rPr lang="en-US" altLang="zh-CN" sz="2000" b="1" i="1">
                              <a:solidFill>
                                <a:schemeClr val="tx2">
                                  <a:lumMod val="50000"/>
                                </a:schemeClr>
                              </a:solidFill>
                              <a:latin typeface="Cambria Math" panose="02040503050406030204" pitchFamily="18" charset="0"/>
                            </a:rPr>
                            <m:t>𝑩</m:t>
                          </m:r>
                        </m:e>
                      </m:d>
                      <m:r>
                        <a:rPr lang="en-US" altLang="zh-CN" sz="2000" b="1" i="1">
                          <a:solidFill>
                            <a:schemeClr val="tx2">
                              <a:lumMod val="50000"/>
                            </a:schemeClr>
                          </a:solidFill>
                          <a:latin typeface="Cambria Math" panose="02040503050406030204" pitchFamily="18" charset="0"/>
                        </a:rPr>
                        <m:t>∪</m:t>
                      </m:r>
                      <m:d>
                        <m:dPr>
                          <m:ctrlPr>
                            <a:rPr lang="en-US" altLang="zh-CN" sz="2000" b="1" i="1">
                              <a:solidFill>
                                <a:schemeClr val="tx2">
                                  <a:lumMod val="50000"/>
                                </a:schemeClr>
                              </a:solidFill>
                              <a:latin typeface="Cambria Math" panose="02040503050406030204" pitchFamily="18" charset="0"/>
                            </a:rPr>
                          </m:ctrlPr>
                        </m:dPr>
                        <m:e>
                          <m:r>
                            <a:rPr lang="en-US" altLang="zh-CN" sz="2000" b="1" i="1">
                              <a:solidFill>
                                <a:schemeClr val="tx2">
                                  <a:lumMod val="50000"/>
                                </a:schemeClr>
                              </a:solidFill>
                              <a:latin typeface="Cambria Math" panose="02040503050406030204" pitchFamily="18" charset="0"/>
                            </a:rPr>
                            <m:t>𝑨</m:t>
                          </m:r>
                          <m:r>
                            <a:rPr lang="en-US" altLang="zh-CN" sz="2000" b="1" i="1">
                              <a:solidFill>
                                <a:schemeClr val="tx2">
                                  <a:lumMod val="50000"/>
                                </a:schemeClr>
                              </a:solidFill>
                              <a:latin typeface="Cambria Math" panose="02040503050406030204" pitchFamily="18" charset="0"/>
                            </a:rPr>
                            <m:t>∩</m:t>
                          </m:r>
                          <m:r>
                            <a:rPr lang="en-US" altLang="zh-CN" sz="2000" b="1" i="1">
                              <a:solidFill>
                                <a:schemeClr val="tx2">
                                  <a:lumMod val="50000"/>
                                </a:schemeClr>
                              </a:solidFill>
                              <a:latin typeface="Cambria Math" panose="02040503050406030204" pitchFamily="18" charset="0"/>
                            </a:rPr>
                            <m:t>𝑪</m:t>
                          </m:r>
                        </m:e>
                      </m:d>
                    </m:oMath>
                  </a14:m>
                  <a:endParaRPr lang="zh-CN" altLang="en-US" sz="2000" b="1">
                    <a:solidFill>
                      <a:schemeClr val="tx2">
                        <a:lumMod val="50000"/>
                      </a:schemeClr>
                    </a:solidFill>
                  </a:endParaRPr>
                </a:p>
              </p:txBody>
            </p:sp>
          </mc:Choice>
          <mc:Fallback xmlns="">
            <p:sp>
              <p:nvSpPr>
                <p:cNvPr id="13" name="文本框 12">
                  <a:extLst>
                    <a:ext uri="{FF2B5EF4-FFF2-40B4-BE49-F238E27FC236}">
                      <a16:creationId xmlns:a16="http://schemas.microsoft.com/office/drawing/2014/main" id="{43C8DB72-CA60-4A21-BFF9-3370119F3472}"/>
                    </a:ext>
                  </a:extLst>
                </p:cNvPr>
                <p:cNvSpPr txBox="1">
                  <a:spLocks noRot="1" noChangeAspect="1" noMove="1" noResize="1" noEditPoints="1" noAdjustHandles="1" noChangeArrowheads="1" noChangeShapeType="1" noTextEdit="1"/>
                </p:cNvSpPr>
                <p:nvPr/>
              </p:nvSpPr>
              <p:spPr>
                <a:xfrm>
                  <a:off x="1026230" y="4659288"/>
                  <a:ext cx="9321619" cy="400110"/>
                </a:xfrm>
                <a:prstGeom prst="rect">
                  <a:avLst/>
                </a:prstGeom>
                <a:blipFill>
                  <a:blip r:embed="rId5"/>
                  <a:stretch>
                    <a:fillRect l="-589" t="-7576" b="-25758"/>
                  </a:stretch>
                </a:blipFill>
              </p:spPr>
              <p:txBody>
                <a:bodyPr/>
                <a:lstStyle/>
                <a:p>
                  <a:r>
                    <a:rPr lang="zh-CN" altLang="en-US">
                      <a:noFill/>
                    </a:rPr>
                    <a:t> </a:t>
                  </a:r>
                </a:p>
              </p:txBody>
            </p:sp>
          </mc:Fallback>
        </mc:AlternateContent>
        <p:cxnSp>
          <p:nvCxnSpPr>
            <p:cNvPr id="15" name="直接连接符 14">
              <a:extLst>
                <a:ext uri="{FF2B5EF4-FFF2-40B4-BE49-F238E27FC236}">
                  <a16:creationId xmlns:a16="http://schemas.microsoft.com/office/drawing/2014/main" id="{EA729AC4-67A0-473D-84FD-EB7F0766BD1D}"/>
                </a:ext>
              </a:extLst>
            </p:cNvPr>
            <p:cNvCxnSpPr>
              <a:cxnSpLocks/>
            </p:cNvCxnSpPr>
            <p:nvPr/>
          </p:nvCxnSpPr>
          <p:spPr>
            <a:xfrm>
              <a:off x="3887845" y="4993019"/>
              <a:ext cx="2355073"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9" name="表格 18">
            <a:extLst>
              <a:ext uri="{FF2B5EF4-FFF2-40B4-BE49-F238E27FC236}">
                <a16:creationId xmlns:a16="http://schemas.microsoft.com/office/drawing/2014/main" id="{E7908544-8FBE-44A0-B32D-7412B8EBD05C}"/>
              </a:ext>
            </a:extLst>
          </p:cNvPr>
          <p:cNvGraphicFramePr>
            <a:graphicFrameLocks noGrp="1"/>
          </p:cNvGraphicFramePr>
          <p:nvPr/>
        </p:nvGraphicFramePr>
        <p:xfrm>
          <a:off x="510922" y="5152882"/>
          <a:ext cx="11170154" cy="1188720"/>
        </p:xfrm>
        <a:graphic>
          <a:graphicData uri="http://schemas.openxmlformats.org/drawingml/2006/table">
            <a:tbl>
              <a:tblPr firstRow="1" bandRow="1">
                <a:tableStyleId>{5C22544A-7EE6-4342-B048-85BDC9FD1C3A}</a:tableStyleId>
              </a:tblPr>
              <a:tblGrid>
                <a:gridCol w="1822223">
                  <a:extLst>
                    <a:ext uri="{9D8B030D-6E8A-4147-A177-3AD203B41FA5}">
                      <a16:colId xmlns:a16="http://schemas.microsoft.com/office/drawing/2014/main" val="2154442432"/>
                    </a:ext>
                  </a:extLst>
                </a:gridCol>
                <a:gridCol w="1782751">
                  <a:extLst>
                    <a:ext uri="{9D8B030D-6E8A-4147-A177-3AD203B41FA5}">
                      <a16:colId xmlns:a16="http://schemas.microsoft.com/office/drawing/2014/main" val="355960408"/>
                    </a:ext>
                  </a:extLst>
                </a:gridCol>
                <a:gridCol w="2855033">
                  <a:extLst>
                    <a:ext uri="{9D8B030D-6E8A-4147-A177-3AD203B41FA5}">
                      <a16:colId xmlns:a16="http://schemas.microsoft.com/office/drawing/2014/main" val="3938278601"/>
                    </a:ext>
                  </a:extLst>
                </a:gridCol>
                <a:gridCol w="2848454">
                  <a:extLst>
                    <a:ext uri="{9D8B030D-6E8A-4147-A177-3AD203B41FA5}">
                      <a16:colId xmlns:a16="http://schemas.microsoft.com/office/drawing/2014/main" val="3697040297"/>
                    </a:ext>
                  </a:extLst>
                </a:gridCol>
                <a:gridCol w="1861693">
                  <a:extLst>
                    <a:ext uri="{9D8B030D-6E8A-4147-A177-3AD203B41FA5}">
                      <a16:colId xmlns:a16="http://schemas.microsoft.com/office/drawing/2014/main" val="711134306"/>
                    </a:ext>
                  </a:extLst>
                </a:gridCol>
              </a:tblGrid>
              <a:tr h="370840">
                <a:tc>
                  <a:txBody>
                    <a:bodyPr/>
                    <a:lstStyle/>
                    <a:p>
                      <a:pPr algn="l"/>
                      <a:r>
                        <a:rPr lang="en-US" altLang="zh-CN" sz="2000" b="1">
                          <a:solidFill>
                            <a:schemeClr val="accent2">
                              <a:lumMod val="50000"/>
                            </a:schemeClr>
                          </a:solidFill>
                        </a:rPr>
                        <a:t>A.  </a:t>
                      </a:r>
                      <a:r>
                        <a:rPr lang="zh-CN" altLang="en-US" sz="2000">
                          <a:solidFill>
                            <a:schemeClr val="accent2">
                              <a:lumMod val="50000"/>
                            </a:schemeClr>
                          </a:solidFill>
                        </a:rPr>
                        <a:t>同一律</a:t>
                      </a:r>
                      <a:endParaRPr lang="zh-CN" altLang="en-US" sz="2000" b="1">
                        <a:solidFill>
                          <a:schemeClr val="accent2">
                            <a:lumMod val="5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B.  </a:t>
                      </a:r>
                      <a:r>
                        <a:rPr lang="zh-CN" altLang="en-US" sz="2000" b="1">
                          <a:solidFill>
                            <a:schemeClr val="accent2">
                              <a:lumMod val="50000"/>
                            </a:schemeClr>
                          </a:solidFill>
                        </a:rPr>
                        <a:t>零律</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C.  </a:t>
                      </a:r>
                      <a:r>
                        <a:rPr lang="zh-CN" altLang="en-US" sz="2000" b="1">
                          <a:solidFill>
                            <a:schemeClr val="accent2">
                              <a:lumMod val="50000"/>
                            </a:schemeClr>
                          </a:solidFill>
                        </a:rPr>
                        <a:t>矛盾律</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D.  </a:t>
                      </a:r>
                      <a:r>
                        <a:rPr lang="zh-CN" altLang="en-US" sz="2000" b="1">
                          <a:solidFill>
                            <a:schemeClr val="accent2">
                              <a:lumMod val="50000"/>
                            </a:schemeClr>
                          </a:solidFill>
                        </a:rPr>
                        <a:t>排中律</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E.  </a:t>
                      </a:r>
                      <a:r>
                        <a:rPr lang="zh-CN" altLang="en-US" sz="2000" b="1">
                          <a:solidFill>
                            <a:schemeClr val="accent2">
                              <a:lumMod val="50000"/>
                            </a:schemeClr>
                          </a:solidFill>
                        </a:rPr>
                        <a:t>双重否定律</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958124212"/>
                  </a:ext>
                </a:extLst>
              </a:tr>
              <a:tr h="370840">
                <a:tc>
                  <a:txBody>
                    <a:bodyPr/>
                    <a:lstStyle/>
                    <a:p>
                      <a:pPr algn="l"/>
                      <a:r>
                        <a:rPr lang="en-US" altLang="zh-CN" sz="2000" b="1">
                          <a:solidFill>
                            <a:schemeClr val="accent2">
                              <a:lumMod val="50000"/>
                            </a:schemeClr>
                          </a:solidFill>
                        </a:rPr>
                        <a:t>F.  </a:t>
                      </a:r>
                      <a:r>
                        <a:rPr lang="zh-CN" altLang="en-US" sz="2000" b="1">
                          <a:solidFill>
                            <a:schemeClr val="accent2">
                              <a:lumMod val="50000"/>
                            </a:schemeClr>
                          </a:solidFill>
                        </a:rPr>
                        <a:t>幂等律</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G.  </a:t>
                      </a:r>
                      <a:r>
                        <a:rPr lang="zh-CN" altLang="en-US" sz="2000" b="1">
                          <a:solidFill>
                            <a:schemeClr val="accent2">
                              <a:lumMod val="50000"/>
                            </a:schemeClr>
                          </a:solidFill>
                        </a:rPr>
                        <a:t>交换律</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H.  </a:t>
                      </a:r>
                      <a:r>
                        <a:rPr lang="zh-CN" altLang="en-US" sz="2000" b="1">
                          <a:solidFill>
                            <a:schemeClr val="accent2">
                              <a:lumMod val="50000"/>
                            </a:schemeClr>
                          </a:solidFill>
                        </a:rPr>
                        <a:t>结合律</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a:solidFill>
                            <a:schemeClr val="accent2">
                              <a:lumMod val="50000"/>
                            </a:schemeClr>
                          </a:solidFill>
                        </a:rPr>
                        <a:t>I.  </a:t>
                      </a:r>
                      <a:r>
                        <a:rPr lang="zh-CN" altLang="en-US" sz="2000" b="1">
                          <a:solidFill>
                            <a:schemeClr val="accent2">
                              <a:lumMod val="50000"/>
                            </a:schemeClr>
                          </a:solidFill>
                        </a:rPr>
                        <a:t>分配律</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J.   </a:t>
                      </a:r>
                      <a:r>
                        <a:rPr lang="zh-CN" altLang="en-US" sz="2000" b="1">
                          <a:solidFill>
                            <a:schemeClr val="accent2">
                              <a:lumMod val="50000"/>
                            </a:schemeClr>
                          </a:solidFill>
                        </a:rPr>
                        <a:t>吸收律</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3828555206"/>
                  </a:ext>
                </a:extLst>
              </a:tr>
              <a:tr h="370840">
                <a:tc>
                  <a:txBody>
                    <a:bodyPr/>
                    <a:lstStyle/>
                    <a:p>
                      <a:pPr algn="l"/>
                      <a:r>
                        <a:rPr lang="en-US" altLang="zh-CN" sz="2000" b="1">
                          <a:solidFill>
                            <a:schemeClr val="accent2">
                              <a:lumMod val="50000"/>
                            </a:schemeClr>
                          </a:solidFill>
                        </a:rPr>
                        <a:t>K.  </a:t>
                      </a:r>
                      <a:r>
                        <a:rPr lang="zh-CN" altLang="en-US" sz="2000" b="1">
                          <a:solidFill>
                            <a:schemeClr val="accent2">
                              <a:lumMod val="50000"/>
                            </a:schemeClr>
                          </a:solidFill>
                        </a:rPr>
                        <a:t>德摩尔根律</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L.  </a:t>
                      </a:r>
                      <a:r>
                        <a:rPr lang="zh-CN" altLang="en-US" sz="2000" b="1" kern="1200">
                          <a:solidFill>
                            <a:schemeClr val="accent2">
                              <a:lumMod val="50000"/>
                            </a:schemeClr>
                          </a:solidFill>
                          <a:latin typeface="+mn-lt"/>
                          <a:ea typeface="+mn-ea"/>
                          <a:cs typeface="+mn-cs"/>
                        </a:rPr>
                        <a:t>集合差等式</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M. </a:t>
                      </a:r>
                      <a:r>
                        <a:rPr lang="zh-CN" altLang="en-US" sz="2000" b="1">
                          <a:solidFill>
                            <a:schemeClr val="accent2">
                              <a:lumMod val="50000"/>
                            </a:schemeClr>
                          </a:solidFill>
                        </a:rPr>
                        <a:t>集合并保持子集关系</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a:solidFill>
                            <a:schemeClr val="accent2">
                              <a:lumMod val="50000"/>
                            </a:schemeClr>
                          </a:solidFill>
                        </a:rPr>
                        <a:t>N. </a:t>
                      </a:r>
                      <a:r>
                        <a:rPr lang="zh-CN" altLang="en-US" sz="2000" b="1">
                          <a:solidFill>
                            <a:schemeClr val="accent2">
                              <a:lumMod val="50000"/>
                            </a:schemeClr>
                          </a:solidFill>
                        </a:rPr>
                        <a:t>集合交保持子集关系</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  </a:t>
                      </a:r>
                      <a:endParaRPr lang="zh-CN" altLang="en-US" sz="2000" b="1">
                        <a:solidFill>
                          <a:schemeClr val="accent2">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2339066323"/>
                  </a:ext>
                </a:extLst>
              </a:tr>
            </a:tbl>
          </a:graphicData>
        </a:graphic>
      </p:graphicFrame>
    </p:spTree>
    <p:extLst>
      <p:ext uri="{BB962C8B-B14F-4D97-AF65-F5344CB8AC3E}">
        <p14:creationId xmlns:p14="http://schemas.microsoft.com/office/powerpoint/2010/main" val="3090997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基于定义证明集合等式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第十七讲  集合等式证明</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a:t>
            </a:fld>
            <a:r>
              <a:rPr lang="en-US" altLang="zh-CN">
                <a:latin typeface="Arial" panose="020B0604020202020204" pitchFamily="34" charset="0"/>
                <a:ea typeface="楷体" panose="02010609060101010101" pitchFamily="49" charset="-122"/>
                <a:cs typeface="Arial" panose="020B0604020202020204" pitchFamily="34" charset="0"/>
              </a:rPr>
              <a:t>/34</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集合等式的含义及其证明方法</a:t>
            </a:r>
          </a:p>
        </p:txBody>
      </p:sp>
      <p:sp>
        <p:nvSpPr>
          <p:cNvPr id="11" name="矩形: 圆角 10">
            <a:extLst>
              <a:ext uri="{FF2B5EF4-FFF2-40B4-BE49-F238E27FC236}">
                <a16:creationId xmlns:a16="http://schemas.microsoft.com/office/drawing/2014/main" id="{111B606E-34E2-410E-AA97-A78AA91ED9D6}"/>
              </a:ext>
            </a:extLst>
          </p:cNvPr>
          <p:cNvSpPr/>
          <p:nvPr/>
        </p:nvSpPr>
        <p:spPr>
          <a:xfrm>
            <a:off x="618373" y="1145768"/>
            <a:ext cx="2703326"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a:solidFill>
                  <a:schemeClr val="accent2">
                    <a:lumMod val="50000"/>
                  </a:schemeClr>
                </a:solidFill>
              </a:rPr>
              <a:t>什么是集合等式？</a:t>
            </a:r>
            <a:endParaRPr lang="zh-CN" altLang="en-US" sz="2400" b="1" dirty="0">
              <a:solidFill>
                <a:schemeClr val="accent2">
                  <a:lumMod val="50000"/>
                </a:schemeClr>
              </a:solidFill>
            </a:endParaRPr>
          </a:p>
        </p:txBody>
      </p:sp>
      <p:sp>
        <p:nvSpPr>
          <p:cNvPr id="12" name="文本框 11">
            <a:extLst>
              <a:ext uri="{FF2B5EF4-FFF2-40B4-BE49-F238E27FC236}">
                <a16:creationId xmlns:a16="http://schemas.microsoft.com/office/drawing/2014/main" id="{0598E7A7-E549-4AF7-BC8B-1C224107F6EC}"/>
              </a:ext>
            </a:extLst>
          </p:cNvPr>
          <p:cNvSpPr txBox="1"/>
          <p:nvPr/>
        </p:nvSpPr>
        <p:spPr>
          <a:xfrm>
            <a:off x="618372" y="1771231"/>
            <a:ext cx="7933570" cy="2636619"/>
          </a:xfrm>
          <a:prstGeom prst="rect">
            <a:avLst/>
          </a:prstGeom>
          <a:solidFill>
            <a:schemeClr val="bg1">
              <a:lumMod val="95000"/>
              <a:alpha val="50000"/>
            </a:schemeClr>
          </a:solidFill>
        </p:spPr>
        <p:txBody>
          <a:bodyPr wrap="square" rtlCol="0">
            <a:spAutoFit/>
          </a:bodyPr>
          <a:lstStyle/>
          <a:p>
            <a:pPr marL="285744" indent="-285744">
              <a:spcBef>
                <a:spcPts val="600"/>
              </a:spcBef>
              <a:spcAft>
                <a:spcPts val="600"/>
              </a:spcAft>
              <a:buFont typeface="Arial" panose="020B0604020202020204" pitchFamily="34" charset="0"/>
              <a:buChar char="•"/>
            </a:pPr>
            <a:r>
              <a:rPr lang="zh-CN" altLang="en-US" sz="2400" b="1">
                <a:solidFill>
                  <a:srgbClr val="C00000"/>
                </a:solidFill>
                <a:latin typeface="+mn-ea"/>
                <a:cs typeface="Arial" panose="020B0604020202020204" pitchFamily="34" charset="0"/>
              </a:rPr>
              <a:t>集合等式</a:t>
            </a:r>
            <a:r>
              <a:rPr lang="zh-CN" altLang="en-US" sz="2400" b="1">
                <a:solidFill>
                  <a:schemeClr val="accent4">
                    <a:lumMod val="50000"/>
                  </a:schemeClr>
                </a:solidFill>
                <a:latin typeface="Arial" panose="020B0604020202020204" pitchFamily="34" charset="0"/>
                <a:ea typeface="楷体" panose="02010609060101010101" pitchFamily="49" charset="-122"/>
                <a:cs typeface="Arial" panose="020B0604020202020204" pitchFamily="34" charset="0"/>
              </a:rPr>
              <a:t>就是断定两种不同形式定义或表达的集合相等</a:t>
            </a:r>
            <a:endParaRPr lang="en-US" altLang="zh-CN" sz="2400" b="1">
              <a:solidFill>
                <a:schemeClr val="accent4">
                  <a:lumMod val="50000"/>
                </a:schemeClr>
              </a:solidFill>
              <a:latin typeface="Arial" panose="020B0604020202020204" pitchFamily="34" charset="0"/>
              <a:ea typeface="楷体" panose="02010609060101010101" pitchFamily="49" charset="-122"/>
              <a:cs typeface="Arial" panose="020B0604020202020204" pitchFamily="34" charset="0"/>
            </a:endParaRPr>
          </a:p>
          <a:p>
            <a:pPr marL="742932" lvl="1" indent="-285744">
              <a:lnSpc>
                <a:spcPts val="3000"/>
              </a:lnSpc>
              <a:spcBef>
                <a:spcPts val="600"/>
              </a:spcBef>
              <a:spcAft>
                <a:spcPts val="600"/>
              </a:spcAft>
              <a:buFont typeface="Arial" panose="020B0604020202020204" pitchFamily="34" charset="0"/>
              <a:buChar char="•"/>
            </a:pPr>
            <a:r>
              <a:rPr lang="zh-CN" altLang="en-US" sz="2000" b="1">
                <a:solidFill>
                  <a:schemeClr val="accent6">
                    <a:lumMod val="50000"/>
                  </a:schemeClr>
                </a:solidFill>
                <a:latin typeface="+mn-ea"/>
                <a:cs typeface="Arial" panose="020B0604020202020204" pitchFamily="34" charset="0"/>
              </a:rPr>
              <a:t>证明集合等式也即证明两个集合相等，是学习离散数学课程要掌握的基本内容之一</a:t>
            </a:r>
            <a:endParaRPr lang="en-US" altLang="zh-CN" sz="2000" b="1">
              <a:solidFill>
                <a:schemeClr val="accent6">
                  <a:lumMod val="50000"/>
                </a:schemeClr>
              </a:solidFill>
              <a:latin typeface="+mn-ea"/>
              <a:cs typeface="Arial" panose="020B0604020202020204" pitchFamily="34" charset="0"/>
            </a:endParaRPr>
          </a:p>
          <a:p>
            <a:pPr marL="1085824" lvl="2" indent="-171446">
              <a:lnSpc>
                <a:spcPts val="2600"/>
              </a:lnSpc>
              <a:spcBef>
                <a:spcPts val="600"/>
              </a:spcBef>
              <a:spcAft>
                <a:spcPts val="600"/>
              </a:spcAft>
              <a:buFont typeface="Arial" panose="020B0604020202020204" pitchFamily="34" charset="0"/>
              <a:buChar char="•"/>
            </a:pPr>
            <a:r>
              <a:rPr lang="zh-CN" altLang="en-US" b="1">
                <a:solidFill>
                  <a:srgbClr val="002060"/>
                </a:solidFill>
                <a:latin typeface="Arial" panose="020B0604020202020204" pitchFamily="34" charset="0"/>
                <a:ea typeface="楷体" panose="02010609060101010101" pitchFamily="49" charset="-122"/>
                <a:cs typeface="Arial" panose="020B0604020202020204" pitchFamily="34" charset="0"/>
              </a:rPr>
              <a:t>可看到离散数学课程中，特别是后面函数、关系等内容的学习中有许多证明实质上是证明集合等式</a:t>
            </a:r>
          </a:p>
          <a:p>
            <a:pPr marL="1085824" lvl="2" indent="-171446">
              <a:spcBef>
                <a:spcPts val="600"/>
              </a:spcBef>
              <a:spcAft>
                <a:spcPts val="600"/>
              </a:spcAft>
              <a:buFont typeface="Arial" panose="020B0604020202020204" pitchFamily="34" charset="0"/>
              <a:buChar char="•"/>
            </a:pPr>
            <a:r>
              <a:rPr lang="zh-CN" altLang="en-US" b="1">
                <a:solidFill>
                  <a:srgbClr val="002060"/>
                </a:solidFill>
                <a:latin typeface="Arial" panose="020B0604020202020204" pitchFamily="34" charset="0"/>
                <a:ea typeface="楷体" panose="02010609060101010101" pitchFamily="49" charset="-122"/>
                <a:cs typeface="Arial" panose="020B0604020202020204" pitchFamily="34" charset="0"/>
              </a:rPr>
              <a:t>集合等式的证明也是运用前面所介绍的各种证明方法的最好例子</a:t>
            </a:r>
            <a:endParaRPr lang="en-US" altLang="zh-CN" b="1" dirty="0">
              <a:solidFill>
                <a:srgbClr val="002060"/>
              </a:solidFill>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27D4AA7F-E17A-458C-9ECE-116251BF1F86}"/>
                  </a:ext>
                </a:extLst>
              </p:cNvPr>
              <p:cNvSpPr txBox="1"/>
              <p:nvPr/>
            </p:nvSpPr>
            <p:spPr>
              <a:xfrm>
                <a:off x="8775609" y="1771231"/>
                <a:ext cx="2798019" cy="1622880"/>
              </a:xfrm>
              <a:prstGeom prst="rect">
                <a:avLst/>
              </a:prstGeom>
              <a:solidFill>
                <a:schemeClr val="accent6">
                  <a:lumMod val="20000"/>
                  <a:lumOff val="80000"/>
                </a:schemeClr>
              </a:solidFill>
            </p:spPr>
            <p:txBody>
              <a:bodyPr wrap="square" rtlCol="0">
                <a:spAutoFit/>
              </a:bodyPr>
              <a:lstStyle/>
              <a:p>
                <a:pPr algn="ctr">
                  <a:spcBef>
                    <a:spcPts val="600"/>
                  </a:spcBef>
                  <a:spcAft>
                    <a:spcPts val="1200"/>
                  </a:spcAft>
                </a:pPr>
                <a:r>
                  <a:rPr lang="zh-CN" altLang="en-US" b="1" dirty="0">
                    <a:solidFill>
                      <a:srgbClr val="002060"/>
                    </a:solidFill>
                  </a:rPr>
                  <a:t>集合等式举例</a:t>
                </a:r>
                <a:endParaRPr lang="en-US" altLang="zh-CN" b="1" dirty="0">
                  <a:solidFill>
                    <a:srgbClr val="002060"/>
                  </a:solidFill>
                </a:endParaRPr>
              </a:p>
              <a:p>
                <a:pPr>
                  <a:spcBef>
                    <a:spcPts val="600"/>
                  </a:spcBef>
                  <a:spcAft>
                    <a:spcPts val="600"/>
                  </a:spcAft>
                </a:pPr>
                <a14:m>
                  <m:oMathPara xmlns:m="http://schemas.openxmlformats.org/officeDocument/2006/math">
                    <m:oMathParaPr>
                      <m:jc m:val="centerGroup"/>
                    </m:oMathParaPr>
                    <m:oMath xmlns:m="http://schemas.openxmlformats.org/officeDocument/2006/math">
                      <m:bar>
                        <m:barPr>
                          <m:pos m:val="top"/>
                          <m:ctrlPr>
                            <a:rPr lang="en-US" altLang="zh-CN" b="1" i="1" smtClean="0">
                              <a:solidFill>
                                <a:schemeClr val="accent2">
                                  <a:lumMod val="50000"/>
                                </a:schemeClr>
                              </a:solidFill>
                              <a:latin typeface="Cambria Math" panose="02040503050406030204" pitchFamily="18" charset="0"/>
                            </a:rPr>
                          </m:ctrlPr>
                        </m:barPr>
                        <m:e>
                          <m:r>
                            <a:rPr lang="en-US" altLang="zh-CN" b="1" i="1" smtClean="0">
                              <a:solidFill>
                                <a:schemeClr val="accent2">
                                  <a:lumMod val="50000"/>
                                </a:schemeClr>
                              </a:solidFill>
                              <a:latin typeface="Cambria Math" panose="02040503050406030204" pitchFamily="18" charset="0"/>
                            </a:rPr>
                            <m:t>𝑨</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𝑩</m:t>
                          </m:r>
                        </m:e>
                      </m:bar>
                      <m:r>
                        <a:rPr lang="en-US" altLang="zh-CN" b="1" i="1" smtClean="0">
                          <a:solidFill>
                            <a:schemeClr val="accent2">
                              <a:lumMod val="50000"/>
                            </a:schemeClr>
                          </a:solidFill>
                          <a:latin typeface="Cambria Math" panose="02040503050406030204" pitchFamily="18" charset="0"/>
                        </a:rPr>
                        <m:t>= </m:t>
                      </m:r>
                      <m:bar>
                        <m:barPr>
                          <m:pos m:val="top"/>
                          <m:ctrlPr>
                            <a:rPr lang="en-US" altLang="zh-CN" b="1" i="1" smtClean="0">
                              <a:solidFill>
                                <a:schemeClr val="accent2">
                                  <a:lumMod val="50000"/>
                                </a:schemeClr>
                              </a:solidFill>
                              <a:latin typeface="Cambria Math" panose="02040503050406030204" pitchFamily="18" charset="0"/>
                            </a:rPr>
                          </m:ctrlPr>
                        </m:barPr>
                        <m:e>
                          <m:r>
                            <a:rPr lang="en-US" altLang="zh-CN" b="1" i="1" smtClean="0">
                              <a:solidFill>
                                <a:schemeClr val="accent2">
                                  <a:lumMod val="50000"/>
                                </a:schemeClr>
                              </a:solidFill>
                              <a:latin typeface="Cambria Math" panose="02040503050406030204" pitchFamily="18" charset="0"/>
                            </a:rPr>
                            <m:t>𝑨</m:t>
                          </m:r>
                        </m:e>
                      </m:bar>
                      <m:r>
                        <a:rPr lang="en-US" altLang="zh-CN" b="1" i="1" smtClean="0">
                          <a:solidFill>
                            <a:schemeClr val="accent2">
                              <a:lumMod val="50000"/>
                            </a:schemeClr>
                          </a:solidFill>
                          <a:latin typeface="Cambria Math" panose="02040503050406030204" pitchFamily="18" charset="0"/>
                        </a:rPr>
                        <m:t>∩</m:t>
                      </m:r>
                      <m:bar>
                        <m:barPr>
                          <m:pos m:val="top"/>
                          <m:ctrlPr>
                            <a:rPr lang="en-US" altLang="zh-CN" b="1" i="1" smtClean="0">
                              <a:solidFill>
                                <a:schemeClr val="accent2">
                                  <a:lumMod val="50000"/>
                                </a:schemeClr>
                              </a:solidFill>
                              <a:latin typeface="Cambria Math" panose="02040503050406030204" pitchFamily="18" charset="0"/>
                            </a:rPr>
                          </m:ctrlPr>
                        </m:barPr>
                        <m:e>
                          <m:r>
                            <a:rPr lang="en-US" altLang="zh-CN" b="1" i="1" smtClean="0">
                              <a:solidFill>
                                <a:schemeClr val="accent2">
                                  <a:lumMod val="50000"/>
                                </a:schemeClr>
                              </a:solidFill>
                              <a:latin typeface="Cambria Math" panose="02040503050406030204" pitchFamily="18" charset="0"/>
                            </a:rPr>
                            <m:t>𝑩</m:t>
                          </m:r>
                        </m:e>
                      </m:bar>
                    </m:oMath>
                  </m:oMathPara>
                </a14:m>
                <a:endParaRPr lang="en-US" altLang="zh-CN" b="1" dirty="0">
                  <a:solidFill>
                    <a:schemeClr val="accent2">
                      <a:lumMod val="50000"/>
                    </a:schemeClr>
                  </a:solidFill>
                </a:endParaRPr>
              </a:p>
              <a:p>
                <a:pPr>
                  <a:spcBef>
                    <a:spcPts val="600"/>
                  </a:spcBef>
                  <a:spcAft>
                    <a:spcPts val="600"/>
                  </a:spcAft>
                </a:pPr>
                <a14:m>
                  <m:oMathPara xmlns:m="http://schemas.openxmlformats.org/officeDocument/2006/math">
                    <m:oMathParaPr>
                      <m:jc m:val="centerGroup"/>
                    </m:oMathParaPr>
                    <m:oMath xmlns:m="http://schemas.openxmlformats.org/officeDocument/2006/math">
                      <m:sSup>
                        <m:sSupPr>
                          <m:ctrlPr>
                            <a:rPr lang="en-US" altLang="zh-CN" b="1" i="1" smtClean="0">
                              <a:solidFill>
                                <a:schemeClr val="accent2">
                                  <a:lumMod val="50000"/>
                                </a:schemeClr>
                              </a:solidFill>
                              <a:latin typeface="Cambria Math" panose="02040503050406030204" pitchFamily="18" charset="0"/>
                            </a:rPr>
                          </m:ctrlPr>
                        </m:sSupPr>
                        <m:e>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𝑹</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𝑺</m:t>
                              </m:r>
                            </m:e>
                          </m:d>
                        </m:e>
                        <m: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sup>
                      </m:sSup>
                      <m:r>
                        <a:rPr lang="en-US" altLang="zh-CN" b="1" i="1" smtClean="0">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 </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𝑹</m:t>
                          </m:r>
                        </m:e>
                        <m: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sup>
                      </m:sSup>
                      <m:r>
                        <a:rPr lang="en-US" altLang="zh-CN" b="1" i="1" smtClean="0">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𝑺</m:t>
                          </m:r>
                        </m:e>
                        <m: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sup>
                      </m:sSup>
                    </m:oMath>
                  </m:oMathPara>
                </a14:m>
                <a:endParaRPr lang="en-US" altLang="zh-CN" b="1" dirty="0">
                  <a:solidFill>
                    <a:schemeClr val="accent2">
                      <a:lumMod val="50000"/>
                    </a:schemeClr>
                  </a:solidFill>
                </a:endParaRPr>
              </a:p>
              <a:p>
                <a:pPr>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𝒇</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𝑺</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𝑻</m:t>
                          </m:r>
                        </m:e>
                      </m:d>
                      <m:r>
                        <a:rPr lang="en-US" altLang="zh-CN" b="1" i="1" smtClean="0">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𝒇</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𝑺</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𝒇</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𝑻</m:t>
                          </m:r>
                        </m:e>
                      </m:d>
                    </m:oMath>
                  </m:oMathPara>
                </a14:m>
                <a:endParaRPr lang="zh-CN" altLang="en-US" b="1" dirty="0">
                  <a:solidFill>
                    <a:schemeClr val="accent2">
                      <a:lumMod val="50000"/>
                    </a:schemeClr>
                  </a:solidFill>
                </a:endParaRPr>
              </a:p>
            </p:txBody>
          </p:sp>
        </mc:Choice>
        <mc:Fallback>
          <p:sp>
            <p:nvSpPr>
              <p:cNvPr id="2" name="文本框 1">
                <a:extLst>
                  <a:ext uri="{FF2B5EF4-FFF2-40B4-BE49-F238E27FC236}">
                    <a16:creationId xmlns:a16="http://schemas.microsoft.com/office/drawing/2014/main" id="{27D4AA7F-E17A-458C-9ECE-116251BF1F86}"/>
                  </a:ext>
                </a:extLst>
              </p:cNvPr>
              <p:cNvSpPr txBox="1">
                <a:spLocks noRot="1" noChangeAspect="1" noMove="1" noResize="1" noEditPoints="1" noAdjustHandles="1" noChangeArrowheads="1" noChangeShapeType="1" noTextEdit="1"/>
              </p:cNvSpPr>
              <p:nvPr/>
            </p:nvSpPr>
            <p:spPr>
              <a:xfrm>
                <a:off x="8775609" y="1771231"/>
                <a:ext cx="2798019" cy="1622880"/>
              </a:xfrm>
              <a:prstGeom prst="rect">
                <a:avLst/>
              </a:prstGeom>
              <a:blipFill>
                <a:blip r:embed="rId2"/>
                <a:stretch>
                  <a:fillRect t="-2256"/>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67E7C022-3662-4F57-846F-4A9EC93185D3}"/>
              </a:ext>
            </a:extLst>
          </p:cNvPr>
          <p:cNvSpPr txBox="1"/>
          <p:nvPr/>
        </p:nvSpPr>
        <p:spPr>
          <a:xfrm>
            <a:off x="9144000" y="3558937"/>
            <a:ext cx="2322181" cy="646331"/>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这些等式在课程后面的学习中会陆续证明</a:t>
            </a:r>
          </a:p>
        </p:txBody>
      </p:sp>
      <p:sp>
        <p:nvSpPr>
          <p:cNvPr id="4" name="文本框 3">
            <a:extLst>
              <a:ext uri="{FF2B5EF4-FFF2-40B4-BE49-F238E27FC236}">
                <a16:creationId xmlns:a16="http://schemas.microsoft.com/office/drawing/2014/main" id="{0E34D7C1-0E67-4BA2-B3D1-07D3047EF89E}"/>
              </a:ext>
            </a:extLst>
          </p:cNvPr>
          <p:cNvSpPr txBox="1"/>
          <p:nvPr/>
        </p:nvSpPr>
        <p:spPr>
          <a:xfrm>
            <a:off x="2129213" y="4574033"/>
            <a:ext cx="7933571" cy="1669688"/>
          </a:xfrm>
          <a:prstGeom prst="rect">
            <a:avLst/>
          </a:prstGeom>
          <a:solidFill>
            <a:schemeClr val="accent4">
              <a:lumMod val="20000"/>
              <a:lumOff val="80000"/>
              <a:alpha val="50000"/>
            </a:schemeClr>
          </a:solidFill>
        </p:spPr>
        <p:txBody>
          <a:bodyPr wrap="square" rtlCol="0">
            <a:spAutoFit/>
          </a:bodyPr>
          <a:lstStyle/>
          <a:p>
            <a:pPr algn="ctr">
              <a:spcBef>
                <a:spcPts val="300"/>
              </a:spcBef>
              <a:spcAft>
                <a:spcPts val="600"/>
              </a:spcAft>
            </a:pPr>
            <a:r>
              <a:rPr lang="zh-CN" altLang="en-US" sz="2000" b="1">
                <a:solidFill>
                  <a:schemeClr val="accent4">
                    <a:lumMod val="50000"/>
                  </a:schemeClr>
                </a:solidFill>
              </a:rPr>
              <a:t>证明集合等式的方法</a:t>
            </a:r>
            <a:endParaRPr lang="en-US" altLang="zh-CN" sz="2000" b="1">
              <a:solidFill>
                <a:schemeClr val="accent4">
                  <a:lumMod val="50000"/>
                </a:schemeClr>
              </a:solidFill>
            </a:endParaRPr>
          </a:p>
          <a:p>
            <a:pPr>
              <a:spcBef>
                <a:spcPts val="300"/>
              </a:spcBef>
              <a:spcAft>
                <a:spcPts val="600"/>
              </a:spcAft>
            </a:pPr>
            <a:r>
              <a:rPr lang="zh-CN" altLang="en-US" sz="2000" b="1">
                <a:solidFill>
                  <a:srgbClr val="C00000"/>
                </a:solidFill>
              </a:rPr>
              <a:t>元素考察法：</a:t>
            </a:r>
            <a:r>
              <a:rPr lang="zh-CN" altLang="en-US" sz="2000" b="1">
                <a:solidFill>
                  <a:srgbClr val="002060"/>
                </a:solidFill>
                <a:latin typeface="楷体" panose="02010609060101010101" pitchFamily="49" charset="-122"/>
                <a:ea typeface="楷体" panose="02010609060101010101" pitchFamily="49" charset="-122"/>
              </a:rPr>
              <a:t>按照集合相等的定义，从考察集合元素的角度直接证明</a:t>
            </a:r>
          </a:p>
          <a:p>
            <a:pPr>
              <a:spcBef>
                <a:spcPts val="300"/>
              </a:spcBef>
              <a:spcAft>
                <a:spcPts val="600"/>
              </a:spcAft>
            </a:pPr>
            <a:r>
              <a:rPr lang="zh-CN" altLang="en-US" sz="2000" b="1">
                <a:solidFill>
                  <a:srgbClr val="C00000"/>
                </a:solidFill>
              </a:rPr>
              <a:t>等式演算法：</a:t>
            </a:r>
            <a:r>
              <a:rPr lang="zh-CN" altLang="en-US" sz="2000" b="1">
                <a:solidFill>
                  <a:srgbClr val="002060"/>
                </a:solidFill>
                <a:latin typeface="楷体" panose="02010609060101010101" pitchFamily="49" charset="-122"/>
                <a:ea typeface="楷体" panose="02010609060101010101" pitchFamily="49" charset="-122"/>
              </a:rPr>
              <a:t>利用基本的集合等式，通过演算的方式证明</a:t>
            </a:r>
          </a:p>
          <a:p>
            <a:pPr>
              <a:spcBef>
                <a:spcPts val="300"/>
              </a:spcBef>
              <a:spcAft>
                <a:spcPts val="600"/>
              </a:spcAft>
            </a:pPr>
            <a:r>
              <a:rPr lang="zh-CN" altLang="en-US" sz="2000" b="1">
                <a:solidFill>
                  <a:srgbClr val="C00000"/>
                </a:solidFill>
              </a:rPr>
              <a:t>子集关系法：</a:t>
            </a:r>
            <a:r>
              <a:rPr lang="zh-CN" altLang="en-US" sz="2000" b="1">
                <a:solidFill>
                  <a:srgbClr val="002060"/>
                </a:solidFill>
                <a:latin typeface="楷体" panose="02010609060101010101" pitchFamily="49" charset="-122"/>
                <a:ea typeface="楷体" panose="02010609060101010101" pitchFamily="49" charset="-122"/>
              </a:rPr>
              <a:t>根据集合等式与子集关系的联系进行证明</a:t>
            </a:r>
          </a:p>
        </p:txBody>
      </p:sp>
    </p:spTree>
    <p:extLst>
      <p:ext uri="{BB962C8B-B14F-4D97-AF65-F5344CB8AC3E}">
        <p14:creationId xmlns:p14="http://schemas.microsoft.com/office/powerpoint/2010/main" val="4252737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子集关系与集合等式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第十七讲  集合等式证明</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30</a:t>
            </a:fld>
            <a:r>
              <a:rPr lang="en-US" altLang="zh-CN">
                <a:latin typeface="Arial" panose="020B0604020202020204" pitchFamily="34" charset="0"/>
                <a:ea typeface="楷体" panose="02010609060101010101" pitchFamily="49" charset="-122"/>
                <a:cs typeface="Arial" panose="020B0604020202020204" pitchFamily="34" charset="0"/>
              </a:rPr>
              <a:t>/34</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子集关系证明练习</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91C1C19-6E74-4EE9-967D-361E2AF44DD1}"/>
                  </a:ext>
                </a:extLst>
              </p:cNvPr>
              <p:cNvSpPr txBox="1"/>
              <p:nvPr/>
            </p:nvSpPr>
            <p:spPr>
              <a:xfrm>
                <a:off x="572322" y="1041784"/>
                <a:ext cx="7630964" cy="461665"/>
              </a:xfrm>
              <a:prstGeom prst="rect">
                <a:avLst/>
              </a:prstGeom>
              <a:solidFill>
                <a:schemeClr val="accent6">
                  <a:lumMod val="20000"/>
                  <a:lumOff val="80000"/>
                  <a:alpha val="50000"/>
                </a:schemeClr>
              </a:solidFill>
            </p:spPr>
            <p:txBody>
              <a:bodyPr wrap="square" rtlCol="0">
                <a:spAutoFit/>
              </a:bodyPr>
              <a:lstStyle/>
              <a:p>
                <a:r>
                  <a:rPr lang="zh-CN" altLang="en-US" sz="2400" b="1">
                    <a:solidFill>
                      <a:srgbClr val="002060"/>
                    </a:solidFill>
                  </a:rPr>
                  <a:t>设</a:t>
                </a: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𝑩</m:t>
                    </m:r>
                    <m:r>
                      <a:rPr lang="en-US" altLang="zh-CN" sz="2400" b="1" i="1">
                        <a:solidFill>
                          <a:srgbClr val="002060"/>
                        </a:solidFill>
                        <a:latin typeface="Cambria Math" panose="02040503050406030204" pitchFamily="18" charset="0"/>
                      </a:rPr>
                      <m:t>, </m:t>
                    </m:r>
                    <m:r>
                      <a:rPr lang="en-US" altLang="zh-CN" sz="2400" b="1" i="1" smtClean="0">
                        <a:solidFill>
                          <a:srgbClr val="002060"/>
                        </a:solidFill>
                        <a:latin typeface="Cambria Math" panose="02040503050406030204" pitchFamily="18" charset="0"/>
                      </a:rPr>
                      <m:t>𝑪</m:t>
                    </m:r>
                  </m:oMath>
                </a14:m>
                <a:r>
                  <a:rPr lang="zh-CN" altLang="en-US" sz="2400" b="1">
                    <a:solidFill>
                      <a:srgbClr val="002060"/>
                    </a:solidFill>
                  </a:rPr>
                  <a:t>是任意集合，证明</a:t>
                </a:r>
                <a14:m>
                  <m:oMath xmlns:m="http://schemas.openxmlformats.org/officeDocument/2006/math">
                    <m:r>
                      <a:rPr lang="pt-BR" altLang="zh-CN" sz="2400" b="1" i="1" smtClean="0">
                        <a:solidFill>
                          <a:srgbClr val="002060"/>
                        </a:solidFill>
                        <a:latin typeface="Cambria Math" panose="02040503050406030204" pitchFamily="18" charset="0"/>
                      </a:rPr>
                      <m:t>𝑨</m:t>
                    </m:r>
                    <m:r>
                      <a:rPr lang="pt-BR" altLang="zh-CN" sz="2400" b="1" i="1" smtClean="0">
                        <a:solidFill>
                          <a:srgbClr val="002060"/>
                        </a:solidFill>
                        <a:latin typeface="Cambria Math" panose="02040503050406030204" pitchFamily="18" charset="0"/>
                      </a:rPr>
                      <m:t>−</m:t>
                    </m:r>
                    <m:d>
                      <m:dPr>
                        <m:ctrlPr>
                          <a:rPr lang="pt-BR" altLang="zh-CN" sz="2400" b="1" i="1" smtClean="0">
                            <a:solidFill>
                              <a:srgbClr val="002060"/>
                            </a:solidFill>
                            <a:latin typeface="Cambria Math" panose="02040503050406030204" pitchFamily="18" charset="0"/>
                          </a:rPr>
                        </m:ctrlPr>
                      </m:dPr>
                      <m:e>
                        <m:r>
                          <a:rPr lang="pt-BR" altLang="zh-CN" sz="2400" b="1" i="1" smtClean="0">
                            <a:solidFill>
                              <a:srgbClr val="002060"/>
                            </a:solidFill>
                            <a:latin typeface="Cambria Math" panose="02040503050406030204" pitchFamily="18" charset="0"/>
                          </a:rPr>
                          <m:t>𝑩</m:t>
                        </m:r>
                        <m:r>
                          <a:rPr lang="pt-BR" altLang="zh-CN" sz="2400" b="1" i="1" smtClean="0">
                            <a:solidFill>
                              <a:srgbClr val="002060"/>
                            </a:solidFill>
                            <a:latin typeface="Cambria Math" panose="02040503050406030204" pitchFamily="18" charset="0"/>
                          </a:rPr>
                          <m:t>−</m:t>
                        </m:r>
                        <m:r>
                          <a:rPr lang="pt-BR" altLang="zh-CN" sz="2400" b="1" i="1" smtClean="0">
                            <a:solidFill>
                              <a:srgbClr val="002060"/>
                            </a:solidFill>
                            <a:latin typeface="Cambria Math" panose="02040503050406030204" pitchFamily="18" charset="0"/>
                          </a:rPr>
                          <m:t>𝑪</m:t>
                        </m:r>
                      </m:e>
                    </m:d>
                    <m:r>
                      <a:rPr lang="pt-BR" altLang="zh-CN" sz="2400" b="1" i="1" smtClean="0">
                        <a:solidFill>
                          <a:srgbClr val="002060"/>
                        </a:solidFill>
                        <a:latin typeface="Cambria Math" panose="02040503050406030204" pitchFamily="18" charset="0"/>
                      </a:rPr>
                      <m:t>⊆</m:t>
                    </m:r>
                    <m:d>
                      <m:dPr>
                        <m:ctrlPr>
                          <a:rPr lang="pt-BR" altLang="zh-CN" sz="2400" b="1" i="1" smtClean="0">
                            <a:solidFill>
                              <a:srgbClr val="002060"/>
                            </a:solidFill>
                            <a:latin typeface="Cambria Math" panose="02040503050406030204" pitchFamily="18" charset="0"/>
                          </a:rPr>
                        </m:ctrlPr>
                      </m:dPr>
                      <m:e>
                        <m:r>
                          <a:rPr lang="pt-BR" altLang="zh-CN" sz="2400" b="1" i="1" smtClean="0">
                            <a:solidFill>
                              <a:srgbClr val="002060"/>
                            </a:solidFill>
                            <a:latin typeface="Cambria Math" panose="02040503050406030204" pitchFamily="18" charset="0"/>
                          </a:rPr>
                          <m:t>𝑨</m:t>
                        </m:r>
                        <m:r>
                          <a:rPr lang="pt-BR" altLang="zh-CN" sz="2400" b="1" i="1" smtClean="0">
                            <a:solidFill>
                              <a:srgbClr val="002060"/>
                            </a:solidFill>
                            <a:latin typeface="Cambria Math" panose="02040503050406030204" pitchFamily="18" charset="0"/>
                          </a:rPr>
                          <m:t>−</m:t>
                        </m:r>
                        <m:r>
                          <a:rPr lang="pt-BR" altLang="zh-CN" sz="2400" b="1" i="1" smtClean="0">
                            <a:solidFill>
                              <a:srgbClr val="002060"/>
                            </a:solidFill>
                            <a:latin typeface="Cambria Math" panose="02040503050406030204" pitchFamily="18" charset="0"/>
                          </a:rPr>
                          <m:t>𝑩</m:t>
                        </m:r>
                      </m:e>
                    </m:d>
                    <m:r>
                      <a:rPr lang="pt-BR" altLang="zh-CN" sz="2400" b="1" i="1" smtClean="0">
                        <a:solidFill>
                          <a:srgbClr val="002060"/>
                        </a:solidFill>
                        <a:latin typeface="Cambria Math" panose="02040503050406030204" pitchFamily="18" charset="0"/>
                      </a:rPr>
                      <m:t>∪</m:t>
                    </m:r>
                    <m:r>
                      <a:rPr lang="pt-BR" altLang="zh-CN" sz="2400" b="1" i="1" smtClean="0">
                        <a:solidFill>
                          <a:srgbClr val="002060"/>
                        </a:solidFill>
                        <a:latin typeface="Cambria Math" panose="02040503050406030204" pitchFamily="18" charset="0"/>
                      </a:rPr>
                      <m:t>𝑪</m:t>
                    </m:r>
                  </m:oMath>
                </a14:m>
                <a:endParaRPr lang="zh-CN" altLang="en-US" sz="2400" b="1">
                  <a:solidFill>
                    <a:srgbClr val="002060"/>
                  </a:solidFill>
                </a:endParaRPr>
              </a:p>
            </p:txBody>
          </p:sp>
        </mc:Choice>
        <mc:Fallback xmlns="">
          <p:sp>
            <p:nvSpPr>
              <p:cNvPr id="2" name="文本框 1">
                <a:extLst>
                  <a:ext uri="{FF2B5EF4-FFF2-40B4-BE49-F238E27FC236}">
                    <a16:creationId xmlns:a16="http://schemas.microsoft.com/office/drawing/2014/main" id="{491C1C19-6E74-4EE9-967D-361E2AF44DD1}"/>
                  </a:ext>
                </a:extLst>
              </p:cNvPr>
              <p:cNvSpPr txBox="1">
                <a:spLocks noRot="1" noChangeAspect="1" noMove="1" noResize="1" noEditPoints="1" noAdjustHandles="1" noChangeArrowheads="1" noChangeShapeType="1" noTextEdit="1"/>
              </p:cNvSpPr>
              <p:nvPr/>
            </p:nvSpPr>
            <p:spPr>
              <a:xfrm>
                <a:off x="572322" y="1041784"/>
                <a:ext cx="7630964" cy="461665"/>
              </a:xfrm>
              <a:prstGeom prst="rect">
                <a:avLst/>
              </a:prstGeom>
              <a:blipFill>
                <a:blip r:embed="rId2"/>
                <a:stretch>
                  <a:fillRect l="-1278" t="-9211"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7E74EEEC-986E-40DC-8BA7-30E1A6CF8F4E}"/>
                  </a:ext>
                </a:extLst>
              </p:cNvPr>
              <p:cNvSpPr txBox="1"/>
              <p:nvPr/>
            </p:nvSpPr>
            <p:spPr>
              <a:xfrm>
                <a:off x="1026231" y="1587378"/>
                <a:ext cx="7505976" cy="400110"/>
              </a:xfrm>
              <a:prstGeom prst="rect">
                <a:avLst/>
              </a:prstGeom>
              <a:solidFill>
                <a:schemeClr val="accent6">
                  <a:lumMod val="20000"/>
                  <a:lumOff val="80000"/>
                  <a:alpha val="25000"/>
                </a:schemeClr>
              </a:solidFill>
            </p:spPr>
            <p:txBody>
              <a:bodyPr wrap="square" rtlCol="0">
                <a:spAutoFit/>
              </a:bodyPr>
              <a:lstStyle/>
              <a:p>
                <a:pPr marL="342900" indent="-342900">
                  <a:buFont typeface="Arial" panose="020B0604020202020204" pitchFamily="34" charset="0"/>
                  <a:buChar char="•"/>
                </a:pPr>
                <a:r>
                  <a:rPr lang="zh-CN" altLang="pt-BR" sz="2000" b="1">
                    <a:solidFill>
                      <a:schemeClr val="tx2">
                        <a:lumMod val="50000"/>
                      </a:schemeClr>
                    </a:solidFill>
                  </a:rPr>
                  <a:t>首先由下面的集合等式演算有</a:t>
                </a:r>
                <a14:m>
                  <m:oMath xmlns:m="http://schemas.openxmlformats.org/officeDocument/2006/math">
                    <m:r>
                      <a:rPr lang="pt-BR" altLang="zh-CN" sz="2000" b="1" i="1" smtClean="0">
                        <a:solidFill>
                          <a:schemeClr val="tx2">
                            <a:lumMod val="50000"/>
                          </a:schemeClr>
                        </a:solidFill>
                        <a:latin typeface="Cambria Math" panose="02040503050406030204" pitchFamily="18" charset="0"/>
                      </a:rPr>
                      <m:t>𝑨</m:t>
                    </m:r>
                    <m:r>
                      <a:rPr lang="pt-BR" altLang="zh-CN" sz="2000" b="1" i="1" smtClean="0">
                        <a:solidFill>
                          <a:schemeClr val="tx2">
                            <a:lumMod val="50000"/>
                          </a:schemeClr>
                        </a:solidFill>
                        <a:latin typeface="Cambria Math" panose="02040503050406030204" pitchFamily="18" charset="0"/>
                      </a:rPr>
                      <m:t>−</m:t>
                    </m:r>
                    <m:d>
                      <m:dPr>
                        <m:ctrlPr>
                          <a:rPr lang="pt-BR" altLang="zh-CN" sz="2000" b="1" i="1" smtClean="0">
                            <a:solidFill>
                              <a:schemeClr val="tx2">
                                <a:lumMod val="50000"/>
                              </a:schemeClr>
                            </a:solidFill>
                            <a:latin typeface="Cambria Math" panose="02040503050406030204" pitchFamily="18" charset="0"/>
                          </a:rPr>
                        </m:ctrlPr>
                      </m:dPr>
                      <m:e>
                        <m:r>
                          <a:rPr lang="pt-BR" altLang="zh-CN" sz="2000" b="1" i="1">
                            <a:solidFill>
                              <a:schemeClr val="tx2">
                                <a:lumMod val="50000"/>
                              </a:schemeClr>
                            </a:solidFill>
                            <a:latin typeface="Cambria Math" panose="02040503050406030204" pitchFamily="18" charset="0"/>
                          </a:rPr>
                          <m:t>𝑩</m:t>
                        </m:r>
                        <m:r>
                          <a:rPr lang="pt-BR" altLang="zh-CN" sz="2000" b="1" i="1">
                            <a:solidFill>
                              <a:schemeClr val="tx2">
                                <a:lumMod val="50000"/>
                              </a:schemeClr>
                            </a:solidFill>
                            <a:latin typeface="Cambria Math" panose="02040503050406030204" pitchFamily="18" charset="0"/>
                          </a:rPr>
                          <m:t>−</m:t>
                        </m:r>
                        <m:r>
                          <a:rPr lang="pt-BR" altLang="zh-CN" sz="2000" b="1" i="1">
                            <a:solidFill>
                              <a:schemeClr val="tx2">
                                <a:lumMod val="50000"/>
                              </a:schemeClr>
                            </a:solidFill>
                            <a:latin typeface="Cambria Math" panose="02040503050406030204" pitchFamily="18" charset="0"/>
                          </a:rPr>
                          <m:t>𝑪</m:t>
                        </m:r>
                      </m:e>
                    </m:d>
                    <m:r>
                      <a:rPr lang="pt-BR" altLang="zh-CN" sz="2000" b="1" i="1">
                        <a:solidFill>
                          <a:schemeClr val="tx2">
                            <a:lumMod val="50000"/>
                          </a:schemeClr>
                        </a:solidFill>
                        <a:latin typeface="Cambria Math" panose="02040503050406030204" pitchFamily="18" charset="0"/>
                      </a:rPr>
                      <m:t>=</m:t>
                    </m:r>
                    <m:d>
                      <m:dPr>
                        <m:ctrlPr>
                          <a:rPr lang="pt-BR" altLang="zh-CN" sz="2000" b="1" i="1">
                            <a:solidFill>
                              <a:schemeClr val="tx2">
                                <a:lumMod val="50000"/>
                              </a:schemeClr>
                            </a:solidFill>
                            <a:latin typeface="Cambria Math" panose="02040503050406030204" pitchFamily="18" charset="0"/>
                          </a:rPr>
                        </m:ctrlPr>
                      </m:dPr>
                      <m:e>
                        <m:r>
                          <a:rPr lang="pt-BR" altLang="zh-CN" sz="2000" b="1" i="1">
                            <a:solidFill>
                              <a:schemeClr val="tx2">
                                <a:lumMod val="50000"/>
                              </a:schemeClr>
                            </a:solidFill>
                            <a:latin typeface="Cambria Math" panose="02040503050406030204" pitchFamily="18" charset="0"/>
                          </a:rPr>
                          <m:t>𝑨</m:t>
                        </m:r>
                        <m:r>
                          <a:rPr lang="pt-BR" altLang="zh-CN" sz="2000" b="1" i="1">
                            <a:solidFill>
                              <a:schemeClr val="tx2">
                                <a:lumMod val="50000"/>
                              </a:schemeClr>
                            </a:solidFill>
                            <a:latin typeface="Cambria Math" panose="02040503050406030204" pitchFamily="18" charset="0"/>
                          </a:rPr>
                          <m:t>−</m:t>
                        </m:r>
                        <m:r>
                          <a:rPr lang="pt-BR" altLang="zh-CN" sz="2000" b="1" i="1">
                            <a:solidFill>
                              <a:schemeClr val="tx2">
                                <a:lumMod val="50000"/>
                              </a:schemeClr>
                            </a:solidFill>
                            <a:latin typeface="Cambria Math" panose="02040503050406030204" pitchFamily="18" charset="0"/>
                          </a:rPr>
                          <m:t>𝑩</m:t>
                        </m:r>
                      </m:e>
                    </m:d>
                    <m:r>
                      <a:rPr lang="pt-BR" altLang="zh-CN" sz="2000" b="1" i="1">
                        <a:solidFill>
                          <a:schemeClr val="tx2">
                            <a:lumMod val="50000"/>
                          </a:schemeClr>
                        </a:solidFill>
                        <a:latin typeface="Cambria Math" panose="02040503050406030204" pitchFamily="18" charset="0"/>
                      </a:rPr>
                      <m:t>∪</m:t>
                    </m:r>
                    <m:d>
                      <m:dPr>
                        <m:ctrlPr>
                          <a:rPr lang="pt-BR" altLang="zh-CN" sz="2000" b="1" i="1">
                            <a:solidFill>
                              <a:schemeClr val="tx2">
                                <a:lumMod val="50000"/>
                              </a:schemeClr>
                            </a:solidFill>
                            <a:latin typeface="Cambria Math" panose="02040503050406030204" pitchFamily="18" charset="0"/>
                          </a:rPr>
                        </m:ctrlPr>
                      </m:dPr>
                      <m:e>
                        <m:r>
                          <a:rPr lang="pt-BR" altLang="zh-CN" sz="2000" b="1" i="1">
                            <a:solidFill>
                              <a:schemeClr val="tx2">
                                <a:lumMod val="50000"/>
                              </a:schemeClr>
                            </a:solidFill>
                            <a:latin typeface="Cambria Math" panose="02040503050406030204" pitchFamily="18" charset="0"/>
                          </a:rPr>
                          <m:t>𝑨</m:t>
                        </m:r>
                        <m:r>
                          <a:rPr lang="pt-BR" altLang="zh-CN" sz="2000" b="1" i="1">
                            <a:solidFill>
                              <a:schemeClr val="tx2">
                                <a:lumMod val="50000"/>
                              </a:schemeClr>
                            </a:solidFill>
                            <a:latin typeface="Cambria Math" panose="02040503050406030204" pitchFamily="18" charset="0"/>
                          </a:rPr>
                          <m:t>∩</m:t>
                        </m:r>
                        <m:r>
                          <a:rPr lang="pt-BR" altLang="zh-CN" sz="2000" b="1" i="1">
                            <a:solidFill>
                              <a:schemeClr val="tx2">
                                <a:lumMod val="50000"/>
                              </a:schemeClr>
                            </a:solidFill>
                            <a:latin typeface="Cambria Math" panose="02040503050406030204" pitchFamily="18" charset="0"/>
                          </a:rPr>
                          <m:t>𝑪</m:t>
                        </m:r>
                      </m:e>
                    </m:d>
                  </m:oMath>
                </a14:m>
                <a:endParaRPr lang="zh-CN" altLang="en-US" sz="2000" b="1">
                  <a:solidFill>
                    <a:schemeClr val="tx2">
                      <a:lumMod val="50000"/>
                    </a:schemeClr>
                  </a:solidFill>
                </a:endParaRPr>
              </a:p>
            </p:txBody>
          </p:sp>
        </mc:Choice>
        <mc:Fallback xmlns="">
          <p:sp>
            <p:nvSpPr>
              <p:cNvPr id="4" name="文本框 3">
                <a:extLst>
                  <a:ext uri="{FF2B5EF4-FFF2-40B4-BE49-F238E27FC236}">
                    <a16:creationId xmlns:a16="http://schemas.microsoft.com/office/drawing/2014/main" id="{7E74EEEC-986E-40DC-8BA7-30E1A6CF8F4E}"/>
                  </a:ext>
                </a:extLst>
              </p:cNvPr>
              <p:cNvSpPr txBox="1">
                <a:spLocks noRot="1" noChangeAspect="1" noMove="1" noResize="1" noEditPoints="1" noAdjustHandles="1" noChangeArrowheads="1" noChangeShapeType="1" noTextEdit="1"/>
              </p:cNvSpPr>
              <p:nvPr/>
            </p:nvSpPr>
            <p:spPr>
              <a:xfrm>
                <a:off x="1026231" y="1587378"/>
                <a:ext cx="7505976" cy="400110"/>
              </a:xfrm>
              <a:prstGeom prst="rect">
                <a:avLst/>
              </a:prstGeom>
              <a:blipFill>
                <a:blip r:embed="rId3"/>
                <a:stretch>
                  <a:fillRect l="-731" t="-7576" b="-25758"/>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819BAAAB-C577-4AD1-8563-AFF8135046FF}"/>
              </a:ext>
            </a:extLst>
          </p:cNvPr>
          <p:cNvPicPr>
            <a:picLocks noChangeAspect="1"/>
          </p:cNvPicPr>
          <p:nvPr/>
        </p:nvPicPr>
        <p:blipFill>
          <a:blip r:embed="rId4"/>
          <a:stretch>
            <a:fillRect/>
          </a:stretch>
        </p:blipFill>
        <p:spPr>
          <a:xfrm>
            <a:off x="1946648" y="2020225"/>
            <a:ext cx="6192336" cy="2545579"/>
          </a:xfrm>
          <a:prstGeom prst="rect">
            <a:avLst/>
          </a:prstGeom>
        </p:spPr>
      </p:pic>
      <p:grpSp>
        <p:nvGrpSpPr>
          <p:cNvPr id="16" name="组合 15">
            <a:extLst>
              <a:ext uri="{FF2B5EF4-FFF2-40B4-BE49-F238E27FC236}">
                <a16:creationId xmlns:a16="http://schemas.microsoft.com/office/drawing/2014/main" id="{9E10AF93-F2E3-411E-BFF1-31A62D1CF51D}"/>
              </a:ext>
            </a:extLst>
          </p:cNvPr>
          <p:cNvGrpSpPr/>
          <p:nvPr/>
        </p:nvGrpSpPr>
        <p:grpSpPr>
          <a:xfrm>
            <a:off x="1026230" y="4659288"/>
            <a:ext cx="9321619" cy="400110"/>
            <a:chOff x="1026230" y="4659288"/>
            <a:chExt cx="9321619" cy="400110"/>
          </a:xfrm>
        </p:grpSpPr>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43C8DB72-CA60-4A21-BFF9-3370119F3472}"/>
                    </a:ext>
                  </a:extLst>
                </p:cNvPr>
                <p:cNvSpPr txBox="1"/>
                <p:nvPr/>
              </p:nvSpPr>
              <p:spPr>
                <a:xfrm>
                  <a:off x="1026230" y="4659288"/>
                  <a:ext cx="9321619" cy="400110"/>
                </a:xfrm>
                <a:prstGeom prst="rect">
                  <a:avLst/>
                </a:prstGeom>
                <a:solidFill>
                  <a:schemeClr val="accent6">
                    <a:lumMod val="20000"/>
                    <a:lumOff val="80000"/>
                    <a:alpha val="25000"/>
                  </a:schemeClr>
                </a:solidFill>
              </p:spPr>
              <p:txBody>
                <a:bodyPr wrap="square" rtlCol="0">
                  <a:spAutoFit/>
                </a:bodyPr>
                <a:lstStyle/>
                <a:p>
                  <a:pPr marL="342900" indent="-342900">
                    <a:buFont typeface="Arial" panose="020B0604020202020204" pitchFamily="34" charset="0"/>
                    <a:buChar char="•"/>
                  </a:pPr>
                  <a:r>
                    <a:rPr lang="zh-CN" altLang="en-US" sz="2000" b="1">
                      <a:solidFill>
                        <a:schemeClr val="tx2">
                          <a:lumMod val="50000"/>
                        </a:schemeClr>
                      </a:solidFill>
                    </a:rPr>
                    <a:t>而</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𝑨</m:t>
                      </m:r>
                      <m:r>
                        <a:rPr lang="en-US" altLang="zh-CN" sz="2000" b="1" i="1">
                          <a:solidFill>
                            <a:schemeClr val="tx2">
                              <a:lumMod val="50000"/>
                            </a:schemeClr>
                          </a:solidFill>
                          <a:latin typeface="Cambria Math" panose="02040503050406030204" pitchFamily="18" charset="0"/>
                        </a:rPr>
                        <m:t>∩</m:t>
                      </m:r>
                      <m:r>
                        <a:rPr lang="en-US" altLang="zh-CN" sz="2000" b="1" i="1">
                          <a:solidFill>
                            <a:schemeClr val="tx2">
                              <a:lumMod val="50000"/>
                            </a:schemeClr>
                          </a:solidFill>
                          <a:latin typeface="Cambria Math" panose="02040503050406030204" pitchFamily="18" charset="0"/>
                        </a:rPr>
                        <m:t>𝑪</m:t>
                      </m:r>
                      <m:r>
                        <a:rPr lang="en-US" altLang="zh-CN" sz="2000" b="1" i="1">
                          <a:solidFill>
                            <a:schemeClr val="tx2">
                              <a:lumMod val="50000"/>
                            </a:schemeClr>
                          </a:solidFill>
                          <a:latin typeface="Cambria Math" panose="02040503050406030204" pitchFamily="18" charset="0"/>
                        </a:rPr>
                        <m:t>⊆</m:t>
                      </m:r>
                      <m:r>
                        <a:rPr lang="en-US" altLang="zh-CN" sz="2000" b="1" i="1" smtClean="0">
                          <a:solidFill>
                            <a:schemeClr val="tx2">
                              <a:lumMod val="50000"/>
                            </a:schemeClr>
                          </a:solidFill>
                          <a:latin typeface="Cambria Math" panose="02040503050406030204" pitchFamily="18" charset="0"/>
                        </a:rPr>
                        <m:t>𝑪</m:t>
                      </m:r>
                    </m:oMath>
                  </a14:m>
                  <a:r>
                    <a:rPr lang="zh-CN" altLang="en-US" sz="2000" b="1">
                      <a:solidFill>
                        <a:schemeClr val="tx2">
                          <a:lumMod val="50000"/>
                        </a:schemeClr>
                      </a:solidFill>
                    </a:rPr>
                    <a:t>，从而由 </a:t>
                  </a:r>
                  <a:r>
                    <a:rPr lang="zh-CN" altLang="en-US" sz="2000" b="1">
                      <a:solidFill>
                        <a:srgbClr val="C00000"/>
                      </a:solidFill>
                    </a:rPr>
                    <a:t>集合并保持子集关系 </a:t>
                  </a:r>
                  <a:r>
                    <a:rPr lang="zh-CN" altLang="en-US" sz="2000" b="1">
                      <a:solidFill>
                        <a:schemeClr val="tx2">
                          <a:lumMod val="50000"/>
                        </a:schemeClr>
                      </a:solidFill>
                    </a:rPr>
                    <a:t>有</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𝑨</m:t>
                      </m:r>
                      <m:r>
                        <a:rPr lang="en-US" altLang="zh-CN" sz="2000" b="1" i="1" smtClean="0">
                          <a:solidFill>
                            <a:schemeClr val="tx2">
                              <a:lumMod val="50000"/>
                            </a:schemeClr>
                          </a:solidFill>
                          <a:latin typeface="Cambria Math" panose="02040503050406030204" pitchFamily="18" charset="0"/>
                        </a:rPr>
                        <m:t>−</m:t>
                      </m:r>
                      <m:d>
                        <m:dPr>
                          <m:ctrlPr>
                            <a:rPr lang="en-US" altLang="zh-CN" sz="2000" b="1" i="1" smtClean="0">
                              <a:solidFill>
                                <a:schemeClr val="tx2">
                                  <a:lumMod val="50000"/>
                                </a:schemeClr>
                              </a:solidFill>
                              <a:latin typeface="Cambria Math" panose="02040503050406030204" pitchFamily="18" charset="0"/>
                            </a:rPr>
                          </m:ctrlPr>
                        </m:dPr>
                        <m:e>
                          <m:r>
                            <a:rPr lang="en-US" altLang="zh-CN" sz="2000" b="1" i="1">
                              <a:solidFill>
                                <a:schemeClr val="tx2">
                                  <a:lumMod val="50000"/>
                                </a:schemeClr>
                              </a:solidFill>
                              <a:latin typeface="Cambria Math" panose="02040503050406030204" pitchFamily="18" charset="0"/>
                            </a:rPr>
                            <m:t>𝑩</m:t>
                          </m:r>
                          <m:r>
                            <a:rPr lang="en-US" altLang="zh-CN" sz="2000" b="1" i="1">
                              <a:solidFill>
                                <a:schemeClr val="tx2">
                                  <a:lumMod val="50000"/>
                                </a:schemeClr>
                              </a:solidFill>
                              <a:latin typeface="Cambria Math" panose="02040503050406030204" pitchFamily="18" charset="0"/>
                            </a:rPr>
                            <m:t>−</m:t>
                          </m:r>
                          <m:r>
                            <a:rPr lang="en-US" altLang="zh-CN" sz="2000" b="1" i="1">
                              <a:solidFill>
                                <a:schemeClr val="tx2">
                                  <a:lumMod val="50000"/>
                                </a:schemeClr>
                              </a:solidFill>
                              <a:latin typeface="Cambria Math" panose="02040503050406030204" pitchFamily="18" charset="0"/>
                            </a:rPr>
                            <m:t>𝑪</m:t>
                          </m:r>
                        </m:e>
                      </m:d>
                      <m:r>
                        <a:rPr lang="en-US" altLang="zh-CN" sz="2000" b="1" i="1">
                          <a:solidFill>
                            <a:schemeClr val="tx2">
                              <a:lumMod val="50000"/>
                            </a:schemeClr>
                          </a:solidFill>
                          <a:latin typeface="Cambria Math" panose="02040503050406030204" pitchFamily="18" charset="0"/>
                        </a:rPr>
                        <m:t>=</m:t>
                      </m:r>
                      <m:d>
                        <m:dPr>
                          <m:ctrlPr>
                            <a:rPr lang="en-US" altLang="zh-CN" sz="2000" b="1" i="1">
                              <a:solidFill>
                                <a:schemeClr val="tx2">
                                  <a:lumMod val="50000"/>
                                </a:schemeClr>
                              </a:solidFill>
                              <a:latin typeface="Cambria Math" panose="02040503050406030204" pitchFamily="18" charset="0"/>
                            </a:rPr>
                          </m:ctrlPr>
                        </m:dPr>
                        <m:e>
                          <m:r>
                            <a:rPr lang="en-US" altLang="zh-CN" sz="2000" b="1" i="1">
                              <a:solidFill>
                                <a:schemeClr val="tx2">
                                  <a:lumMod val="50000"/>
                                </a:schemeClr>
                              </a:solidFill>
                              <a:latin typeface="Cambria Math" panose="02040503050406030204" pitchFamily="18" charset="0"/>
                            </a:rPr>
                            <m:t>𝑨</m:t>
                          </m:r>
                          <m:r>
                            <a:rPr lang="en-US" altLang="zh-CN" sz="2000" b="1" i="1">
                              <a:solidFill>
                                <a:schemeClr val="tx2">
                                  <a:lumMod val="50000"/>
                                </a:schemeClr>
                              </a:solidFill>
                              <a:latin typeface="Cambria Math" panose="02040503050406030204" pitchFamily="18" charset="0"/>
                            </a:rPr>
                            <m:t>−</m:t>
                          </m:r>
                          <m:r>
                            <a:rPr lang="en-US" altLang="zh-CN" sz="2000" b="1" i="1">
                              <a:solidFill>
                                <a:schemeClr val="tx2">
                                  <a:lumMod val="50000"/>
                                </a:schemeClr>
                              </a:solidFill>
                              <a:latin typeface="Cambria Math" panose="02040503050406030204" pitchFamily="18" charset="0"/>
                            </a:rPr>
                            <m:t>𝑩</m:t>
                          </m:r>
                        </m:e>
                      </m:d>
                      <m:r>
                        <a:rPr lang="en-US" altLang="zh-CN" sz="2000" b="1" i="1">
                          <a:solidFill>
                            <a:schemeClr val="tx2">
                              <a:lumMod val="50000"/>
                            </a:schemeClr>
                          </a:solidFill>
                          <a:latin typeface="Cambria Math" panose="02040503050406030204" pitchFamily="18" charset="0"/>
                        </a:rPr>
                        <m:t>∪</m:t>
                      </m:r>
                      <m:d>
                        <m:dPr>
                          <m:ctrlPr>
                            <a:rPr lang="en-US" altLang="zh-CN" sz="2000" b="1" i="1">
                              <a:solidFill>
                                <a:schemeClr val="tx2">
                                  <a:lumMod val="50000"/>
                                </a:schemeClr>
                              </a:solidFill>
                              <a:latin typeface="Cambria Math" panose="02040503050406030204" pitchFamily="18" charset="0"/>
                            </a:rPr>
                          </m:ctrlPr>
                        </m:dPr>
                        <m:e>
                          <m:r>
                            <a:rPr lang="en-US" altLang="zh-CN" sz="2000" b="1" i="1">
                              <a:solidFill>
                                <a:schemeClr val="tx2">
                                  <a:lumMod val="50000"/>
                                </a:schemeClr>
                              </a:solidFill>
                              <a:latin typeface="Cambria Math" panose="02040503050406030204" pitchFamily="18" charset="0"/>
                            </a:rPr>
                            <m:t>𝑨</m:t>
                          </m:r>
                          <m:r>
                            <a:rPr lang="en-US" altLang="zh-CN" sz="2000" b="1" i="1">
                              <a:solidFill>
                                <a:schemeClr val="tx2">
                                  <a:lumMod val="50000"/>
                                </a:schemeClr>
                              </a:solidFill>
                              <a:latin typeface="Cambria Math" panose="02040503050406030204" pitchFamily="18" charset="0"/>
                            </a:rPr>
                            <m:t>∩</m:t>
                          </m:r>
                          <m:r>
                            <a:rPr lang="en-US" altLang="zh-CN" sz="2000" b="1" i="1">
                              <a:solidFill>
                                <a:schemeClr val="tx2">
                                  <a:lumMod val="50000"/>
                                </a:schemeClr>
                              </a:solidFill>
                              <a:latin typeface="Cambria Math" panose="02040503050406030204" pitchFamily="18" charset="0"/>
                            </a:rPr>
                            <m:t>𝑪</m:t>
                          </m:r>
                        </m:e>
                      </m:d>
                    </m:oMath>
                  </a14:m>
                  <a:endParaRPr lang="zh-CN" altLang="en-US" sz="2000" b="1">
                    <a:solidFill>
                      <a:schemeClr val="tx2">
                        <a:lumMod val="50000"/>
                      </a:schemeClr>
                    </a:solidFill>
                  </a:endParaRPr>
                </a:p>
              </p:txBody>
            </p:sp>
          </mc:Choice>
          <mc:Fallback xmlns="">
            <p:sp>
              <p:nvSpPr>
                <p:cNvPr id="13" name="文本框 12">
                  <a:extLst>
                    <a:ext uri="{FF2B5EF4-FFF2-40B4-BE49-F238E27FC236}">
                      <a16:creationId xmlns:a16="http://schemas.microsoft.com/office/drawing/2014/main" id="{43C8DB72-CA60-4A21-BFF9-3370119F3472}"/>
                    </a:ext>
                  </a:extLst>
                </p:cNvPr>
                <p:cNvSpPr txBox="1">
                  <a:spLocks noRot="1" noChangeAspect="1" noMove="1" noResize="1" noEditPoints="1" noAdjustHandles="1" noChangeArrowheads="1" noChangeShapeType="1" noTextEdit="1"/>
                </p:cNvSpPr>
                <p:nvPr/>
              </p:nvSpPr>
              <p:spPr>
                <a:xfrm>
                  <a:off x="1026230" y="4659288"/>
                  <a:ext cx="9321619" cy="400110"/>
                </a:xfrm>
                <a:prstGeom prst="rect">
                  <a:avLst/>
                </a:prstGeom>
                <a:blipFill>
                  <a:blip r:embed="rId5"/>
                  <a:stretch>
                    <a:fillRect l="-589" t="-7576" b="-25758"/>
                  </a:stretch>
                </a:blipFill>
              </p:spPr>
              <p:txBody>
                <a:bodyPr/>
                <a:lstStyle/>
                <a:p>
                  <a:r>
                    <a:rPr lang="zh-CN" altLang="en-US">
                      <a:noFill/>
                    </a:rPr>
                    <a:t> </a:t>
                  </a:r>
                </a:p>
              </p:txBody>
            </p:sp>
          </mc:Fallback>
        </mc:AlternateContent>
        <p:cxnSp>
          <p:nvCxnSpPr>
            <p:cNvPr id="15" name="直接连接符 14">
              <a:extLst>
                <a:ext uri="{FF2B5EF4-FFF2-40B4-BE49-F238E27FC236}">
                  <a16:creationId xmlns:a16="http://schemas.microsoft.com/office/drawing/2014/main" id="{EA729AC4-67A0-473D-84FD-EB7F0766BD1D}"/>
                </a:ext>
              </a:extLst>
            </p:cNvPr>
            <p:cNvCxnSpPr>
              <a:cxnSpLocks/>
            </p:cNvCxnSpPr>
            <p:nvPr/>
          </p:nvCxnSpPr>
          <p:spPr>
            <a:xfrm>
              <a:off x="3887845" y="4993019"/>
              <a:ext cx="2355073"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9" name="表格 18">
            <a:extLst>
              <a:ext uri="{FF2B5EF4-FFF2-40B4-BE49-F238E27FC236}">
                <a16:creationId xmlns:a16="http://schemas.microsoft.com/office/drawing/2014/main" id="{E7908544-8FBE-44A0-B32D-7412B8EBD05C}"/>
              </a:ext>
            </a:extLst>
          </p:cNvPr>
          <p:cNvGraphicFramePr>
            <a:graphicFrameLocks noGrp="1"/>
          </p:cNvGraphicFramePr>
          <p:nvPr>
            <p:extLst>
              <p:ext uri="{D42A27DB-BD31-4B8C-83A1-F6EECF244321}">
                <p14:modId xmlns:p14="http://schemas.microsoft.com/office/powerpoint/2010/main" val="1468848416"/>
              </p:ext>
            </p:extLst>
          </p:nvPr>
        </p:nvGraphicFramePr>
        <p:xfrm>
          <a:off x="510922" y="5152882"/>
          <a:ext cx="11170154" cy="1188720"/>
        </p:xfrm>
        <a:graphic>
          <a:graphicData uri="http://schemas.openxmlformats.org/drawingml/2006/table">
            <a:tbl>
              <a:tblPr firstRow="1" bandRow="1">
                <a:tableStyleId>{5C22544A-7EE6-4342-B048-85BDC9FD1C3A}</a:tableStyleId>
              </a:tblPr>
              <a:tblGrid>
                <a:gridCol w="1822223">
                  <a:extLst>
                    <a:ext uri="{9D8B030D-6E8A-4147-A177-3AD203B41FA5}">
                      <a16:colId xmlns:a16="http://schemas.microsoft.com/office/drawing/2014/main" val="2154442432"/>
                    </a:ext>
                  </a:extLst>
                </a:gridCol>
                <a:gridCol w="1782751">
                  <a:extLst>
                    <a:ext uri="{9D8B030D-6E8A-4147-A177-3AD203B41FA5}">
                      <a16:colId xmlns:a16="http://schemas.microsoft.com/office/drawing/2014/main" val="355960408"/>
                    </a:ext>
                  </a:extLst>
                </a:gridCol>
                <a:gridCol w="2855033">
                  <a:extLst>
                    <a:ext uri="{9D8B030D-6E8A-4147-A177-3AD203B41FA5}">
                      <a16:colId xmlns:a16="http://schemas.microsoft.com/office/drawing/2014/main" val="3938278601"/>
                    </a:ext>
                  </a:extLst>
                </a:gridCol>
                <a:gridCol w="2848454">
                  <a:extLst>
                    <a:ext uri="{9D8B030D-6E8A-4147-A177-3AD203B41FA5}">
                      <a16:colId xmlns:a16="http://schemas.microsoft.com/office/drawing/2014/main" val="3697040297"/>
                    </a:ext>
                  </a:extLst>
                </a:gridCol>
                <a:gridCol w="1861693">
                  <a:extLst>
                    <a:ext uri="{9D8B030D-6E8A-4147-A177-3AD203B41FA5}">
                      <a16:colId xmlns:a16="http://schemas.microsoft.com/office/drawing/2014/main" val="711134306"/>
                    </a:ext>
                  </a:extLst>
                </a:gridCol>
              </a:tblGrid>
              <a:tr h="370840">
                <a:tc>
                  <a:txBody>
                    <a:bodyPr/>
                    <a:lstStyle/>
                    <a:p>
                      <a:pPr algn="l"/>
                      <a:r>
                        <a:rPr lang="en-US" altLang="zh-CN" sz="2000" b="1">
                          <a:solidFill>
                            <a:schemeClr val="accent2">
                              <a:lumMod val="50000"/>
                            </a:schemeClr>
                          </a:solidFill>
                        </a:rPr>
                        <a:t>A.  </a:t>
                      </a:r>
                      <a:r>
                        <a:rPr lang="zh-CN" altLang="en-US" sz="2000">
                          <a:solidFill>
                            <a:schemeClr val="accent2">
                              <a:lumMod val="50000"/>
                            </a:schemeClr>
                          </a:solidFill>
                        </a:rPr>
                        <a:t>同一律</a:t>
                      </a:r>
                      <a:endParaRPr lang="zh-CN" altLang="en-US" sz="2000" b="1">
                        <a:solidFill>
                          <a:schemeClr val="accent2">
                            <a:lumMod val="5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B.  </a:t>
                      </a:r>
                      <a:r>
                        <a:rPr lang="zh-CN" altLang="en-US" sz="2000" b="1">
                          <a:solidFill>
                            <a:schemeClr val="accent2">
                              <a:lumMod val="50000"/>
                            </a:schemeClr>
                          </a:solidFill>
                        </a:rPr>
                        <a:t>零律</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C.  </a:t>
                      </a:r>
                      <a:r>
                        <a:rPr lang="zh-CN" altLang="en-US" sz="2000" b="1">
                          <a:solidFill>
                            <a:schemeClr val="accent2">
                              <a:lumMod val="50000"/>
                            </a:schemeClr>
                          </a:solidFill>
                        </a:rPr>
                        <a:t>矛盾律</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D.  </a:t>
                      </a:r>
                      <a:r>
                        <a:rPr lang="zh-CN" altLang="en-US" sz="2000" b="1">
                          <a:solidFill>
                            <a:schemeClr val="accent2">
                              <a:lumMod val="50000"/>
                            </a:schemeClr>
                          </a:solidFill>
                        </a:rPr>
                        <a:t>排中律</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E.  </a:t>
                      </a:r>
                      <a:r>
                        <a:rPr lang="zh-CN" altLang="en-US" sz="2000" b="1">
                          <a:solidFill>
                            <a:schemeClr val="accent2">
                              <a:lumMod val="50000"/>
                            </a:schemeClr>
                          </a:solidFill>
                        </a:rPr>
                        <a:t>双重否定律</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958124212"/>
                  </a:ext>
                </a:extLst>
              </a:tr>
              <a:tr h="370840">
                <a:tc>
                  <a:txBody>
                    <a:bodyPr/>
                    <a:lstStyle/>
                    <a:p>
                      <a:pPr algn="l"/>
                      <a:r>
                        <a:rPr lang="en-US" altLang="zh-CN" sz="2000" b="1">
                          <a:solidFill>
                            <a:schemeClr val="accent2">
                              <a:lumMod val="50000"/>
                            </a:schemeClr>
                          </a:solidFill>
                        </a:rPr>
                        <a:t>F.  </a:t>
                      </a:r>
                      <a:r>
                        <a:rPr lang="zh-CN" altLang="en-US" sz="2000" b="1">
                          <a:solidFill>
                            <a:schemeClr val="accent2">
                              <a:lumMod val="50000"/>
                            </a:schemeClr>
                          </a:solidFill>
                        </a:rPr>
                        <a:t>幂等律</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G.  </a:t>
                      </a:r>
                      <a:r>
                        <a:rPr lang="zh-CN" altLang="en-US" sz="2000" b="1">
                          <a:solidFill>
                            <a:schemeClr val="accent2">
                              <a:lumMod val="50000"/>
                            </a:schemeClr>
                          </a:solidFill>
                        </a:rPr>
                        <a:t>交换律</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H.  </a:t>
                      </a:r>
                      <a:r>
                        <a:rPr lang="zh-CN" altLang="en-US" sz="2000" b="1">
                          <a:solidFill>
                            <a:schemeClr val="accent2">
                              <a:lumMod val="50000"/>
                            </a:schemeClr>
                          </a:solidFill>
                        </a:rPr>
                        <a:t>结合律</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a:solidFill>
                            <a:schemeClr val="accent2">
                              <a:lumMod val="50000"/>
                            </a:schemeClr>
                          </a:solidFill>
                        </a:rPr>
                        <a:t>I.  </a:t>
                      </a:r>
                      <a:r>
                        <a:rPr lang="zh-CN" altLang="en-US" sz="2000" b="1">
                          <a:solidFill>
                            <a:schemeClr val="accent2">
                              <a:lumMod val="50000"/>
                            </a:schemeClr>
                          </a:solidFill>
                        </a:rPr>
                        <a:t>分配律</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J.   </a:t>
                      </a:r>
                      <a:r>
                        <a:rPr lang="zh-CN" altLang="en-US" sz="2000" b="1">
                          <a:solidFill>
                            <a:schemeClr val="accent2">
                              <a:lumMod val="50000"/>
                            </a:schemeClr>
                          </a:solidFill>
                        </a:rPr>
                        <a:t>吸收律</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3828555206"/>
                  </a:ext>
                </a:extLst>
              </a:tr>
              <a:tr h="370840">
                <a:tc>
                  <a:txBody>
                    <a:bodyPr/>
                    <a:lstStyle/>
                    <a:p>
                      <a:pPr algn="l"/>
                      <a:r>
                        <a:rPr lang="en-US" altLang="zh-CN" sz="2000" b="1">
                          <a:solidFill>
                            <a:schemeClr val="accent2">
                              <a:lumMod val="50000"/>
                            </a:schemeClr>
                          </a:solidFill>
                        </a:rPr>
                        <a:t>K.  </a:t>
                      </a:r>
                      <a:r>
                        <a:rPr lang="zh-CN" altLang="en-US" sz="2000" b="1">
                          <a:solidFill>
                            <a:schemeClr val="accent2">
                              <a:lumMod val="50000"/>
                            </a:schemeClr>
                          </a:solidFill>
                        </a:rPr>
                        <a:t>德摩尔根律</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L.  </a:t>
                      </a:r>
                      <a:r>
                        <a:rPr lang="zh-CN" altLang="en-US" sz="2000" b="1" kern="1200">
                          <a:solidFill>
                            <a:schemeClr val="accent2">
                              <a:lumMod val="50000"/>
                            </a:schemeClr>
                          </a:solidFill>
                          <a:latin typeface="+mn-lt"/>
                          <a:ea typeface="+mn-ea"/>
                          <a:cs typeface="+mn-cs"/>
                        </a:rPr>
                        <a:t>集合差等式</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M. </a:t>
                      </a:r>
                      <a:r>
                        <a:rPr lang="zh-CN" altLang="en-US" sz="2000" b="1">
                          <a:solidFill>
                            <a:schemeClr val="accent2">
                              <a:lumMod val="50000"/>
                            </a:schemeClr>
                          </a:solidFill>
                        </a:rPr>
                        <a:t>集合并保持子集关系</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a:solidFill>
                            <a:schemeClr val="accent2">
                              <a:lumMod val="50000"/>
                            </a:schemeClr>
                          </a:solidFill>
                        </a:rPr>
                        <a:t>N. </a:t>
                      </a:r>
                      <a:r>
                        <a:rPr lang="zh-CN" altLang="en-US" sz="2000" b="1">
                          <a:solidFill>
                            <a:schemeClr val="accent2">
                              <a:lumMod val="50000"/>
                            </a:schemeClr>
                          </a:solidFill>
                        </a:rPr>
                        <a:t>集合交保持子集关系</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  </a:t>
                      </a:r>
                      <a:endParaRPr lang="zh-CN" altLang="en-US" sz="2000" b="1">
                        <a:solidFill>
                          <a:schemeClr val="accent2">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2339066323"/>
                  </a:ext>
                </a:extLst>
              </a:tr>
            </a:tbl>
          </a:graphicData>
        </a:graphic>
      </p:graphicFrame>
      <p:sp>
        <p:nvSpPr>
          <p:cNvPr id="20" name="文本框 19">
            <a:extLst>
              <a:ext uri="{FF2B5EF4-FFF2-40B4-BE49-F238E27FC236}">
                <a16:creationId xmlns:a16="http://schemas.microsoft.com/office/drawing/2014/main" id="{F0C33D07-A602-4990-B974-499ED7B68A34}"/>
              </a:ext>
            </a:extLst>
          </p:cNvPr>
          <p:cNvSpPr txBox="1"/>
          <p:nvPr/>
        </p:nvSpPr>
        <p:spPr>
          <a:xfrm>
            <a:off x="6604864" y="2039728"/>
            <a:ext cx="1474913" cy="307777"/>
          </a:xfrm>
          <a:prstGeom prst="rect">
            <a:avLst/>
          </a:prstGeom>
          <a:solidFill>
            <a:srgbClr val="FFFFCC"/>
          </a:solidFill>
        </p:spPr>
        <p:txBody>
          <a:bodyPr wrap="square" lIns="0" tIns="0" rIns="0" bIns="0" rtlCol="0">
            <a:spAutoFit/>
          </a:bodyPr>
          <a:lstStyle/>
          <a:p>
            <a:r>
              <a:rPr lang="zh-CN" altLang="en-US" sz="2000" b="1">
                <a:solidFill>
                  <a:srgbClr val="0000FF"/>
                </a:solidFill>
                <a:latin typeface="楷体" panose="02010609060101010101" pitchFamily="49" charset="-122"/>
                <a:ea typeface="楷体" panose="02010609060101010101" pitchFamily="49" charset="-122"/>
              </a:rPr>
              <a:t>集合差等式</a:t>
            </a:r>
          </a:p>
        </p:txBody>
      </p:sp>
      <p:sp>
        <p:nvSpPr>
          <p:cNvPr id="21" name="文本框 20">
            <a:extLst>
              <a:ext uri="{FF2B5EF4-FFF2-40B4-BE49-F238E27FC236}">
                <a16:creationId xmlns:a16="http://schemas.microsoft.com/office/drawing/2014/main" id="{8F3A4BA0-3C4E-4F4E-972B-7FBD5A735ABD}"/>
              </a:ext>
            </a:extLst>
          </p:cNvPr>
          <p:cNvSpPr txBox="1"/>
          <p:nvPr/>
        </p:nvSpPr>
        <p:spPr>
          <a:xfrm>
            <a:off x="8203286" y="2039728"/>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L</a:t>
            </a:r>
            <a:endParaRPr lang="zh-CN" altLang="en-US" b="1">
              <a:solidFill>
                <a:srgbClr val="C00000"/>
              </a:solidFill>
            </a:endParaRPr>
          </a:p>
        </p:txBody>
      </p:sp>
      <p:sp>
        <p:nvSpPr>
          <p:cNvPr id="22" name="文本框 21">
            <a:extLst>
              <a:ext uri="{FF2B5EF4-FFF2-40B4-BE49-F238E27FC236}">
                <a16:creationId xmlns:a16="http://schemas.microsoft.com/office/drawing/2014/main" id="{8BB0A605-6DEF-4669-9437-61507611BD3E}"/>
              </a:ext>
            </a:extLst>
          </p:cNvPr>
          <p:cNvSpPr txBox="1"/>
          <p:nvPr/>
        </p:nvSpPr>
        <p:spPr>
          <a:xfrm>
            <a:off x="6604864" y="2485467"/>
            <a:ext cx="1474913" cy="307777"/>
          </a:xfrm>
          <a:prstGeom prst="rect">
            <a:avLst/>
          </a:prstGeom>
          <a:solidFill>
            <a:srgbClr val="FFFFCC"/>
          </a:solidFill>
        </p:spPr>
        <p:txBody>
          <a:bodyPr wrap="square" lIns="0" tIns="0" rIns="0" bIns="0" rtlCol="0">
            <a:spAutoFit/>
          </a:bodyPr>
          <a:lstStyle/>
          <a:p>
            <a:r>
              <a:rPr lang="zh-CN" altLang="en-US" sz="2000" b="1">
                <a:solidFill>
                  <a:srgbClr val="0000FF"/>
                </a:solidFill>
                <a:latin typeface="楷体" panose="02010609060101010101" pitchFamily="49" charset="-122"/>
                <a:ea typeface="楷体" panose="02010609060101010101" pitchFamily="49" charset="-122"/>
              </a:rPr>
              <a:t>集合差等式</a:t>
            </a:r>
          </a:p>
        </p:txBody>
      </p:sp>
      <p:sp>
        <p:nvSpPr>
          <p:cNvPr id="23" name="文本框 22">
            <a:extLst>
              <a:ext uri="{FF2B5EF4-FFF2-40B4-BE49-F238E27FC236}">
                <a16:creationId xmlns:a16="http://schemas.microsoft.com/office/drawing/2014/main" id="{80D2B85D-E4C0-4B8F-998B-E10A0D7F9229}"/>
              </a:ext>
            </a:extLst>
          </p:cNvPr>
          <p:cNvSpPr txBox="1"/>
          <p:nvPr/>
        </p:nvSpPr>
        <p:spPr>
          <a:xfrm>
            <a:off x="8210000" y="2485467"/>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L</a:t>
            </a:r>
            <a:endParaRPr lang="zh-CN" altLang="en-US" b="1">
              <a:solidFill>
                <a:srgbClr val="C00000"/>
              </a:solidFill>
            </a:endParaRPr>
          </a:p>
        </p:txBody>
      </p:sp>
      <p:sp>
        <p:nvSpPr>
          <p:cNvPr id="24" name="文本框 23">
            <a:extLst>
              <a:ext uri="{FF2B5EF4-FFF2-40B4-BE49-F238E27FC236}">
                <a16:creationId xmlns:a16="http://schemas.microsoft.com/office/drawing/2014/main" id="{C5965FF7-CD25-451A-83A8-00C3A47A9768}"/>
              </a:ext>
            </a:extLst>
          </p:cNvPr>
          <p:cNvSpPr txBox="1"/>
          <p:nvPr/>
        </p:nvSpPr>
        <p:spPr>
          <a:xfrm>
            <a:off x="6604864" y="2896249"/>
            <a:ext cx="1474913" cy="307777"/>
          </a:xfrm>
          <a:prstGeom prst="rect">
            <a:avLst/>
          </a:prstGeom>
          <a:solidFill>
            <a:srgbClr val="FFFFCC"/>
          </a:solidFill>
        </p:spPr>
        <p:txBody>
          <a:bodyPr wrap="square" lIns="0" tIns="0" rIns="0" bIns="0" rtlCol="0">
            <a:spAutoFit/>
          </a:bodyPr>
          <a:lstStyle/>
          <a:p>
            <a:r>
              <a:rPr lang="zh-CN" altLang="en-US" sz="2000" b="1">
                <a:solidFill>
                  <a:srgbClr val="0000FF"/>
                </a:solidFill>
                <a:latin typeface="楷体" panose="02010609060101010101" pitchFamily="49" charset="-122"/>
                <a:ea typeface="楷体" panose="02010609060101010101" pitchFamily="49" charset="-122"/>
              </a:rPr>
              <a:t>德摩尔根律</a:t>
            </a:r>
          </a:p>
        </p:txBody>
      </p:sp>
      <p:sp>
        <p:nvSpPr>
          <p:cNvPr id="25" name="文本框 24">
            <a:extLst>
              <a:ext uri="{FF2B5EF4-FFF2-40B4-BE49-F238E27FC236}">
                <a16:creationId xmlns:a16="http://schemas.microsoft.com/office/drawing/2014/main" id="{ECC72154-53BD-4830-83AE-6F279E24516C}"/>
              </a:ext>
            </a:extLst>
          </p:cNvPr>
          <p:cNvSpPr txBox="1"/>
          <p:nvPr/>
        </p:nvSpPr>
        <p:spPr>
          <a:xfrm>
            <a:off x="8210000" y="2896249"/>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K</a:t>
            </a:r>
            <a:endParaRPr lang="zh-CN" altLang="en-US" b="1">
              <a:solidFill>
                <a:srgbClr val="C00000"/>
              </a:solidFill>
            </a:endParaRPr>
          </a:p>
        </p:txBody>
      </p:sp>
      <p:sp>
        <p:nvSpPr>
          <p:cNvPr id="26" name="文本框 25">
            <a:extLst>
              <a:ext uri="{FF2B5EF4-FFF2-40B4-BE49-F238E27FC236}">
                <a16:creationId xmlns:a16="http://schemas.microsoft.com/office/drawing/2014/main" id="{EB23963A-DE76-4222-A4D4-FFDEC96D9150}"/>
              </a:ext>
            </a:extLst>
          </p:cNvPr>
          <p:cNvSpPr txBox="1"/>
          <p:nvPr/>
        </p:nvSpPr>
        <p:spPr>
          <a:xfrm>
            <a:off x="6604864" y="3319639"/>
            <a:ext cx="1474913" cy="307777"/>
          </a:xfrm>
          <a:prstGeom prst="rect">
            <a:avLst/>
          </a:prstGeom>
          <a:solidFill>
            <a:srgbClr val="FFFFCC"/>
          </a:solidFill>
        </p:spPr>
        <p:txBody>
          <a:bodyPr wrap="square" lIns="0" tIns="0" rIns="0" bIns="0" rtlCol="0">
            <a:spAutoFit/>
          </a:bodyPr>
          <a:lstStyle/>
          <a:p>
            <a:r>
              <a:rPr lang="zh-CN" altLang="en-US" sz="2000" b="1">
                <a:solidFill>
                  <a:srgbClr val="0000FF"/>
                </a:solidFill>
                <a:latin typeface="楷体" panose="02010609060101010101" pitchFamily="49" charset="-122"/>
                <a:ea typeface="楷体" panose="02010609060101010101" pitchFamily="49" charset="-122"/>
              </a:rPr>
              <a:t>双重否定律</a:t>
            </a:r>
          </a:p>
        </p:txBody>
      </p:sp>
      <p:sp>
        <p:nvSpPr>
          <p:cNvPr id="27" name="文本框 26">
            <a:extLst>
              <a:ext uri="{FF2B5EF4-FFF2-40B4-BE49-F238E27FC236}">
                <a16:creationId xmlns:a16="http://schemas.microsoft.com/office/drawing/2014/main" id="{8989FB15-344A-447C-9EF1-38B6AF0B7F52}"/>
              </a:ext>
            </a:extLst>
          </p:cNvPr>
          <p:cNvSpPr txBox="1"/>
          <p:nvPr/>
        </p:nvSpPr>
        <p:spPr>
          <a:xfrm>
            <a:off x="8210000" y="3319639"/>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E</a:t>
            </a:r>
            <a:endParaRPr lang="zh-CN" altLang="en-US" b="1">
              <a:solidFill>
                <a:srgbClr val="C00000"/>
              </a:solidFill>
            </a:endParaRPr>
          </a:p>
        </p:txBody>
      </p:sp>
      <p:sp>
        <p:nvSpPr>
          <p:cNvPr id="28" name="文本框 27">
            <a:extLst>
              <a:ext uri="{FF2B5EF4-FFF2-40B4-BE49-F238E27FC236}">
                <a16:creationId xmlns:a16="http://schemas.microsoft.com/office/drawing/2014/main" id="{B08BD0D9-A468-4247-B463-A2BDFE4CA650}"/>
              </a:ext>
            </a:extLst>
          </p:cNvPr>
          <p:cNvSpPr txBox="1"/>
          <p:nvPr/>
        </p:nvSpPr>
        <p:spPr>
          <a:xfrm>
            <a:off x="6604864" y="4150881"/>
            <a:ext cx="1474913" cy="307777"/>
          </a:xfrm>
          <a:prstGeom prst="rect">
            <a:avLst/>
          </a:prstGeom>
          <a:solidFill>
            <a:srgbClr val="FFFFCC"/>
          </a:solidFill>
        </p:spPr>
        <p:txBody>
          <a:bodyPr wrap="square" lIns="0" tIns="0" rIns="0" bIns="0" rtlCol="0">
            <a:spAutoFit/>
          </a:bodyPr>
          <a:lstStyle/>
          <a:p>
            <a:r>
              <a:rPr lang="zh-CN" altLang="en-US" sz="2000" b="1">
                <a:solidFill>
                  <a:srgbClr val="0000FF"/>
                </a:solidFill>
                <a:latin typeface="楷体" panose="02010609060101010101" pitchFamily="49" charset="-122"/>
                <a:ea typeface="楷体" panose="02010609060101010101" pitchFamily="49" charset="-122"/>
              </a:rPr>
              <a:t>集合差等式</a:t>
            </a:r>
          </a:p>
        </p:txBody>
      </p:sp>
      <p:sp>
        <p:nvSpPr>
          <p:cNvPr id="29" name="文本框 28">
            <a:extLst>
              <a:ext uri="{FF2B5EF4-FFF2-40B4-BE49-F238E27FC236}">
                <a16:creationId xmlns:a16="http://schemas.microsoft.com/office/drawing/2014/main" id="{4DD209FE-3547-428B-8732-8BBD25C89C2C}"/>
              </a:ext>
            </a:extLst>
          </p:cNvPr>
          <p:cNvSpPr txBox="1"/>
          <p:nvPr/>
        </p:nvSpPr>
        <p:spPr>
          <a:xfrm>
            <a:off x="8210000" y="4150881"/>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L</a:t>
            </a:r>
            <a:endParaRPr lang="zh-CN" altLang="en-US" b="1">
              <a:solidFill>
                <a:srgbClr val="C00000"/>
              </a:solidFill>
            </a:endParaRPr>
          </a:p>
        </p:txBody>
      </p:sp>
      <p:sp>
        <p:nvSpPr>
          <p:cNvPr id="30" name="文本框 29">
            <a:extLst>
              <a:ext uri="{FF2B5EF4-FFF2-40B4-BE49-F238E27FC236}">
                <a16:creationId xmlns:a16="http://schemas.microsoft.com/office/drawing/2014/main" id="{5B639729-4009-4F4A-BDD5-D5E61C8256C4}"/>
              </a:ext>
            </a:extLst>
          </p:cNvPr>
          <p:cNvSpPr txBox="1"/>
          <p:nvPr/>
        </p:nvSpPr>
        <p:spPr>
          <a:xfrm>
            <a:off x="6604864" y="3724074"/>
            <a:ext cx="1474913" cy="307777"/>
          </a:xfrm>
          <a:prstGeom prst="rect">
            <a:avLst/>
          </a:prstGeom>
          <a:solidFill>
            <a:srgbClr val="FFFFCC"/>
          </a:solidFill>
        </p:spPr>
        <p:txBody>
          <a:bodyPr wrap="square" lIns="0" tIns="0" rIns="0" bIns="0" rtlCol="0">
            <a:spAutoFit/>
          </a:bodyPr>
          <a:lstStyle/>
          <a:p>
            <a:r>
              <a:rPr lang="zh-CN" altLang="en-US" sz="2000" b="1">
                <a:solidFill>
                  <a:srgbClr val="0000FF"/>
                </a:solidFill>
                <a:latin typeface="楷体" panose="02010609060101010101" pitchFamily="49" charset="-122"/>
                <a:ea typeface="楷体" panose="02010609060101010101" pitchFamily="49" charset="-122"/>
              </a:rPr>
              <a:t>分配律</a:t>
            </a:r>
          </a:p>
        </p:txBody>
      </p:sp>
      <p:sp>
        <p:nvSpPr>
          <p:cNvPr id="31" name="文本框 30">
            <a:extLst>
              <a:ext uri="{FF2B5EF4-FFF2-40B4-BE49-F238E27FC236}">
                <a16:creationId xmlns:a16="http://schemas.microsoft.com/office/drawing/2014/main" id="{622606D8-ADB5-4F1B-A10D-1C30DAFC4606}"/>
              </a:ext>
            </a:extLst>
          </p:cNvPr>
          <p:cNvSpPr txBox="1"/>
          <p:nvPr/>
        </p:nvSpPr>
        <p:spPr>
          <a:xfrm>
            <a:off x="8210000" y="3724074"/>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I</a:t>
            </a:r>
            <a:endParaRPr lang="zh-CN" altLang="en-US" b="1">
              <a:solidFill>
                <a:srgbClr val="C00000"/>
              </a:solidFill>
            </a:endParaRPr>
          </a:p>
        </p:txBody>
      </p:sp>
      <p:sp>
        <p:nvSpPr>
          <p:cNvPr id="32" name="文本框 31">
            <a:extLst>
              <a:ext uri="{FF2B5EF4-FFF2-40B4-BE49-F238E27FC236}">
                <a16:creationId xmlns:a16="http://schemas.microsoft.com/office/drawing/2014/main" id="{030EDCFC-AB54-46D0-9CF7-90446CC8BF16}"/>
              </a:ext>
            </a:extLst>
          </p:cNvPr>
          <p:cNvSpPr txBox="1"/>
          <p:nvPr/>
        </p:nvSpPr>
        <p:spPr>
          <a:xfrm>
            <a:off x="8838102" y="2458214"/>
            <a:ext cx="3019493" cy="1404359"/>
          </a:xfrm>
          <a:prstGeom prst="rect">
            <a:avLst/>
          </a:prstGeom>
          <a:solidFill>
            <a:schemeClr val="accent4">
              <a:lumMod val="20000"/>
              <a:lumOff val="80000"/>
            </a:schemeClr>
          </a:solidFill>
        </p:spPr>
        <p:txBody>
          <a:bodyPr wrap="square" rtlCol="0">
            <a:spAutoFit/>
          </a:bodyPr>
          <a:lstStyle/>
          <a:p>
            <a:pPr>
              <a:lnSpc>
                <a:spcPts val="2600"/>
              </a:lnSpc>
            </a:pPr>
            <a:r>
              <a:rPr lang="zh-CN" altLang="en-US" b="1">
                <a:solidFill>
                  <a:schemeClr val="accent2">
                    <a:lumMod val="50000"/>
                  </a:schemeClr>
                </a:solidFill>
              </a:rPr>
              <a:t>在稍微复杂的子集关系证明中，应优先考虑利用基本的子集关系性质，而不是基于定义通过考察元素进行证明</a:t>
            </a:r>
          </a:p>
        </p:txBody>
      </p:sp>
    </p:spTree>
    <p:extLst>
      <p:ext uri="{BB962C8B-B14F-4D97-AF65-F5344CB8AC3E}">
        <p14:creationId xmlns:p14="http://schemas.microsoft.com/office/powerpoint/2010/main" val="1832189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子集关系与集合等式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第十七讲  集合等式证明</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31</a:t>
            </a:fld>
            <a:r>
              <a:rPr lang="en-US" altLang="zh-CN">
                <a:latin typeface="Arial" panose="020B0604020202020204" pitchFamily="34" charset="0"/>
                <a:ea typeface="楷体" panose="02010609060101010101" pitchFamily="49" charset="-122"/>
                <a:cs typeface="Arial" panose="020B0604020202020204" pitchFamily="34" charset="0"/>
              </a:rPr>
              <a:t>/34</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子集关系与幂集运算举例</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AECD2DBE-5395-4129-AB3F-C9F2205B704F}"/>
                  </a:ext>
                </a:extLst>
              </p:cNvPr>
              <p:cNvSpPr txBox="1"/>
              <p:nvPr/>
            </p:nvSpPr>
            <p:spPr>
              <a:xfrm>
                <a:off x="809146" y="1336876"/>
                <a:ext cx="9538706" cy="461665"/>
              </a:xfrm>
              <a:prstGeom prst="rect">
                <a:avLst/>
              </a:prstGeom>
              <a:solidFill>
                <a:schemeClr val="accent6">
                  <a:lumMod val="20000"/>
                  <a:lumOff val="80000"/>
                  <a:alpha val="50000"/>
                </a:schemeClr>
              </a:solidFill>
            </p:spPr>
            <p:txBody>
              <a:bodyPr wrap="square" rtlCol="0">
                <a:spAutoFit/>
              </a:bodyPr>
              <a:lstStyle/>
              <a:p>
                <a:r>
                  <a:rPr lang="zh-CN" altLang="en-US" sz="2400" b="1">
                    <a:solidFill>
                      <a:srgbClr val="002060"/>
                    </a:solidFill>
                  </a:rPr>
                  <a:t>证明对任意集合</a:t>
                </a: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𝑩</m:t>
                    </m:r>
                  </m:oMath>
                </a14:m>
                <a:r>
                  <a:rPr lang="zh-CN" altLang="en-US" sz="2400" b="1">
                    <a:solidFill>
                      <a:srgbClr val="002060"/>
                    </a:solidFill>
                  </a:rPr>
                  <a:t>，若</a:t>
                </a:r>
                <a14:m>
                  <m:oMath xmlns:m="http://schemas.openxmlformats.org/officeDocument/2006/math">
                    <m:r>
                      <a:rPr lang="en-US" altLang="zh-CN" sz="2400" b="1" i="1" smtClean="0">
                        <a:solidFill>
                          <a:srgbClr val="002060"/>
                        </a:solidFill>
                        <a:latin typeface="Cambria Math" panose="02040503050406030204" pitchFamily="18" charset="0"/>
                      </a:rPr>
                      <m:t>℘</m:t>
                    </m:r>
                    <m:d>
                      <m:dPr>
                        <m:ctrlPr>
                          <a:rPr lang="en-US" altLang="zh-CN" sz="2400" b="1" i="1" smtClean="0">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𝑨</m:t>
                        </m:r>
                      </m:e>
                    </m:d>
                    <m:r>
                      <a:rPr lang="en-US" altLang="zh-CN" sz="2400" b="1" i="1" smtClean="0">
                        <a:solidFill>
                          <a:srgbClr val="002060"/>
                        </a:solidFill>
                        <a:latin typeface="Cambria Math" panose="02040503050406030204" pitchFamily="18" charset="0"/>
                      </a:rPr>
                      <m:t>∪℘</m:t>
                    </m:r>
                    <m:d>
                      <m:dPr>
                        <m:ctrlPr>
                          <a:rPr lang="en-US" altLang="zh-CN" sz="2400" b="1" i="1" smtClean="0">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𝑩</m:t>
                        </m:r>
                      </m:e>
                    </m:d>
                    <m:r>
                      <a:rPr lang="en-US" altLang="zh-CN" sz="2400" b="1" i="1" smtClean="0">
                        <a:solidFill>
                          <a:srgbClr val="002060"/>
                        </a:solidFill>
                        <a:latin typeface="Cambria Math" panose="02040503050406030204" pitchFamily="18" charset="0"/>
                      </a:rPr>
                      <m:t>= ℘</m:t>
                    </m:r>
                    <m:d>
                      <m:dPr>
                        <m:ctrlPr>
                          <a:rPr lang="en-US" altLang="zh-CN" sz="2400" b="1" i="1" smtClean="0">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𝑨</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𝑩</m:t>
                        </m:r>
                      </m:e>
                    </m:d>
                  </m:oMath>
                </a14:m>
                <a:r>
                  <a:rPr lang="zh-CN" altLang="en-US" sz="2400" b="1">
                    <a:solidFill>
                      <a:srgbClr val="002060"/>
                    </a:solidFill>
                  </a:rPr>
                  <a:t>，则</a:t>
                </a:r>
                <a14:m>
                  <m:oMath xmlns:m="http://schemas.openxmlformats.org/officeDocument/2006/math">
                    <m:r>
                      <a:rPr lang="pt-BR" altLang="zh-CN" sz="2400" b="1" i="1" smtClean="0">
                        <a:solidFill>
                          <a:srgbClr val="002060"/>
                        </a:solidFill>
                        <a:latin typeface="Cambria Math" panose="02040503050406030204" pitchFamily="18" charset="0"/>
                      </a:rPr>
                      <m:t>𝑨</m:t>
                    </m:r>
                    <m:r>
                      <a:rPr lang="pt-BR" altLang="zh-CN" sz="2400" b="1" i="1" smtClean="0">
                        <a:solidFill>
                          <a:srgbClr val="002060"/>
                        </a:solidFill>
                        <a:latin typeface="Cambria Math" panose="02040503050406030204" pitchFamily="18" charset="0"/>
                      </a:rPr>
                      <m:t>⊆</m:t>
                    </m:r>
                    <m:r>
                      <a:rPr lang="pt-BR" altLang="zh-CN" sz="2400" b="1" i="1" smtClean="0">
                        <a:solidFill>
                          <a:srgbClr val="002060"/>
                        </a:solidFill>
                        <a:latin typeface="Cambria Math" panose="02040503050406030204" pitchFamily="18" charset="0"/>
                      </a:rPr>
                      <m:t>𝑩</m:t>
                    </m:r>
                  </m:oMath>
                </a14:m>
                <a:r>
                  <a:rPr lang="zh-CN" altLang="pt-BR" sz="2400" b="1" i="0">
                    <a:solidFill>
                      <a:srgbClr val="002060"/>
                    </a:solidFill>
                    <a:latin typeface="+mj-lt"/>
                  </a:rPr>
                  <a:t>或</a:t>
                </a:r>
                <a14:m>
                  <m:oMath xmlns:m="http://schemas.openxmlformats.org/officeDocument/2006/math">
                    <m:r>
                      <a:rPr lang="pt-BR" altLang="zh-CN" sz="2400" b="1" i="1" smtClean="0">
                        <a:solidFill>
                          <a:srgbClr val="002060"/>
                        </a:solidFill>
                        <a:latin typeface="Cambria Math" panose="02040503050406030204" pitchFamily="18" charset="0"/>
                      </a:rPr>
                      <m:t>𝑩</m:t>
                    </m:r>
                    <m:r>
                      <a:rPr lang="pt-BR" altLang="zh-CN" sz="2400" b="1" i="1" smtClean="0">
                        <a:solidFill>
                          <a:srgbClr val="002060"/>
                        </a:solidFill>
                        <a:latin typeface="Cambria Math" panose="02040503050406030204" pitchFamily="18" charset="0"/>
                      </a:rPr>
                      <m:t>⊆</m:t>
                    </m:r>
                    <m:r>
                      <a:rPr lang="pt-BR" altLang="zh-CN" sz="2400" b="1" i="1" smtClean="0">
                        <a:solidFill>
                          <a:srgbClr val="002060"/>
                        </a:solidFill>
                        <a:latin typeface="Cambria Math" panose="02040503050406030204" pitchFamily="18" charset="0"/>
                      </a:rPr>
                      <m:t>𝑨</m:t>
                    </m:r>
                  </m:oMath>
                </a14:m>
                <a:endParaRPr lang="zh-CN" altLang="en-US" sz="2400" b="1">
                  <a:solidFill>
                    <a:srgbClr val="002060"/>
                  </a:solidFill>
                </a:endParaRPr>
              </a:p>
            </p:txBody>
          </p:sp>
        </mc:Choice>
        <mc:Fallback xmlns="">
          <p:sp>
            <p:nvSpPr>
              <p:cNvPr id="11" name="文本框 10">
                <a:extLst>
                  <a:ext uri="{FF2B5EF4-FFF2-40B4-BE49-F238E27FC236}">
                    <a16:creationId xmlns:a16="http://schemas.microsoft.com/office/drawing/2014/main" id="{AECD2DBE-5395-4129-AB3F-C9F2205B704F}"/>
                  </a:ext>
                </a:extLst>
              </p:cNvPr>
              <p:cNvSpPr txBox="1">
                <a:spLocks noRot="1" noChangeAspect="1" noMove="1" noResize="1" noEditPoints="1" noAdjustHandles="1" noChangeArrowheads="1" noChangeShapeType="1" noTextEdit="1"/>
              </p:cNvSpPr>
              <p:nvPr/>
            </p:nvSpPr>
            <p:spPr>
              <a:xfrm>
                <a:off x="809146" y="1336876"/>
                <a:ext cx="9538706" cy="461665"/>
              </a:xfrm>
              <a:prstGeom prst="rect">
                <a:avLst/>
              </a:prstGeom>
              <a:blipFill>
                <a:blip r:embed="rId2"/>
                <a:stretch>
                  <a:fillRect l="-1023" t="-9211"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2" name="表格 11">
                <a:extLst>
                  <a:ext uri="{FF2B5EF4-FFF2-40B4-BE49-F238E27FC236}">
                    <a16:creationId xmlns:a16="http://schemas.microsoft.com/office/drawing/2014/main" id="{5EE76334-969A-48C8-BA43-78EAA389996D}"/>
                  </a:ext>
                </a:extLst>
              </p:cNvPr>
              <p:cNvGraphicFramePr>
                <a:graphicFrameLocks noGrp="1"/>
              </p:cNvGraphicFramePr>
              <p:nvPr/>
            </p:nvGraphicFramePr>
            <p:xfrm>
              <a:off x="809146" y="4823891"/>
              <a:ext cx="9538706" cy="1188720"/>
            </p:xfrm>
            <a:graphic>
              <a:graphicData uri="http://schemas.openxmlformats.org/drawingml/2006/table">
                <a:tbl>
                  <a:tblPr firstRow="1" bandRow="1">
                    <a:tableStyleId>{5C22544A-7EE6-4342-B048-85BDC9FD1C3A}</a:tableStyleId>
                  </a:tblPr>
                  <a:tblGrid>
                    <a:gridCol w="2408193">
                      <a:extLst>
                        <a:ext uri="{9D8B030D-6E8A-4147-A177-3AD203B41FA5}">
                          <a16:colId xmlns:a16="http://schemas.microsoft.com/office/drawing/2014/main" val="2154442432"/>
                        </a:ext>
                      </a:extLst>
                    </a:gridCol>
                    <a:gridCol w="2365841">
                      <a:extLst>
                        <a:ext uri="{9D8B030D-6E8A-4147-A177-3AD203B41FA5}">
                          <a16:colId xmlns:a16="http://schemas.microsoft.com/office/drawing/2014/main" val="355960408"/>
                        </a:ext>
                      </a:extLst>
                    </a:gridCol>
                    <a:gridCol w="2384565">
                      <a:extLst>
                        <a:ext uri="{9D8B030D-6E8A-4147-A177-3AD203B41FA5}">
                          <a16:colId xmlns:a16="http://schemas.microsoft.com/office/drawing/2014/main" val="3938278601"/>
                        </a:ext>
                      </a:extLst>
                    </a:gridCol>
                    <a:gridCol w="2380107">
                      <a:extLst>
                        <a:ext uri="{9D8B030D-6E8A-4147-A177-3AD203B41FA5}">
                          <a16:colId xmlns:a16="http://schemas.microsoft.com/office/drawing/2014/main" val="3697040297"/>
                        </a:ext>
                      </a:extLst>
                    </a:gridCol>
                  </a:tblGrid>
                  <a:tr h="370840">
                    <a:tc>
                      <a:txBody>
                        <a:bodyPr/>
                        <a:lstStyle/>
                        <a:p>
                          <a:pPr algn="l"/>
                          <a:r>
                            <a:rPr lang="en-US" altLang="zh-CN" sz="2000" b="1">
                              <a:solidFill>
                                <a:srgbClr val="C00000"/>
                              </a:solidFill>
                            </a:rPr>
                            <a:t>A.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𝑨</m:t>
                              </m:r>
                            </m:oMath>
                          </a14:m>
                          <a:endParaRPr lang="zh-CN" altLang="en-US" sz="20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rgbClr val="C00000"/>
                              </a:solidFill>
                            </a:rPr>
                            <a:t>B.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oMath>
                          </a14:m>
                          <a:endParaRPr lang="zh-CN" altLang="en-US" sz="20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a:solidFill>
                                <a:srgbClr val="C00000"/>
                              </a:solidFill>
                            </a:rPr>
                            <a:t>C.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𝑨</m:t>
                              </m:r>
                            </m:oMath>
                          </a14:m>
                          <a:endParaRPr lang="zh-CN" altLang="en-US" sz="20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rgbClr val="C00000"/>
                              </a:solidFill>
                            </a:rPr>
                            <a:t>D.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oMath>
                          </a14:m>
                          <a:r>
                            <a:rPr lang="en-US" altLang="zh-CN" sz="2000" b="1">
                              <a:solidFill>
                                <a:schemeClr val="accent2">
                                  <a:lumMod val="50000"/>
                                </a:schemeClr>
                              </a:solidFill>
                            </a:rPr>
                            <a:t> </a:t>
                          </a:r>
                          <a:endParaRPr lang="zh-CN" altLang="en-US" sz="20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958124212"/>
                      </a:ext>
                    </a:extLst>
                  </a:tr>
                  <a:tr h="370840">
                    <a:tc>
                      <a:txBody>
                        <a:bodyPr/>
                        <a:lstStyle/>
                        <a:p>
                          <a:pPr algn="l"/>
                          <a:r>
                            <a:rPr lang="en-US" altLang="zh-CN" sz="2000" b="1">
                              <a:solidFill>
                                <a:srgbClr val="C00000"/>
                              </a:solidFill>
                            </a:rPr>
                            <a:t>E.</a:t>
                          </a:r>
                          <a14:m>
                            <m:oMath xmlns:m="http://schemas.openxmlformats.org/officeDocument/2006/math">
                              <m:r>
                                <a:rPr lang="en-US" altLang="zh-CN" sz="2000" b="1" i="0" smtClean="0">
                                  <a:solidFill>
                                    <a:schemeClr val="accent2">
                                      <a:lumMod val="50000"/>
                                    </a:schemeClr>
                                  </a:solidFill>
                                  <a:latin typeface="Cambria Math" panose="02040503050406030204" pitchFamily="18" charset="0"/>
                                </a:rPr>
                                <m:t>  </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𝒃</m:t>
                                  </m:r>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𝑨</m:t>
                              </m:r>
                            </m:oMath>
                          </a14:m>
                          <a:r>
                            <a:rPr lang="en-US" altLang="zh-CN" sz="2000" b="1">
                              <a:solidFill>
                                <a:schemeClr val="accent2">
                                  <a:lumMod val="50000"/>
                                </a:schemeClr>
                              </a:solidFill>
                            </a:rPr>
                            <a:t>)</a:t>
                          </a:r>
                          <a:endParaRPr lang="zh-CN" altLang="en-US" sz="20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a:solidFill>
                                <a:srgbClr val="C00000"/>
                              </a:solidFill>
                            </a:rPr>
                            <a:t>F. </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𝒃</m:t>
                                  </m:r>
                                </m:e>
                              </m:d>
                              <m:r>
                                <a:rPr lang="en-US" altLang="zh-CN" sz="20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𝑨</m:t>
                              </m:r>
                              <m:r>
                                <a:rPr lang="en-US" altLang="zh-CN" sz="2000" b="1" i="1" smtClean="0">
                                  <a:solidFill>
                                    <a:schemeClr val="accent2">
                                      <a:lumMod val="50000"/>
                                    </a:schemeClr>
                                  </a:solidFill>
                                  <a:latin typeface="Cambria Math" panose="02040503050406030204" pitchFamily="18" charset="0"/>
                                </a:rPr>
                                <m:t>)</m:t>
                              </m:r>
                            </m:oMath>
                          </a14:m>
                          <a:r>
                            <a:rPr lang="en-US" altLang="zh-CN" sz="2000" b="1">
                              <a:solidFill>
                                <a:srgbClr val="C00000"/>
                              </a:solidFill>
                            </a:rPr>
                            <a:t> </a:t>
                          </a:r>
                          <a:endParaRPr lang="zh-CN" altLang="en-US" sz="20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rgbClr val="C00000"/>
                              </a:solidFill>
                            </a:rPr>
                            <a:t>G.</a:t>
                          </a:r>
                          <a14:m>
                            <m:oMath xmlns:m="http://schemas.openxmlformats.org/officeDocument/2006/math">
                              <m:r>
                                <a:rPr lang="en-US" altLang="zh-CN" sz="2000" b="1" i="0" smtClean="0">
                                  <a:solidFill>
                                    <a:schemeClr val="accent2">
                                      <a:lumMod val="50000"/>
                                    </a:schemeClr>
                                  </a:solidFill>
                                  <a:latin typeface="Cambria Math" panose="02040503050406030204" pitchFamily="18" charset="0"/>
                                </a:rPr>
                                <m:t>  </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𝒃</m:t>
                                  </m:r>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oMath>
                          </a14:m>
                          <a:r>
                            <a:rPr lang="en-US" altLang="zh-CN" sz="2000" b="1">
                              <a:solidFill>
                                <a:schemeClr val="accent2">
                                  <a:lumMod val="50000"/>
                                </a:schemeClr>
                              </a:solidFill>
                            </a:rPr>
                            <a:t>)</a:t>
                          </a:r>
                          <a:endParaRPr lang="zh-CN" altLang="en-US" sz="20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a:solidFill>
                                <a:srgbClr val="C00000"/>
                              </a:solidFill>
                            </a:rPr>
                            <a:t>H. </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𝒃</m:t>
                                  </m:r>
                                </m:e>
                              </m:d>
                              <m:r>
                                <a:rPr lang="en-US" altLang="zh-CN" sz="20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r>
                                <a:rPr lang="en-US" altLang="zh-CN" sz="2000" b="1" i="1" smtClean="0">
                                  <a:solidFill>
                                    <a:schemeClr val="accent2">
                                      <a:lumMod val="50000"/>
                                    </a:schemeClr>
                                  </a:solidFill>
                                  <a:latin typeface="Cambria Math" panose="02040503050406030204" pitchFamily="18" charset="0"/>
                                </a:rPr>
                                <m:t>)</m:t>
                              </m:r>
                            </m:oMath>
                          </a14:m>
                          <a:r>
                            <a:rPr lang="en-US" altLang="zh-CN" sz="2000" b="1">
                              <a:solidFill>
                                <a:srgbClr val="C00000"/>
                              </a:solidFill>
                            </a:rPr>
                            <a:t> </a:t>
                          </a:r>
                          <a:endParaRPr lang="zh-CN" altLang="en-US" sz="20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3429231468"/>
                      </a:ext>
                    </a:extLst>
                  </a:tr>
                  <a:tr h="370840">
                    <a:tc gridSpan="2">
                      <a:txBody>
                        <a:bodyPr/>
                        <a:lstStyle/>
                        <a:p>
                          <a:pPr algn="l"/>
                          <a:r>
                            <a:rPr lang="en-US" altLang="zh-CN" sz="2000" b="1">
                              <a:solidFill>
                                <a:srgbClr val="C00000"/>
                              </a:solidFill>
                            </a:rPr>
                            <a:t>I.  </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𝒃</m:t>
                                  </m:r>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𝑨</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r>
                                <a:rPr lang="en-US" altLang="zh-CN" sz="2000" b="1" i="1" smtClean="0">
                                  <a:solidFill>
                                    <a:schemeClr val="accent2">
                                      <a:lumMod val="50000"/>
                                    </a:schemeClr>
                                  </a:solidFill>
                                  <a:latin typeface="Cambria Math" panose="02040503050406030204" pitchFamily="18" charset="0"/>
                                </a:rPr>
                                <m:t>)</m:t>
                              </m:r>
                            </m:oMath>
                          </a14:m>
                          <a:r>
                            <a:rPr lang="en-US" altLang="zh-CN" sz="2000" b="1">
                              <a:solidFill>
                                <a:srgbClr val="C00000"/>
                              </a:solidFill>
                            </a:rPr>
                            <a:t> </a:t>
                          </a:r>
                          <a:endParaRPr lang="zh-CN" altLang="en-US" sz="20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000" b="1">
                            <a:solidFill>
                              <a:schemeClr val="accent2">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a:solidFill>
                                <a:srgbClr val="C00000"/>
                              </a:solidFill>
                            </a:rPr>
                            <a:t>J. </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𝒃</m:t>
                                  </m:r>
                                </m:e>
                              </m:d>
                              <m:r>
                                <a:rPr lang="en-US" altLang="zh-CN" sz="20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𝑨</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r>
                                <a:rPr lang="en-US" altLang="zh-CN" sz="2000" b="1" i="1" smtClean="0">
                                  <a:solidFill>
                                    <a:schemeClr val="accent2">
                                      <a:lumMod val="50000"/>
                                    </a:schemeClr>
                                  </a:solidFill>
                                  <a:latin typeface="Cambria Math" panose="02040503050406030204" pitchFamily="18" charset="0"/>
                                </a:rPr>
                                <m:t>)</m:t>
                              </m:r>
                            </m:oMath>
                          </a14:m>
                          <a:endParaRPr lang="zh-CN" altLang="en-US" sz="20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000" b="1">
                            <a:solidFill>
                              <a:schemeClr val="accent2">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3447893721"/>
                      </a:ext>
                    </a:extLst>
                  </a:tr>
                </a:tbl>
              </a:graphicData>
            </a:graphic>
          </p:graphicFrame>
        </mc:Choice>
        <mc:Fallback xmlns="">
          <p:graphicFrame>
            <p:nvGraphicFramePr>
              <p:cNvPr id="12" name="表格 11">
                <a:extLst>
                  <a:ext uri="{FF2B5EF4-FFF2-40B4-BE49-F238E27FC236}">
                    <a16:creationId xmlns:a16="http://schemas.microsoft.com/office/drawing/2014/main" id="{5EE76334-969A-48C8-BA43-78EAA389996D}"/>
                  </a:ext>
                </a:extLst>
              </p:cNvPr>
              <p:cNvGraphicFramePr>
                <a:graphicFrameLocks noGrp="1"/>
              </p:cNvGraphicFramePr>
              <p:nvPr/>
            </p:nvGraphicFramePr>
            <p:xfrm>
              <a:off x="809146" y="4823891"/>
              <a:ext cx="9538706" cy="1188720"/>
            </p:xfrm>
            <a:graphic>
              <a:graphicData uri="http://schemas.openxmlformats.org/drawingml/2006/table">
                <a:tbl>
                  <a:tblPr firstRow="1" bandRow="1">
                    <a:tableStyleId>{5C22544A-7EE6-4342-B048-85BDC9FD1C3A}</a:tableStyleId>
                  </a:tblPr>
                  <a:tblGrid>
                    <a:gridCol w="2408193">
                      <a:extLst>
                        <a:ext uri="{9D8B030D-6E8A-4147-A177-3AD203B41FA5}">
                          <a16:colId xmlns:a16="http://schemas.microsoft.com/office/drawing/2014/main" val="2154442432"/>
                        </a:ext>
                      </a:extLst>
                    </a:gridCol>
                    <a:gridCol w="2365841">
                      <a:extLst>
                        <a:ext uri="{9D8B030D-6E8A-4147-A177-3AD203B41FA5}">
                          <a16:colId xmlns:a16="http://schemas.microsoft.com/office/drawing/2014/main" val="355960408"/>
                        </a:ext>
                      </a:extLst>
                    </a:gridCol>
                    <a:gridCol w="2384565">
                      <a:extLst>
                        <a:ext uri="{9D8B030D-6E8A-4147-A177-3AD203B41FA5}">
                          <a16:colId xmlns:a16="http://schemas.microsoft.com/office/drawing/2014/main" val="3938278601"/>
                        </a:ext>
                      </a:extLst>
                    </a:gridCol>
                    <a:gridCol w="2380107">
                      <a:extLst>
                        <a:ext uri="{9D8B030D-6E8A-4147-A177-3AD203B41FA5}">
                          <a16:colId xmlns:a16="http://schemas.microsoft.com/office/drawing/2014/main" val="3697040297"/>
                        </a:ext>
                      </a:extLst>
                    </a:gridCol>
                  </a:tblGrid>
                  <a:tr h="396240">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7692" r="-296456" b="-227692"/>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01542" t="-7692" r="-201028" b="-227692"/>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200512" t="-7692" r="-100000" b="-227692"/>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300512" t="-7692" b="-227692"/>
                          </a:stretch>
                        </a:blipFill>
                      </a:tcPr>
                    </a:tc>
                    <a:extLst>
                      <a:ext uri="{0D108BD9-81ED-4DB2-BD59-A6C34878D82A}">
                        <a16:rowId xmlns:a16="http://schemas.microsoft.com/office/drawing/2014/main" val="958124212"/>
                      </a:ext>
                    </a:extLst>
                  </a:tr>
                  <a:tr h="396240">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106061" r="-296456" b="-124242"/>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01542" t="-106061" r="-201028" b="-124242"/>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200512" t="-106061" r="-100000" b="-124242"/>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300512" t="-106061" b="-124242"/>
                          </a:stretch>
                        </a:blipFill>
                      </a:tcPr>
                    </a:tc>
                    <a:extLst>
                      <a:ext uri="{0D108BD9-81ED-4DB2-BD59-A6C34878D82A}">
                        <a16:rowId xmlns:a16="http://schemas.microsoft.com/office/drawing/2014/main" val="3429231468"/>
                      </a:ext>
                    </a:extLst>
                  </a:tr>
                  <a:tr h="396240">
                    <a:tc gridSpan="2">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209231" r="-99745" b="-26154"/>
                          </a:stretch>
                        </a:blip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000" b="1">
                            <a:solidFill>
                              <a:schemeClr val="accent2">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gridSpan="2">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00256" t="-209231" b="-26154"/>
                          </a:stretch>
                        </a:blip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000" b="1">
                            <a:solidFill>
                              <a:schemeClr val="accent2">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3447893721"/>
                      </a:ext>
                    </a:extLst>
                  </a:tr>
                </a:tbl>
              </a:graphicData>
            </a:graphic>
          </p:graphicFrame>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39C8CA5-25C2-4FFD-AE3C-16D8CD31DB8F}"/>
                  </a:ext>
                </a:extLst>
              </p:cNvPr>
              <p:cNvSpPr txBox="1"/>
              <p:nvPr/>
            </p:nvSpPr>
            <p:spPr>
              <a:xfrm>
                <a:off x="1684075" y="1919281"/>
                <a:ext cx="7150739" cy="2741391"/>
              </a:xfrm>
              <a:prstGeom prst="rect">
                <a:avLst/>
              </a:prstGeom>
              <a:solidFill>
                <a:schemeClr val="accent6">
                  <a:lumMod val="20000"/>
                  <a:lumOff val="80000"/>
                  <a:alpha val="25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使用反证法。假设</a:t>
                </a: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smtClean="0">
                        <a:solidFill>
                          <a:srgbClr val="002060"/>
                        </a:solidFill>
                        <a:latin typeface="Cambria Math" panose="02040503050406030204" pitchFamily="18" charset="0"/>
                        <a:ea typeface="Cambria Math" panose="02040503050406030204" pitchFamily="18" charset="0"/>
                      </a:rPr>
                      <m:t>⊈</m:t>
                    </m:r>
                    <m:r>
                      <a:rPr lang="en-US" altLang="zh-CN" sz="2400" b="1" i="1" smtClean="0">
                        <a:solidFill>
                          <a:srgbClr val="002060"/>
                        </a:solidFill>
                        <a:latin typeface="Cambria Math" panose="02040503050406030204" pitchFamily="18" charset="0"/>
                      </a:rPr>
                      <m:t>𝑩</m:t>
                    </m:r>
                  </m:oMath>
                </a14:m>
                <a:r>
                  <a:rPr lang="zh-CN" altLang="en-US" sz="2400" b="1">
                    <a:solidFill>
                      <a:srgbClr val="002060"/>
                    </a:solidFill>
                    <a:latin typeface="楷体" panose="02010609060101010101" pitchFamily="49" charset="-122"/>
                    <a:ea typeface="楷体" panose="02010609060101010101" pitchFamily="49" charset="-122"/>
                  </a:rPr>
                  <a:t>且</a:t>
                </a:r>
                <a14:m>
                  <m:oMath xmlns:m="http://schemas.openxmlformats.org/officeDocument/2006/math">
                    <m:r>
                      <a:rPr lang="en-US" altLang="zh-CN" sz="2400" b="1" i="1" smtClean="0">
                        <a:solidFill>
                          <a:srgbClr val="002060"/>
                        </a:solidFill>
                        <a:latin typeface="Cambria Math" panose="02040503050406030204" pitchFamily="18" charset="0"/>
                      </a:rPr>
                      <m:t>𝑩</m:t>
                    </m:r>
                    <m:r>
                      <a:rPr lang="en-US" altLang="zh-CN" sz="2400" b="1" i="1" smtClean="0">
                        <a:solidFill>
                          <a:srgbClr val="002060"/>
                        </a:solidFill>
                        <a:latin typeface="Cambria Math" panose="02040503050406030204" pitchFamily="18" charset="0"/>
                        <a:ea typeface="Cambria Math" panose="02040503050406030204" pitchFamily="18" charset="0"/>
                      </a:rPr>
                      <m:t>⊈</m:t>
                    </m:r>
                    <m:r>
                      <a:rPr lang="en-US" altLang="zh-CN" sz="2400" b="1" i="1" smtClean="0">
                        <a:solidFill>
                          <a:srgbClr val="002060"/>
                        </a:solidFill>
                        <a:latin typeface="Cambria Math" panose="02040503050406030204" pitchFamily="18" charset="0"/>
                      </a:rPr>
                      <m:t>𝑨</m:t>
                    </m:r>
                  </m:oMath>
                </a14:m>
                <a:r>
                  <a:rPr lang="zh-CN" altLang="en-US" sz="2400" b="1">
                    <a:solidFill>
                      <a:srgbClr val="002060"/>
                    </a:solidFill>
                    <a:latin typeface="楷体" panose="02010609060101010101" pitchFamily="49" charset="-122"/>
                    <a:ea typeface="楷体" panose="02010609060101010101" pitchFamily="49" charset="-122"/>
                  </a:rPr>
                  <a:t>，则</a:t>
                </a:r>
                <a:endParaRPr lang="en-US" altLang="zh-CN" sz="2400" b="1">
                  <a:solidFill>
                    <a:srgbClr val="002060"/>
                  </a:solidFill>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sz="2000" b="1">
                    <a:solidFill>
                      <a:schemeClr val="tx2">
                        <a:lumMod val="50000"/>
                      </a:schemeClr>
                    </a:solidFill>
                  </a:rPr>
                  <a:t>存在</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𝒂</m:t>
                    </m:r>
                  </m:oMath>
                </a14:m>
                <a:r>
                  <a:rPr lang="zh-CN" altLang="en-US" sz="2000" b="1">
                    <a:solidFill>
                      <a:schemeClr val="tx2">
                        <a:lumMod val="50000"/>
                      </a:schemeClr>
                    </a:solidFill>
                  </a:rPr>
                  <a:t>，</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𝒂</m:t>
                    </m:r>
                    <m:r>
                      <a:rPr lang="en-US" altLang="zh-CN" sz="2000" b="1" i="1" smtClean="0">
                        <a:solidFill>
                          <a:schemeClr val="tx2">
                            <a:lumMod val="50000"/>
                          </a:schemeClr>
                        </a:solidFill>
                        <a:latin typeface="Cambria Math" panose="02040503050406030204" pitchFamily="18" charset="0"/>
                      </a:rPr>
                      <m:t>∈</m:t>
                    </m:r>
                    <m:r>
                      <a:rPr lang="en-US" altLang="zh-CN" sz="2000" b="1" i="1" smtClean="0">
                        <a:solidFill>
                          <a:schemeClr val="tx2">
                            <a:lumMod val="50000"/>
                          </a:schemeClr>
                        </a:solidFill>
                        <a:latin typeface="Cambria Math" panose="02040503050406030204" pitchFamily="18" charset="0"/>
                      </a:rPr>
                      <m:t>𝑨</m:t>
                    </m:r>
                  </m:oMath>
                </a14:m>
                <a:r>
                  <a:rPr lang="zh-CN" altLang="en-US" sz="2000" b="1">
                    <a:solidFill>
                      <a:schemeClr val="tx2">
                        <a:lumMod val="50000"/>
                      </a:schemeClr>
                    </a:solidFill>
                  </a:rPr>
                  <a:t>但      </a:t>
                </a:r>
                <a:r>
                  <a:rPr lang="en-US" altLang="zh-CN" sz="2000" b="1">
                    <a:solidFill>
                      <a:srgbClr val="C00000"/>
                    </a:solidFill>
                  </a:rPr>
                  <a:t>(1)</a:t>
                </a:r>
                <a:r>
                  <a:rPr lang="en-US" altLang="zh-CN" sz="2000" b="1">
                    <a:solidFill>
                      <a:schemeClr val="tx2">
                        <a:lumMod val="50000"/>
                      </a:schemeClr>
                    </a:solidFill>
                  </a:rPr>
                  <a:t>     </a:t>
                </a:r>
                <a:r>
                  <a:rPr lang="zh-CN" altLang="en-US" sz="2000" b="1">
                    <a:solidFill>
                      <a:schemeClr val="tx2">
                        <a:lumMod val="50000"/>
                      </a:schemeClr>
                    </a:solidFill>
                  </a:rPr>
                  <a:t>，且存在</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𝒃</m:t>
                    </m:r>
                    <m:r>
                      <a:rPr lang="en-US" altLang="zh-CN" sz="2000" b="1" i="1">
                        <a:solidFill>
                          <a:schemeClr val="tx2">
                            <a:lumMod val="50000"/>
                          </a:schemeClr>
                        </a:solidFill>
                        <a:latin typeface="Cambria Math" panose="02040503050406030204" pitchFamily="18" charset="0"/>
                      </a:rPr>
                      <m:t>∈</m:t>
                    </m:r>
                    <m:r>
                      <a:rPr lang="en-US" altLang="zh-CN" sz="2000" b="1" i="1" smtClean="0">
                        <a:solidFill>
                          <a:schemeClr val="tx2">
                            <a:lumMod val="50000"/>
                          </a:schemeClr>
                        </a:solidFill>
                        <a:latin typeface="Cambria Math" panose="02040503050406030204" pitchFamily="18" charset="0"/>
                      </a:rPr>
                      <m:t>𝑩</m:t>
                    </m:r>
                  </m:oMath>
                </a14:m>
                <a:r>
                  <a:rPr lang="zh-CN" altLang="en-US" sz="2000" b="1">
                    <a:solidFill>
                      <a:schemeClr val="tx2">
                        <a:lumMod val="50000"/>
                      </a:schemeClr>
                    </a:solidFill>
                  </a:rPr>
                  <a:t>但      </a:t>
                </a:r>
                <a:r>
                  <a:rPr lang="en-US" altLang="zh-CN" sz="2000" b="1">
                    <a:solidFill>
                      <a:srgbClr val="C00000"/>
                    </a:solidFill>
                  </a:rPr>
                  <a:t>(2)</a:t>
                </a:r>
                <a:endParaRPr lang="en-US" altLang="zh-CN" sz="2000" b="1">
                  <a:solidFill>
                    <a:schemeClr val="tx2">
                      <a:lumMod val="50000"/>
                    </a:schemeClr>
                  </a:solidFill>
                </a:endParaRPr>
              </a:p>
              <a:p>
                <a:pPr marL="342900" indent="-342900">
                  <a:lnSpc>
                    <a:spcPts val="3000"/>
                  </a:lnSpc>
                  <a:spcBef>
                    <a:spcPts val="600"/>
                  </a:spcBef>
                  <a:spcAft>
                    <a:spcPts val="600"/>
                  </a:spcAft>
                  <a:buFont typeface="Arial" panose="020B0604020202020204" pitchFamily="34" charset="0"/>
                  <a:buChar char="•"/>
                </a:pPr>
                <a:r>
                  <a:rPr lang="zh-CN" altLang="en-US" sz="2000" b="1">
                    <a:solidFill>
                      <a:schemeClr val="tx2">
                        <a:lumMod val="50000"/>
                      </a:schemeClr>
                    </a:solidFill>
                  </a:rPr>
                  <a:t>从而</a:t>
                </a:r>
                <a14:m>
                  <m:oMath xmlns:m="http://schemas.openxmlformats.org/officeDocument/2006/math">
                    <m:r>
                      <m:rPr>
                        <m:lit/>
                      </m:rPr>
                      <a:rPr lang="en-US" altLang="zh-CN" sz="2000" b="1" i="1" smtClean="0">
                        <a:solidFill>
                          <a:schemeClr val="tx2">
                            <a:lumMod val="50000"/>
                          </a:schemeClr>
                        </a:solidFill>
                        <a:latin typeface="Cambria Math" panose="02040503050406030204" pitchFamily="18" charset="0"/>
                      </a:rPr>
                      <m:t>{</m:t>
                    </m:r>
                    <m:r>
                      <a:rPr lang="en-US" altLang="zh-CN" sz="2000" b="1" i="1">
                        <a:solidFill>
                          <a:schemeClr val="tx2">
                            <a:lumMod val="50000"/>
                          </a:schemeClr>
                        </a:solidFill>
                        <a:latin typeface="Cambria Math" panose="02040503050406030204" pitchFamily="18" charset="0"/>
                      </a:rPr>
                      <m:t>𝒂</m:t>
                    </m:r>
                    <m:r>
                      <a:rPr lang="en-US" altLang="zh-CN" sz="2000" b="1" i="1">
                        <a:solidFill>
                          <a:schemeClr val="tx2">
                            <a:lumMod val="50000"/>
                          </a:schemeClr>
                        </a:solidFill>
                        <a:latin typeface="Cambria Math" panose="02040503050406030204" pitchFamily="18" charset="0"/>
                      </a:rPr>
                      <m:t>, </m:t>
                    </m:r>
                    <m:r>
                      <a:rPr lang="en-US" altLang="zh-CN" sz="2000" b="1" i="1">
                        <a:solidFill>
                          <a:schemeClr val="tx2">
                            <a:lumMod val="50000"/>
                          </a:schemeClr>
                        </a:solidFill>
                        <a:latin typeface="Cambria Math" panose="02040503050406030204" pitchFamily="18" charset="0"/>
                      </a:rPr>
                      <m:t>𝒃</m:t>
                    </m:r>
                    <m:r>
                      <m:rPr>
                        <m:lit/>
                      </m:rPr>
                      <a:rPr lang="en-US" altLang="zh-CN" sz="2000" b="1" i="1" smtClean="0">
                        <a:solidFill>
                          <a:schemeClr val="tx2">
                            <a:lumMod val="50000"/>
                          </a:schemeClr>
                        </a:solidFill>
                        <a:latin typeface="Cambria Math" panose="02040503050406030204" pitchFamily="18" charset="0"/>
                      </a:rPr>
                      <m:t>}</m:t>
                    </m:r>
                  </m:oMath>
                </a14:m>
                <a:r>
                  <a:rPr lang="zh-CN" altLang="en-US" sz="2000" b="1">
                    <a:solidFill>
                      <a:schemeClr val="tx2">
                        <a:lumMod val="50000"/>
                      </a:schemeClr>
                    </a:solidFill>
                  </a:rPr>
                  <a:t>不是</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𝑨</m:t>
                    </m:r>
                  </m:oMath>
                </a14:m>
                <a:r>
                  <a:rPr lang="zh-CN" altLang="en-US" sz="2000" b="1">
                    <a:solidFill>
                      <a:schemeClr val="tx2">
                        <a:lumMod val="50000"/>
                      </a:schemeClr>
                    </a:solidFill>
                  </a:rPr>
                  <a:t>的子集，即          </a:t>
                </a:r>
                <a:r>
                  <a:rPr lang="en-US" altLang="zh-CN" sz="2000" b="1">
                    <a:solidFill>
                      <a:srgbClr val="C00000"/>
                    </a:solidFill>
                  </a:rPr>
                  <a:t>(3)          </a:t>
                </a:r>
                <a:r>
                  <a:rPr lang="zh-CN" altLang="en-US" sz="2000" b="1">
                    <a:solidFill>
                      <a:schemeClr val="tx2">
                        <a:lumMod val="50000"/>
                      </a:schemeClr>
                    </a:solidFill>
                  </a:rPr>
                  <a:t>，</a:t>
                </a:r>
                <a14:m>
                  <m:oMath xmlns:m="http://schemas.openxmlformats.org/officeDocument/2006/math">
                    <m:r>
                      <m:rPr>
                        <m:lit/>
                      </m:rPr>
                      <a:rPr lang="en-US" altLang="zh-CN" sz="2000" b="1" i="1" smtClean="0">
                        <a:solidFill>
                          <a:schemeClr val="tx2">
                            <a:lumMod val="50000"/>
                          </a:schemeClr>
                        </a:solidFill>
                        <a:latin typeface="Cambria Math" panose="02040503050406030204" pitchFamily="18" charset="0"/>
                      </a:rPr>
                      <m:t>{</m:t>
                    </m:r>
                    <m:r>
                      <a:rPr lang="en-US" altLang="zh-CN" sz="2000" b="1" i="1">
                        <a:solidFill>
                          <a:schemeClr val="tx2">
                            <a:lumMod val="50000"/>
                          </a:schemeClr>
                        </a:solidFill>
                        <a:latin typeface="Cambria Math" panose="02040503050406030204" pitchFamily="18" charset="0"/>
                      </a:rPr>
                      <m:t>𝒂</m:t>
                    </m:r>
                    <m:r>
                      <a:rPr lang="en-US" altLang="zh-CN" sz="2000" b="1" i="1">
                        <a:solidFill>
                          <a:schemeClr val="tx2">
                            <a:lumMod val="50000"/>
                          </a:schemeClr>
                        </a:solidFill>
                        <a:latin typeface="Cambria Math" panose="02040503050406030204" pitchFamily="18" charset="0"/>
                      </a:rPr>
                      <m:t>, </m:t>
                    </m:r>
                    <m:r>
                      <a:rPr lang="en-US" altLang="zh-CN" sz="2000" b="1" i="1">
                        <a:solidFill>
                          <a:schemeClr val="tx2">
                            <a:lumMod val="50000"/>
                          </a:schemeClr>
                        </a:solidFill>
                        <a:latin typeface="Cambria Math" panose="02040503050406030204" pitchFamily="18" charset="0"/>
                      </a:rPr>
                      <m:t>𝒃</m:t>
                    </m:r>
                    <m:r>
                      <m:rPr>
                        <m:lit/>
                      </m:rPr>
                      <a:rPr lang="en-US" altLang="zh-CN" sz="2000" b="1" i="1" smtClean="0">
                        <a:solidFill>
                          <a:schemeClr val="tx2">
                            <a:lumMod val="50000"/>
                          </a:schemeClr>
                        </a:solidFill>
                        <a:latin typeface="Cambria Math" panose="02040503050406030204" pitchFamily="18" charset="0"/>
                      </a:rPr>
                      <m:t>}</m:t>
                    </m:r>
                  </m:oMath>
                </a14:m>
                <a:r>
                  <a:rPr lang="zh-CN" altLang="en-US" sz="2000" b="1">
                    <a:solidFill>
                      <a:schemeClr val="tx2">
                        <a:lumMod val="50000"/>
                      </a:schemeClr>
                    </a:solidFill>
                  </a:rPr>
                  <a:t>也不是</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𝑩</m:t>
                    </m:r>
                  </m:oMath>
                </a14:m>
                <a:r>
                  <a:rPr lang="zh-CN" altLang="en-US" sz="2000" b="1">
                    <a:solidFill>
                      <a:schemeClr val="tx2">
                        <a:lumMod val="50000"/>
                      </a:schemeClr>
                    </a:solidFill>
                  </a:rPr>
                  <a:t>的子集，即            </a:t>
                </a:r>
                <a:r>
                  <a:rPr lang="en-US" altLang="zh-CN" sz="2000" b="1">
                    <a:solidFill>
                      <a:srgbClr val="C00000"/>
                    </a:solidFill>
                  </a:rPr>
                  <a:t>(4)         </a:t>
                </a:r>
                <a:r>
                  <a:rPr lang="zh-CN" altLang="en-US" sz="2000" b="1">
                    <a:solidFill>
                      <a:schemeClr val="tx2">
                        <a:lumMod val="50000"/>
                      </a:schemeClr>
                    </a:solidFill>
                  </a:rPr>
                  <a:t>，从而</a:t>
                </a:r>
                <a14:m>
                  <m:oMath xmlns:m="http://schemas.openxmlformats.org/officeDocument/2006/math">
                    <m:r>
                      <m:rPr>
                        <m:lit/>
                      </m:rPr>
                      <a:rPr lang="en-US" altLang="zh-CN" sz="2000" b="1" i="1" smtClean="0">
                        <a:solidFill>
                          <a:schemeClr val="tx2">
                            <a:lumMod val="50000"/>
                          </a:schemeClr>
                        </a:solidFill>
                        <a:latin typeface="Cambria Math" panose="02040503050406030204" pitchFamily="18" charset="0"/>
                      </a:rPr>
                      <m:t>{</m:t>
                    </m:r>
                    <m:r>
                      <a:rPr lang="en-US" altLang="zh-CN" sz="2000" b="1" i="1">
                        <a:solidFill>
                          <a:schemeClr val="tx2">
                            <a:lumMod val="50000"/>
                          </a:schemeClr>
                        </a:solidFill>
                        <a:latin typeface="Cambria Math" panose="02040503050406030204" pitchFamily="18" charset="0"/>
                      </a:rPr>
                      <m:t>𝒂</m:t>
                    </m:r>
                    <m:r>
                      <a:rPr lang="en-US" altLang="zh-CN" sz="2000" b="1" i="1">
                        <a:solidFill>
                          <a:schemeClr val="tx2">
                            <a:lumMod val="50000"/>
                          </a:schemeClr>
                        </a:solidFill>
                        <a:latin typeface="Cambria Math" panose="02040503050406030204" pitchFamily="18" charset="0"/>
                      </a:rPr>
                      <m:t>,</m:t>
                    </m:r>
                    <m:r>
                      <a:rPr lang="en-US" altLang="zh-CN" sz="2000" b="1" i="1">
                        <a:solidFill>
                          <a:schemeClr val="tx2">
                            <a:lumMod val="50000"/>
                          </a:schemeClr>
                        </a:solidFill>
                        <a:latin typeface="Cambria Math" panose="02040503050406030204" pitchFamily="18" charset="0"/>
                      </a:rPr>
                      <m:t>𝒃</m:t>
                    </m:r>
                    <m:r>
                      <m:rPr>
                        <m:lit/>
                      </m:rPr>
                      <a:rPr lang="en-US" altLang="zh-CN" sz="2000" b="1" i="1">
                        <a:solidFill>
                          <a:schemeClr val="tx2">
                            <a:lumMod val="50000"/>
                          </a:schemeClr>
                        </a:solidFill>
                        <a:latin typeface="Cambria Math" panose="02040503050406030204" pitchFamily="18" charset="0"/>
                      </a:rPr>
                      <m:t>}</m:t>
                    </m:r>
                    <m:r>
                      <a:rPr lang="en-US" altLang="zh-CN" sz="2000" b="1" i="1" smtClean="0">
                        <a:solidFill>
                          <a:schemeClr val="tx2">
                            <a:lumMod val="50000"/>
                          </a:schemeClr>
                        </a:solidFill>
                        <a:latin typeface="Cambria Math" panose="02040503050406030204" pitchFamily="18" charset="0"/>
                        <a:ea typeface="Cambria Math" panose="02040503050406030204" pitchFamily="18" charset="0"/>
                      </a:rPr>
                      <m:t>∉</m:t>
                    </m:r>
                    <m:r>
                      <a:rPr lang="en-US" altLang="zh-CN" sz="2000" b="1" i="1">
                        <a:solidFill>
                          <a:schemeClr val="tx2">
                            <a:lumMod val="50000"/>
                          </a:schemeClr>
                        </a:solidFill>
                        <a:latin typeface="Cambria Math" panose="02040503050406030204" pitchFamily="18" charset="0"/>
                      </a:rPr>
                      <m:t>℘</m:t>
                    </m:r>
                    <m:d>
                      <m:dPr>
                        <m:ctrlPr>
                          <a:rPr lang="en-US" altLang="zh-CN" sz="2000" b="1" i="1">
                            <a:solidFill>
                              <a:schemeClr val="tx2">
                                <a:lumMod val="50000"/>
                              </a:schemeClr>
                            </a:solidFill>
                            <a:latin typeface="Cambria Math" panose="02040503050406030204" pitchFamily="18" charset="0"/>
                          </a:rPr>
                        </m:ctrlPr>
                      </m:dPr>
                      <m:e>
                        <m:r>
                          <a:rPr lang="en-US" altLang="zh-CN" sz="2000" b="1" i="1">
                            <a:solidFill>
                              <a:schemeClr val="tx2">
                                <a:lumMod val="50000"/>
                              </a:schemeClr>
                            </a:solidFill>
                            <a:latin typeface="Cambria Math" panose="02040503050406030204" pitchFamily="18" charset="0"/>
                          </a:rPr>
                          <m:t>𝑨</m:t>
                        </m:r>
                      </m:e>
                    </m:d>
                    <m:r>
                      <a:rPr lang="en-US" altLang="zh-CN" sz="2000" b="1" i="1">
                        <a:solidFill>
                          <a:schemeClr val="tx2">
                            <a:lumMod val="50000"/>
                          </a:schemeClr>
                        </a:solidFill>
                        <a:latin typeface="Cambria Math" panose="02040503050406030204" pitchFamily="18" charset="0"/>
                      </a:rPr>
                      <m:t>∪℘</m:t>
                    </m:r>
                    <m:d>
                      <m:dPr>
                        <m:ctrlPr>
                          <a:rPr lang="en-US" altLang="zh-CN" sz="2000" b="1" i="1">
                            <a:solidFill>
                              <a:schemeClr val="tx2">
                                <a:lumMod val="50000"/>
                              </a:schemeClr>
                            </a:solidFill>
                            <a:latin typeface="Cambria Math" panose="02040503050406030204" pitchFamily="18" charset="0"/>
                          </a:rPr>
                        </m:ctrlPr>
                      </m:dPr>
                      <m:e>
                        <m:r>
                          <a:rPr lang="en-US" altLang="zh-CN" sz="2000" b="1" i="1">
                            <a:solidFill>
                              <a:schemeClr val="tx2">
                                <a:lumMod val="50000"/>
                              </a:schemeClr>
                            </a:solidFill>
                            <a:latin typeface="Cambria Math" panose="02040503050406030204" pitchFamily="18" charset="0"/>
                          </a:rPr>
                          <m:t>𝑩</m:t>
                        </m:r>
                      </m:e>
                    </m:d>
                  </m:oMath>
                </a14:m>
                <a:endParaRPr lang="en-US" altLang="zh-CN" sz="2000" b="1">
                  <a:solidFill>
                    <a:schemeClr val="tx2">
                      <a:lumMod val="50000"/>
                    </a:schemeClr>
                  </a:solidFill>
                </a:endParaRPr>
              </a:p>
              <a:p>
                <a:pPr marL="342900" indent="-342900">
                  <a:lnSpc>
                    <a:spcPts val="3000"/>
                  </a:lnSpc>
                  <a:spcBef>
                    <a:spcPts val="600"/>
                  </a:spcBef>
                  <a:spcAft>
                    <a:spcPts val="600"/>
                  </a:spcAft>
                  <a:buFont typeface="Arial" panose="020B0604020202020204" pitchFamily="34" charset="0"/>
                  <a:buChar char="•"/>
                </a:pPr>
                <a:r>
                  <a:rPr lang="zh-CN" altLang="en-US" sz="2000" b="1">
                    <a:solidFill>
                      <a:schemeClr val="tx2">
                        <a:lumMod val="50000"/>
                      </a:schemeClr>
                    </a:solidFill>
                  </a:rPr>
                  <a:t>但</a:t>
                </a:r>
                <a14:m>
                  <m:oMath xmlns:m="http://schemas.openxmlformats.org/officeDocument/2006/math">
                    <m:r>
                      <m:rPr>
                        <m:lit/>
                      </m:rPr>
                      <a:rPr lang="en-US" altLang="zh-CN" sz="2000" b="1" i="1" smtClean="0">
                        <a:solidFill>
                          <a:schemeClr val="tx2">
                            <a:lumMod val="50000"/>
                          </a:schemeClr>
                        </a:solidFill>
                        <a:latin typeface="Cambria Math" panose="02040503050406030204" pitchFamily="18" charset="0"/>
                      </a:rPr>
                      <m:t>{</m:t>
                    </m:r>
                    <m:r>
                      <a:rPr lang="en-US" altLang="zh-CN" sz="2000" b="1" i="1">
                        <a:solidFill>
                          <a:schemeClr val="tx2">
                            <a:lumMod val="50000"/>
                          </a:schemeClr>
                        </a:solidFill>
                        <a:latin typeface="Cambria Math" panose="02040503050406030204" pitchFamily="18" charset="0"/>
                      </a:rPr>
                      <m:t>𝒂</m:t>
                    </m:r>
                    <m:r>
                      <a:rPr lang="en-US" altLang="zh-CN" sz="2000" b="1" i="1">
                        <a:solidFill>
                          <a:schemeClr val="tx2">
                            <a:lumMod val="50000"/>
                          </a:schemeClr>
                        </a:solidFill>
                        <a:latin typeface="Cambria Math" panose="02040503050406030204" pitchFamily="18" charset="0"/>
                      </a:rPr>
                      <m:t>, </m:t>
                    </m:r>
                    <m:r>
                      <a:rPr lang="en-US" altLang="zh-CN" sz="2000" b="1" i="1">
                        <a:solidFill>
                          <a:schemeClr val="tx2">
                            <a:lumMod val="50000"/>
                          </a:schemeClr>
                        </a:solidFill>
                        <a:latin typeface="Cambria Math" panose="02040503050406030204" pitchFamily="18" charset="0"/>
                      </a:rPr>
                      <m:t>𝒃</m:t>
                    </m:r>
                    <m:r>
                      <m:rPr>
                        <m:lit/>
                      </m:rPr>
                      <a:rPr lang="en-US" altLang="zh-CN" sz="2000" b="1" i="1" smtClean="0">
                        <a:solidFill>
                          <a:schemeClr val="tx2">
                            <a:lumMod val="50000"/>
                          </a:schemeClr>
                        </a:solidFill>
                        <a:latin typeface="Cambria Math" panose="02040503050406030204" pitchFamily="18" charset="0"/>
                      </a:rPr>
                      <m:t>}</m:t>
                    </m:r>
                  </m:oMath>
                </a14:m>
                <a:r>
                  <a:rPr lang="zh-CN" altLang="en-US" sz="2000" b="1">
                    <a:solidFill>
                      <a:schemeClr val="tx2">
                        <a:lumMod val="50000"/>
                      </a:schemeClr>
                    </a:solidFill>
                  </a:rPr>
                  <a:t>是</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𝑨</m:t>
                    </m:r>
                    <m:r>
                      <a:rPr lang="en-US" altLang="zh-CN" sz="2000" b="1" i="1">
                        <a:solidFill>
                          <a:schemeClr val="tx2">
                            <a:lumMod val="50000"/>
                          </a:schemeClr>
                        </a:solidFill>
                        <a:latin typeface="Cambria Math" panose="02040503050406030204" pitchFamily="18" charset="0"/>
                      </a:rPr>
                      <m:t>∪</m:t>
                    </m:r>
                    <m:r>
                      <a:rPr lang="en-US" altLang="zh-CN" sz="2000" b="1" i="1" smtClean="0">
                        <a:solidFill>
                          <a:schemeClr val="tx2">
                            <a:lumMod val="50000"/>
                          </a:schemeClr>
                        </a:solidFill>
                        <a:latin typeface="Cambria Math" panose="02040503050406030204" pitchFamily="18" charset="0"/>
                      </a:rPr>
                      <m:t>𝑩</m:t>
                    </m:r>
                  </m:oMath>
                </a14:m>
                <a:r>
                  <a:rPr lang="zh-CN" altLang="en-US" sz="2000" b="1">
                    <a:solidFill>
                      <a:schemeClr val="tx2">
                        <a:lumMod val="50000"/>
                      </a:schemeClr>
                    </a:solidFill>
                  </a:rPr>
                  <a:t>的子集，即             </a:t>
                </a:r>
                <a:r>
                  <a:rPr lang="en-US" altLang="zh-CN" sz="2000" b="1">
                    <a:solidFill>
                      <a:srgbClr val="C00000"/>
                    </a:solidFill>
                  </a:rPr>
                  <a:t>(5)             </a:t>
                </a:r>
                <a:r>
                  <a:rPr lang="zh-CN" altLang="en-US" sz="2000" b="1">
                    <a:solidFill>
                      <a:schemeClr val="tx2">
                        <a:lumMod val="50000"/>
                      </a:schemeClr>
                    </a:solidFill>
                  </a:rPr>
                  <a:t>，这就与</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m:t>
                    </m:r>
                    <m:d>
                      <m:dPr>
                        <m:ctrlPr>
                          <a:rPr lang="en-US" altLang="zh-CN" sz="2000" b="1" i="1">
                            <a:solidFill>
                              <a:schemeClr val="tx2">
                                <a:lumMod val="50000"/>
                              </a:schemeClr>
                            </a:solidFill>
                            <a:latin typeface="Cambria Math" panose="02040503050406030204" pitchFamily="18" charset="0"/>
                          </a:rPr>
                        </m:ctrlPr>
                      </m:dPr>
                      <m:e>
                        <m:r>
                          <a:rPr lang="en-US" altLang="zh-CN" sz="2000" b="1" i="1">
                            <a:solidFill>
                              <a:schemeClr val="tx2">
                                <a:lumMod val="50000"/>
                              </a:schemeClr>
                            </a:solidFill>
                            <a:latin typeface="Cambria Math" panose="02040503050406030204" pitchFamily="18" charset="0"/>
                          </a:rPr>
                          <m:t>𝑨</m:t>
                        </m:r>
                      </m:e>
                    </m:d>
                    <m:r>
                      <a:rPr lang="en-US" altLang="zh-CN" sz="2000" b="1" i="1">
                        <a:solidFill>
                          <a:schemeClr val="tx2">
                            <a:lumMod val="50000"/>
                          </a:schemeClr>
                        </a:solidFill>
                        <a:latin typeface="Cambria Math" panose="02040503050406030204" pitchFamily="18" charset="0"/>
                      </a:rPr>
                      <m:t>∪℘</m:t>
                    </m:r>
                    <m:d>
                      <m:dPr>
                        <m:ctrlPr>
                          <a:rPr lang="en-US" altLang="zh-CN" sz="2000" b="1" i="1">
                            <a:solidFill>
                              <a:schemeClr val="tx2">
                                <a:lumMod val="50000"/>
                              </a:schemeClr>
                            </a:solidFill>
                            <a:latin typeface="Cambria Math" panose="02040503050406030204" pitchFamily="18" charset="0"/>
                          </a:rPr>
                        </m:ctrlPr>
                      </m:dPr>
                      <m:e>
                        <m:r>
                          <a:rPr lang="en-US" altLang="zh-CN" sz="2000" b="1" i="1">
                            <a:solidFill>
                              <a:schemeClr val="tx2">
                                <a:lumMod val="50000"/>
                              </a:schemeClr>
                            </a:solidFill>
                            <a:latin typeface="Cambria Math" panose="02040503050406030204" pitchFamily="18" charset="0"/>
                          </a:rPr>
                          <m:t>𝑩</m:t>
                        </m:r>
                      </m:e>
                    </m:d>
                    <m:r>
                      <a:rPr lang="en-US" altLang="zh-CN" sz="2000" b="1" i="1">
                        <a:solidFill>
                          <a:schemeClr val="tx2">
                            <a:lumMod val="50000"/>
                          </a:schemeClr>
                        </a:solidFill>
                        <a:latin typeface="Cambria Math" panose="02040503050406030204" pitchFamily="18" charset="0"/>
                      </a:rPr>
                      <m:t>= ℘</m:t>
                    </m:r>
                    <m:d>
                      <m:dPr>
                        <m:ctrlPr>
                          <a:rPr lang="en-US" altLang="zh-CN" sz="2000" b="1" i="1">
                            <a:solidFill>
                              <a:schemeClr val="tx2">
                                <a:lumMod val="50000"/>
                              </a:schemeClr>
                            </a:solidFill>
                            <a:latin typeface="Cambria Math" panose="02040503050406030204" pitchFamily="18" charset="0"/>
                          </a:rPr>
                        </m:ctrlPr>
                      </m:dPr>
                      <m:e>
                        <m:r>
                          <a:rPr lang="en-US" altLang="zh-CN" sz="2000" b="1" i="1">
                            <a:solidFill>
                              <a:schemeClr val="tx2">
                                <a:lumMod val="50000"/>
                              </a:schemeClr>
                            </a:solidFill>
                            <a:latin typeface="Cambria Math" panose="02040503050406030204" pitchFamily="18" charset="0"/>
                          </a:rPr>
                          <m:t>𝑨</m:t>
                        </m:r>
                        <m:r>
                          <a:rPr lang="en-US" altLang="zh-CN" sz="2000" b="1" i="1">
                            <a:solidFill>
                              <a:schemeClr val="tx2">
                                <a:lumMod val="50000"/>
                              </a:schemeClr>
                            </a:solidFill>
                            <a:latin typeface="Cambria Math" panose="02040503050406030204" pitchFamily="18" charset="0"/>
                          </a:rPr>
                          <m:t>∪</m:t>
                        </m:r>
                        <m:r>
                          <a:rPr lang="en-US" altLang="zh-CN" sz="2000" b="1" i="1">
                            <a:solidFill>
                              <a:schemeClr val="tx2">
                                <a:lumMod val="50000"/>
                              </a:schemeClr>
                            </a:solidFill>
                            <a:latin typeface="Cambria Math" panose="02040503050406030204" pitchFamily="18" charset="0"/>
                          </a:rPr>
                          <m:t>𝑩</m:t>
                        </m:r>
                      </m:e>
                    </m:d>
                  </m:oMath>
                </a14:m>
                <a:r>
                  <a:rPr lang="zh-CN" altLang="en-US" sz="2000" b="1">
                    <a:solidFill>
                      <a:schemeClr val="tx2">
                        <a:lumMod val="50000"/>
                      </a:schemeClr>
                    </a:solidFill>
                  </a:rPr>
                  <a:t>矛盾！</a:t>
                </a:r>
              </a:p>
            </p:txBody>
          </p:sp>
        </mc:Choice>
        <mc:Fallback xmlns="">
          <p:sp>
            <p:nvSpPr>
              <p:cNvPr id="3" name="文本框 2">
                <a:extLst>
                  <a:ext uri="{FF2B5EF4-FFF2-40B4-BE49-F238E27FC236}">
                    <a16:creationId xmlns:a16="http://schemas.microsoft.com/office/drawing/2014/main" id="{739C8CA5-25C2-4FFD-AE3C-16D8CD31DB8F}"/>
                  </a:ext>
                </a:extLst>
              </p:cNvPr>
              <p:cNvSpPr txBox="1">
                <a:spLocks noRot="1" noChangeAspect="1" noMove="1" noResize="1" noEditPoints="1" noAdjustHandles="1" noChangeArrowheads="1" noChangeShapeType="1" noTextEdit="1"/>
              </p:cNvSpPr>
              <p:nvPr/>
            </p:nvSpPr>
            <p:spPr>
              <a:xfrm>
                <a:off x="1684075" y="1919281"/>
                <a:ext cx="7150739" cy="2741391"/>
              </a:xfrm>
              <a:prstGeom prst="rect">
                <a:avLst/>
              </a:prstGeom>
              <a:blipFill>
                <a:blip r:embed="rId4"/>
                <a:stretch>
                  <a:fillRect l="-1279" t="-2444" b="-2889"/>
                </a:stretch>
              </a:blipFill>
            </p:spPr>
            <p:txBody>
              <a:bodyPr/>
              <a:lstStyle/>
              <a:p>
                <a:r>
                  <a:rPr lang="zh-CN" altLang="en-US">
                    <a:noFill/>
                  </a:rPr>
                  <a:t> </a:t>
                </a:r>
              </a:p>
            </p:txBody>
          </p:sp>
        </mc:Fallback>
      </mc:AlternateContent>
      <p:cxnSp>
        <p:nvCxnSpPr>
          <p:cNvPr id="6" name="直接连接符 5">
            <a:extLst>
              <a:ext uri="{FF2B5EF4-FFF2-40B4-BE49-F238E27FC236}">
                <a16:creationId xmlns:a16="http://schemas.microsoft.com/office/drawing/2014/main" id="{A846F070-3638-4B46-A454-8DE3591C1209}"/>
              </a:ext>
            </a:extLst>
          </p:cNvPr>
          <p:cNvCxnSpPr/>
          <p:nvPr/>
        </p:nvCxnSpPr>
        <p:spPr>
          <a:xfrm>
            <a:off x="3993099" y="2768349"/>
            <a:ext cx="947292"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F0C399D-4CEF-4406-AB6B-0AE94380E6EE}"/>
              </a:ext>
            </a:extLst>
          </p:cNvPr>
          <p:cNvCxnSpPr/>
          <p:nvPr/>
        </p:nvCxnSpPr>
        <p:spPr>
          <a:xfrm>
            <a:off x="6941327" y="2780341"/>
            <a:ext cx="947292"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0BD468F3-14CC-43EE-83ED-3EBA72A756BF}"/>
              </a:ext>
            </a:extLst>
          </p:cNvPr>
          <p:cNvCxnSpPr>
            <a:cxnSpLocks/>
          </p:cNvCxnSpPr>
          <p:nvPr/>
        </p:nvCxnSpPr>
        <p:spPr>
          <a:xfrm>
            <a:off x="5259444" y="3290456"/>
            <a:ext cx="1571145"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DA43BC6B-1D28-445F-80FE-D6DB161B3481}"/>
              </a:ext>
            </a:extLst>
          </p:cNvPr>
          <p:cNvCxnSpPr>
            <a:cxnSpLocks/>
          </p:cNvCxnSpPr>
          <p:nvPr/>
        </p:nvCxnSpPr>
        <p:spPr>
          <a:xfrm>
            <a:off x="3572792" y="3710159"/>
            <a:ext cx="1538638"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DE05C028-82CA-4EF1-BBE2-46A43A4F418F}"/>
              </a:ext>
            </a:extLst>
          </p:cNvPr>
          <p:cNvCxnSpPr>
            <a:cxnSpLocks/>
          </p:cNvCxnSpPr>
          <p:nvPr/>
        </p:nvCxnSpPr>
        <p:spPr>
          <a:xfrm>
            <a:off x="5170635" y="4229854"/>
            <a:ext cx="2025056"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1907F0F3-A391-4A7B-B716-9EE6CFA73799}"/>
              </a:ext>
            </a:extLst>
          </p:cNvPr>
          <p:cNvSpPr txBox="1"/>
          <p:nvPr/>
        </p:nvSpPr>
        <p:spPr>
          <a:xfrm>
            <a:off x="8481498" y="1997934"/>
            <a:ext cx="2026427" cy="646331"/>
          </a:xfrm>
          <a:prstGeom prst="rect">
            <a:avLst/>
          </a:prstGeom>
          <a:solidFill>
            <a:schemeClr val="accent4">
              <a:lumMod val="40000"/>
              <a:lumOff val="60000"/>
            </a:schemeClr>
          </a:solidFill>
        </p:spPr>
        <p:txBody>
          <a:bodyPr wrap="square" rtlCol="0">
            <a:spAutoFit/>
          </a:bodyPr>
          <a:lstStyle/>
          <a:p>
            <a:r>
              <a:rPr lang="zh-CN" altLang="en-US" b="1">
                <a:solidFill>
                  <a:schemeClr val="accent2">
                    <a:lumMod val="50000"/>
                  </a:schemeClr>
                </a:solidFill>
              </a:rPr>
              <a:t>使用下面选项字母填空以补全证明</a:t>
            </a:r>
          </a:p>
        </p:txBody>
      </p:sp>
    </p:spTree>
    <p:extLst>
      <p:ext uri="{BB962C8B-B14F-4D97-AF65-F5344CB8AC3E}">
        <p14:creationId xmlns:p14="http://schemas.microsoft.com/office/powerpoint/2010/main" val="1146278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子集关系与集合等式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第十七讲  集合等式证明</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32</a:t>
            </a:fld>
            <a:r>
              <a:rPr lang="en-US" altLang="zh-CN">
                <a:latin typeface="Arial" panose="020B0604020202020204" pitchFamily="34" charset="0"/>
                <a:ea typeface="楷体" panose="02010609060101010101" pitchFamily="49" charset="-122"/>
                <a:cs typeface="Arial" panose="020B0604020202020204" pitchFamily="34" charset="0"/>
              </a:rPr>
              <a:t>/34</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子集关系与幂集运算举例</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AECD2DBE-5395-4129-AB3F-C9F2205B704F}"/>
                  </a:ext>
                </a:extLst>
              </p:cNvPr>
              <p:cNvSpPr txBox="1"/>
              <p:nvPr/>
            </p:nvSpPr>
            <p:spPr>
              <a:xfrm>
                <a:off x="809146" y="1336876"/>
                <a:ext cx="9538706" cy="461665"/>
              </a:xfrm>
              <a:prstGeom prst="rect">
                <a:avLst/>
              </a:prstGeom>
              <a:solidFill>
                <a:schemeClr val="accent6">
                  <a:lumMod val="20000"/>
                  <a:lumOff val="80000"/>
                  <a:alpha val="50000"/>
                </a:schemeClr>
              </a:solidFill>
            </p:spPr>
            <p:txBody>
              <a:bodyPr wrap="square" rtlCol="0">
                <a:spAutoFit/>
              </a:bodyPr>
              <a:lstStyle/>
              <a:p>
                <a:r>
                  <a:rPr lang="zh-CN" altLang="en-US" sz="2400" b="1">
                    <a:solidFill>
                      <a:srgbClr val="002060"/>
                    </a:solidFill>
                  </a:rPr>
                  <a:t>证明对任意集合</a:t>
                </a: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𝑩</m:t>
                    </m:r>
                  </m:oMath>
                </a14:m>
                <a:r>
                  <a:rPr lang="zh-CN" altLang="en-US" sz="2400" b="1">
                    <a:solidFill>
                      <a:srgbClr val="002060"/>
                    </a:solidFill>
                  </a:rPr>
                  <a:t>，若</a:t>
                </a:r>
                <a14:m>
                  <m:oMath xmlns:m="http://schemas.openxmlformats.org/officeDocument/2006/math">
                    <m:r>
                      <a:rPr lang="en-US" altLang="zh-CN" sz="2400" b="1" i="1" smtClean="0">
                        <a:solidFill>
                          <a:srgbClr val="002060"/>
                        </a:solidFill>
                        <a:latin typeface="Cambria Math" panose="02040503050406030204" pitchFamily="18" charset="0"/>
                      </a:rPr>
                      <m:t>℘</m:t>
                    </m:r>
                    <m:d>
                      <m:dPr>
                        <m:ctrlPr>
                          <a:rPr lang="en-US" altLang="zh-CN" sz="2400" b="1" i="1" smtClean="0">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𝑨</m:t>
                        </m:r>
                      </m:e>
                    </m:d>
                    <m:r>
                      <a:rPr lang="en-US" altLang="zh-CN" sz="2400" b="1" i="1" smtClean="0">
                        <a:solidFill>
                          <a:srgbClr val="002060"/>
                        </a:solidFill>
                        <a:latin typeface="Cambria Math" panose="02040503050406030204" pitchFamily="18" charset="0"/>
                      </a:rPr>
                      <m:t>∪℘</m:t>
                    </m:r>
                    <m:d>
                      <m:dPr>
                        <m:ctrlPr>
                          <a:rPr lang="en-US" altLang="zh-CN" sz="2400" b="1" i="1" smtClean="0">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𝑩</m:t>
                        </m:r>
                      </m:e>
                    </m:d>
                    <m:r>
                      <a:rPr lang="en-US" altLang="zh-CN" sz="2400" b="1" i="1" smtClean="0">
                        <a:solidFill>
                          <a:srgbClr val="002060"/>
                        </a:solidFill>
                        <a:latin typeface="Cambria Math" panose="02040503050406030204" pitchFamily="18" charset="0"/>
                      </a:rPr>
                      <m:t>= ℘</m:t>
                    </m:r>
                    <m:d>
                      <m:dPr>
                        <m:ctrlPr>
                          <a:rPr lang="en-US" altLang="zh-CN" sz="2400" b="1" i="1" smtClean="0">
                            <a:solidFill>
                              <a:srgbClr val="002060"/>
                            </a:solidFill>
                            <a:latin typeface="Cambria Math" panose="02040503050406030204" pitchFamily="18" charset="0"/>
                          </a:rPr>
                        </m:ctrlPr>
                      </m:dPr>
                      <m:e>
                        <m:r>
                          <a:rPr lang="en-US" altLang="zh-CN" sz="2400" b="1" i="1" smtClean="0">
                            <a:solidFill>
                              <a:srgbClr val="002060"/>
                            </a:solidFill>
                            <a:latin typeface="Cambria Math" panose="02040503050406030204" pitchFamily="18" charset="0"/>
                          </a:rPr>
                          <m:t>𝑨</m:t>
                        </m:r>
                        <m:r>
                          <a:rPr lang="en-US" altLang="zh-CN" sz="2400" b="1" i="1" smtClean="0">
                            <a:solidFill>
                              <a:srgbClr val="002060"/>
                            </a:solidFill>
                            <a:latin typeface="Cambria Math" panose="02040503050406030204" pitchFamily="18" charset="0"/>
                          </a:rPr>
                          <m:t>∪</m:t>
                        </m:r>
                        <m:r>
                          <a:rPr lang="en-US" altLang="zh-CN" sz="2400" b="1" i="1" smtClean="0">
                            <a:solidFill>
                              <a:srgbClr val="002060"/>
                            </a:solidFill>
                            <a:latin typeface="Cambria Math" panose="02040503050406030204" pitchFamily="18" charset="0"/>
                          </a:rPr>
                          <m:t>𝑩</m:t>
                        </m:r>
                      </m:e>
                    </m:d>
                  </m:oMath>
                </a14:m>
                <a:r>
                  <a:rPr lang="zh-CN" altLang="en-US" sz="2400" b="1">
                    <a:solidFill>
                      <a:srgbClr val="002060"/>
                    </a:solidFill>
                  </a:rPr>
                  <a:t>，则</a:t>
                </a:r>
                <a14:m>
                  <m:oMath xmlns:m="http://schemas.openxmlformats.org/officeDocument/2006/math">
                    <m:r>
                      <a:rPr lang="pt-BR" altLang="zh-CN" sz="2400" b="1" i="1" smtClean="0">
                        <a:solidFill>
                          <a:srgbClr val="002060"/>
                        </a:solidFill>
                        <a:latin typeface="Cambria Math" panose="02040503050406030204" pitchFamily="18" charset="0"/>
                      </a:rPr>
                      <m:t>𝑨</m:t>
                    </m:r>
                    <m:r>
                      <a:rPr lang="pt-BR" altLang="zh-CN" sz="2400" b="1" i="1" smtClean="0">
                        <a:solidFill>
                          <a:srgbClr val="002060"/>
                        </a:solidFill>
                        <a:latin typeface="Cambria Math" panose="02040503050406030204" pitchFamily="18" charset="0"/>
                      </a:rPr>
                      <m:t>⊆</m:t>
                    </m:r>
                    <m:r>
                      <a:rPr lang="pt-BR" altLang="zh-CN" sz="2400" b="1" i="1" smtClean="0">
                        <a:solidFill>
                          <a:srgbClr val="002060"/>
                        </a:solidFill>
                        <a:latin typeface="Cambria Math" panose="02040503050406030204" pitchFamily="18" charset="0"/>
                      </a:rPr>
                      <m:t>𝑩</m:t>
                    </m:r>
                  </m:oMath>
                </a14:m>
                <a:r>
                  <a:rPr lang="zh-CN" altLang="pt-BR" sz="2400" b="1" i="0">
                    <a:solidFill>
                      <a:srgbClr val="002060"/>
                    </a:solidFill>
                    <a:latin typeface="+mj-lt"/>
                  </a:rPr>
                  <a:t>或</a:t>
                </a:r>
                <a14:m>
                  <m:oMath xmlns:m="http://schemas.openxmlformats.org/officeDocument/2006/math">
                    <m:r>
                      <a:rPr lang="pt-BR" altLang="zh-CN" sz="2400" b="1" i="1" smtClean="0">
                        <a:solidFill>
                          <a:srgbClr val="002060"/>
                        </a:solidFill>
                        <a:latin typeface="Cambria Math" panose="02040503050406030204" pitchFamily="18" charset="0"/>
                      </a:rPr>
                      <m:t>𝑩</m:t>
                    </m:r>
                    <m:r>
                      <a:rPr lang="pt-BR" altLang="zh-CN" sz="2400" b="1" i="1" smtClean="0">
                        <a:solidFill>
                          <a:srgbClr val="002060"/>
                        </a:solidFill>
                        <a:latin typeface="Cambria Math" panose="02040503050406030204" pitchFamily="18" charset="0"/>
                      </a:rPr>
                      <m:t>⊆</m:t>
                    </m:r>
                    <m:r>
                      <a:rPr lang="pt-BR" altLang="zh-CN" sz="2400" b="1" i="1" smtClean="0">
                        <a:solidFill>
                          <a:srgbClr val="002060"/>
                        </a:solidFill>
                        <a:latin typeface="Cambria Math" panose="02040503050406030204" pitchFamily="18" charset="0"/>
                      </a:rPr>
                      <m:t>𝑨</m:t>
                    </m:r>
                  </m:oMath>
                </a14:m>
                <a:endParaRPr lang="zh-CN" altLang="en-US" sz="2400" b="1">
                  <a:solidFill>
                    <a:srgbClr val="002060"/>
                  </a:solidFill>
                </a:endParaRPr>
              </a:p>
            </p:txBody>
          </p:sp>
        </mc:Choice>
        <mc:Fallback xmlns="">
          <p:sp>
            <p:nvSpPr>
              <p:cNvPr id="11" name="文本框 10">
                <a:extLst>
                  <a:ext uri="{FF2B5EF4-FFF2-40B4-BE49-F238E27FC236}">
                    <a16:creationId xmlns:a16="http://schemas.microsoft.com/office/drawing/2014/main" id="{AECD2DBE-5395-4129-AB3F-C9F2205B704F}"/>
                  </a:ext>
                </a:extLst>
              </p:cNvPr>
              <p:cNvSpPr txBox="1">
                <a:spLocks noRot="1" noChangeAspect="1" noMove="1" noResize="1" noEditPoints="1" noAdjustHandles="1" noChangeArrowheads="1" noChangeShapeType="1" noTextEdit="1"/>
              </p:cNvSpPr>
              <p:nvPr/>
            </p:nvSpPr>
            <p:spPr>
              <a:xfrm>
                <a:off x="809146" y="1336876"/>
                <a:ext cx="9538706" cy="461665"/>
              </a:xfrm>
              <a:prstGeom prst="rect">
                <a:avLst/>
              </a:prstGeom>
              <a:blipFill>
                <a:blip r:embed="rId2"/>
                <a:stretch>
                  <a:fillRect l="-1023" t="-9211"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2" name="表格 11">
                <a:extLst>
                  <a:ext uri="{FF2B5EF4-FFF2-40B4-BE49-F238E27FC236}">
                    <a16:creationId xmlns:a16="http://schemas.microsoft.com/office/drawing/2014/main" id="{5EE76334-969A-48C8-BA43-78EAA389996D}"/>
                  </a:ext>
                </a:extLst>
              </p:cNvPr>
              <p:cNvGraphicFramePr>
                <a:graphicFrameLocks noGrp="1"/>
              </p:cNvGraphicFramePr>
              <p:nvPr>
                <p:extLst>
                  <p:ext uri="{D42A27DB-BD31-4B8C-83A1-F6EECF244321}">
                    <p14:modId xmlns:p14="http://schemas.microsoft.com/office/powerpoint/2010/main" val="3582997029"/>
                  </p:ext>
                </p:extLst>
              </p:nvPr>
            </p:nvGraphicFramePr>
            <p:xfrm>
              <a:off x="809146" y="4823891"/>
              <a:ext cx="9538706" cy="1188720"/>
            </p:xfrm>
            <a:graphic>
              <a:graphicData uri="http://schemas.openxmlformats.org/drawingml/2006/table">
                <a:tbl>
                  <a:tblPr firstRow="1" bandRow="1">
                    <a:tableStyleId>{5C22544A-7EE6-4342-B048-85BDC9FD1C3A}</a:tableStyleId>
                  </a:tblPr>
                  <a:tblGrid>
                    <a:gridCol w="2408193">
                      <a:extLst>
                        <a:ext uri="{9D8B030D-6E8A-4147-A177-3AD203B41FA5}">
                          <a16:colId xmlns:a16="http://schemas.microsoft.com/office/drawing/2014/main" val="2154442432"/>
                        </a:ext>
                      </a:extLst>
                    </a:gridCol>
                    <a:gridCol w="2365841">
                      <a:extLst>
                        <a:ext uri="{9D8B030D-6E8A-4147-A177-3AD203B41FA5}">
                          <a16:colId xmlns:a16="http://schemas.microsoft.com/office/drawing/2014/main" val="355960408"/>
                        </a:ext>
                      </a:extLst>
                    </a:gridCol>
                    <a:gridCol w="2384565">
                      <a:extLst>
                        <a:ext uri="{9D8B030D-6E8A-4147-A177-3AD203B41FA5}">
                          <a16:colId xmlns:a16="http://schemas.microsoft.com/office/drawing/2014/main" val="3938278601"/>
                        </a:ext>
                      </a:extLst>
                    </a:gridCol>
                    <a:gridCol w="2380107">
                      <a:extLst>
                        <a:ext uri="{9D8B030D-6E8A-4147-A177-3AD203B41FA5}">
                          <a16:colId xmlns:a16="http://schemas.microsoft.com/office/drawing/2014/main" val="3697040297"/>
                        </a:ext>
                      </a:extLst>
                    </a:gridCol>
                  </a:tblGrid>
                  <a:tr h="370840">
                    <a:tc>
                      <a:txBody>
                        <a:bodyPr/>
                        <a:lstStyle/>
                        <a:p>
                          <a:pPr algn="l"/>
                          <a:r>
                            <a:rPr lang="en-US" altLang="zh-CN" sz="2000" b="1">
                              <a:solidFill>
                                <a:srgbClr val="C00000"/>
                              </a:solidFill>
                            </a:rPr>
                            <a:t>A.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𝑨</m:t>
                              </m:r>
                            </m:oMath>
                          </a14:m>
                          <a:endParaRPr lang="zh-CN" altLang="en-US" sz="20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rgbClr val="C00000"/>
                              </a:solidFill>
                            </a:rPr>
                            <a:t>B.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oMath>
                          </a14:m>
                          <a:endParaRPr lang="zh-CN" altLang="en-US" sz="20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a:solidFill>
                                <a:srgbClr val="C00000"/>
                              </a:solidFill>
                            </a:rPr>
                            <a:t>C.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𝑨</m:t>
                              </m:r>
                            </m:oMath>
                          </a14:m>
                          <a:endParaRPr lang="zh-CN" altLang="en-US" sz="20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rgbClr val="C00000"/>
                              </a:solidFill>
                            </a:rPr>
                            <a:t>D. </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𝒃</m:t>
                              </m:r>
                              <m:r>
                                <a:rPr lang="en-US" altLang="zh-CN" sz="20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oMath>
                          </a14:m>
                          <a:r>
                            <a:rPr lang="en-US" altLang="zh-CN" sz="2000" b="1">
                              <a:solidFill>
                                <a:schemeClr val="accent2">
                                  <a:lumMod val="50000"/>
                                </a:schemeClr>
                              </a:solidFill>
                            </a:rPr>
                            <a:t> </a:t>
                          </a:r>
                          <a:endParaRPr lang="zh-CN" altLang="en-US" sz="20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958124212"/>
                      </a:ext>
                    </a:extLst>
                  </a:tr>
                  <a:tr h="370840">
                    <a:tc>
                      <a:txBody>
                        <a:bodyPr/>
                        <a:lstStyle/>
                        <a:p>
                          <a:pPr algn="l"/>
                          <a:r>
                            <a:rPr lang="en-US" altLang="zh-CN" sz="2000" b="1">
                              <a:solidFill>
                                <a:srgbClr val="C00000"/>
                              </a:solidFill>
                            </a:rPr>
                            <a:t>E.</a:t>
                          </a:r>
                          <a14:m>
                            <m:oMath xmlns:m="http://schemas.openxmlformats.org/officeDocument/2006/math">
                              <m:r>
                                <a:rPr lang="en-US" altLang="zh-CN" sz="2000" b="1" i="0" smtClean="0">
                                  <a:solidFill>
                                    <a:schemeClr val="accent2">
                                      <a:lumMod val="50000"/>
                                    </a:schemeClr>
                                  </a:solidFill>
                                  <a:latin typeface="Cambria Math" panose="02040503050406030204" pitchFamily="18" charset="0"/>
                                </a:rPr>
                                <m:t>  </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𝒃</m:t>
                                  </m:r>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𝑨</m:t>
                              </m:r>
                            </m:oMath>
                          </a14:m>
                          <a:r>
                            <a:rPr lang="en-US" altLang="zh-CN" sz="2000" b="1">
                              <a:solidFill>
                                <a:schemeClr val="accent2">
                                  <a:lumMod val="50000"/>
                                </a:schemeClr>
                              </a:solidFill>
                            </a:rPr>
                            <a:t>)</a:t>
                          </a:r>
                          <a:endParaRPr lang="zh-CN" altLang="en-US" sz="20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a:solidFill>
                                <a:srgbClr val="C00000"/>
                              </a:solidFill>
                            </a:rPr>
                            <a:t>F. </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𝒃</m:t>
                                  </m:r>
                                </m:e>
                              </m:d>
                              <m:r>
                                <a:rPr lang="en-US" altLang="zh-CN" sz="20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𝑨</m:t>
                              </m:r>
                              <m:r>
                                <a:rPr lang="en-US" altLang="zh-CN" sz="2000" b="1" i="1" smtClean="0">
                                  <a:solidFill>
                                    <a:schemeClr val="accent2">
                                      <a:lumMod val="50000"/>
                                    </a:schemeClr>
                                  </a:solidFill>
                                  <a:latin typeface="Cambria Math" panose="02040503050406030204" pitchFamily="18" charset="0"/>
                                </a:rPr>
                                <m:t>)</m:t>
                              </m:r>
                            </m:oMath>
                          </a14:m>
                          <a:r>
                            <a:rPr lang="en-US" altLang="zh-CN" sz="2000" b="1">
                              <a:solidFill>
                                <a:srgbClr val="C00000"/>
                              </a:solidFill>
                            </a:rPr>
                            <a:t> </a:t>
                          </a:r>
                          <a:endParaRPr lang="zh-CN" altLang="en-US" sz="20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rgbClr val="C00000"/>
                              </a:solidFill>
                            </a:rPr>
                            <a:t>G.</a:t>
                          </a:r>
                          <a14:m>
                            <m:oMath xmlns:m="http://schemas.openxmlformats.org/officeDocument/2006/math">
                              <m:r>
                                <a:rPr lang="en-US" altLang="zh-CN" sz="2000" b="1" i="0" smtClean="0">
                                  <a:solidFill>
                                    <a:schemeClr val="accent2">
                                      <a:lumMod val="50000"/>
                                    </a:schemeClr>
                                  </a:solidFill>
                                  <a:latin typeface="Cambria Math" panose="02040503050406030204" pitchFamily="18" charset="0"/>
                                </a:rPr>
                                <m:t>  </m:t>
                              </m:r>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𝒃</m:t>
                                  </m:r>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oMath>
                          </a14:m>
                          <a:r>
                            <a:rPr lang="en-US" altLang="zh-CN" sz="2000" b="1">
                              <a:solidFill>
                                <a:schemeClr val="accent2">
                                  <a:lumMod val="50000"/>
                                </a:schemeClr>
                              </a:solidFill>
                            </a:rPr>
                            <a:t>)</a:t>
                          </a:r>
                          <a:endParaRPr lang="zh-CN" altLang="en-US" sz="20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a:solidFill>
                                <a:srgbClr val="C00000"/>
                              </a:solidFill>
                            </a:rPr>
                            <a:t>H. </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𝒃</m:t>
                                  </m:r>
                                </m:e>
                              </m:d>
                              <m:r>
                                <a:rPr lang="en-US" altLang="zh-CN" sz="20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r>
                                <a:rPr lang="en-US" altLang="zh-CN" sz="2000" b="1" i="1" smtClean="0">
                                  <a:solidFill>
                                    <a:schemeClr val="accent2">
                                      <a:lumMod val="50000"/>
                                    </a:schemeClr>
                                  </a:solidFill>
                                  <a:latin typeface="Cambria Math" panose="02040503050406030204" pitchFamily="18" charset="0"/>
                                </a:rPr>
                                <m:t>)</m:t>
                              </m:r>
                            </m:oMath>
                          </a14:m>
                          <a:r>
                            <a:rPr lang="en-US" altLang="zh-CN" sz="2000" b="1">
                              <a:solidFill>
                                <a:srgbClr val="C00000"/>
                              </a:solidFill>
                            </a:rPr>
                            <a:t> </a:t>
                          </a:r>
                          <a:endParaRPr lang="zh-CN" altLang="en-US" sz="20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3429231468"/>
                      </a:ext>
                    </a:extLst>
                  </a:tr>
                  <a:tr h="370840">
                    <a:tc gridSpan="2">
                      <a:txBody>
                        <a:bodyPr/>
                        <a:lstStyle/>
                        <a:p>
                          <a:pPr algn="l"/>
                          <a:r>
                            <a:rPr lang="en-US" altLang="zh-CN" sz="2000" b="1">
                              <a:solidFill>
                                <a:srgbClr val="C00000"/>
                              </a:solidFill>
                            </a:rPr>
                            <a:t>I.  </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𝒃</m:t>
                                  </m:r>
                                </m:e>
                              </m:d>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𝑨</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r>
                                <a:rPr lang="en-US" altLang="zh-CN" sz="2000" b="1" i="1" smtClean="0">
                                  <a:solidFill>
                                    <a:schemeClr val="accent2">
                                      <a:lumMod val="50000"/>
                                    </a:schemeClr>
                                  </a:solidFill>
                                  <a:latin typeface="Cambria Math" panose="02040503050406030204" pitchFamily="18" charset="0"/>
                                </a:rPr>
                                <m:t>)</m:t>
                              </m:r>
                            </m:oMath>
                          </a14:m>
                          <a:r>
                            <a:rPr lang="en-US" altLang="zh-CN" sz="2000" b="1">
                              <a:solidFill>
                                <a:srgbClr val="C00000"/>
                              </a:solidFill>
                            </a:rPr>
                            <a:t> </a:t>
                          </a:r>
                          <a:endParaRPr lang="zh-CN" altLang="en-US" sz="20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000" b="1">
                            <a:solidFill>
                              <a:schemeClr val="accent2">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a:solidFill>
                                <a:srgbClr val="C00000"/>
                              </a:solidFill>
                            </a:rPr>
                            <a:t>J. </a:t>
                          </a:r>
                          <a14:m>
                            <m:oMath xmlns:m="http://schemas.openxmlformats.org/officeDocument/2006/math">
                              <m:d>
                                <m:dPr>
                                  <m:begChr m:val="{"/>
                                  <m:endChr m:val="}"/>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𝒂</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𝒃</m:t>
                                  </m:r>
                                </m:e>
                              </m:d>
                              <m:r>
                                <a:rPr lang="en-US" altLang="zh-CN" sz="2000"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𝑨</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𝑩</m:t>
                              </m:r>
                              <m:r>
                                <a:rPr lang="en-US" altLang="zh-CN" sz="2000" b="1" i="1" smtClean="0">
                                  <a:solidFill>
                                    <a:schemeClr val="accent2">
                                      <a:lumMod val="50000"/>
                                    </a:schemeClr>
                                  </a:solidFill>
                                  <a:latin typeface="Cambria Math" panose="02040503050406030204" pitchFamily="18" charset="0"/>
                                </a:rPr>
                                <m:t>)</m:t>
                              </m:r>
                            </m:oMath>
                          </a14:m>
                          <a:endParaRPr lang="zh-CN" altLang="en-US" sz="2000" b="1">
                            <a:solidFill>
                              <a:schemeClr val="accent2">
                                <a:lumMod val="5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000" b="1">
                            <a:solidFill>
                              <a:schemeClr val="accent2">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3447893721"/>
                      </a:ext>
                    </a:extLst>
                  </a:tr>
                </a:tbl>
              </a:graphicData>
            </a:graphic>
          </p:graphicFrame>
        </mc:Choice>
        <mc:Fallback xmlns="">
          <p:graphicFrame>
            <p:nvGraphicFramePr>
              <p:cNvPr id="12" name="表格 11">
                <a:extLst>
                  <a:ext uri="{FF2B5EF4-FFF2-40B4-BE49-F238E27FC236}">
                    <a16:creationId xmlns:a16="http://schemas.microsoft.com/office/drawing/2014/main" id="{5EE76334-969A-48C8-BA43-78EAA389996D}"/>
                  </a:ext>
                </a:extLst>
              </p:cNvPr>
              <p:cNvGraphicFramePr>
                <a:graphicFrameLocks noGrp="1"/>
              </p:cNvGraphicFramePr>
              <p:nvPr>
                <p:extLst>
                  <p:ext uri="{D42A27DB-BD31-4B8C-83A1-F6EECF244321}">
                    <p14:modId xmlns:p14="http://schemas.microsoft.com/office/powerpoint/2010/main" val="3582997029"/>
                  </p:ext>
                </p:extLst>
              </p:nvPr>
            </p:nvGraphicFramePr>
            <p:xfrm>
              <a:off x="809146" y="4823891"/>
              <a:ext cx="9538706" cy="1188720"/>
            </p:xfrm>
            <a:graphic>
              <a:graphicData uri="http://schemas.openxmlformats.org/drawingml/2006/table">
                <a:tbl>
                  <a:tblPr firstRow="1" bandRow="1">
                    <a:tableStyleId>{5C22544A-7EE6-4342-B048-85BDC9FD1C3A}</a:tableStyleId>
                  </a:tblPr>
                  <a:tblGrid>
                    <a:gridCol w="2408193">
                      <a:extLst>
                        <a:ext uri="{9D8B030D-6E8A-4147-A177-3AD203B41FA5}">
                          <a16:colId xmlns:a16="http://schemas.microsoft.com/office/drawing/2014/main" val="2154442432"/>
                        </a:ext>
                      </a:extLst>
                    </a:gridCol>
                    <a:gridCol w="2365841">
                      <a:extLst>
                        <a:ext uri="{9D8B030D-6E8A-4147-A177-3AD203B41FA5}">
                          <a16:colId xmlns:a16="http://schemas.microsoft.com/office/drawing/2014/main" val="355960408"/>
                        </a:ext>
                      </a:extLst>
                    </a:gridCol>
                    <a:gridCol w="2384565">
                      <a:extLst>
                        <a:ext uri="{9D8B030D-6E8A-4147-A177-3AD203B41FA5}">
                          <a16:colId xmlns:a16="http://schemas.microsoft.com/office/drawing/2014/main" val="3938278601"/>
                        </a:ext>
                      </a:extLst>
                    </a:gridCol>
                    <a:gridCol w="2380107">
                      <a:extLst>
                        <a:ext uri="{9D8B030D-6E8A-4147-A177-3AD203B41FA5}">
                          <a16:colId xmlns:a16="http://schemas.microsoft.com/office/drawing/2014/main" val="3697040297"/>
                        </a:ext>
                      </a:extLst>
                    </a:gridCol>
                  </a:tblGrid>
                  <a:tr h="396240">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7692" r="-296456" b="-227692"/>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01542" t="-7692" r="-201028" b="-227692"/>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200512" t="-7692" r="-100000" b="-227692"/>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300512" t="-7692" b="-227692"/>
                          </a:stretch>
                        </a:blipFill>
                      </a:tcPr>
                    </a:tc>
                    <a:extLst>
                      <a:ext uri="{0D108BD9-81ED-4DB2-BD59-A6C34878D82A}">
                        <a16:rowId xmlns:a16="http://schemas.microsoft.com/office/drawing/2014/main" val="958124212"/>
                      </a:ext>
                    </a:extLst>
                  </a:tr>
                  <a:tr h="396240">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106061" r="-296456" b="-124242"/>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01542" t="-106061" r="-201028" b="-124242"/>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200512" t="-106061" r="-100000" b="-124242"/>
                          </a:stretch>
                        </a:blipFill>
                      </a:tcPr>
                    </a:tc>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300512" t="-106061" b="-124242"/>
                          </a:stretch>
                        </a:blipFill>
                      </a:tcPr>
                    </a:tc>
                    <a:extLst>
                      <a:ext uri="{0D108BD9-81ED-4DB2-BD59-A6C34878D82A}">
                        <a16:rowId xmlns:a16="http://schemas.microsoft.com/office/drawing/2014/main" val="3429231468"/>
                      </a:ext>
                    </a:extLst>
                  </a:tr>
                  <a:tr h="396240">
                    <a:tc gridSpan="2">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t="-209231" r="-99745" b="-26154"/>
                          </a:stretch>
                        </a:blip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000" b="1">
                            <a:solidFill>
                              <a:schemeClr val="accent2">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tc gridSpan="2">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00256" t="-209231" b="-26154"/>
                          </a:stretch>
                        </a:blip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000" b="1">
                            <a:solidFill>
                              <a:schemeClr val="accent2">
                                <a:lumMod val="50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3447893721"/>
                      </a:ext>
                    </a:extLst>
                  </a:tr>
                </a:tbl>
              </a:graphicData>
            </a:graphic>
          </p:graphicFrame>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39C8CA5-25C2-4FFD-AE3C-16D8CD31DB8F}"/>
                  </a:ext>
                </a:extLst>
              </p:cNvPr>
              <p:cNvSpPr txBox="1"/>
              <p:nvPr/>
            </p:nvSpPr>
            <p:spPr>
              <a:xfrm>
                <a:off x="1684075" y="1919281"/>
                <a:ext cx="7150739" cy="2741391"/>
              </a:xfrm>
              <a:prstGeom prst="rect">
                <a:avLst/>
              </a:prstGeom>
              <a:solidFill>
                <a:schemeClr val="accent6">
                  <a:lumMod val="20000"/>
                  <a:lumOff val="80000"/>
                  <a:alpha val="25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使用反证法。假设</a:t>
                </a: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smtClean="0">
                        <a:solidFill>
                          <a:srgbClr val="002060"/>
                        </a:solidFill>
                        <a:latin typeface="Cambria Math" panose="02040503050406030204" pitchFamily="18" charset="0"/>
                        <a:ea typeface="Cambria Math" panose="02040503050406030204" pitchFamily="18" charset="0"/>
                      </a:rPr>
                      <m:t>⊈</m:t>
                    </m:r>
                    <m:r>
                      <a:rPr lang="en-US" altLang="zh-CN" sz="2400" b="1" i="1" smtClean="0">
                        <a:solidFill>
                          <a:srgbClr val="002060"/>
                        </a:solidFill>
                        <a:latin typeface="Cambria Math" panose="02040503050406030204" pitchFamily="18" charset="0"/>
                      </a:rPr>
                      <m:t>𝑩</m:t>
                    </m:r>
                  </m:oMath>
                </a14:m>
                <a:r>
                  <a:rPr lang="zh-CN" altLang="en-US" sz="2400" b="1">
                    <a:solidFill>
                      <a:srgbClr val="002060"/>
                    </a:solidFill>
                    <a:latin typeface="楷体" panose="02010609060101010101" pitchFamily="49" charset="-122"/>
                    <a:ea typeface="楷体" panose="02010609060101010101" pitchFamily="49" charset="-122"/>
                  </a:rPr>
                  <a:t>且</a:t>
                </a:r>
                <a14:m>
                  <m:oMath xmlns:m="http://schemas.openxmlformats.org/officeDocument/2006/math">
                    <m:r>
                      <a:rPr lang="en-US" altLang="zh-CN" sz="2400" b="1" i="1" smtClean="0">
                        <a:solidFill>
                          <a:srgbClr val="002060"/>
                        </a:solidFill>
                        <a:latin typeface="Cambria Math" panose="02040503050406030204" pitchFamily="18" charset="0"/>
                      </a:rPr>
                      <m:t>𝑩</m:t>
                    </m:r>
                    <m:r>
                      <a:rPr lang="en-US" altLang="zh-CN" sz="2400" b="1" i="1" smtClean="0">
                        <a:solidFill>
                          <a:srgbClr val="002060"/>
                        </a:solidFill>
                        <a:latin typeface="Cambria Math" panose="02040503050406030204" pitchFamily="18" charset="0"/>
                        <a:ea typeface="Cambria Math" panose="02040503050406030204" pitchFamily="18" charset="0"/>
                      </a:rPr>
                      <m:t>⊈</m:t>
                    </m:r>
                    <m:r>
                      <a:rPr lang="en-US" altLang="zh-CN" sz="2400" b="1" i="1" smtClean="0">
                        <a:solidFill>
                          <a:srgbClr val="002060"/>
                        </a:solidFill>
                        <a:latin typeface="Cambria Math" panose="02040503050406030204" pitchFamily="18" charset="0"/>
                      </a:rPr>
                      <m:t>𝑨</m:t>
                    </m:r>
                  </m:oMath>
                </a14:m>
                <a:r>
                  <a:rPr lang="zh-CN" altLang="en-US" sz="2400" b="1">
                    <a:solidFill>
                      <a:srgbClr val="002060"/>
                    </a:solidFill>
                    <a:latin typeface="楷体" panose="02010609060101010101" pitchFamily="49" charset="-122"/>
                    <a:ea typeface="楷体" panose="02010609060101010101" pitchFamily="49" charset="-122"/>
                  </a:rPr>
                  <a:t>，则</a:t>
                </a:r>
                <a:endParaRPr lang="en-US" altLang="zh-CN" sz="2400" b="1">
                  <a:solidFill>
                    <a:srgbClr val="002060"/>
                  </a:solidFill>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sz="2000" b="1">
                    <a:solidFill>
                      <a:schemeClr val="tx2">
                        <a:lumMod val="50000"/>
                      </a:schemeClr>
                    </a:solidFill>
                  </a:rPr>
                  <a:t>存在</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𝒂</m:t>
                    </m:r>
                  </m:oMath>
                </a14:m>
                <a:r>
                  <a:rPr lang="zh-CN" altLang="en-US" sz="2000" b="1">
                    <a:solidFill>
                      <a:schemeClr val="tx2">
                        <a:lumMod val="50000"/>
                      </a:schemeClr>
                    </a:solidFill>
                  </a:rPr>
                  <a:t>，</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𝒂</m:t>
                    </m:r>
                    <m:r>
                      <a:rPr lang="en-US" altLang="zh-CN" sz="2000" b="1" i="1" smtClean="0">
                        <a:solidFill>
                          <a:schemeClr val="tx2">
                            <a:lumMod val="50000"/>
                          </a:schemeClr>
                        </a:solidFill>
                        <a:latin typeface="Cambria Math" panose="02040503050406030204" pitchFamily="18" charset="0"/>
                      </a:rPr>
                      <m:t>∈</m:t>
                    </m:r>
                    <m:r>
                      <a:rPr lang="en-US" altLang="zh-CN" sz="2000" b="1" i="1" smtClean="0">
                        <a:solidFill>
                          <a:schemeClr val="tx2">
                            <a:lumMod val="50000"/>
                          </a:schemeClr>
                        </a:solidFill>
                        <a:latin typeface="Cambria Math" panose="02040503050406030204" pitchFamily="18" charset="0"/>
                      </a:rPr>
                      <m:t>𝑨</m:t>
                    </m:r>
                  </m:oMath>
                </a14:m>
                <a:r>
                  <a:rPr lang="zh-CN" altLang="en-US" sz="2000" b="1">
                    <a:solidFill>
                      <a:schemeClr val="tx2">
                        <a:lumMod val="50000"/>
                      </a:schemeClr>
                    </a:solidFill>
                  </a:rPr>
                  <a:t>但   </a:t>
                </a:r>
                <a14:m>
                  <m:oMath xmlns:m="http://schemas.openxmlformats.org/officeDocument/2006/math">
                    <m:r>
                      <a:rPr lang="en-US" altLang="zh-CN" sz="2000" b="1" i="1" smtClean="0">
                        <a:solidFill>
                          <a:srgbClr val="C00000"/>
                        </a:solidFill>
                        <a:latin typeface="Cambria Math" panose="02040503050406030204" pitchFamily="18" charset="0"/>
                      </a:rPr>
                      <m:t>𝒂</m:t>
                    </m:r>
                    <m:r>
                      <a:rPr lang="en-US" altLang="zh-CN" sz="2000" b="1" i="1" smtClean="0">
                        <a:solidFill>
                          <a:srgbClr val="C00000"/>
                        </a:solidFill>
                        <a:latin typeface="Cambria Math" panose="02040503050406030204" pitchFamily="18" charset="0"/>
                        <a:ea typeface="Cambria Math" panose="02040503050406030204" pitchFamily="18" charset="0"/>
                      </a:rPr>
                      <m:t>∉</m:t>
                    </m:r>
                    <m:r>
                      <a:rPr lang="en-US" altLang="zh-CN" sz="2000" b="1" i="1" smtClean="0">
                        <a:solidFill>
                          <a:srgbClr val="C00000"/>
                        </a:solidFill>
                        <a:latin typeface="Cambria Math" panose="02040503050406030204" pitchFamily="18" charset="0"/>
                      </a:rPr>
                      <m:t>𝑩</m:t>
                    </m:r>
                  </m:oMath>
                </a14:m>
                <a:r>
                  <a:rPr lang="zh-CN" altLang="en-US" sz="2000" b="1">
                    <a:solidFill>
                      <a:schemeClr val="tx2">
                        <a:lumMod val="50000"/>
                      </a:schemeClr>
                    </a:solidFill>
                  </a:rPr>
                  <a:t>   ，且存在</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𝒃</m:t>
                    </m:r>
                    <m:r>
                      <a:rPr lang="en-US" altLang="zh-CN" sz="2000" b="1" i="1">
                        <a:solidFill>
                          <a:schemeClr val="tx2">
                            <a:lumMod val="50000"/>
                          </a:schemeClr>
                        </a:solidFill>
                        <a:latin typeface="Cambria Math" panose="02040503050406030204" pitchFamily="18" charset="0"/>
                      </a:rPr>
                      <m:t>∈</m:t>
                    </m:r>
                    <m:r>
                      <a:rPr lang="en-US" altLang="zh-CN" sz="2000" b="1" i="1" smtClean="0">
                        <a:solidFill>
                          <a:schemeClr val="tx2">
                            <a:lumMod val="50000"/>
                          </a:schemeClr>
                        </a:solidFill>
                        <a:latin typeface="Cambria Math" panose="02040503050406030204" pitchFamily="18" charset="0"/>
                      </a:rPr>
                      <m:t>𝑩</m:t>
                    </m:r>
                  </m:oMath>
                </a14:m>
                <a:r>
                  <a:rPr lang="zh-CN" altLang="en-US" sz="2000" b="1">
                    <a:solidFill>
                      <a:schemeClr val="tx2">
                        <a:lumMod val="50000"/>
                      </a:schemeClr>
                    </a:solidFill>
                  </a:rPr>
                  <a:t>但   </a:t>
                </a:r>
                <a14:m>
                  <m:oMath xmlns:m="http://schemas.openxmlformats.org/officeDocument/2006/math">
                    <m:r>
                      <a:rPr lang="en-US" altLang="zh-CN" sz="2000" b="1" i="1" smtClean="0">
                        <a:solidFill>
                          <a:srgbClr val="C00000"/>
                        </a:solidFill>
                        <a:latin typeface="Cambria Math" panose="02040503050406030204" pitchFamily="18" charset="0"/>
                      </a:rPr>
                      <m:t>𝒃</m:t>
                    </m:r>
                    <m:r>
                      <a:rPr lang="en-US" altLang="zh-CN" sz="2000" b="1" i="1" smtClean="0">
                        <a:solidFill>
                          <a:srgbClr val="C00000"/>
                        </a:solidFill>
                        <a:latin typeface="Cambria Math" panose="02040503050406030204" pitchFamily="18" charset="0"/>
                        <a:ea typeface="Cambria Math" panose="02040503050406030204" pitchFamily="18" charset="0"/>
                      </a:rPr>
                      <m:t>∉</m:t>
                    </m:r>
                    <m:r>
                      <a:rPr lang="en-US" altLang="zh-CN" sz="2000" b="1" i="1" smtClean="0">
                        <a:solidFill>
                          <a:srgbClr val="C00000"/>
                        </a:solidFill>
                        <a:latin typeface="Cambria Math" panose="02040503050406030204" pitchFamily="18" charset="0"/>
                      </a:rPr>
                      <m:t>𝑨</m:t>
                    </m:r>
                  </m:oMath>
                </a14:m>
                <a:endParaRPr lang="en-US" altLang="zh-CN" sz="2000" b="1">
                  <a:solidFill>
                    <a:schemeClr val="tx2">
                      <a:lumMod val="50000"/>
                    </a:schemeClr>
                  </a:solidFill>
                </a:endParaRPr>
              </a:p>
              <a:p>
                <a:pPr marL="342900" indent="-342900">
                  <a:lnSpc>
                    <a:spcPts val="3000"/>
                  </a:lnSpc>
                  <a:spcBef>
                    <a:spcPts val="600"/>
                  </a:spcBef>
                  <a:spcAft>
                    <a:spcPts val="600"/>
                  </a:spcAft>
                  <a:buFont typeface="Arial" panose="020B0604020202020204" pitchFamily="34" charset="0"/>
                  <a:buChar char="•"/>
                </a:pPr>
                <a:r>
                  <a:rPr lang="zh-CN" altLang="en-US" sz="2000" b="1">
                    <a:solidFill>
                      <a:schemeClr val="tx2">
                        <a:lumMod val="50000"/>
                      </a:schemeClr>
                    </a:solidFill>
                  </a:rPr>
                  <a:t>从而</a:t>
                </a:r>
                <a14:m>
                  <m:oMath xmlns:m="http://schemas.openxmlformats.org/officeDocument/2006/math">
                    <m:r>
                      <m:rPr>
                        <m:lit/>
                      </m:rPr>
                      <a:rPr lang="en-US" altLang="zh-CN" sz="2000" b="1" i="1" smtClean="0">
                        <a:solidFill>
                          <a:schemeClr val="tx2">
                            <a:lumMod val="50000"/>
                          </a:schemeClr>
                        </a:solidFill>
                        <a:latin typeface="Cambria Math" panose="02040503050406030204" pitchFamily="18" charset="0"/>
                      </a:rPr>
                      <m:t>{</m:t>
                    </m:r>
                    <m:r>
                      <a:rPr lang="en-US" altLang="zh-CN" sz="2000" b="1" i="1">
                        <a:solidFill>
                          <a:schemeClr val="tx2">
                            <a:lumMod val="50000"/>
                          </a:schemeClr>
                        </a:solidFill>
                        <a:latin typeface="Cambria Math" panose="02040503050406030204" pitchFamily="18" charset="0"/>
                      </a:rPr>
                      <m:t>𝒂</m:t>
                    </m:r>
                    <m:r>
                      <a:rPr lang="en-US" altLang="zh-CN" sz="2000" b="1" i="1">
                        <a:solidFill>
                          <a:schemeClr val="tx2">
                            <a:lumMod val="50000"/>
                          </a:schemeClr>
                        </a:solidFill>
                        <a:latin typeface="Cambria Math" panose="02040503050406030204" pitchFamily="18" charset="0"/>
                      </a:rPr>
                      <m:t>, </m:t>
                    </m:r>
                    <m:r>
                      <a:rPr lang="en-US" altLang="zh-CN" sz="2000" b="1" i="1">
                        <a:solidFill>
                          <a:schemeClr val="tx2">
                            <a:lumMod val="50000"/>
                          </a:schemeClr>
                        </a:solidFill>
                        <a:latin typeface="Cambria Math" panose="02040503050406030204" pitchFamily="18" charset="0"/>
                      </a:rPr>
                      <m:t>𝒃</m:t>
                    </m:r>
                    <m:r>
                      <m:rPr>
                        <m:lit/>
                      </m:rPr>
                      <a:rPr lang="en-US" altLang="zh-CN" sz="2000" b="1" i="1" smtClean="0">
                        <a:solidFill>
                          <a:schemeClr val="tx2">
                            <a:lumMod val="50000"/>
                          </a:schemeClr>
                        </a:solidFill>
                        <a:latin typeface="Cambria Math" panose="02040503050406030204" pitchFamily="18" charset="0"/>
                      </a:rPr>
                      <m:t>}</m:t>
                    </m:r>
                  </m:oMath>
                </a14:m>
                <a:r>
                  <a:rPr lang="zh-CN" altLang="en-US" sz="2000" b="1">
                    <a:solidFill>
                      <a:schemeClr val="tx2">
                        <a:lumMod val="50000"/>
                      </a:schemeClr>
                    </a:solidFill>
                  </a:rPr>
                  <a:t>不是</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𝑨</m:t>
                    </m:r>
                  </m:oMath>
                </a14:m>
                <a:r>
                  <a:rPr lang="zh-CN" altLang="en-US" sz="2000" b="1">
                    <a:solidFill>
                      <a:schemeClr val="tx2">
                        <a:lumMod val="50000"/>
                      </a:schemeClr>
                    </a:solidFill>
                  </a:rPr>
                  <a:t>的子集，即  </a:t>
                </a:r>
                <a14:m>
                  <m:oMath xmlns:m="http://schemas.openxmlformats.org/officeDocument/2006/math">
                    <m:r>
                      <m:rPr>
                        <m:lit/>
                      </m:rPr>
                      <a:rPr lang="en-US" altLang="zh-CN" sz="2000" b="1" i="1" smtClean="0">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𝒂</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𝒃</m:t>
                    </m:r>
                    <m:r>
                      <m:rPr>
                        <m:lit/>
                      </m:rPr>
                      <a:rPr lang="en-US" altLang="zh-CN" sz="2000" b="1" i="1">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ea typeface="Cambria Math" panose="02040503050406030204" pitchFamily="18" charset="0"/>
                      </a:rPr>
                      <m:t>∉</m:t>
                    </m:r>
                    <m:r>
                      <a:rPr lang="en-US" altLang="zh-CN" sz="2000" b="1" i="1">
                        <a:solidFill>
                          <a:srgbClr val="C00000"/>
                        </a:solidFill>
                        <a:latin typeface="Cambria Math" panose="02040503050406030204" pitchFamily="18" charset="0"/>
                      </a:rPr>
                      <m:t>℘</m:t>
                    </m:r>
                    <m:d>
                      <m:dPr>
                        <m:ctrlPr>
                          <a:rPr lang="en-US" altLang="zh-CN" sz="2000" b="1" i="1" smtClean="0">
                            <a:solidFill>
                              <a:srgbClr val="C00000"/>
                            </a:solidFill>
                            <a:latin typeface="Cambria Math" panose="02040503050406030204" pitchFamily="18" charset="0"/>
                            <a:ea typeface="Cambria Math" panose="02040503050406030204" pitchFamily="18" charset="0"/>
                          </a:rPr>
                        </m:ctrlPr>
                      </m:dPr>
                      <m:e>
                        <m:r>
                          <a:rPr lang="en-US" altLang="zh-CN" sz="2000" b="1" i="1">
                            <a:solidFill>
                              <a:srgbClr val="C00000"/>
                            </a:solidFill>
                            <a:latin typeface="Cambria Math" panose="02040503050406030204" pitchFamily="18" charset="0"/>
                          </a:rPr>
                          <m:t>𝑨</m:t>
                        </m:r>
                      </m:e>
                    </m:d>
                  </m:oMath>
                </a14:m>
                <a:r>
                  <a:rPr lang="zh-CN" altLang="en-US" sz="2000" b="1">
                    <a:solidFill>
                      <a:schemeClr val="tx2">
                        <a:lumMod val="50000"/>
                      </a:schemeClr>
                    </a:solidFill>
                  </a:rPr>
                  <a:t>  ，</a:t>
                </a:r>
                <a14:m>
                  <m:oMath xmlns:m="http://schemas.openxmlformats.org/officeDocument/2006/math">
                    <m:r>
                      <m:rPr>
                        <m:lit/>
                      </m:rPr>
                      <a:rPr lang="en-US" altLang="zh-CN" sz="2000" b="1" i="1" smtClean="0">
                        <a:solidFill>
                          <a:schemeClr val="tx2">
                            <a:lumMod val="50000"/>
                          </a:schemeClr>
                        </a:solidFill>
                        <a:latin typeface="Cambria Math" panose="02040503050406030204" pitchFamily="18" charset="0"/>
                      </a:rPr>
                      <m:t>{</m:t>
                    </m:r>
                    <m:r>
                      <a:rPr lang="en-US" altLang="zh-CN" sz="2000" b="1" i="1">
                        <a:solidFill>
                          <a:schemeClr val="tx2">
                            <a:lumMod val="50000"/>
                          </a:schemeClr>
                        </a:solidFill>
                        <a:latin typeface="Cambria Math" panose="02040503050406030204" pitchFamily="18" charset="0"/>
                      </a:rPr>
                      <m:t>𝒂</m:t>
                    </m:r>
                    <m:r>
                      <a:rPr lang="en-US" altLang="zh-CN" sz="2000" b="1" i="1">
                        <a:solidFill>
                          <a:schemeClr val="tx2">
                            <a:lumMod val="50000"/>
                          </a:schemeClr>
                        </a:solidFill>
                        <a:latin typeface="Cambria Math" panose="02040503050406030204" pitchFamily="18" charset="0"/>
                      </a:rPr>
                      <m:t>, </m:t>
                    </m:r>
                    <m:r>
                      <a:rPr lang="en-US" altLang="zh-CN" sz="2000" b="1" i="1">
                        <a:solidFill>
                          <a:schemeClr val="tx2">
                            <a:lumMod val="50000"/>
                          </a:schemeClr>
                        </a:solidFill>
                        <a:latin typeface="Cambria Math" panose="02040503050406030204" pitchFamily="18" charset="0"/>
                      </a:rPr>
                      <m:t>𝒃</m:t>
                    </m:r>
                    <m:r>
                      <m:rPr>
                        <m:lit/>
                      </m:rPr>
                      <a:rPr lang="en-US" altLang="zh-CN" sz="2000" b="1" i="1" smtClean="0">
                        <a:solidFill>
                          <a:schemeClr val="tx2">
                            <a:lumMod val="50000"/>
                          </a:schemeClr>
                        </a:solidFill>
                        <a:latin typeface="Cambria Math" panose="02040503050406030204" pitchFamily="18" charset="0"/>
                      </a:rPr>
                      <m:t>}</m:t>
                    </m:r>
                  </m:oMath>
                </a14:m>
                <a:r>
                  <a:rPr lang="zh-CN" altLang="en-US" sz="2000" b="1">
                    <a:solidFill>
                      <a:schemeClr val="tx2">
                        <a:lumMod val="50000"/>
                      </a:schemeClr>
                    </a:solidFill>
                  </a:rPr>
                  <a:t>也不是</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𝑩</m:t>
                    </m:r>
                  </m:oMath>
                </a14:m>
                <a:r>
                  <a:rPr lang="zh-CN" altLang="en-US" sz="2000" b="1">
                    <a:solidFill>
                      <a:schemeClr val="tx2">
                        <a:lumMod val="50000"/>
                      </a:schemeClr>
                    </a:solidFill>
                  </a:rPr>
                  <a:t>的子集，即   </a:t>
                </a:r>
                <a14:m>
                  <m:oMath xmlns:m="http://schemas.openxmlformats.org/officeDocument/2006/math">
                    <m:r>
                      <m:rPr>
                        <m:lit/>
                      </m:rPr>
                      <a:rPr lang="en-US" altLang="zh-CN" sz="2000" b="1" i="1" smtClean="0">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𝒂</m:t>
                    </m:r>
                    <m:r>
                      <a:rPr lang="en-US" altLang="zh-CN" sz="2000" b="1" i="1">
                        <a:solidFill>
                          <a:srgbClr val="C00000"/>
                        </a:solidFill>
                        <a:latin typeface="Cambria Math" panose="02040503050406030204" pitchFamily="18" charset="0"/>
                      </a:rPr>
                      <m:t>, </m:t>
                    </m:r>
                    <m:r>
                      <a:rPr lang="en-US" altLang="zh-CN" sz="2000" b="1" i="1">
                        <a:solidFill>
                          <a:srgbClr val="C00000"/>
                        </a:solidFill>
                        <a:latin typeface="Cambria Math" panose="02040503050406030204" pitchFamily="18" charset="0"/>
                      </a:rPr>
                      <m:t>𝒃</m:t>
                    </m:r>
                    <m:r>
                      <a:rPr lang="en-US" altLang="zh-CN" sz="2000" b="1" i="1" smtClean="0">
                        <a:solidFill>
                          <a:srgbClr val="C00000"/>
                        </a:solidFill>
                        <a:latin typeface="Cambria Math" panose="02040503050406030204" pitchFamily="18" charset="0"/>
                      </a:rPr>
                      <m:t>}</m:t>
                    </m:r>
                    <m:r>
                      <m:rPr>
                        <m:lit/>
                      </m:rPr>
                      <a:rPr lang="en-US" altLang="zh-CN" sz="2000" b="1" i="1" smtClean="0">
                        <a:solidFill>
                          <a:srgbClr val="C00000"/>
                        </a:solidFill>
                        <a:latin typeface="Cambria Math" panose="02040503050406030204" pitchFamily="18" charset="0"/>
                        <a:ea typeface="Cambria Math" panose="02040503050406030204" pitchFamily="18" charset="0"/>
                      </a:rPr>
                      <m:t>∉</m:t>
                    </m:r>
                    <m:r>
                      <a:rPr lang="en-US" altLang="zh-CN" sz="2000" b="1" i="1">
                        <a:solidFill>
                          <a:srgbClr val="C00000"/>
                        </a:solidFill>
                        <a:latin typeface="Cambria Math" panose="02040503050406030204" pitchFamily="18" charset="0"/>
                      </a:rPr>
                      <m:t>℘</m:t>
                    </m:r>
                    <m:d>
                      <m:dPr>
                        <m:ctrlPr>
                          <a:rPr lang="en-US" altLang="zh-CN" sz="2000" b="1" i="1">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𝑩</m:t>
                        </m:r>
                      </m:e>
                    </m:d>
                  </m:oMath>
                </a14:m>
                <a:r>
                  <a:rPr lang="zh-CN" altLang="en-US" sz="2000" b="1">
                    <a:solidFill>
                      <a:schemeClr val="tx2">
                        <a:lumMod val="50000"/>
                      </a:schemeClr>
                    </a:solidFill>
                  </a:rPr>
                  <a:t>   ，从而</a:t>
                </a:r>
                <a14:m>
                  <m:oMath xmlns:m="http://schemas.openxmlformats.org/officeDocument/2006/math">
                    <m:r>
                      <m:rPr>
                        <m:lit/>
                      </m:rPr>
                      <a:rPr lang="en-US" altLang="zh-CN" sz="2000" b="1" i="1" smtClean="0">
                        <a:solidFill>
                          <a:schemeClr val="tx2">
                            <a:lumMod val="50000"/>
                          </a:schemeClr>
                        </a:solidFill>
                        <a:latin typeface="Cambria Math" panose="02040503050406030204" pitchFamily="18" charset="0"/>
                      </a:rPr>
                      <m:t>{</m:t>
                    </m:r>
                    <m:r>
                      <a:rPr lang="en-US" altLang="zh-CN" sz="2000" b="1" i="1">
                        <a:solidFill>
                          <a:schemeClr val="tx2">
                            <a:lumMod val="50000"/>
                          </a:schemeClr>
                        </a:solidFill>
                        <a:latin typeface="Cambria Math" panose="02040503050406030204" pitchFamily="18" charset="0"/>
                      </a:rPr>
                      <m:t>𝒂</m:t>
                    </m:r>
                    <m:r>
                      <a:rPr lang="en-US" altLang="zh-CN" sz="2000" b="1" i="1">
                        <a:solidFill>
                          <a:schemeClr val="tx2">
                            <a:lumMod val="50000"/>
                          </a:schemeClr>
                        </a:solidFill>
                        <a:latin typeface="Cambria Math" panose="02040503050406030204" pitchFamily="18" charset="0"/>
                      </a:rPr>
                      <m:t>,</m:t>
                    </m:r>
                    <m:r>
                      <a:rPr lang="en-US" altLang="zh-CN" sz="2000" b="1" i="1">
                        <a:solidFill>
                          <a:schemeClr val="tx2">
                            <a:lumMod val="50000"/>
                          </a:schemeClr>
                        </a:solidFill>
                        <a:latin typeface="Cambria Math" panose="02040503050406030204" pitchFamily="18" charset="0"/>
                      </a:rPr>
                      <m:t>𝒃</m:t>
                    </m:r>
                    <m:r>
                      <m:rPr>
                        <m:lit/>
                      </m:rPr>
                      <a:rPr lang="en-US" altLang="zh-CN" sz="2000" b="1" i="1">
                        <a:solidFill>
                          <a:schemeClr val="tx2">
                            <a:lumMod val="50000"/>
                          </a:schemeClr>
                        </a:solidFill>
                        <a:latin typeface="Cambria Math" panose="02040503050406030204" pitchFamily="18" charset="0"/>
                      </a:rPr>
                      <m:t>}</m:t>
                    </m:r>
                    <m:r>
                      <a:rPr lang="en-US" altLang="zh-CN" sz="2000" b="1" i="1" smtClean="0">
                        <a:solidFill>
                          <a:schemeClr val="tx2">
                            <a:lumMod val="50000"/>
                          </a:schemeClr>
                        </a:solidFill>
                        <a:latin typeface="Cambria Math" panose="02040503050406030204" pitchFamily="18" charset="0"/>
                        <a:ea typeface="Cambria Math" panose="02040503050406030204" pitchFamily="18" charset="0"/>
                      </a:rPr>
                      <m:t>∉</m:t>
                    </m:r>
                    <m:r>
                      <a:rPr lang="en-US" altLang="zh-CN" sz="2000" b="1" i="1">
                        <a:solidFill>
                          <a:schemeClr val="tx2">
                            <a:lumMod val="50000"/>
                          </a:schemeClr>
                        </a:solidFill>
                        <a:latin typeface="Cambria Math" panose="02040503050406030204" pitchFamily="18" charset="0"/>
                      </a:rPr>
                      <m:t>℘</m:t>
                    </m:r>
                    <m:d>
                      <m:dPr>
                        <m:ctrlPr>
                          <a:rPr lang="en-US" altLang="zh-CN" sz="2000" b="1" i="1">
                            <a:solidFill>
                              <a:schemeClr val="tx2">
                                <a:lumMod val="50000"/>
                              </a:schemeClr>
                            </a:solidFill>
                            <a:latin typeface="Cambria Math" panose="02040503050406030204" pitchFamily="18" charset="0"/>
                          </a:rPr>
                        </m:ctrlPr>
                      </m:dPr>
                      <m:e>
                        <m:r>
                          <a:rPr lang="en-US" altLang="zh-CN" sz="2000" b="1" i="1">
                            <a:solidFill>
                              <a:schemeClr val="tx2">
                                <a:lumMod val="50000"/>
                              </a:schemeClr>
                            </a:solidFill>
                            <a:latin typeface="Cambria Math" panose="02040503050406030204" pitchFamily="18" charset="0"/>
                          </a:rPr>
                          <m:t>𝑨</m:t>
                        </m:r>
                      </m:e>
                    </m:d>
                    <m:r>
                      <a:rPr lang="en-US" altLang="zh-CN" sz="2000" b="1" i="1">
                        <a:solidFill>
                          <a:schemeClr val="tx2">
                            <a:lumMod val="50000"/>
                          </a:schemeClr>
                        </a:solidFill>
                        <a:latin typeface="Cambria Math" panose="02040503050406030204" pitchFamily="18" charset="0"/>
                      </a:rPr>
                      <m:t>∪℘</m:t>
                    </m:r>
                    <m:d>
                      <m:dPr>
                        <m:ctrlPr>
                          <a:rPr lang="en-US" altLang="zh-CN" sz="2000" b="1" i="1">
                            <a:solidFill>
                              <a:schemeClr val="tx2">
                                <a:lumMod val="50000"/>
                              </a:schemeClr>
                            </a:solidFill>
                            <a:latin typeface="Cambria Math" panose="02040503050406030204" pitchFamily="18" charset="0"/>
                          </a:rPr>
                        </m:ctrlPr>
                      </m:dPr>
                      <m:e>
                        <m:r>
                          <a:rPr lang="en-US" altLang="zh-CN" sz="2000" b="1" i="1">
                            <a:solidFill>
                              <a:schemeClr val="tx2">
                                <a:lumMod val="50000"/>
                              </a:schemeClr>
                            </a:solidFill>
                            <a:latin typeface="Cambria Math" panose="02040503050406030204" pitchFamily="18" charset="0"/>
                          </a:rPr>
                          <m:t>𝑩</m:t>
                        </m:r>
                      </m:e>
                    </m:d>
                  </m:oMath>
                </a14:m>
                <a:endParaRPr lang="en-US" altLang="zh-CN" sz="2000" b="1">
                  <a:solidFill>
                    <a:schemeClr val="tx2">
                      <a:lumMod val="50000"/>
                    </a:schemeClr>
                  </a:solidFill>
                </a:endParaRPr>
              </a:p>
              <a:p>
                <a:pPr marL="342900" indent="-342900">
                  <a:lnSpc>
                    <a:spcPts val="3000"/>
                  </a:lnSpc>
                  <a:spcBef>
                    <a:spcPts val="600"/>
                  </a:spcBef>
                  <a:spcAft>
                    <a:spcPts val="600"/>
                  </a:spcAft>
                  <a:buFont typeface="Arial" panose="020B0604020202020204" pitchFamily="34" charset="0"/>
                  <a:buChar char="•"/>
                </a:pPr>
                <a:r>
                  <a:rPr lang="zh-CN" altLang="en-US" sz="2000" b="1">
                    <a:solidFill>
                      <a:schemeClr val="tx2">
                        <a:lumMod val="50000"/>
                      </a:schemeClr>
                    </a:solidFill>
                  </a:rPr>
                  <a:t>但</a:t>
                </a:r>
                <a14:m>
                  <m:oMath xmlns:m="http://schemas.openxmlformats.org/officeDocument/2006/math">
                    <m:r>
                      <m:rPr>
                        <m:lit/>
                      </m:rPr>
                      <a:rPr lang="en-US" altLang="zh-CN" sz="2000" b="1" i="1" smtClean="0">
                        <a:solidFill>
                          <a:schemeClr val="tx2">
                            <a:lumMod val="50000"/>
                          </a:schemeClr>
                        </a:solidFill>
                        <a:latin typeface="Cambria Math" panose="02040503050406030204" pitchFamily="18" charset="0"/>
                      </a:rPr>
                      <m:t>{</m:t>
                    </m:r>
                    <m:r>
                      <a:rPr lang="en-US" altLang="zh-CN" sz="2000" b="1" i="1">
                        <a:solidFill>
                          <a:schemeClr val="tx2">
                            <a:lumMod val="50000"/>
                          </a:schemeClr>
                        </a:solidFill>
                        <a:latin typeface="Cambria Math" panose="02040503050406030204" pitchFamily="18" charset="0"/>
                      </a:rPr>
                      <m:t>𝒂</m:t>
                    </m:r>
                    <m:r>
                      <a:rPr lang="en-US" altLang="zh-CN" sz="2000" b="1" i="1">
                        <a:solidFill>
                          <a:schemeClr val="tx2">
                            <a:lumMod val="50000"/>
                          </a:schemeClr>
                        </a:solidFill>
                        <a:latin typeface="Cambria Math" panose="02040503050406030204" pitchFamily="18" charset="0"/>
                      </a:rPr>
                      <m:t>, </m:t>
                    </m:r>
                    <m:r>
                      <a:rPr lang="en-US" altLang="zh-CN" sz="2000" b="1" i="1">
                        <a:solidFill>
                          <a:schemeClr val="tx2">
                            <a:lumMod val="50000"/>
                          </a:schemeClr>
                        </a:solidFill>
                        <a:latin typeface="Cambria Math" panose="02040503050406030204" pitchFamily="18" charset="0"/>
                      </a:rPr>
                      <m:t>𝒃</m:t>
                    </m:r>
                    <m:r>
                      <m:rPr>
                        <m:lit/>
                      </m:rPr>
                      <a:rPr lang="en-US" altLang="zh-CN" sz="2000" b="1" i="1" smtClean="0">
                        <a:solidFill>
                          <a:schemeClr val="tx2">
                            <a:lumMod val="50000"/>
                          </a:schemeClr>
                        </a:solidFill>
                        <a:latin typeface="Cambria Math" panose="02040503050406030204" pitchFamily="18" charset="0"/>
                      </a:rPr>
                      <m:t>}</m:t>
                    </m:r>
                  </m:oMath>
                </a14:m>
                <a:r>
                  <a:rPr lang="zh-CN" altLang="en-US" sz="2000" b="1">
                    <a:solidFill>
                      <a:schemeClr val="tx2">
                        <a:lumMod val="50000"/>
                      </a:schemeClr>
                    </a:solidFill>
                  </a:rPr>
                  <a:t>是</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𝑨</m:t>
                    </m:r>
                    <m:r>
                      <a:rPr lang="en-US" altLang="zh-CN" sz="2000" b="1" i="1">
                        <a:solidFill>
                          <a:schemeClr val="tx2">
                            <a:lumMod val="50000"/>
                          </a:schemeClr>
                        </a:solidFill>
                        <a:latin typeface="Cambria Math" panose="02040503050406030204" pitchFamily="18" charset="0"/>
                      </a:rPr>
                      <m:t>∪</m:t>
                    </m:r>
                    <m:r>
                      <a:rPr lang="en-US" altLang="zh-CN" sz="2000" b="1" i="1" smtClean="0">
                        <a:solidFill>
                          <a:schemeClr val="tx2">
                            <a:lumMod val="50000"/>
                          </a:schemeClr>
                        </a:solidFill>
                        <a:latin typeface="Cambria Math" panose="02040503050406030204" pitchFamily="18" charset="0"/>
                      </a:rPr>
                      <m:t>𝑩</m:t>
                    </m:r>
                  </m:oMath>
                </a14:m>
                <a:r>
                  <a:rPr lang="zh-CN" altLang="en-US" sz="2000" b="1">
                    <a:solidFill>
                      <a:schemeClr val="tx2">
                        <a:lumMod val="50000"/>
                      </a:schemeClr>
                    </a:solidFill>
                  </a:rPr>
                  <a:t>的子集，即  </a:t>
                </a:r>
                <a14:m>
                  <m:oMath xmlns:m="http://schemas.openxmlformats.org/officeDocument/2006/math">
                    <m:r>
                      <m:rPr>
                        <m:lit/>
                      </m:rPr>
                      <a:rPr lang="en-US" altLang="zh-CN" sz="2000" b="1" i="1" smtClean="0">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𝒂</m:t>
                    </m:r>
                    <m:r>
                      <a:rPr lang="en-US" altLang="zh-CN" sz="2000" b="1" i="1">
                        <a:solidFill>
                          <a:srgbClr val="C00000"/>
                        </a:solidFill>
                        <a:latin typeface="Cambria Math" panose="02040503050406030204" pitchFamily="18" charset="0"/>
                      </a:rPr>
                      <m:t>, </m:t>
                    </m:r>
                    <m:r>
                      <a:rPr lang="en-US" altLang="zh-CN" sz="2000" b="1" i="1">
                        <a:solidFill>
                          <a:srgbClr val="C00000"/>
                        </a:solidFill>
                        <a:latin typeface="Cambria Math" panose="02040503050406030204" pitchFamily="18" charset="0"/>
                      </a:rPr>
                      <m:t>𝒃</m:t>
                    </m:r>
                    <m:r>
                      <m:rPr>
                        <m:lit/>
                      </m:rP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m:t>
                    </m:r>
                    <m:d>
                      <m:dPr>
                        <m:ctrlPr>
                          <a:rPr lang="en-US" altLang="zh-CN" sz="2000" b="1" i="1">
                            <a:solidFill>
                              <a:srgbClr val="C00000"/>
                            </a:solidFill>
                            <a:latin typeface="Cambria Math" panose="02040503050406030204" pitchFamily="18" charset="0"/>
                          </a:rPr>
                        </m:ctrlPr>
                      </m:dPr>
                      <m:e>
                        <m:r>
                          <a:rPr lang="en-US" altLang="zh-CN" sz="2000" b="1" i="1">
                            <a:solidFill>
                              <a:srgbClr val="C00000"/>
                            </a:solidFill>
                            <a:latin typeface="Cambria Math" panose="02040503050406030204" pitchFamily="18" charset="0"/>
                          </a:rPr>
                          <m:t>𝑨</m:t>
                        </m:r>
                        <m:r>
                          <a:rPr lang="en-US" altLang="zh-CN" sz="2000" b="1" i="1">
                            <a:solidFill>
                              <a:srgbClr val="C00000"/>
                            </a:solidFill>
                            <a:latin typeface="Cambria Math" panose="02040503050406030204" pitchFamily="18" charset="0"/>
                          </a:rPr>
                          <m:t>∪</m:t>
                        </m:r>
                        <m:r>
                          <a:rPr lang="en-US" altLang="zh-CN" sz="2000" b="1" i="1">
                            <a:solidFill>
                              <a:srgbClr val="C00000"/>
                            </a:solidFill>
                            <a:latin typeface="Cambria Math" panose="02040503050406030204" pitchFamily="18" charset="0"/>
                          </a:rPr>
                          <m:t>𝑩</m:t>
                        </m:r>
                      </m:e>
                    </m:d>
                  </m:oMath>
                </a14:m>
                <a:r>
                  <a:rPr lang="zh-CN" altLang="en-US" sz="2000" b="1">
                    <a:solidFill>
                      <a:schemeClr val="tx2">
                        <a:lumMod val="50000"/>
                      </a:schemeClr>
                    </a:solidFill>
                  </a:rPr>
                  <a:t>  ，这就与</a:t>
                </a:r>
                <a14:m>
                  <m:oMath xmlns:m="http://schemas.openxmlformats.org/officeDocument/2006/math">
                    <m:r>
                      <a:rPr lang="en-US" altLang="zh-CN" sz="2000" b="1" i="1" smtClean="0">
                        <a:solidFill>
                          <a:schemeClr val="tx2">
                            <a:lumMod val="50000"/>
                          </a:schemeClr>
                        </a:solidFill>
                        <a:latin typeface="Cambria Math" panose="02040503050406030204" pitchFamily="18" charset="0"/>
                      </a:rPr>
                      <m:t>℘</m:t>
                    </m:r>
                    <m:d>
                      <m:dPr>
                        <m:ctrlPr>
                          <a:rPr lang="en-US" altLang="zh-CN" sz="2000" b="1" i="1">
                            <a:solidFill>
                              <a:schemeClr val="tx2">
                                <a:lumMod val="50000"/>
                              </a:schemeClr>
                            </a:solidFill>
                            <a:latin typeface="Cambria Math" panose="02040503050406030204" pitchFamily="18" charset="0"/>
                          </a:rPr>
                        </m:ctrlPr>
                      </m:dPr>
                      <m:e>
                        <m:r>
                          <a:rPr lang="en-US" altLang="zh-CN" sz="2000" b="1" i="1">
                            <a:solidFill>
                              <a:schemeClr val="tx2">
                                <a:lumMod val="50000"/>
                              </a:schemeClr>
                            </a:solidFill>
                            <a:latin typeface="Cambria Math" panose="02040503050406030204" pitchFamily="18" charset="0"/>
                          </a:rPr>
                          <m:t>𝑨</m:t>
                        </m:r>
                      </m:e>
                    </m:d>
                    <m:r>
                      <a:rPr lang="en-US" altLang="zh-CN" sz="2000" b="1" i="1">
                        <a:solidFill>
                          <a:schemeClr val="tx2">
                            <a:lumMod val="50000"/>
                          </a:schemeClr>
                        </a:solidFill>
                        <a:latin typeface="Cambria Math" panose="02040503050406030204" pitchFamily="18" charset="0"/>
                      </a:rPr>
                      <m:t>∪℘</m:t>
                    </m:r>
                    <m:d>
                      <m:dPr>
                        <m:ctrlPr>
                          <a:rPr lang="en-US" altLang="zh-CN" sz="2000" b="1" i="1">
                            <a:solidFill>
                              <a:schemeClr val="tx2">
                                <a:lumMod val="50000"/>
                              </a:schemeClr>
                            </a:solidFill>
                            <a:latin typeface="Cambria Math" panose="02040503050406030204" pitchFamily="18" charset="0"/>
                          </a:rPr>
                        </m:ctrlPr>
                      </m:dPr>
                      <m:e>
                        <m:r>
                          <a:rPr lang="en-US" altLang="zh-CN" sz="2000" b="1" i="1">
                            <a:solidFill>
                              <a:schemeClr val="tx2">
                                <a:lumMod val="50000"/>
                              </a:schemeClr>
                            </a:solidFill>
                            <a:latin typeface="Cambria Math" panose="02040503050406030204" pitchFamily="18" charset="0"/>
                          </a:rPr>
                          <m:t>𝑩</m:t>
                        </m:r>
                      </m:e>
                    </m:d>
                    <m:r>
                      <a:rPr lang="en-US" altLang="zh-CN" sz="2000" b="1" i="1">
                        <a:solidFill>
                          <a:schemeClr val="tx2">
                            <a:lumMod val="50000"/>
                          </a:schemeClr>
                        </a:solidFill>
                        <a:latin typeface="Cambria Math" panose="02040503050406030204" pitchFamily="18" charset="0"/>
                      </a:rPr>
                      <m:t>= ℘</m:t>
                    </m:r>
                    <m:d>
                      <m:dPr>
                        <m:ctrlPr>
                          <a:rPr lang="en-US" altLang="zh-CN" sz="2000" b="1" i="1">
                            <a:solidFill>
                              <a:schemeClr val="tx2">
                                <a:lumMod val="50000"/>
                              </a:schemeClr>
                            </a:solidFill>
                            <a:latin typeface="Cambria Math" panose="02040503050406030204" pitchFamily="18" charset="0"/>
                          </a:rPr>
                        </m:ctrlPr>
                      </m:dPr>
                      <m:e>
                        <m:r>
                          <a:rPr lang="en-US" altLang="zh-CN" sz="2000" b="1" i="1">
                            <a:solidFill>
                              <a:schemeClr val="tx2">
                                <a:lumMod val="50000"/>
                              </a:schemeClr>
                            </a:solidFill>
                            <a:latin typeface="Cambria Math" panose="02040503050406030204" pitchFamily="18" charset="0"/>
                          </a:rPr>
                          <m:t>𝑨</m:t>
                        </m:r>
                        <m:r>
                          <a:rPr lang="en-US" altLang="zh-CN" sz="2000" b="1" i="1">
                            <a:solidFill>
                              <a:schemeClr val="tx2">
                                <a:lumMod val="50000"/>
                              </a:schemeClr>
                            </a:solidFill>
                            <a:latin typeface="Cambria Math" panose="02040503050406030204" pitchFamily="18" charset="0"/>
                          </a:rPr>
                          <m:t>∪</m:t>
                        </m:r>
                        <m:r>
                          <a:rPr lang="en-US" altLang="zh-CN" sz="2000" b="1" i="1">
                            <a:solidFill>
                              <a:schemeClr val="tx2">
                                <a:lumMod val="50000"/>
                              </a:schemeClr>
                            </a:solidFill>
                            <a:latin typeface="Cambria Math" panose="02040503050406030204" pitchFamily="18" charset="0"/>
                          </a:rPr>
                          <m:t>𝑩</m:t>
                        </m:r>
                      </m:e>
                    </m:d>
                  </m:oMath>
                </a14:m>
                <a:r>
                  <a:rPr lang="zh-CN" altLang="en-US" sz="2000" b="1">
                    <a:solidFill>
                      <a:schemeClr val="tx2">
                        <a:lumMod val="50000"/>
                      </a:schemeClr>
                    </a:solidFill>
                  </a:rPr>
                  <a:t>矛盾！</a:t>
                </a:r>
              </a:p>
            </p:txBody>
          </p:sp>
        </mc:Choice>
        <mc:Fallback xmlns="">
          <p:sp>
            <p:nvSpPr>
              <p:cNvPr id="3" name="文本框 2">
                <a:extLst>
                  <a:ext uri="{FF2B5EF4-FFF2-40B4-BE49-F238E27FC236}">
                    <a16:creationId xmlns:a16="http://schemas.microsoft.com/office/drawing/2014/main" id="{739C8CA5-25C2-4FFD-AE3C-16D8CD31DB8F}"/>
                  </a:ext>
                </a:extLst>
              </p:cNvPr>
              <p:cNvSpPr txBox="1">
                <a:spLocks noRot="1" noChangeAspect="1" noMove="1" noResize="1" noEditPoints="1" noAdjustHandles="1" noChangeArrowheads="1" noChangeShapeType="1" noTextEdit="1"/>
              </p:cNvSpPr>
              <p:nvPr/>
            </p:nvSpPr>
            <p:spPr>
              <a:xfrm>
                <a:off x="1684075" y="1919281"/>
                <a:ext cx="7150739" cy="2741391"/>
              </a:xfrm>
              <a:prstGeom prst="rect">
                <a:avLst/>
              </a:prstGeom>
              <a:blipFill>
                <a:blip r:embed="rId4"/>
                <a:stretch>
                  <a:fillRect l="-1279" t="-2444" b="-2889"/>
                </a:stretch>
              </a:blipFill>
            </p:spPr>
            <p:txBody>
              <a:bodyPr/>
              <a:lstStyle/>
              <a:p>
                <a:r>
                  <a:rPr lang="zh-CN" altLang="en-US">
                    <a:noFill/>
                  </a:rPr>
                  <a:t> </a:t>
                </a:r>
              </a:p>
            </p:txBody>
          </p:sp>
        </mc:Fallback>
      </mc:AlternateContent>
      <p:cxnSp>
        <p:nvCxnSpPr>
          <p:cNvPr id="6" name="直接连接符 5">
            <a:extLst>
              <a:ext uri="{FF2B5EF4-FFF2-40B4-BE49-F238E27FC236}">
                <a16:creationId xmlns:a16="http://schemas.microsoft.com/office/drawing/2014/main" id="{A846F070-3638-4B46-A454-8DE3591C1209}"/>
              </a:ext>
            </a:extLst>
          </p:cNvPr>
          <p:cNvCxnSpPr/>
          <p:nvPr/>
        </p:nvCxnSpPr>
        <p:spPr>
          <a:xfrm>
            <a:off x="3993099" y="2768349"/>
            <a:ext cx="947292"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F0C399D-4CEF-4406-AB6B-0AE94380E6EE}"/>
              </a:ext>
            </a:extLst>
          </p:cNvPr>
          <p:cNvCxnSpPr/>
          <p:nvPr/>
        </p:nvCxnSpPr>
        <p:spPr>
          <a:xfrm>
            <a:off x="6941327" y="2780341"/>
            <a:ext cx="947292"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0BD468F3-14CC-43EE-83ED-3EBA72A756BF}"/>
              </a:ext>
            </a:extLst>
          </p:cNvPr>
          <p:cNvCxnSpPr>
            <a:cxnSpLocks/>
          </p:cNvCxnSpPr>
          <p:nvPr/>
        </p:nvCxnSpPr>
        <p:spPr>
          <a:xfrm>
            <a:off x="5259444" y="3290456"/>
            <a:ext cx="1571145"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DA43BC6B-1D28-445F-80FE-D6DB161B3481}"/>
              </a:ext>
            </a:extLst>
          </p:cNvPr>
          <p:cNvCxnSpPr>
            <a:cxnSpLocks/>
          </p:cNvCxnSpPr>
          <p:nvPr/>
        </p:nvCxnSpPr>
        <p:spPr>
          <a:xfrm>
            <a:off x="3572792" y="3710159"/>
            <a:ext cx="1538638"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DE05C028-82CA-4EF1-BBE2-46A43A4F418F}"/>
              </a:ext>
            </a:extLst>
          </p:cNvPr>
          <p:cNvCxnSpPr>
            <a:cxnSpLocks/>
          </p:cNvCxnSpPr>
          <p:nvPr/>
        </p:nvCxnSpPr>
        <p:spPr>
          <a:xfrm>
            <a:off x="5170635" y="4229854"/>
            <a:ext cx="2025056"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A62A8EA7-CED2-4554-9BF6-86CE00611E50}"/>
              </a:ext>
            </a:extLst>
          </p:cNvPr>
          <p:cNvSpPr txBox="1"/>
          <p:nvPr/>
        </p:nvSpPr>
        <p:spPr>
          <a:xfrm>
            <a:off x="4841714" y="2306753"/>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B</a:t>
            </a:r>
            <a:endParaRPr lang="zh-CN" altLang="en-US" b="1">
              <a:solidFill>
                <a:srgbClr val="C00000"/>
              </a:solidFill>
            </a:endParaRPr>
          </a:p>
        </p:txBody>
      </p:sp>
      <p:sp>
        <p:nvSpPr>
          <p:cNvPr id="23" name="文本框 22">
            <a:extLst>
              <a:ext uri="{FF2B5EF4-FFF2-40B4-BE49-F238E27FC236}">
                <a16:creationId xmlns:a16="http://schemas.microsoft.com/office/drawing/2014/main" id="{76061E82-185F-4373-A082-55FAE4EAA9E7}"/>
              </a:ext>
            </a:extLst>
          </p:cNvPr>
          <p:cNvSpPr txBox="1"/>
          <p:nvPr/>
        </p:nvSpPr>
        <p:spPr>
          <a:xfrm>
            <a:off x="7724158" y="2303936"/>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C</a:t>
            </a:r>
            <a:endParaRPr lang="zh-CN" altLang="en-US" b="1">
              <a:solidFill>
                <a:srgbClr val="C00000"/>
              </a:solidFill>
            </a:endParaRPr>
          </a:p>
        </p:txBody>
      </p:sp>
      <p:sp>
        <p:nvSpPr>
          <p:cNvPr id="24" name="文本框 23">
            <a:extLst>
              <a:ext uri="{FF2B5EF4-FFF2-40B4-BE49-F238E27FC236}">
                <a16:creationId xmlns:a16="http://schemas.microsoft.com/office/drawing/2014/main" id="{72BB5A07-DDE6-4BB0-AD47-B750BCEB258F}"/>
              </a:ext>
            </a:extLst>
          </p:cNvPr>
          <p:cNvSpPr txBox="1"/>
          <p:nvPr/>
        </p:nvSpPr>
        <p:spPr>
          <a:xfrm>
            <a:off x="6830589" y="2856714"/>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F</a:t>
            </a:r>
            <a:endParaRPr lang="zh-CN" altLang="en-US" b="1">
              <a:solidFill>
                <a:srgbClr val="C00000"/>
              </a:solidFill>
            </a:endParaRPr>
          </a:p>
        </p:txBody>
      </p:sp>
      <p:sp>
        <p:nvSpPr>
          <p:cNvPr id="25" name="文本框 24">
            <a:extLst>
              <a:ext uri="{FF2B5EF4-FFF2-40B4-BE49-F238E27FC236}">
                <a16:creationId xmlns:a16="http://schemas.microsoft.com/office/drawing/2014/main" id="{854266A0-D837-4A60-92AB-6E4EED67BE37}"/>
              </a:ext>
            </a:extLst>
          </p:cNvPr>
          <p:cNvSpPr txBox="1"/>
          <p:nvPr/>
        </p:nvSpPr>
        <p:spPr>
          <a:xfrm>
            <a:off x="5111430" y="3315176"/>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H</a:t>
            </a:r>
            <a:endParaRPr lang="zh-CN" altLang="en-US" b="1">
              <a:solidFill>
                <a:srgbClr val="C00000"/>
              </a:solidFill>
            </a:endParaRPr>
          </a:p>
        </p:txBody>
      </p:sp>
      <p:sp>
        <p:nvSpPr>
          <p:cNvPr id="26" name="文本框 25">
            <a:extLst>
              <a:ext uri="{FF2B5EF4-FFF2-40B4-BE49-F238E27FC236}">
                <a16:creationId xmlns:a16="http://schemas.microsoft.com/office/drawing/2014/main" id="{820CA6FF-B010-46FE-8A85-3721DD72230D}"/>
              </a:ext>
            </a:extLst>
          </p:cNvPr>
          <p:cNvSpPr txBox="1"/>
          <p:nvPr/>
        </p:nvSpPr>
        <p:spPr>
          <a:xfrm>
            <a:off x="7228583" y="3799326"/>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I</a:t>
            </a:r>
            <a:endParaRPr lang="zh-CN" altLang="en-US" b="1">
              <a:solidFill>
                <a:srgbClr val="C00000"/>
              </a:solidFill>
            </a:endParaRPr>
          </a:p>
        </p:txBody>
      </p:sp>
      <p:sp>
        <p:nvSpPr>
          <p:cNvPr id="27" name="文本框 26">
            <a:extLst>
              <a:ext uri="{FF2B5EF4-FFF2-40B4-BE49-F238E27FC236}">
                <a16:creationId xmlns:a16="http://schemas.microsoft.com/office/drawing/2014/main" id="{AB895E28-16B0-4DDC-92AD-9B0744B29E85}"/>
              </a:ext>
            </a:extLst>
          </p:cNvPr>
          <p:cNvSpPr txBox="1"/>
          <p:nvPr/>
        </p:nvSpPr>
        <p:spPr>
          <a:xfrm>
            <a:off x="8971865" y="2609036"/>
            <a:ext cx="2751973" cy="1404359"/>
          </a:xfrm>
          <a:prstGeom prst="rect">
            <a:avLst/>
          </a:prstGeom>
          <a:solidFill>
            <a:schemeClr val="accent4">
              <a:lumMod val="20000"/>
              <a:lumOff val="80000"/>
            </a:schemeClr>
          </a:solidFill>
        </p:spPr>
        <p:txBody>
          <a:bodyPr wrap="square" rtlCol="0">
            <a:spAutoFit/>
          </a:bodyPr>
          <a:lstStyle/>
          <a:p>
            <a:pPr>
              <a:lnSpc>
                <a:spcPts val="2600"/>
              </a:lnSpc>
            </a:pPr>
            <a:r>
              <a:rPr lang="zh-CN" altLang="en-US" b="1">
                <a:solidFill>
                  <a:schemeClr val="accent2">
                    <a:lumMod val="50000"/>
                  </a:schemeClr>
                </a:solidFill>
              </a:rPr>
              <a:t>当证明的结论是析取式时也可考虑使用反证法。析取式的否定是合取式，而合取式更容易用于推理</a:t>
            </a:r>
          </a:p>
        </p:txBody>
      </p:sp>
    </p:spTree>
    <p:extLst>
      <p:ext uri="{BB962C8B-B14F-4D97-AF65-F5344CB8AC3E}">
        <p14:creationId xmlns:p14="http://schemas.microsoft.com/office/powerpoint/2010/main" val="1096212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总结</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第十七讲  集合等式证明</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33</a:t>
            </a:fld>
            <a:r>
              <a:rPr lang="en-US" altLang="zh-CN">
                <a:latin typeface="Arial" panose="020B0604020202020204" pitchFamily="34" charset="0"/>
                <a:ea typeface="楷体" panose="02010609060101010101" pitchFamily="49" charset="-122"/>
                <a:cs typeface="Arial" panose="020B0604020202020204" pitchFamily="34" charset="0"/>
              </a:rPr>
              <a:t>/34</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总结</a:t>
            </a:r>
          </a:p>
        </p:txBody>
      </p:sp>
      <p:sp>
        <p:nvSpPr>
          <p:cNvPr id="2" name="文本框 1">
            <a:extLst>
              <a:ext uri="{FF2B5EF4-FFF2-40B4-BE49-F238E27FC236}">
                <a16:creationId xmlns:a16="http://schemas.microsoft.com/office/drawing/2014/main" id="{EF550948-0A88-4D14-B7D1-47069CABE5F1}"/>
              </a:ext>
            </a:extLst>
          </p:cNvPr>
          <p:cNvSpPr txBox="1"/>
          <p:nvPr/>
        </p:nvSpPr>
        <p:spPr>
          <a:xfrm>
            <a:off x="907130" y="1533741"/>
            <a:ext cx="10377733" cy="2262158"/>
          </a:xfrm>
          <a:prstGeom prst="rect">
            <a:avLst/>
          </a:prstGeom>
          <a:solidFill>
            <a:schemeClr val="accent5">
              <a:lumMod val="20000"/>
              <a:lumOff val="80000"/>
              <a:alpha val="50000"/>
            </a:schemeClr>
          </a:solidFill>
        </p:spPr>
        <p:txBody>
          <a:bodyPr wrap="square" rtlCol="0">
            <a:spAutoFit/>
          </a:bodyPr>
          <a:lstStyle/>
          <a:p>
            <a:pPr algn="ctr">
              <a:spcBef>
                <a:spcPts val="900"/>
              </a:spcBef>
              <a:spcAft>
                <a:spcPts val="900"/>
              </a:spcAft>
            </a:pPr>
            <a:r>
              <a:rPr lang="zh-CN" altLang="en-US" sz="2400" b="1">
                <a:solidFill>
                  <a:srgbClr val="002060"/>
                </a:solidFill>
              </a:rPr>
              <a:t>证明集合等式是学习离散数学课程必须掌握的内容</a:t>
            </a:r>
          </a:p>
          <a:p>
            <a:pPr marL="342900" indent="-342900">
              <a:spcBef>
                <a:spcPts val="900"/>
              </a:spcBef>
              <a:spcAft>
                <a:spcPts val="900"/>
              </a:spcAft>
              <a:buFont typeface="Arial" panose="020B0604020202020204" pitchFamily="34" charset="0"/>
              <a:buChar char="•"/>
            </a:pPr>
            <a:r>
              <a:rPr lang="zh-CN" altLang="en-US" sz="2400" b="1">
                <a:solidFill>
                  <a:schemeClr val="accent6">
                    <a:lumMod val="50000"/>
                  </a:schemeClr>
                </a:solidFill>
                <a:latin typeface="楷体" panose="02010609060101010101" pitchFamily="49" charset="-122"/>
                <a:ea typeface="楷体" panose="02010609060101010101" pitchFamily="49" charset="-122"/>
              </a:rPr>
              <a:t>如何基于集合相等的定义，包括如何利用成员关系表证明集合等式</a:t>
            </a:r>
          </a:p>
          <a:p>
            <a:pPr marL="342900" indent="-342900">
              <a:spcBef>
                <a:spcPts val="900"/>
              </a:spcBef>
              <a:spcAft>
                <a:spcPts val="900"/>
              </a:spcAft>
              <a:buFont typeface="Arial" panose="020B0604020202020204" pitchFamily="34" charset="0"/>
              <a:buChar char="•"/>
            </a:pPr>
            <a:r>
              <a:rPr lang="zh-CN" altLang="en-US" sz="2400" b="1">
                <a:solidFill>
                  <a:schemeClr val="accent6">
                    <a:lumMod val="50000"/>
                  </a:schemeClr>
                </a:solidFill>
                <a:latin typeface="楷体" panose="02010609060101010101" pitchFamily="49" charset="-122"/>
                <a:ea typeface="楷体" panose="02010609060101010101" pitchFamily="49" charset="-122"/>
              </a:rPr>
              <a:t>如何利用基本集合等式进行等式演算，以及用于集合表达式化简</a:t>
            </a:r>
          </a:p>
          <a:p>
            <a:pPr marL="342900" indent="-342900">
              <a:spcBef>
                <a:spcPts val="900"/>
              </a:spcBef>
              <a:spcAft>
                <a:spcPts val="900"/>
              </a:spcAft>
              <a:buFont typeface="Arial" panose="020B0604020202020204" pitchFamily="34" charset="0"/>
              <a:buChar char="•"/>
            </a:pPr>
            <a:r>
              <a:rPr lang="zh-CN" altLang="en-US" sz="2400" b="1">
                <a:solidFill>
                  <a:schemeClr val="accent6">
                    <a:lumMod val="50000"/>
                  </a:schemeClr>
                </a:solidFill>
                <a:latin typeface="楷体" panose="02010609060101010101" pitchFamily="49" charset="-122"/>
                <a:ea typeface="楷体" panose="02010609060101010101" pitchFamily="49" charset="-122"/>
              </a:rPr>
              <a:t>如何利用集合运算与子集关系的基本联系证明集合的子集关系和集合等式</a:t>
            </a:r>
            <a:endParaRPr lang="en-US" altLang="zh-CN" sz="2400" b="1">
              <a:solidFill>
                <a:schemeClr val="accent6">
                  <a:lumMod val="50000"/>
                </a:schemeClr>
              </a:solidFill>
              <a:latin typeface="楷体" panose="02010609060101010101" pitchFamily="49" charset="-122"/>
              <a:ea typeface="楷体" panose="02010609060101010101" pitchFamily="49" charset="-122"/>
            </a:endParaRPr>
          </a:p>
        </p:txBody>
      </p:sp>
      <p:sp>
        <p:nvSpPr>
          <p:cNvPr id="4" name="文本框 3">
            <a:extLst>
              <a:ext uri="{FF2B5EF4-FFF2-40B4-BE49-F238E27FC236}">
                <a16:creationId xmlns:a16="http://schemas.microsoft.com/office/drawing/2014/main" id="{79046192-3E11-4E79-BCD3-91093B8CC99E}"/>
              </a:ext>
            </a:extLst>
          </p:cNvPr>
          <p:cNvSpPr txBox="1"/>
          <p:nvPr/>
        </p:nvSpPr>
        <p:spPr>
          <a:xfrm>
            <a:off x="907131" y="4255179"/>
            <a:ext cx="10377733" cy="1661993"/>
          </a:xfrm>
          <a:prstGeom prst="rect">
            <a:avLst/>
          </a:prstGeom>
          <a:solidFill>
            <a:schemeClr val="accent2">
              <a:lumMod val="20000"/>
              <a:lumOff val="80000"/>
            </a:schemeClr>
          </a:solidFill>
        </p:spPr>
        <p:txBody>
          <a:bodyPr wrap="square" rtlCol="0">
            <a:spAutoFit/>
          </a:bodyPr>
          <a:lstStyle/>
          <a:p>
            <a:pPr algn="ctr">
              <a:spcBef>
                <a:spcPts val="900"/>
              </a:spcBef>
              <a:spcAft>
                <a:spcPts val="900"/>
              </a:spcAft>
            </a:pPr>
            <a:r>
              <a:rPr lang="zh-CN" altLang="en-US" sz="2400" b="1">
                <a:solidFill>
                  <a:srgbClr val="C00000"/>
                </a:solidFill>
              </a:rPr>
              <a:t>学习这一部分的目标</a:t>
            </a:r>
          </a:p>
          <a:p>
            <a:pPr marL="342900" indent="-342900">
              <a:spcBef>
                <a:spcPts val="900"/>
              </a:spcBef>
              <a:spcAft>
                <a:spcPts val="900"/>
              </a:spcAft>
              <a:buFont typeface="Arial" panose="020B0604020202020204" pitchFamily="34" charset="0"/>
              <a:buChar char="•"/>
            </a:pPr>
            <a:r>
              <a:rPr lang="zh-CN" altLang="en-US" sz="2400" b="1">
                <a:solidFill>
                  <a:schemeClr val="accent2">
                    <a:lumMod val="50000"/>
                  </a:schemeClr>
                </a:solidFill>
                <a:latin typeface="楷体" panose="02010609060101010101" pitchFamily="49" charset="-122"/>
                <a:ea typeface="楷体" panose="02010609060101010101" pitchFamily="49" charset="-122"/>
              </a:rPr>
              <a:t>需要熟悉集合的基本等式和集合运算与子集关系的基本联系</a:t>
            </a:r>
          </a:p>
          <a:p>
            <a:pPr marL="342900" indent="-342900">
              <a:spcBef>
                <a:spcPts val="900"/>
              </a:spcBef>
              <a:spcAft>
                <a:spcPts val="900"/>
              </a:spcAft>
              <a:buFont typeface="Arial" panose="020B0604020202020204" pitchFamily="34" charset="0"/>
              <a:buChar char="•"/>
            </a:pPr>
            <a:r>
              <a:rPr lang="zh-CN" altLang="en-US" sz="2400" b="1">
                <a:solidFill>
                  <a:schemeClr val="accent2">
                    <a:lumMod val="50000"/>
                  </a:schemeClr>
                </a:solidFill>
                <a:latin typeface="楷体" panose="02010609060101010101" pitchFamily="49" charset="-122"/>
                <a:ea typeface="楷体" panose="02010609060101010101" pitchFamily="49" charset="-122"/>
              </a:rPr>
              <a:t>能熟练利用集合相等的定义、利用等式演算或利用子集关系证明集合等式</a:t>
            </a:r>
          </a:p>
        </p:txBody>
      </p:sp>
    </p:spTree>
    <p:extLst>
      <p:ext uri="{BB962C8B-B14F-4D97-AF65-F5344CB8AC3E}">
        <p14:creationId xmlns:p14="http://schemas.microsoft.com/office/powerpoint/2010/main" val="3753134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作业</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第十七讲  集合等式证明</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511C6389-7226-43B9-9250-70FB7F990DBF}" type="slidenum">
              <a:rPr lang="en-US" altLang="zh-CN" smtClean="0">
                <a:latin typeface="Arial" panose="020B0604020202020204" pitchFamily="34" charset="0"/>
                <a:ea typeface="楷体" panose="02010609060101010101" pitchFamily="49" charset="-122"/>
                <a:cs typeface="Arial" panose="020B0604020202020204" pitchFamily="34" charset="0"/>
              </a:rPr>
              <a:t>34</a:t>
            </a:fld>
            <a:r>
              <a:rPr lang="en-US" altLang="zh-CN">
                <a:latin typeface="Arial" panose="020B0604020202020204" pitchFamily="34" charset="0"/>
                <a:ea typeface="楷体" panose="02010609060101010101" pitchFamily="49" charset="-122"/>
                <a:cs typeface="Arial" panose="020B0604020202020204" pitchFamily="34" charset="0"/>
              </a:rPr>
              <a:t>/34</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作业</a:t>
            </a:r>
          </a:p>
        </p:txBody>
      </p:sp>
      <p:sp>
        <p:nvSpPr>
          <p:cNvPr id="2" name="文本框 1">
            <a:extLst>
              <a:ext uri="{FF2B5EF4-FFF2-40B4-BE49-F238E27FC236}">
                <a16:creationId xmlns:a16="http://schemas.microsoft.com/office/drawing/2014/main" id="{89EF1AFF-D150-4D24-BB32-695DDFCBCE6E}"/>
              </a:ext>
            </a:extLst>
          </p:cNvPr>
          <p:cNvSpPr txBox="1"/>
          <p:nvPr/>
        </p:nvSpPr>
        <p:spPr>
          <a:xfrm>
            <a:off x="1007165" y="3167390"/>
            <a:ext cx="9103862" cy="584775"/>
          </a:xfrm>
          <a:prstGeom prst="rect">
            <a:avLst/>
          </a:prstGeom>
          <a:solidFill>
            <a:schemeClr val="accent4">
              <a:lumMod val="20000"/>
              <a:lumOff val="80000"/>
            </a:schemeClr>
          </a:solidFill>
        </p:spPr>
        <p:txBody>
          <a:bodyPr wrap="square" rtlCol="0">
            <a:spAutoFit/>
          </a:bodyPr>
          <a:lstStyle/>
          <a:p>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教材练习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5.14</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5.16</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5.24</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和练习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5.30</a:t>
            </a:r>
            <a:endParaRPr lang="zh-CN" altLang="en-US" sz="3200" b="1" dirty="0">
              <a:solidFill>
                <a:srgbClr val="C00000"/>
              </a:solidFill>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1186564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第十七讲  集合等式证明</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a:t>
            </a: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 name="文本框 1">
            <a:extLst>
              <a:ext uri="{FF2B5EF4-FFF2-40B4-BE49-F238E27FC236}">
                <a16:creationId xmlns:a16="http://schemas.microsoft.com/office/drawing/2014/main" id="{F3778FC1-0A49-4C7B-8763-0ABD47A13328}"/>
              </a:ext>
            </a:extLst>
          </p:cNvPr>
          <p:cNvSpPr txBox="1"/>
          <p:nvPr/>
        </p:nvSpPr>
        <p:spPr>
          <a:xfrm>
            <a:off x="1921252" y="2001283"/>
            <a:ext cx="8571678" cy="2383794"/>
          </a:xfrm>
          <a:prstGeom prst="rect">
            <a:avLst/>
          </a:prstGeom>
          <a:noFill/>
        </p:spPr>
        <p:txBody>
          <a:bodyPr wrap="square" rtlCol="0">
            <a:spAutoFit/>
          </a:bodyPr>
          <a:lstStyle/>
          <a:p>
            <a:pPr algn="ctr">
              <a:lnSpc>
                <a:spcPct val="200000"/>
              </a:lnSpc>
            </a:pPr>
            <a:r>
              <a:rPr lang="zh-CN" altLang="en-US" sz="4000">
                <a:solidFill>
                  <a:srgbClr val="C00000"/>
                </a:solidFill>
                <a:latin typeface="华文新魏" panose="02010800040101010101" pitchFamily="2" charset="-122"/>
                <a:ea typeface="华文新魏" panose="02010800040101010101" pitchFamily="2" charset="-122"/>
              </a:rPr>
              <a:t>谢谢大家！</a:t>
            </a:r>
            <a:endParaRPr lang="en-US" altLang="zh-CN" sz="4000">
              <a:solidFill>
                <a:srgbClr val="C00000"/>
              </a:solidFill>
              <a:latin typeface="华文新魏" panose="02010800040101010101" pitchFamily="2" charset="-122"/>
              <a:ea typeface="华文新魏" panose="02010800040101010101" pitchFamily="2" charset="-122"/>
            </a:endParaRPr>
          </a:p>
          <a:p>
            <a:pPr algn="ctr">
              <a:lnSpc>
                <a:spcPct val="200000"/>
              </a:lnSpc>
            </a:pPr>
            <a:r>
              <a:rPr lang="zh-CN" altLang="en-US" sz="4000">
                <a:solidFill>
                  <a:srgbClr val="C00000"/>
                </a:solidFill>
                <a:latin typeface="华文新魏" panose="02010800040101010101" pitchFamily="2" charset="-122"/>
                <a:ea typeface="华文新魏" panose="02010800040101010101" pitchFamily="2" charset="-122"/>
              </a:rPr>
              <a:t>有什么问题和建议请及时反馈给老师！</a:t>
            </a:r>
          </a:p>
        </p:txBody>
      </p:sp>
    </p:spTree>
    <p:extLst>
      <p:ext uri="{BB962C8B-B14F-4D97-AF65-F5344CB8AC3E}">
        <p14:creationId xmlns:p14="http://schemas.microsoft.com/office/powerpoint/2010/main" val="3807570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基于定义证明集合等式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第十七讲  集合等式证明</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4</a:t>
            </a:fld>
            <a:r>
              <a:rPr lang="en-US" altLang="zh-CN">
                <a:latin typeface="Arial" panose="020B0604020202020204" pitchFamily="34" charset="0"/>
                <a:ea typeface="楷体" panose="02010609060101010101" pitchFamily="49" charset="-122"/>
                <a:cs typeface="Arial" panose="020B0604020202020204" pitchFamily="34" charset="0"/>
              </a:rPr>
              <a:t>/34</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基于定义证明集合等式的基本模式</a:t>
            </a:r>
          </a:p>
        </p:txBody>
      </p:sp>
      <p:sp>
        <p:nvSpPr>
          <p:cNvPr id="2" name="文本框 1">
            <a:extLst>
              <a:ext uri="{FF2B5EF4-FFF2-40B4-BE49-F238E27FC236}">
                <a16:creationId xmlns:a16="http://schemas.microsoft.com/office/drawing/2014/main" id="{8F9F1FCE-A9A8-4775-9AB4-23B731D16D25}"/>
              </a:ext>
            </a:extLst>
          </p:cNvPr>
          <p:cNvSpPr txBox="1"/>
          <p:nvPr/>
        </p:nvSpPr>
        <p:spPr>
          <a:xfrm>
            <a:off x="984568" y="1307895"/>
            <a:ext cx="10222862" cy="923330"/>
          </a:xfrm>
          <a:prstGeom prst="rect">
            <a:avLst/>
          </a:prstGeom>
          <a:solidFill>
            <a:schemeClr val="accent2">
              <a:lumMod val="20000"/>
              <a:lumOff val="80000"/>
              <a:alpha val="50000"/>
            </a:schemeClr>
          </a:solidFill>
        </p:spPr>
        <p:txBody>
          <a:bodyPr wrap="square" rtlCol="0">
            <a:spAutoFit/>
          </a:bodyPr>
          <a:lstStyle/>
          <a:p>
            <a:pPr algn="ctr">
              <a:spcBef>
                <a:spcPts val="600"/>
              </a:spcBef>
              <a:spcAft>
                <a:spcPts val="600"/>
              </a:spcAft>
            </a:pPr>
            <a:r>
              <a:rPr lang="zh-CN" altLang="en-US" sz="2400" b="1">
                <a:solidFill>
                  <a:schemeClr val="accent2">
                    <a:lumMod val="50000"/>
                  </a:schemeClr>
                </a:solidFill>
              </a:rPr>
              <a:t>基于定义证明集合等式</a:t>
            </a:r>
            <a:r>
              <a:rPr lang="en-US" altLang="zh-CN" sz="2400" b="1">
                <a:solidFill>
                  <a:schemeClr val="accent2">
                    <a:lumMod val="50000"/>
                  </a:schemeClr>
                </a:solidFill>
              </a:rPr>
              <a:t>(</a:t>
            </a:r>
            <a:r>
              <a:rPr lang="zh-CN" altLang="en-US" sz="2400" b="1">
                <a:solidFill>
                  <a:schemeClr val="accent2">
                    <a:lumMod val="50000"/>
                  </a:schemeClr>
                </a:solidFill>
              </a:rPr>
              <a:t>元素考察法</a:t>
            </a:r>
            <a:r>
              <a:rPr lang="en-US" altLang="zh-CN" sz="2400" b="1">
                <a:solidFill>
                  <a:schemeClr val="accent2">
                    <a:lumMod val="50000"/>
                  </a:schemeClr>
                </a:solidFill>
              </a:rPr>
              <a:t>)</a:t>
            </a:r>
          </a:p>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根据集合相等的定义，通过考察一个集合的元素是否相互属于另一个集合而证明集合等式</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437A875F-4E41-45DD-818F-0CC8580A2EF9}"/>
                  </a:ext>
                </a:extLst>
              </p:cNvPr>
              <p:cNvSpPr txBox="1"/>
              <p:nvPr/>
            </p:nvSpPr>
            <p:spPr>
              <a:xfrm>
                <a:off x="2152239" y="2591923"/>
                <a:ext cx="7887522" cy="461665"/>
              </a:xfrm>
              <a:prstGeom prst="rect">
                <a:avLst/>
              </a:prstGeom>
              <a:solidFill>
                <a:schemeClr val="accent4">
                  <a:lumMod val="20000"/>
                  <a:lumOff val="80000"/>
                </a:schemeClr>
              </a:solidFill>
            </p:spPr>
            <p:txBody>
              <a:bodyPr wrap="square" rtlCol="0">
                <a:spAutoFit/>
              </a:bodyPr>
              <a:lstStyle/>
              <a:p>
                <a:r>
                  <a:rPr lang="zh-CN" altLang="en-US" sz="2400" b="1">
                    <a:solidFill>
                      <a:schemeClr val="accent2">
                        <a:lumMod val="50000"/>
                      </a:schemeClr>
                    </a:solidFill>
                  </a:rPr>
                  <a:t>集合</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𝑨</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𝑩</m:t>
                    </m:r>
                  </m:oMath>
                </a14:m>
                <a:r>
                  <a:rPr lang="zh-CN" altLang="en-US" sz="2400" b="1">
                    <a:solidFill>
                      <a:schemeClr val="accent2">
                        <a:lumMod val="50000"/>
                      </a:schemeClr>
                    </a:solidFill>
                  </a:rPr>
                  <a:t>的定义是，对任意元素</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𝒙</m:t>
                    </m:r>
                  </m:oMath>
                </a14:m>
                <a:r>
                  <a:rPr lang="zh-CN" altLang="en-US" sz="2400" b="1">
                    <a:solidFill>
                      <a:schemeClr val="accent2">
                        <a:lumMod val="50000"/>
                      </a:schemeClr>
                    </a:solidFill>
                  </a:rPr>
                  <a:t>，</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𝑨</m:t>
                    </m:r>
                  </m:oMath>
                </a14:m>
                <a:r>
                  <a:rPr lang="zh-CN" altLang="en-US" sz="2400" b="1">
                    <a:solidFill>
                      <a:schemeClr val="accent2">
                        <a:lumMod val="50000"/>
                      </a:schemeClr>
                    </a:solidFill>
                  </a:rPr>
                  <a:t>当且仅当</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𝑩</m:t>
                    </m:r>
                  </m:oMath>
                </a14:m>
                <a:endParaRPr lang="zh-CN" altLang="en-US" sz="2400"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437A875F-4E41-45DD-818F-0CC8580A2EF9}"/>
                  </a:ext>
                </a:extLst>
              </p:cNvPr>
              <p:cNvSpPr txBox="1">
                <a:spLocks noRot="1" noChangeAspect="1" noMove="1" noResize="1" noEditPoints="1" noAdjustHandles="1" noChangeArrowheads="1" noChangeShapeType="1" noTextEdit="1"/>
              </p:cNvSpPr>
              <p:nvPr/>
            </p:nvSpPr>
            <p:spPr>
              <a:xfrm>
                <a:off x="2152239" y="2591923"/>
                <a:ext cx="7887522" cy="461665"/>
              </a:xfrm>
              <a:prstGeom prst="rect">
                <a:avLst/>
              </a:prstGeom>
              <a:blipFill>
                <a:blip r:embed="rId2"/>
                <a:stretch>
                  <a:fillRect l="-1159" t="-9211"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BBDA38E-CEED-4DE3-8612-C16037B18ADC}"/>
                  </a:ext>
                </a:extLst>
              </p:cNvPr>
              <p:cNvSpPr txBox="1"/>
              <p:nvPr/>
            </p:nvSpPr>
            <p:spPr>
              <a:xfrm>
                <a:off x="4823075" y="3554667"/>
                <a:ext cx="2545847" cy="461665"/>
              </a:xfrm>
              <a:prstGeom prst="rect">
                <a:avLst/>
              </a:prstGeom>
              <a:noFill/>
            </p:spPr>
            <p:txBody>
              <a:bodyPr wrap="square" rtlCol="0">
                <a:spAutoFit/>
              </a:bodyPr>
              <a:lstStyle/>
              <a:p>
                <a:r>
                  <a:rPr lang="zh-CN" altLang="en-US" sz="2400" b="1">
                    <a:solidFill>
                      <a:srgbClr val="C00000"/>
                    </a:solidFill>
                  </a:rPr>
                  <a:t>证明</a:t>
                </a:r>
                <a14:m>
                  <m:oMath xmlns:m="http://schemas.openxmlformats.org/officeDocument/2006/math">
                    <m:r>
                      <a:rPr lang="en-US" altLang="zh-CN" sz="2400" b="1" i="1" smtClean="0">
                        <a:solidFill>
                          <a:srgbClr val="C00000"/>
                        </a:solidFill>
                        <a:latin typeface="Cambria Math" panose="02040503050406030204" pitchFamily="18" charset="0"/>
                      </a:rPr>
                      <m:t>𝑨</m:t>
                    </m:r>
                    <m:r>
                      <a:rPr lang="en-US" altLang="zh-CN" sz="2400" b="1" i="1">
                        <a:solidFill>
                          <a:srgbClr val="C00000"/>
                        </a:solidFill>
                        <a:latin typeface="Cambria Math" panose="02040503050406030204" pitchFamily="18" charset="0"/>
                      </a:rPr>
                      <m:t>=</m:t>
                    </m:r>
                    <m:r>
                      <a:rPr lang="en-US" altLang="zh-CN" sz="2400" b="1" i="1" smtClean="0">
                        <a:solidFill>
                          <a:srgbClr val="C00000"/>
                        </a:solidFill>
                        <a:latin typeface="Cambria Math" panose="02040503050406030204" pitchFamily="18" charset="0"/>
                      </a:rPr>
                      <m:t>𝑩</m:t>
                    </m:r>
                  </m:oMath>
                </a14:m>
                <a:r>
                  <a:rPr lang="zh-CN" altLang="en-US" sz="2400" b="1">
                    <a:solidFill>
                      <a:srgbClr val="C00000"/>
                    </a:solidFill>
                  </a:rPr>
                  <a:t>的模式</a:t>
                </a:r>
              </a:p>
            </p:txBody>
          </p:sp>
        </mc:Choice>
        <mc:Fallback xmlns="">
          <p:sp>
            <p:nvSpPr>
              <p:cNvPr id="4" name="文本框 3">
                <a:extLst>
                  <a:ext uri="{FF2B5EF4-FFF2-40B4-BE49-F238E27FC236}">
                    <a16:creationId xmlns:a16="http://schemas.microsoft.com/office/drawing/2014/main" id="{5BBDA38E-CEED-4DE3-8612-C16037B18ADC}"/>
                  </a:ext>
                </a:extLst>
              </p:cNvPr>
              <p:cNvSpPr txBox="1">
                <a:spLocks noRot="1" noChangeAspect="1" noMove="1" noResize="1" noEditPoints="1" noAdjustHandles="1" noChangeArrowheads="1" noChangeShapeType="1" noTextEdit="1"/>
              </p:cNvSpPr>
              <p:nvPr/>
            </p:nvSpPr>
            <p:spPr>
              <a:xfrm>
                <a:off x="4823075" y="3554667"/>
                <a:ext cx="2545847" cy="461665"/>
              </a:xfrm>
              <a:prstGeom prst="rect">
                <a:avLst/>
              </a:prstGeom>
              <a:blipFill>
                <a:blip r:embed="rId3"/>
                <a:stretch>
                  <a:fillRect l="-3589" t="-9211" r="-2871" b="-30263"/>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FC046B51-2DF2-4036-806A-C851AC10E571}"/>
              </a:ext>
            </a:extLst>
          </p:cNvPr>
          <p:cNvPicPr>
            <a:picLocks noChangeAspect="1"/>
          </p:cNvPicPr>
          <p:nvPr/>
        </p:nvPicPr>
        <p:blipFill>
          <a:blip r:embed="rId4"/>
          <a:stretch>
            <a:fillRect/>
          </a:stretch>
        </p:blipFill>
        <p:spPr>
          <a:xfrm>
            <a:off x="2377377" y="4209003"/>
            <a:ext cx="7437241" cy="1729383"/>
          </a:xfrm>
          <a:prstGeom prst="rect">
            <a:avLst/>
          </a:prstGeom>
        </p:spPr>
      </p:pic>
      <p:sp>
        <p:nvSpPr>
          <p:cNvPr id="11" name="矩形: 圆角 10">
            <a:extLst>
              <a:ext uri="{FF2B5EF4-FFF2-40B4-BE49-F238E27FC236}">
                <a16:creationId xmlns:a16="http://schemas.microsoft.com/office/drawing/2014/main" id="{BA7D2078-E388-4EB3-9DFA-681607EF5EF8}"/>
              </a:ext>
            </a:extLst>
          </p:cNvPr>
          <p:cNvSpPr/>
          <p:nvPr/>
        </p:nvSpPr>
        <p:spPr>
          <a:xfrm>
            <a:off x="2269555" y="3554666"/>
            <a:ext cx="7652892" cy="2509351"/>
          </a:xfrm>
          <a:prstGeom prst="roundRect">
            <a:avLst>
              <a:gd name="adj" fmla="val 13422"/>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下 11">
            <a:extLst>
              <a:ext uri="{FF2B5EF4-FFF2-40B4-BE49-F238E27FC236}">
                <a16:creationId xmlns:a16="http://schemas.microsoft.com/office/drawing/2014/main" id="{70778372-296B-4755-BEF5-6ACCDE1EED31}"/>
              </a:ext>
            </a:extLst>
          </p:cNvPr>
          <p:cNvSpPr/>
          <p:nvPr/>
        </p:nvSpPr>
        <p:spPr>
          <a:xfrm>
            <a:off x="6009383" y="3060139"/>
            <a:ext cx="194063" cy="4592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11774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基于定义证明集合等式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第十七讲  集合等式证明</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5</a:t>
            </a:fld>
            <a:r>
              <a:rPr lang="en-US" altLang="zh-CN">
                <a:latin typeface="Arial" panose="020B0604020202020204" pitchFamily="34" charset="0"/>
                <a:ea typeface="楷体" panose="02010609060101010101" pitchFamily="49" charset="-122"/>
                <a:cs typeface="Arial" panose="020B0604020202020204" pitchFamily="34" charset="0"/>
              </a:rPr>
              <a:t>/34</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基于定义证明集合等式练习</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91C1C19-6E74-4EE9-967D-361E2AF44DD1}"/>
                  </a:ext>
                </a:extLst>
              </p:cNvPr>
              <p:cNvSpPr txBox="1"/>
              <p:nvPr/>
            </p:nvSpPr>
            <p:spPr>
              <a:xfrm>
                <a:off x="572322" y="1173352"/>
                <a:ext cx="7630964" cy="461665"/>
              </a:xfrm>
              <a:prstGeom prst="rect">
                <a:avLst/>
              </a:prstGeom>
              <a:solidFill>
                <a:schemeClr val="accent6">
                  <a:lumMod val="20000"/>
                  <a:lumOff val="80000"/>
                  <a:alpha val="50000"/>
                </a:schemeClr>
              </a:solidFill>
            </p:spPr>
            <p:txBody>
              <a:bodyPr wrap="square" rtlCol="0">
                <a:spAutoFit/>
              </a:bodyPr>
              <a:lstStyle/>
              <a:p>
                <a:r>
                  <a:rPr lang="zh-CN" altLang="en-US" sz="2400" b="1">
                    <a:solidFill>
                      <a:srgbClr val="002060"/>
                    </a:solidFill>
                  </a:rPr>
                  <a:t>设</a:t>
                </a: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𝑩</m:t>
                    </m:r>
                    <m:r>
                      <a:rPr lang="en-US" altLang="zh-CN" sz="2400" b="1" i="1">
                        <a:solidFill>
                          <a:srgbClr val="002060"/>
                        </a:solidFill>
                        <a:latin typeface="Cambria Math" panose="02040503050406030204" pitchFamily="18" charset="0"/>
                      </a:rPr>
                      <m:t>, </m:t>
                    </m:r>
                    <m:r>
                      <a:rPr lang="en-US" altLang="zh-CN" sz="2400" b="1" i="1" smtClean="0">
                        <a:solidFill>
                          <a:srgbClr val="002060"/>
                        </a:solidFill>
                        <a:latin typeface="Cambria Math" panose="02040503050406030204" pitchFamily="18" charset="0"/>
                      </a:rPr>
                      <m:t>𝑪</m:t>
                    </m:r>
                  </m:oMath>
                </a14:m>
                <a:r>
                  <a:rPr lang="zh-CN" altLang="en-US" sz="2400" b="1">
                    <a:solidFill>
                      <a:srgbClr val="002060"/>
                    </a:solidFill>
                  </a:rPr>
                  <a:t>是任意集合，证明</a:t>
                </a:r>
                <a14:m>
                  <m:oMath xmlns:m="http://schemas.openxmlformats.org/officeDocument/2006/math">
                    <m:d>
                      <m:dPr>
                        <m:ctrlPr>
                          <a:rPr lang="en-US" altLang="zh-CN" sz="2400" b="1" i="1" smtClean="0">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𝑨</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𝑩</m:t>
                        </m:r>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𝑪</m:t>
                    </m:r>
                    <m:r>
                      <a:rPr lang="en-US" altLang="zh-CN" sz="2400" b="1" i="1">
                        <a:solidFill>
                          <a:schemeClr val="accent2">
                            <a:lumMod val="50000"/>
                          </a:schemeClr>
                        </a:solidFill>
                        <a:latin typeface="Cambria Math" panose="02040503050406030204" pitchFamily="18" charset="0"/>
                      </a:rPr>
                      <m:t> = </m:t>
                    </m:r>
                    <m:r>
                      <a:rPr lang="en-US" altLang="zh-CN" sz="2400" b="1" i="1" smtClean="0">
                        <a:solidFill>
                          <a:schemeClr val="accent2">
                            <a:lumMod val="50000"/>
                          </a:schemeClr>
                        </a:solidFill>
                        <a:latin typeface="Cambria Math" panose="02040503050406030204" pitchFamily="18" charset="0"/>
                      </a:rPr>
                      <m:t>𝑨</m:t>
                    </m:r>
                    <m:r>
                      <a:rPr lang="en-US" altLang="zh-CN" sz="2400" b="1" i="1" smtClean="0">
                        <a:solidFill>
                          <a:schemeClr val="accent2">
                            <a:lumMod val="50000"/>
                          </a:schemeClr>
                        </a:solidFill>
                        <a:latin typeface="Cambria Math" panose="02040503050406030204" pitchFamily="18" charset="0"/>
                      </a:rPr>
                      <m:t>−</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𝑩</m:t>
                        </m:r>
                        <m: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𝑪</m:t>
                        </m:r>
                      </m:e>
                    </m:d>
                  </m:oMath>
                </a14:m>
                <a:endParaRPr lang="zh-CN" altLang="en-US" sz="2400" b="1">
                  <a:solidFill>
                    <a:srgbClr val="002060"/>
                  </a:solidFill>
                </a:endParaRPr>
              </a:p>
            </p:txBody>
          </p:sp>
        </mc:Choice>
        <mc:Fallback xmlns="">
          <p:sp>
            <p:nvSpPr>
              <p:cNvPr id="2" name="文本框 1">
                <a:extLst>
                  <a:ext uri="{FF2B5EF4-FFF2-40B4-BE49-F238E27FC236}">
                    <a16:creationId xmlns:a16="http://schemas.microsoft.com/office/drawing/2014/main" id="{491C1C19-6E74-4EE9-967D-361E2AF44DD1}"/>
                  </a:ext>
                </a:extLst>
              </p:cNvPr>
              <p:cNvSpPr txBox="1">
                <a:spLocks noRot="1" noChangeAspect="1" noMove="1" noResize="1" noEditPoints="1" noAdjustHandles="1" noChangeArrowheads="1" noChangeShapeType="1" noTextEdit="1"/>
              </p:cNvSpPr>
              <p:nvPr/>
            </p:nvSpPr>
            <p:spPr>
              <a:xfrm>
                <a:off x="572322" y="1173352"/>
                <a:ext cx="7630964" cy="461665"/>
              </a:xfrm>
              <a:prstGeom prst="rect">
                <a:avLst/>
              </a:prstGeom>
              <a:blipFill>
                <a:blip r:embed="rId2"/>
                <a:stretch>
                  <a:fillRect l="-1278" t="-9211" b="-30263"/>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84E78239-3FCA-4117-81D7-0C0E9F4D0972}"/>
              </a:ext>
            </a:extLst>
          </p:cNvPr>
          <p:cNvPicPr>
            <a:picLocks noChangeAspect="1"/>
          </p:cNvPicPr>
          <p:nvPr/>
        </p:nvPicPr>
        <p:blipFill>
          <a:blip r:embed="rId3"/>
          <a:stretch>
            <a:fillRect/>
          </a:stretch>
        </p:blipFill>
        <p:spPr>
          <a:xfrm>
            <a:off x="572322" y="1778024"/>
            <a:ext cx="9986312" cy="2978250"/>
          </a:xfrm>
          <a:prstGeom prst="rect">
            <a:avLst/>
          </a:prstGeom>
        </p:spPr>
      </p:pic>
      <p:graphicFrame>
        <p:nvGraphicFramePr>
          <p:cNvPr id="6" name="表格 5">
            <a:extLst>
              <a:ext uri="{FF2B5EF4-FFF2-40B4-BE49-F238E27FC236}">
                <a16:creationId xmlns:a16="http://schemas.microsoft.com/office/drawing/2014/main" id="{7503DF68-23F0-4A09-9B71-5296737E5393}"/>
              </a:ext>
            </a:extLst>
          </p:cNvPr>
          <p:cNvGraphicFramePr>
            <a:graphicFrameLocks noGrp="1"/>
          </p:cNvGraphicFramePr>
          <p:nvPr>
            <p:extLst>
              <p:ext uri="{D42A27DB-BD31-4B8C-83A1-F6EECF244321}">
                <p14:modId xmlns:p14="http://schemas.microsoft.com/office/powerpoint/2010/main" val="990576330"/>
              </p:ext>
            </p:extLst>
          </p:nvPr>
        </p:nvGraphicFramePr>
        <p:xfrm>
          <a:off x="947063" y="4899281"/>
          <a:ext cx="9236830" cy="1188720"/>
        </p:xfrm>
        <a:graphic>
          <a:graphicData uri="http://schemas.openxmlformats.org/drawingml/2006/table">
            <a:tbl>
              <a:tblPr firstRow="1" bandRow="1">
                <a:tableStyleId>{5C22544A-7EE6-4342-B048-85BDC9FD1C3A}</a:tableStyleId>
              </a:tblPr>
              <a:tblGrid>
                <a:gridCol w="1847366">
                  <a:extLst>
                    <a:ext uri="{9D8B030D-6E8A-4147-A177-3AD203B41FA5}">
                      <a16:colId xmlns:a16="http://schemas.microsoft.com/office/drawing/2014/main" val="2154442432"/>
                    </a:ext>
                  </a:extLst>
                </a:gridCol>
                <a:gridCol w="1847366">
                  <a:extLst>
                    <a:ext uri="{9D8B030D-6E8A-4147-A177-3AD203B41FA5}">
                      <a16:colId xmlns:a16="http://schemas.microsoft.com/office/drawing/2014/main" val="355960408"/>
                    </a:ext>
                  </a:extLst>
                </a:gridCol>
                <a:gridCol w="1847366">
                  <a:extLst>
                    <a:ext uri="{9D8B030D-6E8A-4147-A177-3AD203B41FA5}">
                      <a16:colId xmlns:a16="http://schemas.microsoft.com/office/drawing/2014/main" val="3938278601"/>
                    </a:ext>
                  </a:extLst>
                </a:gridCol>
                <a:gridCol w="1847366">
                  <a:extLst>
                    <a:ext uri="{9D8B030D-6E8A-4147-A177-3AD203B41FA5}">
                      <a16:colId xmlns:a16="http://schemas.microsoft.com/office/drawing/2014/main" val="3697040297"/>
                    </a:ext>
                  </a:extLst>
                </a:gridCol>
                <a:gridCol w="1847366">
                  <a:extLst>
                    <a:ext uri="{9D8B030D-6E8A-4147-A177-3AD203B41FA5}">
                      <a16:colId xmlns:a16="http://schemas.microsoft.com/office/drawing/2014/main" val="711134306"/>
                    </a:ext>
                  </a:extLst>
                </a:gridCol>
              </a:tblGrid>
              <a:tr h="370840">
                <a:tc>
                  <a:txBody>
                    <a:bodyPr/>
                    <a:lstStyle/>
                    <a:p>
                      <a:pPr algn="l"/>
                      <a:r>
                        <a:rPr lang="en-US" altLang="zh-CN" sz="2000" b="1">
                          <a:solidFill>
                            <a:schemeClr val="accent2">
                              <a:lumMod val="50000"/>
                            </a:schemeClr>
                          </a:solidFill>
                        </a:rPr>
                        <a:t>A.  </a:t>
                      </a:r>
                      <a:r>
                        <a:rPr lang="zh-CN" altLang="en-US" sz="2000" b="1">
                          <a:solidFill>
                            <a:schemeClr val="accent2">
                              <a:lumMod val="50000"/>
                            </a:schemeClr>
                          </a:solidFill>
                        </a:rPr>
                        <a:t>集合交定义</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B.  </a:t>
                      </a:r>
                      <a:r>
                        <a:rPr lang="zh-CN" altLang="en-US" sz="2000" b="1">
                          <a:solidFill>
                            <a:schemeClr val="accent2">
                              <a:lumMod val="50000"/>
                            </a:schemeClr>
                          </a:solidFill>
                        </a:rPr>
                        <a:t>集合并定义</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C.  </a:t>
                      </a:r>
                      <a:r>
                        <a:rPr lang="zh-CN" altLang="en-US" sz="2000" b="1">
                          <a:solidFill>
                            <a:schemeClr val="accent2">
                              <a:lumMod val="50000"/>
                            </a:schemeClr>
                          </a:solidFill>
                        </a:rPr>
                        <a:t>集合差定义</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D.  </a:t>
                      </a:r>
                      <a:r>
                        <a:rPr lang="zh-CN" altLang="en-US" sz="2000" b="1">
                          <a:solidFill>
                            <a:schemeClr val="accent2">
                              <a:lumMod val="50000"/>
                            </a:schemeClr>
                          </a:solidFill>
                        </a:rPr>
                        <a:t>集合补定义</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E.  </a:t>
                      </a:r>
                      <a:r>
                        <a:rPr lang="zh-CN" altLang="en-US" sz="2000" b="1">
                          <a:solidFill>
                            <a:schemeClr val="accent2">
                              <a:lumMod val="50000"/>
                            </a:schemeClr>
                          </a:solidFill>
                        </a:rPr>
                        <a:t>同一律</a:t>
                      </a:r>
                      <a:r>
                        <a:rPr lang="en-US" altLang="zh-CN" sz="2000" b="1">
                          <a:solidFill>
                            <a:schemeClr val="accent2">
                              <a:lumMod val="50000"/>
                            </a:schemeClr>
                          </a:solidFill>
                        </a:rPr>
                        <a:t> </a:t>
                      </a:r>
                      <a:endParaRPr lang="zh-CN" altLang="en-US" sz="2000" b="1">
                        <a:solidFill>
                          <a:schemeClr val="accent2">
                            <a:lumMod val="5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958124212"/>
                  </a:ext>
                </a:extLst>
              </a:tr>
              <a:tr h="370840">
                <a:tc>
                  <a:txBody>
                    <a:bodyPr/>
                    <a:lstStyle/>
                    <a:p>
                      <a:pPr algn="l"/>
                      <a:r>
                        <a:rPr lang="en-US" altLang="zh-CN" sz="2000" b="1">
                          <a:solidFill>
                            <a:schemeClr val="accent2">
                              <a:lumMod val="50000"/>
                            </a:schemeClr>
                          </a:solidFill>
                        </a:rPr>
                        <a:t>F.  </a:t>
                      </a:r>
                      <a:r>
                        <a:rPr lang="zh-CN" altLang="en-US" sz="2000" b="1">
                          <a:solidFill>
                            <a:schemeClr val="accent2">
                              <a:lumMod val="50000"/>
                            </a:schemeClr>
                          </a:solidFill>
                        </a:rPr>
                        <a:t>零律</a:t>
                      </a:r>
                      <a:r>
                        <a:rPr lang="en-US" altLang="zh-CN" sz="2000" b="1">
                          <a:solidFill>
                            <a:schemeClr val="accent2">
                              <a:lumMod val="50000"/>
                            </a:schemeClr>
                          </a:solidFill>
                        </a:rPr>
                        <a:t> </a:t>
                      </a:r>
                      <a:endParaRPr lang="zh-CN" altLang="en-US" sz="2000" b="1">
                        <a:solidFill>
                          <a:schemeClr val="accent2">
                            <a:lumMod val="50000"/>
                          </a:schemeClr>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G.  </a:t>
                      </a:r>
                      <a:r>
                        <a:rPr lang="zh-CN" altLang="en-US" sz="2000" b="1">
                          <a:solidFill>
                            <a:schemeClr val="accent2">
                              <a:lumMod val="50000"/>
                            </a:schemeClr>
                          </a:solidFill>
                        </a:rPr>
                        <a:t>矛盾律</a:t>
                      </a:r>
                      <a:r>
                        <a:rPr lang="en-US" altLang="zh-CN" sz="2000" b="1">
                          <a:solidFill>
                            <a:schemeClr val="accent2">
                              <a:lumMod val="50000"/>
                            </a:schemeClr>
                          </a:solidFill>
                        </a:rPr>
                        <a:t> </a:t>
                      </a:r>
                      <a:endParaRPr lang="zh-CN" altLang="en-US" sz="2000" b="1">
                        <a:solidFill>
                          <a:schemeClr val="accent2">
                            <a:lumMod val="50000"/>
                          </a:schemeClr>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H.  </a:t>
                      </a:r>
                      <a:r>
                        <a:rPr lang="zh-CN" altLang="en-US" sz="2000" b="1">
                          <a:solidFill>
                            <a:schemeClr val="accent2">
                              <a:lumMod val="50000"/>
                            </a:schemeClr>
                          </a:solidFill>
                        </a:rPr>
                        <a:t>排中律</a:t>
                      </a:r>
                      <a:r>
                        <a:rPr lang="en-US" altLang="zh-CN" sz="2000" b="1">
                          <a:solidFill>
                            <a:schemeClr val="accent2">
                              <a:lumMod val="50000"/>
                            </a:schemeClr>
                          </a:solidFill>
                        </a:rPr>
                        <a:t> </a:t>
                      </a:r>
                      <a:endParaRPr lang="zh-CN" altLang="en-US" sz="2000" b="1">
                        <a:solidFill>
                          <a:schemeClr val="accent2">
                            <a:lumMod val="50000"/>
                          </a:schemeClr>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a:solidFill>
                            <a:schemeClr val="accent2">
                              <a:lumMod val="50000"/>
                            </a:schemeClr>
                          </a:solidFill>
                        </a:rPr>
                        <a:t>I.  </a:t>
                      </a:r>
                      <a:r>
                        <a:rPr lang="zh-CN" altLang="en-US" sz="2000" b="1">
                          <a:solidFill>
                            <a:schemeClr val="accent2">
                              <a:lumMod val="50000"/>
                            </a:schemeClr>
                          </a:solidFill>
                        </a:rPr>
                        <a:t>双重否定律</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J.  </a:t>
                      </a:r>
                      <a:r>
                        <a:rPr lang="zh-CN" altLang="en-US" sz="2000" b="1">
                          <a:solidFill>
                            <a:schemeClr val="accent2">
                              <a:lumMod val="50000"/>
                            </a:schemeClr>
                          </a:solidFill>
                        </a:rPr>
                        <a:t>幂等律</a:t>
                      </a:r>
                      <a:r>
                        <a:rPr lang="en-US" altLang="zh-CN" sz="2000" b="1">
                          <a:solidFill>
                            <a:schemeClr val="accent2">
                              <a:lumMod val="50000"/>
                            </a:schemeClr>
                          </a:solidFill>
                        </a:rPr>
                        <a:t> </a:t>
                      </a:r>
                      <a:endParaRPr lang="zh-CN" altLang="en-US" sz="2000" b="1">
                        <a:solidFill>
                          <a:schemeClr val="accent2">
                            <a:lumMod val="50000"/>
                          </a:schemeClr>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3828555206"/>
                  </a:ext>
                </a:extLst>
              </a:tr>
              <a:tr h="370840">
                <a:tc>
                  <a:txBody>
                    <a:bodyPr/>
                    <a:lstStyle/>
                    <a:p>
                      <a:pPr algn="l"/>
                      <a:r>
                        <a:rPr lang="en-US" altLang="zh-CN" sz="2000" b="1">
                          <a:solidFill>
                            <a:schemeClr val="accent2">
                              <a:lumMod val="50000"/>
                            </a:schemeClr>
                          </a:solidFill>
                        </a:rPr>
                        <a:t>K.  </a:t>
                      </a:r>
                      <a:r>
                        <a:rPr lang="zh-CN" altLang="en-US" sz="2000" b="1">
                          <a:solidFill>
                            <a:schemeClr val="accent2">
                              <a:lumMod val="50000"/>
                            </a:schemeClr>
                          </a:solidFill>
                        </a:rPr>
                        <a:t>交换律</a:t>
                      </a:r>
                      <a:r>
                        <a:rPr lang="en-US" altLang="zh-CN" sz="2000" b="1">
                          <a:solidFill>
                            <a:schemeClr val="accent2">
                              <a:lumMod val="50000"/>
                            </a:schemeClr>
                          </a:solidFill>
                        </a:rPr>
                        <a:t> </a:t>
                      </a:r>
                      <a:endParaRPr lang="zh-CN" altLang="en-US" sz="2000" b="1">
                        <a:solidFill>
                          <a:schemeClr val="accent2">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L.  </a:t>
                      </a:r>
                      <a:r>
                        <a:rPr lang="zh-CN" altLang="en-US" sz="2000" b="1">
                          <a:solidFill>
                            <a:schemeClr val="accent2">
                              <a:lumMod val="50000"/>
                            </a:schemeClr>
                          </a:solidFill>
                        </a:rPr>
                        <a:t>结合律</a:t>
                      </a:r>
                      <a:r>
                        <a:rPr lang="en-US" altLang="zh-CN" sz="2000" b="1">
                          <a:solidFill>
                            <a:schemeClr val="accent2">
                              <a:lumMod val="50000"/>
                            </a:schemeClr>
                          </a:solidFill>
                        </a:rPr>
                        <a:t> </a:t>
                      </a:r>
                      <a:endParaRPr lang="zh-CN" altLang="en-US" sz="2000" b="1">
                        <a:solidFill>
                          <a:schemeClr val="accent2">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M.  </a:t>
                      </a:r>
                      <a:r>
                        <a:rPr lang="zh-CN" altLang="en-US" sz="2000" b="1">
                          <a:solidFill>
                            <a:schemeClr val="accent2">
                              <a:lumMod val="50000"/>
                            </a:schemeClr>
                          </a:solidFill>
                        </a:rPr>
                        <a:t>分配律</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N.  </a:t>
                      </a:r>
                      <a:r>
                        <a:rPr lang="zh-CN" altLang="en-US" sz="2000" b="1">
                          <a:solidFill>
                            <a:schemeClr val="accent2">
                              <a:lumMod val="50000"/>
                            </a:schemeClr>
                          </a:solidFill>
                        </a:rPr>
                        <a:t>吸收律</a:t>
                      </a:r>
                      <a:r>
                        <a:rPr lang="en-US" altLang="zh-CN" sz="2000" b="1">
                          <a:solidFill>
                            <a:schemeClr val="accent2">
                              <a:lumMod val="50000"/>
                            </a:schemeClr>
                          </a:solidFill>
                        </a:rPr>
                        <a:t> </a:t>
                      </a:r>
                      <a:endParaRPr lang="zh-CN" altLang="en-US" sz="2000" b="1">
                        <a:solidFill>
                          <a:schemeClr val="accent2">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O.  </a:t>
                      </a:r>
                      <a:r>
                        <a:rPr lang="zh-CN" altLang="en-US" sz="2000" b="1">
                          <a:solidFill>
                            <a:schemeClr val="accent2">
                              <a:lumMod val="50000"/>
                            </a:schemeClr>
                          </a:solidFill>
                        </a:rPr>
                        <a:t>德摩尔根律</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2339066323"/>
                  </a:ext>
                </a:extLst>
              </a:tr>
            </a:tbl>
          </a:graphicData>
        </a:graphic>
      </p:graphicFrame>
      <p:sp>
        <p:nvSpPr>
          <p:cNvPr id="11" name="文本框 10">
            <a:extLst>
              <a:ext uri="{FF2B5EF4-FFF2-40B4-BE49-F238E27FC236}">
                <a16:creationId xmlns:a16="http://schemas.microsoft.com/office/drawing/2014/main" id="{82101999-D98D-4008-BF1A-792F28A18C1E}"/>
              </a:ext>
            </a:extLst>
          </p:cNvPr>
          <p:cNvSpPr txBox="1"/>
          <p:nvPr/>
        </p:nvSpPr>
        <p:spPr>
          <a:xfrm>
            <a:off x="8532207" y="1048184"/>
            <a:ext cx="2026427" cy="646331"/>
          </a:xfrm>
          <a:prstGeom prst="rect">
            <a:avLst/>
          </a:prstGeom>
          <a:solidFill>
            <a:schemeClr val="accent4">
              <a:lumMod val="40000"/>
              <a:lumOff val="60000"/>
            </a:schemeClr>
          </a:solidFill>
        </p:spPr>
        <p:txBody>
          <a:bodyPr wrap="square" rtlCol="0">
            <a:spAutoFit/>
          </a:bodyPr>
          <a:lstStyle/>
          <a:p>
            <a:r>
              <a:rPr lang="zh-CN" altLang="en-US" b="1">
                <a:solidFill>
                  <a:schemeClr val="accent2">
                    <a:lumMod val="50000"/>
                  </a:schemeClr>
                </a:solidFill>
              </a:rPr>
              <a:t>使用下面选项字母填空以给出理由</a:t>
            </a:r>
          </a:p>
        </p:txBody>
      </p:sp>
    </p:spTree>
    <p:extLst>
      <p:ext uri="{BB962C8B-B14F-4D97-AF65-F5344CB8AC3E}">
        <p14:creationId xmlns:p14="http://schemas.microsoft.com/office/powerpoint/2010/main" val="2681711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基于定义证明集合等式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第十七讲  集合等式证明</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6</a:t>
            </a:fld>
            <a:r>
              <a:rPr lang="en-US" altLang="zh-CN">
                <a:latin typeface="Arial" panose="020B0604020202020204" pitchFamily="34" charset="0"/>
                <a:ea typeface="楷体" panose="02010609060101010101" pitchFamily="49" charset="-122"/>
                <a:cs typeface="Arial" panose="020B0604020202020204" pitchFamily="34" charset="0"/>
              </a:rPr>
              <a:t>/34</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基于定义证明集合等式练习</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91C1C19-6E74-4EE9-967D-361E2AF44DD1}"/>
                  </a:ext>
                </a:extLst>
              </p:cNvPr>
              <p:cNvSpPr txBox="1"/>
              <p:nvPr/>
            </p:nvSpPr>
            <p:spPr>
              <a:xfrm>
                <a:off x="572322" y="1173352"/>
                <a:ext cx="7630964" cy="461665"/>
              </a:xfrm>
              <a:prstGeom prst="rect">
                <a:avLst/>
              </a:prstGeom>
              <a:solidFill>
                <a:schemeClr val="accent6">
                  <a:lumMod val="20000"/>
                  <a:lumOff val="80000"/>
                  <a:alpha val="50000"/>
                </a:schemeClr>
              </a:solidFill>
            </p:spPr>
            <p:txBody>
              <a:bodyPr wrap="square" rtlCol="0">
                <a:spAutoFit/>
              </a:bodyPr>
              <a:lstStyle/>
              <a:p>
                <a:r>
                  <a:rPr lang="zh-CN" altLang="en-US" sz="2400" b="1">
                    <a:solidFill>
                      <a:srgbClr val="002060"/>
                    </a:solidFill>
                  </a:rPr>
                  <a:t>设</a:t>
                </a: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𝑩</m:t>
                    </m:r>
                    <m:r>
                      <a:rPr lang="en-US" altLang="zh-CN" sz="2400" b="1" i="1">
                        <a:solidFill>
                          <a:srgbClr val="002060"/>
                        </a:solidFill>
                        <a:latin typeface="Cambria Math" panose="02040503050406030204" pitchFamily="18" charset="0"/>
                      </a:rPr>
                      <m:t>, </m:t>
                    </m:r>
                    <m:r>
                      <a:rPr lang="en-US" altLang="zh-CN" sz="2400" b="1" i="1" smtClean="0">
                        <a:solidFill>
                          <a:srgbClr val="002060"/>
                        </a:solidFill>
                        <a:latin typeface="Cambria Math" panose="02040503050406030204" pitchFamily="18" charset="0"/>
                      </a:rPr>
                      <m:t>𝑪</m:t>
                    </m:r>
                  </m:oMath>
                </a14:m>
                <a:r>
                  <a:rPr lang="zh-CN" altLang="en-US" sz="2400" b="1">
                    <a:solidFill>
                      <a:srgbClr val="002060"/>
                    </a:solidFill>
                  </a:rPr>
                  <a:t>是任意集合，证明</a:t>
                </a:r>
                <a14:m>
                  <m:oMath xmlns:m="http://schemas.openxmlformats.org/officeDocument/2006/math">
                    <m:d>
                      <m:dPr>
                        <m:ctrlPr>
                          <a:rPr lang="en-US" altLang="zh-CN" sz="2400" b="1" i="1" smtClean="0">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𝑨</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𝑩</m:t>
                        </m:r>
                      </m:e>
                    </m:d>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𝑪</m:t>
                    </m:r>
                    <m:r>
                      <a:rPr lang="en-US" altLang="zh-CN" sz="2400" b="1" i="1">
                        <a:solidFill>
                          <a:schemeClr val="accent2">
                            <a:lumMod val="50000"/>
                          </a:schemeClr>
                        </a:solidFill>
                        <a:latin typeface="Cambria Math" panose="02040503050406030204" pitchFamily="18" charset="0"/>
                      </a:rPr>
                      <m:t> = </m:t>
                    </m:r>
                    <m:r>
                      <a:rPr lang="en-US" altLang="zh-CN" sz="2400" b="1" i="1" smtClean="0">
                        <a:solidFill>
                          <a:schemeClr val="accent2">
                            <a:lumMod val="50000"/>
                          </a:schemeClr>
                        </a:solidFill>
                        <a:latin typeface="Cambria Math" panose="02040503050406030204" pitchFamily="18" charset="0"/>
                      </a:rPr>
                      <m:t>𝑨</m:t>
                    </m:r>
                    <m:r>
                      <a:rPr lang="en-US" altLang="zh-CN" sz="2400" b="1" i="1" smtClean="0">
                        <a:solidFill>
                          <a:schemeClr val="accent2">
                            <a:lumMod val="50000"/>
                          </a:schemeClr>
                        </a:solidFill>
                        <a:latin typeface="Cambria Math" panose="02040503050406030204" pitchFamily="18" charset="0"/>
                      </a:rPr>
                      <m:t>−</m:t>
                    </m:r>
                    <m:d>
                      <m:dPr>
                        <m:ctrlPr>
                          <a:rPr lang="en-US" altLang="zh-CN" sz="2400" b="1" i="1" smtClean="0">
                            <a:solidFill>
                              <a:schemeClr val="accent2">
                                <a:lumMod val="50000"/>
                              </a:schemeClr>
                            </a:solidFill>
                            <a:latin typeface="Cambria Math" panose="02040503050406030204" pitchFamily="18" charset="0"/>
                          </a:rPr>
                        </m:ctrlPr>
                      </m:dPr>
                      <m:e>
                        <m:r>
                          <a:rPr lang="en-US" altLang="zh-CN" sz="2400" b="1" i="1" smtClean="0">
                            <a:solidFill>
                              <a:schemeClr val="accent2">
                                <a:lumMod val="50000"/>
                              </a:schemeClr>
                            </a:solidFill>
                            <a:latin typeface="Cambria Math" panose="02040503050406030204" pitchFamily="18" charset="0"/>
                          </a:rPr>
                          <m:t>𝑩</m:t>
                        </m:r>
                        <m: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𝑪</m:t>
                        </m:r>
                      </m:e>
                    </m:d>
                  </m:oMath>
                </a14:m>
                <a:endParaRPr lang="zh-CN" altLang="en-US" sz="2400" b="1">
                  <a:solidFill>
                    <a:srgbClr val="002060"/>
                  </a:solidFill>
                </a:endParaRPr>
              </a:p>
            </p:txBody>
          </p:sp>
        </mc:Choice>
        <mc:Fallback xmlns="">
          <p:sp>
            <p:nvSpPr>
              <p:cNvPr id="2" name="文本框 1">
                <a:extLst>
                  <a:ext uri="{FF2B5EF4-FFF2-40B4-BE49-F238E27FC236}">
                    <a16:creationId xmlns:a16="http://schemas.microsoft.com/office/drawing/2014/main" id="{491C1C19-6E74-4EE9-967D-361E2AF44DD1}"/>
                  </a:ext>
                </a:extLst>
              </p:cNvPr>
              <p:cNvSpPr txBox="1">
                <a:spLocks noRot="1" noChangeAspect="1" noMove="1" noResize="1" noEditPoints="1" noAdjustHandles="1" noChangeArrowheads="1" noChangeShapeType="1" noTextEdit="1"/>
              </p:cNvSpPr>
              <p:nvPr/>
            </p:nvSpPr>
            <p:spPr>
              <a:xfrm>
                <a:off x="572322" y="1173352"/>
                <a:ext cx="7630964" cy="461665"/>
              </a:xfrm>
              <a:prstGeom prst="rect">
                <a:avLst/>
              </a:prstGeom>
              <a:blipFill>
                <a:blip r:embed="rId2"/>
                <a:stretch>
                  <a:fillRect l="-1278" t="-9211" b="-30263"/>
                </a:stretch>
              </a:blipFill>
            </p:spPr>
            <p:txBody>
              <a:bodyPr/>
              <a:lstStyle/>
              <a:p>
                <a:r>
                  <a:rPr lang="zh-CN" altLang="en-US">
                    <a:noFill/>
                  </a:rPr>
                  <a:t> </a:t>
                </a:r>
              </a:p>
            </p:txBody>
          </p:sp>
        </mc:Fallback>
      </mc:AlternateContent>
      <p:graphicFrame>
        <p:nvGraphicFramePr>
          <p:cNvPr id="6" name="表格 5">
            <a:extLst>
              <a:ext uri="{FF2B5EF4-FFF2-40B4-BE49-F238E27FC236}">
                <a16:creationId xmlns:a16="http://schemas.microsoft.com/office/drawing/2014/main" id="{7503DF68-23F0-4A09-9B71-5296737E5393}"/>
              </a:ext>
            </a:extLst>
          </p:cNvPr>
          <p:cNvGraphicFramePr>
            <a:graphicFrameLocks noGrp="1"/>
          </p:cNvGraphicFramePr>
          <p:nvPr/>
        </p:nvGraphicFramePr>
        <p:xfrm>
          <a:off x="947063" y="4899281"/>
          <a:ext cx="9236830" cy="1188720"/>
        </p:xfrm>
        <a:graphic>
          <a:graphicData uri="http://schemas.openxmlformats.org/drawingml/2006/table">
            <a:tbl>
              <a:tblPr firstRow="1" bandRow="1">
                <a:tableStyleId>{5C22544A-7EE6-4342-B048-85BDC9FD1C3A}</a:tableStyleId>
              </a:tblPr>
              <a:tblGrid>
                <a:gridCol w="1847366">
                  <a:extLst>
                    <a:ext uri="{9D8B030D-6E8A-4147-A177-3AD203B41FA5}">
                      <a16:colId xmlns:a16="http://schemas.microsoft.com/office/drawing/2014/main" val="2154442432"/>
                    </a:ext>
                  </a:extLst>
                </a:gridCol>
                <a:gridCol w="1847366">
                  <a:extLst>
                    <a:ext uri="{9D8B030D-6E8A-4147-A177-3AD203B41FA5}">
                      <a16:colId xmlns:a16="http://schemas.microsoft.com/office/drawing/2014/main" val="355960408"/>
                    </a:ext>
                  </a:extLst>
                </a:gridCol>
                <a:gridCol w="1847366">
                  <a:extLst>
                    <a:ext uri="{9D8B030D-6E8A-4147-A177-3AD203B41FA5}">
                      <a16:colId xmlns:a16="http://schemas.microsoft.com/office/drawing/2014/main" val="3938278601"/>
                    </a:ext>
                  </a:extLst>
                </a:gridCol>
                <a:gridCol w="1847366">
                  <a:extLst>
                    <a:ext uri="{9D8B030D-6E8A-4147-A177-3AD203B41FA5}">
                      <a16:colId xmlns:a16="http://schemas.microsoft.com/office/drawing/2014/main" val="3697040297"/>
                    </a:ext>
                  </a:extLst>
                </a:gridCol>
                <a:gridCol w="1847366">
                  <a:extLst>
                    <a:ext uri="{9D8B030D-6E8A-4147-A177-3AD203B41FA5}">
                      <a16:colId xmlns:a16="http://schemas.microsoft.com/office/drawing/2014/main" val="711134306"/>
                    </a:ext>
                  </a:extLst>
                </a:gridCol>
              </a:tblGrid>
              <a:tr h="370840">
                <a:tc>
                  <a:txBody>
                    <a:bodyPr/>
                    <a:lstStyle/>
                    <a:p>
                      <a:pPr algn="l"/>
                      <a:r>
                        <a:rPr lang="en-US" altLang="zh-CN" sz="2000" b="1">
                          <a:solidFill>
                            <a:schemeClr val="accent2">
                              <a:lumMod val="50000"/>
                            </a:schemeClr>
                          </a:solidFill>
                        </a:rPr>
                        <a:t>A.  </a:t>
                      </a:r>
                      <a:r>
                        <a:rPr lang="zh-CN" altLang="en-US" sz="2000" b="1">
                          <a:solidFill>
                            <a:schemeClr val="accent2">
                              <a:lumMod val="50000"/>
                            </a:schemeClr>
                          </a:solidFill>
                        </a:rPr>
                        <a:t>集合交定义</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B.  </a:t>
                      </a:r>
                      <a:r>
                        <a:rPr lang="zh-CN" altLang="en-US" sz="2000" b="1">
                          <a:solidFill>
                            <a:schemeClr val="accent2">
                              <a:lumMod val="50000"/>
                            </a:schemeClr>
                          </a:solidFill>
                        </a:rPr>
                        <a:t>集合并定义</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C.  </a:t>
                      </a:r>
                      <a:r>
                        <a:rPr lang="zh-CN" altLang="en-US" sz="2000" b="1">
                          <a:solidFill>
                            <a:schemeClr val="accent2">
                              <a:lumMod val="50000"/>
                            </a:schemeClr>
                          </a:solidFill>
                        </a:rPr>
                        <a:t>集合差定义</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D.  </a:t>
                      </a:r>
                      <a:r>
                        <a:rPr lang="zh-CN" altLang="en-US" sz="2000" b="1">
                          <a:solidFill>
                            <a:schemeClr val="accent2">
                              <a:lumMod val="50000"/>
                            </a:schemeClr>
                          </a:solidFill>
                        </a:rPr>
                        <a:t>集合补定义</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E.  </a:t>
                      </a:r>
                      <a:r>
                        <a:rPr lang="zh-CN" altLang="en-US" sz="2000" b="1">
                          <a:solidFill>
                            <a:schemeClr val="accent2">
                              <a:lumMod val="50000"/>
                            </a:schemeClr>
                          </a:solidFill>
                        </a:rPr>
                        <a:t>同一律</a:t>
                      </a:r>
                      <a:r>
                        <a:rPr lang="en-US" altLang="zh-CN" sz="2000" b="1">
                          <a:solidFill>
                            <a:schemeClr val="accent2">
                              <a:lumMod val="50000"/>
                            </a:schemeClr>
                          </a:solidFill>
                        </a:rPr>
                        <a:t> </a:t>
                      </a:r>
                      <a:endParaRPr lang="zh-CN" altLang="en-US" sz="2000" b="1">
                        <a:solidFill>
                          <a:schemeClr val="accent2">
                            <a:lumMod val="50000"/>
                          </a:schemeClr>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958124212"/>
                  </a:ext>
                </a:extLst>
              </a:tr>
              <a:tr h="370840">
                <a:tc>
                  <a:txBody>
                    <a:bodyPr/>
                    <a:lstStyle/>
                    <a:p>
                      <a:pPr algn="l"/>
                      <a:r>
                        <a:rPr lang="en-US" altLang="zh-CN" sz="2000" b="1">
                          <a:solidFill>
                            <a:schemeClr val="accent2">
                              <a:lumMod val="50000"/>
                            </a:schemeClr>
                          </a:solidFill>
                        </a:rPr>
                        <a:t>F.  </a:t>
                      </a:r>
                      <a:r>
                        <a:rPr lang="zh-CN" altLang="en-US" sz="2000" b="1">
                          <a:solidFill>
                            <a:schemeClr val="accent2">
                              <a:lumMod val="50000"/>
                            </a:schemeClr>
                          </a:solidFill>
                        </a:rPr>
                        <a:t>零律</a:t>
                      </a:r>
                      <a:r>
                        <a:rPr lang="en-US" altLang="zh-CN" sz="2000" b="1">
                          <a:solidFill>
                            <a:schemeClr val="accent2">
                              <a:lumMod val="50000"/>
                            </a:schemeClr>
                          </a:solidFill>
                        </a:rPr>
                        <a:t> </a:t>
                      </a:r>
                      <a:endParaRPr lang="zh-CN" altLang="en-US" sz="2000" b="1">
                        <a:solidFill>
                          <a:schemeClr val="accent2">
                            <a:lumMod val="50000"/>
                          </a:schemeClr>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G.  </a:t>
                      </a:r>
                      <a:r>
                        <a:rPr lang="zh-CN" altLang="en-US" sz="2000" b="1">
                          <a:solidFill>
                            <a:schemeClr val="accent2">
                              <a:lumMod val="50000"/>
                            </a:schemeClr>
                          </a:solidFill>
                        </a:rPr>
                        <a:t>矛盾律</a:t>
                      </a:r>
                      <a:r>
                        <a:rPr lang="en-US" altLang="zh-CN" sz="2000" b="1">
                          <a:solidFill>
                            <a:schemeClr val="accent2">
                              <a:lumMod val="50000"/>
                            </a:schemeClr>
                          </a:solidFill>
                        </a:rPr>
                        <a:t> </a:t>
                      </a:r>
                      <a:endParaRPr lang="zh-CN" altLang="en-US" sz="2000" b="1">
                        <a:solidFill>
                          <a:schemeClr val="accent2">
                            <a:lumMod val="50000"/>
                          </a:schemeClr>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H.  </a:t>
                      </a:r>
                      <a:r>
                        <a:rPr lang="zh-CN" altLang="en-US" sz="2000" b="1">
                          <a:solidFill>
                            <a:schemeClr val="accent2">
                              <a:lumMod val="50000"/>
                            </a:schemeClr>
                          </a:solidFill>
                        </a:rPr>
                        <a:t>排中律</a:t>
                      </a:r>
                      <a:r>
                        <a:rPr lang="en-US" altLang="zh-CN" sz="2000" b="1">
                          <a:solidFill>
                            <a:schemeClr val="accent2">
                              <a:lumMod val="50000"/>
                            </a:schemeClr>
                          </a:solidFill>
                        </a:rPr>
                        <a:t> </a:t>
                      </a:r>
                      <a:endParaRPr lang="zh-CN" altLang="en-US" sz="2000" b="1">
                        <a:solidFill>
                          <a:schemeClr val="accent2">
                            <a:lumMod val="50000"/>
                          </a:schemeClr>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a:solidFill>
                            <a:schemeClr val="accent2">
                              <a:lumMod val="50000"/>
                            </a:schemeClr>
                          </a:solidFill>
                        </a:rPr>
                        <a:t>I.  </a:t>
                      </a:r>
                      <a:r>
                        <a:rPr lang="zh-CN" altLang="en-US" sz="2000" b="1">
                          <a:solidFill>
                            <a:schemeClr val="accent2">
                              <a:lumMod val="50000"/>
                            </a:schemeClr>
                          </a:solidFill>
                        </a:rPr>
                        <a:t>双重否定律</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J.  </a:t>
                      </a:r>
                      <a:r>
                        <a:rPr lang="zh-CN" altLang="en-US" sz="2000" b="1">
                          <a:solidFill>
                            <a:schemeClr val="accent2">
                              <a:lumMod val="50000"/>
                            </a:schemeClr>
                          </a:solidFill>
                        </a:rPr>
                        <a:t>幂等律</a:t>
                      </a:r>
                      <a:r>
                        <a:rPr lang="en-US" altLang="zh-CN" sz="2000" b="1">
                          <a:solidFill>
                            <a:schemeClr val="accent2">
                              <a:lumMod val="50000"/>
                            </a:schemeClr>
                          </a:solidFill>
                        </a:rPr>
                        <a:t> </a:t>
                      </a:r>
                      <a:endParaRPr lang="zh-CN" altLang="en-US" sz="2000" b="1">
                        <a:solidFill>
                          <a:schemeClr val="accent2">
                            <a:lumMod val="50000"/>
                          </a:schemeClr>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3828555206"/>
                  </a:ext>
                </a:extLst>
              </a:tr>
              <a:tr h="370840">
                <a:tc>
                  <a:txBody>
                    <a:bodyPr/>
                    <a:lstStyle/>
                    <a:p>
                      <a:pPr algn="l"/>
                      <a:r>
                        <a:rPr lang="en-US" altLang="zh-CN" sz="2000" b="1">
                          <a:solidFill>
                            <a:schemeClr val="accent2">
                              <a:lumMod val="50000"/>
                            </a:schemeClr>
                          </a:solidFill>
                        </a:rPr>
                        <a:t>K.  </a:t>
                      </a:r>
                      <a:r>
                        <a:rPr lang="zh-CN" altLang="en-US" sz="2000" b="1">
                          <a:solidFill>
                            <a:schemeClr val="accent2">
                              <a:lumMod val="50000"/>
                            </a:schemeClr>
                          </a:solidFill>
                        </a:rPr>
                        <a:t>交换律</a:t>
                      </a:r>
                      <a:r>
                        <a:rPr lang="en-US" altLang="zh-CN" sz="2000" b="1">
                          <a:solidFill>
                            <a:schemeClr val="accent2">
                              <a:lumMod val="50000"/>
                            </a:schemeClr>
                          </a:solidFill>
                        </a:rPr>
                        <a:t> </a:t>
                      </a:r>
                      <a:endParaRPr lang="zh-CN" altLang="en-US" sz="2000" b="1">
                        <a:solidFill>
                          <a:schemeClr val="accent2">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L.  </a:t>
                      </a:r>
                      <a:r>
                        <a:rPr lang="zh-CN" altLang="en-US" sz="2000" b="1">
                          <a:solidFill>
                            <a:schemeClr val="accent2">
                              <a:lumMod val="50000"/>
                            </a:schemeClr>
                          </a:solidFill>
                        </a:rPr>
                        <a:t>结合律</a:t>
                      </a:r>
                      <a:r>
                        <a:rPr lang="en-US" altLang="zh-CN" sz="2000" b="1">
                          <a:solidFill>
                            <a:schemeClr val="accent2">
                              <a:lumMod val="50000"/>
                            </a:schemeClr>
                          </a:solidFill>
                        </a:rPr>
                        <a:t> </a:t>
                      </a:r>
                      <a:endParaRPr lang="zh-CN" altLang="en-US" sz="2000" b="1">
                        <a:solidFill>
                          <a:schemeClr val="accent2">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M.  </a:t>
                      </a:r>
                      <a:r>
                        <a:rPr lang="zh-CN" altLang="en-US" sz="2000" b="1">
                          <a:solidFill>
                            <a:schemeClr val="accent2">
                              <a:lumMod val="50000"/>
                            </a:schemeClr>
                          </a:solidFill>
                        </a:rPr>
                        <a:t>分配律</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N.  </a:t>
                      </a:r>
                      <a:r>
                        <a:rPr lang="zh-CN" altLang="en-US" sz="2000" b="1">
                          <a:solidFill>
                            <a:schemeClr val="accent2">
                              <a:lumMod val="50000"/>
                            </a:schemeClr>
                          </a:solidFill>
                        </a:rPr>
                        <a:t>吸收律</a:t>
                      </a:r>
                      <a:r>
                        <a:rPr lang="en-US" altLang="zh-CN" sz="2000" b="1">
                          <a:solidFill>
                            <a:schemeClr val="accent2">
                              <a:lumMod val="50000"/>
                            </a:schemeClr>
                          </a:solidFill>
                        </a:rPr>
                        <a:t> </a:t>
                      </a:r>
                      <a:endParaRPr lang="zh-CN" altLang="en-US" sz="2000" b="1">
                        <a:solidFill>
                          <a:schemeClr val="accent2">
                            <a:lumMod val="50000"/>
                          </a:schemeClr>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tc>
                  <a:txBody>
                    <a:bodyPr/>
                    <a:lstStyle/>
                    <a:p>
                      <a:pPr algn="l"/>
                      <a:r>
                        <a:rPr lang="en-US" altLang="zh-CN" sz="2000" b="1">
                          <a:solidFill>
                            <a:schemeClr val="accent2">
                              <a:lumMod val="50000"/>
                            </a:schemeClr>
                          </a:solidFill>
                        </a:rPr>
                        <a:t>O.  </a:t>
                      </a:r>
                      <a:r>
                        <a:rPr lang="zh-CN" altLang="en-US" sz="2000" b="1">
                          <a:solidFill>
                            <a:schemeClr val="accent2">
                              <a:lumMod val="50000"/>
                            </a:schemeClr>
                          </a:solidFill>
                        </a:rPr>
                        <a:t>德摩尔根律</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alpha val="25000"/>
                      </a:schemeClr>
                    </a:solidFill>
                  </a:tcPr>
                </a:tc>
                <a:extLst>
                  <a:ext uri="{0D108BD9-81ED-4DB2-BD59-A6C34878D82A}">
                    <a16:rowId xmlns:a16="http://schemas.microsoft.com/office/drawing/2014/main" val="2339066323"/>
                  </a:ext>
                </a:extLst>
              </a:tr>
            </a:tbl>
          </a:graphicData>
        </a:graphic>
      </p:graphicFrame>
      <p:grpSp>
        <p:nvGrpSpPr>
          <p:cNvPr id="24" name="组合 23">
            <a:extLst>
              <a:ext uri="{FF2B5EF4-FFF2-40B4-BE49-F238E27FC236}">
                <a16:creationId xmlns:a16="http://schemas.microsoft.com/office/drawing/2014/main" id="{318B3B60-1D7D-45E9-8D37-980F25C76616}"/>
              </a:ext>
            </a:extLst>
          </p:cNvPr>
          <p:cNvGrpSpPr/>
          <p:nvPr/>
        </p:nvGrpSpPr>
        <p:grpSpPr>
          <a:xfrm>
            <a:off x="572322" y="1778024"/>
            <a:ext cx="10393900" cy="2978250"/>
            <a:chOff x="572322" y="1778024"/>
            <a:chExt cx="10393900" cy="2978250"/>
          </a:xfrm>
        </p:grpSpPr>
        <p:pic>
          <p:nvPicPr>
            <p:cNvPr id="3" name="图片 2">
              <a:extLst>
                <a:ext uri="{FF2B5EF4-FFF2-40B4-BE49-F238E27FC236}">
                  <a16:creationId xmlns:a16="http://schemas.microsoft.com/office/drawing/2014/main" id="{84E78239-3FCA-4117-81D7-0C0E9F4D0972}"/>
                </a:ext>
              </a:extLst>
            </p:cNvPr>
            <p:cNvPicPr>
              <a:picLocks noChangeAspect="1"/>
            </p:cNvPicPr>
            <p:nvPr/>
          </p:nvPicPr>
          <p:blipFill>
            <a:blip r:embed="rId3"/>
            <a:stretch>
              <a:fillRect/>
            </a:stretch>
          </p:blipFill>
          <p:spPr>
            <a:xfrm>
              <a:off x="572322" y="1778024"/>
              <a:ext cx="9986312" cy="2978250"/>
            </a:xfrm>
            <a:prstGeom prst="rect">
              <a:avLst/>
            </a:prstGeom>
          </p:spPr>
        </p:pic>
        <p:sp>
          <p:nvSpPr>
            <p:cNvPr id="4" name="文本框 3">
              <a:extLst>
                <a:ext uri="{FF2B5EF4-FFF2-40B4-BE49-F238E27FC236}">
                  <a16:creationId xmlns:a16="http://schemas.microsoft.com/office/drawing/2014/main" id="{F8555057-D17B-4112-A247-8CC24A74418E}"/>
                </a:ext>
              </a:extLst>
            </p:cNvPr>
            <p:cNvSpPr txBox="1"/>
            <p:nvPr/>
          </p:nvSpPr>
          <p:spPr>
            <a:xfrm>
              <a:off x="8657195" y="1847947"/>
              <a:ext cx="1605135" cy="307777"/>
            </a:xfrm>
            <a:prstGeom prst="rect">
              <a:avLst/>
            </a:prstGeom>
            <a:solidFill>
              <a:srgbClr val="FFFFCC"/>
            </a:solidFill>
          </p:spPr>
          <p:txBody>
            <a:bodyPr wrap="square" lIns="0" tIns="0" rIns="0" bIns="0" rtlCol="0">
              <a:spAutoFit/>
            </a:bodyPr>
            <a:lstStyle/>
            <a:p>
              <a:r>
                <a:rPr lang="zh-CN" altLang="en-US" sz="2000" b="1">
                  <a:solidFill>
                    <a:srgbClr val="0000FF"/>
                  </a:solidFill>
                  <a:latin typeface="楷体" panose="02010609060101010101" pitchFamily="49" charset="-122"/>
                  <a:ea typeface="楷体" panose="02010609060101010101" pitchFamily="49" charset="-122"/>
                </a:rPr>
                <a:t>集合差的定义</a:t>
              </a:r>
            </a:p>
          </p:txBody>
        </p:sp>
        <p:sp>
          <p:nvSpPr>
            <p:cNvPr id="13" name="文本框 12">
              <a:extLst>
                <a:ext uri="{FF2B5EF4-FFF2-40B4-BE49-F238E27FC236}">
                  <a16:creationId xmlns:a16="http://schemas.microsoft.com/office/drawing/2014/main" id="{7033C05C-2DAE-413D-B313-031D172B116E}"/>
                </a:ext>
              </a:extLst>
            </p:cNvPr>
            <p:cNvSpPr txBox="1"/>
            <p:nvPr/>
          </p:nvSpPr>
          <p:spPr>
            <a:xfrm>
              <a:off x="8657195" y="2270249"/>
              <a:ext cx="1605135" cy="307777"/>
            </a:xfrm>
            <a:prstGeom prst="rect">
              <a:avLst/>
            </a:prstGeom>
            <a:solidFill>
              <a:srgbClr val="FFFFCC"/>
            </a:solidFill>
          </p:spPr>
          <p:txBody>
            <a:bodyPr wrap="square" lIns="0" tIns="0" rIns="0" bIns="0" rtlCol="0">
              <a:spAutoFit/>
            </a:bodyPr>
            <a:lstStyle/>
            <a:p>
              <a:r>
                <a:rPr lang="zh-CN" altLang="en-US" sz="2000" b="1">
                  <a:solidFill>
                    <a:srgbClr val="0000FF"/>
                  </a:solidFill>
                  <a:latin typeface="楷体" panose="02010609060101010101" pitchFamily="49" charset="-122"/>
                  <a:ea typeface="楷体" panose="02010609060101010101" pitchFamily="49" charset="-122"/>
                </a:rPr>
                <a:t>集合差的定义</a:t>
              </a:r>
            </a:p>
          </p:txBody>
        </p:sp>
        <p:sp>
          <p:nvSpPr>
            <p:cNvPr id="14" name="文本框 13">
              <a:extLst>
                <a:ext uri="{FF2B5EF4-FFF2-40B4-BE49-F238E27FC236}">
                  <a16:creationId xmlns:a16="http://schemas.microsoft.com/office/drawing/2014/main" id="{7D924B27-572D-4B60-9282-DA2C47090635}"/>
                </a:ext>
              </a:extLst>
            </p:cNvPr>
            <p:cNvSpPr txBox="1"/>
            <p:nvPr/>
          </p:nvSpPr>
          <p:spPr>
            <a:xfrm>
              <a:off x="8690087" y="2690917"/>
              <a:ext cx="1605135" cy="307777"/>
            </a:xfrm>
            <a:prstGeom prst="rect">
              <a:avLst/>
            </a:prstGeom>
            <a:solidFill>
              <a:srgbClr val="FFFFCC"/>
            </a:solidFill>
          </p:spPr>
          <p:txBody>
            <a:bodyPr wrap="square" lIns="0" tIns="0" rIns="0" bIns="0" rtlCol="0">
              <a:spAutoFit/>
            </a:bodyPr>
            <a:lstStyle/>
            <a:p>
              <a:r>
                <a:rPr lang="zh-CN" altLang="en-US" sz="2000" b="1">
                  <a:solidFill>
                    <a:srgbClr val="0000FF"/>
                  </a:solidFill>
                  <a:latin typeface="楷体" panose="02010609060101010101" pitchFamily="49" charset="-122"/>
                  <a:ea typeface="楷体" panose="02010609060101010101" pitchFamily="49" charset="-122"/>
                </a:rPr>
                <a:t>交换律</a:t>
              </a:r>
            </a:p>
          </p:txBody>
        </p:sp>
        <p:sp>
          <p:nvSpPr>
            <p:cNvPr id="15" name="文本框 14">
              <a:extLst>
                <a:ext uri="{FF2B5EF4-FFF2-40B4-BE49-F238E27FC236}">
                  <a16:creationId xmlns:a16="http://schemas.microsoft.com/office/drawing/2014/main" id="{3AF88FF8-1B59-4B13-8A6B-2F99DFECFEAE}"/>
                </a:ext>
              </a:extLst>
            </p:cNvPr>
            <p:cNvSpPr txBox="1"/>
            <p:nvPr/>
          </p:nvSpPr>
          <p:spPr>
            <a:xfrm>
              <a:off x="8690086" y="3111585"/>
              <a:ext cx="1605135" cy="307777"/>
            </a:xfrm>
            <a:prstGeom prst="rect">
              <a:avLst/>
            </a:prstGeom>
            <a:solidFill>
              <a:srgbClr val="FFFFCC"/>
            </a:solidFill>
          </p:spPr>
          <p:txBody>
            <a:bodyPr wrap="square" lIns="0" tIns="0" rIns="0" bIns="0" rtlCol="0">
              <a:spAutoFit/>
            </a:bodyPr>
            <a:lstStyle/>
            <a:p>
              <a:r>
                <a:rPr lang="zh-CN" altLang="en-US" sz="2000" b="1">
                  <a:solidFill>
                    <a:srgbClr val="0000FF"/>
                  </a:solidFill>
                  <a:latin typeface="楷体" panose="02010609060101010101" pitchFamily="49" charset="-122"/>
                  <a:ea typeface="楷体" panose="02010609060101010101" pitchFamily="49" charset="-122"/>
                </a:rPr>
                <a:t>德摩尔根律</a:t>
              </a:r>
            </a:p>
          </p:txBody>
        </p:sp>
        <p:sp>
          <p:nvSpPr>
            <p:cNvPr id="16" name="文本框 15">
              <a:extLst>
                <a:ext uri="{FF2B5EF4-FFF2-40B4-BE49-F238E27FC236}">
                  <a16:creationId xmlns:a16="http://schemas.microsoft.com/office/drawing/2014/main" id="{2F843B40-7109-4B78-B9E1-63AB53FCDD99}"/>
                </a:ext>
              </a:extLst>
            </p:cNvPr>
            <p:cNvSpPr txBox="1"/>
            <p:nvPr/>
          </p:nvSpPr>
          <p:spPr>
            <a:xfrm>
              <a:off x="8690085" y="3532253"/>
              <a:ext cx="1605135" cy="307777"/>
            </a:xfrm>
            <a:prstGeom prst="rect">
              <a:avLst/>
            </a:prstGeom>
            <a:solidFill>
              <a:srgbClr val="FFFFCC"/>
            </a:solidFill>
          </p:spPr>
          <p:txBody>
            <a:bodyPr wrap="square" lIns="0" tIns="0" rIns="0" bIns="0" rtlCol="0">
              <a:spAutoFit/>
            </a:bodyPr>
            <a:lstStyle/>
            <a:p>
              <a:r>
                <a:rPr lang="zh-CN" altLang="en-US" sz="2000" b="1">
                  <a:solidFill>
                    <a:srgbClr val="0000FF"/>
                  </a:solidFill>
                  <a:latin typeface="楷体" panose="02010609060101010101" pitchFamily="49" charset="-122"/>
                  <a:ea typeface="楷体" panose="02010609060101010101" pitchFamily="49" charset="-122"/>
                </a:rPr>
                <a:t>集合并的定义</a:t>
              </a:r>
            </a:p>
          </p:txBody>
        </p:sp>
        <p:sp>
          <p:nvSpPr>
            <p:cNvPr id="18" name="文本框 17">
              <a:extLst>
                <a:ext uri="{FF2B5EF4-FFF2-40B4-BE49-F238E27FC236}">
                  <a16:creationId xmlns:a16="http://schemas.microsoft.com/office/drawing/2014/main" id="{FE12C673-EFE9-4736-A629-FC2C8ECFE8D0}"/>
                </a:ext>
              </a:extLst>
            </p:cNvPr>
            <p:cNvSpPr txBox="1"/>
            <p:nvPr/>
          </p:nvSpPr>
          <p:spPr>
            <a:xfrm>
              <a:off x="8657194" y="4351054"/>
              <a:ext cx="1605135" cy="307777"/>
            </a:xfrm>
            <a:prstGeom prst="rect">
              <a:avLst/>
            </a:prstGeom>
            <a:solidFill>
              <a:srgbClr val="FFFFCC"/>
            </a:solidFill>
          </p:spPr>
          <p:txBody>
            <a:bodyPr wrap="square" lIns="0" tIns="0" rIns="0" bIns="0" rtlCol="0">
              <a:spAutoFit/>
            </a:bodyPr>
            <a:lstStyle/>
            <a:p>
              <a:r>
                <a:rPr lang="zh-CN" altLang="en-US" sz="2000" b="1">
                  <a:solidFill>
                    <a:srgbClr val="0000FF"/>
                  </a:solidFill>
                  <a:latin typeface="楷体" panose="02010609060101010101" pitchFamily="49" charset="-122"/>
                  <a:ea typeface="楷体" panose="02010609060101010101" pitchFamily="49" charset="-122"/>
                </a:rPr>
                <a:t>集合差的定义</a:t>
              </a:r>
            </a:p>
          </p:txBody>
        </p:sp>
        <p:sp>
          <p:nvSpPr>
            <p:cNvPr id="12" name="文本框 11">
              <a:extLst>
                <a:ext uri="{FF2B5EF4-FFF2-40B4-BE49-F238E27FC236}">
                  <a16:creationId xmlns:a16="http://schemas.microsoft.com/office/drawing/2014/main" id="{A1D8CB54-DEFB-4D58-BC34-D6608CEFE354}"/>
                </a:ext>
              </a:extLst>
            </p:cNvPr>
            <p:cNvSpPr txBox="1"/>
            <p:nvPr/>
          </p:nvSpPr>
          <p:spPr>
            <a:xfrm>
              <a:off x="10637301" y="1863335"/>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C</a:t>
              </a:r>
              <a:endParaRPr lang="zh-CN" altLang="en-US" b="1">
                <a:solidFill>
                  <a:srgbClr val="C00000"/>
                </a:solidFill>
              </a:endParaRPr>
            </a:p>
          </p:txBody>
        </p:sp>
        <p:sp>
          <p:nvSpPr>
            <p:cNvPr id="19" name="文本框 18">
              <a:extLst>
                <a:ext uri="{FF2B5EF4-FFF2-40B4-BE49-F238E27FC236}">
                  <a16:creationId xmlns:a16="http://schemas.microsoft.com/office/drawing/2014/main" id="{286D9F0C-89E0-4AF5-94FF-5A94F755E00D}"/>
                </a:ext>
              </a:extLst>
            </p:cNvPr>
            <p:cNvSpPr txBox="1"/>
            <p:nvPr/>
          </p:nvSpPr>
          <p:spPr>
            <a:xfrm>
              <a:off x="10637301" y="2285637"/>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C</a:t>
              </a:r>
              <a:endParaRPr lang="zh-CN" altLang="en-US" b="1">
                <a:solidFill>
                  <a:srgbClr val="C00000"/>
                </a:solidFill>
              </a:endParaRPr>
            </a:p>
          </p:txBody>
        </p:sp>
        <p:sp>
          <p:nvSpPr>
            <p:cNvPr id="20" name="文本框 19">
              <a:extLst>
                <a:ext uri="{FF2B5EF4-FFF2-40B4-BE49-F238E27FC236}">
                  <a16:creationId xmlns:a16="http://schemas.microsoft.com/office/drawing/2014/main" id="{1EA6CED1-E9A8-40E0-A4EF-689516F5B295}"/>
                </a:ext>
              </a:extLst>
            </p:cNvPr>
            <p:cNvSpPr txBox="1"/>
            <p:nvPr/>
          </p:nvSpPr>
          <p:spPr>
            <a:xfrm>
              <a:off x="10637301" y="2709582"/>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K</a:t>
              </a:r>
              <a:endParaRPr lang="zh-CN" altLang="en-US" b="1">
                <a:solidFill>
                  <a:srgbClr val="C00000"/>
                </a:solidFill>
              </a:endParaRPr>
            </a:p>
          </p:txBody>
        </p:sp>
        <p:sp>
          <p:nvSpPr>
            <p:cNvPr id="21" name="文本框 20">
              <a:extLst>
                <a:ext uri="{FF2B5EF4-FFF2-40B4-BE49-F238E27FC236}">
                  <a16:creationId xmlns:a16="http://schemas.microsoft.com/office/drawing/2014/main" id="{688045B5-01CE-47A1-8F1C-2AC2C1640CB1}"/>
                </a:ext>
              </a:extLst>
            </p:cNvPr>
            <p:cNvSpPr txBox="1"/>
            <p:nvPr/>
          </p:nvSpPr>
          <p:spPr>
            <a:xfrm>
              <a:off x="10637301" y="3133527"/>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O</a:t>
              </a:r>
              <a:endParaRPr lang="zh-CN" altLang="en-US" b="1">
                <a:solidFill>
                  <a:srgbClr val="C00000"/>
                </a:solidFill>
              </a:endParaRPr>
            </a:p>
          </p:txBody>
        </p:sp>
        <p:sp>
          <p:nvSpPr>
            <p:cNvPr id="22" name="文本框 21">
              <a:extLst>
                <a:ext uri="{FF2B5EF4-FFF2-40B4-BE49-F238E27FC236}">
                  <a16:creationId xmlns:a16="http://schemas.microsoft.com/office/drawing/2014/main" id="{6CBE1D2E-1050-4A2C-9282-389010D2864E}"/>
                </a:ext>
              </a:extLst>
            </p:cNvPr>
            <p:cNvSpPr txBox="1"/>
            <p:nvPr/>
          </p:nvSpPr>
          <p:spPr>
            <a:xfrm>
              <a:off x="10637301" y="3544822"/>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B</a:t>
              </a:r>
              <a:endParaRPr lang="zh-CN" altLang="en-US" b="1">
                <a:solidFill>
                  <a:srgbClr val="C00000"/>
                </a:solidFill>
              </a:endParaRPr>
            </a:p>
          </p:txBody>
        </p:sp>
        <p:sp>
          <p:nvSpPr>
            <p:cNvPr id="23" name="文本框 22">
              <a:extLst>
                <a:ext uri="{FF2B5EF4-FFF2-40B4-BE49-F238E27FC236}">
                  <a16:creationId xmlns:a16="http://schemas.microsoft.com/office/drawing/2014/main" id="{5E235B39-20AF-4D71-9366-82E912EA66A4}"/>
                </a:ext>
              </a:extLst>
            </p:cNvPr>
            <p:cNvSpPr txBox="1"/>
            <p:nvPr/>
          </p:nvSpPr>
          <p:spPr>
            <a:xfrm>
              <a:off x="10637301" y="4366442"/>
              <a:ext cx="328921"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rgbClr val="C00000"/>
                  </a:solidFill>
                </a:rPr>
                <a:t>C</a:t>
              </a:r>
              <a:endParaRPr lang="zh-CN" altLang="en-US" b="1">
                <a:solidFill>
                  <a:srgbClr val="C00000"/>
                </a:solidFill>
              </a:endParaRPr>
            </a:p>
          </p:txBody>
        </p:sp>
      </p:grpSp>
      <p:sp>
        <p:nvSpPr>
          <p:cNvPr id="25" name="文本框 24">
            <a:extLst>
              <a:ext uri="{FF2B5EF4-FFF2-40B4-BE49-F238E27FC236}">
                <a16:creationId xmlns:a16="http://schemas.microsoft.com/office/drawing/2014/main" id="{7B9B5F9C-F7B2-4CF0-9D36-970AF623694D}"/>
              </a:ext>
            </a:extLst>
          </p:cNvPr>
          <p:cNvSpPr txBox="1"/>
          <p:nvPr/>
        </p:nvSpPr>
        <p:spPr>
          <a:xfrm>
            <a:off x="8532207" y="1048184"/>
            <a:ext cx="2026427" cy="646331"/>
          </a:xfrm>
          <a:prstGeom prst="rect">
            <a:avLst/>
          </a:prstGeom>
          <a:solidFill>
            <a:schemeClr val="accent4">
              <a:lumMod val="40000"/>
              <a:lumOff val="60000"/>
            </a:schemeClr>
          </a:solidFill>
        </p:spPr>
        <p:txBody>
          <a:bodyPr wrap="square" rtlCol="0">
            <a:spAutoFit/>
          </a:bodyPr>
          <a:lstStyle/>
          <a:p>
            <a:r>
              <a:rPr lang="zh-CN" altLang="en-US" b="1">
                <a:solidFill>
                  <a:schemeClr val="accent2">
                    <a:lumMod val="50000"/>
                  </a:schemeClr>
                </a:solidFill>
              </a:rPr>
              <a:t>使用下面选项字母填空以给出理由</a:t>
            </a:r>
          </a:p>
        </p:txBody>
      </p:sp>
    </p:spTree>
    <p:extLst>
      <p:ext uri="{BB962C8B-B14F-4D97-AF65-F5344CB8AC3E}">
        <p14:creationId xmlns:p14="http://schemas.microsoft.com/office/powerpoint/2010/main" val="4157390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基于定义证明集合等式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第十七讲  集合等式证明</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7</a:t>
            </a:fld>
            <a:r>
              <a:rPr lang="en-US" altLang="zh-CN">
                <a:latin typeface="Arial" panose="020B0604020202020204" pitchFamily="34" charset="0"/>
                <a:ea typeface="楷体" panose="02010609060101010101" pitchFamily="49" charset="-122"/>
                <a:cs typeface="Arial" panose="020B0604020202020204" pitchFamily="34" charset="0"/>
              </a:rPr>
              <a:t>/34</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基于定义证明集合等式举例</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C60CA4F9-839C-4E3F-AD2B-CB535B88AF8B}"/>
                  </a:ext>
                </a:extLst>
              </p:cNvPr>
              <p:cNvSpPr txBox="1"/>
              <p:nvPr/>
            </p:nvSpPr>
            <p:spPr>
              <a:xfrm>
                <a:off x="797083" y="2692121"/>
                <a:ext cx="10597832" cy="946413"/>
              </a:xfrm>
              <a:prstGeom prst="rect">
                <a:avLst/>
              </a:prstGeom>
              <a:solidFill>
                <a:schemeClr val="accent6">
                  <a:lumMod val="20000"/>
                  <a:lumOff val="80000"/>
                  <a:alpha val="50000"/>
                </a:schemeClr>
              </a:solidFill>
            </p:spPr>
            <p:txBody>
              <a:bodyPr wrap="square" rtlCol="0">
                <a:spAutoFit/>
              </a:bodyPr>
              <a:lstStyle/>
              <a:p>
                <a:pPr>
                  <a:spcAft>
                    <a:spcPts val="900"/>
                  </a:spcAft>
                </a:pPr>
                <a:r>
                  <a:rPr lang="zh-CN" altLang="en-US" sz="2400" b="1" dirty="0">
                    <a:solidFill>
                      <a:srgbClr val="002060"/>
                    </a:solidFill>
                  </a:rPr>
                  <a:t>设</a:t>
                </a: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𝑩</m:t>
                    </m:r>
                    <m:r>
                      <a:rPr lang="en-US" altLang="zh-CN" sz="2400" b="1" i="1">
                        <a:solidFill>
                          <a:srgbClr val="002060"/>
                        </a:solidFill>
                        <a:latin typeface="Cambria Math" panose="02040503050406030204" pitchFamily="18" charset="0"/>
                      </a:rPr>
                      <m:t>, </m:t>
                    </m:r>
                    <m:r>
                      <a:rPr lang="en-US" altLang="zh-CN" sz="2400" b="1" i="1" smtClean="0">
                        <a:solidFill>
                          <a:srgbClr val="002060"/>
                        </a:solidFill>
                        <a:latin typeface="Cambria Math" panose="02040503050406030204" pitchFamily="18" charset="0"/>
                      </a:rPr>
                      <m:t>𝑪</m:t>
                    </m:r>
                  </m:oMath>
                </a14:m>
                <a:r>
                  <a:rPr lang="zh-CN" altLang="en-US" sz="2400" b="1" dirty="0">
                    <a:solidFill>
                      <a:srgbClr val="002060"/>
                    </a:solidFill>
                  </a:rPr>
                  <a:t>是任意集合，证明</a:t>
                </a:r>
                <a:endParaRPr lang="en-US" altLang="zh-CN" sz="2400" b="1" dirty="0">
                  <a:solidFill>
                    <a:srgbClr val="002060"/>
                  </a:solidFill>
                </a:endParaRPr>
              </a:p>
              <a:p>
                <a:pPr algn="ctr"/>
                <a:r>
                  <a:rPr lang="en-US" altLang="zh-CN" sz="2400" b="1" dirty="0">
                    <a:solidFill>
                      <a:srgbClr val="002060"/>
                    </a:solidFill>
                  </a:rPr>
                  <a:t>(1) </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𝑨</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𝑩</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𝑪</m:t>
                    </m:r>
                    <m:r>
                      <a:rPr lang="en-US" altLang="zh-CN" sz="2400" b="1" i="1" smtClean="0">
                        <a:solidFill>
                          <a:schemeClr val="accent2">
                            <a:lumMod val="50000"/>
                          </a:schemeClr>
                        </a:solidFill>
                        <a:latin typeface="Cambria Math" panose="02040503050406030204" pitchFamily="18" charset="0"/>
                      </a:rPr>
                      <m:t> = (</m:t>
                    </m:r>
                    <m:r>
                      <a:rPr lang="en-US" altLang="zh-CN" sz="2400" b="1" i="1" smtClean="0">
                        <a:solidFill>
                          <a:schemeClr val="accent2">
                            <a:lumMod val="50000"/>
                          </a:schemeClr>
                        </a:solidFill>
                        <a:latin typeface="Cambria Math" panose="02040503050406030204" pitchFamily="18" charset="0"/>
                      </a:rPr>
                      <m:t>𝑨</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𝑪</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𝑩</m:t>
                    </m:r>
                  </m:oMath>
                </a14:m>
                <a:r>
                  <a:rPr lang="en-US" altLang="zh-CN" sz="2400" b="1" dirty="0">
                    <a:solidFill>
                      <a:srgbClr val="002060"/>
                    </a:solidFill>
                  </a:rPr>
                  <a:t>	(2) </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𝑨</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𝑩</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𝑪</m:t>
                    </m:r>
                    <m:r>
                      <a:rPr lang="en-US" altLang="zh-CN" sz="2400" b="1" i="1" smtClean="0">
                        <a:solidFill>
                          <a:schemeClr val="accent2">
                            <a:lumMod val="50000"/>
                          </a:schemeClr>
                        </a:solidFill>
                        <a:latin typeface="Cambria Math" panose="02040503050406030204" pitchFamily="18" charset="0"/>
                      </a:rPr>
                      <m:t> = (</m:t>
                    </m:r>
                    <m:r>
                      <a:rPr lang="en-US" altLang="zh-CN" sz="2400" b="1" i="1" smtClean="0">
                        <a:solidFill>
                          <a:schemeClr val="accent2">
                            <a:lumMod val="50000"/>
                          </a:schemeClr>
                        </a:solidFill>
                        <a:latin typeface="Cambria Math" panose="02040503050406030204" pitchFamily="18" charset="0"/>
                      </a:rPr>
                      <m:t>𝑨</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𝑪</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𝑩</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𝑪</m:t>
                    </m:r>
                    <m:r>
                      <a:rPr lang="en-US" altLang="zh-CN" sz="2400" b="1" i="1" smtClean="0">
                        <a:solidFill>
                          <a:schemeClr val="accent2">
                            <a:lumMod val="50000"/>
                          </a:schemeClr>
                        </a:solidFill>
                        <a:latin typeface="Cambria Math" panose="02040503050406030204" pitchFamily="18" charset="0"/>
                      </a:rPr>
                      <m:t>) </m:t>
                    </m:r>
                  </m:oMath>
                </a14:m>
                <a:endParaRPr lang="zh-CN" altLang="en-US" sz="2400" b="1" dirty="0">
                  <a:solidFill>
                    <a:srgbClr val="002060"/>
                  </a:solidFill>
                </a:endParaRPr>
              </a:p>
            </p:txBody>
          </p:sp>
        </mc:Choice>
        <mc:Fallback xmlns="">
          <p:sp>
            <p:nvSpPr>
              <p:cNvPr id="11" name="文本框 10">
                <a:extLst>
                  <a:ext uri="{FF2B5EF4-FFF2-40B4-BE49-F238E27FC236}">
                    <a16:creationId xmlns:a16="http://schemas.microsoft.com/office/drawing/2014/main" id="{C60CA4F9-839C-4E3F-AD2B-CB535B88AF8B}"/>
                  </a:ext>
                </a:extLst>
              </p:cNvPr>
              <p:cNvSpPr txBox="1">
                <a:spLocks noRot="1" noChangeAspect="1" noMove="1" noResize="1" noEditPoints="1" noAdjustHandles="1" noChangeArrowheads="1" noChangeShapeType="1" noTextEdit="1"/>
              </p:cNvSpPr>
              <p:nvPr/>
            </p:nvSpPr>
            <p:spPr>
              <a:xfrm>
                <a:off x="797083" y="2692121"/>
                <a:ext cx="10597832" cy="946413"/>
              </a:xfrm>
              <a:prstGeom prst="rect">
                <a:avLst/>
              </a:prstGeom>
              <a:blipFill>
                <a:blip r:embed="rId2"/>
                <a:stretch>
                  <a:fillRect l="-921" t="-4516" b="-14839"/>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11B7775A-7ACD-4909-8A69-81BFA1C169C9}"/>
              </a:ext>
            </a:extLst>
          </p:cNvPr>
          <p:cNvSpPr txBox="1"/>
          <p:nvPr/>
        </p:nvSpPr>
        <p:spPr>
          <a:xfrm>
            <a:off x="797084" y="3901001"/>
            <a:ext cx="8142986" cy="400110"/>
          </a:xfrm>
          <a:prstGeom prst="rect">
            <a:avLst/>
          </a:prstGeom>
          <a:solidFill>
            <a:schemeClr val="accent4">
              <a:lumMod val="20000"/>
              <a:lumOff val="80000"/>
            </a:schemeClr>
          </a:solidFill>
        </p:spPr>
        <p:txBody>
          <a:bodyPr wrap="square" rtlCol="0">
            <a:spAutoFit/>
          </a:bodyPr>
          <a:lstStyle/>
          <a:p>
            <a:r>
              <a:rPr lang="zh-CN" altLang="en-US" sz="2000" b="1">
                <a:solidFill>
                  <a:schemeClr val="accent2">
                    <a:lumMod val="50000"/>
                  </a:schemeClr>
                </a:solidFill>
              </a:rPr>
              <a:t>按照上述模式进行证明，并写清楚每一步推导用到的定义或</a:t>
            </a:r>
            <a:r>
              <a:rPr lang="zh-CN" altLang="en-US" sz="2000" b="1">
                <a:solidFill>
                  <a:srgbClr val="C00000"/>
                </a:solidFill>
              </a:rPr>
              <a:t>逻辑等值式</a:t>
            </a:r>
          </a:p>
        </p:txBody>
      </p:sp>
    </p:spTree>
    <p:extLst>
      <p:ext uri="{BB962C8B-B14F-4D97-AF65-F5344CB8AC3E}">
        <p14:creationId xmlns:p14="http://schemas.microsoft.com/office/powerpoint/2010/main" val="536755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基于定义证明集合等式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第十七讲  集合等式证明</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8</a:t>
            </a:fld>
            <a:r>
              <a:rPr lang="en-US" altLang="zh-CN">
                <a:latin typeface="Arial" panose="020B0604020202020204" pitchFamily="34" charset="0"/>
                <a:ea typeface="楷体" panose="02010609060101010101" pitchFamily="49" charset="-122"/>
                <a:cs typeface="Arial" panose="020B0604020202020204" pitchFamily="34" charset="0"/>
              </a:rPr>
              <a:t>/34</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基于定义证明集合等式举例</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C60CA4F9-839C-4E3F-AD2B-CB535B88AF8B}"/>
                  </a:ext>
                </a:extLst>
              </p:cNvPr>
              <p:cNvSpPr txBox="1"/>
              <p:nvPr/>
            </p:nvSpPr>
            <p:spPr>
              <a:xfrm>
                <a:off x="1578081" y="2025981"/>
                <a:ext cx="8136408" cy="461665"/>
              </a:xfrm>
              <a:prstGeom prst="rect">
                <a:avLst/>
              </a:prstGeom>
              <a:solidFill>
                <a:schemeClr val="accent6">
                  <a:lumMod val="20000"/>
                  <a:lumOff val="80000"/>
                  <a:alpha val="50000"/>
                </a:schemeClr>
              </a:solidFill>
            </p:spPr>
            <p:txBody>
              <a:bodyPr wrap="square" rtlCol="0">
                <a:spAutoFit/>
              </a:bodyPr>
              <a:lstStyle/>
              <a:p>
                <a:pPr>
                  <a:spcAft>
                    <a:spcPts val="900"/>
                  </a:spcAft>
                </a:pPr>
                <a:r>
                  <a:rPr lang="zh-CN" altLang="en-US" sz="2400" b="1">
                    <a:solidFill>
                      <a:srgbClr val="002060"/>
                    </a:solidFill>
                  </a:rPr>
                  <a:t>设</a:t>
                </a: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𝑩</m:t>
                    </m:r>
                    <m:r>
                      <a:rPr lang="en-US" altLang="zh-CN" sz="2400" b="1" i="1">
                        <a:solidFill>
                          <a:srgbClr val="002060"/>
                        </a:solidFill>
                        <a:latin typeface="Cambria Math" panose="02040503050406030204" pitchFamily="18" charset="0"/>
                      </a:rPr>
                      <m:t>, </m:t>
                    </m:r>
                    <m:r>
                      <a:rPr lang="en-US" altLang="zh-CN" sz="2400" b="1" i="1" smtClean="0">
                        <a:solidFill>
                          <a:srgbClr val="002060"/>
                        </a:solidFill>
                        <a:latin typeface="Cambria Math" panose="02040503050406030204" pitchFamily="18" charset="0"/>
                      </a:rPr>
                      <m:t>𝑪</m:t>
                    </m:r>
                  </m:oMath>
                </a14:m>
                <a:r>
                  <a:rPr lang="zh-CN" altLang="en-US" sz="2400" b="1">
                    <a:solidFill>
                      <a:srgbClr val="002060"/>
                    </a:solidFill>
                  </a:rPr>
                  <a:t>是任意集合，证明 </a:t>
                </a:r>
                <a:r>
                  <a:rPr lang="en-US" altLang="zh-CN" sz="2400" b="1">
                    <a:solidFill>
                      <a:srgbClr val="002060"/>
                    </a:solidFill>
                  </a:rPr>
                  <a:t>(1) </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𝑨</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𝑩</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𝑪</m:t>
                    </m:r>
                    <m:r>
                      <a:rPr lang="en-US" altLang="zh-CN" sz="2400" b="1" i="1" smtClean="0">
                        <a:solidFill>
                          <a:schemeClr val="accent2">
                            <a:lumMod val="50000"/>
                          </a:schemeClr>
                        </a:solidFill>
                        <a:latin typeface="Cambria Math" panose="02040503050406030204" pitchFamily="18" charset="0"/>
                      </a:rPr>
                      <m:t> = (</m:t>
                    </m:r>
                    <m:r>
                      <a:rPr lang="en-US" altLang="zh-CN" sz="2400" b="1" i="1" smtClean="0">
                        <a:solidFill>
                          <a:schemeClr val="accent2">
                            <a:lumMod val="50000"/>
                          </a:schemeClr>
                        </a:solidFill>
                        <a:latin typeface="Cambria Math" panose="02040503050406030204" pitchFamily="18" charset="0"/>
                      </a:rPr>
                      <m:t>𝑨</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𝑪</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𝑩</m:t>
                    </m:r>
                  </m:oMath>
                </a14:m>
                <a:endParaRPr lang="zh-CN" altLang="en-US" sz="2400" b="1">
                  <a:solidFill>
                    <a:srgbClr val="002060"/>
                  </a:solidFill>
                </a:endParaRPr>
              </a:p>
            </p:txBody>
          </p:sp>
        </mc:Choice>
        <mc:Fallback xmlns="">
          <p:sp>
            <p:nvSpPr>
              <p:cNvPr id="11" name="文本框 10">
                <a:extLst>
                  <a:ext uri="{FF2B5EF4-FFF2-40B4-BE49-F238E27FC236}">
                    <a16:creationId xmlns:a16="http://schemas.microsoft.com/office/drawing/2014/main" id="{C60CA4F9-839C-4E3F-AD2B-CB535B88AF8B}"/>
                  </a:ext>
                </a:extLst>
              </p:cNvPr>
              <p:cNvSpPr txBox="1">
                <a:spLocks noRot="1" noChangeAspect="1" noMove="1" noResize="1" noEditPoints="1" noAdjustHandles="1" noChangeArrowheads="1" noChangeShapeType="1" noTextEdit="1"/>
              </p:cNvSpPr>
              <p:nvPr/>
            </p:nvSpPr>
            <p:spPr>
              <a:xfrm>
                <a:off x="1578081" y="2025981"/>
                <a:ext cx="8136408" cy="461665"/>
              </a:xfrm>
              <a:prstGeom prst="rect">
                <a:avLst/>
              </a:prstGeom>
              <a:blipFill>
                <a:blip r:embed="rId2"/>
                <a:stretch>
                  <a:fillRect l="-1199" t="-9211" b="-30263"/>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1B79FF22-5034-49D2-A587-F3D8EAC7161C}"/>
              </a:ext>
            </a:extLst>
          </p:cNvPr>
          <p:cNvPicPr>
            <a:picLocks noChangeAspect="1"/>
          </p:cNvPicPr>
          <p:nvPr/>
        </p:nvPicPr>
        <p:blipFill>
          <a:blip r:embed="rId3"/>
          <a:stretch>
            <a:fillRect/>
          </a:stretch>
        </p:blipFill>
        <p:spPr>
          <a:xfrm>
            <a:off x="1578081" y="2810196"/>
            <a:ext cx="9035837" cy="2011474"/>
          </a:xfrm>
          <a:prstGeom prst="rect">
            <a:avLst/>
          </a:prstGeom>
        </p:spPr>
      </p:pic>
    </p:spTree>
    <p:extLst>
      <p:ext uri="{BB962C8B-B14F-4D97-AF65-F5344CB8AC3E}">
        <p14:creationId xmlns:p14="http://schemas.microsoft.com/office/powerpoint/2010/main" val="4248957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基于定义证明集合等式</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第十七讲  集合等式证明</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9</a:t>
            </a:fld>
            <a:r>
              <a:rPr lang="en-US" altLang="zh-CN">
                <a:latin typeface="Arial" panose="020B0604020202020204" pitchFamily="34" charset="0"/>
                <a:ea typeface="楷体" panose="02010609060101010101" pitchFamily="49" charset="-122"/>
                <a:cs typeface="Arial" panose="020B0604020202020204" pitchFamily="34" charset="0"/>
              </a:rPr>
              <a:t>/34</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基于定义证明集合等式举例</a:t>
            </a:r>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987B059B-2B07-4C2D-99D9-5EEB29F03050}"/>
                  </a:ext>
                </a:extLst>
              </p:cNvPr>
              <p:cNvSpPr txBox="1"/>
              <p:nvPr/>
            </p:nvSpPr>
            <p:spPr>
              <a:xfrm>
                <a:off x="1204015" y="1278429"/>
                <a:ext cx="9420441" cy="461665"/>
              </a:xfrm>
              <a:prstGeom prst="rect">
                <a:avLst/>
              </a:prstGeom>
              <a:solidFill>
                <a:schemeClr val="accent6">
                  <a:lumMod val="20000"/>
                  <a:lumOff val="80000"/>
                  <a:alpha val="50000"/>
                </a:schemeClr>
              </a:solidFill>
            </p:spPr>
            <p:txBody>
              <a:bodyPr wrap="square" rtlCol="0">
                <a:spAutoFit/>
              </a:bodyPr>
              <a:lstStyle/>
              <a:p>
                <a:pPr>
                  <a:spcAft>
                    <a:spcPts val="900"/>
                  </a:spcAft>
                </a:pPr>
                <a:r>
                  <a:rPr lang="zh-CN" altLang="en-US" sz="2400" b="1" dirty="0">
                    <a:solidFill>
                      <a:srgbClr val="002060"/>
                    </a:solidFill>
                  </a:rPr>
                  <a:t>设</a:t>
                </a:r>
                <a14:m>
                  <m:oMath xmlns:m="http://schemas.openxmlformats.org/officeDocument/2006/math">
                    <m:r>
                      <a:rPr lang="en-US" altLang="zh-CN" sz="2400" b="1" i="1" smtClean="0">
                        <a:solidFill>
                          <a:srgbClr val="002060"/>
                        </a:solidFill>
                        <a:latin typeface="Cambria Math" panose="02040503050406030204" pitchFamily="18" charset="0"/>
                      </a:rPr>
                      <m:t>𝑨</m:t>
                    </m:r>
                    <m:r>
                      <a:rPr lang="en-US" altLang="zh-CN" sz="2400" b="1" i="1">
                        <a:solidFill>
                          <a:srgbClr val="002060"/>
                        </a:solidFill>
                        <a:latin typeface="Cambria Math" panose="02040503050406030204" pitchFamily="18" charset="0"/>
                      </a:rPr>
                      <m:t>, </m:t>
                    </m:r>
                    <m:r>
                      <a:rPr lang="en-US" altLang="zh-CN" sz="2400" b="1" i="1">
                        <a:solidFill>
                          <a:srgbClr val="002060"/>
                        </a:solidFill>
                        <a:latin typeface="Cambria Math" panose="02040503050406030204" pitchFamily="18" charset="0"/>
                      </a:rPr>
                      <m:t>𝑩</m:t>
                    </m:r>
                    <m:r>
                      <a:rPr lang="en-US" altLang="zh-CN" sz="2400" b="1" i="1">
                        <a:solidFill>
                          <a:srgbClr val="002060"/>
                        </a:solidFill>
                        <a:latin typeface="Cambria Math" panose="02040503050406030204" pitchFamily="18" charset="0"/>
                      </a:rPr>
                      <m:t>, </m:t>
                    </m:r>
                    <m:r>
                      <a:rPr lang="en-US" altLang="zh-CN" sz="2400" b="1" i="1" smtClean="0">
                        <a:solidFill>
                          <a:srgbClr val="002060"/>
                        </a:solidFill>
                        <a:latin typeface="Cambria Math" panose="02040503050406030204" pitchFamily="18" charset="0"/>
                      </a:rPr>
                      <m:t>𝑪</m:t>
                    </m:r>
                  </m:oMath>
                </a14:m>
                <a:r>
                  <a:rPr lang="zh-CN" altLang="en-US" sz="2400" b="1" dirty="0">
                    <a:solidFill>
                      <a:srgbClr val="002060"/>
                    </a:solidFill>
                  </a:rPr>
                  <a:t>是任意集合，证明 </a:t>
                </a:r>
                <a:r>
                  <a:rPr lang="en-US" altLang="zh-CN" sz="2400" b="1" dirty="0">
                    <a:solidFill>
                      <a:srgbClr val="002060"/>
                    </a:solidFill>
                  </a:rPr>
                  <a:t>(2) </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𝑨</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𝑩</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𝑪</m:t>
                    </m:r>
                    <m:r>
                      <a:rPr lang="en-US" altLang="zh-CN" sz="2400" b="1" i="1" smtClean="0">
                        <a:solidFill>
                          <a:schemeClr val="accent2">
                            <a:lumMod val="50000"/>
                          </a:schemeClr>
                        </a:solidFill>
                        <a:latin typeface="Cambria Math" panose="02040503050406030204" pitchFamily="18" charset="0"/>
                      </a:rPr>
                      <m:t> =(</m:t>
                    </m:r>
                    <m:r>
                      <a:rPr lang="zh-CN" altLang="en-US" sz="2400" b="1" i="1">
                        <a:solidFill>
                          <a:schemeClr val="accent2">
                            <a:lumMod val="50000"/>
                          </a:schemeClr>
                        </a:solidFill>
                        <a:latin typeface="Cambria Math" panose="02040503050406030204" pitchFamily="18" charset="0"/>
                      </a:rPr>
                      <m:t>𝑨</m:t>
                    </m:r>
                    <m:r>
                      <a:rPr lang="zh-CN" altLang="en-US" sz="2400" b="1" i="1">
                        <a:solidFill>
                          <a:schemeClr val="accent2">
                            <a:lumMod val="50000"/>
                          </a:schemeClr>
                        </a:solidFill>
                        <a:latin typeface="Cambria Math" panose="02040503050406030204" pitchFamily="18" charset="0"/>
                      </a:rPr>
                      <m:t>−</m:t>
                    </m:r>
                    <m:r>
                      <a:rPr lang="zh-CN" altLang="en-US" sz="2400" b="1" i="1">
                        <a:solidFill>
                          <a:schemeClr val="accent2">
                            <a:lumMod val="50000"/>
                          </a:schemeClr>
                        </a:solidFill>
                        <a:latin typeface="Cambria Math" panose="02040503050406030204" pitchFamily="18" charset="0"/>
                      </a:rPr>
                      <m:t>𝑪</m:t>
                    </m:r>
                    <m:r>
                      <a:rPr lang="en-US" altLang="zh-CN" sz="2400" b="1" i="1">
                        <a:solidFill>
                          <a:schemeClr val="accent2">
                            <a:lumMod val="50000"/>
                          </a:schemeClr>
                        </a:solidFill>
                        <a:latin typeface="Cambria Math" panose="02040503050406030204" pitchFamily="18" charset="0"/>
                      </a:rPr>
                      <m:t>)−(</m:t>
                    </m:r>
                    <m:r>
                      <a:rPr lang="zh-CN" altLang="en-US" sz="2400" b="1" i="1">
                        <a:solidFill>
                          <a:schemeClr val="accent2">
                            <a:lumMod val="50000"/>
                          </a:schemeClr>
                        </a:solidFill>
                        <a:latin typeface="Cambria Math" panose="02040503050406030204" pitchFamily="18" charset="0"/>
                      </a:rPr>
                      <m:t>𝑩</m:t>
                    </m:r>
                    <m:r>
                      <a:rPr lang="zh-CN" altLang="en-US" sz="2400" b="1" i="1">
                        <a:solidFill>
                          <a:schemeClr val="accent2">
                            <a:lumMod val="50000"/>
                          </a:schemeClr>
                        </a:solidFill>
                        <a:latin typeface="Cambria Math" panose="02040503050406030204" pitchFamily="18" charset="0"/>
                      </a:rPr>
                      <m:t>−</m:t>
                    </m:r>
                    <m:r>
                      <a:rPr lang="zh-CN" altLang="en-US" sz="2400" b="1" i="1">
                        <a:solidFill>
                          <a:schemeClr val="accent2">
                            <a:lumMod val="50000"/>
                          </a:schemeClr>
                        </a:solidFill>
                        <a:latin typeface="Cambria Math" panose="02040503050406030204" pitchFamily="18" charset="0"/>
                      </a:rPr>
                      <m:t>𝑪</m:t>
                    </m:r>
                    <m:r>
                      <a:rPr lang="en-US" altLang="zh-CN" sz="2400" b="1" i="1">
                        <a:solidFill>
                          <a:schemeClr val="accent2">
                            <a:lumMod val="50000"/>
                          </a:schemeClr>
                        </a:solidFill>
                        <a:latin typeface="Cambria Math" panose="02040503050406030204" pitchFamily="18" charset="0"/>
                      </a:rPr>
                      <m:t>)</m:t>
                    </m:r>
                  </m:oMath>
                </a14:m>
                <a:endParaRPr lang="zh-CN" altLang="en-US" sz="2400" b="1" dirty="0">
                  <a:solidFill>
                    <a:srgbClr val="002060"/>
                  </a:solidFill>
                </a:endParaRPr>
              </a:p>
            </p:txBody>
          </p:sp>
        </mc:Choice>
        <mc:Fallback>
          <p:sp>
            <p:nvSpPr>
              <p:cNvPr id="12" name="文本框 11">
                <a:extLst>
                  <a:ext uri="{FF2B5EF4-FFF2-40B4-BE49-F238E27FC236}">
                    <a16:creationId xmlns:a16="http://schemas.microsoft.com/office/drawing/2014/main" id="{987B059B-2B07-4C2D-99D9-5EEB29F03050}"/>
                  </a:ext>
                </a:extLst>
              </p:cNvPr>
              <p:cNvSpPr txBox="1">
                <a:spLocks noRot="1" noChangeAspect="1" noMove="1" noResize="1" noEditPoints="1" noAdjustHandles="1" noChangeArrowheads="1" noChangeShapeType="1" noTextEdit="1"/>
              </p:cNvSpPr>
              <p:nvPr/>
            </p:nvSpPr>
            <p:spPr>
              <a:xfrm>
                <a:off x="1204015" y="1278429"/>
                <a:ext cx="9420441" cy="461665"/>
              </a:xfrm>
              <a:prstGeom prst="rect">
                <a:avLst/>
              </a:prstGeom>
              <a:blipFill>
                <a:blip r:embed="rId2"/>
                <a:stretch>
                  <a:fillRect l="-1036" t="-9333" b="-32000"/>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598A6307-05F5-4A12-BCC2-3DCA4749F039}"/>
              </a:ext>
            </a:extLst>
          </p:cNvPr>
          <p:cNvPicPr>
            <a:picLocks noChangeAspect="1"/>
          </p:cNvPicPr>
          <p:nvPr/>
        </p:nvPicPr>
        <p:blipFill>
          <a:blip r:embed="rId3"/>
          <a:stretch>
            <a:fillRect/>
          </a:stretch>
        </p:blipFill>
        <p:spPr>
          <a:xfrm>
            <a:off x="1204016" y="1922178"/>
            <a:ext cx="9783966" cy="4049742"/>
          </a:xfrm>
          <a:prstGeom prst="rect">
            <a:avLst/>
          </a:prstGeom>
        </p:spPr>
      </p:pic>
    </p:spTree>
    <p:extLst>
      <p:ext uri="{BB962C8B-B14F-4D97-AF65-F5344CB8AC3E}">
        <p14:creationId xmlns:p14="http://schemas.microsoft.com/office/powerpoint/2010/main" val="34862427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1229</TotalTime>
  <Words>4215</Words>
  <Application>Microsoft Office PowerPoint</Application>
  <PresentationFormat>宽屏</PresentationFormat>
  <Paragraphs>547</Paragraphs>
  <Slides>35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等线</vt:lpstr>
      <vt:lpstr>等线 Light</vt:lpstr>
      <vt:lpstr>仿宋</vt:lpstr>
      <vt:lpstr>华文新魏</vt:lpstr>
      <vt:lpstr>楷体</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380514873@qq.com</cp:lastModifiedBy>
  <cp:revision>69</cp:revision>
  <dcterms:created xsi:type="dcterms:W3CDTF">2022-01-01T06:39:40Z</dcterms:created>
  <dcterms:modified xsi:type="dcterms:W3CDTF">2022-04-13T08:02:10Z</dcterms:modified>
</cp:coreProperties>
</file>