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57" r:id="rId4"/>
    <p:sldId id="282" r:id="rId5"/>
    <p:sldId id="283" r:id="rId6"/>
    <p:sldId id="261" r:id="rId7"/>
    <p:sldId id="284" r:id="rId8"/>
    <p:sldId id="286" r:id="rId9"/>
    <p:sldId id="285" r:id="rId10"/>
    <p:sldId id="287" r:id="rId11"/>
    <p:sldId id="289" r:id="rId12"/>
    <p:sldId id="288" r:id="rId13"/>
    <p:sldId id="290" r:id="rId14"/>
    <p:sldId id="260" r:id="rId15"/>
    <p:sldId id="291" r:id="rId16"/>
    <p:sldId id="293" r:id="rId17"/>
    <p:sldId id="294" r:id="rId18"/>
    <p:sldId id="297" r:id="rId19"/>
    <p:sldId id="298" r:id="rId20"/>
    <p:sldId id="295" r:id="rId21"/>
    <p:sldId id="296" r:id="rId22"/>
    <p:sldId id="292" r:id="rId23"/>
    <p:sldId id="301" r:id="rId24"/>
    <p:sldId id="258" r:id="rId25"/>
    <p:sldId id="299" r:id="rId26"/>
    <p:sldId id="305" r:id="rId27"/>
    <p:sldId id="308" r:id="rId28"/>
    <p:sldId id="302" r:id="rId29"/>
    <p:sldId id="307" r:id="rId30"/>
    <p:sldId id="306" r:id="rId31"/>
    <p:sldId id="304" r:id="rId32"/>
    <p:sldId id="272" r:id="rId33"/>
    <p:sldId id="280" r:id="rId34"/>
    <p:sldId id="2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FFFFFF"/>
    <a:srgbClr val="FFFFCC"/>
    <a:srgbClr val="0D13FB"/>
    <a:srgbClr val="E5EFE5"/>
    <a:srgbClr val="F0F7EB"/>
    <a:srgbClr val="FDF2EA"/>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7"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76CA6-14DF-4FCE-9392-C2BD49EAB389}" type="datetimeFigureOut">
              <a:rPr lang="zh-CN" altLang="en-US" smtClean="0"/>
              <a:t>2022/4/25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AC9DC-6BB8-4459-AEF4-5D60F5BDF644}" type="slidenum">
              <a:rPr lang="zh-CN" altLang="en-US" smtClean="0"/>
              <a:t>‹#›</a:t>
            </a:fld>
            <a:endParaRPr lang="zh-CN" altLang="en-US"/>
          </a:p>
        </p:txBody>
      </p:sp>
    </p:spTree>
    <p:extLst>
      <p:ext uri="{BB962C8B-B14F-4D97-AF65-F5344CB8AC3E}">
        <p14:creationId xmlns:p14="http://schemas.microsoft.com/office/powerpoint/2010/main" val="128015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F2AC9DC-6BB8-4459-AEF4-5D60F5BDF644}" type="slidenum">
              <a:rPr lang="zh-CN" altLang="en-US" smtClean="0"/>
              <a:t>6</a:t>
            </a:fld>
            <a:endParaRPr lang="zh-CN" altLang="en-US"/>
          </a:p>
        </p:txBody>
      </p:sp>
    </p:spTree>
    <p:extLst>
      <p:ext uri="{BB962C8B-B14F-4D97-AF65-F5344CB8AC3E}">
        <p14:creationId xmlns:p14="http://schemas.microsoft.com/office/powerpoint/2010/main" val="353542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5.png"/><Relationship Id="rId16"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19.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77.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76.png"/><Relationship Id="rId11" Type="http://schemas.openxmlformats.org/officeDocument/2006/relationships/image" Target="../media/image72.png"/><Relationship Id="rId5" Type="http://schemas.openxmlformats.org/officeDocument/2006/relationships/image" Target="../media/image75.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1.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image" Target="../media/image85.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9.png"/><Relationship Id="rId2" Type="http://schemas.openxmlformats.org/officeDocument/2006/relationships/image" Target="../media/image84.png"/><Relationship Id="rId16" Type="http://schemas.openxmlformats.org/officeDocument/2006/relationships/image" Target="../media/image98.png"/><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5" Type="http://schemas.openxmlformats.org/officeDocument/2006/relationships/image" Target="../media/image97.png"/><Relationship Id="rId10" Type="http://schemas.openxmlformats.org/officeDocument/2006/relationships/image" Target="../media/image92.png"/><Relationship Id="rId19" Type="http://schemas.openxmlformats.org/officeDocument/2006/relationships/image" Target="../media/image101.png"/><Relationship Id="rId4" Type="http://schemas.openxmlformats.org/officeDocument/2006/relationships/image" Target="../media/image86.png"/><Relationship Id="rId9" Type="http://schemas.openxmlformats.org/officeDocument/2006/relationships/image" Target="../media/image91.png"/><Relationship Id="rId14" Type="http://schemas.openxmlformats.org/officeDocument/2006/relationships/image" Target="../media/image96.png"/></Relationships>
</file>

<file path=ppt/slides/_rels/slide2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6.png"/><Relationship Id="rId18" Type="http://schemas.openxmlformats.org/officeDocument/2006/relationships/image" Target="../media/image111.png"/><Relationship Id="rId26" Type="http://schemas.openxmlformats.org/officeDocument/2006/relationships/image" Target="../media/image119.png"/><Relationship Id="rId3" Type="http://schemas.openxmlformats.org/officeDocument/2006/relationships/image" Target="../media/image46.png"/><Relationship Id="rId21" Type="http://schemas.openxmlformats.org/officeDocument/2006/relationships/image" Target="../media/image114.png"/><Relationship Id="rId7" Type="http://schemas.openxmlformats.org/officeDocument/2006/relationships/image" Target="../media/image50.png"/><Relationship Id="rId12" Type="http://schemas.openxmlformats.org/officeDocument/2006/relationships/image" Target="../media/image105.png"/><Relationship Id="rId17" Type="http://schemas.openxmlformats.org/officeDocument/2006/relationships/image" Target="../media/image110.png"/><Relationship Id="rId25" Type="http://schemas.openxmlformats.org/officeDocument/2006/relationships/image" Target="../media/image118.png"/><Relationship Id="rId2" Type="http://schemas.openxmlformats.org/officeDocument/2006/relationships/image" Target="../media/image45.png"/><Relationship Id="rId16" Type="http://schemas.openxmlformats.org/officeDocument/2006/relationships/image" Target="../media/image109.png"/><Relationship Id="rId20" Type="http://schemas.openxmlformats.org/officeDocument/2006/relationships/image" Target="../media/image113.png"/><Relationship Id="rId29" Type="http://schemas.openxmlformats.org/officeDocument/2006/relationships/image" Target="../media/image122.png"/><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104.png"/><Relationship Id="rId24" Type="http://schemas.openxmlformats.org/officeDocument/2006/relationships/image" Target="../media/image117.png"/><Relationship Id="rId5" Type="http://schemas.openxmlformats.org/officeDocument/2006/relationships/image" Target="../media/image48.png"/><Relationship Id="rId15" Type="http://schemas.openxmlformats.org/officeDocument/2006/relationships/image" Target="../media/image108.png"/><Relationship Id="rId23" Type="http://schemas.openxmlformats.org/officeDocument/2006/relationships/image" Target="../media/image116.png"/><Relationship Id="rId28" Type="http://schemas.openxmlformats.org/officeDocument/2006/relationships/image" Target="../media/image121.png"/><Relationship Id="rId10" Type="http://schemas.openxmlformats.org/officeDocument/2006/relationships/image" Target="../media/image103.png"/><Relationship Id="rId19" Type="http://schemas.openxmlformats.org/officeDocument/2006/relationships/image" Target="../media/image11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107.png"/><Relationship Id="rId22" Type="http://schemas.openxmlformats.org/officeDocument/2006/relationships/image" Target="../media/image115.png"/><Relationship Id="rId27" Type="http://schemas.openxmlformats.org/officeDocument/2006/relationships/image" Target="../media/image120.png"/></Relationships>
</file>

<file path=ppt/slides/_rels/slide2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2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6" Type="http://schemas.openxmlformats.org/officeDocument/2006/relationships/image" Target="../media/image128.png"/><Relationship Id="rId5" Type="http://schemas.openxmlformats.org/officeDocument/2006/relationships/image" Target="../media/image126.png"/><Relationship Id="rId4" Type="http://schemas.openxmlformats.org/officeDocument/2006/relationships/image" Target="../media/image125.png"/></Relationships>
</file>

<file path=ppt/slides/_rels/slide2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1.xml"/><Relationship Id="rId4" Type="http://schemas.openxmlformats.org/officeDocument/2006/relationships/image" Target="../media/image131.png"/></Relationships>
</file>

<file path=ppt/slides/_rels/slide2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1.xml"/><Relationship Id="rId5" Type="http://schemas.openxmlformats.org/officeDocument/2006/relationships/image" Target="../media/image135.png"/><Relationship Id="rId4" Type="http://schemas.openxmlformats.org/officeDocument/2006/relationships/image" Target="../media/image134.png"/></Relationships>
</file>

<file path=ppt/slides/_rels/slide27.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5.png"/><Relationship Id="rId1" Type="http://schemas.openxmlformats.org/officeDocument/2006/relationships/slideLayout" Target="../slideLayouts/slideLayout1.xml"/><Relationship Id="rId6" Type="http://schemas.openxmlformats.org/officeDocument/2006/relationships/image" Target="../media/image136.png"/><Relationship Id="rId5" Type="http://schemas.openxmlformats.org/officeDocument/2006/relationships/image" Target="../media/image134.png"/><Relationship Id="rId4" Type="http://schemas.openxmlformats.org/officeDocument/2006/relationships/image" Target="../media/image133.png"/></Relationships>
</file>

<file path=ppt/slides/_rels/slide28.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44.png"/><Relationship Id="rId3" Type="http://schemas.openxmlformats.org/officeDocument/2006/relationships/image" Target="../media/image132.png"/><Relationship Id="rId7" Type="http://schemas.openxmlformats.org/officeDocument/2006/relationships/image" Target="../media/image138.png"/><Relationship Id="rId12" Type="http://schemas.openxmlformats.org/officeDocument/2006/relationships/image" Target="../media/image143.png"/><Relationship Id="rId2" Type="http://schemas.openxmlformats.org/officeDocument/2006/relationships/image" Target="../media/image135.png"/><Relationship Id="rId1" Type="http://schemas.openxmlformats.org/officeDocument/2006/relationships/slideLayout" Target="../slideLayouts/slideLayout1.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34.png"/><Relationship Id="rId10" Type="http://schemas.openxmlformats.org/officeDocument/2006/relationships/image" Target="../media/image141.png"/><Relationship Id="rId4" Type="http://schemas.openxmlformats.org/officeDocument/2006/relationships/image" Target="../media/image133.png"/><Relationship Id="rId9" Type="http://schemas.openxmlformats.org/officeDocument/2006/relationships/image" Target="../media/image140.png"/></Relationships>
</file>

<file path=ppt/slides/_rels/slide29.xml.rels><?xml version="1.0" encoding="UTF-8" standalone="yes"?>
<Relationships xmlns="http://schemas.openxmlformats.org/package/2006/relationships"><Relationship Id="rId3" Type="http://schemas.openxmlformats.org/officeDocument/2006/relationships/image" Target="../media/image1380.png"/><Relationship Id="rId2" Type="http://schemas.openxmlformats.org/officeDocument/2006/relationships/image" Target="../media/image1371.png"/><Relationship Id="rId1" Type="http://schemas.openxmlformats.org/officeDocument/2006/relationships/slideLayout" Target="../slideLayouts/slideLayout1.xml"/><Relationship Id="rId5" Type="http://schemas.openxmlformats.org/officeDocument/2006/relationships/image" Target="../media/image1401.png"/><Relationship Id="rId4" Type="http://schemas.openxmlformats.org/officeDocument/2006/relationships/image" Target="../media/image139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00.png"/><Relationship Id="rId2" Type="http://schemas.openxmlformats.org/officeDocument/2006/relationships/image" Target="../media/image1370.png"/><Relationship Id="rId1" Type="http://schemas.openxmlformats.org/officeDocument/2006/relationships/slideLayout" Target="../slideLayouts/slideLayout1.xml"/><Relationship Id="rId5" Type="http://schemas.openxmlformats.org/officeDocument/2006/relationships/image" Target="../media/image1410.png"/><Relationship Id="rId4" Type="http://schemas.openxmlformats.org/officeDocument/2006/relationships/image" Target="../media/image1390.png"/></Relationships>
</file>

<file path=ppt/slides/_rels/slide3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20.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第十八讲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关系基本概念</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4</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关系的表示</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关系的关系矩阵</a:t>
            </a:r>
          </a:p>
        </p:txBody>
      </p:sp>
      <p:sp>
        <p:nvSpPr>
          <p:cNvPr id="11" name="文本框 10">
            <a:extLst>
              <a:ext uri="{FF2B5EF4-FFF2-40B4-BE49-F238E27FC236}">
                <a16:creationId xmlns:a16="http://schemas.microsoft.com/office/drawing/2014/main" id="{CD231685-BE4D-4D9A-A49F-078F202AA056}"/>
              </a:ext>
            </a:extLst>
          </p:cNvPr>
          <p:cNvSpPr txBox="1"/>
          <p:nvPr/>
        </p:nvSpPr>
        <p:spPr>
          <a:xfrm>
            <a:off x="731299" y="1173023"/>
            <a:ext cx="9195533"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除用元素枚举法、性质概括法定义关系外，还可使用关系图和关系矩阵表示关系</a:t>
            </a:r>
          </a:p>
        </p:txBody>
      </p:sp>
      <p:grpSp>
        <p:nvGrpSpPr>
          <p:cNvPr id="21" name="组合 20">
            <a:extLst>
              <a:ext uri="{FF2B5EF4-FFF2-40B4-BE49-F238E27FC236}">
                <a16:creationId xmlns:a16="http://schemas.microsoft.com/office/drawing/2014/main" id="{774A9411-360E-413D-8CA4-99A515B1B8BF}"/>
              </a:ext>
            </a:extLst>
          </p:cNvPr>
          <p:cNvGrpSpPr/>
          <p:nvPr/>
        </p:nvGrpSpPr>
        <p:grpSpPr>
          <a:xfrm>
            <a:off x="731299" y="1870266"/>
            <a:ext cx="5307688" cy="3365255"/>
            <a:chOff x="731299" y="1775668"/>
            <a:chExt cx="5307688" cy="3365255"/>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F5D2D15-2E56-402B-BEAB-F7052A0DDDFB}"/>
                    </a:ext>
                  </a:extLst>
                </p:cNvPr>
                <p:cNvSpPr txBox="1"/>
                <p:nvPr/>
              </p:nvSpPr>
              <p:spPr>
                <a:xfrm>
                  <a:off x="731299" y="1775668"/>
                  <a:ext cx="5307688" cy="2289986"/>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关系矩阵</a:t>
                  </a:r>
                  <a:endParaRPr lang="en-US" altLang="zh-CN" sz="2400" b="1">
                    <a:solidFill>
                      <a:srgbClr val="C00000"/>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设集合</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𝒏</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𝑩</m:t>
                      </m:r>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𝒃</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𝒃</m:t>
                          </m:r>
                        </m:e>
                        <m:sub>
                          <m:r>
                            <a:rPr lang="en-US" altLang="zh-CN" sz="2000" b="1" i="1">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𝒃</m:t>
                          </m:r>
                        </m:e>
                        <m:sub>
                          <m:r>
                            <a:rPr lang="en-US" altLang="zh-CN" sz="2000" b="1" i="1" smtClean="0">
                              <a:solidFill>
                                <a:srgbClr val="002060"/>
                              </a:solidFill>
                              <a:latin typeface="Cambria Math" panose="02040503050406030204" pitchFamily="18" charset="0"/>
                            </a:rPr>
                            <m:t>𝒌</m:t>
                          </m:r>
                        </m:sub>
                      </m:sSub>
                      <m:r>
                        <a:rPr lang="en-US" altLang="zh-CN" sz="2000" b="1" i="1" smtClean="0">
                          <a:solidFill>
                            <a:srgbClr val="002060"/>
                          </a:solidFill>
                          <a:latin typeface="Cambria Math" panose="02040503050406030204" pitchFamily="18" charset="0"/>
                        </a:rPr>
                        <m:t>)</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3200"/>
                    </a:lnSpc>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oMath>
                  </a14:m>
                  <a:r>
                    <a:rPr lang="zh-CN" altLang="en-US" sz="2000" b="1">
                      <a:solidFill>
                        <a:schemeClr val="tx2">
                          <a:lumMod val="50000"/>
                        </a:schemeClr>
                      </a:solidFill>
                    </a:rPr>
                    <a:t>到</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的关系</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的关系矩阵是一个</a:t>
                  </a:r>
                  <a14:m>
                    <m:oMath xmlns:m="http://schemas.openxmlformats.org/officeDocument/2006/math">
                      <m:r>
                        <a:rPr lang="en-US" altLang="zh-CN" sz="2000" b="1">
                          <a:solidFill>
                            <a:schemeClr val="tx2">
                              <a:lumMod val="50000"/>
                            </a:schemeClr>
                          </a:solidFill>
                          <a:latin typeface="Cambria Math" panose="02040503050406030204" pitchFamily="18" charset="0"/>
                        </a:rPr>
                        <m:t>𝒏</m:t>
                      </m:r>
                      <m:r>
                        <a:rPr lang="en-US" altLang="zh-CN" sz="2000" b="1">
                          <a:solidFill>
                            <a:schemeClr val="tx2">
                              <a:lumMod val="50000"/>
                            </a:schemeClr>
                          </a:solidFill>
                          <a:latin typeface="Cambria Math" panose="02040503050406030204" pitchFamily="18" charset="0"/>
                        </a:rPr>
                        <m:t>×</m:t>
                      </m:r>
                      <m:r>
                        <a:rPr lang="en-US" altLang="zh-CN" sz="2000" b="1">
                          <a:solidFill>
                            <a:schemeClr val="tx2">
                              <a:lumMod val="50000"/>
                            </a:schemeClr>
                          </a:solidFill>
                          <a:latin typeface="Cambria Math" panose="02040503050406030204" pitchFamily="18" charset="0"/>
                        </a:rPr>
                        <m:t>𝒌</m:t>
                      </m:r>
                    </m:oMath>
                  </a14:m>
                  <a:r>
                    <a:rPr lang="en-US" altLang="zh-CN" sz="2000" b="1">
                      <a:solidFill>
                        <a:schemeClr val="tx2">
                          <a:lumMod val="50000"/>
                        </a:schemeClr>
                      </a:solidFill>
                    </a:rPr>
                    <a:t>(</a:t>
                  </a:r>
                  <a14:m>
                    <m:oMath xmlns:m="http://schemas.openxmlformats.org/officeDocument/2006/math">
                      <m:r>
                        <a:rPr lang="en-US" altLang="zh-CN" sz="2000" b="1">
                          <a:solidFill>
                            <a:schemeClr val="tx2">
                              <a:lumMod val="50000"/>
                            </a:schemeClr>
                          </a:solidFill>
                          <a:latin typeface="Cambria Math" panose="02040503050406030204" pitchFamily="18" charset="0"/>
                        </a:rPr>
                        <m:t>𝒏</m:t>
                      </m:r>
                    </m:oMath>
                  </a14:m>
                  <a:r>
                    <a:rPr lang="zh-CN" altLang="en-US" sz="2000" b="1">
                      <a:solidFill>
                        <a:schemeClr val="tx2">
                          <a:lumMod val="50000"/>
                        </a:schemeClr>
                      </a:solidFill>
                    </a:rPr>
                    <a:t>行</a:t>
                  </a:r>
                  <a14:m>
                    <m:oMath xmlns:m="http://schemas.openxmlformats.org/officeDocument/2006/math">
                      <m:r>
                        <a:rPr lang="en-US" altLang="zh-CN" sz="2000" b="1">
                          <a:solidFill>
                            <a:schemeClr val="tx2">
                              <a:lumMod val="50000"/>
                            </a:schemeClr>
                          </a:solidFill>
                          <a:latin typeface="Cambria Math" panose="02040503050406030204" pitchFamily="18" charset="0"/>
                        </a:rPr>
                        <m:t>𝒌</m:t>
                      </m:r>
                    </m:oMath>
                  </a14:m>
                  <a:r>
                    <a:rPr lang="zh-CN" altLang="en-US" sz="2000" b="1">
                      <a:solidFill>
                        <a:schemeClr val="tx2">
                          <a:lumMod val="50000"/>
                        </a:schemeClr>
                      </a:solidFill>
                    </a:rPr>
                    <a:t>列</a:t>
                  </a:r>
                  <a:r>
                    <a:rPr lang="en-US" altLang="zh-CN" sz="2000" b="1">
                      <a:solidFill>
                        <a:schemeClr val="tx2">
                          <a:lumMod val="50000"/>
                        </a:schemeClr>
                      </a:solidFill>
                    </a:rPr>
                    <a:t>)</a:t>
                  </a:r>
                  <a:r>
                    <a:rPr lang="zh-CN" altLang="en-US" sz="2000" b="1">
                      <a:solidFill>
                        <a:schemeClr val="tx2">
                          <a:lumMod val="50000"/>
                        </a:schemeClr>
                      </a:solidFill>
                    </a:rPr>
                    <a:t>的矩阵</a:t>
                  </a:r>
                  <a14:m>
                    <m:oMath xmlns:m="http://schemas.openxmlformats.org/officeDocument/2006/math">
                      <m:sSub>
                        <m:sSubPr>
                          <m:ctrlPr>
                            <a:rPr lang="en-US" altLang="zh-CN" sz="2000" b="1" i="1">
                              <a:solidFill>
                                <a:schemeClr val="tx2">
                                  <a:lumMod val="50000"/>
                                </a:schemeClr>
                              </a:solidFill>
                              <a:latin typeface="Cambria Math" panose="02040503050406030204" pitchFamily="18" charset="0"/>
                            </a:rPr>
                          </m:ctrlPr>
                        </m:sSubPr>
                        <m:e>
                          <m:r>
                            <a:rPr lang="en-US" altLang="zh-CN" sz="2000" b="1">
                              <a:solidFill>
                                <a:schemeClr val="tx2">
                                  <a:lumMod val="50000"/>
                                </a:schemeClr>
                              </a:solidFill>
                              <a:latin typeface="Cambria Math" panose="02040503050406030204" pitchFamily="18" charset="0"/>
                            </a:rPr>
                            <m:t>𝑴</m:t>
                          </m:r>
                        </m:e>
                        <m:sub>
                          <m:r>
                            <a:rPr lang="en-US" altLang="zh-CN" sz="2000" b="1">
                              <a:solidFill>
                                <a:schemeClr val="tx2">
                                  <a:lumMod val="50000"/>
                                </a:schemeClr>
                              </a:solidFill>
                              <a:latin typeface="Cambria Math" panose="02040503050406030204" pitchFamily="18" charset="0"/>
                            </a:rPr>
                            <m:t>𝑹</m:t>
                          </m:r>
                        </m:sub>
                      </m:sSub>
                      <m:r>
                        <a:rPr lang="en-US" altLang="zh-CN" sz="2000" b="1">
                          <a:solidFill>
                            <a:schemeClr val="tx2">
                              <a:lumMod val="50000"/>
                            </a:schemeClr>
                          </a:solidFill>
                          <a:latin typeface="Cambria Math" panose="02040503050406030204" pitchFamily="18" charset="0"/>
                        </a:rPr>
                        <m:t>=</m:t>
                      </m:r>
                      <m:d>
                        <m:dPr>
                          <m:begChr m:val="["/>
                          <m:endChr m:val="]"/>
                          <m:ctrlPr>
                            <a:rPr lang="en-US" altLang="zh-CN" sz="2000" b="1" i="1">
                              <a:solidFill>
                                <a:schemeClr val="tx2">
                                  <a:lumMod val="50000"/>
                                </a:schemeClr>
                              </a:solidFill>
                              <a:latin typeface="Cambria Math" panose="02040503050406030204" pitchFamily="18" charset="0"/>
                            </a:rPr>
                          </m:ctrlPr>
                        </m:dPr>
                        <m:e>
                          <m:sSub>
                            <m:sSubPr>
                              <m:ctrlPr>
                                <a:rPr lang="en-US" altLang="zh-CN" sz="2000" b="1" i="1">
                                  <a:solidFill>
                                    <a:schemeClr val="tx2">
                                      <a:lumMod val="50000"/>
                                    </a:schemeClr>
                                  </a:solidFill>
                                  <a:latin typeface="Cambria Math" panose="02040503050406030204" pitchFamily="18" charset="0"/>
                                </a:rPr>
                              </m:ctrlPr>
                            </m:sSubPr>
                            <m:e>
                              <m:r>
                                <a:rPr lang="en-US" altLang="zh-CN" sz="2000" b="1">
                                  <a:solidFill>
                                    <a:schemeClr val="tx2">
                                      <a:lumMod val="50000"/>
                                    </a:schemeClr>
                                  </a:solidFill>
                                  <a:latin typeface="Cambria Math" panose="02040503050406030204" pitchFamily="18" charset="0"/>
                                </a:rPr>
                                <m:t>𝒎</m:t>
                              </m:r>
                            </m:e>
                            <m:sub>
                              <m:r>
                                <a:rPr lang="en-US" altLang="zh-CN" sz="2000" b="1">
                                  <a:solidFill>
                                    <a:schemeClr val="tx2">
                                      <a:lumMod val="50000"/>
                                    </a:schemeClr>
                                  </a:solidFill>
                                  <a:latin typeface="Cambria Math" panose="02040503050406030204" pitchFamily="18" charset="0"/>
                                </a:rPr>
                                <m:t>𝒊𝒋</m:t>
                              </m:r>
                            </m:sub>
                          </m:sSub>
                        </m:e>
                      </m:d>
                    </m:oMath>
                  </a14:m>
                  <a:r>
                    <a:rPr lang="zh-CN" altLang="en-US" sz="2000" b="1">
                      <a:solidFill>
                        <a:schemeClr val="tx2">
                          <a:lumMod val="50000"/>
                        </a:schemeClr>
                      </a:solidFill>
                    </a:rPr>
                    <a:t>，且第</a:t>
                  </a:r>
                  <a14:m>
                    <m:oMath xmlns:m="http://schemas.openxmlformats.org/officeDocument/2006/math">
                      <m:r>
                        <a:rPr lang="en-US" altLang="zh-CN" sz="2000" b="1">
                          <a:solidFill>
                            <a:schemeClr val="tx2">
                              <a:lumMod val="50000"/>
                            </a:schemeClr>
                          </a:solidFill>
                          <a:latin typeface="Cambria Math" panose="02040503050406030204" pitchFamily="18" charset="0"/>
                        </a:rPr>
                        <m:t>𝒊</m:t>
                      </m:r>
                    </m:oMath>
                  </a14:m>
                  <a:r>
                    <a:rPr lang="zh-CN" altLang="en-US" sz="2000" b="1">
                      <a:solidFill>
                        <a:schemeClr val="tx2">
                          <a:lumMod val="50000"/>
                        </a:schemeClr>
                      </a:solidFill>
                    </a:rPr>
                    <a:t>行第</a:t>
                  </a:r>
                  <a14:m>
                    <m:oMath xmlns:m="http://schemas.openxmlformats.org/officeDocument/2006/math">
                      <m:r>
                        <a:rPr lang="en-US" altLang="zh-CN" sz="2000" b="1">
                          <a:solidFill>
                            <a:schemeClr val="tx2">
                              <a:lumMod val="50000"/>
                            </a:schemeClr>
                          </a:solidFill>
                          <a:latin typeface="Cambria Math" panose="02040503050406030204" pitchFamily="18" charset="0"/>
                        </a:rPr>
                        <m:t>𝒋</m:t>
                      </m:r>
                    </m:oMath>
                  </a14:m>
                  <a:r>
                    <a:rPr lang="zh-CN" altLang="en-US" sz="2000" b="1">
                      <a:solidFill>
                        <a:schemeClr val="tx2">
                          <a:lumMod val="50000"/>
                        </a:schemeClr>
                      </a:solidFill>
                    </a:rPr>
                    <a:t>列元素</a:t>
                  </a:r>
                  <a14:m>
                    <m:oMath xmlns:m="http://schemas.openxmlformats.org/officeDocument/2006/math">
                      <m:sSub>
                        <m:sSubPr>
                          <m:ctrlPr>
                            <a:rPr lang="en-US" altLang="zh-CN" sz="2000" b="1" i="1">
                              <a:solidFill>
                                <a:schemeClr val="tx2">
                                  <a:lumMod val="50000"/>
                                </a:schemeClr>
                              </a:solidFill>
                              <a:latin typeface="Cambria Math" panose="02040503050406030204" pitchFamily="18" charset="0"/>
                            </a:rPr>
                          </m:ctrlPr>
                        </m:sSubPr>
                        <m:e>
                          <m:r>
                            <a:rPr lang="en-US" altLang="zh-CN" sz="2000" b="1">
                              <a:solidFill>
                                <a:schemeClr val="tx2">
                                  <a:lumMod val="50000"/>
                                </a:schemeClr>
                              </a:solidFill>
                              <a:latin typeface="Cambria Math" panose="02040503050406030204" pitchFamily="18" charset="0"/>
                            </a:rPr>
                            <m:t>𝒎</m:t>
                          </m:r>
                        </m:e>
                        <m:sub>
                          <m:r>
                            <a:rPr lang="en-US" altLang="zh-CN" sz="2000" b="1">
                              <a:solidFill>
                                <a:schemeClr val="tx2">
                                  <a:lumMod val="50000"/>
                                </a:schemeClr>
                              </a:solidFill>
                              <a:latin typeface="Cambria Math" panose="02040503050406030204" pitchFamily="18" charset="0"/>
                            </a:rPr>
                            <m:t>𝒊𝒋</m:t>
                          </m:r>
                        </m:sub>
                      </m:sSub>
                    </m:oMath>
                  </a14:m>
                  <a:r>
                    <a:rPr lang="zh-CN" altLang="en-US" sz="2000" b="1">
                      <a:solidFill>
                        <a:schemeClr val="tx2">
                          <a:lumMod val="50000"/>
                        </a:schemeClr>
                      </a:solidFill>
                    </a:rPr>
                    <a:t>定义为</a:t>
                  </a:r>
                  <a:r>
                    <a:rPr lang="en-US" altLang="zh-CN" sz="2000" b="1">
                      <a:solidFill>
                        <a:schemeClr val="tx2">
                          <a:lumMod val="50000"/>
                        </a:schemeClr>
                      </a:solidFill>
                    </a:rPr>
                    <a:t>:</a:t>
                  </a:r>
                  <a:r>
                    <a:rPr lang="zh-CN" altLang="en-US" sz="2000" b="1">
                      <a:solidFill>
                        <a:schemeClr val="accent2">
                          <a:lumMod val="50000"/>
                        </a:schemeClr>
                      </a:solidFill>
                    </a:rPr>
                    <a:t>若</a:t>
                  </a:r>
                </a:p>
              </p:txBody>
            </p:sp>
          </mc:Choice>
          <mc:Fallback xmlns="">
            <p:sp>
              <p:nvSpPr>
                <p:cNvPr id="2" name="文本框 1">
                  <a:extLst>
                    <a:ext uri="{FF2B5EF4-FFF2-40B4-BE49-F238E27FC236}">
                      <a16:creationId xmlns:a16="http://schemas.microsoft.com/office/drawing/2014/main" id="{AF5D2D15-2E56-402B-BEAB-F7052A0DDDFB}"/>
                    </a:ext>
                  </a:extLst>
                </p:cNvPr>
                <p:cNvSpPr txBox="1">
                  <a:spLocks noRot="1" noChangeAspect="1" noMove="1" noResize="1" noEditPoints="1" noAdjustHandles="1" noChangeArrowheads="1" noChangeShapeType="1" noTextEdit="1"/>
                </p:cNvSpPr>
                <p:nvPr/>
              </p:nvSpPr>
              <p:spPr>
                <a:xfrm>
                  <a:off x="731299" y="1775668"/>
                  <a:ext cx="5307688" cy="2289986"/>
                </a:xfrm>
                <a:prstGeom prst="rect">
                  <a:avLst/>
                </a:prstGeom>
                <a:blipFill>
                  <a:blip r:embed="rId2"/>
                  <a:stretch>
                    <a:fillRect l="-1263" t="-1867" r="-918" b="-29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A11DD46-3329-4624-8A68-F8446EA9FF5B}"/>
                    </a:ext>
                  </a:extLst>
                </p:cNvPr>
                <p:cNvSpPr txBox="1"/>
                <p:nvPr/>
              </p:nvSpPr>
              <p:spPr>
                <a:xfrm>
                  <a:off x="731299" y="4066013"/>
                  <a:ext cx="5307688" cy="1074910"/>
                </a:xfrm>
                <a:prstGeom prst="rect">
                  <a:avLst/>
                </a:prstGeom>
                <a:solidFill>
                  <a:srgbClr val="FDF2EA"/>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𝒊𝒋</m:t>
                            </m:r>
                          </m:sub>
                        </m:sSub>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eqArr>
                              <m:eqArrPr>
                                <m:ctrlPr>
                                  <a:rPr lang="en-US" altLang="zh-CN" sz="2000" b="1" i="1" smtClean="0">
                                    <a:solidFill>
                                      <a:schemeClr val="accent2">
                                        <a:lumMod val="50000"/>
                                      </a:schemeClr>
                                    </a:solidFill>
                                    <a:latin typeface="Cambria Math" panose="02040503050406030204" pitchFamily="18" charset="0"/>
                                  </a:rPr>
                                </m:ctrlPr>
                              </m:eqArrPr>
                              <m:e>
                                <m:r>
                                  <a:rPr lang="en-US" altLang="zh-CN" sz="2000" b="1" i="1" smtClean="0">
                                    <a:solidFill>
                                      <a:schemeClr val="accent2">
                                        <a:lumMod val="50000"/>
                                      </a:schemeClr>
                                    </a:solidFill>
                                    <a:latin typeface="Cambria Math" panose="02040503050406030204" pitchFamily="18" charset="0"/>
                                  </a:rPr>
                                  <m:t>𝟏</m:t>
                                </m:r>
                                <m:r>
                                  <m:rPr>
                                    <m:nor/>
                                  </m:rPr>
                                  <a:rPr lang="en-US" altLang="zh-CN" sz="2000" b="1" i="0" smtClean="0">
                                    <a:solidFill>
                                      <a:schemeClr val="accent2">
                                        <a:lumMod val="50000"/>
                                      </a:schemeClr>
                                    </a:solidFill>
                                    <a:latin typeface="Cambria Math" panose="02040503050406030204" pitchFamily="18" charset="0"/>
                                  </a:rPr>
                                  <m:t>    </m:t>
                                </m:r>
                                <m:r>
                                  <m:rPr>
                                    <m:nor/>
                                  </m:rPr>
                                  <a:rPr lang="zh-CN" altLang="en-US" sz="2000" b="1">
                                    <a:solidFill>
                                      <a:schemeClr val="accent2">
                                        <a:lumMod val="50000"/>
                                      </a:schemeClr>
                                    </a:solidFill>
                                  </a:rPr>
                                  <m:t>若</m:t>
                                </m:r>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𝒊</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𝒃</m:t>
                                        </m:r>
                                      </m:e>
                                      <m:sub>
                                        <m:r>
                                          <a:rPr lang="en-US" altLang="zh-CN" sz="2000" b="1" i="1" smtClean="0">
                                            <a:solidFill>
                                              <a:schemeClr val="accent2">
                                                <a:lumMod val="50000"/>
                                              </a:schemeClr>
                                            </a:solidFill>
                                            <a:latin typeface="Cambria Math" panose="02040503050406030204" pitchFamily="18" charset="0"/>
                                          </a:rPr>
                                          <m:t>𝒋</m:t>
                                        </m:r>
                                      </m:sub>
                                    </m:sSub>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𝑹</m:t>
                                </m:r>
                              </m:e>
                              <m:e>
                                <m:r>
                                  <a:rPr lang="en-US" altLang="zh-CN" sz="2000" b="1" i="1" smtClean="0">
                                    <a:solidFill>
                                      <a:schemeClr val="accent2">
                                        <a:lumMod val="50000"/>
                                      </a:schemeClr>
                                    </a:solidFill>
                                    <a:latin typeface="Cambria Math" panose="02040503050406030204" pitchFamily="18" charset="0"/>
                                  </a:rPr>
                                  <m:t>𝟎</m:t>
                                </m:r>
                                <m:r>
                                  <m:rPr>
                                    <m:nor/>
                                  </m:rPr>
                                  <a:rPr lang="en-US" altLang="zh-CN" sz="2000" b="1" i="0" smtClean="0">
                                    <a:solidFill>
                                      <a:schemeClr val="accent2">
                                        <a:lumMod val="50000"/>
                                      </a:schemeClr>
                                    </a:solidFill>
                                    <a:latin typeface="Cambria Math" panose="02040503050406030204" pitchFamily="18" charset="0"/>
                                  </a:rPr>
                                  <m:t>    </m:t>
                                </m:r>
                                <m:r>
                                  <m:rPr>
                                    <m:nor/>
                                  </m:rPr>
                                  <a:rPr lang="zh-CN" altLang="en-US" sz="2000" b="1">
                                    <a:solidFill>
                                      <a:schemeClr val="accent2">
                                        <a:lumMod val="50000"/>
                                      </a:schemeClr>
                                    </a:solidFill>
                                  </a:rPr>
                                  <m:t>若</m:t>
                                </m:r>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𝒊</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𝒃</m:t>
                                        </m:r>
                                      </m:e>
                                      <m:sub>
                                        <m:r>
                                          <a:rPr lang="en-US" altLang="zh-CN" sz="2000" b="1" i="1" smtClean="0">
                                            <a:solidFill>
                                              <a:schemeClr val="accent2">
                                                <a:lumMod val="50000"/>
                                              </a:schemeClr>
                                            </a:solidFill>
                                            <a:latin typeface="Cambria Math" panose="02040503050406030204" pitchFamily="18" charset="0"/>
                                          </a:rPr>
                                          <m:t>𝒋</m:t>
                                        </m:r>
                                      </m:sub>
                                    </m:sSub>
                                  </m:e>
                                </m:d>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𝑹</m:t>
                                </m:r>
                              </m:e>
                            </m:eqArr>
                          </m:e>
                        </m:d>
                        <m:r>
                          <a:rPr lang="en-US" altLang="zh-CN" sz="2000" b="1" i="1">
                            <a:solidFill>
                              <a:schemeClr val="accent2">
                                <a:lumMod val="50000"/>
                              </a:schemeClr>
                            </a:solidFill>
                            <a:latin typeface="Cambria Math" panose="02040503050406030204" pitchFamily="18" charset="0"/>
                          </a:rPr>
                          <m:t> </m:t>
                        </m:r>
                      </m:oMath>
                    </m:oMathPara>
                  </a14:m>
                  <a:endParaRPr lang="zh-CN" altLang="en-US" sz="20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AA11DD46-3329-4624-8A68-F8446EA9FF5B}"/>
                    </a:ext>
                  </a:extLst>
                </p:cNvPr>
                <p:cNvSpPr txBox="1">
                  <a:spLocks noRot="1" noChangeAspect="1" noMove="1" noResize="1" noEditPoints="1" noAdjustHandles="1" noChangeArrowheads="1" noChangeShapeType="1" noTextEdit="1"/>
                </p:cNvSpPr>
                <p:nvPr/>
              </p:nvSpPr>
              <p:spPr>
                <a:xfrm>
                  <a:off x="731299" y="4066013"/>
                  <a:ext cx="5307688" cy="1074910"/>
                </a:xfrm>
                <a:prstGeom prst="rect">
                  <a:avLst/>
                </a:prstGeom>
                <a:blipFill>
                  <a:blip r:embed="rId3"/>
                  <a:stretch>
                    <a:fillRect/>
                  </a:stretch>
                </a:blipFill>
              </p:spPr>
              <p:txBody>
                <a:bodyPr/>
                <a:lstStyle/>
                <a:p>
                  <a:r>
                    <a:rPr lang="zh-CN" altLang="en-US">
                      <a:noFill/>
                    </a:rPr>
                    <a:t> </a:t>
                  </a:r>
                </a:p>
              </p:txBody>
            </p:sp>
          </mc:Fallback>
        </mc:AlternateContent>
      </p:grpSp>
      <p:sp>
        <p:nvSpPr>
          <p:cNvPr id="22" name="文本框 21">
            <a:extLst>
              <a:ext uri="{FF2B5EF4-FFF2-40B4-BE49-F238E27FC236}">
                <a16:creationId xmlns:a16="http://schemas.microsoft.com/office/drawing/2014/main" id="{F6B8A50C-C633-44AE-90E5-4F1E83F11916}"/>
              </a:ext>
            </a:extLst>
          </p:cNvPr>
          <p:cNvSpPr txBox="1"/>
          <p:nvPr/>
        </p:nvSpPr>
        <p:spPr>
          <a:xfrm>
            <a:off x="731299" y="5534078"/>
            <a:ext cx="3274958" cy="723275"/>
          </a:xfrm>
          <a:prstGeom prst="rect">
            <a:avLst/>
          </a:prstGeom>
          <a:solidFill>
            <a:schemeClr val="accent5">
              <a:lumMod val="20000"/>
              <a:lumOff val="80000"/>
              <a:alpha val="50000"/>
            </a:schemeClr>
          </a:solidFill>
        </p:spPr>
        <p:txBody>
          <a:bodyPr wrap="square" rtlCol="0">
            <a:spAutoFit/>
          </a:bodyPr>
          <a:lstStyle/>
          <a:p>
            <a:pPr>
              <a:spcAft>
                <a:spcPts val="600"/>
              </a:spcAft>
            </a:pPr>
            <a:r>
              <a:rPr lang="zh-CN" altLang="en-US" b="1">
                <a:solidFill>
                  <a:schemeClr val="accent2">
                    <a:lumMod val="50000"/>
                  </a:schemeClr>
                </a:solidFill>
              </a:rPr>
              <a:t>关系矩阵是</a:t>
            </a:r>
            <a:r>
              <a:rPr lang="en-US" altLang="zh-CN" b="1">
                <a:solidFill>
                  <a:schemeClr val="accent2">
                    <a:lumMod val="50000"/>
                  </a:schemeClr>
                </a:solidFill>
              </a:rPr>
              <a:t>0-1</a:t>
            </a:r>
            <a:r>
              <a:rPr lang="zh-CN" altLang="en-US" b="1">
                <a:solidFill>
                  <a:schemeClr val="accent2">
                    <a:lumMod val="50000"/>
                  </a:schemeClr>
                </a:solidFill>
              </a:rPr>
              <a:t>矩阵</a:t>
            </a:r>
            <a:endParaRPr lang="en-US" altLang="zh-CN" b="1">
              <a:solidFill>
                <a:schemeClr val="accent2">
                  <a:lumMod val="50000"/>
                </a:schemeClr>
              </a:solidFill>
            </a:endParaRPr>
          </a:p>
          <a:p>
            <a:pPr marL="285750" indent="-285750">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其中元素要么是</a:t>
            </a:r>
            <a:r>
              <a:rPr lang="en-US" altLang="zh-CN" b="1">
                <a:solidFill>
                  <a:srgbClr val="002060"/>
                </a:solidFill>
                <a:latin typeface="楷体" panose="02010609060101010101" pitchFamily="49" charset="-122"/>
                <a:ea typeface="楷体" panose="02010609060101010101" pitchFamily="49" charset="-122"/>
              </a:rPr>
              <a:t>0</a:t>
            </a:r>
            <a:r>
              <a:rPr lang="zh-CN" altLang="en-US" b="1">
                <a:solidFill>
                  <a:srgbClr val="002060"/>
                </a:solidFill>
                <a:latin typeface="楷体" panose="02010609060101010101" pitchFamily="49" charset="-122"/>
                <a:ea typeface="楷体" panose="02010609060101010101" pitchFamily="49" charset="-122"/>
              </a:rPr>
              <a:t>，要么是</a:t>
            </a:r>
            <a:r>
              <a:rPr lang="en-US" altLang="zh-CN" b="1">
                <a:solidFill>
                  <a:srgbClr val="002060"/>
                </a:solidFill>
                <a:latin typeface="楷体" panose="02010609060101010101" pitchFamily="49" charset="-122"/>
                <a:ea typeface="楷体" panose="02010609060101010101" pitchFamily="49" charset="-122"/>
              </a:rPr>
              <a:t>1</a:t>
            </a:r>
            <a:endParaRPr lang="zh-CN" altLang="en-US" b="1">
              <a:solidFill>
                <a:srgbClr val="00206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1416C4-EC3B-4BC8-83A8-9AB13D04A7E8}"/>
                  </a:ext>
                </a:extLst>
              </p:cNvPr>
              <p:cNvSpPr txBox="1"/>
              <p:nvPr/>
            </p:nvSpPr>
            <p:spPr>
              <a:xfrm>
                <a:off x="6497681" y="1870266"/>
                <a:ext cx="4953548" cy="1269578"/>
              </a:xfrm>
              <a:prstGeom prst="rect">
                <a:avLst/>
              </a:prstGeom>
              <a:solidFill>
                <a:schemeClr val="accent6">
                  <a:lumMod val="20000"/>
                  <a:lumOff val="80000"/>
                  <a:alpha val="50000"/>
                </a:schemeClr>
              </a:solidFill>
            </p:spPr>
            <p:txBody>
              <a:bodyPr wrap="square" rtlCol="0">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b="1" i="1" smtClean="0">
                          <a:solidFill>
                            <a:schemeClr val="tx2">
                              <a:lumMod val="50000"/>
                            </a:schemeClr>
                          </a:solidFill>
                          <a:latin typeface="Cambria Math" panose="02040503050406030204" pitchFamily="18" charset="0"/>
                        </a:rPr>
                        <m:t>𝑨</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𝟑</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𝟒</m:t>
                      </m:r>
                      <m:r>
                        <m:rPr>
                          <m:lit/>
                        </m:rPr>
                        <a:rPr lang="en-US" altLang="zh-CN" b="1" i="1" smtClean="0">
                          <a:solidFill>
                            <a:schemeClr val="tx2">
                              <a:lumMod val="50000"/>
                            </a:schemeClr>
                          </a:solidFill>
                          <a:latin typeface="Cambria Math" panose="02040503050406030204" pitchFamily="18" charset="0"/>
                        </a:rPr>
                        <m:t>)</m:t>
                      </m:r>
                      <m:r>
                        <a:rPr lang="zh-CN" altLang="en-US"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𝑩</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𝒃</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𝒄</m:t>
                      </m:r>
                      <m:r>
                        <m:rPr>
                          <m:lit/>
                        </m:rPr>
                        <a:rPr lang="en-US" altLang="zh-CN" b="1" i="1" smtClean="0">
                          <a:solidFill>
                            <a:schemeClr val="tx2">
                              <a:lumMod val="50000"/>
                            </a:schemeClr>
                          </a:solidFill>
                          <a:latin typeface="Cambria Math" panose="02040503050406030204" pitchFamily="18" charset="0"/>
                        </a:rPr>
                        <m:t>)</m:t>
                      </m:r>
                    </m:oMath>
                  </m:oMathPara>
                </a14:m>
                <a:endParaRPr lang="en-US" altLang="zh-CN" b="1">
                  <a:solidFill>
                    <a:schemeClr val="tx2">
                      <a:lumMod val="50000"/>
                    </a:schemeClr>
                  </a:solidFill>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2">
                                  <a:lumMod val="50000"/>
                                </a:schemeClr>
                              </a:solidFill>
                              <a:latin typeface="Cambria Math" panose="02040503050406030204" pitchFamily="18" charset="0"/>
                            </a:rPr>
                          </m:ctrlPr>
                        </m:sSubPr>
                        <m:e>
                          <m:r>
                            <a:rPr lang="en-US" altLang="zh-CN" b="1" i="1" smtClean="0">
                              <a:solidFill>
                                <a:schemeClr val="tx2">
                                  <a:lumMod val="50000"/>
                                </a:schemeClr>
                              </a:solidFill>
                              <a:latin typeface="Cambria Math" panose="02040503050406030204" pitchFamily="18" charset="0"/>
                            </a:rPr>
                            <m:t>𝑹</m:t>
                          </m:r>
                        </m:e>
                        <m:sub>
                          <m:r>
                            <a:rPr lang="en-US" altLang="zh-CN" b="1" i="1" smtClean="0">
                              <a:solidFill>
                                <a:schemeClr val="tx2">
                                  <a:lumMod val="50000"/>
                                </a:schemeClr>
                              </a:solidFill>
                              <a:latin typeface="Cambria Math" panose="02040503050406030204" pitchFamily="18" charset="0"/>
                            </a:rPr>
                            <m:t>𝟏</m:t>
                          </m:r>
                        </m:sub>
                      </m:sSub>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𝒂</m:t>
                      </m:r>
                      <m:r>
                        <m:rPr>
                          <m:lit/>
                        </m:rP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𝒄</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𝑨</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𝑩</m:t>
                      </m:r>
                    </m:oMath>
                  </m:oMathPara>
                </a14:m>
                <a:endParaRPr lang="en-US" altLang="zh-CN" b="1">
                  <a:solidFill>
                    <a:schemeClr val="tx2">
                      <a:lumMod val="50000"/>
                    </a:schemeClr>
                  </a:solidFill>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2">
                                  <a:lumMod val="50000"/>
                                </a:schemeClr>
                              </a:solidFill>
                              <a:latin typeface="Cambria Math" panose="02040503050406030204" pitchFamily="18" charset="0"/>
                            </a:rPr>
                          </m:ctrlPr>
                        </m:sSubPr>
                        <m:e>
                          <m:r>
                            <a:rPr lang="en-US" altLang="zh-CN" b="1" i="1" smtClean="0">
                              <a:solidFill>
                                <a:schemeClr val="tx2">
                                  <a:lumMod val="50000"/>
                                </a:schemeClr>
                              </a:solidFill>
                              <a:latin typeface="Cambria Math" panose="02040503050406030204" pitchFamily="18" charset="0"/>
                            </a:rPr>
                            <m:t>𝑹</m:t>
                          </m:r>
                        </m:e>
                        <m:sub>
                          <m:r>
                            <a:rPr lang="en-US" altLang="zh-CN" b="1" i="1">
                              <a:solidFill>
                                <a:schemeClr val="tx2">
                                  <a:lumMod val="50000"/>
                                </a:schemeClr>
                              </a:solidFill>
                              <a:latin typeface="Cambria Math" panose="02040503050406030204" pitchFamily="18" charset="0"/>
                            </a:rPr>
                            <m:t>𝟐</m:t>
                          </m:r>
                        </m:sub>
                      </m:sSub>
                      <m:r>
                        <a:rPr lang="en-US" altLang="zh-CN" b="1" i="1">
                          <a:solidFill>
                            <a:schemeClr val="tx2">
                              <a:lumMod val="50000"/>
                            </a:schemeClr>
                          </a:solidFill>
                          <a:latin typeface="Cambria Math" panose="02040503050406030204" pitchFamily="18" charset="0"/>
                        </a:rPr>
                        <m:t>= </m:t>
                      </m:r>
                      <m:r>
                        <m:rPr>
                          <m:lit/>
                        </m:rP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𝟑</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a:rPr lang="en-US" altLang="zh-CN" b="1" i="0"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𝑨</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𝑨</m:t>
                      </m:r>
                    </m:oMath>
                  </m:oMathPara>
                </a14:m>
                <a:endParaRPr lang="zh-CN" altLang="en-US" b="1">
                  <a:solidFill>
                    <a:schemeClr val="tx2">
                      <a:lumMod val="50000"/>
                    </a:schemeClr>
                  </a:solidFill>
                </a:endParaRPr>
              </a:p>
            </p:txBody>
          </p:sp>
        </mc:Choice>
        <mc:Fallback xmlns="">
          <p:sp>
            <p:nvSpPr>
              <p:cNvPr id="3" name="文本框 2">
                <a:extLst>
                  <a:ext uri="{FF2B5EF4-FFF2-40B4-BE49-F238E27FC236}">
                    <a16:creationId xmlns:a16="http://schemas.microsoft.com/office/drawing/2014/main" id="{011416C4-EC3B-4BC8-83A8-9AB13D04A7E8}"/>
                  </a:ext>
                </a:extLst>
              </p:cNvPr>
              <p:cNvSpPr txBox="1">
                <a:spLocks noRot="1" noChangeAspect="1" noMove="1" noResize="1" noEditPoints="1" noAdjustHandles="1" noChangeArrowheads="1" noChangeShapeType="1" noTextEdit="1"/>
              </p:cNvSpPr>
              <p:nvPr/>
            </p:nvSpPr>
            <p:spPr>
              <a:xfrm>
                <a:off x="6497681" y="1870266"/>
                <a:ext cx="4953548" cy="1269578"/>
              </a:xfrm>
              <a:prstGeom prst="rect">
                <a:avLst/>
              </a:prstGeom>
              <a:blipFill>
                <a:blip r:embed="rId4"/>
                <a:stretch>
                  <a:fillRect/>
                </a:stretch>
              </a:blipFill>
            </p:spPr>
            <p:txBody>
              <a:bodyPr/>
              <a:lstStyle/>
              <a:p>
                <a:r>
                  <a:rPr lang="zh-CN" altLang="en-US">
                    <a:noFill/>
                  </a:rPr>
                  <a:t> </a:t>
                </a:r>
              </a:p>
            </p:txBody>
          </p:sp>
        </mc:Fallback>
      </mc:AlternateContent>
      <p:grpSp>
        <p:nvGrpSpPr>
          <p:cNvPr id="43" name="组合 42">
            <a:extLst>
              <a:ext uri="{FF2B5EF4-FFF2-40B4-BE49-F238E27FC236}">
                <a16:creationId xmlns:a16="http://schemas.microsoft.com/office/drawing/2014/main" id="{B915B149-64F5-49BD-B40B-D387ECA76462}"/>
              </a:ext>
            </a:extLst>
          </p:cNvPr>
          <p:cNvGrpSpPr/>
          <p:nvPr/>
        </p:nvGrpSpPr>
        <p:grpSpPr>
          <a:xfrm>
            <a:off x="6313233" y="3222637"/>
            <a:ext cx="2437699" cy="2129885"/>
            <a:chOff x="6324753" y="3320558"/>
            <a:chExt cx="2437699" cy="2129885"/>
          </a:xfrm>
        </p:grpSpPr>
        <p:pic>
          <p:nvPicPr>
            <p:cNvPr id="35" name="图片 34">
              <a:extLst>
                <a:ext uri="{FF2B5EF4-FFF2-40B4-BE49-F238E27FC236}">
                  <a16:creationId xmlns:a16="http://schemas.microsoft.com/office/drawing/2014/main" id="{302DB7B0-B954-43C0-A6E6-56A0D17FFAC5}"/>
                </a:ext>
              </a:extLst>
            </p:cNvPr>
            <p:cNvPicPr>
              <a:picLocks noChangeAspect="1"/>
            </p:cNvPicPr>
            <p:nvPr/>
          </p:nvPicPr>
          <p:blipFill>
            <a:blip r:embed="rId5"/>
            <a:stretch>
              <a:fillRect/>
            </a:stretch>
          </p:blipFill>
          <p:spPr>
            <a:xfrm>
              <a:off x="6324753" y="3718563"/>
              <a:ext cx="2437699" cy="1454881"/>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B2F8727-9C4E-4FA6-933D-CA76C6C524A6}"/>
                    </a:ext>
                  </a:extLst>
                </p:cNvPr>
                <p:cNvSpPr txBox="1"/>
                <p:nvPr/>
              </p:nvSpPr>
              <p:spPr>
                <a:xfrm>
                  <a:off x="6728740" y="3320558"/>
                  <a:ext cx="1629723" cy="369332"/>
                </a:xfrm>
                <a:prstGeom prst="rect">
                  <a:avLst/>
                </a:prstGeom>
                <a:noFill/>
              </p:spPr>
              <p:txBody>
                <a:bodyPr wrap="square" rtlCol="0">
                  <a:spAutoFit/>
                </a:bodyPr>
                <a:lstStyle/>
                <a:p>
                  <a:pPr algn="ct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的关系矩阵</a:t>
                  </a:r>
                </a:p>
              </p:txBody>
            </p:sp>
          </mc:Choice>
          <mc:Fallback xmlns="">
            <p:sp>
              <p:nvSpPr>
                <p:cNvPr id="14" name="文本框 13">
                  <a:extLst>
                    <a:ext uri="{FF2B5EF4-FFF2-40B4-BE49-F238E27FC236}">
                      <a16:creationId xmlns:a16="http://schemas.microsoft.com/office/drawing/2014/main" id="{2B2F8727-9C4E-4FA6-933D-CA76C6C524A6}"/>
                    </a:ext>
                  </a:extLst>
                </p:cNvPr>
                <p:cNvSpPr txBox="1">
                  <a:spLocks noRot="1" noChangeAspect="1" noMove="1" noResize="1" noEditPoints="1" noAdjustHandles="1" noChangeArrowheads="1" noChangeShapeType="1" noTextEdit="1"/>
                </p:cNvSpPr>
                <p:nvPr/>
              </p:nvSpPr>
              <p:spPr>
                <a:xfrm>
                  <a:off x="6728740" y="3320558"/>
                  <a:ext cx="1629723" cy="369332"/>
                </a:xfrm>
                <a:prstGeom prst="rect">
                  <a:avLst/>
                </a:prstGeom>
                <a:blipFill>
                  <a:blip r:embed="rId6"/>
                  <a:stretch>
                    <a:fillRect t="-10000" r="-2247" b="-26667"/>
                  </a:stretch>
                </a:blipFill>
              </p:spPr>
              <p:txBody>
                <a:bodyPr/>
                <a:lstStyle/>
                <a:p>
                  <a:r>
                    <a:rPr lang="zh-CN" altLang="en-US">
                      <a:noFill/>
                    </a:rPr>
                    <a:t> </a:t>
                  </a:r>
                </a:p>
              </p:txBody>
            </p:sp>
          </mc:Fallback>
        </mc:AlternateContent>
        <p:grpSp>
          <p:nvGrpSpPr>
            <p:cNvPr id="29" name="组合 28">
              <a:extLst>
                <a:ext uri="{FF2B5EF4-FFF2-40B4-BE49-F238E27FC236}">
                  <a16:creationId xmlns:a16="http://schemas.microsoft.com/office/drawing/2014/main" id="{F9BE9848-3DFF-4E33-93A8-BD04DD7911B6}"/>
                </a:ext>
              </a:extLst>
            </p:cNvPr>
            <p:cNvGrpSpPr/>
            <p:nvPr/>
          </p:nvGrpSpPr>
          <p:grpSpPr>
            <a:xfrm>
              <a:off x="7120587" y="3792841"/>
              <a:ext cx="187484" cy="1391298"/>
              <a:chOff x="7216522" y="3945085"/>
              <a:chExt cx="187484" cy="1102552"/>
            </a:xfrm>
          </p:grpSpPr>
          <p:sp>
            <p:nvSpPr>
              <p:cNvPr id="25" name="文本框 24">
                <a:extLst>
                  <a:ext uri="{FF2B5EF4-FFF2-40B4-BE49-F238E27FC236}">
                    <a16:creationId xmlns:a16="http://schemas.microsoft.com/office/drawing/2014/main" id="{02BAA4EC-4C8F-4149-9B84-1167AAEFE9AE}"/>
                  </a:ext>
                </a:extLst>
              </p:cNvPr>
              <p:cNvSpPr txBox="1"/>
              <p:nvPr/>
            </p:nvSpPr>
            <p:spPr>
              <a:xfrm>
                <a:off x="7216522" y="3945085"/>
                <a:ext cx="164461" cy="276999"/>
              </a:xfrm>
              <a:prstGeom prst="rect">
                <a:avLst/>
              </a:prstGeom>
              <a:noFill/>
            </p:spPr>
            <p:txBody>
              <a:bodyPr wrap="square" lIns="0" tIns="0" rIns="0" bIns="0" rtlCol="0">
                <a:spAutoFit/>
              </a:bodyPr>
              <a:lstStyle/>
              <a:p>
                <a:pPr algn="ctr"/>
                <a:r>
                  <a:rPr lang="en-US" altLang="zh-CN" b="1">
                    <a:solidFill>
                      <a:schemeClr val="accent2">
                        <a:lumMod val="50000"/>
                      </a:schemeClr>
                    </a:solidFill>
                  </a:rPr>
                  <a:t>1</a:t>
                </a:r>
                <a:endParaRPr lang="zh-CN" altLang="en-US" b="1">
                  <a:solidFill>
                    <a:schemeClr val="accent2">
                      <a:lumMod val="50000"/>
                    </a:schemeClr>
                  </a:solidFill>
                </a:endParaRPr>
              </a:p>
            </p:txBody>
          </p:sp>
          <p:sp>
            <p:nvSpPr>
              <p:cNvPr id="26" name="文本框 25">
                <a:extLst>
                  <a:ext uri="{FF2B5EF4-FFF2-40B4-BE49-F238E27FC236}">
                    <a16:creationId xmlns:a16="http://schemas.microsoft.com/office/drawing/2014/main" id="{EDC32292-2480-43E0-AC34-BB701989D91A}"/>
                  </a:ext>
                </a:extLst>
              </p:cNvPr>
              <p:cNvSpPr txBox="1"/>
              <p:nvPr/>
            </p:nvSpPr>
            <p:spPr>
              <a:xfrm>
                <a:off x="7219809" y="4230888"/>
                <a:ext cx="164461" cy="276999"/>
              </a:xfrm>
              <a:prstGeom prst="rect">
                <a:avLst/>
              </a:prstGeom>
              <a:noFill/>
            </p:spPr>
            <p:txBody>
              <a:bodyPr wrap="square" lIns="0" tIns="0" rIns="0" bIns="0" rtlCol="0">
                <a:spAutoFit/>
              </a:bodyPr>
              <a:lstStyle/>
              <a:p>
                <a:pPr algn="ctr"/>
                <a:r>
                  <a:rPr lang="en-US" altLang="zh-CN" b="1">
                    <a:solidFill>
                      <a:schemeClr val="accent2">
                        <a:lumMod val="50000"/>
                      </a:schemeClr>
                    </a:solidFill>
                  </a:rPr>
                  <a:t>2</a:t>
                </a:r>
                <a:endParaRPr lang="zh-CN" altLang="en-US" b="1">
                  <a:solidFill>
                    <a:schemeClr val="accent2">
                      <a:lumMod val="50000"/>
                    </a:schemeClr>
                  </a:solidFill>
                </a:endParaRPr>
              </a:p>
            </p:txBody>
          </p:sp>
          <p:sp>
            <p:nvSpPr>
              <p:cNvPr id="27" name="文本框 26">
                <a:extLst>
                  <a:ext uri="{FF2B5EF4-FFF2-40B4-BE49-F238E27FC236}">
                    <a16:creationId xmlns:a16="http://schemas.microsoft.com/office/drawing/2014/main" id="{33FE3E8C-481F-4DE3-9406-7E0C99BB8F48}"/>
                  </a:ext>
                </a:extLst>
              </p:cNvPr>
              <p:cNvSpPr txBox="1"/>
              <p:nvPr/>
            </p:nvSpPr>
            <p:spPr>
              <a:xfrm>
                <a:off x="7229677" y="4490057"/>
                <a:ext cx="164461" cy="276999"/>
              </a:xfrm>
              <a:prstGeom prst="rect">
                <a:avLst/>
              </a:prstGeom>
              <a:noFill/>
            </p:spPr>
            <p:txBody>
              <a:bodyPr wrap="square" lIns="0" tIns="0" rIns="0" bIns="0" rtlCol="0">
                <a:spAutoFit/>
              </a:bodyPr>
              <a:lstStyle/>
              <a:p>
                <a:pPr algn="ctr"/>
                <a:r>
                  <a:rPr lang="en-US" altLang="zh-CN" b="1">
                    <a:solidFill>
                      <a:schemeClr val="accent2">
                        <a:lumMod val="50000"/>
                      </a:schemeClr>
                    </a:solidFill>
                  </a:rPr>
                  <a:t>3</a:t>
                </a:r>
                <a:endParaRPr lang="zh-CN" altLang="en-US" b="1">
                  <a:solidFill>
                    <a:schemeClr val="accent2">
                      <a:lumMod val="50000"/>
                    </a:schemeClr>
                  </a:solidFill>
                </a:endParaRPr>
              </a:p>
            </p:txBody>
          </p:sp>
          <p:sp>
            <p:nvSpPr>
              <p:cNvPr id="28" name="文本框 27">
                <a:extLst>
                  <a:ext uri="{FF2B5EF4-FFF2-40B4-BE49-F238E27FC236}">
                    <a16:creationId xmlns:a16="http://schemas.microsoft.com/office/drawing/2014/main" id="{3DCC9A74-2AF6-402D-9544-920ECA90AED1}"/>
                  </a:ext>
                </a:extLst>
              </p:cNvPr>
              <p:cNvSpPr txBox="1"/>
              <p:nvPr/>
            </p:nvSpPr>
            <p:spPr>
              <a:xfrm>
                <a:off x="7239545" y="4770638"/>
                <a:ext cx="164461" cy="276999"/>
              </a:xfrm>
              <a:prstGeom prst="rect">
                <a:avLst/>
              </a:prstGeom>
              <a:noFill/>
            </p:spPr>
            <p:txBody>
              <a:bodyPr wrap="square" lIns="0" tIns="0" rIns="0" bIns="0" rtlCol="0">
                <a:spAutoFit/>
              </a:bodyPr>
              <a:lstStyle/>
              <a:p>
                <a:pPr algn="ctr"/>
                <a:r>
                  <a:rPr lang="en-US" altLang="zh-CN" b="1">
                    <a:solidFill>
                      <a:schemeClr val="accent2">
                        <a:lumMod val="50000"/>
                      </a:schemeClr>
                    </a:solidFill>
                  </a:rPr>
                  <a:t>4</a:t>
                </a:r>
                <a:endParaRPr lang="zh-CN" altLang="en-US" b="1">
                  <a:solidFill>
                    <a:schemeClr val="accent2">
                      <a:lumMod val="50000"/>
                    </a:schemeClr>
                  </a:solidFill>
                </a:endParaRPr>
              </a:p>
            </p:txBody>
          </p:sp>
        </p:gr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2786D0E-4B50-4B1B-AABF-AAC6FEA7D782}"/>
                    </a:ext>
                  </a:extLst>
                </p:cNvPr>
                <p:cNvSpPr txBox="1"/>
                <p:nvPr/>
              </p:nvSpPr>
              <p:spPr>
                <a:xfrm>
                  <a:off x="7405454" y="5171030"/>
                  <a:ext cx="276293" cy="2769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𝒂</m:t>
                        </m:r>
                      </m:oMath>
                    </m:oMathPara>
                  </a14:m>
                  <a:endParaRPr lang="zh-CN" altLang="en-US" b="1">
                    <a:solidFill>
                      <a:schemeClr val="accent2">
                        <a:lumMod val="50000"/>
                      </a:schemeClr>
                    </a:solidFill>
                  </a:endParaRPr>
                </a:p>
              </p:txBody>
            </p:sp>
          </mc:Choice>
          <mc:Fallback xmlns="">
            <p:sp>
              <p:nvSpPr>
                <p:cNvPr id="36" name="文本框 35">
                  <a:extLst>
                    <a:ext uri="{FF2B5EF4-FFF2-40B4-BE49-F238E27FC236}">
                      <a16:creationId xmlns:a16="http://schemas.microsoft.com/office/drawing/2014/main" id="{52786D0E-4B50-4B1B-AABF-AAC6FEA7D782}"/>
                    </a:ext>
                  </a:extLst>
                </p:cNvPr>
                <p:cNvSpPr txBox="1">
                  <a:spLocks noRot="1" noChangeAspect="1" noMove="1" noResize="1" noEditPoints="1" noAdjustHandles="1" noChangeArrowheads="1" noChangeShapeType="1" noTextEdit="1"/>
                </p:cNvSpPr>
                <p:nvPr/>
              </p:nvSpPr>
              <p:spPr>
                <a:xfrm>
                  <a:off x="7405454" y="5171030"/>
                  <a:ext cx="276293" cy="27699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2D507B9A-8DCB-4C5B-A6AF-E0D11A0FCEBC}"/>
                    </a:ext>
                  </a:extLst>
                </p:cNvPr>
                <p:cNvSpPr txBox="1"/>
                <p:nvPr/>
              </p:nvSpPr>
              <p:spPr>
                <a:xfrm>
                  <a:off x="7907980" y="5173444"/>
                  <a:ext cx="276293" cy="2769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𝒃</m:t>
                        </m:r>
                      </m:oMath>
                    </m:oMathPara>
                  </a14:m>
                  <a:endParaRPr lang="zh-CN" altLang="en-US"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2D507B9A-8DCB-4C5B-A6AF-E0D11A0FCEBC}"/>
                    </a:ext>
                  </a:extLst>
                </p:cNvPr>
                <p:cNvSpPr txBox="1">
                  <a:spLocks noRot="1" noChangeAspect="1" noMove="1" noResize="1" noEditPoints="1" noAdjustHandles="1" noChangeArrowheads="1" noChangeShapeType="1" noTextEdit="1"/>
                </p:cNvSpPr>
                <p:nvPr/>
              </p:nvSpPr>
              <p:spPr>
                <a:xfrm>
                  <a:off x="7907980" y="5173444"/>
                  <a:ext cx="276293" cy="276999"/>
                </a:xfrm>
                <a:prstGeom prst="rect">
                  <a:avLst/>
                </a:prstGeom>
                <a:blipFill>
                  <a:blip r:embed="rId8"/>
                  <a:stretch>
                    <a:fillRect l="-6522" t="-2222" r="-6522"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9CA184C0-4877-4625-BD04-EBA299BFC5B8}"/>
                    </a:ext>
                  </a:extLst>
                </p:cNvPr>
                <p:cNvSpPr txBox="1"/>
                <p:nvPr/>
              </p:nvSpPr>
              <p:spPr>
                <a:xfrm>
                  <a:off x="8410507" y="5173444"/>
                  <a:ext cx="276293" cy="2769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𝒄</m:t>
                        </m:r>
                      </m:oMath>
                    </m:oMathPara>
                  </a14:m>
                  <a:endParaRPr lang="zh-CN" altLang="en-US" b="1">
                    <a:solidFill>
                      <a:schemeClr val="accent2">
                        <a:lumMod val="50000"/>
                      </a:schemeClr>
                    </a:solidFill>
                  </a:endParaRPr>
                </a:p>
              </p:txBody>
            </p:sp>
          </mc:Choice>
          <mc:Fallback xmlns="">
            <p:sp>
              <p:nvSpPr>
                <p:cNvPr id="38" name="文本框 37">
                  <a:extLst>
                    <a:ext uri="{FF2B5EF4-FFF2-40B4-BE49-F238E27FC236}">
                      <a16:creationId xmlns:a16="http://schemas.microsoft.com/office/drawing/2014/main" id="{9CA184C0-4877-4625-BD04-EBA299BFC5B8}"/>
                    </a:ext>
                  </a:extLst>
                </p:cNvPr>
                <p:cNvSpPr txBox="1">
                  <a:spLocks noRot="1" noChangeAspect="1" noMove="1" noResize="1" noEditPoints="1" noAdjustHandles="1" noChangeArrowheads="1" noChangeShapeType="1" noTextEdit="1"/>
                </p:cNvSpPr>
                <p:nvPr/>
              </p:nvSpPr>
              <p:spPr>
                <a:xfrm>
                  <a:off x="8410507" y="5173444"/>
                  <a:ext cx="276293" cy="276999"/>
                </a:xfrm>
                <a:prstGeom prst="rect">
                  <a:avLst/>
                </a:prstGeom>
                <a:blipFill>
                  <a:blip r:embed="rId9"/>
                  <a:stretch>
                    <a:fillRect/>
                  </a:stretch>
                </a:blipFill>
              </p:spPr>
              <p:txBody>
                <a:bodyPr/>
                <a:lstStyle/>
                <a:p>
                  <a:r>
                    <a:rPr lang="zh-CN" altLang="en-US">
                      <a:noFill/>
                    </a:rPr>
                    <a:t> </a:t>
                  </a:r>
                </a:p>
              </p:txBody>
            </p:sp>
          </mc:Fallback>
        </mc:AlternateContent>
      </p:grpSp>
      <p:grpSp>
        <p:nvGrpSpPr>
          <p:cNvPr id="44" name="组合 43">
            <a:extLst>
              <a:ext uri="{FF2B5EF4-FFF2-40B4-BE49-F238E27FC236}">
                <a16:creationId xmlns:a16="http://schemas.microsoft.com/office/drawing/2014/main" id="{28EC4582-1969-4FF3-A8CD-83B3F582DAC1}"/>
              </a:ext>
            </a:extLst>
          </p:cNvPr>
          <p:cNvGrpSpPr/>
          <p:nvPr/>
        </p:nvGrpSpPr>
        <p:grpSpPr>
          <a:xfrm>
            <a:off x="8877969" y="3222637"/>
            <a:ext cx="2808253" cy="2148136"/>
            <a:chOff x="8887441" y="3313002"/>
            <a:chExt cx="2808253" cy="2148136"/>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E4D6812-8212-4AE0-95B4-6997126028FA}"/>
                    </a:ext>
                  </a:extLst>
                </p:cNvPr>
                <p:cNvSpPr txBox="1"/>
                <p:nvPr/>
              </p:nvSpPr>
              <p:spPr>
                <a:xfrm>
                  <a:off x="9476706" y="3313002"/>
                  <a:ext cx="1629722" cy="369332"/>
                </a:xfrm>
                <a:prstGeom prst="rect">
                  <a:avLst/>
                </a:prstGeom>
                <a:noFill/>
              </p:spPr>
              <p:txBody>
                <a:bodyPr wrap="square" rtlCol="0">
                  <a:spAutoFit/>
                </a:bodyPr>
                <a:lstStyle/>
                <a:p>
                  <a:pPr algn="ct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的关系矩阵</a:t>
                  </a:r>
                </a:p>
              </p:txBody>
            </p:sp>
          </mc:Choice>
          <mc:Fallback xmlns="">
            <p:sp>
              <p:nvSpPr>
                <p:cNvPr id="16" name="文本框 15">
                  <a:extLst>
                    <a:ext uri="{FF2B5EF4-FFF2-40B4-BE49-F238E27FC236}">
                      <a16:creationId xmlns:a16="http://schemas.microsoft.com/office/drawing/2014/main" id="{0E4D6812-8212-4AE0-95B4-6997126028FA}"/>
                    </a:ext>
                  </a:extLst>
                </p:cNvPr>
                <p:cNvSpPr txBox="1">
                  <a:spLocks noRot="1" noChangeAspect="1" noMove="1" noResize="1" noEditPoints="1" noAdjustHandles="1" noChangeArrowheads="1" noChangeShapeType="1" noTextEdit="1"/>
                </p:cNvSpPr>
                <p:nvPr/>
              </p:nvSpPr>
              <p:spPr>
                <a:xfrm>
                  <a:off x="9476706" y="3313002"/>
                  <a:ext cx="1629722" cy="369332"/>
                </a:xfrm>
                <a:prstGeom prst="rect">
                  <a:avLst/>
                </a:prstGeom>
                <a:blipFill>
                  <a:blip r:embed="rId10"/>
                  <a:stretch>
                    <a:fillRect t="-10000" r="-2622" b="-26667"/>
                  </a:stretch>
                </a:blipFill>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D933F8D3-F503-40FF-AEA7-5A94DC927429}"/>
                </a:ext>
              </a:extLst>
            </p:cNvPr>
            <p:cNvPicPr>
              <a:picLocks noChangeAspect="1"/>
            </p:cNvPicPr>
            <p:nvPr/>
          </p:nvPicPr>
          <p:blipFill>
            <a:blip r:embed="rId11"/>
            <a:stretch>
              <a:fillRect/>
            </a:stretch>
          </p:blipFill>
          <p:spPr>
            <a:xfrm>
              <a:off x="8887441" y="3718563"/>
              <a:ext cx="2808253" cy="1448235"/>
            </a:xfrm>
            <a:prstGeom prst="rect">
              <a:avLst/>
            </a:prstGeom>
          </p:spPr>
        </p:pic>
        <p:grpSp>
          <p:nvGrpSpPr>
            <p:cNvPr id="30" name="组合 29">
              <a:extLst>
                <a:ext uri="{FF2B5EF4-FFF2-40B4-BE49-F238E27FC236}">
                  <a16:creationId xmlns:a16="http://schemas.microsoft.com/office/drawing/2014/main" id="{42DD99D6-95AC-461E-B635-6E297EE2BA26}"/>
                </a:ext>
              </a:extLst>
            </p:cNvPr>
            <p:cNvGrpSpPr/>
            <p:nvPr/>
          </p:nvGrpSpPr>
          <p:grpSpPr>
            <a:xfrm>
              <a:off x="9651633" y="3854264"/>
              <a:ext cx="187484" cy="1271586"/>
              <a:chOff x="7216522" y="3945085"/>
              <a:chExt cx="187484" cy="1102552"/>
            </a:xfrm>
          </p:grpSpPr>
          <p:sp>
            <p:nvSpPr>
              <p:cNvPr id="31" name="文本框 30">
                <a:extLst>
                  <a:ext uri="{FF2B5EF4-FFF2-40B4-BE49-F238E27FC236}">
                    <a16:creationId xmlns:a16="http://schemas.microsoft.com/office/drawing/2014/main" id="{2296EC83-B420-4A8A-AB80-AB5E64E68612}"/>
                  </a:ext>
                </a:extLst>
              </p:cNvPr>
              <p:cNvSpPr txBox="1"/>
              <p:nvPr/>
            </p:nvSpPr>
            <p:spPr>
              <a:xfrm>
                <a:off x="7216522" y="3945085"/>
                <a:ext cx="164461" cy="276999"/>
              </a:xfrm>
              <a:prstGeom prst="rect">
                <a:avLst/>
              </a:prstGeom>
              <a:noFill/>
            </p:spPr>
            <p:txBody>
              <a:bodyPr wrap="square" lIns="0" tIns="0" rIns="0" bIns="0" rtlCol="0">
                <a:spAutoFit/>
              </a:bodyPr>
              <a:lstStyle/>
              <a:p>
                <a:pPr algn="ctr"/>
                <a:r>
                  <a:rPr lang="en-US" altLang="zh-CN" b="1">
                    <a:solidFill>
                      <a:schemeClr val="accent2">
                        <a:lumMod val="50000"/>
                      </a:schemeClr>
                    </a:solidFill>
                  </a:rPr>
                  <a:t>1</a:t>
                </a:r>
                <a:endParaRPr lang="zh-CN" altLang="en-US" b="1">
                  <a:solidFill>
                    <a:schemeClr val="accent2">
                      <a:lumMod val="50000"/>
                    </a:schemeClr>
                  </a:solidFill>
                </a:endParaRPr>
              </a:p>
            </p:txBody>
          </p:sp>
          <p:sp>
            <p:nvSpPr>
              <p:cNvPr id="32" name="文本框 31">
                <a:extLst>
                  <a:ext uri="{FF2B5EF4-FFF2-40B4-BE49-F238E27FC236}">
                    <a16:creationId xmlns:a16="http://schemas.microsoft.com/office/drawing/2014/main" id="{4BBF3596-F748-4E13-974F-8F0427343336}"/>
                  </a:ext>
                </a:extLst>
              </p:cNvPr>
              <p:cNvSpPr txBox="1"/>
              <p:nvPr/>
            </p:nvSpPr>
            <p:spPr>
              <a:xfrm>
                <a:off x="7219809" y="4230888"/>
                <a:ext cx="164461" cy="276999"/>
              </a:xfrm>
              <a:prstGeom prst="rect">
                <a:avLst/>
              </a:prstGeom>
              <a:noFill/>
            </p:spPr>
            <p:txBody>
              <a:bodyPr wrap="square" lIns="0" tIns="0" rIns="0" bIns="0" rtlCol="0">
                <a:spAutoFit/>
              </a:bodyPr>
              <a:lstStyle/>
              <a:p>
                <a:pPr algn="ctr"/>
                <a:r>
                  <a:rPr lang="en-US" altLang="zh-CN" b="1">
                    <a:solidFill>
                      <a:schemeClr val="accent2">
                        <a:lumMod val="50000"/>
                      </a:schemeClr>
                    </a:solidFill>
                  </a:rPr>
                  <a:t>2</a:t>
                </a:r>
                <a:endParaRPr lang="zh-CN" altLang="en-US" b="1">
                  <a:solidFill>
                    <a:schemeClr val="accent2">
                      <a:lumMod val="50000"/>
                    </a:schemeClr>
                  </a:solidFill>
                </a:endParaRPr>
              </a:p>
            </p:txBody>
          </p:sp>
          <p:sp>
            <p:nvSpPr>
              <p:cNvPr id="33" name="文本框 32">
                <a:extLst>
                  <a:ext uri="{FF2B5EF4-FFF2-40B4-BE49-F238E27FC236}">
                    <a16:creationId xmlns:a16="http://schemas.microsoft.com/office/drawing/2014/main" id="{469AA58E-4F0E-472C-A6CC-F4E80B11B347}"/>
                  </a:ext>
                </a:extLst>
              </p:cNvPr>
              <p:cNvSpPr txBox="1"/>
              <p:nvPr/>
            </p:nvSpPr>
            <p:spPr>
              <a:xfrm>
                <a:off x="7229677" y="4490057"/>
                <a:ext cx="164461" cy="276999"/>
              </a:xfrm>
              <a:prstGeom prst="rect">
                <a:avLst/>
              </a:prstGeom>
              <a:noFill/>
            </p:spPr>
            <p:txBody>
              <a:bodyPr wrap="square" lIns="0" tIns="0" rIns="0" bIns="0" rtlCol="0">
                <a:spAutoFit/>
              </a:bodyPr>
              <a:lstStyle/>
              <a:p>
                <a:pPr algn="ctr"/>
                <a:r>
                  <a:rPr lang="en-US" altLang="zh-CN" b="1">
                    <a:solidFill>
                      <a:schemeClr val="accent2">
                        <a:lumMod val="50000"/>
                      </a:schemeClr>
                    </a:solidFill>
                  </a:rPr>
                  <a:t>3</a:t>
                </a:r>
                <a:endParaRPr lang="zh-CN" altLang="en-US" b="1">
                  <a:solidFill>
                    <a:schemeClr val="accent2">
                      <a:lumMod val="50000"/>
                    </a:schemeClr>
                  </a:solidFill>
                </a:endParaRPr>
              </a:p>
            </p:txBody>
          </p:sp>
          <p:sp>
            <p:nvSpPr>
              <p:cNvPr id="34" name="文本框 33">
                <a:extLst>
                  <a:ext uri="{FF2B5EF4-FFF2-40B4-BE49-F238E27FC236}">
                    <a16:creationId xmlns:a16="http://schemas.microsoft.com/office/drawing/2014/main" id="{86AAC280-E868-463C-BEA9-7AB4A37D3DE5}"/>
                  </a:ext>
                </a:extLst>
              </p:cNvPr>
              <p:cNvSpPr txBox="1"/>
              <p:nvPr/>
            </p:nvSpPr>
            <p:spPr>
              <a:xfrm>
                <a:off x="7239545" y="4770638"/>
                <a:ext cx="164461" cy="276999"/>
              </a:xfrm>
              <a:prstGeom prst="rect">
                <a:avLst/>
              </a:prstGeom>
              <a:noFill/>
            </p:spPr>
            <p:txBody>
              <a:bodyPr wrap="square" lIns="0" tIns="0" rIns="0" bIns="0" rtlCol="0">
                <a:spAutoFit/>
              </a:bodyPr>
              <a:lstStyle/>
              <a:p>
                <a:pPr algn="ctr"/>
                <a:r>
                  <a:rPr lang="en-US" altLang="zh-CN" b="1">
                    <a:solidFill>
                      <a:schemeClr val="accent2">
                        <a:lumMod val="50000"/>
                      </a:schemeClr>
                    </a:solidFill>
                  </a:rPr>
                  <a:t>4</a:t>
                </a:r>
                <a:endParaRPr lang="zh-CN" altLang="en-US" b="1">
                  <a:solidFill>
                    <a:schemeClr val="accent2">
                      <a:lumMod val="50000"/>
                    </a:schemeClr>
                  </a:solidFill>
                </a:endParaRPr>
              </a:p>
            </p:txBody>
          </p:sp>
        </p:gr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7FCEB13-D473-4733-A5D6-7C335F7386B8}"/>
                    </a:ext>
                  </a:extLst>
                </p:cNvPr>
                <p:cNvSpPr txBox="1"/>
                <p:nvPr/>
              </p:nvSpPr>
              <p:spPr>
                <a:xfrm>
                  <a:off x="9926832" y="5184139"/>
                  <a:ext cx="276293" cy="2769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𝟏</m:t>
                        </m:r>
                      </m:oMath>
                    </m:oMathPara>
                  </a14:m>
                  <a:endParaRPr lang="zh-CN" altLang="en-US" b="1">
                    <a:solidFill>
                      <a:schemeClr val="accent2">
                        <a:lumMod val="50000"/>
                      </a:schemeClr>
                    </a:solidFill>
                  </a:endParaRPr>
                </a:p>
              </p:txBody>
            </p:sp>
          </mc:Choice>
          <mc:Fallback xmlns="">
            <p:sp>
              <p:nvSpPr>
                <p:cNvPr id="39" name="文本框 38">
                  <a:extLst>
                    <a:ext uri="{FF2B5EF4-FFF2-40B4-BE49-F238E27FC236}">
                      <a16:creationId xmlns:a16="http://schemas.microsoft.com/office/drawing/2014/main" id="{F7FCEB13-D473-4733-A5D6-7C335F7386B8}"/>
                    </a:ext>
                  </a:extLst>
                </p:cNvPr>
                <p:cNvSpPr txBox="1">
                  <a:spLocks noRot="1" noChangeAspect="1" noMove="1" noResize="1" noEditPoints="1" noAdjustHandles="1" noChangeArrowheads="1" noChangeShapeType="1" noTextEdit="1"/>
                </p:cNvSpPr>
                <p:nvPr/>
              </p:nvSpPr>
              <p:spPr>
                <a:xfrm>
                  <a:off x="9926832" y="5184139"/>
                  <a:ext cx="276293" cy="276999"/>
                </a:xfrm>
                <a:prstGeom prst="rect">
                  <a:avLst/>
                </a:prstGeom>
                <a:blipFill>
                  <a:blip r:embed="rId12"/>
                  <a:stretch>
                    <a:fillRect l="-6667" r="-444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2ECCB34-57E9-4349-A300-37FDB27DD602}"/>
                    </a:ext>
                  </a:extLst>
                </p:cNvPr>
                <p:cNvSpPr txBox="1"/>
                <p:nvPr/>
              </p:nvSpPr>
              <p:spPr>
                <a:xfrm>
                  <a:off x="10429358" y="5171030"/>
                  <a:ext cx="276293" cy="2769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𝟐</m:t>
                        </m:r>
                      </m:oMath>
                    </m:oMathPara>
                  </a14:m>
                  <a:endParaRPr lang="zh-CN" altLang="en-US" b="1">
                    <a:solidFill>
                      <a:schemeClr val="accent2">
                        <a:lumMod val="50000"/>
                      </a:schemeClr>
                    </a:solidFill>
                  </a:endParaRPr>
                </a:p>
              </p:txBody>
            </p:sp>
          </mc:Choice>
          <mc:Fallback xmlns="">
            <p:sp>
              <p:nvSpPr>
                <p:cNvPr id="40" name="文本框 39">
                  <a:extLst>
                    <a:ext uri="{FF2B5EF4-FFF2-40B4-BE49-F238E27FC236}">
                      <a16:creationId xmlns:a16="http://schemas.microsoft.com/office/drawing/2014/main" id="{62ECCB34-57E9-4349-A300-37FDB27DD602}"/>
                    </a:ext>
                  </a:extLst>
                </p:cNvPr>
                <p:cNvSpPr txBox="1">
                  <a:spLocks noRot="1" noChangeAspect="1" noMove="1" noResize="1" noEditPoints="1" noAdjustHandles="1" noChangeArrowheads="1" noChangeShapeType="1" noTextEdit="1"/>
                </p:cNvSpPr>
                <p:nvPr/>
              </p:nvSpPr>
              <p:spPr>
                <a:xfrm>
                  <a:off x="10429358" y="5171030"/>
                  <a:ext cx="276293" cy="276999"/>
                </a:xfrm>
                <a:prstGeom prst="rect">
                  <a:avLst/>
                </a:prstGeom>
                <a:blipFill>
                  <a:blip r:embed="rId13"/>
                  <a:stretch>
                    <a:fillRect l="-4348" r="-4348"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A4522D2E-E386-4058-BF8C-BFF23239D393}"/>
                    </a:ext>
                  </a:extLst>
                </p:cNvPr>
                <p:cNvSpPr txBox="1"/>
                <p:nvPr/>
              </p:nvSpPr>
              <p:spPr>
                <a:xfrm>
                  <a:off x="10869390" y="5173444"/>
                  <a:ext cx="276293" cy="2769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𝟑</m:t>
                        </m:r>
                      </m:oMath>
                    </m:oMathPara>
                  </a14:m>
                  <a:endParaRPr lang="zh-CN" altLang="en-US" b="1">
                    <a:solidFill>
                      <a:schemeClr val="accent2">
                        <a:lumMod val="50000"/>
                      </a:schemeClr>
                    </a:solidFill>
                  </a:endParaRPr>
                </a:p>
              </p:txBody>
            </p:sp>
          </mc:Choice>
          <mc:Fallback xmlns="">
            <p:sp>
              <p:nvSpPr>
                <p:cNvPr id="41" name="文本框 40">
                  <a:extLst>
                    <a:ext uri="{FF2B5EF4-FFF2-40B4-BE49-F238E27FC236}">
                      <a16:creationId xmlns:a16="http://schemas.microsoft.com/office/drawing/2014/main" id="{A4522D2E-E386-4058-BF8C-BFF23239D393}"/>
                    </a:ext>
                  </a:extLst>
                </p:cNvPr>
                <p:cNvSpPr txBox="1">
                  <a:spLocks noRot="1" noChangeAspect="1" noMove="1" noResize="1" noEditPoints="1" noAdjustHandles="1" noChangeArrowheads="1" noChangeShapeType="1" noTextEdit="1"/>
                </p:cNvSpPr>
                <p:nvPr/>
              </p:nvSpPr>
              <p:spPr>
                <a:xfrm>
                  <a:off x="10869390" y="5173444"/>
                  <a:ext cx="276293" cy="276999"/>
                </a:xfrm>
                <a:prstGeom prst="rect">
                  <a:avLst/>
                </a:prstGeom>
                <a:blipFill>
                  <a:blip r:embed="rId14"/>
                  <a:stretch>
                    <a:fillRect l="-4348" r="-434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6B7B25C-73DF-4DB8-9E79-9313AD39E56A}"/>
                    </a:ext>
                  </a:extLst>
                </p:cNvPr>
                <p:cNvSpPr txBox="1"/>
                <p:nvPr/>
              </p:nvSpPr>
              <p:spPr>
                <a:xfrm>
                  <a:off x="11322554" y="5173444"/>
                  <a:ext cx="276293" cy="2769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𝟒</m:t>
                        </m:r>
                      </m:oMath>
                    </m:oMathPara>
                  </a14:m>
                  <a:endParaRPr lang="zh-CN" altLang="en-US" b="1">
                    <a:solidFill>
                      <a:schemeClr val="accent2">
                        <a:lumMod val="50000"/>
                      </a:schemeClr>
                    </a:solidFill>
                  </a:endParaRPr>
                </a:p>
              </p:txBody>
            </p:sp>
          </mc:Choice>
          <mc:Fallback xmlns="">
            <p:sp>
              <p:nvSpPr>
                <p:cNvPr id="42" name="文本框 41">
                  <a:extLst>
                    <a:ext uri="{FF2B5EF4-FFF2-40B4-BE49-F238E27FC236}">
                      <a16:creationId xmlns:a16="http://schemas.microsoft.com/office/drawing/2014/main" id="{96B7B25C-73DF-4DB8-9E79-9313AD39E56A}"/>
                    </a:ext>
                  </a:extLst>
                </p:cNvPr>
                <p:cNvSpPr txBox="1">
                  <a:spLocks noRot="1" noChangeAspect="1" noMove="1" noResize="1" noEditPoints="1" noAdjustHandles="1" noChangeArrowheads="1" noChangeShapeType="1" noTextEdit="1"/>
                </p:cNvSpPr>
                <p:nvPr/>
              </p:nvSpPr>
              <p:spPr>
                <a:xfrm>
                  <a:off x="11322554" y="5173444"/>
                  <a:ext cx="276293" cy="276999"/>
                </a:xfrm>
                <a:prstGeom prst="rect">
                  <a:avLst/>
                </a:prstGeom>
                <a:blipFill>
                  <a:blip r:embed="rId15"/>
                  <a:stretch>
                    <a:fillRect l="-6667" r="-4444" b="-6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63B690D9-E5A9-4AC7-9A81-D0CC0CAD56B7}"/>
                  </a:ext>
                </a:extLst>
              </p:cNvPr>
              <p:cNvSpPr txBox="1"/>
              <p:nvPr/>
            </p:nvSpPr>
            <p:spPr>
              <a:xfrm>
                <a:off x="5156656" y="5528770"/>
                <a:ext cx="6529566" cy="723275"/>
              </a:xfrm>
              <a:prstGeom prst="rect">
                <a:avLst/>
              </a:prstGeom>
              <a:solidFill>
                <a:schemeClr val="accent4">
                  <a:lumMod val="20000"/>
                  <a:lumOff val="80000"/>
                  <a:alpha val="50000"/>
                </a:schemeClr>
              </a:solidFill>
            </p:spPr>
            <p:txBody>
              <a:bodyPr wrap="square" rtlCol="0">
                <a:spAutoFit/>
              </a:bodyPr>
              <a:lstStyle/>
              <a:p>
                <a:pPr>
                  <a:spcAft>
                    <a:spcPts val="600"/>
                  </a:spcAft>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元素集合</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上恒等关系的关系矩阵是对角矩阵</a:t>
                </a:r>
                <a:r>
                  <a:rPr lang="en-US" altLang="zh-CN" b="1">
                    <a:solidFill>
                      <a:schemeClr val="accent2">
                        <a:lumMod val="50000"/>
                      </a:schemeClr>
                    </a:solidFill>
                  </a:rPr>
                  <a:t>(</a:t>
                </a:r>
                <a:r>
                  <a:rPr lang="zh-CN" altLang="en-US" b="1">
                    <a:solidFill>
                      <a:schemeClr val="accent2">
                        <a:lumMod val="50000"/>
                      </a:schemeClr>
                    </a:solidFill>
                  </a:rPr>
                  <a:t>也称单位矩阵）</a:t>
                </a:r>
              </a:p>
              <a:p>
                <a:pPr marL="285750" indent="-285750">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对角线上元素都是</a:t>
                </a:r>
                <a:r>
                  <a:rPr lang="en-US" altLang="zh-CN" b="1">
                    <a:solidFill>
                      <a:srgbClr val="002060"/>
                    </a:solidFill>
                    <a:latin typeface="楷体" panose="02010609060101010101" pitchFamily="49" charset="-122"/>
                    <a:ea typeface="楷体" panose="02010609060101010101" pitchFamily="49" charset="-122"/>
                  </a:rPr>
                  <a:t>1</a:t>
                </a:r>
                <a:r>
                  <a:rPr lang="zh-CN" altLang="en-US" b="1">
                    <a:solidFill>
                      <a:srgbClr val="002060"/>
                    </a:solidFill>
                    <a:latin typeface="楷体" panose="02010609060101010101" pitchFamily="49" charset="-122"/>
                    <a:ea typeface="楷体" panose="02010609060101010101" pitchFamily="49" charset="-122"/>
                  </a:rPr>
                  <a:t>，而其他位置元素都是</a:t>
                </a:r>
                <a:r>
                  <a:rPr lang="en-US" altLang="zh-CN" b="1">
                    <a:solidFill>
                      <a:srgbClr val="002060"/>
                    </a:solidFill>
                    <a:latin typeface="楷体" panose="02010609060101010101" pitchFamily="49" charset="-122"/>
                    <a:ea typeface="楷体" panose="02010609060101010101" pitchFamily="49" charset="-122"/>
                  </a:rPr>
                  <a:t>0</a:t>
                </a:r>
                <a:r>
                  <a:rPr lang="zh-CN" altLang="en-US" b="1">
                    <a:solidFill>
                      <a:srgbClr val="002060"/>
                    </a:solidFill>
                    <a:latin typeface="楷体" panose="02010609060101010101" pitchFamily="49" charset="-122"/>
                    <a:ea typeface="楷体" panose="02010609060101010101" pitchFamily="49" charset="-122"/>
                  </a:rPr>
                  <a:t>的</a:t>
                </a:r>
                <a14:m>
                  <m:oMath xmlns:m="http://schemas.openxmlformats.org/officeDocument/2006/math">
                    <m:r>
                      <a:rPr lang="en-US" altLang="zh-CN" b="1" i="1" smtClean="0">
                        <a:solidFill>
                          <a:srgbClr val="002060"/>
                        </a:solidFill>
                        <a:latin typeface="Cambria Math" panose="02040503050406030204" pitchFamily="18" charset="0"/>
                      </a:rPr>
                      <m:t>𝒏</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矩阵</a:t>
                </a:r>
              </a:p>
            </p:txBody>
          </p:sp>
        </mc:Choice>
        <mc:Fallback xmlns="">
          <p:sp>
            <p:nvSpPr>
              <p:cNvPr id="45" name="文本框 44">
                <a:extLst>
                  <a:ext uri="{FF2B5EF4-FFF2-40B4-BE49-F238E27FC236}">
                    <a16:creationId xmlns:a16="http://schemas.microsoft.com/office/drawing/2014/main" id="{63B690D9-E5A9-4AC7-9A81-D0CC0CAD56B7}"/>
                  </a:ext>
                </a:extLst>
              </p:cNvPr>
              <p:cNvSpPr txBox="1">
                <a:spLocks noRot="1" noChangeAspect="1" noMove="1" noResize="1" noEditPoints="1" noAdjustHandles="1" noChangeArrowheads="1" noChangeShapeType="1" noTextEdit="1"/>
              </p:cNvSpPr>
              <p:nvPr/>
            </p:nvSpPr>
            <p:spPr>
              <a:xfrm>
                <a:off x="5156656" y="5528770"/>
                <a:ext cx="6529566" cy="723275"/>
              </a:xfrm>
              <a:prstGeom prst="rect">
                <a:avLst/>
              </a:prstGeom>
              <a:blipFill>
                <a:blip r:embed="rId16"/>
                <a:stretch>
                  <a:fillRect l="-654" t="-5042" r="-560" b="-10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631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关系的表示</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关系的关系图和关系矩阵练习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A7BED68-436A-45A1-A4A7-2AE1412CE448}"/>
                  </a:ext>
                </a:extLst>
              </p:cNvPr>
              <p:cNvSpPr txBox="1"/>
              <p:nvPr/>
            </p:nvSpPr>
            <p:spPr>
              <a:xfrm>
                <a:off x="772413" y="1554355"/>
                <a:ext cx="10647171" cy="984885"/>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设集合</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𝟓</m:t>
                    </m:r>
                    <m:r>
                      <m:rPr>
                        <m:lit/>
                      </m:rPr>
                      <a:rPr lang="en-US" altLang="zh-CN" sz="2400" b="1" i="1" smtClean="0">
                        <a:solidFill>
                          <a:srgbClr val="002060"/>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，定义集合</a:t>
                </a:r>
                <a14:m>
                  <m:oMath xmlns:m="http://schemas.openxmlformats.org/officeDocument/2006/math">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latin typeface="楷体" panose="02010609060101010101" pitchFamily="49" charset="-122"/>
                    <a:ea typeface="楷体" panose="02010609060101010101" pitchFamily="49" charset="-122"/>
                  </a:rPr>
                  <a:t>上的关系</a:t>
                </a:r>
                <a14:m>
                  <m:oMath xmlns:m="http://schemas.openxmlformats.org/officeDocument/2006/math">
                    <m:r>
                      <a:rPr lang="en-US" altLang="zh-CN" sz="2400" b="1" i="1" smtClean="0">
                        <a:solidFill>
                          <a:srgbClr val="002060"/>
                        </a:solidFill>
                        <a:latin typeface="Cambria Math" panose="02040503050406030204" pitchFamily="18" charset="0"/>
                      </a:rPr>
                      <m:t>𝑹</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m:rPr>
                        <m:lit/>
                      </m:rP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𝟐</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𝟒</m:t>
                    </m:r>
                    <m:r>
                      <m:rPr>
                        <m:lit/>
                      </m:rP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𝟑</m:t>
                    </m:r>
                    <m:r>
                      <m:rPr>
                        <m:lit/>
                      </m:rP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𝟓</m:t>
                    </m:r>
                    <m:r>
                      <m:rPr>
                        <m:lit/>
                      </m:rP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𝟐</m:t>
                    </m:r>
                    <m:r>
                      <m:rPr>
                        <m:lit/>
                      </m:rP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𝟒</m:t>
                    </m:r>
                    <m:r>
                      <m:rPr>
                        <m:lit/>
                      </m:rP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𝟓</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r>
                      <m:rPr>
                        <m:lit/>
                      </m:rPr>
                      <a:rPr lang="en-US" altLang="zh-CN" sz="2400" b="1" i="1">
                        <a:solidFill>
                          <a:schemeClr val="accent2">
                            <a:lumMod val="50000"/>
                          </a:schemeClr>
                        </a:solidFill>
                        <a:latin typeface="Cambria Math" panose="02040503050406030204" pitchFamily="18" charset="0"/>
                      </a:rPr>
                      <m:t>⟩</m:t>
                    </m:r>
                    <m:r>
                      <m:rPr>
                        <m:lit/>
                      </m:rPr>
                      <a:rPr lang="en-US" altLang="zh-CN" sz="2400" b="1" i="1" smtClean="0">
                        <a:solidFill>
                          <a:schemeClr val="accent2">
                            <a:lumMod val="50000"/>
                          </a:schemeClr>
                        </a:solidFill>
                        <a:latin typeface="Cambria Math" panose="02040503050406030204" pitchFamily="18" charset="0"/>
                      </a:rPr>
                      <m:t>)</m:t>
                    </m:r>
                  </m:oMath>
                </a14:m>
                <a:r>
                  <a:rPr lang="zh-CN" altLang="en-US" sz="2400" b="1">
                    <a:solidFill>
                      <a:schemeClr val="accent2">
                        <a:lumMod val="50000"/>
                      </a:schemeClr>
                    </a:solidFill>
                  </a:rPr>
                  <a:t>，</a:t>
                </a:r>
                <a:r>
                  <a:rPr lang="zh-CN" altLang="en-US" sz="2400" b="1">
                    <a:solidFill>
                      <a:schemeClr val="tx2">
                        <a:lumMod val="50000"/>
                      </a:schemeClr>
                    </a:solidFill>
                  </a:rPr>
                  <a:t>画出</a:t>
                </a:r>
                <a14:m>
                  <m:oMath xmlns:m="http://schemas.openxmlformats.org/officeDocument/2006/math">
                    <m:r>
                      <a:rPr lang="en-US" altLang="zh-CN" sz="2400" b="1" i="1" smtClean="0">
                        <a:solidFill>
                          <a:schemeClr val="tx2">
                            <a:lumMod val="50000"/>
                          </a:schemeClr>
                        </a:solidFill>
                        <a:latin typeface="Cambria Math" panose="02040503050406030204" pitchFamily="18" charset="0"/>
                      </a:rPr>
                      <m:t>𝑹</m:t>
                    </m:r>
                  </m:oMath>
                </a14:m>
                <a:r>
                  <a:rPr lang="zh-CN" altLang="en-US" sz="2400" b="1">
                    <a:solidFill>
                      <a:schemeClr val="tx2">
                        <a:lumMod val="50000"/>
                      </a:schemeClr>
                    </a:solidFill>
                  </a:rPr>
                  <a:t>的关系图并给出关系矩阵</a:t>
                </a:r>
              </a:p>
            </p:txBody>
          </p:sp>
        </mc:Choice>
        <mc:Fallback xmlns="">
          <p:sp>
            <p:nvSpPr>
              <p:cNvPr id="2" name="文本框 1">
                <a:extLst>
                  <a:ext uri="{FF2B5EF4-FFF2-40B4-BE49-F238E27FC236}">
                    <a16:creationId xmlns:a16="http://schemas.microsoft.com/office/drawing/2014/main" id="{BA7BED68-436A-45A1-A4A7-2AE1412CE448}"/>
                  </a:ext>
                </a:extLst>
              </p:cNvPr>
              <p:cNvSpPr txBox="1">
                <a:spLocks noRot="1" noChangeAspect="1" noMove="1" noResize="1" noEditPoints="1" noAdjustHandles="1" noChangeArrowheads="1" noChangeShapeType="1" noTextEdit="1"/>
              </p:cNvSpPr>
              <p:nvPr/>
            </p:nvSpPr>
            <p:spPr>
              <a:xfrm>
                <a:off x="772413" y="1554355"/>
                <a:ext cx="10647171" cy="984885"/>
              </a:xfrm>
              <a:prstGeom prst="rect">
                <a:avLst/>
              </a:prstGeom>
              <a:blipFill>
                <a:blip r:embed="rId2"/>
                <a:stretch>
                  <a:fillRect l="-916" t="-6790" r="-573" b="-13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550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关系的表示</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关系的关系图和关系矩阵练习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A7BED68-436A-45A1-A4A7-2AE1412CE448}"/>
                  </a:ext>
                </a:extLst>
              </p:cNvPr>
              <p:cNvSpPr txBox="1"/>
              <p:nvPr/>
            </p:nvSpPr>
            <p:spPr>
              <a:xfrm>
                <a:off x="792697" y="1554355"/>
                <a:ext cx="10660327" cy="984885"/>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设集合</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𝟓</m:t>
                    </m:r>
                    <m:r>
                      <m:rPr>
                        <m:lit/>
                      </m:rPr>
                      <a:rPr lang="en-US" altLang="zh-CN" sz="2400" b="1" i="1" smtClean="0">
                        <a:solidFill>
                          <a:srgbClr val="002060"/>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，定义集合</a:t>
                </a:r>
                <a14:m>
                  <m:oMath xmlns:m="http://schemas.openxmlformats.org/officeDocument/2006/math">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latin typeface="楷体" panose="02010609060101010101" pitchFamily="49" charset="-122"/>
                    <a:ea typeface="楷体" panose="02010609060101010101" pitchFamily="49" charset="-122"/>
                  </a:rPr>
                  <a:t>上的关系</a:t>
                </a:r>
                <a14:m>
                  <m:oMath xmlns:m="http://schemas.openxmlformats.org/officeDocument/2006/math">
                    <m:r>
                      <a:rPr lang="en-US" altLang="zh-CN" sz="2400" b="1" i="1" smtClean="0">
                        <a:solidFill>
                          <a:srgbClr val="002060"/>
                        </a:solidFill>
                        <a:latin typeface="Cambria Math" panose="02040503050406030204" pitchFamily="18" charset="0"/>
                      </a:rPr>
                      <m:t>𝑹</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m:rPr>
                        <m:lit/>
                      </m:rP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𝟐</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𝟒</m:t>
                    </m:r>
                    <m:r>
                      <m:rPr>
                        <m:lit/>
                      </m:rP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𝟑</m:t>
                    </m:r>
                    <m:r>
                      <m:rPr>
                        <m:lit/>
                      </m:rP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𝟓</m:t>
                    </m:r>
                    <m:r>
                      <m:rPr>
                        <m:lit/>
                      </m:rP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𝟐</m:t>
                    </m:r>
                    <m:r>
                      <m:rPr>
                        <m:lit/>
                      </m:rP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𝟒</m:t>
                    </m:r>
                    <m:r>
                      <m:rPr>
                        <m:lit/>
                      </m:rP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m:t>
                    </m:r>
                    <m:r>
                      <m:rPr>
                        <m:lit/>
                      </m:rP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𝟓</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r>
                      <m:rPr>
                        <m:lit/>
                      </m:rPr>
                      <a:rPr lang="en-US" altLang="zh-CN" sz="2400" b="1" i="1">
                        <a:solidFill>
                          <a:schemeClr val="accent2">
                            <a:lumMod val="50000"/>
                          </a:schemeClr>
                        </a:solidFill>
                        <a:latin typeface="Cambria Math" panose="02040503050406030204" pitchFamily="18" charset="0"/>
                      </a:rPr>
                      <m:t>⟩</m:t>
                    </m:r>
                    <m:r>
                      <m:rPr>
                        <m:lit/>
                      </m:rPr>
                      <a:rPr lang="en-US" altLang="zh-CN" sz="2400" b="1" i="1" smtClean="0">
                        <a:solidFill>
                          <a:schemeClr val="accent2">
                            <a:lumMod val="50000"/>
                          </a:schemeClr>
                        </a:solidFill>
                        <a:latin typeface="Cambria Math" panose="02040503050406030204" pitchFamily="18" charset="0"/>
                      </a:rPr>
                      <m:t>)</m:t>
                    </m:r>
                  </m:oMath>
                </a14:m>
                <a:r>
                  <a:rPr lang="zh-CN" altLang="en-US" sz="2400" b="1">
                    <a:solidFill>
                      <a:schemeClr val="accent2">
                        <a:lumMod val="50000"/>
                      </a:schemeClr>
                    </a:solidFill>
                  </a:rPr>
                  <a:t>，</a:t>
                </a:r>
                <a:r>
                  <a:rPr lang="zh-CN" altLang="en-US" sz="2400" b="1">
                    <a:solidFill>
                      <a:schemeClr val="tx2">
                        <a:lumMod val="50000"/>
                      </a:schemeClr>
                    </a:solidFill>
                  </a:rPr>
                  <a:t>画出</a:t>
                </a:r>
                <a14:m>
                  <m:oMath xmlns:m="http://schemas.openxmlformats.org/officeDocument/2006/math">
                    <m:r>
                      <a:rPr lang="en-US" altLang="zh-CN" sz="2400" b="1" i="1" smtClean="0">
                        <a:solidFill>
                          <a:schemeClr val="tx2">
                            <a:lumMod val="50000"/>
                          </a:schemeClr>
                        </a:solidFill>
                        <a:latin typeface="Cambria Math" panose="02040503050406030204" pitchFamily="18" charset="0"/>
                      </a:rPr>
                      <m:t>𝑹</m:t>
                    </m:r>
                  </m:oMath>
                </a14:m>
                <a:r>
                  <a:rPr lang="zh-CN" altLang="en-US" sz="2400" b="1">
                    <a:solidFill>
                      <a:schemeClr val="tx2">
                        <a:lumMod val="50000"/>
                      </a:schemeClr>
                    </a:solidFill>
                  </a:rPr>
                  <a:t>的关系图并给出关系矩阵</a:t>
                </a:r>
              </a:p>
            </p:txBody>
          </p:sp>
        </mc:Choice>
        <mc:Fallback xmlns="">
          <p:sp>
            <p:nvSpPr>
              <p:cNvPr id="2" name="文本框 1">
                <a:extLst>
                  <a:ext uri="{FF2B5EF4-FFF2-40B4-BE49-F238E27FC236}">
                    <a16:creationId xmlns:a16="http://schemas.microsoft.com/office/drawing/2014/main" id="{BA7BED68-436A-45A1-A4A7-2AE1412CE448}"/>
                  </a:ext>
                </a:extLst>
              </p:cNvPr>
              <p:cNvSpPr txBox="1">
                <a:spLocks noRot="1" noChangeAspect="1" noMove="1" noResize="1" noEditPoints="1" noAdjustHandles="1" noChangeArrowheads="1" noChangeShapeType="1" noTextEdit="1"/>
              </p:cNvSpPr>
              <p:nvPr/>
            </p:nvSpPr>
            <p:spPr>
              <a:xfrm>
                <a:off x="792697" y="1554355"/>
                <a:ext cx="10660327" cy="984885"/>
              </a:xfrm>
              <a:prstGeom prst="rect">
                <a:avLst/>
              </a:prstGeom>
              <a:blipFill>
                <a:blip r:embed="rId2"/>
                <a:stretch>
                  <a:fillRect l="-858" t="-6790" r="-457" b="-1358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D61AEDA-C343-46DD-A5B0-52862B077A7C}"/>
              </a:ext>
            </a:extLst>
          </p:cNvPr>
          <p:cNvPicPr>
            <a:picLocks noChangeAspect="1"/>
          </p:cNvPicPr>
          <p:nvPr/>
        </p:nvPicPr>
        <p:blipFill>
          <a:blip r:embed="rId3">
            <a:duotone>
              <a:prstClr val="black"/>
              <a:schemeClr val="accent3">
                <a:tint val="45000"/>
                <a:satMod val="400000"/>
              </a:schemeClr>
            </a:duotone>
          </a:blip>
          <a:stretch>
            <a:fillRect/>
          </a:stretch>
        </p:blipFill>
        <p:spPr>
          <a:xfrm>
            <a:off x="1862047" y="2772552"/>
            <a:ext cx="4312771" cy="2861291"/>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F52D5D0-C661-4263-91D5-2AC6B7EC30F4}"/>
                  </a:ext>
                </a:extLst>
              </p:cNvPr>
              <p:cNvSpPr txBox="1"/>
              <p:nvPr/>
            </p:nvSpPr>
            <p:spPr>
              <a:xfrm>
                <a:off x="3212576" y="5633843"/>
                <a:ext cx="1611712" cy="369332"/>
              </a:xfrm>
              <a:prstGeom prst="rect">
                <a:avLst/>
              </a:prstGeom>
              <a:noFill/>
            </p:spPr>
            <p:txBody>
              <a:bodyPr wrap="square" rtlCol="0">
                <a:spAutoFit/>
              </a:bodyPr>
              <a:lstStyle/>
              <a:p>
                <a:pPr algn="ct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的关系图</a:t>
                </a:r>
              </a:p>
            </p:txBody>
          </p:sp>
        </mc:Choice>
        <mc:Fallback xmlns="">
          <p:sp>
            <p:nvSpPr>
              <p:cNvPr id="4" name="文本框 3">
                <a:extLst>
                  <a:ext uri="{FF2B5EF4-FFF2-40B4-BE49-F238E27FC236}">
                    <a16:creationId xmlns:a16="http://schemas.microsoft.com/office/drawing/2014/main" id="{7F52D5D0-C661-4263-91D5-2AC6B7EC30F4}"/>
                  </a:ext>
                </a:extLst>
              </p:cNvPr>
              <p:cNvSpPr txBox="1">
                <a:spLocks noRot="1" noChangeAspect="1" noMove="1" noResize="1" noEditPoints="1" noAdjustHandles="1" noChangeArrowheads="1" noChangeShapeType="1" noTextEdit="1"/>
              </p:cNvSpPr>
              <p:nvPr/>
            </p:nvSpPr>
            <p:spPr>
              <a:xfrm>
                <a:off x="3212576" y="5633843"/>
                <a:ext cx="1611712" cy="369332"/>
              </a:xfrm>
              <a:prstGeom prst="rect">
                <a:avLst/>
              </a:prstGeom>
              <a:blipFill>
                <a:blip r:embed="rId4"/>
                <a:stretch>
                  <a:fillRect t="-8197" b="-2459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2C3D507-D2F2-4DC1-9617-1AF44C20CEB5}"/>
              </a:ext>
            </a:extLst>
          </p:cNvPr>
          <p:cNvPicPr>
            <a:picLocks noChangeAspect="1"/>
          </p:cNvPicPr>
          <p:nvPr/>
        </p:nvPicPr>
        <p:blipFill>
          <a:blip r:embed="rId5">
            <a:duotone>
              <a:prstClr val="black"/>
              <a:srgbClr val="D9C3A5">
                <a:tint val="50000"/>
                <a:satMod val="180000"/>
              </a:srgbClr>
            </a:duotone>
          </a:blip>
          <a:stretch>
            <a:fillRect/>
          </a:stretch>
        </p:blipFill>
        <p:spPr>
          <a:xfrm>
            <a:off x="7627890" y="2802521"/>
            <a:ext cx="2702063" cy="2801352"/>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576674A-0C01-40D0-912C-25AAF3950584}"/>
                  </a:ext>
                </a:extLst>
              </p:cNvPr>
              <p:cNvSpPr txBox="1"/>
              <p:nvPr/>
            </p:nvSpPr>
            <p:spPr>
              <a:xfrm>
                <a:off x="8338144" y="5633843"/>
                <a:ext cx="1611712" cy="369332"/>
              </a:xfrm>
              <a:prstGeom prst="rect">
                <a:avLst/>
              </a:prstGeom>
              <a:noFill/>
            </p:spPr>
            <p:txBody>
              <a:bodyPr wrap="square" rtlCol="0">
                <a:spAutoFit/>
              </a:bodyPr>
              <a:lstStyle/>
              <a:p>
                <a:pPr algn="ct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的关系矩阵</a:t>
                </a:r>
              </a:p>
            </p:txBody>
          </p:sp>
        </mc:Choice>
        <mc:Fallback xmlns="">
          <p:sp>
            <p:nvSpPr>
              <p:cNvPr id="12" name="文本框 11">
                <a:extLst>
                  <a:ext uri="{FF2B5EF4-FFF2-40B4-BE49-F238E27FC236}">
                    <a16:creationId xmlns:a16="http://schemas.microsoft.com/office/drawing/2014/main" id="{F576674A-0C01-40D0-912C-25AAF3950584}"/>
                  </a:ext>
                </a:extLst>
              </p:cNvPr>
              <p:cNvSpPr txBox="1">
                <a:spLocks noRot="1" noChangeAspect="1" noMove="1" noResize="1" noEditPoints="1" noAdjustHandles="1" noChangeArrowheads="1" noChangeShapeType="1" noTextEdit="1"/>
              </p:cNvSpPr>
              <p:nvPr/>
            </p:nvSpPr>
            <p:spPr>
              <a:xfrm>
                <a:off x="8338144" y="5633843"/>
                <a:ext cx="1611712" cy="369332"/>
              </a:xfrm>
              <a:prstGeom prst="rect">
                <a:avLst/>
              </a:prstGeom>
              <a:blipFill>
                <a:blip r:embed="rId6"/>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245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1011" y="1501549"/>
            <a:ext cx="4733731" cy="3854901"/>
          </a:xfrm>
          <a:prstGeom prst="rect">
            <a:avLst/>
          </a:prstGeom>
          <a:noFill/>
        </p:spPr>
        <p:txBody>
          <a:bodyPr wrap="square" rtlCol="0">
            <a:spAutoFit/>
          </a:bodyPr>
          <a:lstStyle/>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笛卡尔积</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关系的定义</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关系的表示</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关系的运算</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2270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关系的逆</a:t>
            </a:r>
          </a:p>
        </p:txBody>
      </p:sp>
      <p:sp>
        <p:nvSpPr>
          <p:cNvPr id="2" name="文本框 1">
            <a:extLst>
              <a:ext uri="{FF2B5EF4-FFF2-40B4-BE49-F238E27FC236}">
                <a16:creationId xmlns:a16="http://schemas.microsoft.com/office/drawing/2014/main" id="{2049A5F8-107A-4939-812A-DB62E7E76F6F}"/>
              </a:ext>
            </a:extLst>
          </p:cNvPr>
          <p:cNvSpPr txBox="1"/>
          <p:nvPr/>
        </p:nvSpPr>
        <p:spPr>
          <a:xfrm>
            <a:off x="1809063" y="1103964"/>
            <a:ext cx="8573872" cy="1969770"/>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关系的运算</a:t>
            </a:r>
            <a:endParaRPr lang="en-US" altLang="zh-CN" sz="2400" b="1">
              <a:solidFill>
                <a:srgbClr val="C00000"/>
              </a:solidFill>
            </a:endParaRP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关系是集合，可进行</a:t>
            </a:r>
            <a:r>
              <a:rPr lang="zh-CN" altLang="en-US" sz="2400" b="1">
                <a:solidFill>
                  <a:srgbClr val="C00000"/>
                </a:solidFill>
                <a:latin typeface="+mn-ea"/>
              </a:rPr>
              <a:t>集合并</a:t>
            </a:r>
            <a:r>
              <a:rPr lang="zh-CN" altLang="en-US" sz="2400" b="1">
                <a:solidFill>
                  <a:srgbClr val="002060"/>
                </a:solidFill>
                <a:latin typeface="楷体" panose="02010609060101010101" pitchFamily="49" charset="-122"/>
                <a:ea typeface="楷体" panose="02010609060101010101" pitchFamily="49" charset="-122"/>
              </a:rPr>
              <a:t>、</a:t>
            </a:r>
            <a:r>
              <a:rPr lang="zh-CN" altLang="en-US" sz="2400" b="1">
                <a:solidFill>
                  <a:srgbClr val="C00000"/>
                </a:solidFill>
                <a:latin typeface="+mn-ea"/>
              </a:rPr>
              <a:t>集合交</a:t>
            </a:r>
            <a:r>
              <a:rPr lang="zh-CN" altLang="en-US" sz="2400" b="1">
                <a:solidFill>
                  <a:srgbClr val="002060"/>
                </a:solidFill>
                <a:latin typeface="楷体" panose="02010609060101010101" pitchFamily="49" charset="-122"/>
                <a:ea typeface="楷体" panose="02010609060101010101" pitchFamily="49" charset="-122"/>
              </a:rPr>
              <a:t>、</a:t>
            </a:r>
            <a:r>
              <a:rPr lang="zh-CN" altLang="en-US" sz="2400" b="1">
                <a:solidFill>
                  <a:srgbClr val="C00000"/>
                </a:solidFill>
                <a:latin typeface="+mn-ea"/>
              </a:rPr>
              <a:t>集合差</a:t>
            </a:r>
            <a:r>
              <a:rPr lang="zh-CN" altLang="en-US" sz="2400" b="1">
                <a:solidFill>
                  <a:srgbClr val="002060"/>
                </a:solidFill>
                <a:latin typeface="楷体" panose="02010609060101010101" pitchFamily="49" charset="-122"/>
                <a:ea typeface="楷体" panose="02010609060101010101" pitchFamily="49" charset="-122"/>
              </a:rPr>
              <a:t>和</a:t>
            </a:r>
            <a:r>
              <a:rPr lang="zh-CN" altLang="en-US" sz="2400" b="1">
                <a:solidFill>
                  <a:srgbClr val="C00000"/>
                </a:solidFill>
                <a:latin typeface="+mn-ea"/>
              </a:rPr>
              <a:t>集合补</a:t>
            </a:r>
            <a:r>
              <a:rPr lang="zh-CN" altLang="en-US" sz="2400" b="1">
                <a:solidFill>
                  <a:srgbClr val="002060"/>
                </a:solidFill>
                <a:latin typeface="楷体" panose="02010609060101010101" pitchFamily="49" charset="-122"/>
                <a:ea typeface="楷体" panose="02010609060101010101" pitchFamily="49" charset="-122"/>
              </a:rPr>
              <a:t>运算</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这时通常要求参与运算的关系都是同一个笛卡尔积的子集</a:t>
            </a:r>
            <a:endParaRPr lang="en-US" altLang="zh-CN" sz="2000" b="1">
              <a:solidFill>
                <a:schemeClr val="accent6">
                  <a:lumMod val="50000"/>
                </a:schemeClr>
              </a:solidFill>
            </a:endParaRP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关系的</a:t>
            </a:r>
            <a:r>
              <a:rPr lang="zh-CN" altLang="en-US" sz="2400" b="1">
                <a:solidFill>
                  <a:srgbClr val="C00000"/>
                </a:solidFill>
                <a:latin typeface="+mn-ea"/>
              </a:rPr>
              <a:t>逆关系</a:t>
            </a:r>
            <a:r>
              <a:rPr lang="zh-CN" altLang="en-US" sz="2400" b="1">
                <a:solidFill>
                  <a:srgbClr val="002060"/>
                </a:solidFill>
                <a:latin typeface="楷体" panose="02010609060101010101" pitchFamily="49" charset="-122"/>
                <a:ea typeface="楷体" panose="02010609060101010101" pitchFamily="49" charset="-122"/>
              </a:rPr>
              <a:t>和</a:t>
            </a:r>
            <a:r>
              <a:rPr lang="zh-CN" altLang="en-US" sz="2400" b="1">
                <a:solidFill>
                  <a:srgbClr val="C00000"/>
                </a:solidFill>
                <a:latin typeface="+mn-ea"/>
              </a:rPr>
              <a:t>关系复合</a:t>
            </a:r>
            <a:r>
              <a:rPr lang="zh-CN" altLang="en-US" sz="2400" b="1">
                <a:solidFill>
                  <a:srgbClr val="002060"/>
                </a:solidFill>
                <a:latin typeface="楷体" panose="02010609060101010101" pitchFamily="49" charset="-122"/>
                <a:ea typeface="楷体" panose="02010609060101010101" pitchFamily="49" charset="-122"/>
              </a:rPr>
              <a:t>是两个特有的关系运算</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A7C448-7A38-4769-A3F6-39225E7D5548}"/>
                  </a:ext>
                </a:extLst>
              </p:cNvPr>
              <p:cNvSpPr txBox="1"/>
              <p:nvPr/>
            </p:nvSpPr>
            <p:spPr>
              <a:xfrm>
                <a:off x="980182" y="3300482"/>
                <a:ext cx="10231633" cy="930704"/>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关系的逆关系</a:t>
                </a:r>
                <a:r>
                  <a:rPr lang="en-US" altLang="zh-CN" sz="2400" b="1">
                    <a:solidFill>
                      <a:srgbClr val="C00000"/>
                    </a:solidFill>
                  </a:rPr>
                  <a:t>(inverse relation)</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C00000"/>
                    </a:solidFill>
                    <a:latin typeface="+mn-ea"/>
                  </a:rPr>
                  <a:t>逆关系</a:t>
                </a:r>
                <a:r>
                  <a:rPr lang="zh-CN" altLang="en-US" sz="20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oMath>
                </a14:m>
                <a:r>
                  <a:rPr lang="zh-CN" altLang="en-US" sz="2000" b="1">
                    <a:solidFill>
                      <a:srgbClr val="002060"/>
                    </a:solidFill>
                    <a:latin typeface="楷体" panose="02010609060101010101" pitchFamily="49" charset="-122"/>
                    <a:ea typeface="楷体" panose="02010609060101010101" pitchFamily="49" charset="-122"/>
                  </a:rPr>
                  <a:t>，是集合</a:t>
                </a:r>
                <a14:m>
                  <m:oMath xmlns:m="http://schemas.openxmlformats.org/officeDocument/2006/math">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到</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的关系</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定义为</a:t>
                </a:r>
                <a14:m>
                  <m:oMath xmlns:m="http://schemas.openxmlformats.org/officeDocument/2006/math">
                    <m:sSup>
                      <m:sSupPr>
                        <m:ctrlPr>
                          <a:rPr lang="en-US" altLang="zh-CN" sz="2000" b="1" i="1" smtClean="0">
                            <a:solidFill>
                              <a:srgbClr val="C00000"/>
                            </a:solidFill>
                            <a:latin typeface="Cambria Math" panose="02040503050406030204" pitchFamily="18" charset="0"/>
                            <a:ea typeface="楷体" panose="02010609060101010101" pitchFamily="49" charset="-122"/>
                          </a:rPr>
                        </m:ctrlPr>
                      </m:sSupPr>
                      <m:e>
                        <m:r>
                          <a:rPr lang="en-US" altLang="zh-CN" sz="2000" b="1">
                            <a:solidFill>
                              <a:srgbClr val="C00000"/>
                            </a:solidFill>
                            <a:latin typeface="Cambria Math" panose="02040503050406030204" pitchFamily="18" charset="0"/>
                            <a:ea typeface="楷体" panose="02010609060101010101" pitchFamily="49" charset="-122"/>
                          </a:rPr>
                          <m:t>𝑹</m:t>
                        </m:r>
                      </m:e>
                      <m:sup>
                        <m:r>
                          <a:rPr lang="en-US" altLang="zh-CN" sz="2000" b="1">
                            <a:solidFill>
                              <a:srgbClr val="C00000"/>
                            </a:solidFill>
                            <a:latin typeface="Cambria Math" panose="02040503050406030204" pitchFamily="18" charset="0"/>
                            <a:ea typeface="楷体" panose="02010609060101010101" pitchFamily="49" charset="-122"/>
                          </a:rPr>
                          <m:t>−</m:t>
                        </m:r>
                        <m:r>
                          <a:rPr lang="en-US" altLang="zh-CN" sz="2000" b="1">
                            <a:solidFill>
                              <a:srgbClr val="C00000"/>
                            </a:solidFill>
                            <a:latin typeface="Cambria Math" panose="02040503050406030204" pitchFamily="18" charset="0"/>
                            <a:ea typeface="楷体" panose="02010609060101010101" pitchFamily="49" charset="-122"/>
                          </a:rPr>
                          <m:t>𝟏</m:t>
                        </m:r>
                      </m:sup>
                    </m:sSup>
                    <m:r>
                      <a:rPr lang="en-US" altLang="zh-CN" sz="2000" b="1">
                        <a:solidFill>
                          <a:srgbClr val="C00000"/>
                        </a:solidFill>
                        <a:latin typeface="Cambria Math" panose="02040503050406030204" pitchFamily="18" charset="0"/>
                        <a:ea typeface="楷体" panose="02010609060101010101" pitchFamily="49" charset="-122"/>
                      </a:rPr>
                      <m:t>=</m:t>
                    </m:r>
                    <m:r>
                      <m:rPr>
                        <m:lit/>
                      </m:rPr>
                      <a:rPr lang="en-US" altLang="zh-CN" sz="2000" b="1" i="1" smtClean="0">
                        <a:solidFill>
                          <a:srgbClr val="C00000"/>
                        </a:solidFill>
                        <a:latin typeface="Cambria Math" panose="02040503050406030204" pitchFamily="18" charset="0"/>
                        <a:ea typeface="楷体" panose="02010609060101010101" pitchFamily="49" charset="-122"/>
                      </a:rPr>
                      <m:t>(</m:t>
                    </m:r>
                    <m:r>
                      <m:rPr>
                        <m:lit/>
                      </m:rPr>
                      <a:rPr lang="en-US" altLang="zh-CN" sz="2000" b="1">
                        <a:solidFill>
                          <a:srgbClr val="C00000"/>
                        </a:solidFill>
                        <a:latin typeface="Cambria Math" panose="02040503050406030204" pitchFamily="18" charset="0"/>
                        <a:ea typeface="楷体" panose="02010609060101010101" pitchFamily="49" charset="-122"/>
                      </a:rPr>
                      <m:t>⟨</m:t>
                    </m:r>
                    <m:r>
                      <a:rPr lang="en-US" altLang="zh-CN" sz="2000" b="1">
                        <a:solidFill>
                          <a:srgbClr val="C00000"/>
                        </a:solidFill>
                        <a:latin typeface="Cambria Math" panose="02040503050406030204" pitchFamily="18" charset="0"/>
                        <a:ea typeface="楷体" panose="02010609060101010101" pitchFamily="49" charset="-122"/>
                      </a:rPr>
                      <m:t>𝒃</m:t>
                    </m:r>
                    <m:r>
                      <a:rPr lang="en-US" altLang="zh-CN" sz="2000" b="1">
                        <a:solidFill>
                          <a:srgbClr val="C00000"/>
                        </a:solidFill>
                        <a:latin typeface="Cambria Math" panose="02040503050406030204" pitchFamily="18" charset="0"/>
                        <a:ea typeface="楷体" panose="02010609060101010101" pitchFamily="49" charset="-122"/>
                      </a:rPr>
                      <m:t>,</m:t>
                    </m:r>
                    <m:r>
                      <a:rPr lang="en-US" altLang="zh-CN" sz="2000" b="1">
                        <a:solidFill>
                          <a:srgbClr val="C00000"/>
                        </a:solidFill>
                        <a:latin typeface="Cambria Math" panose="02040503050406030204" pitchFamily="18" charset="0"/>
                        <a:ea typeface="楷体" panose="02010609060101010101" pitchFamily="49" charset="-122"/>
                      </a:rPr>
                      <m:t>𝒂</m:t>
                    </m:r>
                    <m:r>
                      <m:rPr>
                        <m:lit/>
                      </m:rPr>
                      <a:rPr lang="en-US" altLang="zh-CN" sz="2000" b="1">
                        <a:solidFill>
                          <a:srgbClr val="C00000"/>
                        </a:solidFill>
                        <a:latin typeface="Cambria Math" panose="02040503050406030204" pitchFamily="18" charset="0"/>
                        <a:ea typeface="楷体" panose="02010609060101010101" pitchFamily="49" charset="-122"/>
                      </a:rPr>
                      <m:t>⟩</m:t>
                    </m:r>
                    <m:r>
                      <a:rPr lang="en-US" altLang="zh-CN" sz="2000" b="1">
                        <a:solidFill>
                          <a:srgbClr val="C00000"/>
                        </a:solidFill>
                        <a:latin typeface="Cambria Math" panose="02040503050406030204" pitchFamily="18" charset="0"/>
                        <a:ea typeface="楷体" panose="02010609060101010101" pitchFamily="49" charset="-122"/>
                      </a:rPr>
                      <m:t>∣</m:t>
                    </m:r>
                    <m:r>
                      <m:rPr>
                        <m:lit/>
                      </m:rPr>
                      <a:rPr lang="en-US" altLang="zh-CN" sz="2000" b="1">
                        <a:solidFill>
                          <a:srgbClr val="C00000"/>
                        </a:solidFill>
                        <a:latin typeface="Cambria Math" panose="02040503050406030204" pitchFamily="18" charset="0"/>
                        <a:ea typeface="楷体" panose="02010609060101010101" pitchFamily="49" charset="-122"/>
                      </a:rPr>
                      <m:t>⟨</m:t>
                    </m:r>
                    <m:r>
                      <a:rPr lang="en-US" altLang="zh-CN" sz="2000" b="1">
                        <a:solidFill>
                          <a:srgbClr val="C00000"/>
                        </a:solidFill>
                        <a:latin typeface="Cambria Math" panose="02040503050406030204" pitchFamily="18" charset="0"/>
                        <a:ea typeface="楷体" panose="02010609060101010101" pitchFamily="49" charset="-122"/>
                      </a:rPr>
                      <m:t>𝒂</m:t>
                    </m:r>
                    <m:r>
                      <a:rPr lang="en-US" altLang="zh-CN" sz="2000" b="1">
                        <a:solidFill>
                          <a:srgbClr val="C00000"/>
                        </a:solidFill>
                        <a:latin typeface="Cambria Math" panose="02040503050406030204" pitchFamily="18" charset="0"/>
                        <a:ea typeface="楷体" panose="02010609060101010101" pitchFamily="49" charset="-122"/>
                      </a:rPr>
                      <m:t>,</m:t>
                    </m:r>
                    <m:r>
                      <a:rPr lang="en-US" altLang="zh-CN" sz="2000" b="1">
                        <a:solidFill>
                          <a:srgbClr val="C00000"/>
                        </a:solidFill>
                        <a:latin typeface="Cambria Math" panose="02040503050406030204" pitchFamily="18" charset="0"/>
                        <a:ea typeface="楷体" panose="02010609060101010101" pitchFamily="49" charset="-122"/>
                      </a:rPr>
                      <m:t>𝒃</m:t>
                    </m:r>
                    <m:r>
                      <m:rPr>
                        <m:lit/>
                      </m:rPr>
                      <a:rPr lang="en-US" altLang="zh-CN" sz="2000" b="1">
                        <a:solidFill>
                          <a:srgbClr val="C00000"/>
                        </a:solidFill>
                        <a:latin typeface="Cambria Math" panose="02040503050406030204" pitchFamily="18" charset="0"/>
                        <a:ea typeface="楷体" panose="02010609060101010101" pitchFamily="49" charset="-122"/>
                      </a:rPr>
                      <m:t>⟩</m:t>
                    </m:r>
                    <m:r>
                      <a:rPr lang="en-US" altLang="zh-CN" sz="2000" b="1">
                        <a:solidFill>
                          <a:srgbClr val="C00000"/>
                        </a:solidFill>
                        <a:latin typeface="Cambria Math" panose="02040503050406030204" pitchFamily="18" charset="0"/>
                        <a:ea typeface="楷体" panose="02010609060101010101" pitchFamily="49" charset="-122"/>
                      </a:rPr>
                      <m:t>∈</m:t>
                    </m:r>
                    <m:r>
                      <a:rPr lang="en-US" altLang="zh-CN" sz="2000" b="1">
                        <a:solidFill>
                          <a:srgbClr val="C00000"/>
                        </a:solidFill>
                        <a:latin typeface="Cambria Math" panose="02040503050406030204" pitchFamily="18" charset="0"/>
                        <a:ea typeface="楷体" panose="02010609060101010101" pitchFamily="49" charset="-122"/>
                      </a:rPr>
                      <m:t>𝑹</m:t>
                    </m:r>
                    <m:r>
                      <m:rPr>
                        <m:lit/>
                      </m:rPr>
                      <a:rPr lang="en-US" altLang="zh-CN" sz="2000" b="1" i="1" smtClean="0">
                        <a:solidFill>
                          <a:srgbClr val="C00000"/>
                        </a:solidFill>
                        <a:latin typeface="Cambria Math" panose="02040503050406030204" pitchFamily="18" charset="0"/>
                        <a:ea typeface="楷体" panose="02010609060101010101" pitchFamily="49" charset="-122"/>
                      </a:rPr>
                      <m:t>)</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0FA7C448-7A38-4769-A3F6-39225E7D5548}"/>
                  </a:ext>
                </a:extLst>
              </p:cNvPr>
              <p:cNvSpPr txBox="1">
                <a:spLocks noRot="1" noChangeAspect="1" noMove="1" noResize="1" noEditPoints="1" noAdjustHandles="1" noChangeArrowheads="1" noChangeShapeType="1" noTextEdit="1"/>
              </p:cNvSpPr>
              <p:nvPr/>
            </p:nvSpPr>
            <p:spPr>
              <a:xfrm>
                <a:off x="980182" y="3300482"/>
                <a:ext cx="10231633" cy="930704"/>
              </a:xfrm>
              <a:prstGeom prst="rect">
                <a:avLst/>
              </a:prstGeom>
              <a:blipFill>
                <a:blip r:embed="rId2"/>
                <a:stretch>
                  <a:fillRect l="-656" t="-4575" r="-238"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99C9343-A640-45B9-B046-60C688381336}"/>
                  </a:ext>
                </a:extLst>
              </p:cNvPr>
              <p:cNvSpPr txBox="1"/>
              <p:nvPr/>
            </p:nvSpPr>
            <p:spPr>
              <a:xfrm>
                <a:off x="6294447" y="4336529"/>
                <a:ext cx="5081830" cy="1897699"/>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tx2">
                              <a:lumMod val="50000"/>
                            </a:schemeClr>
                          </a:solidFill>
                          <a:latin typeface="Cambria Math" panose="02040503050406030204" pitchFamily="18" charset="0"/>
                        </a:rPr>
                        <m:t>𝑨</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𝟑</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𝟒</m:t>
                      </m:r>
                      <m:r>
                        <m:rPr>
                          <m:lit/>
                        </m:rPr>
                        <a:rPr lang="en-US" altLang="zh-CN" b="1" i="1" smtClean="0">
                          <a:solidFill>
                            <a:schemeClr val="tx2">
                              <a:lumMod val="50000"/>
                            </a:schemeClr>
                          </a:solidFill>
                          <a:latin typeface="Cambria Math" panose="02040503050406030204" pitchFamily="18" charset="0"/>
                        </a:rPr>
                        <m:t>)</m:t>
                      </m:r>
                      <m:r>
                        <a:rPr lang="zh-CN" altLang="en-US"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𝑩</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𝒃</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𝒄</m:t>
                      </m:r>
                      <m:r>
                        <m:rPr>
                          <m:lit/>
                        </m:rPr>
                        <a:rPr lang="en-US" altLang="zh-CN" b="1" i="1" smtClean="0">
                          <a:solidFill>
                            <a:schemeClr val="tx2">
                              <a:lumMod val="50000"/>
                            </a:schemeClr>
                          </a:solidFill>
                          <a:latin typeface="Cambria Math" panose="02040503050406030204" pitchFamily="18" charset="0"/>
                        </a:rPr>
                        <m:t>)</m:t>
                      </m:r>
                    </m:oMath>
                  </m:oMathPara>
                </a14:m>
                <a:endParaRPr lang="en-US" altLang="zh-CN" b="1">
                  <a:solidFill>
                    <a:schemeClr val="tx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a:solidFill>
                                <a:schemeClr val="tx2">
                                  <a:lumMod val="50000"/>
                                </a:schemeClr>
                              </a:solidFill>
                              <a:latin typeface="Cambria Math" panose="02040503050406030204" pitchFamily="18" charset="0"/>
                            </a:rPr>
                          </m:ctrlPr>
                        </m:sSubPr>
                        <m:e>
                          <m:r>
                            <a:rPr lang="en-US" altLang="zh-CN" b="1" i="1">
                              <a:solidFill>
                                <a:schemeClr val="tx2">
                                  <a:lumMod val="50000"/>
                                </a:schemeClr>
                              </a:solidFill>
                              <a:latin typeface="Cambria Math" panose="02040503050406030204" pitchFamily="18" charset="0"/>
                            </a:rPr>
                            <m:t>𝑹</m:t>
                          </m:r>
                        </m:e>
                        <m:sub>
                          <m:r>
                            <a:rPr lang="en-US" altLang="zh-CN" b="1" i="1">
                              <a:solidFill>
                                <a:schemeClr val="tx2">
                                  <a:lumMod val="50000"/>
                                </a:schemeClr>
                              </a:solidFill>
                              <a:latin typeface="Cambria Math" panose="02040503050406030204" pitchFamily="18" charset="0"/>
                            </a:rPr>
                            <m:t>𝟏</m:t>
                          </m:r>
                        </m:sub>
                      </m:sSub>
                      <m: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𝒄</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𝑩</m:t>
                      </m:r>
                    </m:oMath>
                  </m:oMathPara>
                </a14:m>
                <a:endParaRPr lang="en-US" altLang="zh-CN" b="1">
                  <a:solidFill>
                    <a:schemeClr val="tx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altLang="zh-CN" b="1" i="1">
                              <a:solidFill>
                                <a:schemeClr val="tx2">
                                  <a:lumMod val="50000"/>
                                </a:schemeClr>
                              </a:solidFill>
                              <a:latin typeface="Cambria Math" panose="02040503050406030204" pitchFamily="18" charset="0"/>
                            </a:rPr>
                          </m:ctrlPr>
                        </m:sSubSupPr>
                        <m:e>
                          <m:r>
                            <a:rPr lang="en-US" altLang="zh-CN" b="1" i="1">
                              <a:solidFill>
                                <a:schemeClr val="tx2">
                                  <a:lumMod val="50000"/>
                                </a:schemeClr>
                              </a:solidFill>
                              <a:latin typeface="Cambria Math" panose="02040503050406030204" pitchFamily="18" charset="0"/>
                            </a:rPr>
                            <m:t>𝑹</m:t>
                          </m:r>
                        </m:e>
                        <m:sub>
                          <m:r>
                            <a:rPr lang="en-US" altLang="zh-CN" b="1" i="1">
                              <a:solidFill>
                                <a:schemeClr val="tx2">
                                  <a:lumMod val="50000"/>
                                </a:schemeClr>
                              </a:solidFill>
                              <a:latin typeface="Cambria Math" panose="02040503050406030204" pitchFamily="18" charset="0"/>
                            </a:rPr>
                            <m:t>𝟏</m:t>
                          </m:r>
                        </m:sub>
                        <m:sup>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sup>
                      </m:sSubSup>
                      <m: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𝒂</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𝒃</m:t>
                      </m:r>
                      <m: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𝒂</m:t>
                      </m:r>
                      <m: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a:rPr lang="en-US" altLang="zh-CN" b="1" i="1" smtClean="0">
                          <a:solidFill>
                            <a:schemeClr val="tx2">
                              <a:lumMod val="50000"/>
                            </a:schemeClr>
                          </a:solidFill>
                          <a:latin typeface="Cambria Math" panose="02040503050406030204" pitchFamily="18" charset="0"/>
                        </a:rPr>
                        <m:t> </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𝒄</m:t>
                      </m:r>
                      <m: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𝒃</m:t>
                      </m:r>
                      <m: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𝑩</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𝑨</m:t>
                      </m:r>
                    </m:oMath>
                  </m:oMathPara>
                </a14:m>
                <a:endParaRPr lang="en-US" altLang="zh-CN" b="1">
                  <a:solidFill>
                    <a:schemeClr val="tx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a:solidFill>
                                <a:schemeClr val="tx2">
                                  <a:lumMod val="50000"/>
                                </a:schemeClr>
                              </a:solidFill>
                              <a:latin typeface="Cambria Math" panose="02040503050406030204" pitchFamily="18" charset="0"/>
                            </a:rPr>
                          </m:ctrlPr>
                        </m:sSubPr>
                        <m:e>
                          <m:r>
                            <a:rPr lang="en-US" altLang="zh-CN" b="1" i="1">
                              <a:solidFill>
                                <a:schemeClr val="tx2">
                                  <a:lumMod val="50000"/>
                                </a:schemeClr>
                              </a:solidFill>
                              <a:latin typeface="Cambria Math" panose="02040503050406030204" pitchFamily="18" charset="0"/>
                            </a:rPr>
                            <m:t>𝑹</m:t>
                          </m:r>
                        </m:e>
                        <m:sub>
                          <m:r>
                            <a:rPr lang="en-US" altLang="zh-CN" b="1" i="1">
                              <a:solidFill>
                                <a:schemeClr val="tx2">
                                  <a:lumMod val="50000"/>
                                </a:schemeClr>
                              </a:solidFill>
                              <a:latin typeface="Cambria Math" panose="02040503050406030204" pitchFamily="18" charset="0"/>
                            </a:rPr>
                            <m:t>𝟐</m:t>
                          </m:r>
                        </m:sub>
                      </m:sSub>
                      <m: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𝟑</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a:rPr lang="en-US" altLang="zh-CN" b="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𝑨</m:t>
                      </m:r>
                    </m:oMath>
                  </m:oMathPara>
                </a14:m>
                <a:endParaRPr lang="zh-CN" altLang="en-US" b="1">
                  <a:solidFill>
                    <a:schemeClr val="tx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altLang="zh-CN" b="1" i="1">
                              <a:solidFill>
                                <a:schemeClr val="tx2">
                                  <a:lumMod val="50000"/>
                                </a:schemeClr>
                              </a:solidFill>
                              <a:latin typeface="Cambria Math" panose="02040503050406030204" pitchFamily="18" charset="0"/>
                            </a:rPr>
                          </m:ctrlPr>
                        </m:sSubSupPr>
                        <m:e>
                          <m:r>
                            <a:rPr lang="en-US" altLang="zh-CN" b="1" i="1">
                              <a:solidFill>
                                <a:schemeClr val="tx2">
                                  <a:lumMod val="50000"/>
                                </a:schemeClr>
                              </a:solidFill>
                              <a:latin typeface="Cambria Math" panose="02040503050406030204" pitchFamily="18" charset="0"/>
                            </a:rPr>
                            <m:t>𝑹</m:t>
                          </m:r>
                        </m:e>
                        <m:sub>
                          <m:r>
                            <a:rPr lang="en-US" altLang="zh-CN" b="1" i="1" smtClean="0">
                              <a:solidFill>
                                <a:schemeClr val="tx2">
                                  <a:lumMod val="50000"/>
                                </a:schemeClr>
                              </a:solidFill>
                              <a:latin typeface="Cambria Math" panose="02040503050406030204" pitchFamily="18" charset="0"/>
                            </a:rPr>
                            <m:t>𝟐</m:t>
                          </m:r>
                        </m:sub>
                        <m:sup>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sup>
                      </m:sSubSup>
                      <m: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smtClean="0">
                          <a:solidFill>
                            <a:schemeClr val="tx2">
                              <a:lumMod val="50000"/>
                            </a:schemeClr>
                          </a:solidFill>
                          <a:latin typeface="Cambria Math" panose="02040503050406030204" pitchFamily="18" charset="0"/>
                        </a:rPr>
                        <m:t> </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𝟒</m:t>
                      </m:r>
                      <m: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𝟒</m:t>
                      </m:r>
                      <m: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𝟑</m:t>
                      </m:r>
                      <m:r>
                        <m:rPr>
                          <m:lit/>
                        </m:rPr>
                        <a:rPr lang="en-US" altLang="zh-CN" b="1" i="1">
                          <a:solidFill>
                            <a:schemeClr val="tx2">
                              <a:lumMod val="50000"/>
                            </a:schemeClr>
                          </a:solidFill>
                          <a:latin typeface="Cambria Math" panose="02040503050406030204" pitchFamily="18" charset="0"/>
                        </a:rPr>
                        <m:t>⟩</m:t>
                      </m:r>
                      <m:r>
                        <a:rPr lang="en-US" altLang="zh-CN" b="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𝑨</m:t>
                      </m:r>
                    </m:oMath>
                  </m:oMathPara>
                </a14:m>
                <a:endParaRPr lang="zh-CN" altLang="en-US" b="1">
                  <a:solidFill>
                    <a:schemeClr val="tx2">
                      <a:lumMod val="50000"/>
                    </a:schemeClr>
                  </a:solidFill>
                </a:endParaRPr>
              </a:p>
            </p:txBody>
          </p:sp>
        </mc:Choice>
        <mc:Fallback xmlns="">
          <p:sp>
            <p:nvSpPr>
              <p:cNvPr id="11" name="文本框 10">
                <a:extLst>
                  <a:ext uri="{FF2B5EF4-FFF2-40B4-BE49-F238E27FC236}">
                    <a16:creationId xmlns:a16="http://schemas.microsoft.com/office/drawing/2014/main" id="{799C9343-A640-45B9-B046-60C688381336}"/>
                  </a:ext>
                </a:extLst>
              </p:cNvPr>
              <p:cNvSpPr txBox="1">
                <a:spLocks noRot="1" noChangeAspect="1" noMove="1" noResize="1" noEditPoints="1" noAdjustHandles="1" noChangeArrowheads="1" noChangeShapeType="1" noTextEdit="1"/>
              </p:cNvSpPr>
              <p:nvPr/>
            </p:nvSpPr>
            <p:spPr>
              <a:xfrm>
                <a:off x="6294447" y="4336529"/>
                <a:ext cx="5081830" cy="18976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BFE9291-BD54-420F-BECC-B1A44B004A7A}"/>
                  </a:ext>
                </a:extLst>
              </p:cNvPr>
              <p:cNvSpPr txBox="1"/>
              <p:nvPr/>
            </p:nvSpPr>
            <p:spPr>
              <a:xfrm>
                <a:off x="815724" y="4618112"/>
                <a:ext cx="5081830" cy="1298882"/>
              </a:xfrm>
              <a:prstGeom prst="rect">
                <a:avLst/>
              </a:prstGeom>
              <a:solidFill>
                <a:schemeClr val="accent4">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latin typeface="+mn-ea"/>
                  </a:rPr>
                  <a:t>一个关系的逆关系是将它的每个有序对的第一个和第二个元素调换后得到的有序对集合</a:t>
                </a:r>
              </a:p>
              <a:p>
                <a:pPr marL="342900" indent="-34290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对任意</a:t>
                </a:r>
                <a14:m>
                  <m:oMath xmlns:m="http://schemas.openxmlformats.org/officeDocument/2006/math">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m:t>
                    </m:r>
                    <m:sSup>
                      <m:sSupPr>
                        <m:ctrlPr>
                          <a:rPr lang="en-US" altLang="zh-CN" b="1" i="1" smtClean="0">
                            <a:solidFill>
                              <a:srgbClr val="002060"/>
                            </a:solidFill>
                            <a:latin typeface="Cambria Math" panose="02040503050406030204" pitchFamily="18" charset="0"/>
                          </a:rPr>
                        </m:ctrlPr>
                      </m:sSupPr>
                      <m:e>
                        <m:r>
                          <a:rPr lang="en-US" altLang="zh-CN" b="1" i="1" smtClean="0">
                            <a:solidFill>
                              <a:srgbClr val="002060"/>
                            </a:solidFill>
                            <a:latin typeface="Cambria Math" panose="02040503050406030204" pitchFamily="18" charset="0"/>
                          </a:rPr>
                          <m:t>𝑹</m:t>
                        </m:r>
                      </m:e>
                      <m: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sup>
                    </m:sSup>
                  </m:oMath>
                </a14:m>
                <a:r>
                  <a:rPr lang="zh-CN" altLang="en-US" b="1">
                    <a:solidFill>
                      <a:srgbClr val="002060"/>
                    </a:solidFill>
                    <a:latin typeface="楷体" panose="02010609060101010101" pitchFamily="49" charset="-122"/>
                    <a:ea typeface="楷体" panose="02010609060101010101" pitchFamily="49" charset="-122"/>
                  </a:rPr>
                  <a:t>当且仅当</a:t>
                </a:r>
                <a14:m>
                  <m:oMath xmlns:m="http://schemas.openxmlformats.org/officeDocument/2006/math">
                    <m:d>
                      <m:dPr>
                        <m:begChr m:val="⟨"/>
                        <m:endChr m:val="⟩"/>
                        <m:ctrlPr>
                          <a:rPr lang="en-US" altLang="zh-CN" b="1" i="1">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𝒂</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𝑹</m:t>
                    </m:r>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EBFE9291-BD54-420F-BECC-B1A44B004A7A}"/>
                  </a:ext>
                </a:extLst>
              </p:cNvPr>
              <p:cNvSpPr txBox="1">
                <a:spLocks noRot="1" noChangeAspect="1" noMove="1" noResize="1" noEditPoints="1" noAdjustHandles="1" noChangeArrowheads="1" noChangeShapeType="1" noTextEdit="1"/>
              </p:cNvSpPr>
              <p:nvPr/>
            </p:nvSpPr>
            <p:spPr>
              <a:xfrm>
                <a:off x="815724" y="4618112"/>
                <a:ext cx="5081830" cy="1298882"/>
              </a:xfrm>
              <a:prstGeom prst="rect">
                <a:avLst/>
              </a:prstGeom>
              <a:blipFill>
                <a:blip r:embed="rId4"/>
                <a:stretch>
                  <a:fillRect l="-1321" r="-240" b="-56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041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关系复合</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4CCB09-4857-4F57-8E10-9AE4E7D11342}"/>
                  </a:ext>
                </a:extLst>
              </p:cNvPr>
              <p:cNvSpPr txBox="1"/>
              <p:nvPr/>
            </p:nvSpPr>
            <p:spPr>
              <a:xfrm>
                <a:off x="1431901" y="1230164"/>
                <a:ext cx="9328196" cy="184665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关系复合</a:t>
                </a:r>
                <a:endParaRPr lang="en-US" altLang="zh-CN" sz="2400" b="1">
                  <a:solidFill>
                    <a:srgbClr val="C00000"/>
                  </a:solidFill>
                </a:endParaRPr>
              </a:p>
              <a:p>
                <a:pPr>
                  <a:lnSpc>
                    <a:spcPts val="30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是集合</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到</a:t>
                </a:r>
                <a14:m>
                  <m:oMath xmlns:m="http://schemas.openxmlformats.org/officeDocument/2006/math">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的关系，</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是集合</a:t>
                </a:r>
                <a14:m>
                  <m:oMath xmlns:m="http://schemas.openxmlformats.org/officeDocument/2006/math">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到</a:t>
                </a:r>
                <a14:m>
                  <m:oMath xmlns:m="http://schemas.openxmlformats.org/officeDocument/2006/math">
                    <m:r>
                      <a:rPr lang="en-US" altLang="zh-CN" sz="2000" b="1" i="1" smtClean="0">
                        <a:solidFill>
                          <a:srgbClr val="002060"/>
                        </a:solidFill>
                        <a:latin typeface="Cambria Math" panose="02040503050406030204" pitchFamily="18" charset="0"/>
                      </a:rPr>
                      <m:t>𝑪</m:t>
                    </m:r>
                  </m:oMath>
                </a14:m>
                <a:r>
                  <a:rPr lang="zh-CN" altLang="en-US" sz="2000" b="1">
                    <a:solidFill>
                      <a:srgbClr val="002060"/>
                    </a:solidFill>
                    <a:latin typeface="楷体" panose="02010609060101010101" pitchFamily="49" charset="-122"/>
                    <a:ea typeface="楷体" panose="02010609060101010101" pitchFamily="49" charset="-122"/>
                  </a:rPr>
                  <a:t>的关系，则</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C00000"/>
                    </a:solidFill>
                    <a:latin typeface="+mn-ea"/>
                  </a:rPr>
                  <a:t>复合</a:t>
                </a:r>
                <a:r>
                  <a:rPr lang="en-US" altLang="zh-CN" sz="2000" b="1">
                    <a:solidFill>
                      <a:srgbClr val="002060"/>
                    </a:solidFill>
                    <a:latin typeface="楷体" panose="02010609060101010101" pitchFamily="49" charset="-122"/>
                    <a:ea typeface="楷体" panose="02010609060101010101" pitchFamily="49" charset="-122"/>
                  </a:rPr>
                  <a:t> </a:t>
                </a:r>
                <a:r>
                  <a:rPr lang="en-US" altLang="zh-CN" sz="2000" b="1">
                    <a:solidFill>
                      <a:srgbClr val="002060"/>
                    </a:solidFill>
                  </a:rPr>
                  <a:t>(the composite of </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en-US" altLang="zh-CN" sz="2000" b="1">
                    <a:solidFill>
                      <a:srgbClr val="002060"/>
                    </a:solidFill>
                  </a:rPr>
                  <a:t> and </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en-US" altLang="zh-CN" sz="2000" b="1">
                    <a:solidFill>
                      <a:srgbClr val="002060"/>
                    </a:solidFill>
                  </a:rPr>
                  <a:t>)</a:t>
                </a:r>
                <a:r>
                  <a:rPr lang="zh-CN" altLang="en-US" sz="20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r>
                      <a:rPr lang="en-US" altLang="zh-CN" sz="2000" b="1" i="1" smtClean="0">
                        <a:solidFill>
                          <a:srgbClr val="C00000"/>
                        </a:solidFill>
                        <a:latin typeface="Cambria Math" panose="02040503050406030204" pitchFamily="18" charset="0"/>
                      </a:rPr>
                      <m:t>𝑺</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，是集合</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到</a:t>
                </a:r>
                <a14:m>
                  <m:oMath xmlns:m="http://schemas.openxmlformats.org/officeDocument/2006/math">
                    <m:r>
                      <a:rPr lang="en-US" altLang="zh-CN" sz="2000" b="1" i="1" smtClean="0">
                        <a:solidFill>
                          <a:srgbClr val="002060"/>
                        </a:solidFill>
                        <a:latin typeface="Cambria Math" panose="02040503050406030204" pitchFamily="18" charset="0"/>
                      </a:rPr>
                      <m:t>𝑪</m:t>
                    </m:r>
                  </m:oMath>
                </a14:m>
                <a:r>
                  <a:rPr lang="zh-CN" altLang="en-US" sz="2000" b="1">
                    <a:solidFill>
                      <a:srgbClr val="002060"/>
                    </a:solidFill>
                    <a:latin typeface="楷体" panose="02010609060101010101" pitchFamily="49" charset="-122"/>
                    <a:ea typeface="楷体" panose="02010609060101010101" pitchFamily="49" charset="-122"/>
                  </a:rPr>
                  <a:t>的关系</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定义为</a:t>
                </a:r>
                <a:r>
                  <a:rPr lang="en-US" altLang="zh-CN" sz="2000" b="1"/>
                  <a:t> </a:t>
                </a:r>
                <a14:m>
                  <m:oMath xmlns:m="http://schemas.openxmlformats.org/officeDocument/2006/math">
                    <m:r>
                      <a:rPr lang="en-US" altLang="zh-CN" sz="2000" b="1" i="1" smtClean="0">
                        <a:solidFill>
                          <a:srgbClr val="C00000"/>
                        </a:solidFill>
                        <a:latin typeface="Cambria Math" panose="02040503050406030204" pitchFamily="18" charset="0"/>
                      </a:rPr>
                      <m:t>𝑺</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 (</m:t>
                    </m:r>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𝒂</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𝒄</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𝒃</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𝑩</m:t>
                    </m:r>
                    <m:d>
                      <m:dPr>
                        <m:ctrlPr>
                          <a:rPr lang="en-US" altLang="zh-CN" sz="2000" b="1" i="1" smtClean="0">
                            <a:solidFill>
                              <a:srgbClr val="C00000"/>
                            </a:solidFill>
                            <a:latin typeface="Cambria Math" panose="02040503050406030204" pitchFamily="18" charset="0"/>
                          </a:rPr>
                        </m:ctrlPr>
                      </m:dPr>
                      <m:e>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𝒂</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𝒃</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m:t>
                        </m:r>
                        <m:d>
                          <m:dPr>
                            <m:begChr m:val="⟨"/>
                            <m:endChr m:val="⟩"/>
                            <m:ctrlPr>
                              <a:rPr lang="en-US" altLang="zh-CN" sz="2000" b="1" i="1">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𝒃</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𝒄</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𝑺</m:t>
                        </m:r>
                      </m:e>
                    </m:d>
                    <m:r>
                      <m:rPr>
                        <m:lit/>
                      </m:rPr>
                      <a:rPr lang="en-US" altLang="zh-CN" sz="2000" b="1" i="1" smtClean="0">
                        <a:solidFill>
                          <a:srgbClr val="C00000"/>
                        </a:solidFill>
                        <a:latin typeface="Cambria Math" panose="02040503050406030204" pitchFamily="18" charset="0"/>
                      </a:rPr>
                      <m:t>)</m:t>
                    </m:r>
                  </m:oMath>
                </a14:m>
                <a:endParaRPr lang="en-US" altLang="zh-CN" sz="2000" b="1"/>
              </a:p>
            </p:txBody>
          </p:sp>
        </mc:Choice>
        <mc:Fallback xmlns="">
          <p:sp>
            <p:nvSpPr>
              <p:cNvPr id="2" name="文本框 1">
                <a:extLst>
                  <a:ext uri="{FF2B5EF4-FFF2-40B4-BE49-F238E27FC236}">
                    <a16:creationId xmlns:a16="http://schemas.microsoft.com/office/drawing/2014/main" id="{154CCB09-4857-4F57-8E10-9AE4E7D11342}"/>
                  </a:ext>
                </a:extLst>
              </p:cNvPr>
              <p:cNvSpPr txBox="1">
                <a:spLocks noRot="1" noChangeAspect="1" noMove="1" noResize="1" noEditPoints="1" noAdjustHandles="1" noChangeArrowheads="1" noChangeShapeType="1" noTextEdit="1"/>
              </p:cNvSpPr>
              <p:nvPr/>
            </p:nvSpPr>
            <p:spPr>
              <a:xfrm>
                <a:off x="1431901" y="1230164"/>
                <a:ext cx="9328196" cy="1846659"/>
              </a:xfrm>
              <a:prstGeom prst="rect">
                <a:avLst/>
              </a:prstGeom>
              <a:blipFill>
                <a:blip r:embed="rId2"/>
                <a:stretch>
                  <a:fillRect l="-719" t="-2310" r="-1307" b="-49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ABCE4A8-0EA4-4DDB-B958-76438C383705}"/>
                  </a:ext>
                </a:extLst>
              </p:cNvPr>
              <p:cNvSpPr txBox="1"/>
              <p:nvPr/>
            </p:nvSpPr>
            <p:spPr>
              <a:xfrm>
                <a:off x="723621" y="3391746"/>
                <a:ext cx="5012758" cy="1600438"/>
              </a:xfrm>
              <a:prstGeom prst="rect">
                <a:avLst/>
              </a:prstGeom>
              <a:solidFill>
                <a:schemeClr val="accent4">
                  <a:lumMod val="20000"/>
                  <a:lumOff val="80000"/>
                  <a:alpha val="50000"/>
                </a:schemeClr>
              </a:solidFill>
            </p:spPr>
            <p:txBody>
              <a:bodyPr wrap="square" rtlCol="0">
                <a:spAutoFit/>
              </a:bodyPr>
              <a:lstStyle/>
              <a:p>
                <a:pPr>
                  <a:lnSpc>
                    <a:spcPts val="2800"/>
                  </a:lnSpc>
                  <a:spcBef>
                    <a:spcPts val="600"/>
                  </a:spcBef>
                  <a:spcAft>
                    <a:spcPts val="600"/>
                  </a:spcAft>
                </a:pPr>
                <a:r>
                  <a:rPr lang="zh-CN" altLang="en-US" sz="2000" b="1">
                    <a:solidFill>
                      <a:schemeClr val="accent2">
                        <a:lumMod val="50000"/>
                      </a:schemeClr>
                    </a:solidFill>
                  </a:rPr>
                  <a:t>只有当关系</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的有序对的</a:t>
                </a:r>
                <a:r>
                  <a:rPr lang="zh-CN" altLang="en-US" sz="2000" b="1">
                    <a:solidFill>
                      <a:srgbClr val="C00000"/>
                    </a:solidFill>
                  </a:rPr>
                  <a:t>第二元素所在集合</a:t>
                </a:r>
                <a:r>
                  <a:rPr lang="zh-CN" altLang="en-US" sz="2000" b="1">
                    <a:solidFill>
                      <a:schemeClr val="accent2">
                        <a:lumMod val="50000"/>
                      </a:schemeClr>
                    </a:solidFill>
                  </a:rPr>
                  <a:t>与关系</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有序对的</a:t>
                </a:r>
                <a:r>
                  <a:rPr lang="zh-CN" altLang="en-US" sz="2000" b="1">
                    <a:solidFill>
                      <a:srgbClr val="C00000"/>
                    </a:solidFill>
                  </a:rPr>
                  <a:t>第一个元素所在集合相同</a:t>
                </a:r>
                <a:r>
                  <a:rPr lang="zh-CN" altLang="en-US" sz="2000" b="1">
                    <a:solidFill>
                      <a:schemeClr val="accent2">
                        <a:lumMod val="50000"/>
                      </a:schemeClr>
                    </a:solidFill>
                  </a:rPr>
                  <a:t>时，关系</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才可进行复合运算</a:t>
                </a: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我们将关系</a:t>
                </a:r>
                <a14:m>
                  <m:oMath xmlns:m="http://schemas.openxmlformats.org/officeDocument/2006/math">
                    <m:r>
                      <a:rPr lang="en-US" altLang="zh-CN" b="1" i="1" smtClean="0">
                        <a:solidFill>
                          <a:srgbClr val="002060"/>
                        </a:solidFill>
                        <a:latin typeface="Cambria Math" panose="02040503050406030204" pitchFamily="18" charset="0"/>
                      </a:rPr>
                      <m:t>𝑹</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002060"/>
                        </a:solidFill>
                        <a:latin typeface="Cambria Math" panose="02040503050406030204" pitchFamily="18" charset="0"/>
                      </a:rPr>
                      <m:t>𝑺</m:t>
                    </m:r>
                  </m:oMath>
                </a14:m>
                <a:r>
                  <a:rPr lang="zh-CN" altLang="en-US" b="1">
                    <a:solidFill>
                      <a:srgbClr val="002060"/>
                    </a:solidFill>
                    <a:latin typeface="楷体" panose="02010609060101010101" pitchFamily="49" charset="-122"/>
                    <a:ea typeface="楷体" panose="02010609060101010101" pitchFamily="49" charset="-122"/>
                  </a:rPr>
                  <a:t>的复合记为</a:t>
                </a:r>
                <a14:m>
                  <m:oMath xmlns:m="http://schemas.openxmlformats.org/officeDocument/2006/math">
                    <m:r>
                      <a:rPr lang="en-US" altLang="zh-CN" b="1" i="1" smtClean="0">
                        <a:solidFill>
                          <a:srgbClr val="002060"/>
                        </a:solidFill>
                        <a:latin typeface="Cambria Math" panose="02040503050406030204" pitchFamily="18" charset="0"/>
                      </a:rPr>
                      <m:t>𝑺</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𝑹</m:t>
                    </m:r>
                  </m:oMath>
                </a14:m>
                <a:r>
                  <a:rPr lang="zh-CN" altLang="en-US" b="1">
                    <a:solidFill>
                      <a:srgbClr val="002060"/>
                    </a:solidFill>
                    <a:latin typeface="楷体" panose="02010609060101010101" pitchFamily="49" charset="-122"/>
                    <a:ea typeface="楷体" panose="02010609060101010101" pitchFamily="49" charset="-122"/>
                  </a:rPr>
                  <a:t>，而非</a:t>
                </a:r>
                <a14:m>
                  <m:oMath xmlns:m="http://schemas.openxmlformats.org/officeDocument/2006/math">
                    <m:r>
                      <a:rPr lang="en-US" altLang="zh-CN" b="1" i="1" smtClean="0">
                        <a:solidFill>
                          <a:srgbClr val="002060"/>
                        </a:solidFill>
                        <a:latin typeface="Cambria Math" panose="02040503050406030204" pitchFamily="18" charset="0"/>
                      </a:rPr>
                      <m:t>𝑹</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𝑺</m:t>
                    </m:r>
                  </m:oMath>
                </a14:m>
                <a:endParaRPr lang="en-US" altLang="zh-CN"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BABCE4A8-0EA4-4DDB-B958-76438C383705}"/>
                  </a:ext>
                </a:extLst>
              </p:cNvPr>
              <p:cNvSpPr txBox="1">
                <a:spLocks noRot="1" noChangeAspect="1" noMove="1" noResize="1" noEditPoints="1" noAdjustHandles="1" noChangeArrowheads="1" noChangeShapeType="1" noTextEdit="1"/>
              </p:cNvSpPr>
              <p:nvPr/>
            </p:nvSpPr>
            <p:spPr>
              <a:xfrm>
                <a:off x="723621" y="3391746"/>
                <a:ext cx="5012758" cy="1600438"/>
              </a:xfrm>
              <a:prstGeom prst="rect">
                <a:avLst/>
              </a:prstGeom>
              <a:blipFill>
                <a:blip r:embed="rId3"/>
                <a:stretch>
                  <a:fillRect l="-1338" b="-41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653E884-5DF6-4816-B130-A44E18141B99}"/>
                  </a:ext>
                </a:extLst>
              </p:cNvPr>
              <p:cNvSpPr txBox="1"/>
              <p:nvPr/>
            </p:nvSpPr>
            <p:spPr>
              <a:xfrm>
                <a:off x="6386549" y="3447889"/>
                <a:ext cx="5081830" cy="1508105"/>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tx2">
                              <a:lumMod val="50000"/>
                            </a:schemeClr>
                          </a:solidFill>
                          <a:latin typeface="Cambria Math" panose="02040503050406030204" pitchFamily="18" charset="0"/>
                        </a:rPr>
                        <m:t>𝑨</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𝟑</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𝟒</m:t>
                      </m:r>
                      <m:r>
                        <m:rPr>
                          <m:lit/>
                        </m:rPr>
                        <a:rPr lang="en-US" altLang="zh-CN" b="1" i="1" smtClean="0">
                          <a:solidFill>
                            <a:schemeClr val="tx2">
                              <a:lumMod val="50000"/>
                            </a:schemeClr>
                          </a:solidFill>
                          <a:latin typeface="Cambria Math" panose="02040503050406030204" pitchFamily="18" charset="0"/>
                        </a:rPr>
                        <m:t>)</m:t>
                      </m:r>
                      <m:r>
                        <a:rPr lang="zh-CN" altLang="en-US"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𝑩</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𝒃</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𝒄</m:t>
                      </m:r>
                      <m:r>
                        <m:rPr>
                          <m:lit/>
                        </m:rPr>
                        <a:rPr lang="en-US" altLang="zh-CN" b="1" i="1" smtClean="0">
                          <a:solidFill>
                            <a:schemeClr val="tx2">
                              <a:lumMod val="50000"/>
                            </a:schemeClr>
                          </a:solidFill>
                          <a:latin typeface="Cambria Math" panose="02040503050406030204" pitchFamily="18" charset="0"/>
                        </a:rPr>
                        <m:t>)</m:t>
                      </m:r>
                    </m:oMath>
                  </m:oMathPara>
                </a14:m>
                <a:endParaRPr lang="en-US" altLang="zh-CN" b="1">
                  <a:solidFill>
                    <a:schemeClr val="tx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a:solidFill>
                                <a:schemeClr val="tx2">
                                  <a:lumMod val="50000"/>
                                </a:schemeClr>
                              </a:solidFill>
                              <a:latin typeface="Cambria Math" panose="02040503050406030204" pitchFamily="18" charset="0"/>
                            </a:rPr>
                          </m:ctrlPr>
                        </m:sSubPr>
                        <m:e>
                          <m:r>
                            <a:rPr lang="en-US" altLang="zh-CN" b="1" i="1">
                              <a:solidFill>
                                <a:schemeClr val="tx2">
                                  <a:lumMod val="50000"/>
                                </a:schemeClr>
                              </a:solidFill>
                              <a:latin typeface="Cambria Math" panose="02040503050406030204" pitchFamily="18" charset="0"/>
                            </a:rPr>
                            <m:t>𝑹</m:t>
                          </m:r>
                        </m:e>
                        <m:sub>
                          <m:r>
                            <a:rPr lang="en-US" altLang="zh-CN" b="1" i="1">
                              <a:solidFill>
                                <a:schemeClr val="tx2">
                                  <a:lumMod val="50000"/>
                                </a:schemeClr>
                              </a:solidFill>
                              <a:latin typeface="Cambria Math" panose="02040503050406030204" pitchFamily="18" charset="0"/>
                            </a:rPr>
                            <m:t>𝟏</m:t>
                          </m:r>
                        </m:sub>
                      </m:sSub>
                      <m: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𝒄</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𝑩</m:t>
                      </m:r>
                    </m:oMath>
                  </m:oMathPara>
                </a14:m>
                <a:endParaRPr lang="en-US" altLang="zh-CN" b="1">
                  <a:solidFill>
                    <a:schemeClr val="tx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a:solidFill>
                                <a:schemeClr val="tx2">
                                  <a:lumMod val="50000"/>
                                </a:schemeClr>
                              </a:solidFill>
                              <a:latin typeface="Cambria Math" panose="02040503050406030204" pitchFamily="18" charset="0"/>
                            </a:rPr>
                          </m:ctrlPr>
                        </m:sSubPr>
                        <m:e>
                          <m:r>
                            <a:rPr lang="en-US" altLang="zh-CN" b="1" i="1">
                              <a:solidFill>
                                <a:schemeClr val="tx2">
                                  <a:lumMod val="50000"/>
                                </a:schemeClr>
                              </a:solidFill>
                              <a:latin typeface="Cambria Math" panose="02040503050406030204" pitchFamily="18" charset="0"/>
                            </a:rPr>
                            <m:t>𝑹</m:t>
                          </m:r>
                        </m:e>
                        <m:sub>
                          <m:r>
                            <a:rPr lang="en-US" altLang="zh-CN" b="1" i="1">
                              <a:solidFill>
                                <a:schemeClr val="tx2">
                                  <a:lumMod val="50000"/>
                                </a:schemeClr>
                              </a:solidFill>
                              <a:latin typeface="Cambria Math" panose="02040503050406030204" pitchFamily="18" charset="0"/>
                            </a:rPr>
                            <m:t>𝟐</m:t>
                          </m:r>
                        </m:sub>
                      </m:sSub>
                      <m: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𝟑</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a:rPr lang="en-US" altLang="zh-CN" b="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𝑨</m:t>
                      </m:r>
                    </m:oMath>
                  </m:oMathPara>
                </a14:m>
                <a:endParaRPr lang="zh-CN" altLang="en-US" b="1">
                  <a:solidFill>
                    <a:schemeClr val="tx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2">
                                  <a:lumMod val="50000"/>
                                </a:schemeClr>
                              </a:solidFill>
                              <a:latin typeface="Cambria Math" panose="02040503050406030204" pitchFamily="18" charset="0"/>
                            </a:rPr>
                          </m:ctrlPr>
                        </m:sSubPr>
                        <m:e>
                          <m:r>
                            <a:rPr lang="en-US" altLang="zh-CN" b="1" i="1" smtClean="0">
                              <a:solidFill>
                                <a:schemeClr val="tx2">
                                  <a:lumMod val="50000"/>
                                </a:schemeClr>
                              </a:solidFill>
                              <a:latin typeface="Cambria Math" panose="02040503050406030204" pitchFamily="18" charset="0"/>
                            </a:rPr>
                            <m:t>𝑹</m:t>
                          </m:r>
                        </m:e>
                        <m:sub>
                          <m:r>
                            <a:rPr lang="en-US" altLang="zh-CN" b="1" i="1" smtClean="0">
                              <a:solidFill>
                                <a:schemeClr val="tx2">
                                  <a:lumMod val="50000"/>
                                </a:schemeClr>
                              </a:solidFill>
                              <a:latin typeface="Cambria Math" panose="02040503050406030204" pitchFamily="18" charset="0"/>
                            </a:rPr>
                            <m:t>𝟏</m:t>
                          </m:r>
                        </m:sub>
                      </m:sSub>
                      <m:r>
                        <a:rPr lang="en-US" altLang="zh-CN" b="1" i="1" smtClean="0">
                          <a:solidFill>
                            <a:schemeClr val="tx2">
                              <a:lumMod val="50000"/>
                            </a:schemeClr>
                          </a:solidFill>
                          <a:latin typeface="Cambria Math" panose="02040503050406030204" pitchFamily="18" charset="0"/>
                        </a:rPr>
                        <m:t>∘</m:t>
                      </m:r>
                      <m:sSub>
                        <m:sSubPr>
                          <m:ctrlPr>
                            <a:rPr lang="en-US" altLang="zh-CN" b="1" i="1" smtClean="0">
                              <a:solidFill>
                                <a:schemeClr val="tx2">
                                  <a:lumMod val="50000"/>
                                </a:schemeClr>
                              </a:solidFill>
                              <a:latin typeface="Cambria Math" panose="02040503050406030204" pitchFamily="18" charset="0"/>
                            </a:rPr>
                          </m:ctrlPr>
                        </m:sSubPr>
                        <m:e>
                          <m:r>
                            <a:rPr lang="en-US" altLang="zh-CN" b="1" i="1" smtClean="0">
                              <a:solidFill>
                                <a:schemeClr val="tx2">
                                  <a:lumMod val="50000"/>
                                </a:schemeClr>
                              </a:solidFill>
                              <a:latin typeface="Cambria Math" panose="02040503050406030204" pitchFamily="18" charset="0"/>
                            </a:rPr>
                            <m:t>𝑹</m:t>
                          </m:r>
                        </m:e>
                        <m:sub>
                          <m:r>
                            <a:rPr lang="en-US" altLang="zh-CN" b="1" i="1" smtClean="0">
                              <a:solidFill>
                                <a:schemeClr val="tx2">
                                  <a:lumMod val="50000"/>
                                </a:schemeClr>
                              </a:solidFill>
                              <a:latin typeface="Cambria Math" panose="02040503050406030204" pitchFamily="18" charset="0"/>
                            </a:rPr>
                            <m:t>𝟐</m:t>
                          </m:r>
                        </m:sub>
                      </m:sSub>
                      <m: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𝒂</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𝒃</m:t>
                      </m:r>
                      <m:r>
                        <a:rPr lang="en-US" altLang="zh-CN" b="1" i="1" smtClean="0">
                          <a:solidFill>
                            <a:schemeClr val="tx2">
                              <a:lumMod val="50000"/>
                            </a:schemeClr>
                          </a:solidFill>
                          <a:latin typeface="Cambria Math" panose="02040503050406030204" pitchFamily="18" charset="0"/>
                        </a:rPr>
                        <m:t> </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𝒄</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a:rPr lang="en-US" altLang="zh-CN" b="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𝟑</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oMath>
                  </m:oMathPara>
                </a14:m>
                <a:endParaRPr lang="zh-CN" altLang="en-US" b="1">
                  <a:solidFill>
                    <a:schemeClr val="tx2">
                      <a:lumMod val="50000"/>
                    </a:schemeClr>
                  </a:solidFill>
                </a:endParaRPr>
              </a:p>
            </p:txBody>
          </p:sp>
        </mc:Choice>
        <mc:Fallback xmlns="">
          <p:sp>
            <p:nvSpPr>
              <p:cNvPr id="11" name="文本框 10">
                <a:extLst>
                  <a:ext uri="{FF2B5EF4-FFF2-40B4-BE49-F238E27FC236}">
                    <a16:creationId xmlns:a16="http://schemas.microsoft.com/office/drawing/2014/main" id="{D653E884-5DF6-4816-B130-A44E18141B99}"/>
                  </a:ext>
                </a:extLst>
              </p:cNvPr>
              <p:cNvSpPr txBox="1">
                <a:spLocks noRot="1" noChangeAspect="1" noMove="1" noResize="1" noEditPoints="1" noAdjustHandles="1" noChangeArrowheads="1" noChangeShapeType="1" noTextEdit="1"/>
              </p:cNvSpPr>
              <p:nvPr/>
            </p:nvSpPr>
            <p:spPr>
              <a:xfrm>
                <a:off x="6386549" y="3447889"/>
                <a:ext cx="5081830" cy="15081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145A716-145F-44EC-B6D5-758E59F566CE}"/>
                  </a:ext>
                </a:extLst>
              </p:cNvPr>
              <p:cNvSpPr txBox="1"/>
              <p:nvPr/>
            </p:nvSpPr>
            <p:spPr>
              <a:xfrm>
                <a:off x="599733" y="5175382"/>
                <a:ext cx="8699962" cy="861774"/>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我们将记为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的</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的复合称为</a:t>
                </a:r>
                <a:r>
                  <a:rPr lang="zh-CN" altLang="en-US" sz="2000" b="1">
                    <a:solidFill>
                      <a:srgbClr val="C00000"/>
                    </a:solidFill>
                  </a:rPr>
                  <a:t>逆序复合</a:t>
                </a:r>
                <a:r>
                  <a:rPr lang="zh-CN" altLang="en-US" sz="2000" b="1">
                    <a:solidFill>
                      <a:schemeClr val="accent2">
                        <a:lumMod val="50000"/>
                      </a:schemeClr>
                    </a:solidFill>
                  </a:rPr>
                  <a:t>，我们总是采用关系的逆序复合</a:t>
                </a:r>
              </a:p>
              <a:p>
                <a:pPr marL="285750" indent="-28575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有的教材将同样定义的复合记为</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𝑹</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𝑺</m:t>
                    </m:r>
                  </m:oMath>
                </a14:m>
                <a:r>
                  <a:rPr lang="zh-CN" altLang="en-US" sz="2000" b="1">
                    <a:solidFill>
                      <a:srgbClr val="002060"/>
                    </a:solidFill>
                    <a:latin typeface="楷体" panose="02010609060101010101" pitchFamily="49" charset="-122"/>
                    <a:ea typeface="楷体" panose="02010609060101010101" pitchFamily="49" charset="-122"/>
                  </a:rPr>
                  <a:t>，我们称之为</a:t>
                </a:r>
                <a:r>
                  <a:rPr lang="zh-CN" altLang="en-US" sz="2000" b="1">
                    <a:solidFill>
                      <a:srgbClr val="C00000"/>
                    </a:solidFill>
                    <a:latin typeface="楷体" panose="02010609060101010101" pitchFamily="49" charset="-122"/>
                    <a:ea typeface="楷体" panose="02010609060101010101" pitchFamily="49" charset="-122"/>
                  </a:rPr>
                  <a:t>顺序复合</a:t>
                </a:r>
                <a:endParaRPr lang="zh-CN" altLang="en-US">
                  <a:solidFill>
                    <a:srgbClr val="C00000"/>
                  </a:solidFill>
                </a:endParaRPr>
              </a:p>
            </p:txBody>
          </p:sp>
        </mc:Choice>
        <mc:Fallback xmlns="">
          <p:sp>
            <p:nvSpPr>
              <p:cNvPr id="4" name="文本框 3">
                <a:extLst>
                  <a:ext uri="{FF2B5EF4-FFF2-40B4-BE49-F238E27FC236}">
                    <a16:creationId xmlns:a16="http://schemas.microsoft.com/office/drawing/2014/main" id="{D145A716-145F-44EC-B6D5-758E59F566CE}"/>
                  </a:ext>
                </a:extLst>
              </p:cNvPr>
              <p:cNvSpPr txBox="1">
                <a:spLocks noRot="1" noChangeAspect="1" noMove="1" noResize="1" noEditPoints="1" noAdjustHandles="1" noChangeArrowheads="1" noChangeShapeType="1" noTextEdit="1"/>
              </p:cNvSpPr>
              <p:nvPr/>
            </p:nvSpPr>
            <p:spPr>
              <a:xfrm>
                <a:off x="599733" y="5175382"/>
                <a:ext cx="8699962" cy="861774"/>
              </a:xfrm>
              <a:prstGeom prst="rect">
                <a:avLst/>
              </a:prstGeom>
              <a:blipFill>
                <a:blip r:embed="rId5"/>
                <a:stretch>
                  <a:fillRect l="-700" t="-4255" r="-630" b="-9929"/>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39D61FB6-2061-4125-8A98-43715DA41048}"/>
              </a:ext>
            </a:extLst>
          </p:cNvPr>
          <p:cNvGrpSpPr/>
          <p:nvPr/>
        </p:nvGrpSpPr>
        <p:grpSpPr>
          <a:xfrm>
            <a:off x="9493752" y="4955994"/>
            <a:ext cx="2098515" cy="1150476"/>
            <a:chOff x="9710839" y="4948678"/>
            <a:chExt cx="2098515" cy="1150476"/>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8B8DB47-D895-4D85-A1AE-5A0A6F7F1855}"/>
                    </a:ext>
                  </a:extLst>
                </p:cNvPr>
                <p:cNvSpPr txBox="1"/>
                <p:nvPr/>
              </p:nvSpPr>
              <p:spPr>
                <a:xfrm>
                  <a:off x="9710839" y="5098752"/>
                  <a:ext cx="2098515" cy="1000402"/>
                </a:xfrm>
                <a:prstGeom prst="rect">
                  <a:avLst/>
                </a:prstGeom>
                <a:solidFill>
                  <a:schemeClr val="accent2">
                    <a:lumMod val="20000"/>
                    <a:lumOff val="80000"/>
                  </a:schemeClr>
                </a:solidFill>
              </p:spPr>
              <p:txBody>
                <a:bodyPr wrap="square" rtlCol="0">
                  <a:spAutoFit/>
                </a:bodyPr>
                <a:lstStyle/>
                <a:p>
                  <a:pPr>
                    <a:lnSpc>
                      <a:spcPts val="2400"/>
                    </a:lnSpc>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和</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的复合，</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和</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不能做关系复合运算！</a:t>
                  </a:r>
                  <a:endParaRPr lang="zh-CN" altLang="en-US" b="1">
                    <a:solidFill>
                      <a:schemeClr val="accent4">
                        <a:lumMod val="50000"/>
                      </a:schemeClr>
                    </a:solidFill>
                  </a:endParaRPr>
                </a:p>
              </p:txBody>
            </p:sp>
          </mc:Choice>
          <mc:Fallback xmlns="">
            <p:sp>
              <p:nvSpPr>
                <p:cNvPr id="6" name="文本框 5">
                  <a:extLst>
                    <a:ext uri="{FF2B5EF4-FFF2-40B4-BE49-F238E27FC236}">
                      <a16:creationId xmlns:a16="http://schemas.microsoft.com/office/drawing/2014/main" id="{68B8DB47-D895-4D85-A1AE-5A0A6F7F1855}"/>
                    </a:ext>
                  </a:extLst>
                </p:cNvPr>
                <p:cNvSpPr txBox="1">
                  <a:spLocks noRot="1" noChangeAspect="1" noMove="1" noResize="1" noEditPoints="1" noAdjustHandles="1" noChangeArrowheads="1" noChangeShapeType="1" noTextEdit="1"/>
                </p:cNvSpPr>
                <p:nvPr/>
              </p:nvSpPr>
              <p:spPr>
                <a:xfrm>
                  <a:off x="9710839" y="5098752"/>
                  <a:ext cx="2098515" cy="1000402"/>
                </a:xfrm>
                <a:prstGeom prst="rect">
                  <a:avLst/>
                </a:prstGeom>
                <a:blipFill>
                  <a:blip r:embed="rId6"/>
                  <a:stretch>
                    <a:fillRect l="-2319" t="-1829" r="-8986" b="-9146"/>
                  </a:stretch>
                </a:blipFill>
              </p:spPr>
              <p:txBody>
                <a:bodyPr/>
                <a:lstStyle/>
                <a:p>
                  <a:r>
                    <a:rPr lang="zh-CN" altLang="en-US">
                      <a:noFill/>
                    </a:rPr>
                    <a:t> </a:t>
                  </a:r>
                </a:p>
              </p:txBody>
            </p:sp>
          </mc:Fallback>
        </mc:AlternateContent>
        <p:sp>
          <p:nvSpPr>
            <p:cNvPr id="12" name="箭头: 上 11">
              <a:extLst>
                <a:ext uri="{FF2B5EF4-FFF2-40B4-BE49-F238E27FC236}">
                  <a16:creationId xmlns:a16="http://schemas.microsoft.com/office/drawing/2014/main" id="{E04559DB-B4DF-4AA7-93CB-1B7139C7F89B}"/>
                </a:ext>
              </a:extLst>
            </p:cNvPr>
            <p:cNvSpPr/>
            <p:nvPr/>
          </p:nvSpPr>
          <p:spPr>
            <a:xfrm>
              <a:off x="10719528" y="4948678"/>
              <a:ext cx="81135" cy="1500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星形: 五角 14">
            <a:extLst>
              <a:ext uri="{FF2B5EF4-FFF2-40B4-BE49-F238E27FC236}">
                <a16:creationId xmlns:a16="http://schemas.microsoft.com/office/drawing/2014/main" id="{62ADE88D-33F1-4147-BA92-EA6D80D3D87D}"/>
              </a:ext>
            </a:extLst>
          </p:cNvPr>
          <p:cNvSpPr/>
          <p:nvPr/>
        </p:nvSpPr>
        <p:spPr>
          <a:xfrm>
            <a:off x="11074400" y="1400629"/>
            <a:ext cx="637812" cy="622763"/>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2650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关系逆和关系复合运算举例</a:t>
            </a:r>
          </a:p>
        </p:txBody>
      </p:sp>
      <p:grpSp>
        <p:nvGrpSpPr>
          <p:cNvPr id="117" name="组合 116">
            <a:extLst>
              <a:ext uri="{FF2B5EF4-FFF2-40B4-BE49-F238E27FC236}">
                <a16:creationId xmlns:a16="http://schemas.microsoft.com/office/drawing/2014/main" id="{ECAFF6A4-D384-4319-ABC6-BB1C0CE6A8CB}"/>
              </a:ext>
            </a:extLst>
          </p:cNvPr>
          <p:cNvGrpSpPr/>
          <p:nvPr/>
        </p:nvGrpSpPr>
        <p:grpSpPr>
          <a:xfrm>
            <a:off x="944342" y="1187058"/>
            <a:ext cx="7364492" cy="369332"/>
            <a:chOff x="944342" y="1101060"/>
            <a:chExt cx="7364492" cy="369332"/>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1BFD743-8A29-455A-A130-0EB59D83EE77}"/>
                    </a:ext>
                  </a:extLst>
                </p:cNvPr>
                <p:cNvSpPr txBox="1"/>
                <p:nvPr/>
              </p:nvSpPr>
              <p:spPr>
                <a:xfrm>
                  <a:off x="944342" y="1101060"/>
                  <a:ext cx="2315603"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 </m:t>
                        </m:r>
                      </m:oMath>
                    </m:oMathPara>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11BFD743-8A29-455A-A130-0EB59D83EE77}"/>
                    </a:ext>
                  </a:extLst>
                </p:cNvPr>
                <p:cNvSpPr txBox="1">
                  <a:spLocks noRot="1" noChangeAspect="1" noMove="1" noResize="1" noEditPoints="1" noAdjustHandles="1" noChangeArrowheads="1" noChangeShapeType="1" noTextEdit="1"/>
                </p:cNvSpPr>
                <p:nvPr/>
              </p:nvSpPr>
              <p:spPr>
                <a:xfrm>
                  <a:off x="944342" y="1101060"/>
                  <a:ext cx="2315603" cy="369332"/>
                </a:xfrm>
                <a:prstGeom prst="rect">
                  <a:avLst/>
                </a:prstGeom>
                <a:blipFill>
                  <a:blip r:embed="rId2"/>
                  <a:stretch>
                    <a:fillRect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95E04B8-392C-4CBE-8900-512AF967B661}"/>
                    </a:ext>
                  </a:extLst>
                </p:cNvPr>
                <p:cNvSpPr txBox="1"/>
                <p:nvPr/>
              </p:nvSpPr>
              <p:spPr>
                <a:xfrm>
                  <a:off x="3804285" y="1101060"/>
                  <a:ext cx="2164300" cy="369332"/>
                </a:xfrm>
                <a:prstGeom prst="rect">
                  <a:avLst/>
                </a:prstGeom>
                <a:solidFill>
                  <a:schemeClr val="accent6">
                    <a:lumMod val="20000"/>
                    <a:lumOff val="80000"/>
                    <a:alpha val="52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𝒂</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𝒃</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𝒄</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𝒅</m:t>
                        </m:r>
                        <m:r>
                          <m:rPr>
                            <m:lit/>
                          </m:rPr>
                          <a:rPr lang="en-US" altLang="zh-CN" sz="2400" b="1" i="1" smtClean="0">
                            <a:solidFill>
                              <a:srgbClr val="002060"/>
                            </a:solidFill>
                            <a:latin typeface="Cambria Math" panose="02040503050406030204" pitchFamily="18" charset="0"/>
                          </a:rPr>
                          <m:t>)</m:t>
                        </m:r>
                      </m:oMath>
                    </m:oMathPara>
                  </a14:m>
                  <a:endParaRPr lang="zh-CN" altLang="en-US" sz="2400"/>
                </a:p>
              </p:txBody>
            </p:sp>
          </mc:Choice>
          <mc:Fallback xmlns="">
            <p:sp>
              <p:nvSpPr>
                <p:cNvPr id="3" name="文本框 2">
                  <a:extLst>
                    <a:ext uri="{FF2B5EF4-FFF2-40B4-BE49-F238E27FC236}">
                      <a16:creationId xmlns:a16="http://schemas.microsoft.com/office/drawing/2014/main" id="{A95E04B8-392C-4CBE-8900-512AF967B661}"/>
                    </a:ext>
                  </a:extLst>
                </p:cNvPr>
                <p:cNvSpPr txBox="1">
                  <a:spLocks noRot="1" noChangeAspect="1" noMove="1" noResize="1" noEditPoints="1" noAdjustHandles="1" noChangeArrowheads="1" noChangeShapeType="1" noTextEdit="1"/>
                </p:cNvSpPr>
                <p:nvPr/>
              </p:nvSpPr>
              <p:spPr>
                <a:xfrm>
                  <a:off x="3804285" y="1101060"/>
                  <a:ext cx="2164300" cy="369332"/>
                </a:xfrm>
                <a:prstGeom prst="rect">
                  <a:avLst/>
                </a:prstGeom>
                <a:blipFill>
                  <a:blip r:embed="rId3"/>
                  <a:stretch>
                    <a:fillRect r="-1408"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E4B9609-D5B6-4AC7-8767-7C36BFB37B57}"/>
                    </a:ext>
                  </a:extLst>
                </p:cNvPr>
                <p:cNvSpPr txBox="1"/>
                <p:nvPr/>
              </p:nvSpPr>
              <p:spPr>
                <a:xfrm>
                  <a:off x="6512925" y="1101060"/>
                  <a:ext cx="1795909" cy="369332"/>
                </a:xfrm>
                <a:prstGeom prst="rect">
                  <a:avLst/>
                </a:prstGeom>
                <a:solidFill>
                  <a:srgbClr val="F0F7EB"/>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a:solidFill>
                              <a:srgbClr val="002060"/>
                            </a:solidFill>
                            <a:latin typeface="Cambria Math" panose="02040503050406030204" pitchFamily="18" charset="0"/>
                          </a:rPr>
                          <m:t>𝑪</m:t>
                        </m:r>
                        <m:r>
                          <a:rPr lang="en-US" altLang="zh-CN" sz="2400" b="1" i="1">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𝒚</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𝒛</m:t>
                        </m:r>
                        <m:r>
                          <m:rPr>
                            <m:lit/>
                          </m:rPr>
                          <a:rPr lang="en-US" altLang="zh-CN" sz="2400" b="1" i="1" smtClean="0">
                            <a:solidFill>
                              <a:srgbClr val="002060"/>
                            </a:solidFill>
                            <a:latin typeface="Cambria Math" panose="02040503050406030204" pitchFamily="18" charset="0"/>
                          </a:rPr>
                          <m:t>)</m:t>
                        </m:r>
                      </m:oMath>
                    </m:oMathPara>
                  </a14:m>
                  <a:endParaRPr lang="zh-CN" altLang="en-US" sz="2400"/>
                </a:p>
              </p:txBody>
            </p:sp>
          </mc:Choice>
          <mc:Fallback xmlns="">
            <p:sp>
              <p:nvSpPr>
                <p:cNvPr id="4" name="文本框 3">
                  <a:extLst>
                    <a:ext uri="{FF2B5EF4-FFF2-40B4-BE49-F238E27FC236}">
                      <a16:creationId xmlns:a16="http://schemas.microsoft.com/office/drawing/2014/main" id="{FE4B9609-D5B6-4AC7-8767-7C36BFB37B57}"/>
                    </a:ext>
                  </a:extLst>
                </p:cNvPr>
                <p:cNvSpPr txBox="1">
                  <a:spLocks noRot="1" noChangeAspect="1" noMove="1" noResize="1" noEditPoints="1" noAdjustHandles="1" noChangeArrowheads="1" noChangeShapeType="1" noTextEdit="1"/>
                </p:cNvSpPr>
                <p:nvPr/>
              </p:nvSpPr>
              <p:spPr>
                <a:xfrm>
                  <a:off x="6512925" y="1101060"/>
                  <a:ext cx="1795909" cy="369332"/>
                </a:xfrm>
                <a:prstGeom prst="rect">
                  <a:avLst/>
                </a:prstGeom>
                <a:blipFill>
                  <a:blip r:embed="rId4"/>
                  <a:stretch>
                    <a:fillRect r="-2034" b="-35000"/>
                  </a:stretch>
                </a:blipFill>
              </p:spPr>
              <p:txBody>
                <a:bodyPr/>
                <a:lstStyle/>
                <a:p>
                  <a:r>
                    <a:rPr lang="zh-CN" altLang="en-US">
                      <a:noFill/>
                    </a:rPr>
                    <a:t> </a:t>
                  </a:r>
                </a:p>
              </p:txBody>
            </p:sp>
          </mc:Fallback>
        </mc:AlternateContent>
      </p:grpSp>
      <p:grpSp>
        <p:nvGrpSpPr>
          <p:cNvPr id="116" name="组合 115">
            <a:extLst>
              <a:ext uri="{FF2B5EF4-FFF2-40B4-BE49-F238E27FC236}">
                <a16:creationId xmlns:a16="http://schemas.microsoft.com/office/drawing/2014/main" id="{BB7E54E6-0F65-45A0-83A5-9C65F7777550}"/>
              </a:ext>
            </a:extLst>
          </p:cNvPr>
          <p:cNvGrpSpPr/>
          <p:nvPr/>
        </p:nvGrpSpPr>
        <p:grpSpPr>
          <a:xfrm>
            <a:off x="944342" y="1946991"/>
            <a:ext cx="9966520" cy="1705468"/>
            <a:chOff x="944342" y="1913584"/>
            <a:chExt cx="9966520" cy="1705468"/>
          </a:xfrm>
        </p:grpSpPr>
        <p:grpSp>
          <p:nvGrpSpPr>
            <p:cNvPr id="101" name="组合 100">
              <a:extLst>
                <a:ext uri="{FF2B5EF4-FFF2-40B4-BE49-F238E27FC236}">
                  <a16:creationId xmlns:a16="http://schemas.microsoft.com/office/drawing/2014/main" id="{0940B931-2728-4A85-8C96-6790FDCE93D2}"/>
                </a:ext>
              </a:extLst>
            </p:cNvPr>
            <p:cNvGrpSpPr/>
            <p:nvPr/>
          </p:nvGrpSpPr>
          <p:grpSpPr>
            <a:xfrm>
              <a:off x="944342" y="1913584"/>
              <a:ext cx="8692307" cy="1705468"/>
              <a:chOff x="944342" y="1913584"/>
              <a:chExt cx="8692307" cy="1705468"/>
            </a:xfrm>
          </p:grpSpPr>
          <p:grpSp>
            <p:nvGrpSpPr>
              <p:cNvPr id="54" name="组合 53">
                <a:extLst>
                  <a:ext uri="{FF2B5EF4-FFF2-40B4-BE49-F238E27FC236}">
                    <a16:creationId xmlns:a16="http://schemas.microsoft.com/office/drawing/2014/main" id="{476510C7-0FE0-4FB8-B4CF-9E9A2ED9770C}"/>
                  </a:ext>
                </a:extLst>
              </p:cNvPr>
              <p:cNvGrpSpPr/>
              <p:nvPr/>
            </p:nvGrpSpPr>
            <p:grpSpPr>
              <a:xfrm>
                <a:off x="944342" y="1913584"/>
                <a:ext cx="8692307" cy="1705468"/>
                <a:chOff x="3161994" y="1116322"/>
                <a:chExt cx="8692307" cy="1705468"/>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2F3D6B2-B357-4F2C-B571-0A04595C90DD}"/>
                        </a:ext>
                      </a:extLst>
                    </p:cNvPr>
                    <p:cNvSpPr txBox="1"/>
                    <p:nvPr/>
                  </p:nvSpPr>
                  <p:spPr>
                    <a:xfrm>
                      <a:off x="3710551" y="1116322"/>
                      <a:ext cx="6938572"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smtClean="0">
                                    <a:solidFill>
                                      <a:schemeClr val="accent2">
                                        <a:lumMod val="50000"/>
                                      </a:schemeClr>
                                    </a:solidFill>
                                    <a:latin typeface="Cambria Math" panose="02040503050406030204" pitchFamily="18" charset="0"/>
                                  </a:rPr>
                                </m:ctrlPr>
                              </m:dPr>
                              <m:e>
                                <m:d>
                                  <m:dPr>
                                    <m:begChr m:val="⟨"/>
                                    <m:endChr m:val="⟩"/>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𝒂</m:t>
                                    </m:r>
                                  </m:e>
                                </m:d>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𝟏</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𝒃</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𝟐</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𝒂</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𝒃</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𝒅</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𝟒</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𝒃</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m:oMathPara>
                      </a14:m>
                      <a:endParaRPr lang="zh-CN" altLang="en-US" sz="24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F2F3D6B2-B357-4F2C-B571-0A04595C90DD}"/>
                        </a:ext>
                      </a:extLst>
                    </p:cNvPr>
                    <p:cNvSpPr txBox="1">
                      <a:spLocks noRot="1" noChangeAspect="1" noMove="1" noResize="1" noEditPoints="1" noAdjustHandles="1" noChangeArrowheads="1" noChangeShapeType="1" noTextEdit="1"/>
                    </p:cNvSpPr>
                    <p:nvPr/>
                  </p:nvSpPr>
                  <p:spPr>
                    <a:xfrm>
                      <a:off x="3710551" y="1116322"/>
                      <a:ext cx="6938572" cy="369332"/>
                    </a:xfrm>
                    <a:prstGeom prst="rect">
                      <a:avLst/>
                    </a:prstGeom>
                    <a:blipFill>
                      <a:blip r:embed="rId5"/>
                      <a:stretch>
                        <a:fillRect l="-615" r="-439"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27D6925-DB63-41F4-B9AE-E4E6FA8E918A}"/>
                        </a:ext>
                      </a:extLst>
                    </p:cNvPr>
                    <p:cNvSpPr txBox="1"/>
                    <p:nvPr/>
                  </p:nvSpPr>
                  <p:spPr>
                    <a:xfrm>
                      <a:off x="3710551" y="1805092"/>
                      <a:ext cx="6056174"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2">
                                    <a:lumMod val="50000"/>
                                  </a:schemeClr>
                                </a:solidFill>
                                <a:latin typeface="Cambria Math" panose="02040503050406030204" pitchFamily="18" charset="0"/>
                              </a:rPr>
                              <m:t>𝑺</m:t>
                            </m:r>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smtClean="0">
                                    <a:solidFill>
                                      <a:schemeClr val="accent2">
                                        <a:lumMod val="50000"/>
                                      </a:schemeClr>
                                    </a:solidFill>
                                    <a:latin typeface="Cambria Math" panose="02040503050406030204" pitchFamily="18" charset="0"/>
                                  </a:rPr>
                                </m:ctrlPr>
                              </m:dPr>
                              <m:e>
                                <m:d>
                                  <m:dPr>
                                    <m:begChr m:val="⟨"/>
                                    <m:endChr m:val="⟩"/>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𝒂</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𝒃</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𝒃</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𝒛</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𝒄</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𝒅</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m:oMathPara>
                      </a14:m>
                      <a:endParaRPr lang="zh-CN" altLang="en-US" sz="24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527D6925-DB63-41F4-B9AE-E4E6FA8E918A}"/>
                        </a:ext>
                      </a:extLst>
                    </p:cNvPr>
                    <p:cNvSpPr txBox="1">
                      <a:spLocks noRot="1" noChangeAspect="1" noMove="1" noResize="1" noEditPoints="1" noAdjustHandles="1" noChangeArrowheads="1" noChangeShapeType="1" noTextEdit="1"/>
                    </p:cNvSpPr>
                    <p:nvPr/>
                  </p:nvSpPr>
                  <p:spPr>
                    <a:xfrm>
                      <a:off x="3710551" y="1805092"/>
                      <a:ext cx="6056174" cy="369332"/>
                    </a:xfrm>
                    <a:prstGeom prst="rect">
                      <a:avLst/>
                    </a:prstGeom>
                    <a:blipFill>
                      <a:blip r:embed="rId6"/>
                      <a:stretch>
                        <a:fillRect l="-201" r="-101"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CA48D3C-2FA6-4804-8601-A37DF330AD70}"/>
                        </a:ext>
                      </a:extLst>
                    </p:cNvPr>
                    <p:cNvSpPr txBox="1"/>
                    <p:nvPr/>
                  </p:nvSpPr>
                  <p:spPr>
                    <a:xfrm>
                      <a:off x="3161994" y="2452458"/>
                      <a:ext cx="8692307"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C00000"/>
                                </a:solidFill>
                                <a:latin typeface="Cambria Math" panose="02040503050406030204" pitchFamily="18" charset="0"/>
                              </a:rPr>
                              <m:t>𝑺</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𝑹</m:t>
                            </m:r>
                            <m:r>
                              <a:rPr lang="en-US" altLang="zh-CN" sz="2400" b="1" i="1" smtClean="0">
                                <a:solidFill>
                                  <a:srgbClr val="C00000"/>
                                </a:solidFill>
                                <a:latin typeface="Cambria Math" panose="02040503050406030204" pitchFamily="18" charset="0"/>
                              </a:rPr>
                              <m:t>=</m:t>
                            </m:r>
                            <m:d>
                              <m:dPr>
                                <m:begChr m:val="{"/>
                                <m:endChr m:val="}"/>
                                <m:ctrlPr>
                                  <a:rPr lang="en-US" altLang="zh-CN" sz="2400" b="1" i="1" smtClean="0">
                                    <a:solidFill>
                                      <a:srgbClr val="C00000"/>
                                    </a:solidFill>
                                    <a:latin typeface="Cambria Math" panose="02040503050406030204" pitchFamily="18" charset="0"/>
                                  </a:rPr>
                                </m:ctrlPr>
                              </m:dPr>
                              <m:e>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𝟏</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𝟏</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𝒚</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𝟏</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𝒛</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𝟐</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𝒚</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𝒛</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𝟒</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𝒚</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𝟒</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𝒛</m:t>
                                    </m:r>
                                  </m:e>
                                </m:d>
                              </m:e>
                            </m:d>
                          </m:oMath>
                        </m:oMathPara>
                      </a14:m>
                      <a:endParaRPr lang="zh-CN" altLang="en-US" sz="2400" b="1">
                        <a:solidFill>
                          <a:srgbClr val="C00000"/>
                        </a:solidFill>
                      </a:endParaRPr>
                    </a:p>
                  </p:txBody>
                </p:sp>
              </mc:Choice>
              <mc:Fallback xmlns="">
                <p:sp>
                  <p:nvSpPr>
                    <p:cNvPr id="22" name="文本框 21">
                      <a:extLst>
                        <a:ext uri="{FF2B5EF4-FFF2-40B4-BE49-F238E27FC236}">
                          <a16:creationId xmlns:a16="http://schemas.microsoft.com/office/drawing/2014/main" id="{4CA48D3C-2FA6-4804-8601-A37DF330AD70}"/>
                        </a:ext>
                      </a:extLst>
                    </p:cNvPr>
                    <p:cNvSpPr txBox="1">
                      <a:spLocks noRot="1" noChangeAspect="1" noMove="1" noResize="1" noEditPoints="1" noAdjustHandles="1" noChangeArrowheads="1" noChangeShapeType="1" noTextEdit="1"/>
                    </p:cNvSpPr>
                    <p:nvPr/>
                  </p:nvSpPr>
                  <p:spPr>
                    <a:xfrm>
                      <a:off x="3161994" y="2452458"/>
                      <a:ext cx="8692307" cy="369332"/>
                    </a:xfrm>
                    <a:prstGeom prst="rect">
                      <a:avLst/>
                    </a:prstGeom>
                    <a:blipFill>
                      <a:blip r:embed="rId7"/>
                      <a:stretch>
                        <a:fillRect b="-26667"/>
                      </a:stretch>
                    </a:blipFill>
                  </p:spPr>
                  <p:txBody>
                    <a:bodyPr/>
                    <a:lstStyle/>
                    <a:p>
                      <a:r>
                        <a:rPr lang="zh-CN" altLang="en-US">
                          <a:noFill/>
                        </a:rPr>
                        <a:t> </a:t>
                      </a:r>
                    </a:p>
                  </p:txBody>
                </p:sp>
              </mc:Fallback>
            </mc:AlternateContent>
          </p:grpSp>
          <p:cxnSp>
            <p:nvCxnSpPr>
              <p:cNvPr id="56" name="直接箭头连接符 55">
                <a:extLst>
                  <a:ext uri="{FF2B5EF4-FFF2-40B4-BE49-F238E27FC236}">
                    <a16:creationId xmlns:a16="http://schemas.microsoft.com/office/drawing/2014/main" id="{4418D345-4200-4A96-9B39-716FA4B03922}"/>
                  </a:ext>
                </a:extLst>
              </p:cNvPr>
              <p:cNvCxnSpPr/>
              <p:nvPr/>
            </p:nvCxnSpPr>
            <p:spPr>
              <a:xfrm>
                <a:off x="2637945" y="2282916"/>
                <a:ext cx="0" cy="31943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6AA12141-9FC1-436B-AB0B-BBAF81F8644D}"/>
                  </a:ext>
                </a:extLst>
              </p:cNvPr>
              <p:cNvCxnSpPr/>
              <p:nvPr/>
            </p:nvCxnSpPr>
            <p:spPr>
              <a:xfrm>
                <a:off x="2637945" y="2971686"/>
                <a:ext cx="0" cy="278034"/>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36D9AA7-4290-4CF4-AEA3-16765B56B556}"/>
                  </a:ext>
                </a:extLst>
              </p:cNvPr>
              <p:cNvCxnSpPr/>
              <p:nvPr/>
            </p:nvCxnSpPr>
            <p:spPr>
              <a:xfrm>
                <a:off x="3473404" y="2282916"/>
                <a:ext cx="0" cy="31943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E473AEC2-5D60-4A8C-9EBD-B15D93D0FCE7}"/>
                  </a:ext>
                </a:extLst>
              </p:cNvPr>
              <p:cNvCxnSpPr/>
              <p:nvPr/>
            </p:nvCxnSpPr>
            <p:spPr>
              <a:xfrm>
                <a:off x="3466826" y="2971686"/>
                <a:ext cx="0" cy="278034"/>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6052029-77FB-41E4-BD66-10DABDB62F71}"/>
                  </a:ext>
                </a:extLst>
              </p:cNvPr>
              <p:cNvCxnSpPr/>
              <p:nvPr/>
            </p:nvCxnSpPr>
            <p:spPr>
              <a:xfrm>
                <a:off x="3473404" y="2282916"/>
                <a:ext cx="684156" cy="31943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6EEF8A71-5CB6-441B-AD68-ECAF7A4B5F0F}"/>
                  </a:ext>
                </a:extLst>
              </p:cNvPr>
              <p:cNvCxnSpPr/>
              <p:nvPr/>
            </p:nvCxnSpPr>
            <p:spPr>
              <a:xfrm>
                <a:off x="4223344" y="2971686"/>
                <a:ext cx="0" cy="27803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18582F39-9E25-4F2D-A91F-41AA2FD127E1}"/>
                  </a:ext>
                </a:extLst>
              </p:cNvPr>
              <p:cNvCxnSpPr/>
              <p:nvPr/>
            </p:nvCxnSpPr>
            <p:spPr>
              <a:xfrm flipH="1">
                <a:off x="2736622" y="2282916"/>
                <a:ext cx="1486722" cy="31943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24CF260-D329-4B51-8BA2-638D38D7812F}"/>
                  </a:ext>
                </a:extLst>
              </p:cNvPr>
              <p:cNvCxnSpPr/>
              <p:nvPr/>
            </p:nvCxnSpPr>
            <p:spPr>
              <a:xfrm>
                <a:off x="2716886" y="2996634"/>
                <a:ext cx="2245299" cy="253084"/>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D419E894-AE43-4942-9B8C-D318A5CD327A}"/>
                  </a:ext>
                </a:extLst>
              </p:cNvPr>
              <p:cNvCxnSpPr>
                <a:cxnSpLocks/>
              </p:cNvCxnSpPr>
              <p:nvPr/>
            </p:nvCxnSpPr>
            <p:spPr>
              <a:xfrm flipH="1">
                <a:off x="3565503" y="2303619"/>
                <a:ext cx="1561344" cy="2987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AC6579FF-96D5-42E0-A90E-43FE4180E550}"/>
                  </a:ext>
                </a:extLst>
              </p:cNvPr>
              <p:cNvCxnSpPr/>
              <p:nvPr/>
            </p:nvCxnSpPr>
            <p:spPr>
              <a:xfrm>
                <a:off x="3557895" y="2971684"/>
                <a:ext cx="2185063" cy="2549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1FDC5ABC-8697-4984-BFB5-88561413272E}"/>
                  </a:ext>
                </a:extLst>
              </p:cNvPr>
              <p:cNvCxnSpPr>
                <a:cxnSpLocks/>
              </p:cNvCxnSpPr>
              <p:nvPr/>
            </p:nvCxnSpPr>
            <p:spPr>
              <a:xfrm flipH="1">
                <a:off x="4331550" y="2306047"/>
                <a:ext cx="795297" cy="2963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3ED22CC4-FAA8-4D74-9591-F4E0D8DEF20A}"/>
                  </a:ext>
                </a:extLst>
              </p:cNvPr>
              <p:cNvCxnSpPr/>
              <p:nvPr/>
            </p:nvCxnSpPr>
            <p:spPr>
              <a:xfrm>
                <a:off x="4322020" y="2971682"/>
                <a:ext cx="2269554" cy="2549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7CFAF78B-FD17-4E0A-8A82-07A6570F0443}"/>
                  </a:ext>
                </a:extLst>
              </p:cNvPr>
              <p:cNvCxnSpPr/>
              <p:nvPr/>
            </p:nvCxnSpPr>
            <p:spPr>
              <a:xfrm flipH="1">
                <a:off x="5795586" y="2303619"/>
                <a:ext cx="65784" cy="2987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CEE8E1C1-26CB-4C0A-B0C4-43ABCA167E3F}"/>
                  </a:ext>
                </a:extLst>
              </p:cNvPr>
              <p:cNvCxnSpPr>
                <a:cxnSpLocks/>
              </p:cNvCxnSpPr>
              <p:nvPr/>
            </p:nvCxnSpPr>
            <p:spPr>
              <a:xfrm>
                <a:off x="5817378" y="2983248"/>
                <a:ext cx="1593501" cy="2433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A491CA60-4CBE-4365-8913-C8DB471AFEAD}"/>
                    </a:ext>
                  </a:extLst>
                </p:cNvPr>
                <p:cNvSpPr txBox="1"/>
                <p:nvPr/>
              </p:nvSpPr>
              <p:spPr>
                <a:xfrm>
                  <a:off x="9636649" y="3249718"/>
                  <a:ext cx="1274213" cy="369332"/>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m:oMathPara>
                  </a14:m>
                  <a:endParaRPr lang="zh-CN" altLang="en-US" b="1">
                    <a:solidFill>
                      <a:srgbClr val="002060"/>
                    </a:solidFill>
                  </a:endParaRPr>
                </a:p>
              </p:txBody>
            </p:sp>
          </mc:Choice>
          <mc:Fallback xmlns="">
            <p:sp>
              <p:nvSpPr>
                <p:cNvPr id="104" name="文本框 103">
                  <a:extLst>
                    <a:ext uri="{FF2B5EF4-FFF2-40B4-BE49-F238E27FC236}">
                      <a16:creationId xmlns:a16="http://schemas.microsoft.com/office/drawing/2014/main" id="{A491CA60-4CBE-4365-8913-C8DB471AFEAD}"/>
                    </a:ext>
                  </a:extLst>
                </p:cNvPr>
                <p:cNvSpPr txBox="1">
                  <a:spLocks noRot="1" noChangeAspect="1" noMove="1" noResize="1" noEditPoints="1" noAdjustHandles="1" noChangeArrowheads="1" noChangeShapeType="1" noTextEdit="1"/>
                </p:cNvSpPr>
                <p:nvPr/>
              </p:nvSpPr>
              <p:spPr>
                <a:xfrm>
                  <a:off x="9636649" y="3249718"/>
                  <a:ext cx="1274213" cy="369332"/>
                </a:xfrm>
                <a:prstGeom prst="rect">
                  <a:avLst/>
                </a:prstGeom>
                <a:blipFill>
                  <a:blip r:embed="rId8"/>
                  <a:stretch>
                    <a:fillRect b="-6667"/>
                  </a:stretch>
                </a:blipFill>
              </p:spPr>
              <p:txBody>
                <a:bodyPr/>
                <a:lstStyle/>
                <a:p>
                  <a:r>
                    <a:rPr lang="zh-CN" altLang="en-US">
                      <a:noFill/>
                    </a:rPr>
                    <a:t> </a:t>
                  </a:r>
                </a:p>
              </p:txBody>
            </p:sp>
          </mc:Fallback>
        </mc:AlternateContent>
        <p:grpSp>
          <p:nvGrpSpPr>
            <p:cNvPr id="109" name="组合 108">
              <a:extLst>
                <a:ext uri="{FF2B5EF4-FFF2-40B4-BE49-F238E27FC236}">
                  <a16:creationId xmlns:a16="http://schemas.microsoft.com/office/drawing/2014/main" id="{CAB73643-893F-4A4E-8EBB-953E7AA7D910}"/>
                </a:ext>
              </a:extLst>
            </p:cNvPr>
            <p:cNvGrpSpPr/>
            <p:nvPr/>
          </p:nvGrpSpPr>
          <p:grpSpPr>
            <a:xfrm>
              <a:off x="8178032" y="2560950"/>
              <a:ext cx="1868269" cy="693531"/>
              <a:chOff x="8656198" y="2556187"/>
              <a:chExt cx="1868269" cy="693531"/>
            </a:xfrm>
          </p:grpSpPr>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3D0E5D2E-1A74-4807-BF82-801795005C3E}"/>
                      </a:ext>
                    </a:extLst>
                  </p:cNvPr>
                  <p:cNvSpPr txBox="1"/>
                  <p:nvPr/>
                </p:nvSpPr>
                <p:spPr>
                  <a:xfrm>
                    <a:off x="8656198" y="2556187"/>
                    <a:ext cx="1868269" cy="46166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rPr>
                      <a:t>和</a:t>
                    </a:r>
                    <a14:m>
                      <m:oMath xmlns:m="http://schemas.openxmlformats.org/officeDocument/2006/math">
                        <m:r>
                          <a:rPr lang="en-US" altLang="zh-CN" sz="2400" b="1" i="1" smtClean="0">
                            <a:solidFill>
                              <a:srgbClr val="002060"/>
                            </a:solidFill>
                            <a:latin typeface="Cambria Math" panose="02040503050406030204" pitchFamily="18" charset="0"/>
                          </a:rPr>
                          <m:t>𝑺</m:t>
                        </m:r>
                      </m:oMath>
                    </a14:m>
                    <a:r>
                      <a:rPr lang="zh-CN" altLang="en-US" sz="2400" b="1">
                        <a:solidFill>
                          <a:srgbClr val="002060"/>
                        </a:solidFill>
                      </a:rPr>
                      <a:t>的复合</a:t>
                    </a:r>
                  </a:p>
                </p:txBody>
              </p:sp>
            </mc:Choice>
            <mc:Fallback xmlns="">
              <p:sp>
                <p:nvSpPr>
                  <p:cNvPr id="107" name="文本框 106">
                    <a:extLst>
                      <a:ext uri="{FF2B5EF4-FFF2-40B4-BE49-F238E27FC236}">
                        <a16:creationId xmlns:a16="http://schemas.microsoft.com/office/drawing/2014/main" id="{3D0E5D2E-1A74-4807-BF82-801795005C3E}"/>
                      </a:ext>
                    </a:extLst>
                  </p:cNvPr>
                  <p:cNvSpPr txBox="1">
                    <a:spLocks noRot="1" noChangeAspect="1" noMove="1" noResize="1" noEditPoints="1" noAdjustHandles="1" noChangeArrowheads="1" noChangeShapeType="1" noTextEdit="1"/>
                  </p:cNvSpPr>
                  <p:nvPr/>
                </p:nvSpPr>
                <p:spPr>
                  <a:xfrm>
                    <a:off x="8656198" y="2556187"/>
                    <a:ext cx="1868269" cy="461665"/>
                  </a:xfrm>
                  <a:prstGeom prst="rect">
                    <a:avLst/>
                  </a:prstGeom>
                  <a:blipFill>
                    <a:blip r:embed="rId9"/>
                    <a:stretch>
                      <a:fillRect l="-980" t="-9333" r="-654" b="-32000"/>
                    </a:stretch>
                  </a:blipFill>
                </p:spPr>
                <p:txBody>
                  <a:bodyPr/>
                  <a:lstStyle/>
                  <a:p>
                    <a:r>
                      <a:rPr lang="zh-CN" altLang="en-US">
                        <a:noFill/>
                      </a:rPr>
                      <a:t> </a:t>
                    </a:r>
                  </a:p>
                </p:txBody>
              </p:sp>
            </mc:Fallback>
          </mc:AlternateContent>
          <p:sp>
            <p:nvSpPr>
              <p:cNvPr id="108" name="箭头: 下 107">
                <a:extLst>
                  <a:ext uri="{FF2B5EF4-FFF2-40B4-BE49-F238E27FC236}">
                    <a16:creationId xmlns:a16="http://schemas.microsoft.com/office/drawing/2014/main" id="{909374E5-CFE8-497C-AAD8-F5D87DC87CB4}"/>
                  </a:ext>
                </a:extLst>
              </p:cNvPr>
              <p:cNvSpPr/>
              <p:nvPr/>
            </p:nvSpPr>
            <p:spPr>
              <a:xfrm>
                <a:off x="9511825" y="3014718"/>
                <a:ext cx="157014" cy="235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组合 114">
            <a:extLst>
              <a:ext uri="{FF2B5EF4-FFF2-40B4-BE49-F238E27FC236}">
                <a16:creationId xmlns:a16="http://schemas.microsoft.com/office/drawing/2014/main" id="{ED4E5341-34D3-4A5D-A787-1DFB5746CE85}"/>
              </a:ext>
            </a:extLst>
          </p:cNvPr>
          <p:cNvGrpSpPr/>
          <p:nvPr/>
        </p:nvGrpSpPr>
        <p:grpSpPr>
          <a:xfrm>
            <a:off x="839086" y="4136218"/>
            <a:ext cx="10883654" cy="1747288"/>
            <a:chOff x="793037" y="4070163"/>
            <a:chExt cx="10883654" cy="1747288"/>
          </a:xfrm>
        </p:grpSpPr>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0FA462F5-3DD8-4E1B-90DC-6EF5AF0E4F4E}"/>
                    </a:ext>
                  </a:extLst>
                </p:cNvPr>
                <p:cNvSpPr txBox="1"/>
                <p:nvPr/>
              </p:nvSpPr>
              <p:spPr>
                <a:xfrm>
                  <a:off x="793037" y="5439784"/>
                  <a:ext cx="9094324" cy="377667"/>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sup>
                        </m:sSup>
                        <m:r>
                          <a:rPr lang="en-US" altLang="zh-CN" sz="2400" b="1" i="1" smtClean="0">
                            <a:solidFill>
                              <a:srgbClr val="C00000"/>
                            </a:solidFill>
                            <a:latin typeface="Cambria Math" panose="02040503050406030204" pitchFamily="18" charset="0"/>
                          </a:rPr>
                          <m:t>∘</m:t>
                        </m:r>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𝑺</m:t>
                            </m:r>
                          </m:e>
                          <m:sup>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sup>
                        </m:sSup>
                        <m:r>
                          <a:rPr lang="en-US" altLang="zh-CN" sz="2400" b="1" i="1" smtClean="0">
                            <a:solidFill>
                              <a:srgbClr val="C00000"/>
                            </a:solidFill>
                            <a:latin typeface="Cambria Math" panose="02040503050406030204" pitchFamily="18" charset="0"/>
                          </a:rPr>
                          <m:t>=</m:t>
                        </m:r>
                        <m:d>
                          <m:dPr>
                            <m:begChr m:val="{"/>
                            <m:endChr m:val="}"/>
                            <m:ctrlPr>
                              <a:rPr lang="en-US" altLang="zh-CN" sz="2400" b="1" i="1" smtClean="0">
                                <a:solidFill>
                                  <a:srgbClr val="C00000"/>
                                </a:solidFill>
                                <a:latin typeface="Cambria Math" panose="02040503050406030204" pitchFamily="18" charset="0"/>
                              </a:rPr>
                            </m:ctrlPr>
                          </m:dPr>
                          <m:e>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𝟐</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𝒚</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𝒚</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𝟑</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𝒚</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𝟒</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𝒛</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𝒛</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𝟑</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𝒛</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𝟒</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𝟑</m:t>
                                </m:r>
                              </m:e>
                            </m:d>
                          </m:e>
                        </m:d>
                      </m:oMath>
                    </m:oMathPara>
                  </a14:m>
                  <a:endParaRPr lang="zh-CN" altLang="en-US" sz="2400" b="1">
                    <a:solidFill>
                      <a:srgbClr val="C00000"/>
                    </a:solidFill>
                  </a:endParaRPr>
                </a:p>
              </p:txBody>
            </p:sp>
          </mc:Choice>
          <mc:Fallback xmlns="">
            <p:sp>
              <p:nvSpPr>
                <p:cNvPr id="102" name="文本框 101">
                  <a:extLst>
                    <a:ext uri="{FF2B5EF4-FFF2-40B4-BE49-F238E27FC236}">
                      <a16:creationId xmlns:a16="http://schemas.microsoft.com/office/drawing/2014/main" id="{0FA462F5-3DD8-4E1B-90DC-6EF5AF0E4F4E}"/>
                    </a:ext>
                  </a:extLst>
                </p:cNvPr>
                <p:cNvSpPr txBox="1">
                  <a:spLocks noRot="1" noChangeAspect="1" noMove="1" noResize="1" noEditPoints="1" noAdjustHandles="1" noChangeArrowheads="1" noChangeShapeType="1" noTextEdit="1"/>
                </p:cNvSpPr>
                <p:nvPr/>
              </p:nvSpPr>
              <p:spPr>
                <a:xfrm>
                  <a:off x="793037" y="5439784"/>
                  <a:ext cx="9094324" cy="377667"/>
                </a:xfrm>
                <a:prstGeom prst="rect">
                  <a:avLst/>
                </a:prstGeom>
                <a:blipFill>
                  <a:blip r:embed="rId10"/>
                  <a:stretch>
                    <a:fillRect l="-604" t="-3226" b="-25806"/>
                  </a:stretch>
                </a:blipFill>
              </p:spPr>
              <p:txBody>
                <a:bodyPr/>
                <a:lstStyle/>
                <a:p>
                  <a:r>
                    <a:rPr lang="zh-CN" altLang="en-US">
                      <a:noFill/>
                    </a:rPr>
                    <a:t> </a:t>
                  </a:r>
                </a:p>
              </p:txBody>
            </p:sp>
          </mc:Fallback>
        </mc:AlternateContent>
        <p:grpSp>
          <p:nvGrpSpPr>
            <p:cNvPr id="114" name="组合 113">
              <a:extLst>
                <a:ext uri="{FF2B5EF4-FFF2-40B4-BE49-F238E27FC236}">
                  <a16:creationId xmlns:a16="http://schemas.microsoft.com/office/drawing/2014/main" id="{2EAB4A50-497D-4846-8558-BDF1EB9674E4}"/>
                </a:ext>
              </a:extLst>
            </p:cNvPr>
            <p:cNvGrpSpPr/>
            <p:nvPr/>
          </p:nvGrpSpPr>
          <p:grpSpPr>
            <a:xfrm>
              <a:off x="1475764" y="4070163"/>
              <a:ext cx="6637804" cy="377667"/>
              <a:chOff x="1475764" y="4016387"/>
              <a:chExt cx="6637804" cy="377667"/>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70BA144-FCC8-4D3D-919B-1F105F788DA7}"/>
                      </a:ext>
                    </a:extLst>
                  </p:cNvPr>
                  <p:cNvSpPr txBox="1"/>
                  <p:nvPr/>
                </p:nvSpPr>
                <p:spPr>
                  <a:xfrm>
                    <a:off x="1475764" y="4016387"/>
                    <a:ext cx="5363591" cy="377667"/>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𝑺</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smtClean="0">
                              <a:solidFill>
                                <a:srgbClr val="002060"/>
                              </a:solidFill>
                              <a:latin typeface="Cambria Math" panose="02040503050406030204" pitchFamily="18" charset="0"/>
                            </a:rPr>
                            <m:t>= </m:t>
                          </m:r>
                          <m:d>
                            <m:dPr>
                              <m:begChr m:val="{"/>
                              <m:endChr m:val="}"/>
                              <m:ctrlPr>
                                <a:rPr lang="en-US" altLang="zh-CN" sz="2400" b="1" i="1" smtClean="0">
                                  <a:solidFill>
                                    <a:srgbClr val="002060"/>
                                  </a:solidFill>
                                  <a:latin typeface="Cambria Math" panose="02040503050406030204" pitchFamily="18" charset="0"/>
                                </a:rPr>
                              </m:ctrlPr>
                            </m:dPr>
                            <m:e>
                              <m:d>
                                <m:dPr>
                                  <m:begChr m:val="⟨"/>
                                  <m:endChr m:val="⟩"/>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𝒂</m:t>
                                  </m:r>
                                </m:e>
                              </m:d>
                              <m:r>
                                <a:rPr lang="en-US" altLang="zh-CN" sz="2400" b="1" i="1" smtClean="0">
                                  <a:solidFill>
                                    <a:srgbClr val="002060"/>
                                  </a:solidFill>
                                  <a:latin typeface="Cambria Math" panose="02040503050406030204" pitchFamily="18" charset="0"/>
                                </a:rPr>
                                <m:t>,</m:t>
                              </m:r>
                              <m:d>
                                <m:dPr>
                                  <m:begChr m:val="⟨"/>
                                  <m:endChr m:val="⟩"/>
                                  <m:ctrlPr>
                                    <a:rPr lang="en-US" altLang="zh-CN" sz="2400" b="1" i="1">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𝒚</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𝒃</m:t>
                                  </m:r>
                                </m:e>
                              </m:d>
                              <m:r>
                                <a:rPr lang="en-US" altLang="zh-CN" sz="2400" b="1" i="1">
                                  <a:solidFill>
                                    <a:srgbClr val="002060"/>
                                  </a:solidFill>
                                  <a:latin typeface="Cambria Math" panose="02040503050406030204" pitchFamily="18" charset="0"/>
                                </a:rPr>
                                <m:t>,</m:t>
                              </m:r>
                              <m:d>
                                <m:dPr>
                                  <m:begChr m:val="⟨"/>
                                  <m:endChr m:val="⟩"/>
                                  <m:ctrlPr>
                                    <a:rPr lang="en-US" altLang="zh-CN" sz="2400" b="1" i="1">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𝒛</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𝒃</m:t>
                                  </m:r>
                                </m:e>
                              </m:d>
                              <m:r>
                                <a:rPr lang="en-US" altLang="zh-CN" sz="2400" b="1" i="1">
                                  <a:solidFill>
                                    <a:srgbClr val="002060"/>
                                  </a:solidFill>
                                  <a:latin typeface="Cambria Math" panose="02040503050406030204" pitchFamily="18" charset="0"/>
                                </a:rPr>
                                <m:t>,</m:t>
                              </m:r>
                              <m:d>
                                <m:dPr>
                                  <m:begChr m:val="⟨"/>
                                  <m:endChr m:val="⟩"/>
                                  <m:ctrlPr>
                                    <a:rPr lang="en-US" altLang="zh-CN" sz="2400" b="1" i="1">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𝒄</m:t>
                                  </m:r>
                                </m:e>
                              </m:d>
                              <m:r>
                                <a:rPr lang="en-US" altLang="zh-CN" sz="2400" b="1" i="1">
                                  <a:solidFill>
                                    <a:srgbClr val="002060"/>
                                  </a:solidFill>
                                  <a:latin typeface="Cambria Math" panose="02040503050406030204" pitchFamily="18" charset="0"/>
                                </a:rPr>
                                <m:t>,</m:t>
                              </m:r>
                              <m:d>
                                <m:dPr>
                                  <m:begChr m:val="⟨"/>
                                  <m:endChr m:val="⟩"/>
                                  <m:ctrlPr>
                                    <a:rPr lang="en-US" altLang="zh-CN" sz="2400" b="1" i="1">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𝒅</m:t>
                                  </m:r>
                                </m:e>
                              </m:d>
                            </m:e>
                          </m:d>
                        </m:oMath>
                      </m:oMathPara>
                    </a14:m>
                    <a:endParaRPr lang="zh-CN" altLang="en-US" sz="2400" b="1">
                      <a:solidFill>
                        <a:srgbClr val="002060"/>
                      </a:solidFill>
                    </a:endParaRPr>
                  </a:p>
                </p:txBody>
              </p:sp>
            </mc:Choice>
            <mc:Fallback xmlns="">
              <p:sp>
                <p:nvSpPr>
                  <p:cNvPr id="21" name="文本框 20">
                    <a:extLst>
                      <a:ext uri="{FF2B5EF4-FFF2-40B4-BE49-F238E27FC236}">
                        <a16:creationId xmlns:a16="http://schemas.microsoft.com/office/drawing/2014/main" id="{070BA144-FCC8-4D3D-919B-1F105F788DA7}"/>
                      </a:ext>
                    </a:extLst>
                  </p:cNvPr>
                  <p:cNvSpPr txBox="1">
                    <a:spLocks noRot="1" noChangeAspect="1" noMove="1" noResize="1" noEditPoints="1" noAdjustHandles="1" noChangeArrowheads="1" noChangeShapeType="1" noTextEdit="1"/>
                  </p:cNvSpPr>
                  <p:nvPr/>
                </p:nvSpPr>
                <p:spPr>
                  <a:xfrm>
                    <a:off x="1475764" y="4016387"/>
                    <a:ext cx="5363591" cy="377667"/>
                  </a:xfrm>
                  <a:prstGeom prst="rect">
                    <a:avLst/>
                  </a:prstGeom>
                  <a:blipFill>
                    <a:blip r:embed="rId11"/>
                    <a:stretch>
                      <a:fillRect t="-3279"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CF7D31D9-85AA-4E63-BE50-1E3970178C6C}"/>
                      </a:ext>
                    </a:extLst>
                  </p:cNvPr>
                  <p:cNvSpPr txBox="1"/>
                  <p:nvPr/>
                </p:nvSpPr>
                <p:spPr>
                  <a:xfrm>
                    <a:off x="6839355" y="4024722"/>
                    <a:ext cx="1274213" cy="369332"/>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m:oMathPara>
                    </a14:m>
                    <a:endParaRPr lang="zh-CN" altLang="en-US" b="1">
                      <a:solidFill>
                        <a:srgbClr val="002060"/>
                      </a:solidFill>
                    </a:endParaRPr>
                  </a:p>
                </p:txBody>
              </p:sp>
            </mc:Choice>
            <mc:Fallback xmlns="">
              <p:sp>
                <p:nvSpPr>
                  <p:cNvPr id="103" name="文本框 102">
                    <a:extLst>
                      <a:ext uri="{FF2B5EF4-FFF2-40B4-BE49-F238E27FC236}">
                        <a16:creationId xmlns:a16="http://schemas.microsoft.com/office/drawing/2014/main" id="{CF7D31D9-85AA-4E63-BE50-1E3970178C6C}"/>
                      </a:ext>
                    </a:extLst>
                  </p:cNvPr>
                  <p:cNvSpPr txBox="1">
                    <a:spLocks noRot="1" noChangeAspect="1" noMove="1" noResize="1" noEditPoints="1" noAdjustHandles="1" noChangeArrowheads="1" noChangeShapeType="1" noTextEdit="1"/>
                  </p:cNvSpPr>
                  <p:nvPr/>
                </p:nvSpPr>
                <p:spPr>
                  <a:xfrm>
                    <a:off x="6839355" y="4024722"/>
                    <a:ext cx="1274213" cy="369332"/>
                  </a:xfrm>
                  <a:prstGeom prst="rect">
                    <a:avLst/>
                  </a:prstGeom>
                  <a:blipFill>
                    <a:blip r:embed="rId12"/>
                    <a:stretch>
                      <a:fillRect b="-6667"/>
                    </a:stretch>
                  </a:blipFill>
                </p:spPr>
                <p:txBody>
                  <a:bodyPr/>
                  <a:lstStyle/>
                  <a:p>
                    <a:r>
                      <a:rPr lang="zh-CN" altLang="en-US">
                        <a:noFill/>
                      </a:rPr>
                      <a:t> </a:t>
                    </a:r>
                  </a:p>
                </p:txBody>
              </p:sp>
            </mc:Fallback>
          </mc:AlternateContent>
        </p:grpSp>
        <p:grpSp>
          <p:nvGrpSpPr>
            <p:cNvPr id="113" name="组合 112">
              <a:extLst>
                <a:ext uri="{FF2B5EF4-FFF2-40B4-BE49-F238E27FC236}">
                  <a16:creationId xmlns:a16="http://schemas.microsoft.com/office/drawing/2014/main" id="{FCCE5AD2-BC56-4BB8-B52F-1E5AF2DE3BF4}"/>
                </a:ext>
              </a:extLst>
            </p:cNvPr>
            <p:cNvGrpSpPr/>
            <p:nvPr/>
          </p:nvGrpSpPr>
          <p:grpSpPr>
            <a:xfrm>
              <a:off x="1475764" y="4774897"/>
              <a:ext cx="7517533" cy="378780"/>
              <a:chOff x="1475764" y="4717529"/>
              <a:chExt cx="7517533" cy="378780"/>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5DBB47C-FB3F-45FF-B91E-613C079C9BB1}"/>
                      </a:ext>
                    </a:extLst>
                  </p:cNvPr>
                  <p:cNvSpPr txBox="1"/>
                  <p:nvPr/>
                </p:nvSpPr>
                <p:spPr>
                  <a:xfrm>
                    <a:off x="1475764" y="4718642"/>
                    <a:ext cx="6243320" cy="377667"/>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r>
                            <a:rPr lang="en-US" altLang="zh-CN" sz="2400" b="1" i="1" smtClean="0">
                              <a:latin typeface="Cambria Math" panose="02040503050406030204" pitchFamily="18" charset="0"/>
                            </a:rPr>
                            <m:t>= </m:t>
                          </m:r>
                          <m:d>
                            <m:dPr>
                              <m:begChr m:val="{"/>
                              <m:endChr m:val="}"/>
                              <m:ctrlPr>
                                <a:rPr lang="en-US" altLang="zh-CN" sz="2400" b="1" i="1" smtClean="0">
                                  <a:latin typeface="Cambria Math" panose="02040503050406030204" pitchFamily="18" charset="0"/>
                                </a:rPr>
                              </m:ctrlPr>
                            </m:dPr>
                            <m:e>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r>
                                <a:rPr lang="en-US" altLang="zh-CN" sz="2400" b="1" i="1" smtClean="0">
                                  <a:latin typeface="Cambria Math" panose="02040503050406030204" pitchFamily="18" charset="0"/>
                                </a:rPr>
                                <m:t>,</m:t>
                              </m:r>
                              <m:d>
                                <m:dPr>
                                  <m:begChr m:val="⟨"/>
                                  <m:endChr m:val="⟩"/>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𝒃</m:t>
                                  </m:r>
                                  <m:r>
                                    <a:rPr lang="en-US" altLang="zh-CN" sz="2400" b="1" i="1" smtClean="0">
                                      <a:latin typeface="Cambria Math" panose="02040503050406030204" pitchFamily="18" charset="0"/>
                                    </a:rPr>
                                    <m:t>,</m:t>
                                  </m:r>
                                  <m:r>
                                    <a:rPr lang="en-US" altLang="zh-CN" sz="2400" b="1" i="1">
                                      <a:latin typeface="Cambria Math" panose="02040503050406030204" pitchFamily="18" charset="0"/>
                                    </a:rPr>
                                    <m:t>𝟏</m:t>
                                  </m:r>
                                </m:e>
                              </m:d>
                              <m:r>
                                <a:rPr lang="en-US" altLang="zh-CN" sz="2400" b="1" i="1">
                                  <a:latin typeface="Cambria Math" panose="02040503050406030204" pitchFamily="18" charset="0"/>
                                </a:rPr>
                                <m:t>,</m:t>
                              </m:r>
                              <m:d>
                                <m:dPr>
                                  <m:begChr m:val="⟨"/>
                                  <m:endChr m:val="⟩"/>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e>
                              </m:d>
                              <m:r>
                                <a:rPr lang="en-US" altLang="zh-CN" sz="2400" b="1" i="1">
                                  <a:latin typeface="Cambria Math" panose="02040503050406030204" pitchFamily="18" charset="0"/>
                                </a:rPr>
                                <m:t>,</m:t>
                              </m:r>
                              <m:d>
                                <m:dPr>
                                  <m:begChr m:val="⟨"/>
                                  <m:endChr m:val="⟩"/>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𝒃</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e>
                              </m:d>
                              <m:r>
                                <a:rPr lang="en-US" altLang="zh-CN" sz="2400" b="1" i="1">
                                  <a:latin typeface="Cambria Math" panose="02040503050406030204" pitchFamily="18" charset="0"/>
                                </a:rPr>
                                <m:t>,</m:t>
                              </m:r>
                              <m:d>
                                <m:dPr>
                                  <m:begChr m:val="⟨"/>
                                  <m:endChr m:val="⟩"/>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𝒅</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e>
                              </m:d>
                              <m:r>
                                <a:rPr lang="en-US" altLang="zh-CN" sz="2400" b="1" i="1">
                                  <a:latin typeface="Cambria Math" panose="02040503050406030204" pitchFamily="18" charset="0"/>
                                </a:rPr>
                                <m:t>,</m:t>
                              </m:r>
                              <m:d>
                                <m:dPr>
                                  <m:begChr m:val="⟨"/>
                                  <m:endChr m:val="⟩"/>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𝒃</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e>
                              </m:d>
                            </m:e>
                          </m:d>
                        </m:oMath>
                      </m:oMathPara>
                    </a14:m>
                    <a:endParaRPr lang="zh-CN" altLang="en-US" sz="2400" b="1"/>
                  </a:p>
                </p:txBody>
              </p:sp>
            </mc:Choice>
            <mc:Fallback xmlns="">
              <p:sp>
                <p:nvSpPr>
                  <p:cNvPr id="20" name="文本框 19">
                    <a:extLst>
                      <a:ext uri="{FF2B5EF4-FFF2-40B4-BE49-F238E27FC236}">
                        <a16:creationId xmlns:a16="http://schemas.microsoft.com/office/drawing/2014/main" id="{05DBB47C-FB3F-45FF-B91E-613C079C9BB1}"/>
                      </a:ext>
                    </a:extLst>
                  </p:cNvPr>
                  <p:cNvSpPr txBox="1">
                    <a:spLocks noRot="1" noChangeAspect="1" noMove="1" noResize="1" noEditPoints="1" noAdjustHandles="1" noChangeArrowheads="1" noChangeShapeType="1" noTextEdit="1"/>
                  </p:cNvSpPr>
                  <p:nvPr/>
                </p:nvSpPr>
                <p:spPr>
                  <a:xfrm>
                    <a:off x="1475764" y="4718642"/>
                    <a:ext cx="6243320" cy="377667"/>
                  </a:xfrm>
                  <a:prstGeom prst="rect">
                    <a:avLst/>
                  </a:prstGeom>
                  <a:blipFill>
                    <a:blip r:embed="rId13"/>
                    <a:stretch>
                      <a:fillRect t="-1613" b="-8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41276F80-F681-4886-8D5C-FA96B17D64E1}"/>
                      </a:ext>
                    </a:extLst>
                  </p:cNvPr>
                  <p:cNvSpPr txBox="1"/>
                  <p:nvPr/>
                </p:nvSpPr>
                <p:spPr>
                  <a:xfrm>
                    <a:off x="7719084" y="4717529"/>
                    <a:ext cx="1274213" cy="369332"/>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oMath>
                      </m:oMathPara>
                    </a14:m>
                    <a:endParaRPr lang="zh-CN" altLang="en-US" b="1">
                      <a:solidFill>
                        <a:srgbClr val="002060"/>
                      </a:solidFill>
                    </a:endParaRPr>
                  </a:p>
                </p:txBody>
              </p:sp>
            </mc:Choice>
            <mc:Fallback xmlns="">
              <p:sp>
                <p:nvSpPr>
                  <p:cNvPr id="105" name="文本框 104">
                    <a:extLst>
                      <a:ext uri="{FF2B5EF4-FFF2-40B4-BE49-F238E27FC236}">
                        <a16:creationId xmlns:a16="http://schemas.microsoft.com/office/drawing/2014/main" id="{41276F80-F681-4886-8D5C-FA96B17D64E1}"/>
                      </a:ext>
                    </a:extLst>
                  </p:cNvPr>
                  <p:cNvSpPr txBox="1">
                    <a:spLocks noRot="1" noChangeAspect="1" noMove="1" noResize="1" noEditPoints="1" noAdjustHandles="1" noChangeArrowheads="1" noChangeShapeType="1" noTextEdit="1"/>
                  </p:cNvSpPr>
                  <p:nvPr/>
                </p:nvSpPr>
                <p:spPr>
                  <a:xfrm>
                    <a:off x="7719084" y="4717529"/>
                    <a:ext cx="1274213" cy="369332"/>
                  </a:xfrm>
                  <a:prstGeom prst="rect">
                    <a:avLst/>
                  </a:prstGeom>
                  <a:blipFill>
                    <a:blip r:embed="rId14"/>
                    <a:stretch>
                      <a:fillRect l="-478" r="-957" b="-655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72F34B9D-7A79-4F48-86DA-C6674A838FC4}"/>
                    </a:ext>
                  </a:extLst>
                </p:cNvPr>
                <p:cNvSpPr txBox="1"/>
                <p:nvPr/>
              </p:nvSpPr>
              <p:spPr>
                <a:xfrm>
                  <a:off x="9887361" y="5448119"/>
                  <a:ext cx="1274213" cy="369332"/>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oMath>
                    </m:oMathPara>
                  </a14:m>
                  <a:endParaRPr lang="zh-CN" altLang="en-US" b="1">
                    <a:solidFill>
                      <a:srgbClr val="002060"/>
                    </a:solidFill>
                  </a:endParaRPr>
                </a:p>
              </p:txBody>
            </p:sp>
          </mc:Choice>
          <mc:Fallback xmlns="">
            <p:sp>
              <p:nvSpPr>
                <p:cNvPr id="106" name="文本框 105">
                  <a:extLst>
                    <a:ext uri="{FF2B5EF4-FFF2-40B4-BE49-F238E27FC236}">
                      <a16:creationId xmlns:a16="http://schemas.microsoft.com/office/drawing/2014/main" id="{72F34B9D-7A79-4F48-86DA-C6674A838FC4}"/>
                    </a:ext>
                  </a:extLst>
                </p:cNvPr>
                <p:cNvSpPr txBox="1">
                  <a:spLocks noRot="1" noChangeAspect="1" noMove="1" noResize="1" noEditPoints="1" noAdjustHandles="1" noChangeArrowheads="1" noChangeShapeType="1" noTextEdit="1"/>
                </p:cNvSpPr>
                <p:nvPr/>
              </p:nvSpPr>
              <p:spPr>
                <a:xfrm>
                  <a:off x="9887361" y="5448119"/>
                  <a:ext cx="1274213" cy="369332"/>
                </a:xfrm>
                <a:prstGeom prst="rect">
                  <a:avLst/>
                </a:prstGeom>
                <a:blipFill>
                  <a:blip r:embed="rId15"/>
                  <a:stretch>
                    <a:fillRect b="-6667"/>
                  </a:stretch>
                </a:blipFill>
              </p:spPr>
              <p:txBody>
                <a:bodyPr/>
                <a:lstStyle/>
                <a:p>
                  <a:r>
                    <a:rPr lang="zh-CN" altLang="en-US">
                      <a:noFill/>
                    </a:rPr>
                    <a:t> </a:t>
                  </a:r>
                </a:p>
              </p:txBody>
            </p:sp>
          </mc:Fallback>
        </mc:AlternateContent>
        <p:grpSp>
          <p:nvGrpSpPr>
            <p:cNvPr id="110" name="组合 109">
              <a:extLst>
                <a:ext uri="{FF2B5EF4-FFF2-40B4-BE49-F238E27FC236}">
                  <a16:creationId xmlns:a16="http://schemas.microsoft.com/office/drawing/2014/main" id="{655E2455-0268-4DB8-A43A-442CC07E08DA}"/>
                </a:ext>
              </a:extLst>
            </p:cNvPr>
            <p:cNvGrpSpPr/>
            <p:nvPr/>
          </p:nvGrpSpPr>
          <p:grpSpPr>
            <a:xfrm>
              <a:off x="9231357" y="4731829"/>
              <a:ext cx="2445334" cy="716290"/>
              <a:chOff x="8656198" y="2556187"/>
              <a:chExt cx="2445334" cy="716290"/>
            </a:xfrm>
          </p:grpSpPr>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A550612B-3A81-4D96-BDAB-ED2C81CE3760}"/>
                      </a:ext>
                    </a:extLst>
                  </p:cNvPr>
                  <p:cNvSpPr txBox="1"/>
                  <p:nvPr/>
                </p:nvSpPr>
                <p:spPr>
                  <a:xfrm>
                    <a:off x="8656198" y="2556187"/>
                    <a:ext cx="2445334" cy="470000"/>
                  </a:xfrm>
                  <a:prstGeom prst="rect">
                    <a:avLst/>
                  </a:prstGeom>
                  <a:solidFill>
                    <a:schemeClr val="accent2">
                      <a:lumMod val="20000"/>
                      <a:lumOff val="80000"/>
                    </a:schemeClr>
                  </a:solidFill>
                </p:spPr>
                <p:txBody>
                  <a:bodyPr wrap="square" rtlCol="0">
                    <a:spAutoFit/>
                  </a:bodyPr>
                  <a:lstStyle/>
                  <a:p>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𝑹</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oMath>
                    </a14:m>
                    <a:r>
                      <a:rPr lang="zh-CN" altLang="en-US" sz="2400" b="1">
                        <a:solidFill>
                          <a:srgbClr val="002060"/>
                        </a:solidFill>
                      </a:rPr>
                      <a:t>和</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𝑺</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oMath>
                    </a14:m>
                    <a:r>
                      <a:rPr lang="zh-CN" altLang="en-US" sz="2400" b="1">
                        <a:solidFill>
                          <a:srgbClr val="002060"/>
                        </a:solidFill>
                      </a:rPr>
                      <a:t>的复合</a:t>
                    </a:r>
                  </a:p>
                </p:txBody>
              </p:sp>
            </mc:Choice>
            <mc:Fallback xmlns="">
              <p:sp>
                <p:nvSpPr>
                  <p:cNvPr id="111" name="文本框 110">
                    <a:extLst>
                      <a:ext uri="{FF2B5EF4-FFF2-40B4-BE49-F238E27FC236}">
                        <a16:creationId xmlns:a16="http://schemas.microsoft.com/office/drawing/2014/main" id="{A550612B-3A81-4D96-BDAB-ED2C81CE3760}"/>
                      </a:ext>
                    </a:extLst>
                  </p:cNvPr>
                  <p:cNvSpPr txBox="1">
                    <a:spLocks noRot="1" noChangeAspect="1" noMove="1" noResize="1" noEditPoints="1" noAdjustHandles="1" noChangeArrowheads="1" noChangeShapeType="1" noTextEdit="1"/>
                  </p:cNvSpPr>
                  <p:nvPr/>
                </p:nvSpPr>
                <p:spPr>
                  <a:xfrm>
                    <a:off x="8656198" y="2556187"/>
                    <a:ext cx="2445334" cy="470000"/>
                  </a:xfrm>
                  <a:prstGeom prst="rect">
                    <a:avLst/>
                  </a:prstGeom>
                  <a:blipFill>
                    <a:blip r:embed="rId16"/>
                    <a:stretch>
                      <a:fillRect l="-748" t="-7792" r="-1995" b="-29870"/>
                    </a:stretch>
                  </a:blipFill>
                </p:spPr>
                <p:txBody>
                  <a:bodyPr/>
                  <a:lstStyle/>
                  <a:p>
                    <a:r>
                      <a:rPr lang="zh-CN" altLang="en-US">
                        <a:noFill/>
                      </a:rPr>
                      <a:t> </a:t>
                    </a:r>
                  </a:p>
                </p:txBody>
              </p:sp>
            </mc:Fallback>
          </mc:AlternateContent>
          <p:sp>
            <p:nvSpPr>
              <p:cNvPr id="112" name="箭头: 下 111">
                <a:extLst>
                  <a:ext uri="{FF2B5EF4-FFF2-40B4-BE49-F238E27FC236}">
                    <a16:creationId xmlns:a16="http://schemas.microsoft.com/office/drawing/2014/main" id="{DF8A0DA8-A4B1-4AA9-B64D-FA5ADEB16ED2}"/>
                  </a:ext>
                </a:extLst>
              </p:cNvPr>
              <p:cNvSpPr/>
              <p:nvPr/>
            </p:nvSpPr>
            <p:spPr>
              <a:xfrm>
                <a:off x="8767547" y="3037477"/>
                <a:ext cx="157014" cy="235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00AFCCB0-E1EF-441A-9ECB-2429CD8C4B13}"/>
                  </a:ext>
                </a:extLst>
              </p:cNvPr>
              <p:cNvSpPr txBox="1"/>
              <p:nvPr/>
            </p:nvSpPr>
            <p:spPr>
              <a:xfrm>
                <a:off x="9494195" y="1501716"/>
                <a:ext cx="2011755" cy="646331"/>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𝑺</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与</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𝑹</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𝑺</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oMath>
                </a14:m>
                <a:r>
                  <a:rPr lang="zh-CN" altLang="en-US" b="1">
                    <a:solidFill>
                      <a:schemeClr val="accent2">
                        <a:lumMod val="50000"/>
                      </a:schemeClr>
                    </a:solidFill>
                  </a:rPr>
                  <a:t>之间是什么关系？</a:t>
                </a:r>
              </a:p>
            </p:txBody>
          </p:sp>
        </mc:Choice>
        <mc:Fallback xmlns="">
          <p:sp>
            <p:nvSpPr>
              <p:cNvPr id="118" name="文本框 117">
                <a:extLst>
                  <a:ext uri="{FF2B5EF4-FFF2-40B4-BE49-F238E27FC236}">
                    <a16:creationId xmlns:a16="http://schemas.microsoft.com/office/drawing/2014/main" id="{00AFCCB0-E1EF-441A-9ECB-2429CD8C4B13}"/>
                  </a:ext>
                </a:extLst>
              </p:cNvPr>
              <p:cNvSpPr txBox="1">
                <a:spLocks noRot="1" noChangeAspect="1" noMove="1" noResize="1" noEditPoints="1" noAdjustHandles="1" noChangeArrowheads="1" noChangeShapeType="1" noTextEdit="1"/>
              </p:cNvSpPr>
              <p:nvPr/>
            </p:nvSpPr>
            <p:spPr>
              <a:xfrm>
                <a:off x="9494195" y="1501716"/>
                <a:ext cx="2011755" cy="646331"/>
              </a:xfrm>
              <a:prstGeom prst="rect">
                <a:avLst/>
              </a:prstGeom>
              <a:blipFill>
                <a:blip r:embed="rId17"/>
                <a:stretch>
                  <a:fillRect l="-2424" t="-3774" r="-272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ADDF96D1-F4BC-4DB9-B06B-FC8978357BA3}"/>
                  </a:ext>
                </a:extLst>
              </p:cNvPr>
              <p:cNvSpPr txBox="1"/>
              <p:nvPr/>
            </p:nvSpPr>
            <p:spPr>
              <a:xfrm>
                <a:off x="8308834" y="3713559"/>
                <a:ext cx="3690200" cy="640881"/>
              </a:xfrm>
              <a:prstGeom prst="rect">
                <a:avLst/>
              </a:prstGeom>
              <a:solidFill>
                <a:schemeClr val="accent2">
                  <a:lumMod val="20000"/>
                  <a:lumOff val="80000"/>
                </a:schemeClr>
              </a:solidFill>
            </p:spPr>
            <p:txBody>
              <a:bodyPr wrap="square" rtlCol="0">
                <a:spAutoFit/>
              </a:bodyPr>
              <a:lstStyle/>
              <a:p>
                <a:pPr>
                  <a:lnSpc>
                    <a:spcPts val="2200"/>
                  </a:lnSpc>
                </a:pPr>
                <a:r>
                  <a:rPr lang="zh-CN" altLang="en-US" sz="1600" b="1">
                    <a:solidFill>
                      <a:schemeClr val="accent4">
                        <a:lumMod val="50000"/>
                      </a:schemeClr>
                    </a:solidFill>
                  </a:rPr>
                  <a:t>连线给出了</a:t>
                </a:r>
                <a14:m>
                  <m:oMath xmlns:m="http://schemas.openxmlformats.org/officeDocument/2006/math">
                    <m:r>
                      <a:rPr lang="en-US" altLang="zh-CN" sz="1600" b="1" i="1" smtClean="0">
                        <a:solidFill>
                          <a:schemeClr val="accent4">
                            <a:lumMod val="50000"/>
                          </a:schemeClr>
                        </a:solidFill>
                        <a:latin typeface="Cambria Math" panose="02040503050406030204" pitchFamily="18" charset="0"/>
                      </a:rPr>
                      <m:t>𝑺</m:t>
                    </m:r>
                    <m:r>
                      <a:rPr lang="en-US" altLang="zh-CN" sz="1600" b="1" i="1" smtClean="0">
                        <a:solidFill>
                          <a:schemeClr val="accent4">
                            <a:lumMod val="50000"/>
                          </a:schemeClr>
                        </a:solidFill>
                        <a:latin typeface="Cambria Math" panose="02040503050406030204" pitchFamily="18" charset="0"/>
                      </a:rPr>
                      <m:t>∘</m:t>
                    </m:r>
                    <m:r>
                      <a:rPr lang="en-US" altLang="zh-CN" sz="1600" b="1" i="1" smtClean="0">
                        <a:solidFill>
                          <a:schemeClr val="accent4">
                            <a:lumMod val="50000"/>
                          </a:schemeClr>
                        </a:solidFill>
                        <a:latin typeface="Cambria Math" panose="02040503050406030204" pitchFamily="18" charset="0"/>
                      </a:rPr>
                      <m:t>𝑹</m:t>
                    </m:r>
                  </m:oMath>
                </a14:m>
                <a:r>
                  <a:rPr lang="zh-CN" altLang="en-US" sz="1600" b="1">
                    <a:solidFill>
                      <a:schemeClr val="accent4">
                        <a:lumMod val="50000"/>
                      </a:schemeClr>
                    </a:solidFill>
                  </a:rPr>
                  <a:t>中有序对的来源，简便起见，未给出最后两个有序对的连线</a:t>
                </a:r>
              </a:p>
            </p:txBody>
          </p:sp>
        </mc:Choice>
        <mc:Fallback xmlns="">
          <p:sp>
            <p:nvSpPr>
              <p:cNvPr id="119" name="文本框 118">
                <a:extLst>
                  <a:ext uri="{FF2B5EF4-FFF2-40B4-BE49-F238E27FC236}">
                    <a16:creationId xmlns:a16="http://schemas.microsoft.com/office/drawing/2014/main" id="{ADDF96D1-F4BC-4DB9-B06B-FC8978357BA3}"/>
                  </a:ext>
                </a:extLst>
              </p:cNvPr>
              <p:cNvSpPr txBox="1">
                <a:spLocks noRot="1" noChangeAspect="1" noMove="1" noResize="1" noEditPoints="1" noAdjustHandles="1" noChangeArrowheads="1" noChangeShapeType="1" noTextEdit="1"/>
              </p:cNvSpPr>
              <p:nvPr/>
            </p:nvSpPr>
            <p:spPr>
              <a:xfrm>
                <a:off x="8308834" y="3713559"/>
                <a:ext cx="3690200" cy="640881"/>
              </a:xfrm>
              <a:prstGeom prst="rect">
                <a:avLst/>
              </a:prstGeom>
              <a:blipFill>
                <a:blip r:embed="rId18"/>
                <a:stretch>
                  <a:fillRect l="-992" b="-1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193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关系复合的计算算法</a:t>
            </a:r>
          </a:p>
        </p:txBody>
      </p:sp>
      <p:sp>
        <p:nvSpPr>
          <p:cNvPr id="2" name="矩形 1">
            <a:extLst>
              <a:ext uri="{FF2B5EF4-FFF2-40B4-BE49-F238E27FC236}">
                <a16:creationId xmlns:a16="http://schemas.microsoft.com/office/drawing/2014/main" id="{B4F75826-CA2D-4FEE-A5C5-6572B793237E}"/>
              </a:ext>
            </a:extLst>
          </p:cNvPr>
          <p:cNvSpPr/>
          <p:nvPr/>
        </p:nvSpPr>
        <p:spPr>
          <a:xfrm>
            <a:off x="791601" y="1236501"/>
            <a:ext cx="10608795" cy="830997"/>
          </a:xfrm>
          <a:prstGeom prst="rect">
            <a:avLst/>
          </a:prstGeom>
          <a:solidFill>
            <a:schemeClr val="accent5">
              <a:lumMod val="20000"/>
              <a:lumOff val="80000"/>
            </a:schemeClr>
          </a:solidFill>
        </p:spPr>
        <p:txBody>
          <a:bodyPr wrap="square">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人工计算关系的复合有些复杂且容易出错，可编写计算机程序帮助我们计算关系的复合</a:t>
            </a: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rPr>
              <a:t>在关系是用元素枚举法给出的有序对集合时，下面算法描述的过程就是我们人工计算关系复合的方法</a:t>
            </a:r>
          </a:p>
        </p:txBody>
      </p:sp>
      <p:pic>
        <p:nvPicPr>
          <p:cNvPr id="4" name="图片 3">
            <a:extLst>
              <a:ext uri="{FF2B5EF4-FFF2-40B4-BE49-F238E27FC236}">
                <a16:creationId xmlns:a16="http://schemas.microsoft.com/office/drawing/2014/main" id="{D554AA69-78E1-44A2-8D6B-37D608C6A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19" y="2456874"/>
            <a:ext cx="10863160" cy="3677050"/>
          </a:xfrm>
          <a:prstGeom prst="rect">
            <a:avLst/>
          </a:prstGeom>
        </p:spPr>
      </p:pic>
    </p:spTree>
    <p:extLst>
      <p:ext uri="{BB962C8B-B14F-4D97-AF65-F5344CB8AC3E}">
        <p14:creationId xmlns:p14="http://schemas.microsoft.com/office/powerpoint/2010/main" val="137994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关系运算练习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1505D9D-03CC-4A81-9F64-FA476218A1F0}"/>
                  </a:ext>
                </a:extLst>
              </p:cNvPr>
              <p:cNvSpPr txBox="1"/>
              <p:nvPr/>
            </p:nvSpPr>
            <p:spPr>
              <a:xfrm>
                <a:off x="657841" y="1242001"/>
                <a:ext cx="2466906" cy="461665"/>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𝟐</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𝟑</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𝟒</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𝟓</m:t>
                      </m:r>
                      <m:r>
                        <a:rPr lang="en-US" altLang="zh-CN" sz="2400" b="1" i="1" smtClean="0">
                          <a:solidFill>
                            <a:srgbClr val="002060"/>
                          </a:solidFill>
                          <a:latin typeface="Cambria Math" panose="02040503050406030204" pitchFamily="18" charset="0"/>
                        </a:rPr>
                        <m:t>)</m:t>
                      </m:r>
                    </m:oMath>
                  </m:oMathPara>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C1505D9D-03CC-4A81-9F64-FA476218A1F0}"/>
                  </a:ext>
                </a:extLst>
              </p:cNvPr>
              <p:cNvSpPr txBox="1">
                <a:spLocks noRot="1" noChangeAspect="1" noMove="1" noResize="1" noEditPoints="1" noAdjustHandles="1" noChangeArrowheads="1" noChangeShapeType="1" noTextEdit="1"/>
              </p:cNvSpPr>
              <p:nvPr/>
            </p:nvSpPr>
            <p:spPr>
              <a:xfrm>
                <a:off x="657841" y="1242001"/>
                <a:ext cx="2466906" cy="461665"/>
              </a:xfrm>
              <a:prstGeom prst="rect">
                <a:avLst/>
              </a:prstGeom>
              <a:blipFill>
                <a:blip r:embed="rId2"/>
                <a:stretch>
                  <a:fillRect r="-494"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762E536-72A6-4CAF-8BCC-CC4C29436609}"/>
                  </a:ext>
                </a:extLst>
              </p:cNvPr>
              <p:cNvSpPr txBox="1"/>
              <p:nvPr/>
            </p:nvSpPr>
            <p:spPr>
              <a:xfrm>
                <a:off x="657841" y="1923431"/>
                <a:ext cx="4976788" cy="461665"/>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bg2">
                              <a:lumMod val="10000"/>
                            </a:schemeClr>
                          </a:solidFill>
                          <a:latin typeface="Cambria Math" panose="02040503050406030204" pitchFamily="18" charset="0"/>
                        </a:rPr>
                        <m:t>𝑹</m:t>
                      </m:r>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smtClean="0">
                              <a:solidFill>
                                <a:schemeClr val="bg2">
                                  <a:lumMod val="10000"/>
                                </a:schemeClr>
                              </a:solidFill>
                              <a:latin typeface="Cambria Math" panose="02040503050406030204" pitchFamily="18" charset="0"/>
                            </a:rPr>
                          </m:ctrlPr>
                        </m:dPr>
                        <m:e>
                          <m:d>
                            <m:dPr>
                              <m:begChr m:val="⟨"/>
                              <m:endChr m:val="⟩"/>
                              <m:ctrlPr>
                                <a:rPr lang="en-US" altLang="zh-CN" sz="2400" b="1" i="1" smtClean="0">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𝟎</m:t>
                              </m:r>
                              <m:r>
                                <a:rPr lang="en-US" altLang="zh-CN" sz="2400" b="1" i="1" smtClean="0">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𝟐</m:t>
                              </m:r>
                            </m:e>
                          </m:d>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a:solidFill>
                                    <a:schemeClr val="bg2">
                                      <a:lumMod val="10000"/>
                                    </a:schemeClr>
                                  </a:solidFill>
                                  <a:latin typeface="Cambria Math" panose="02040503050406030204" pitchFamily="18" charset="0"/>
                                </a:rPr>
                                <m:t>𝟎</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𝟒</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𝟏</m:t>
                              </m:r>
                              <m:r>
                                <a:rPr lang="en-US" altLang="zh-CN" sz="2400" b="1" i="1">
                                  <a:solidFill>
                                    <a:schemeClr val="bg2">
                                      <a:lumMod val="10000"/>
                                    </a:schemeClr>
                                  </a:solidFill>
                                  <a:latin typeface="Cambria Math" panose="02040503050406030204" pitchFamily="18" charset="0"/>
                                </a:rPr>
                                <m:t>,</m:t>
                              </m:r>
                              <m:r>
                                <a:rPr lang="en-US" altLang="zh-CN" sz="2400" b="1" i="1">
                                  <a:solidFill>
                                    <a:schemeClr val="bg2">
                                      <a:lumMod val="10000"/>
                                    </a:schemeClr>
                                  </a:solidFill>
                                  <a:latin typeface="Cambria Math" panose="02040503050406030204" pitchFamily="18" charset="0"/>
                                </a:rPr>
                                <m:t>𝟐</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𝟐</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𝟑</m:t>
                              </m:r>
                            </m:e>
                          </m:d>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𝟑</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𝟓</m:t>
                              </m:r>
                            </m:e>
                          </m:d>
                        </m:e>
                      </m:d>
                    </m:oMath>
                  </m:oMathPara>
                </a14:m>
                <a:endParaRPr lang="zh-CN" altLang="en-US" sz="2400" b="1">
                  <a:solidFill>
                    <a:schemeClr val="bg2">
                      <a:lumMod val="10000"/>
                    </a:schemeClr>
                  </a:solidFill>
                </a:endParaRPr>
              </a:p>
            </p:txBody>
          </p:sp>
        </mc:Choice>
        <mc:Fallback xmlns="">
          <p:sp>
            <p:nvSpPr>
              <p:cNvPr id="3" name="文本框 2">
                <a:extLst>
                  <a:ext uri="{FF2B5EF4-FFF2-40B4-BE49-F238E27FC236}">
                    <a16:creationId xmlns:a16="http://schemas.microsoft.com/office/drawing/2014/main" id="{2762E536-72A6-4CAF-8BCC-CC4C29436609}"/>
                  </a:ext>
                </a:extLst>
              </p:cNvPr>
              <p:cNvSpPr txBox="1">
                <a:spLocks noRot="1" noChangeAspect="1" noMove="1" noResize="1" noEditPoints="1" noAdjustHandles="1" noChangeArrowheads="1" noChangeShapeType="1" noTextEdit="1"/>
              </p:cNvSpPr>
              <p:nvPr/>
            </p:nvSpPr>
            <p:spPr>
              <a:xfrm>
                <a:off x="657841" y="1923431"/>
                <a:ext cx="4976788" cy="461665"/>
              </a:xfrm>
              <a:prstGeom prst="rect">
                <a:avLst/>
              </a:prstGeom>
              <a:blipFill>
                <a:blip r:embed="rId3"/>
                <a:stretch>
                  <a:fillRect l="-2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B4A2F9C-724E-40BD-B27D-64A6556D4139}"/>
                  </a:ext>
                </a:extLst>
              </p:cNvPr>
              <p:cNvSpPr txBox="1"/>
              <p:nvPr/>
            </p:nvSpPr>
            <p:spPr>
              <a:xfrm>
                <a:off x="5765450" y="1919683"/>
                <a:ext cx="5768709" cy="461665"/>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bg2">
                              <a:lumMod val="10000"/>
                            </a:schemeClr>
                          </a:solidFill>
                          <a:latin typeface="Cambria Math" panose="02040503050406030204" pitchFamily="18" charset="0"/>
                        </a:rPr>
                        <m:t>𝑺</m:t>
                      </m:r>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smtClean="0">
                              <a:solidFill>
                                <a:schemeClr val="bg2">
                                  <a:lumMod val="10000"/>
                                </a:schemeClr>
                              </a:solidFill>
                              <a:latin typeface="Cambria Math" panose="02040503050406030204" pitchFamily="18" charset="0"/>
                            </a:rPr>
                          </m:ctrlPr>
                        </m:dPr>
                        <m:e>
                          <m:d>
                            <m:dPr>
                              <m:begChr m:val="⟨"/>
                              <m:endChr m:val="⟩"/>
                              <m:ctrlPr>
                                <a:rPr lang="en-US" altLang="zh-CN" sz="2400" b="1" i="1" smtClean="0">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𝟏</m:t>
                              </m:r>
                              <m:r>
                                <a:rPr lang="en-US" altLang="zh-CN" sz="2400" b="1" i="1" smtClean="0">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𝟎</m:t>
                              </m:r>
                            </m:e>
                          </m:d>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𝟐</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𝟑</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𝟑</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𝟓</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𝟒</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𝟏</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𝟒</m:t>
                              </m:r>
                              <m:r>
                                <a:rPr lang="en-US" altLang="zh-CN" sz="2400" b="1" i="1">
                                  <a:solidFill>
                                    <a:schemeClr val="bg2">
                                      <a:lumMod val="10000"/>
                                    </a:schemeClr>
                                  </a:solidFill>
                                  <a:latin typeface="Cambria Math" panose="02040503050406030204" pitchFamily="18" charset="0"/>
                                </a:rPr>
                                <m:t>,</m:t>
                              </m:r>
                              <m:r>
                                <a:rPr lang="en-US" altLang="zh-CN" sz="2400" b="1" i="1">
                                  <a:solidFill>
                                    <a:schemeClr val="bg2">
                                      <a:lumMod val="10000"/>
                                    </a:schemeClr>
                                  </a:solidFill>
                                  <a:latin typeface="Cambria Math" panose="02040503050406030204" pitchFamily="18" charset="0"/>
                                </a:rPr>
                                <m:t>𝟎</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𝟓</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𝟐</m:t>
                              </m:r>
                            </m:e>
                          </m:d>
                        </m:e>
                      </m:d>
                    </m:oMath>
                  </m:oMathPara>
                </a14:m>
                <a:endParaRPr lang="zh-CN" altLang="en-US" sz="2400" b="1">
                  <a:solidFill>
                    <a:schemeClr val="bg2">
                      <a:lumMod val="10000"/>
                    </a:schemeClr>
                  </a:solidFill>
                </a:endParaRPr>
              </a:p>
            </p:txBody>
          </p:sp>
        </mc:Choice>
        <mc:Fallback xmlns="">
          <p:sp>
            <p:nvSpPr>
              <p:cNvPr id="4" name="文本框 3">
                <a:extLst>
                  <a:ext uri="{FF2B5EF4-FFF2-40B4-BE49-F238E27FC236}">
                    <a16:creationId xmlns:a16="http://schemas.microsoft.com/office/drawing/2014/main" id="{5B4A2F9C-724E-40BD-B27D-64A6556D4139}"/>
                  </a:ext>
                </a:extLst>
              </p:cNvPr>
              <p:cNvSpPr txBox="1">
                <a:spLocks noRot="1" noChangeAspect="1" noMove="1" noResize="1" noEditPoints="1" noAdjustHandles="1" noChangeArrowheads="1" noChangeShapeType="1" noTextEdit="1"/>
              </p:cNvSpPr>
              <p:nvPr/>
            </p:nvSpPr>
            <p:spPr>
              <a:xfrm>
                <a:off x="5765450" y="1919683"/>
                <a:ext cx="5768709"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0905AA7-620E-484C-98FD-9CC675A4E090}"/>
                  </a:ext>
                </a:extLst>
              </p:cNvPr>
              <p:cNvSpPr txBox="1"/>
              <p:nvPr/>
            </p:nvSpPr>
            <p:spPr>
              <a:xfrm>
                <a:off x="1802479" y="2721472"/>
                <a:ext cx="6078459" cy="369332"/>
              </a:xfrm>
              <a:prstGeom prst="rect">
                <a:avLst/>
              </a:prstGeom>
              <a:solidFill>
                <a:schemeClr val="accent6">
                  <a:lumMod val="20000"/>
                  <a:lumOff val="80000"/>
                  <a:alpha val="50000"/>
                </a:schemeClr>
              </a:solidFill>
            </p:spPr>
            <p:txBody>
              <a:bodyPr wrap="square" lIns="0" tIns="0" rIns="0" bIns="0" rtlCol="0">
                <a:spAutoFit/>
              </a:bodyPr>
              <a:lstStyle/>
              <a:p>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𝑺</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oMath>
                </a14:m>
                <a:r>
                  <a:rPr lang="zh-CN" altLang="en-US" sz="2400" b="1">
                    <a:solidFill>
                      <a:srgbClr val="C00000"/>
                    </a:solidFill>
                  </a:rPr>
                  <a:t>                              </a:t>
                </a:r>
                <a:r>
                  <a:rPr lang="en-US" altLang="zh-CN" sz="2400" b="1">
                    <a:solidFill>
                      <a:srgbClr val="C00000"/>
                    </a:solidFill>
                  </a:rPr>
                  <a:t>(1)</a:t>
                </a:r>
                <a:r>
                  <a:rPr lang="zh-CN" altLang="en-US" sz="2400" b="1">
                    <a:solidFill>
                      <a:srgbClr val="C00000"/>
                    </a:solidFill>
                  </a:rPr>
                  <a:t>  </a:t>
                </a:r>
              </a:p>
            </p:txBody>
          </p:sp>
        </mc:Choice>
        <mc:Fallback xmlns="">
          <p:sp>
            <p:nvSpPr>
              <p:cNvPr id="6" name="文本框 5">
                <a:extLst>
                  <a:ext uri="{FF2B5EF4-FFF2-40B4-BE49-F238E27FC236}">
                    <a16:creationId xmlns:a16="http://schemas.microsoft.com/office/drawing/2014/main" id="{C0905AA7-620E-484C-98FD-9CC675A4E090}"/>
                  </a:ext>
                </a:extLst>
              </p:cNvPr>
              <p:cNvSpPr txBox="1">
                <a:spLocks noRot="1" noChangeAspect="1" noMove="1" noResize="1" noEditPoints="1" noAdjustHandles="1" noChangeArrowheads="1" noChangeShapeType="1" noTextEdit="1"/>
              </p:cNvSpPr>
              <p:nvPr/>
            </p:nvSpPr>
            <p:spPr>
              <a:xfrm>
                <a:off x="1802479" y="2721472"/>
                <a:ext cx="6078459" cy="369332"/>
              </a:xfrm>
              <a:prstGeom prst="rect">
                <a:avLst/>
              </a:prstGeom>
              <a:blipFill>
                <a:blip r:embed="rId5"/>
                <a:stretch>
                  <a:fillRect l="-1805" t="-22951" b="-508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BF7153B-8097-42AF-9528-B40D894420B4}"/>
                  </a:ext>
                </a:extLst>
              </p:cNvPr>
              <p:cNvSpPr txBox="1"/>
              <p:nvPr/>
            </p:nvSpPr>
            <p:spPr>
              <a:xfrm>
                <a:off x="1782743" y="3193879"/>
                <a:ext cx="6150821" cy="369332"/>
              </a:xfrm>
              <a:prstGeom prst="rect">
                <a:avLst/>
              </a:prstGeom>
              <a:solidFill>
                <a:schemeClr val="accent6">
                  <a:lumMod val="20000"/>
                  <a:lumOff val="80000"/>
                  <a:alpha val="50000"/>
                </a:schemeClr>
              </a:solidFill>
            </p:spPr>
            <p:txBody>
              <a:bodyPr wrap="square" lIns="0" tIns="0" rIns="0" bIns="0" rtlCol="0">
                <a:spAutoFit/>
              </a:bodyPr>
              <a:lstStyle/>
              <a:p>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𝑺</m:t>
                    </m:r>
                    <m:r>
                      <a:rPr lang="en-US" altLang="zh-CN" sz="2400" b="1" i="1" smtClean="0">
                        <a:solidFill>
                          <a:schemeClr val="accent2">
                            <a:lumMod val="50000"/>
                          </a:schemeClr>
                        </a:solidFill>
                        <a:latin typeface="Cambria Math" panose="02040503050406030204" pitchFamily="18" charset="0"/>
                      </a:rPr>
                      <m:t>=</m:t>
                    </m:r>
                  </m:oMath>
                </a14:m>
                <a:r>
                  <a:rPr lang="zh-CN" altLang="en-US" sz="2400" b="1">
                    <a:solidFill>
                      <a:srgbClr val="C00000"/>
                    </a:solidFill>
                  </a:rPr>
                  <a:t>                              </a:t>
                </a:r>
                <a:r>
                  <a:rPr lang="en-US" altLang="zh-CN" sz="2400" b="1">
                    <a:solidFill>
                      <a:srgbClr val="C00000"/>
                    </a:solidFill>
                  </a:rPr>
                  <a:t>(2)</a:t>
                </a:r>
                <a:endParaRPr lang="zh-CN" altLang="en-US" sz="2400" b="1">
                  <a:solidFill>
                    <a:srgbClr val="C00000"/>
                  </a:solidFill>
                </a:endParaRPr>
              </a:p>
            </p:txBody>
          </p:sp>
        </mc:Choice>
        <mc:Fallback xmlns="">
          <p:sp>
            <p:nvSpPr>
              <p:cNvPr id="12" name="文本框 11">
                <a:extLst>
                  <a:ext uri="{FF2B5EF4-FFF2-40B4-BE49-F238E27FC236}">
                    <a16:creationId xmlns:a16="http://schemas.microsoft.com/office/drawing/2014/main" id="{6BF7153B-8097-42AF-9528-B40D894420B4}"/>
                  </a:ext>
                </a:extLst>
              </p:cNvPr>
              <p:cNvSpPr txBox="1">
                <a:spLocks noRot="1" noChangeAspect="1" noMove="1" noResize="1" noEditPoints="1" noAdjustHandles="1" noChangeArrowheads="1" noChangeShapeType="1" noTextEdit="1"/>
              </p:cNvSpPr>
              <p:nvPr/>
            </p:nvSpPr>
            <p:spPr>
              <a:xfrm>
                <a:off x="1782743" y="3193879"/>
                <a:ext cx="6150821" cy="369332"/>
              </a:xfrm>
              <a:prstGeom prst="rect">
                <a:avLst/>
              </a:prstGeom>
              <a:blipFill>
                <a:blip r:embed="rId6"/>
                <a:stretch>
                  <a:fillRect l="-1685" t="-24590" b="-491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CDAE494-F9CE-4C64-9F49-0870FFD8DD5A}"/>
                  </a:ext>
                </a:extLst>
              </p:cNvPr>
              <p:cNvSpPr txBox="1"/>
              <p:nvPr/>
            </p:nvSpPr>
            <p:spPr>
              <a:xfrm>
                <a:off x="1004394" y="3648669"/>
                <a:ext cx="6150821" cy="369332"/>
              </a:xfrm>
              <a:prstGeom prst="rect">
                <a:avLst/>
              </a:prstGeom>
              <a:solidFill>
                <a:schemeClr val="accent6">
                  <a:lumMod val="20000"/>
                  <a:lumOff val="80000"/>
                  <a:alpha val="50000"/>
                </a:schemeClr>
              </a:solidFill>
            </p:spPr>
            <p:txBody>
              <a:bodyPr wrap="square" lIns="0" tIns="0" rIns="0" bIns="0" rtlCol="0">
                <a:spAutoFit/>
              </a:bodyPr>
              <a:lstStyle/>
              <a:p>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𝑺</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e>
                    </m:d>
                    <m:r>
                      <a:rPr lang="en-US" altLang="zh-CN" sz="2400" b="1" i="1" smtClean="0">
                        <a:solidFill>
                          <a:schemeClr val="accent2">
                            <a:lumMod val="50000"/>
                          </a:schemeClr>
                        </a:solidFill>
                        <a:latin typeface="Cambria Math" panose="02040503050406030204" pitchFamily="18" charset="0"/>
                      </a:rPr>
                      <m:t>=</m:t>
                    </m:r>
                  </m:oMath>
                </a14:m>
                <a:r>
                  <a:rPr lang="zh-CN" altLang="en-US" b="1">
                    <a:solidFill>
                      <a:srgbClr val="C00000"/>
                    </a:solidFill>
                  </a:rPr>
                  <a:t>                                  </a:t>
                </a:r>
                <a:r>
                  <a:rPr lang="en-US" altLang="zh-CN" sz="2400" b="1">
                    <a:solidFill>
                      <a:srgbClr val="C00000"/>
                    </a:solidFill>
                  </a:rPr>
                  <a:t>(3)</a:t>
                </a:r>
                <a:endParaRPr lang="zh-CN" altLang="en-US" b="1">
                  <a:solidFill>
                    <a:srgbClr val="C00000"/>
                  </a:solidFill>
                </a:endParaRPr>
              </a:p>
            </p:txBody>
          </p:sp>
        </mc:Choice>
        <mc:Fallback xmlns="">
          <p:sp>
            <p:nvSpPr>
              <p:cNvPr id="13" name="文本框 12">
                <a:extLst>
                  <a:ext uri="{FF2B5EF4-FFF2-40B4-BE49-F238E27FC236}">
                    <a16:creationId xmlns:a16="http://schemas.microsoft.com/office/drawing/2014/main" id="{6CDAE494-F9CE-4C64-9F49-0870FFD8DD5A}"/>
                  </a:ext>
                </a:extLst>
              </p:cNvPr>
              <p:cNvSpPr txBox="1">
                <a:spLocks noRot="1" noChangeAspect="1" noMove="1" noResize="1" noEditPoints="1" noAdjustHandles="1" noChangeArrowheads="1" noChangeShapeType="1" noTextEdit="1"/>
              </p:cNvSpPr>
              <p:nvPr/>
            </p:nvSpPr>
            <p:spPr>
              <a:xfrm>
                <a:off x="1004394" y="3648669"/>
                <a:ext cx="6150821" cy="369332"/>
              </a:xfrm>
              <a:prstGeom prst="rect">
                <a:avLst/>
              </a:prstGeom>
              <a:blipFill>
                <a:blip r:embed="rId7"/>
                <a:stretch>
                  <a:fillRect l="-1784" t="-25000" b="-5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8D8E05B-6B2C-4789-A868-713645521253}"/>
                  </a:ext>
                </a:extLst>
              </p:cNvPr>
              <p:cNvSpPr txBox="1"/>
              <p:nvPr/>
            </p:nvSpPr>
            <p:spPr>
              <a:xfrm>
                <a:off x="1004393" y="4123401"/>
                <a:ext cx="6150821" cy="369332"/>
              </a:xfrm>
              <a:prstGeom prst="rect">
                <a:avLst/>
              </a:prstGeom>
              <a:solidFill>
                <a:schemeClr val="accent6">
                  <a:lumMod val="20000"/>
                  <a:lumOff val="80000"/>
                  <a:alpha val="50000"/>
                </a:schemeClr>
              </a:solidFill>
            </p:spPr>
            <p:txBody>
              <a:bodyPr wrap="square" lIns="0" tIns="0" rIns="0" bIns="0" rtlCol="0">
                <a:spAutoFit/>
              </a:bodyPr>
              <a:lstStyle/>
              <a:p>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𝑺</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oMath>
                </a14:m>
                <a:r>
                  <a:rPr lang="zh-CN" altLang="en-US" sz="2400" b="1">
                    <a:solidFill>
                      <a:srgbClr val="C00000"/>
                    </a:solidFill>
                  </a:rPr>
                  <a:t>                          </a:t>
                </a:r>
                <a:r>
                  <a:rPr lang="en-US" altLang="zh-CN" sz="2400" b="1">
                    <a:solidFill>
                      <a:srgbClr val="C00000"/>
                    </a:solidFill>
                  </a:rPr>
                  <a:t>(4)</a:t>
                </a:r>
                <a:endParaRPr lang="zh-CN" altLang="en-US" sz="2400" b="1">
                  <a:solidFill>
                    <a:srgbClr val="C00000"/>
                  </a:solidFill>
                </a:endParaRPr>
              </a:p>
            </p:txBody>
          </p:sp>
        </mc:Choice>
        <mc:Fallback xmlns="">
          <p:sp>
            <p:nvSpPr>
              <p:cNvPr id="14" name="文本框 13">
                <a:extLst>
                  <a:ext uri="{FF2B5EF4-FFF2-40B4-BE49-F238E27FC236}">
                    <a16:creationId xmlns:a16="http://schemas.microsoft.com/office/drawing/2014/main" id="{C8D8E05B-6B2C-4789-A868-713645521253}"/>
                  </a:ext>
                </a:extLst>
              </p:cNvPr>
              <p:cNvSpPr txBox="1">
                <a:spLocks noRot="1" noChangeAspect="1" noMove="1" noResize="1" noEditPoints="1" noAdjustHandles="1" noChangeArrowheads="1" noChangeShapeType="1" noTextEdit="1"/>
              </p:cNvSpPr>
              <p:nvPr/>
            </p:nvSpPr>
            <p:spPr>
              <a:xfrm>
                <a:off x="1004393" y="4123401"/>
                <a:ext cx="6150821" cy="369332"/>
              </a:xfrm>
              <a:prstGeom prst="rect">
                <a:avLst/>
              </a:prstGeom>
              <a:blipFill>
                <a:blip r:embed="rId8"/>
                <a:stretch>
                  <a:fillRect t="-22951" b="-50820"/>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8ECC803A-D16A-446D-9C1D-4214A08DCAAE}"/>
              </a:ext>
            </a:extLst>
          </p:cNvPr>
          <p:cNvGrpSpPr/>
          <p:nvPr/>
        </p:nvGrpSpPr>
        <p:grpSpPr>
          <a:xfrm>
            <a:off x="1284708" y="4826784"/>
            <a:ext cx="9622582" cy="1225249"/>
            <a:chOff x="1565025" y="4859937"/>
            <a:chExt cx="9622582" cy="1225249"/>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76D27F2-8EE5-4C5C-9186-853C00B8ED3B}"/>
                    </a:ext>
                  </a:extLst>
                </p:cNvPr>
                <p:cNvSpPr txBox="1"/>
                <p:nvPr/>
              </p:nvSpPr>
              <p:spPr>
                <a:xfrm>
                  <a:off x="1565026" y="4859937"/>
                  <a:ext cx="4530974"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A. </a:t>
                  </a:r>
                  <a14:m>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rPr>
                          </m:ctrlPr>
                        </m:dPr>
                        <m:e>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𝟑</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𝟎</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𝟑</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e>
                          </m:d>
                        </m:e>
                      </m:d>
                    </m:oMath>
                  </a14:m>
                  <a:endParaRPr lang="zh-CN" altLang="en-US" sz="2000"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176D27F2-8EE5-4C5C-9186-853C00B8ED3B}"/>
                    </a:ext>
                  </a:extLst>
                </p:cNvPr>
                <p:cNvSpPr txBox="1">
                  <a:spLocks noRot="1" noChangeAspect="1" noMove="1" noResize="1" noEditPoints="1" noAdjustHandles="1" noChangeArrowheads="1" noChangeShapeType="1" noTextEdit="1"/>
                </p:cNvSpPr>
                <p:nvPr/>
              </p:nvSpPr>
              <p:spPr>
                <a:xfrm>
                  <a:off x="1565026" y="4859937"/>
                  <a:ext cx="4530974" cy="307777"/>
                </a:xfrm>
                <a:prstGeom prst="rect">
                  <a:avLst/>
                </a:prstGeom>
                <a:blipFill>
                  <a:blip r:embed="rId9"/>
                  <a:stretch>
                    <a:fillRect l="-3499" t="-2600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96E6A6A-7102-4360-9656-2ADA8798C946}"/>
                    </a:ext>
                  </a:extLst>
                </p:cNvPr>
                <p:cNvSpPr txBox="1"/>
                <p:nvPr/>
              </p:nvSpPr>
              <p:spPr>
                <a:xfrm>
                  <a:off x="6656635" y="4859937"/>
                  <a:ext cx="4478882"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𝟑</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𝟓</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𝟎</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𝟎</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𝟑</m:t>
                          </m:r>
                        </m:e>
                      </m:d>
                      <m:r>
                        <a:rPr lang="en-US" altLang="zh-CN" sz="2000" b="1" i="1" smtClean="0">
                          <a:solidFill>
                            <a:schemeClr val="accent2">
                              <a:lumMod val="50000"/>
                            </a:schemeClr>
                          </a:solidFill>
                          <a:latin typeface="Cambria Math" panose="02040503050406030204" pitchFamily="18" charset="0"/>
                        </a:rPr>
                        <m:t>)</m:t>
                      </m:r>
                    </m:oMath>
                  </a14:m>
                  <a:endParaRPr lang="zh-CN" altLang="en-US" sz="2000"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B96E6A6A-7102-4360-9656-2ADA8798C946}"/>
                    </a:ext>
                  </a:extLst>
                </p:cNvPr>
                <p:cNvSpPr txBox="1">
                  <a:spLocks noRot="1" noChangeAspect="1" noMove="1" noResize="1" noEditPoints="1" noAdjustHandles="1" noChangeArrowheads="1" noChangeShapeType="1" noTextEdit="1"/>
                </p:cNvSpPr>
                <p:nvPr/>
              </p:nvSpPr>
              <p:spPr>
                <a:xfrm>
                  <a:off x="6656635" y="4859937"/>
                  <a:ext cx="4478882" cy="307777"/>
                </a:xfrm>
                <a:prstGeom prst="rect">
                  <a:avLst/>
                </a:prstGeom>
                <a:blipFill>
                  <a:blip r:embed="rId10"/>
                  <a:stretch>
                    <a:fillRect l="-3537" t="-26000" r="-2313"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D5D0CDF-E949-4FA4-9C93-D70387872299}"/>
                    </a:ext>
                  </a:extLst>
                </p:cNvPr>
                <p:cNvSpPr txBox="1"/>
                <p:nvPr/>
              </p:nvSpPr>
              <p:spPr>
                <a:xfrm>
                  <a:off x="1565025" y="5318673"/>
                  <a:ext cx="3881904"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C. </a:t>
                  </a:r>
                  <a14:m>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rPr>
                          </m:ctrlPr>
                        </m:dPr>
                        <m:e>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𝟑</m:t>
                              </m:r>
                            </m:e>
                          </m:d>
                        </m:e>
                      </m:d>
                    </m:oMath>
                  </a14:m>
                  <a:endParaRPr lang="zh-CN" altLang="en-US" sz="20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ED5D0CDF-E949-4FA4-9C93-D70387872299}"/>
                    </a:ext>
                  </a:extLst>
                </p:cNvPr>
                <p:cNvSpPr txBox="1">
                  <a:spLocks noRot="1" noChangeAspect="1" noMove="1" noResize="1" noEditPoints="1" noAdjustHandles="1" noChangeArrowheads="1" noChangeShapeType="1" noTextEdit="1"/>
                </p:cNvSpPr>
                <p:nvPr/>
              </p:nvSpPr>
              <p:spPr>
                <a:xfrm>
                  <a:off x="1565025" y="5318673"/>
                  <a:ext cx="3881904" cy="307777"/>
                </a:xfrm>
                <a:prstGeom prst="rect">
                  <a:avLst/>
                </a:prstGeom>
                <a:blipFill>
                  <a:blip r:embed="rId11"/>
                  <a:stretch>
                    <a:fillRect l="-4082" t="-25490" b="-49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38F1A67-C5EB-4633-AD45-4BCDDCD9B33B}"/>
                    </a:ext>
                  </a:extLst>
                </p:cNvPr>
                <p:cNvSpPr txBox="1"/>
                <p:nvPr/>
              </p:nvSpPr>
              <p:spPr>
                <a:xfrm>
                  <a:off x="1565025" y="5777409"/>
                  <a:ext cx="4530973"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D. </a:t>
                  </a:r>
                  <a14:m>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rPr>
                          </m:ctrlPr>
                        </m:dPr>
                        <m:e>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𝟓</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𝟑</m:t>
                              </m:r>
                            </m:e>
                          </m:d>
                        </m:e>
                      </m:d>
                    </m:oMath>
                  </a14:m>
                  <a:endParaRPr lang="zh-CN" altLang="en-US" sz="20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738F1A67-C5EB-4633-AD45-4BCDDCD9B33B}"/>
                    </a:ext>
                  </a:extLst>
                </p:cNvPr>
                <p:cNvSpPr txBox="1">
                  <a:spLocks noRot="1" noChangeAspect="1" noMove="1" noResize="1" noEditPoints="1" noAdjustHandles="1" noChangeArrowheads="1" noChangeShapeType="1" noTextEdit="1"/>
                </p:cNvSpPr>
                <p:nvPr/>
              </p:nvSpPr>
              <p:spPr>
                <a:xfrm>
                  <a:off x="1565025" y="5777409"/>
                  <a:ext cx="4530973" cy="307777"/>
                </a:xfrm>
                <a:prstGeom prst="rect">
                  <a:avLst/>
                </a:prstGeom>
                <a:blipFill>
                  <a:blip r:embed="rId12"/>
                  <a:stretch>
                    <a:fillRect l="-3499" t="-25490" b="-49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4120D5C-C06D-4AF2-8731-7EDFDD12604F}"/>
                    </a:ext>
                  </a:extLst>
                </p:cNvPr>
                <p:cNvSpPr txBox="1"/>
                <p:nvPr/>
              </p:nvSpPr>
              <p:spPr>
                <a:xfrm>
                  <a:off x="6656634" y="5312277"/>
                  <a:ext cx="4530973"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E.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𝟓</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e>
                      </m:d>
                      <m:r>
                        <a:rPr lang="en-US" altLang="zh-CN" sz="2000" b="1" i="1" smtClean="0">
                          <a:solidFill>
                            <a:schemeClr val="accent2">
                              <a:lumMod val="50000"/>
                            </a:schemeClr>
                          </a:solidFill>
                          <a:latin typeface="Cambria Math" panose="02040503050406030204" pitchFamily="18" charset="0"/>
                        </a:rPr>
                        <m:t>)</m:t>
                      </m:r>
                    </m:oMath>
                  </a14:m>
                  <a:endParaRPr lang="zh-CN" altLang="en-US" sz="20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D4120D5C-C06D-4AF2-8731-7EDFDD12604F}"/>
                    </a:ext>
                  </a:extLst>
                </p:cNvPr>
                <p:cNvSpPr txBox="1">
                  <a:spLocks noRot="1" noChangeAspect="1" noMove="1" noResize="1" noEditPoints="1" noAdjustHandles="1" noChangeArrowheads="1" noChangeShapeType="1" noTextEdit="1"/>
                </p:cNvSpPr>
                <p:nvPr/>
              </p:nvSpPr>
              <p:spPr>
                <a:xfrm>
                  <a:off x="6656634" y="5312277"/>
                  <a:ext cx="4530973" cy="307777"/>
                </a:xfrm>
                <a:prstGeom prst="rect">
                  <a:avLst/>
                </a:prstGeom>
                <a:blipFill>
                  <a:blip r:embed="rId13"/>
                  <a:stretch>
                    <a:fillRect l="-3499" t="-26000" r="-673" b="-50000"/>
                  </a:stretch>
                </a:blipFill>
              </p:spPr>
              <p:txBody>
                <a:bodyPr/>
                <a:lstStyle/>
                <a:p>
                  <a:r>
                    <a:rPr lang="zh-CN" altLang="en-US">
                      <a:noFill/>
                    </a:rPr>
                    <a:t> </a:t>
                  </a:r>
                </a:p>
              </p:txBody>
            </p:sp>
          </mc:Fallback>
        </mc:AlternateContent>
      </p:grpSp>
      <p:cxnSp>
        <p:nvCxnSpPr>
          <p:cNvPr id="24" name="直接连接符 23">
            <a:extLst>
              <a:ext uri="{FF2B5EF4-FFF2-40B4-BE49-F238E27FC236}">
                <a16:creationId xmlns:a16="http://schemas.microsoft.com/office/drawing/2014/main" id="{CDA8B87A-64B2-4A79-9AC4-7713167D43F0}"/>
              </a:ext>
            </a:extLst>
          </p:cNvPr>
          <p:cNvCxnSpPr>
            <a:cxnSpLocks/>
          </p:cNvCxnSpPr>
          <p:nvPr/>
        </p:nvCxnSpPr>
        <p:spPr>
          <a:xfrm>
            <a:off x="2907660" y="3090804"/>
            <a:ext cx="5025904"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9BCCF3D-6AED-471A-BF68-ED35F13096BE}"/>
              </a:ext>
            </a:extLst>
          </p:cNvPr>
          <p:cNvCxnSpPr>
            <a:cxnSpLocks/>
          </p:cNvCxnSpPr>
          <p:nvPr/>
        </p:nvCxnSpPr>
        <p:spPr>
          <a:xfrm>
            <a:off x="2907660" y="3563211"/>
            <a:ext cx="5025904"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85D46A9-0448-4C12-927F-3C455E30999C}"/>
              </a:ext>
            </a:extLst>
          </p:cNvPr>
          <p:cNvCxnSpPr>
            <a:cxnSpLocks/>
          </p:cNvCxnSpPr>
          <p:nvPr/>
        </p:nvCxnSpPr>
        <p:spPr>
          <a:xfrm>
            <a:off x="2907660" y="4018045"/>
            <a:ext cx="4247554"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3C03F63-38CC-48AE-9F62-ED5D6C342F24}"/>
              </a:ext>
            </a:extLst>
          </p:cNvPr>
          <p:cNvCxnSpPr>
            <a:cxnSpLocks/>
          </p:cNvCxnSpPr>
          <p:nvPr/>
        </p:nvCxnSpPr>
        <p:spPr>
          <a:xfrm>
            <a:off x="2907660" y="4492733"/>
            <a:ext cx="4247554"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CC8A63A-09EB-472A-A4B8-1CBE642CF5C1}"/>
              </a:ext>
            </a:extLst>
          </p:cNvPr>
          <p:cNvSpPr txBox="1"/>
          <p:nvPr/>
        </p:nvSpPr>
        <p:spPr>
          <a:xfrm>
            <a:off x="8938618" y="2519521"/>
            <a:ext cx="2119702"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使用下面选项字母填空以完成计算</a:t>
            </a:r>
          </a:p>
        </p:txBody>
      </p:sp>
    </p:spTree>
    <p:extLst>
      <p:ext uri="{BB962C8B-B14F-4D97-AF65-F5344CB8AC3E}">
        <p14:creationId xmlns:p14="http://schemas.microsoft.com/office/powerpoint/2010/main" val="249827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关系运算练习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1505D9D-03CC-4A81-9F64-FA476218A1F0}"/>
                  </a:ext>
                </a:extLst>
              </p:cNvPr>
              <p:cNvSpPr txBox="1"/>
              <p:nvPr/>
            </p:nvSpPr>
            <p:spPr>
              <a:xfrm>
                <a:off x="657841" y="1242001"/>
                <a:ext cx="2466906" cy="461665"/>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𝟐</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𝟑</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𝟒</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𝟓</m:t>
                      </m:r>
                      <m:r>
                        <a:rPr lang="en-US" altLang="zh-CN" sz="2400" b="1" i="1" smtClean="0">
                          <a:solidFill>
                            <a:srgbClr val="002060"/>
                          </a:solidFill>
                          <a:latin typeface="Cambria Math" panose="02040503050406030204" pitchFamily="18" charset="0"/>
                        </a:rPr>
                        <m:t>)</m:t>
                      </m:r>
                    </m:oMath>
                  </m:oMathPara>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C1505D9D-03CC-4A81-9F64-FA476218A1F0}"/>
                  </a:ext>
                </a:extLst>
              </p:cNvPr>
              <p:cNvSpPr txBox="1">
                <a:spLocks noRot="1" noChangeAspect="1" noMove="1" noResize="1" noEditPoints="1" noAdjustHandles="1" noChangeArrowheads="1" noChangeShapeType="1" noTextEdit="1"/>
              </p:cNvSpPr>
              <p:nvPr/>
            </p:nvSpPr>
            <p:spPr>
              <a:xfrm>
                <a:off x="657841" y="1242001"/>
                <a:ext cx="2466906" cy="461665"/>
              </a:xfrm>
              <a:prstGeom prst="rect">
                <a:avLst/>
              </a:prstGeom>
              <a:blipFill>
                <a:blip r:embed="rId2"/>
                <a:stretch>
                  <a:fillRect r="-494"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762E536-72A6-4CAF-8BCC-CC4C29436609}"/>
                  </a:ext>
                </a:extLst>
              </p:cNvPr>
              <p:cNvSpPr txBox="1"/>
              <p:nvPr/>
            </p:nvSpPr>
            <p:spPr>
              <a:xfrm>
                <a:off x="657841" y="1923431"/>
                <a:ext cx="4976788" cy="461665"/>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bg2">
                              <a:lumMod val="10000"/>
                            </a:schemeClr>
                          </a:solidFill>
                          <a:latin typeface="Cambria Math" panose="02040503050406030204" pitchFamily="18" charset="0"/>
                        </a:rPr>
                        <m:t>𝑹</m:t>
                      </m:r>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smtClean="0">
                              <a:solidFill>
                                <a:schemeClr val="bg2">
                                  <a:lumMod val="10000"/>
                                </a:schemeClr>
                              </a:solidFill>
                              <a:latin typeface="Cambria Math" panose="02040503050406030204" pitchFamily="18" charset="0"/>
                            </a:rPr>
                          </m:ctrlPr>
                        </m:dPr>
                        <m:e>
                          <m:d>
                            <m:dPr>
                              <m:begChr m:val="⟨"/>
                              <m:endChr m:val="⟩"/>
                              <m:ctrlPr>
                                <a:rPr lang="en-US" altLang="zh-CN" sz="2400" b="1" i="1" smtClean="0">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𝟎</m:t>
                              </m:r>
                              <m:r>
                                <a:rPr lang="en-US" altLang="zh-CN" sz="2400" b="1" i="1" smtClean="0">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𝟐</m:t>
                              </m:r>
                            </m:e>
                          </m:d>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a:solidFill>
                                    <a:schemeClr val="bg2">
                                      <a:lumMod val="10000"/>
                                    </a:schemeClr>
                                  </a:solidFill>
                                  <a:latin typeface="Cambria Math" panose="02040503050406030204" pitchFamily="18" charset="0"/>
                                </a:rPr>
                                <m:t>𝟎</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𝟒</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𝟏</m:t>
                              </m:r>
                              <m:r>
                                <a:rPr lang="en-US" altLang="zh-CN" sz="2400" b="1" i="1">
                                  <a:solidFill>
                                    <a:schemeClr val="bg2">
                                      <a:lumMod val="10000"/>
                                    </a:schemeClr>
                                  </a:solidFill>
                                  <a:latin typeface="Cambria Math" panose="02040503050406030204" pitchFamily="18" charset="0"/>
                                </a:rPr>
                                <m:t>,</m:t>
                              </m:r>
                              <m:r>
                                <a:rPr lang="en-US" altLang="zh-CN" sz="2400" b="1" i="1">
                                  <a:solidFill>
                                    <a:schemeClr val="bg2">
                                      <a:lumMod val="10000"/>
                                    </a:schemeClr>
                                  </a:solidFill>
                                  <a:latin typeface="Cambria Math" panose="02040503050406030204" pitchFamily="18" charset="0"/>
                                </a:rPr>
                                <m:t>𝟐</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𝟐</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𝟑</m:t>
                              </m:r>
                            </m:e>
                          </m:d>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𝟑</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𝟓</m:t>
                              </m:r>
                            </m:e>
                          </m:d>
                        </m:e>
                      </m:d>
                    </m:oMath>
                  </m:oMathPara>
                </a14:m>
                <a:endParaRPr lang="zh-CN" altLang="en-US" sz="2400" b="1">
                  <a:solidFill>
                    <a:schemeClr val="bg2">
                      <a:lumMod val="10000"/>
                    </a:schemeClr>
                  </a:solidFill>
                </a:endParaRPr>
              </a:p>
            </p:txBody>
          </p:sp>
        </mc:Choice>
        <mc:Fallback xmlns="">
          <p:sp>
            <p:nvSpPr>
              <p:cNvPr id="3" name="文本框 2">
                <a:extLst>
                  <a:ext uri="{FF2B5EF4-FFF2-40B4-BE49-F238E27FC236}">
                    <a16:creationId xmlns:a16="http://schemas.microsoft.com/office/drawing/2014/main" id="{2762E536-72A6-4CAF-8BCC-CC4C29436609}"/>
                  </a:ext>
                </a:extLst>
              </p:cNvPr>
              <p:cNvSpPr txBox="1">
                <a:spLocks noRot="1" noChangeAspect="1" noMove="1" noResize="1" noEditPoints="1" noAdjustHandles="1" noChangeArrowheads="1" noChangeShapeType="1" noTextEdit="1"/>
              </p:cNvSpPr>
              <p:nvPr/>
            </p:nvSpPr>
            <p:spPr>
              <a:xfrm>
                <a:off x="657841" y="1923431"/>
                <a:ext cx="4976788" cy="461665"/>
              </a:xfrm>
              <a:prstGeom prst="rect">
                <a:avLst/>
              </a:prstGeom>
              <a:blipFill>
                <a:blip r:embed="rId3"/>
                <a:stretch>
                  <a:fillRect l="-2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B4A2F9C-724E-40BD-B27D-64A6556D4139}"/>
                  </a:ext>
                </a:extLst>
              </p:cNvPr>
              <p:cNvSpPr txBox="1"/>
              <p:nvPr/>
            </p:nvSpPr>
            <p:spPr>
              <a:xfrm>
                <a:off x="5765450" y="1919683"/>
                <a:ext cx="5768709" cy="461665"/>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bg2">
                              <a:lumMod val="10000"/>
                            </a:schemeClr>
                          </a:solidFill>
                          <a:latin typeface="Cambria Math" panose="02040503050406030204" pitchFamily="18" charset="0"/>
                        </a:rPr>
                        <m:t>𝑺</m:t>
                      </m:r>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smtClean="0">
                              <a:solidFill>
                                <a:schemeClr val="bg2">
                                  <a:lumMod val="10000"/>
                                </a:schemeClr>
                              </a:solidFill>
                              <a:latin typeface="Cambria Math" panose="02040503050406030204" pitchFamily="18" charset="0"/>
                            </a:rPr>
                          </m:ctrlPr>
                        </m:dPr>
                        <m:e>
                          <m:d>
                            <m:dPr>
                              <m:begChr m:val="⟨"/>
                              <m:endChr m:val="⟩"/>
                              <m:ctrlPr>
                                <a:rPr lang="en-US" altLang="zh-CN" sz="2400" b="1" i="1" smtClean="0">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𝟏</m:t>
                              </m:r>
                              <m:r>
                                <a:rPr lang="en-US" altLang="zh-CN" sz="2400" b="1" i="1" smtClean="0">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𝟎</m:t>
                              </m:r>
                            </m:e>
                          </m:d>
                          <m:r>
                            <a:rPr lang="en-US" altLang="zh-CN" sz="2400" b="1" i="1" smtClean="0">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𝟐</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𝟑</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𝟑</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𝟓</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𝟒</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𝟏</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𝟒</m:t>
                              </m:r>
                              <m:r>
                                <a:rPr lang="en-US" altLang="zh-CN" sz="2400" b="1" i="1">
                                  <a:solidFill>
                                    <a:schemeClr val="bg2">
                                      <a:lumMod val="10000"/>
                                    </a:schemeClr>
                                  </a:solidFill>
                                  <a:latin typeface="Cambria Math" panose="02040503050406030204" pitchFamily="18" charset="0"/>
                                </a:rPr>
                                <m:t>,</m:t>
                              </m:r>
                              <m:r>
                                <a:rPr lang="en-US" altLang="zh-CN" sz="2400" b="1" i="1">
                                  <a:solidFill>
                                    <a:schemeClr val="bg2">
                                      <a:lumMod val="10000"/>
                                    </a:schemeClr>
                                  </a:solidFill>
                                  <a:latin typeface="Cambria Math" panose="02040503050406030204" pitchFamily="18" charset="0"/>
                                </a:rPr>
                                <m:t>𝟎</m:t>
                              </m:r>
                            </m:e>
                          </m:d>
                          <m:r>
                            <a:rPr lang="en-US" altLang="zh-CN" sz="2400" b="1" i="1">
                              <a:solidFill>
                                <a:schemeClr val="bg2">
                                  <a:lumMod val="10000"/>
                                </a:schemeClr>
                              </a:solidFill>
                              <a:latin typeface="Cambria Math" panose="02040503050406030204" pitchFamily="18" charset="0"/>
                            </a:rPr>
                            <m:t>,</m:t>
                          </m:r>
                          <m:d>
                            <m:dPr>
                              <m:begChr m:val="⟨"/>
                              <m:endChr m:val="⟩"/>
                              <m:ctrlPr>
                                <a:rPr lang="en-US" altLang="zh-CN" sz="2400" b="1" i="1">
                                  <a:solidFill>
                                    <a:schemeClr val="bg2">
                                      <a:lumMod val="10000"/>
                                    </a:schemeClr>
                                  </a:solidFill>
                                  <a:latin typeface="Cambria Math" panose="02040503050406030204" pitchFamily="18" charset="0"/>
                                </a:rPr>
                              </m:ctrlPr>
                            </m:dPr>
                            <m:e>
                              <m:r>
                                <a:rPr lang="en-US" altLang="zh-CN" sz="2400" b="1" i="1" smtClean="0">
                                  <a:solidFill>
                                    <a:schemeClr val="bg2">
                                      <a:lumMod val="10000"/>
                                    </a:schemeClr>
                                  </a:solidFill>
                                  <a:latin typeface="Cambria Math" panose="02040503050406030204" pitchFamily="18" charset="0"/>
                                </a:rPr>
                                <m:t>𝟓</m:t>
                              </m:r>
                              <m:r>
                                <a:rPr lang="en-US" altLang="zh-CN" sz="2400" b="1" i="1">
                                  <a:solidFill>
                                    <a:schemeClr val="bg2">
                                      <a:lumMod val="10000"/>
                                    </a:schemeClr>
                                  </a:solidFill>
                                  <a:latin typeface="Cambria Math" panose="02040503050406030204" pitchFamily="18" charset="0"/>
                                </a:rPr>
                                <m:t>,</m:t>
                              </m:r>
                              <m:r>
                                <a:rPr lang="en-US" altLang="zh-CN" sz="2400" b="1" i="1" smtClean="0">
                                  <a:solidFill>
                                    <a:schemeClr val="bg2">
                                      <a:lumMod val="10000"/>
                                    </a:schemeClr>
                                  </a:solidFill>
                                  <a:latin typeface="Cambria Math" panose="02040503050406030204" pitchFamily="18" charset="0"/>
                                </a:rPr>
                                <m:t>𝟐</m:t>
                              </m:r>
                            </m:e>
                          </m:d>
                        </m:e>
                      </m:d>
                    </m:oMath>
                  </m:oMathPara>
                </a14:m>
                <a:endParaRPr lang="zh-CN" altLang="en-US" sz="2400" b="1">
                  <a:solidFill>
                    <a:schemeClr val="bg2">
                      <a:lumMod val="10000"/>
                    </a:schemeClr>
                  </a:solidFill>
                </a:endParaRPr>
              </a:p>
            </p:txBody>
          </p:sp>
        </mc:Choice>
        <mc:Fallback xmlns="">
          <p:sp>
            <p:nvSpPr>
              <p:cNvPr id="4" name="文本框 3">
                <a:extLst>
                  <a:ext uri="{FF2B5EF4-FFF2-40B4-BE49-F238E27FC236}">
                    <a16:creationId xmlns:a16="http://schemas.microsoft.com/office/drawing/2014/main" id="{5B4A2F9C-724E-40BD-B27D-64A6556D4139}"/>
                  </a:ext>
                </a:extLst>
              </p:cNvPr>
              <p:cNvSpPr txBox="1">
                <a:spLocks noRot="1" noChangeAspect="1" noMove="1" noResize="1" noEditPoints="1" noAdjustHandles="1" noChangeArrowheads="1" noChangeShapeType="1" noTextEdit="1"/>
              </p:cNvSpPr>
              <p:nvPr/>
            </p:nvSpPr>
            <p:spPr>
              <a:xfrm>
                <a:off x="5765450" y="1919683"/>
                <a:ext cx="5768709"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0905AA7-620E-484C-98FD-9CC675A4E090}"/>
                  </a:ext>
                </a:extLst>
              </p:cNvPr>
              <p:cNvSpPr txBox="1"/>
              <p:nvPr/>
            </p:nvSpPr>
            <p:spPr>
              <a:xfrm>
                <a:off x="1802479" y="2721472"/>
                <a:ext cx="6078459"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2">
                              <a:lumMod val="50000"/>
                            </a:schemeClr>
                          </a:solidFill>
                          <a:latin typeface="Cambria Math" panose="02040503050406030204" pitchFamily="18" charset="0"/>
                        </a:rPr>
                        <m:t>𝑺</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smtClean="0">
                              <a:solidFill>
                                <a:srgbClr val="C00000"/>
                              </a:solidFill>
                              <a:latin typeface="Cambria Math" panose="02040503050406030204" pitchFamily="18" charset="0"/>
                            </a:rPr>
                          </m:ctrlPr>
                        </m:dPr>
                        <m:e>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𝟎</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𝟑</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𝟎</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𝟎</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𝟎</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𝟏</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𝟑</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𝟐</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𝟓</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𝟐</m:t>
                              </m:r>
                            </m:e>
                          </m:d>
                        </m:e>
                      </m:d>
                    </m:oMath>
                  </m:oMathPara>
                </a14:m>
                <a:endParaRPr lang="zh-CN" altLang="en-US" sz="2400" b="1">
                  <a:solidFill>
                    <a:srgbClr val="C00000"/>
                  </a:solidFill>
                </a:endParaRPr>
              </a:p>
            </p:txBody>
          </p:sp>
        </mc:Choice>
        <mc:Fallback xmlns="">
          <p:sp>
            <p:nvSpPr>
              <p:cNvPr id="6" name="文本框 5">
                <a:extLst>
                  <a:ext uri="{FF2B5EF4-FFF2-40B4-BE49-F238E27FC236}">
                    <a16:creationId xmlns:a16="http://schemas.microsoft.com/office/drawing/2014/main" id="{C0905AA7-620E-484C-98FD-9CC675A4E090}"/>
                  </a:ext>
                </a:extLst>
              </p:cNvPr>
              <p:cNvSpPr txBox="1">
                <a:spLocks noRot="1" noChangeAspect="1" noMove="1" noResize="1" noEditPoints="1" noAdjustHandles="1" noChangeArrowheads="1" noChangeShapeType="1" noTextEdit="1"/>
              </p:cNvSpPr>
              <p:nvPr/>
            </p:nvSpPr>
            <p:spPr>
              <a:xfrm>
                <a:off x="1802479" y="2721472"/>
                <a:ext cx="6078459" cy="369332"/>
              </a:xfrm>
              <a:prstGeom prst="rect">
                <a:avLst/>
              </a:prstGeom>
              <a:blipFill>
                <a:blip r:embed="rId5"/>
                <a:stretch>
                  <a:fillRect l="-1404"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BF7153B-8097-42AF-9528-B40D894420B4}"/>
                  </a:ext>
                </a:extLst>
              </p:cNvPr>
              <p:cNvSpPr txBox="1"/>
              <p:nvPr/>
            </p:nvSpPr>
            <p:spPr>
              <a:xfrm>
                <a:off x="1782743" y="3193879"/>
                <a:ext cx="6150821"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𝑺</m:t>
                      </m:r>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smtClean="0">
                              <a:solidFill>
                                <a:srgbClr val="C00000"/>
                              </a:solidFill>
                              <a:latin typeface="Cambria Math" panose="02040503050406030204" pitchFamily="18" charset="0"/>
                            </a:rPr>
                          </m:ctrlPr>
                        </m:dPr>
                        <m:e>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𝟏</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𝟐</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𝟏</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𝟒</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𝟐</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𝟓</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𝟒</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𝟐</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𝟒</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𝟒</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𝟓</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𝟑</m:t>
                              </m:r>
                            </m:e>
                          </m:d>
                        </m:e>
                      </m:d>
                    </m:oMath>
                  </m:oMathPara>
                </a14:m>
                <a:endParaRPr lang="zh-CN" altLang="en-US" sz="2400" b="1">
                  <a:solidFill>
                    <a:srgbClr val="C00000"/>
                  </a:solidFill>
                </a:endParaRPr>
              </a:p>
            </p:txBody>
          </p:sp>
        </mc:Choice>
        <mc:Fallback xmlns="">
          <p:sp>
            <p:nvSpPr>
              <p:cNvPr id="12" name="文本框 11">
                <a:extLst>
                  <a:ext uri="{FF2B5EF4-FFF2-40B4-BE49-F238E27FC236}">
                    <a16:creationId xmlns:a16="http://schemas.microsoft.com/office/drawing/2014/main" id="{6BF7153B-8097-42AF-9528-B40D894420B4}"/>
                  </a:ext>
                </a:extLst>
              </p:cNvPr>
              <p:cNvSpPr txBox="1">
                <a:spLocks noRot="1" noChangeAspect="1" noMove="1" noResize="1" noEditPoints="1" noAdjustHandles="1" noChangeArrowheads="1" noChangeShapeType="1" noTextEdit="1"/>
              </p:cNvSpPr>
              <p:nvPr/>
            </p:nvSpPr>
            <p:spPr>
              <a:xfrm>
                <a:off x="1782743" y="3193879"/>
                <a:ext cx="6150821" cy="369332"/>
              </a:xfrm>
              <a:prstGeom prst="rect">
                <a:avLst/>
              </a:prstGeom>
              <a:blipFill>
                <a:blip r:embed="rId6"/>
                <a:stretch>
                  <a:fillRect l="-694"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CDAE494-F9CE-4C64-9F49-0870FFD8DD5A}"/>
                  </a:ext>
                </a:extLst>
              </p:cNvPr>
              <p:cNvSpPr txBox="1"/>
              <p:nvPr/>
            </p:nvSpPr>
            <p:spPr>
              <a:xfrm>
                <a:off x="1004394" y="3648669"/>
                <a:ext cx="6150821"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𝑺</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e>
                      </m:d>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smtClean="0">
                              <a:solidFill>
                                <a:srgbClr val="C00000"/>
                              </a:solidFill>
                              <a:latin typeface="Cambria Math" panose="02040503050406030204" pitchFamily="18" charset="0"/>
                            </a:rPr>
                          </m:ctrlPr>
                        </m:dPr>
                        <m:e>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𝟎</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𝟓</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𝟎</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𝟐</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𝟎</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𝟒</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𝟏</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𝟓</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𝟑</m:t>
                              </m:r>
                            </m:e>
                          </m:d>
                        </m:e>
                      </m:d>
                    </m:oMath>
                  </m:oMathPara>
                </a14:m>
                <a:endParaRPr lang="zh-CN" altLang="en-US" b="1">
                  <a:solidFill>
                    <a:srgbClr val="C00000"/>
                  </a:solidFill>
                </a:endParaRPr>
              </a:p>
            </p:txBody>
          </p:sp>
        </mc:Choice>
        <mc:Fallback xmlns="">
          <p:sp>
            <p:nvSpPr>
              <p:cNvPr id="13" name="文本框 12">
                <a:extLst>
                  <a:ext uri="{FF2B5EF4-FFF2-40B4-BE49-F238E27FC236}">
                    <a16:creationId xmlns:a16="http://schemas.microsoft.com/office/drawing/2014/main" id="{6CDAE494-F9CE-4C64-9F49-0870FFD8DD5A}"/>
                  </a:ext>
                </a:extLst>
              </p:cNvPr>
              <p:cNvSpPr txBox="1">
                <a:spLocks noRot="1" noChangeAspect="1" noMove="1" noResize="1" noEditPoints="1" noAdjustHandles="1" noChangeArrowheads="1" noChangeShapeType="1" noTextEdit="1"/>
              </p:cNvSpPr>
              <p:nvPr/>
            </p:nvSpPr>
            <p:spPr>
              <a:xfrm>
                <a:off x="1004394" y="3648669"/>
                <a:ext cx="6150821" cy="369332"/>
              </a:xfrm>
              <a:prstGeom prst="rect">
                <a:avLst/>
              </a:prstGeom>
              <a:blipFill>
                <a:blip r:embed="rId7"/>
                <a:stretch>
                  <a:fillRect l="-198"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8D8E05B-6B2C-4789-A868-713645521253}"/>
                  </a:ext>
                </a:extLst>
              </p:cNvPr>
              <p:cNvSpPr txBox="1"/>
              <p:nvPr/>
            </p:nvSpPr>
            <p:spPr>
              <a:xfrm>
                <a:off x="1004393" y="4123401"/>
                <a:ext cx="6150821"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𝑺</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𝟎</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𝟓</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𝟎</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𝟐</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𝟎</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𝟒</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𝟏</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𝟓</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𝟑</m:t>
                              </m:r>
                            </m:e>
                          </m:d>
                        </m:e>
                      </m:d>
                    </m:oMath>
                  </m:oMathPara>
                </a14:m>
                <a:endParaRPr lang="zh-CN" altLang="en-US" sz="2400" b="1">
                  <a:solidFill>
                    <a:srgbClr val="C00000"/>
                  </a:solidFill>
                </a:endParaRPr>
              </a:p>
            </p:txBody>
          </p:sp>
        </mc:Choice>
        <mc:Fallback xmlns="">
          <p:sp>
            <p:nvSpPr>
              <p:cNvPr id="14" name="文本框 13">
                <a:extLst>
                  <a:ext uri="{FF2B5EF4-FFF2-40B4-BE49-F238E27FC236}">
                    <a16:creationId xmlns:a16="http://schemas.microsoft.com/office/drawing/2014/main" id="{C8D8E05B-6B2C-4789-A868-713645521253}"/>
                  </a:ext>
                </a:extLst>
              </p:cNvPr>
              <p:cNvSpPr txBox="1">
                <a:spLocks noRot="1" noChangeAspect="1" noMove="1" noResize="1" noEditPoints="1" noAdjustHandles="1" noChangeArrowheads="1" noChangeShapeType="1" noTextEdit="1"/>
              </p:cNvSpPr>
              <p:nvPr/>
            </p:nvSpPr>
            <p:spPr>
              <a:xfrm>
                <a:off x="1004393" y="4123401"/>
                <a:ext cx="6150821" cy="369332"/>
              </a:xfrm>
              <a:prstGeom prst="rect">
                <a:avLst/>
              </a:prstGeom>
              <a:blipFill>
                <a:blip r:embed="rId8"/>
                <a:stretch>
                  <a:fillRect b="-8197"/>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8ECC803A-D16A-446D-9C1D-4214A08DCAAE}"/>
              </a:ext>
            </a:extLst>
          </p:cNvPr>
          <p:cNvGrpSpPr/>
          <p:nvPr/>
        </p:nvGrpSpPr>
        <p:grpSpPr>
          <a:xfrm>
            <a:off x="1284708" y="4826784"/>
            <a:ext cx="9622582" cy="1225249"/>
            <a:chOff x="1565025" y="4859937"/>
            <a:chExt cx="9622582" cy="1225249"/>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76D27F2-8EE5-4C5C-9186-853C00B8ED3B}"/>
                    </a:ext>
                  </a:extLst>
                </p:cNvPr>
                <p:cNvSpPr txBox="1"/>
                <p:nvPr/>
              </p:nvSpPr>
              <p:spPr>
                <a:xfrm>
                  <a:off x="1565026" y="4859937"/>
                  <a:ext cx="4530974"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A. </a:t>
                  </a:r>
                  <a14:m>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rPr>
                          </m:ctrlPr>
                        </m:dPr>
                        <m:e>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𝟑</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𝟎</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𝟑</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e>
                          </m:d>
                        </m:e>
                      </m:d>
                    </m:oMath>
                  </a14:m>
                  <a:endParaRPr lang="zh-CN" altLang="en-US" sz="2000"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176D27F2-8EE5-4C5C-9186-853C00B8ED3B}"/>
                    </a:ext>
                  </a:extLst>
                </p:cNvPr>
                <p:cNvSpPr txBox="1">
                  <a:spLocks noRot="1" noChangeAspect="1" noMove="1" noResize="1" noEditPoints="1" noAdjustHandles="1" noChangeArrowheads="1" noChangeShapeType="1" noTextEdit="1"/>
                </p:cNvSpPr>
                <p:nvPr/>
              </p:nvSpPr>
              <p:spPr>
                <a:xfrm>
                  <a:off x="1565026" y="4859937"/>
                  <a:ext cx="4530974" cy="307777"/>
                </a:xfrm>
                <a:prstGeom prst="rect">
                  <a:avLst/>
                </a:prstGeom>
                <a:blipFill>
                  <a:blip r:embed="rId9"/>
                  <a:stretch>
                    <a:fillRect l="-3499" t="-2600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96E6A6A-7102-4360-9656-2ADA8798C946}"/>
                    </a:ext>
                  </a:extLst>
                </p:cNvPr>
                <p:cNvSpPr txBox="1"/>
                <p:nvPr/>
              </p:nvSpPr>
              <p:spPr>
                <a:xfrm>
                  <a:off x="6656635" y="4859937"/>
                  <a:ext cx="4478882"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𝟑</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𝟓</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𝟎</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𝟎</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𝟑</m:t>
                          </m:r>
                        </m:e>
                      </m:d>
                      <m:r>
                        <a:rPr lang="en-US" altLang="zh-CN" sz="2000" b="1" i="1" smtClean="0">
                          <a:solidFill>
                            <a:schemeClr val="accent2">
                              <a:lumMod val="50000"/>
                            </a:schemeClr>
                          </a:solidFill>
                          <a:latin typeface="Cambria Math" panose="02040503050406030204" pitchFamily="18" charset="0"/>
                        </a:rPr>
                        <m:t>)</m:t>
                      </m:r>
                    </m:oMath>
                  </a14:m>
                  <a:endParaRPr lang="zh-CN" altLang="en-US" sz="2000"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B96E6A6A-7102-4360-9656-2ADA8798C946}"/>
                    </a:ext>
                  </a:extLst>
                </p:cNvPr>
                <p:cNvSpPr txBox="1">
                  <a:spLocks noRot="1" noChangeAspect="1" noMove="1" noResize="1" noEditPoints="1" noAdjustHandles="1" noChangeArrowheads="1" noChangeShapeType="1" noTextEdit="1"/>
                </p:cNvSpPr>
                <p:nvPr/>
              </p:nvSpPr>
              <p:spPr>
                <a:xfrm>
                  <a:off x="6656635" y="4859937"/>
                  <a:ext cx="4478882" cy="307777"/>
                </a:xfrm>
                <a:prstGeom prst="rect">
                  <a:avLst/>
                </a:prstGeom>
                <a:blipFill>
                  <a:blip r:embed="rId10"/>
                  <a:stretch>
                    <a:fillRect l="-3537" t="-26000" r="-2313"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D5D0CDF-E949-4FA4-9C93-D70387872299}"/>
                    </a:ext>
                  </a:extLst>
                </p:cNvPr>
                <p:cNvSpPr txBox="1"/>
                <p:nvPr/>
              </p:nvSpPr>
              <p:spPr>
                <a:xfrm>
                  <a:off x="1565025" y="5318673"/>
                  <a:ext cx="3881904"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C. </a:t>
                  </a:r>
                  <a14:m>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rPr>
                          </m:ctrlPr>
                        </m:dPr>
                        <m:e>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𝟑</m:t>
                              </m:r>
                            </m:e>
                          </m:d>
                        </m:e>
                      </m:d>
                    </m:oMath>
                  </a14:m>
                  <a:endParaRPr lang="zh-CN" altLang="en-US" sz="20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ED5D0CDF-E949-4FA4-9C93-D70387872299}"/>
                    </a:ext>
                  </a:extLst>
                </p:cNvPr>
                <p:cNvSpPr txBox="1">
                  <a:spLocks noRot="1" noChangeAspect="1" noMove="1" noResize="1" noEditPoints="1" noAdjustHandles="1" noChangeArrowheads="1" noChangeShapeType="1" noTextEdit="1"/>
                </p:cNvSpPr>
                <p:nvPr/>
              </p:nvSpPr>
              <p:spPr>
                <a:xfrm>
                  <a:off x="1565025" y="5318673"/>
                  <a:ext cx="3881904" cy="307777"/>
                </a:xfrm>
                <a:prstGeom prst="rect">
                  <a:avLst/>
                </a:prstGeom>
                <a:blipFill>
                  <a:blip r:embed="rId11"/>
                  <a:stretch>
                    <a:fillRect l="-4082" t="-25490" b="-49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38F1A67-C5EB-4633-AD45-4BCDDCD9B33B}"/>
                    </a:ext>
                  </a:extLst>
                </p:cNvPr>
                <p:cNvSpPr txBox="1"/>
                <p:nvPr/>
              </p:nvSpPr>
              <p:spPr>
                <a:xfrm>
                  <a:off x="1565025" y="5777409"/>
                  <a:ext cx="4530973"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D. </a:t>
                  </a:r>
                  <a14:m>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rPr>
                          </m:ctrlPr>
                        </m:dPr>
                        <m:e>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𝟓</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𝟑</m:t>
                              </m:r>
                            </m:e>
                          </m:d>
                        </m:e>
                      </m:d>
                    </m:oMath>
                  </a14:m>
                  <a:endParaRPr lang="zh-CN" altLang="en-US" sz="20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738F1A67-C5EB-4633-AD45-4BCDDCD9B33B}"/>
                    </a:ext>
                  </a:extLst>
                </p:cNvPr>
                <p:cNvSpPr txBox="1">
                  <a:spLocks noRot="1" noChangeAspect="1" noMove="1" noResize="1" noEditPoints="1" noAdjustHandles="1" noChangeArrowheads="1" noChangeShapeType="1" noTextEdit="1"/>
                </p:cNvSpPr>
                <p:nvPr/>
              </p:nvSpPr>
              <p:spPr>
                <a:xfrm>
                  <a:off x="1565025" y="5777409"/>
                  <a:ext cx="4530973" cy="307777"/>
                </a:xfrm>
                <a:prstGeom prst="rect">
                  <a:avLst/>
                </a:prstGeom>
                <a:blipFill>
                  <a:blip r:embed="rId12"/>
                  <a:stretch>
                    <a:fillRect l="-3499" t="-25490" b="-49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4120D5C-C06D-4AF2-8731-7EDFDD12604F}"/>
                    </a:ext>
                  </a:extLst>
                </p:cNvPr>
                <p:cNvSpPr txBox="1"/>
                <p:nvPr/>
              </p:nvSpPr>
              <p:spPr>
                <a:xfrm>
                  <a:off x="6656634" y="5312277"/>
                  <a:ext cx="4530973" cy="307777"/>
                </a:xfrm>
                <a:prstGeom prst="rect">
                  <a:avLst/>
                </a:prstGeom>
                <a:solidFill>
                  <a:schemeClr val="accent4">
                    <a:lumMod val="20000"/>
                    <a:lumOff val="80000"/>
                    <a:alpha val="50000"/>
                  </a:schemeClr>
                </a:solidFill>
              </p:spPr>
              <p:txBody>
                <a:bodyPr wrap="square" lIns="0" tIns="0" rIns="0" bIns="0" rtlCol="0">
                  <a:spAutoFit/>
                </a:bodyPr>
                <a:lstStyle/>
                <a:p>
                  <a:r>
                    <a:rPr lang="en-US" altLang="zh-CN" sz="2000" b="1">
                      <a:solidFill>
                        <a:schemeClr val="accent2">
                          <a:lumMod val="50000"/>
                        </a:schemeClr>
                      </a:solidFill>
                    </a:rPr>
                    <a:t>E.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𝟓</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𝟓</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e>
                      </m:d>
                      <m:r>
                        <a:rPr lang="en-US" altLang="zh-CN" sz="2000" b="1" i="1" smtClean="0">
                          <a:solidFill>
                            <a:schemeClr val="accent2">
                              <a:lumMod val="50000"/>
                            </a:schemeClr>
                          </a:solidFill>
                          <a:latin typeface="Cambria Math" panose="02040503050406030204" pitchFamily="18" charset="0"/>
                        </a:rPr>
                        <m:t>)</m:t>
                      </m:r>
                    </m:oMath>
                  </a14:m>
                  <a:endParaRPr lang="zh-CN" altLang="en-US" sz="20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D4120D5C-C06D-4AF2-8731-7EDFDD12604F}"/>
                    </a:ext>
                  </a:extLst>
                </p:cNvPr>
                <p:cNvSpPr txBox="1">
                  <a:spLocks noRot="1" noChangeAspect="1" noMove="1" noResize="1" noEditPoints="1" noAdjustHandles="1" noChangeArrowheads="1" noChangeShapeType="1" noTextEdit="1"/>
                </p:cNvSpPr>
                <p:nvPr/>
              </p:nvSpPr>
              <p:spPr>
                <a:xfrm>
                  <a:off x="6656634" y="5312277"/>
                  <a:ext cx="4530973" cy="307777"/>
                </a:xfrm>
                <a:prstGeom prst="rect">
                  <a:avLst/>
                </a:prstGeom>
                <a:blipFill>
                  <a:blip r:embed="rId13"/>
                  <a:stretch>
                    <a:fillRect l="-3499" t="-26000" r="-673" b="-50000"/>
                  </a:stretch>
                </a:blipFill>
              </p:spPr>
              <p:txBody>
                <a:bodyPr/>
                <a:lstStyle/>
                <a:p>
                  <a:r>
                    <a:rPr lang="zh-CN" altLang="en-US">
                      <a:noFill/>
                    </a:rPr>
                    <a:t> </a:t>
                  </a:r>
                </a:p>
              </p:txBody>
            </p:sp>
          </mc:Fallback>
        </mc:AlternateContent>
      </p:grpSp>
      <p:cxnSp>
        <p:nvCxnSpPr>
          <p:cNvPr id="24" name="直接连接符 23">
            <a:extLst>
              <a:ext uri="{FF2B5EF4-FFF2-40B4-BE49-F238E27FC236}">
                <a16:creationId xmlns:a16="http://schemas.microsoft.com/office/drawing/2014/main" id="{CDA8B87A-64B2-4A79-9AC4-7713167D43F0}"/>
              </a:ext>
            </a:extLst>
          </p:cNvPr>
          <p:cNvCxnSpPr>
            <a:cxnSpLocks/>
          </p:cNvCxnSpPr>
          <p:nvPr/>
        </p:nvCxnSpPr>
        <p:spPr>
          <a:xfrm>
            <a:off x="2907660" y="3090804"/>
            <a:ext cx="5025904"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9BCCF3D-6AED-471A-BF68-ED35F13096BE}"/>
              </a:ext>
            </a:extLst>
          </p:cNvPr>
          <p:cNvCxnSpPr>
            <a:cxnSpLocks/>
          </p:cNvCxnSpPr>
          <p:nvPr/>
        </p:nvCxnSpPr>
        <p:spPr>
          <a:xfrm>
            <a:off x="2907660" y="3563211"/>
            <a:ext cx="5025904"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85D46A9-0448-4C12-927F-3C455E30999C}"/>
              </a:ext>
            </a:extLst>
          </p:cNvPr>
          <p:cNvCxnSpPr>
            <a:cxnSpLocks/>
          </p:cNvCxnSpPr>
          <p:nvPr/>
        </p:nvCxnSpPr>
        <p:spPr>
          <a:xfrm>
            <a:off x="2907660" y="4018045"/>
            <a:ext cx="4247554"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3C03F63-38CC-48AE-9F62-ED5D6C342F24}"/>
              </a:ext>
            </a:extLst>
          </p:cNvPr>
          <p:cNvCxnSpPr>
            <a:cxnSpLocks/>
          </p:cNvCxnSpPr>
          <p:nvPr/>
        </p:nvCxnSpPr>
        <p:spPr>
          <a:xfrm>
            <a:off x="2907660" y="4492733"/>
            <a:ext cx="4247554"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CC8A63A-09EB-472A-A4B8-1CBE642CF5C1}"/>
              </a:ext>
            </a:extLst>
          </p:cNvPr>
          <p:cNvSpPr txBox="1"/>
          <p:nvPr/>
        </p:nvSpPr>
        <p:spPr>
          <a:xfrm>
            <a:off x="8362811" y="3719585"/>
            <a:ext cx="2334507"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这表明关系复合满足什么代数运算性质？</a:t>
            </a:r>
          </a:p>
        </p:txBody>
      </p:sp>
      <p:sp>
        <p:nvSpPr>
          <p:cNvPr id="35" name="文本框 34">
            <a:extLst>
              <a:ext uri="{FF2B5EF4-FFF2-40B4-BE49-F238E27FC236}">
                <a16:creationId xmlns:a16="http://schemas.microsoft.com/office/drawing/2014/main" id="{492A6BC6-FFB5-4572-8707-7CCAB04EE821}"/>
              </a:ext>
            </a:extLst>
          </p:cNvPr>
          <p:cNvSpPr txBox="1"/>
          <p:nvPr/>
        </p:nvSpPr>
        <p:spPr>
          <a:xfrm>
            <a:off x="8080856" y="2752249"/>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A</a:t>
            </a:r>
            <a:endParaRPr lang="zh-CN" altLang="en-US" sz="2000" b="1">
              <a:solidFill>
                <a:srgbClr val="C00000"/>
              </a:solidFill>
            </a:endParaRPr>
          </a:p>
        </p:txBody>
      </p:sp>
      <p:sp>
        <p:nvSpPr>
          <p:cNvPr id="36" name="文本框 35">
            <a:extLst>
              <a:ext uri="{FF2B5EF4-FFF2-40B4-BE49-F238E27FC236}">
                <a16:creationId xmlns:a16="http://schemas.microsoft.com/office/drawing/2014/main" id="{1D0B1303-14C3-4FD6-ACB0-E1C08AE1005D}"/>
              </a:ext>
            </a:extLst>
          </p:cNvPr>
          <p:cNvSpPr txBox="1"/>
          <p:nvPr/>
        </p:nvSpPr>
        <p:spPr>
          <a:xfrm>
            <a:off x="8080856" y="3220447"/>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D</a:t>
            </a:r>
            <a:endParaRPr lang="zh-CN" altLang="en-US" sz="2000" b="1">
              <a:solidFill>
                <a:srgbClr val="C00000"/>
              </a:solidFill>
            </a:endParaRPr>
          </a:p>
        </p:txBody>
      </p:sp>
      <p:sp>
        <p:nvSpPr>
          <p:cNvPr id="37" name="文本框 36">
            <a:extLst>
              <a:ext uri="{FF2B5EF4-FFF2-40B4-BE49-F238E27FC236}">
                <a16:creationId xmlns:a16="http://schemas.microsoft.com/office/drawing/2014/main" id="{764D6BDF-BB42-4BB9-8D73-BE254EDACD68}"/>
              </a:ext>
            </a:extLst>
          </p:cNvPr>
          <p:cNvSpPr txBox="1"/>
          <p:nvPr/>
        </p:nvSpPr>
        <p:spPr>
          <a:xfrm>
            <a:off x="7325434" y="3681315"/>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C</a:t>
            </a:r>
            <a:endParaRPr lang="zh-CN" altLang="en-US" sz="2000" b="1">
              <a:solidFill>
                <a:srgbClr val="C00000"/>
              </a:solidFill>
            </a:endParaRPr>
          </a:p>
        </p:txBody>
      </p:sp>
      <p:sp>
        <p:nvSpPr>
          <p:cNvPr id="38" name="文本框 37">
            <a:extLst>
              <a:ext uri="{FF2B5EF4-FFF2-40B4-BE49-F238E27FC236}">
                <a16:creationId xmlns:a16="http://schemas.microsoft.com/office/drawing/2014/main" id="{7472A5E8-EC9D-47F4-813C-0F91E84F18A3}"/>
              </a:ext>
            </a:extLst>
          </p:cNvPr>
          <p:cNvSpPr txBox="1"/>
          <p:nvPr/>
        </p:nvSpPr>
        <p:spPr>
          <a:xfrm>
            <a:off x="7371483" y="4154178"/>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C</a:t>
            </a:r>
            <a:endParaRPr lang="zh-CN" altLang="en-US" sz="2000" b="1">
              <a:solidFill>
                <a:srgbClr val="C00000"/>
              </a:solidFill>
            </a:endParaRPr>
          </a:p>
        </p:txBody>
      </p:sp>
      <p:sp>
        <p:nvSpPr>
          <p:cNvPr id="11" name="箭头: 左 10">
            <a:extLst>
              <a:ext uri="{FF2B5EF4-FFF2-40B4-BE49-F238E27FC236}">
                <a16:creationId xmlns:a16="http://schemas.microsoft.com/office/drawing/2014/main" id="{D24F189C-FADA-4744-B896-EB36C6B61881}"/>
              </a:ext>
            </a:extLst>
          </p:cNvPr>
          <p:cNvSpPr/>
          <p:nvPr/>
        </p:nvSpPr>
        <p:spPr>
          <a:xfrm>
            <a:off x="7824574" y="3996423"/>
            <a:ext cx="431340" cy="1209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127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1011" y="1501549"/>
            <a:ext cx="4733731" cy="3854901"/>
          </a:xfrm>
          <a:prstGeom prst="rect">
            <a:avLst/>
          </a:prstGeom>
          <a:noFill/>
        </p:spPr>
        <p:txBody>
          <a:bodyPr wrap="square" rtlCol="0">
            <a:spAutoFit/>
          </a:bodyPr>
          <a:lstStyle/>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笛卡尔积</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关系的定义</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关系的表示</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关系的运算</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实数集上的关系运算</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417E91A-5677-4A0E-95F2-A261C796B6E9}"/>
                  </a:ext>
                </a:extLst>
              </p:cNvPr>
              <p:cNvSpPr txBox="1"/>
              <p:nvPr/>
            </p:nvSpPr>
            <p:spPr>
              <a:xfrm>
                <a:off x="868351" y="1111753"/>
                <a:ext cx="9045323" cy="461665"/>
              </a:xfrm>
              <a:prstGeom prst="rect">
                <a:avLst/>
              </a:prstGeom>
              <a:solidFill>
                <a:schemeClr val="accent5">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定义实数集</a:t>
                </a:r>
                <a14:m>
                  <m:oMath xmlns:m="http://schemas.openxmlformats.org/officeDocument/2006/math">
                    <m:r>
                      <a:rPr lang="en-US" altLang="zh-CN" sz="2400" b="1" i="1" smtClean="0">
                        <a:solidFill>
                          <a:srgbClr val="002060"/>
                        </a:solidFill>
                        <a:latin typeface="Cambria Math" panose="02040503050406030204" pitchFamily="18" charset="0"/>
                        <a:ea typeface="Cambria Math" panose="02040503050406030204" pitchFamily="18" charset="0"/>
                      </a:rPr>
                      <m:t>ℝ</m:t>
                    </m:r>
                  </m:oMath>
                </a14:m>
                <a:r>
                  <a:rPr lang="zh-CN" altLang="en-US" sz="2400" b="1">
                    <a:solidFill>
                      <a:srgbClr val="002060"/>
                    </a:solidFill>
                    <a:latin typeface="楷体" panose="02010609060101010101" pitchFamily="49" charset="-122"/>
                    <a:ea typeface="楷体" panose="02010609060101010101" pitchFamily="49" charset="-122"/>
                  </a:rPr>
                  <a:t>上的关系</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𝒚</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m:t>
                    </m:r>
                    <m:r>
                      <a:rPr lang="en-US" altLang="zh-CN" sz="2400" b="1" i="1">
                        <a:solidFill>
                          <a:srgbClr val="002060"/>
                        </a:solidFill>
                        <a:latin typeface="Cambria Math" panose="02040503050406030204" pitchFamily="18" charset="0"/>
                      </a:rPr>
                      <m:t> &lt; </m:t>
                    </m:r>
                    <m:r>
                      <a:rPr lang="en-US" altLang="zh-CN" sz="2400" b="1" i="1">
                        <a:solidFill>
                          <a:srgbClr val="002060"/>
                        </a:solidFill>
                        <a:latin typeface="Cambria Math" panose="02040503050406030204" pitchFamily="18" charset="0"/>
                      </a:rPr>
                      <m:t>𝒚</m:t>
                    </m:r>
                    <m:r>
                      <m:rPr>
                        <m:lit/>
                      </m:rPr>
                      <a:rPr lang="en-US" altLang="zh-CN" sz="2400" b="1" i="1" smtClean="0">
                        <a:solidFill>
                          <a:srgbClr val="002060"/>
                        </a:solidFill>
                        <a:latin typeface="Cambria Math" panose="02040503050406030204" pitchFamily="18" charset="0"/>
                      </a:rPr>
                      <m:t>)</m:t>
                    </m:r>
                  </m:oMath>
                </a14:m>
                <a:r>
                  <a:rPr lang="en-US" altLang="zh-CN" sz="24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2400" b="1" i="1" smtClean="0">
                        <a:solidFill>
                          <a:srgbClr val="002060"/>
                        </a:solidFill>
                        <a:latin typeface="Cambria Math" panose="02040503050406030204" pitchFamily="18" charset="0"/>
                      </a:rPr>
                      <m:t>𝑺</m:t>
                    </m:r>
                    <m:r>
                      <a:rPr lang="en-US" altLang="zh-CN" sz="2400" b="1" i="1" smtClean="0">
                        <a:solidFill>
                          <a:srgbClr val="002060"/>
                        </a:solidFill>
                        <a:latin typeface="Cambria Math" panose="02040503050406030204" pitchFamily="18" charset="0"/>
                      </a:rPr>
                      <m:t> = </m:t>
                    </m:r>
                    <m:r>
                      <m:rPr>
                        <m:lit/>
                      </m:rP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𝒚</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𝒚</m:t>
                    </m:r>
                    <m:r>
                      <m:rPr>
                        <m:lit/>
                      </m:rPr>
                      <a:rPr lang="en-US" altLang="zh-CN" sz="2400" b="1" i="1" smtClean="0">
                        <a:solidFill>
                          <a:srgbClr val="002060"/>
                        </a:solidFill>
                        <a:latin typeface="Cambria Math" panose="02040503050406030204" pitchFamily="18" charset="0"/>
                      </a:rPr>
                      <m:t>)</m:t>
                    </m:r>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6417E91A-5677-4A0E-95F2-A261C796B6E9}"/>
                  </a:ext>
                </a:extLst>
              </p:cNvPr>
              <p:cNvSpPr txBox="1">
                <a:spLocks noRot="1" noChangeAspect="1" noMove="1" noResize="1" noEditPoints="1" noAdjustHandles="1" noChangeArrowheads="1" noChangeShapeType="1" noTextEdit="1"/>
              </p:cNvSpPr>
              <p:nvPr/>
            </p:nvSpPr>
            <p:spPr>
              <a:xfrm>
                <a:off x="868351" y="1111753"/>
                <a:ext cx="9045323" cy="461665"/>
              </a:xfrm>
              <a:prstGeom prst="rect">
                <a:avLst/>
              </a:prstGeom>
              <a:blipFill>
                <a:blip r:embed="rId2"/>
                <a:stretch>
                  <a:fillRect l="-1011"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B0D98C7-0FBD-4F76-A98D-2FEC35B84E2D}"/>
                  </a:ext>
                </a:extLst>
              </p:cNvPr>
              <p:cNvSpPr txBox="1"/>
              <p:nvPr/>
            </p:nvSpPr>
            <p:spPr>
              <a:xfrm>
                <a:off x="868351" y="1855114"/>
                <a:ext cx="4585157" cy="461665"/>
              </a:xfrm>
              <a:prstGeom prst="rect">
                <a:avLst/>
              </a:prstGeom>
              <a:solidFill>
                <a:schemeClr val="accent4">
                  <a:lumMod val="20000"/>
                  <a:lumOff val="80000"/>
                </a:schemeClr>
              </a:solidFill>
            </p:spPr>
            <p:txBody>
              <a:bodyPr wrap="square" rtlCol="0">
                <a:spAutoFit/>
              </a:bodyPr>
              <a:lstStyle/>
              <a:p>
                <a:pPr marL="342900" indent="-342900">
                  <a:buFont typeface="Arial" panose="020B0604020202020204" pitchFamily="34" charset="0"/>
                  <a:buChar char="•"/>
                </a:pPr>
                <a:r>
                  <a:rPr lang="zh-CN" altLang="en-US" sz="2400" b="1">
                    <a:solidFill>
                      <a:schemeClr val="accent2">
                        <a:lumMod val="50000"/>
                      </a:schemeClr>
                    </a:solidFill>
                  </a:rPr>
                  <a:t>有</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𝑹</m:t>
                    </m:r>
                  </m:oMath>
                </a14:m>
                <a:r>
                  <a:rPr lang="zh-CN" altLang="en-US" sz="2400" b="1">
                    <a:solidFill>
                      <a:schemeClr val="accent2">
                        <a:lumMod val="50000"/>
                      </a:schemeClr>
                    </a:solidFill>
                  </a:rPr>
                  <a:t>，对任意实数</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oMath>
                </a14:m>
                <a:r>
                  <a:rPr lang="zh-CN" altLang="en-US" sz="24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CB0D98C7-0FBD-4F76-A98D-2FEC35B84E2D}"/>
                  </a:ext>
                </a:extLst>
              </p:cNvPr>
              <p:cNvSpPr txBox="1">
                <a:spLocks noRot="1" noChangeAspect="1" noMove="1" noResize="1" noEditPoints="1" noAdjustHandles="1" noChangeArrowheads="1" noChangeShapeType="1" noTextEdit="1"/>
              </p:cNvSpPr>
              <p:nvPr/>
            </p:nvSpPr>
            <p:spPr>
              <a:xfrm>
                <a:off x="868351" y="1855114"/>
                <a:ext cx="4585157" cy="461665"/>
              </a:xfrm>
              <a:prstGeom prst="rect">
                <a:avLst/>
              </a:prstGeom>
              <a:blipFill>
                <a:blip r:embed="rId3"/>
                <a:stretch>
                  <a:fillRect l="-1726" t="-9211" r="-8632" b="-3026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7C7836B-4CC3-40AB-9EF1-35449E6E3E1A}"/>
              </a:ext>
            </a:extLst>
          </p:cNvPr>
          <p:cNvPicPr>
            <a:picLocks noChangeAspect="1"/>
          </p:cNvPicPr>
          <p:nvPr/>
        </p:nvPicPr>
        <p:blipFill>
          <a:blip r:embed="rId4"/>
          <a:stretch>
            <a:fillRect/>
          </a:stretch>
        </p:blipFill>
        <p:spPr>
          <a:xfrm>
            <a:off x="1276213" y="2428612"/>
            <a:ext cx="8354590" cy="1380706"/>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A1C085F-02D2-4D00-960B-FDFF2A3A8529}"/>
                  </a:ext>
                </a:extLst>
              </p:cNvPr>
              <p:cNvSpPr txBox="1"/>
              <p:nvPr/>
            </p:nvSpPr>
            <p:spPr>
              <a:xfrm>
                <a:off x="868351" y="4079557"/>
                <a:ext cx="6400800" cy="461665"/>
              </a:xfrm>
              <a:prstGeom prst="rect">
                <a:avLst/>
              </a:prstGeom>
              <a:solidFill>
                <a:schemeClr val="accent4">
                  <a:lumMod val="20000"/>
                  <a:lumOff val="80000"/>
                </a:schemeClr>
              </a:solidFill>
            </p:spPr>
            <p:txBody>
              <a:bodyPr wrap="square" rtlCol="0">
                <a:spAutoFit/>
              </a:bodyPr>
              <a:lstStyle/>
              <a:p>
                <a:pPr marL="342900" indent="-342900">
                  <a:buFont typeface="Arial" panose="020B0604020202020204" pitchFamily="34" charset="0"/>
                  <a:buChar char="•"/>
                </a:pPr>
                <a:r>
                  <a:rPr lang="zh-CN" altLang="en-US" sz="2400" b="1">
                    <a:solidFill>
                      <a:schemeClr val="accent2">
                        <a:lumMod val="50000"/>
                      </a:schemeClr>
                    </a:solidFill>
                  </a:rPr>
                  <a:t>另一方面也有</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𝑹</m:t>
                    </m:r>
                  </m:oMath>
                </a14:m>
                <a:r>
                  <a:rPr lang="zh-CN" altLang="en-US" sz="2400" b="1">
                    <a:solidFill>
                      <a:schemeClr val="accent2">
                        <a:lumMod val="50000"/>
                      </a:schemeClr>
                    </a:solidFill>
                  </a:rPr>
                  <a:t>，对任意实数</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oMath>
                </a14:m>
                <a:r>
                  <a:rPr lang="zh-CN" altLang="en-US" sz="24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8A1C085F-02D2-4D00-960B-FDFF2A3A8529}"/>
                  </a:ext>
                </a:extLst>
              </p:cNvPr>
              <p:cNvSpPr txBox="1">
                <a:spLocks noRot="1" noChangeAspect="1" noMove="1" noResize="1" noEditPoints="1" noAdjustHandles="1" noChangeArrowheads="1" noChangeShapeType="1" noTextEdit="1"/>
              </p:cNvSpPr>
              <p:nvPr/>
            </p:nvSpPr>
            <p:spPr>
              <a:xfrm>
                <a:off x="868351" y="4079557"/>
                <a:ext cx="6400800" cy="461665"/>
              </a:xfrm>
              <a:prstGeom prst="rect">
                <a:avLst/>
              </a:prstGeom>
              <a:blipFill>
                <a:blip r:embed="rId5"/>
                <a:stretch>
                  <a:fillRect l="-1238" t="-9211" r="-762" b="-3026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C1ABBAD-97BA-49A6-813F-FB52AE8D9C44}"/>
              </a:ext>
            </a:extLst>
          </p:cNvPr>
          <p:cNvPicPr>
            <a:picLocks noChangeAspect="1"/>
          </p:cNvPicPr>
          <p:nvPr/>
        </p:nvPicPr>
        <p:blipFill>
          <a:blip r:embed="rId6"/>
          <a:stretch>
            <a:fillRect/>
          </a:stretch>
        </p:blipFill>
        <p:spPr>
          <a:xfrm>
            <a:off x="1276213" y="4664513"/>
            <a:ext cx="8354590" cy="1313116"/>
          </a:xfrm>
          <a:prstGeom prst="rect">
            <a:avLst/>
          </a:prstGeom>
        </p:spPr>
      </p:pic>
      <p:sp>
        <p:nvSpPr>
          <p:cNvPr id="12" name="文本框 11">
            <a:extLst>
              <a:ext uri="{FF2B5EF4-FFF2-40B4-BE49-F238E27FC236}">
                <a16:creationId xmlns:a16="http://schemas.microsoft.com/office/drawing/2014/main" id="{2F3EFD33-708D-493A-A66C-BBE69F220099}"/>
              </a:ext>
            </a:extLst>
          </p:cNvPr>
          <p:cNvSpPr txBox="1"/>
          <p:nvPr/>
        </p:nvSpPr>
        <p:spPr>
          <a:xfrm>
            <a:off x="9768949" y="3502411"/>
            <a:ext cx="1934055" cy="1615955"/>
          </a:xfrm>
          <a:prstGeom prst="rect">
            <a:avLst/>
          </a:prstGeom>
          <a:solidFill>
            <a:schemeClr val="accent2">
              <a:lumMod val="20000"/>
              <a:lumOff val="80000"/>
            </a:schemeClr>
          </a:solidFill>
        </p:spPr>
        <p:txBody>
          <a:bodyPr wrap="square" rtlCol="0">
            <a:spAutoFit/>
          </a:bodyPr>
          <a:lstStyle/>
          <a:p>
            <a:pPr>
              <a:lnSpc>
                <a:spcPts val="2400"/>
              </a:lnSpc>
            </a:pPr>
            <a:r>
              <a:rPr lang="zh-CN" altLang="en-US" b="1">
                <a:solidFill>
                  <a:schemeClr val="accent4">
                    <a:lumMod val="50000"/>
                  </a:schemeClr>
                </a:solidFill>
              </a:rPr>
              <a:t>当关系的有序对无穷多时，只能按照关系复合的定义考察计算结果的直观含义！</a:t>
            </a:r>
          </a:p>
        </p:txBody>
      </p:sp>
    </p:spTree>
    <p:extLst>
      <p:ext uri="{BB962C8B-B14F-4D97-AF65-F5344CB8AC3E}">
        <p14:creationId xmlns:p14="http://schemas.microsoft.com/office/powerpoint/2010/main" val="1283148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利用矩阵计算关系复合</a:t>
            </a:r>
          </a:p>
        </p:txBody>
      </p:sp>
      <p:sp>
        <p:nvSpPr>
          <p:cNvPr id="2" name="文本框 1">
            <a:extLst>
              <a:ext uri="{FF2B5EF4-FFF2-40B4-BE49-F238E27FC236}">
                <a16:creationId xmlns:a16="http://schemas.microsoft.com/office/drawing/2014/main" id="{0D505386-0973-4A02-8541-76FD9A4DC4A7}"/>
              </a:ext>
            </a:extLst>
          </p:cNvPr>
          <p:cNvSpPr txBox="1"/>
          <p:nvPr/>
        </p:nvSpPr>
        <p:spPr>
          <a:xfrm>
            <a:off x="805539" y="1235281"/>
            <a:ext cx="10580916" cy="1785104"/>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关系矩阵可用于计算关系的并、交、差、逆和复合</a:t>
            </a:r>
            <a:endParaRPr lang="en-US" altLang="zh-CN" sz="2000" b="1">
              <a:solidFill>
                <a:srgbClr val="C00000"/>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关系矩阵是</a:t>
            </a:r>
            <a:r>
              <a:rPr lang="en-US" altLang="zh-CN" sz="2000" b="1">
                <a:solidFill>
                  <a:srgbClr val="002060"/>
                </a:solidFill>
                <a:latin typeface="楷体" panose="02010609060101010101" pitchFamily="49" charset="-122"/>
                <a:ea typeface="楷体" panose="02010609060101010101" pitchFamily="49" charset="-122"/>
              </a:rPr>
              <a:t>0-1</a:t>
            </a:r>
            <a:r>
              <a:rPr lang="zh-CN" altLang="en-US" sz="2000" b="1">
                <a:solidFill>
                  <a:srgbClr val="002060"/>
                </a:solidFill>
                <a:latin typeface="楷体" panose="02010609060101010101" pitchFamily="49" charset="-122"/>
                <a:ea typeface="楷体" panose="02010609060101010101" pitchFamily="49" charset="-122"/>
              </a:rPr>
              <a:t>矩阵，使用逻辑运算可给出关系运算的结果</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rPr>
              <a:t>例如，使用矩阵对应元素的</a:t>
            </a:r>
            <a:r>
              <a:rPr lang="zh-CN" altLang="en-US" b="1">
                <a:solidFill>
                  <a:srgbClr val="C00000"/>
                </a:solidFill>
              </a:rPr>
              <a:t>逻辑或</a:t>
            </a:r>
            <a:r>
              <a:rPr lang="zh-CN" altLang="en-US" b="1">
                <a:solidFill>
                  <a:schemeClr val="accent6">
                    <a:lumMod val="50000"/>
                  </a:schemeClr>
                </a:solidFill>
              </a:rPr>
              <a:t>运算可给出</a:t>
            </a:r>
            <a:r>
              <a:rPr lang="zh-CN" altLang="en-US" b="1">
                <a:solidFill>
                  <a:srgbClr val="C00000"/>
                </a:solidFill>
              </a:rPr>
              <a:t>关系并</a:t>
            </a:r>
            <a:r>
              <a:rPr lang="zh-CN" altLang="en-US" b="1">
                <a:solidFill>
                  <a:schemeClr val="accent6">
                    <a:lumMod val="50000"/>
                  </a:schemeClr>
                </a:solidFill>
              </a:rPr>
              <a:t>的结果，</a:t>
            </a:r>
            <a:r>
              <a:rPr lang="zh-CN" altLang="en-US" b="1">
                <a:solidFill>
                  <a:srgbClr val="C00000"/>
                </a:solidFill>
              </a:rPr>
              <a:t>逻辑与</a:t>
            </a:r>
            <a:r>
              <a:rPr lang="zh-CN" altLang="en-US" b="1">
                <a:solidFill>
                  <a:schemeClr val="accent6">
                    <a:lumMod val="50000"/>
                  </a:schemeClr>
                </a:solidFill>
              </a:rPr>
              <a:t>可给出</a:t>
            </a:r>
            <a:r>
              <a:rPr lang="zh-CN" altLang="en-US" b="1">
                <a:solidFill>
                  <a:srgbClr val="C00000"/>
                </a:solidFill>
              </a:rPr>
              <a:t>关系交</a:t>
            </a:r>
            <a:r>
              <a:rPr lang="zh-CN" altLang="en-US" b="1">
                <a:solidFill>
                  <a:schemeClr val="accent6">
                    <a:lumMod val="50000"/>
                  </a:schemeClr>
                </a:solidFill>
              </a:rPr>
              <a:t>的结果等等</a:t>
            </a:r>
            <a:endParaRPr lang="en-US" altLang="zh-CN" b="1">
              <a:solidFill>
                <a:schemeClr val="accent6">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rPr>
              <a:t>关系矩阵的</a:t>
            </a:r>
            <a:r>
              <a:rPr lang="zh-CN" altLang="en-US" b="1">
                <a:solidFill>
                  <a:srgbClr val="C00000"/>
                </a:solidFill>
              </a:rPr>
              <a:t>转置</a:t>
            </a:r>
            <a:r>
              <a:rPr lang="zh-CN" altLang="en-US" b="1">
                <a:solidFill>
                  <a:schemeClr val="accent6">
                    <a:lumMod val="50000"/>
                  </a:schemeClr>
                </a:solidFill>
              </a:rPr>
              <a:t>（行与列对换）给出</a:t>
            </a:r>
            <a:r>
              <a:rPr lang="zh-CN" altLang="en-US" b="1">
                <a:solidFill>
                  <a:srgbClr val="C00000"/>
                </a:solidFill>
              </a:rPr>
              <a:t>关系逆</a:t>
            </a:r>
            <a:r>
              <a:rPr lang="zh-CN" altLang="en-US" b="1">
                <a:solidFill>
                  <a:schemeClr val="accent6">
                    <a:lumMod val="50000"/>
                  </a:schemeClr>
                </a:solidFill>
              </a:rPr>
              <a:t>的运算结果，关系矩阵的</a:t>
            </a:r>
            <a:r>
              <a:rPr lang="zh-CN" altLang="en-US" b="1">
                <a:solidFill>
                  <a:srgbClr val="C00000"/>
                </a:solidFill>
              </a:rPr>
              <a:t>逻辑积</a:t>
            </a:r>
            <a:r>
              <a:rPr lang="zh-CN" altLang="en-US" b="1">
                <a:solidFill>
                  <a:schemeClr val="accent6">
                    <a:lumMod val="50000"/>
                  </a:schemeClr>
                </a:solidFill>
              </a:rPr>
              <a:t>给出</a:t>
            </a:r>
            <a:r>
              <a:rPr lang="zh-CN" altLang="en-US" b="1">
                <a:solidFill>
                  <a:srgbClr val="C00000"/>
                </a:solidFill>
              </a:rPr>
              <a:t>关系复合</a:t>
            </a:r>
            <a:r>
              <a:rPr lang="zh-CN" altLang="en-US" b="1">
                <a:solidFill>
                  <a:schemeClr val="accent6">
                    <a:lumMod val="50000"/>
                  </a:schemeClr>
                </a:solidFill>
              </a:rPr>
              <a:t>的运算结果</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D0F6398-C077-455F-8EE7-3DD6D9AF6E2B}"/>
                  </a:ext>
                </a:extLst>
              </p:cNvPr>
              <p:cNvSpPr txBox="1"/>
              <p:nvPr/>
            </p:nvSpPr>
            <p:spPr>
              <a:xfrm>
                <a:off x="1147427" y="3166612"/>
                <a:ext cx="9897139" cy="923330"/>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使用关系矩阵的逻辑积</a:t>
                </a:r>
                <a:r>
                  <a:rPr lang="en-US" altLang="zh-CN" sz="2400" b="1">
                    <a:solidFill>
                      <a:srgbClr val="C00000"/>
                    </a:solidFill>
                  </a:rPr>
                  <a:t>(logic product)</a:t>
                </a:r>
                <a:r>
                  <a:rPr lang="zh-CN" altLang="en-US" sz="2400" b="1">
                    <a:solidFill>
                      <a:srgbClr val="C00000"/>
                    </a:solidFill>
                  </a:rPr>
                  <a:t>计算关系复合</a:t>
                </a:r>
                <a:endParaRPr lang="en-US" altLang="zh-CN" sz="2400" b="1">
                  <a:solidFill>
                    <a:srgbClr val="C00000"/>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关系矩阵的逻辑积</a:t>
                </a:r>
                <a14:m>
                  <m:oMath xmlns:m="http://schemas.openxmlformats.org/officeDocument/2006/math">
                    <m:r>
                      <a:rPr lang="zh-CN" altLang="en-US"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与矩阵乘法相同，但其中元素的</a:t>
                </a:r>
                <a:r>
                  <a:rPr lang="zh-CN" altLang="en-US" sz="2000" b="1">
                    <a:solidFill>
                      <a:srgbClr val="C00000"/>
                    </a:solidFill>
                    <a:latin typeface="+mn-ea"/>
                  </a:rPr>
                  <a:t>乘法</a:t>
                </a:r>
                <a:r>
                  <a:rPr lang="zh-CN" altLang="en-US" sz="2000" b="1">
                    <a:solidFill>
                      <a:srgbClr val="002060"/>
                    </a:solidFill>
                    <a:latin typeface="楷体" panose="02010609060101010101" pitchFamily="49" charset="-122"/>
                    <a:ea typeface="楷体" panose="02010609060101010101" pitchFamily="49" charset="-122"/>
                  </a:rPr>
                  <a:t>用</a:t>
                </a:r>
                <a:r>
                  <a:rPr lang="zh-CN" altLang="en-US" sz="2000" b="1">
                    <a:solidFill>
                      <a:srgbClr val="C00000"/>
                    </a:solidFill>
                    <a:latin typeface="+mn-ea"/>
                  </a:rPr>
                  <a:t>逻辑与</a:t>
                </a:r>
                <a:r>
                  <a:rPr lang="zh-CN" altLang="en-US" sz="2000" b="1">
                    <a:solidFill>
                      <a:srgbClr val="002060"/>
                    </a:solidFill>
                    <a:latin typeface="楷体" panose="02010609060101010101" pitchFamily="49" charset="-122"/>
                    <a:ea typeface="楷体" panose="02010609060101010101" pitchFamily="49" charset="-122"/>
                  </a:rPr>
                  <a:t>、</a:t>
                </a:r>
                <a:r>
                  <a:rPr lang="zh-CN" altLang="en-US" sz="2000" b="1">
                    <a:solidFill>
                      <a:srgbClr val="C00000"/>
                    </a:solidFill>
                    <a:latin typeface="+mn-ea"/>
                  </a:rPr>
                  <a:t>加法</a:t>
                </a:r>
                <a:r>
                  <a:rPr lang="zh-CN" altLang="en-US" sz="2000" b="1">
                    <a:solidFill>
                      <a:srgbClr val="002060"/>
                    </a:solidFill>
                    <a:latin typeface="楷体" panose="02010609060101010101" pitchFamily="49" charset="-122"/>
                    <a:ea typeface="楷体" panose="02010609060101010101" pitchFamily="49" charset="-122"/>
                  </a:rPr>
                  <a:t>用</a:t>
                </a:r>
                <a:r>
                  <a:rPr lang="zh-CN" altLang="en-US" sz="2000" b="1">
                    <a:solidFill>
                      <a:srgbClr val="C00000"/>
                    </a:solidFill>
                    <a:latin typeface="+mn-ea"/>
                  </a:rPr>
                  <a:t>逻辑或</a:t>
                </a:r>
                <a:r>
                  <a:rPr lang="zh-CN" altLang="en-US" sz="2000" b="1">
                    <a:solidFill>
                      <a:srgbClr val="002060"/>
                    </a:solidFill>
                    <a:latin typeface="楷体" panose="02010609060101010101" pitchFamily="49" charset="-122"/>
                    <a:ea typeface="楷体" panose="02010609060101010101" pitchFamily="49" charset="-122"/>
                  </a:rPr>
                  <a:t>代替</a:t>
                </a:r>
              </a:p>
            </p:txBody>
          </p:sp>
        </mc:Choice>
        <mc:Fallback xmlns="">
          <p:sp>
            <p:nvSpPr>
              <p:cNvPr id="3" name="文本框 2">
                <a:extLst>
                  <a:ext uri="{FF2B5EF4-FFF2-40B4-BE49-F238E27FC236}">
                    <a16:creationId xmlns:a16="http://schemas.microsoft.com/office/drawing/2014/main" id="{9D0F6398-C077-455F-8EE7-3DD6D9AF6E2B}"/>
                  </a:ext>
                </a:extLst>
              </p:cNvPr>
              <p:cNvSpPr txBox="1">
                <a:spLocks noRot="1" noChangeAspect="1" noMove="1" noResize="1" noEditPoints="1" noAdjustHandles="1" noChangeArrowheads="1" noChangeShapeType="1" noTextEdit="1"/>
              </p:cNvSpPr>
              <p:nvPr/>
            </p:nvSpPr>
            <p:spPr>
              <a:xfrm>
                <a:off x="1147427" y="3166612"/>
                <a:ext cx="9897139" cy="923330"/>
              </a:xfrm>
              <a:prstGeom prst="rect">
                <a:avLst/>
              </a:prstGeom>
              <a:blipFill>
                <a:blip r:embed="rId2"/>
                <a:stretch>
                  <a:fillRect l="-616" t="-4605" r="-616" b="-11184"/>
                </a:stretch>
              </a:blipFill>
            </p:spPr>
            <p:txBody>
              <a:bodyPr/>
              <a:lstStyle/>
              <a:p>
                <a:r>
                  <a:rPr lang="zh-CN" altLang="en-US">
                    <a:noFill/>
                  </a:rPr>
                  <a:t> </a:t>
                </a:r>
              </a:p>
            </p:txBody>
          </p:sp>
        </mc:Fallback>
      </mc:AlternateContent>
      <p:grpSp>
        <p:nvGrpSpPr>
          <p:cNvPr id="64" name="组合 63">
            <a:extLst>
              <a:ext uri="{FF2B5EF4-FFF2-40B4-BE49-F238E27FC236}">
                <a16:creationId xmlns:a16="http://schemas.microsoft.com/office/drawing/2014/main" id="{C4B34FEE-DA32-4BAA-A32F-3A98978095C1}"/>
              </a:ext>
            </a:extLst>
          </p:cNvPr>
          <p:cNvGrpSpPr/>
          <p:nvPr/>
        </p:nvGrpSpPr>
        <p:grpSpPr>
          <a:xfrm>
            <a:off x="971409" y="4238154"/>
            <a:ext cx="10249174" cy="1986682"/>
            <a:chOff x="980184" y="4315442"/>
            <a:chExt cx="10249174" cy="1986682"/>
          </a:xfrm>
        </p:grpSpPr>
        <p:grpSp>
          <p:nvGrpSpPr>
            <p:cNvPr id="58" name="组合 57">
              <a:extLst>
                <a:ext uri="{FF2B5EF4-FFF2-40B4-BE49-F238E27FC236}">
                  <a16:creationId xmlns:a16="http://schemas.microsoft.com/office/drawing/2014/main" id="{425BC7FF-5085-472C-ADE3-7B72D4BDC5FD}"/>
                </a:ext>
              </a:extLst>
            </p:cNvPr>
            <p:cNvGrpSpPr/>
            <p:nvPr/>
          </p:nvGrpSpPr>
          <p:grpSpPr>
            <a:xfrm>
              <a:off x="7039076" y="4366078"/>
              <a:ext cx="4053016" cy="1880850"/>
              <a:chOff x="7834895" y="4364972"/>
              <a:chExt cx="4053016" cy="1880850"/>
            </a:xfrm>
          </p:grpSpPr>
          <p:sp>
            <p:nvSpPr>
              <p:cNvPr id="16" name="矩形 15">
                <a:extLst>
                  <a:ext uri="{FF2B5EF4-FFF2-40B4-BE49-F238E27FC236}">
                    <a16:creationId xmlns:a16="http://schemas.microsoft.com/office/drawing/2014/main" id="{C916F147-6BD3-4621-B7F8-15CE01102C84}"/>
                  </a:ext>
                </a:extLst>
              </p:cNvPr>
              <p:cNvSpPr/>
              <p:nvPr/>
            </p:nvSpPr>
            <p:spPr>
              <a:xfrm>
                <a:off x="8053464" y="4462336"/>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0</a:t>
                </a:r>
                <a:endParaRPr lang="zh-CN" altLang="en-US" sz="2400" b="1"/>
              </a:p>
            </p:txBody>
          </p:sp>
          <p:sp>
            <p:nvSpPr>
              <p:cNvPr id="18" name="矩形 17">
                <a:extLst>
                  <a:ext uri="{FF2B5EF4-FFF2-40B4-BE49-F238E27FC236}">
                    <a16:creationId xmlns:a16="http://schemas.microsoft.com/office/drawing/2014/main" id="{777A1643-67FD-4160-AF0B-D8496FEB37B9}"/>
                  </a:ext>
                </a:extLst>
              </p:cNvPr>
              <p:cNvSpPr/>
              <p:nvPr/>
            </p:nvSpPr>
            <p:spPr>
              <a:xfrm>
                <a:off x="8829137" y="4463230"/>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endParaRPr lang="zh-CN" altLang="en-US" sz="2400" b="1"/>
              </a:p>
            </p:txBody>
          </p:sp>
          <p:sp>
            <p:nvSpPr>
              <p:cNvPr id="19" name="矩形 18">
                <a:extLst>
                  <a:ext uri="{FF2B5EF4-FFF2-40B4-BE49-F238E27FC236}">
                    <a16:creationId xmlns:a16="http://schemas.microsoft.com/office/drawing/2014/main" id="{7E165126-BF3E-4133-8EDB-8D94E052AF7F}"/>
                  </a:ext>
                </a:extLst>
              </p:cNvPr>
              <p:cNvSpPr/>
              <p:nvPr/>
            </p:nvSpPr>
            <p:spPr>
              <a:xfrm>
                <a:off x="9604809" y="4463230"/>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0</a:t>
                </a:r>
                <a:endParaRPr lang="zh-CN" altLang="en-US" sz="2400" b="1"/>
              </a:p>
            </p:txBody>
          </p:sp>
          <p:sp>
            <p:nvSpPr>
              <p:cNvPr id="20" name="矩形 19">
                <a:extLst>
                  <a:ext uri="{FF2B5EF4-FFF2-40B4-BE49-F238E27FC236}">
                    <a16:creationId xmlns:a16="http://schemas.microsoft.com/office/drawing/2014/main" id="{59E94EBD-48B9-47BD-BB0F-59964766550E}"/>
                  </a:ext>
                </a:extLst>
              </p:cNvPr>
              <p:cNvSpPr/>
              <p:nvPr/>
            </p:nvSpPr>
            <p:spPr>
              <a:xfrm>
                <a:off x="10380482" y="4463230"/>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endParaRPr lang="zh-CN" altLang="en-US" sz="2400" b="1"/>
              </a:p>
            </p:txBody>
          </p:sp>
          <p:sp>
            <p:nvSpPr>
              <p:cNvPr id="25" name="矩形 24">
                <a:extLst>
                  <a:ext uri="{FF2B5EF4-FFF2-40B4-BE49-F238E27FC236}">
                    <a16:creationId xmlns:a16="http://schemas.microsoft.com/office/drawing/2014/main" id="{602AE6E5-CDF7-40E4-880B-C9E14D9D32EF}"/>
                  </a:ext>
                </a:extLst>
              </p:cNvPr>
              <p:cNvSpPr/>
              <p:nvPr/>
            </p:nvSpPr>
            <p:spPr>
              <a:xfrm>
                <a:off x="8053464" y="5157796"/>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0</a:t>
                </a:r>
                <a:endParaRPr lang="zh-CN" altLang="en-US" sz="2400" b="1"/>
              </a:p>
            </p:txBody>
          </p:sp>
          <p:sp>
            <p:nvSpPr>
              <p:cNvPr id="26" name="矩形 25">
                <a:extLst>
                  <a:ext uri="{FF2B5EF4-FFF2-40B4-BE49-F238E27FC236}">
                    <a16:creationId xmlns:a16="http://schemas.microsoft.com/office/drawing/2014/main" id="{E6938611-D3AD-4949-A47F-3A41E0F87B46}"/>
                  </a:ext>
                </a:extLst>
              </p:cNvPr>
              <p:cNvSpPr/>
              <p:nvPr/>
            </p:nvSpPr>
            <p:spPr>
              <a:xfrm>
                <a:off x="8829137" y="5158690"/>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endParaRPr lang="zh-CN" altLang="en-US" sz="2400" b="1"/>
              </a:p>
            </p:txBody>
          </p:sp>
          <p:sp>
            <p:nvSpPr>
              <p:cNvPr id="27" name="矩形 26">
                <a:extLst>
                  <a:ext uri="{FF2B5EF4-FFF2-40B4-BE49-F238E27FC236}">
                    <a16:creationId xmlns:a16="http://schemas.microsoft.com/office/drawing/2014/main" id="{CB4EDA89-0042-4FB4-8616-83661DAB7BBC}"/>
                  </a:ext>
                </a:extLst>
              </p:cNvPr>
              <p:cNvSpPr/>
              <p:nvPr/>
            </p:nvSpPr>
            <p:spPr>
              <a:xfrm>
                <a:off x="9604809" y="5158690"/>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0</a:t>
                </a:r>
                <a:endParaRPr lang="zh-CN" altLang="en-US" sz="2400" b="1"/>
              </a:p>
            </p:txBody>
          </p:sp>
          <p:sp>
            <p:nvSpPr>
              <p:cNvPr id="28" name="矩形 27">
                <a:extLst>
                  <a:ext uri="{FF2B5EF4-FFF2-40B4-BE49-F238E27FC236}">
                    <a16:creationId xmlns:a16="http://schemas.microsoft.com/office/drawing/2014/main" id="{6EDC92C0-0B17-44CB-8200-74CF6CF4FED3}"/>
                  </a:ext>
                </a:extLst>
              </p:cNvPr>
              <p:cNvSpPr/>
              <p:nvPr/>
            </p:nvSpPr>
            <p:spPr>
              <a:xfrm>
                <a:off x="10380482" y="5158690"/>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0</a:t>
                </a:r>
                <a:endParaRPr lang="zh-CN" altLang="en-US" sz="2400" b="1"/>
              </a:p>
            </p:txBody>
          </p:sp>
          <p:sp>
            <p:nvSpPr>
              <p:cNvPr id="29" name="矩形 28">
                <a:extLst>
                  <a:ext uri="{FF2B5EF4-FFF2-40B4-BE49-F238E27FC236}">
                    <a16:creationId xmlns:a16="http://schemas.microsoft.com/office/drawing/2014/main" id="{BC9BCDC8-7BEC-4C6B-A7B1-0A356C59C653}"/>
                  </a:ext>
                </a:extLst>
              </p:cNvPr>
              <p:cNvSpPr/>
              <p:nvPr/>
            </p:nvSpPr>
            <p:spPr>
              <a:xfrm>
                <a:off x="8053464" y="5817822"/>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0</a:t>
                </a:r>
                <a:endParaRPr lang="zh-CN" altLang="en-US" sz="2400" b="1"/>
              </a:p>
            </p:txBody>
          </p:sp>
          <p:sp>
            <p:nvSpPr>
              <p:cNvPr id="30" name="矩形 29">
                <a:extLst>
                  <a:ext uri="{FF2B5EF4-FFF2-40B4-BE49-F238E27FC236}">
                    <a16:creationId xmlns:a16="http://schemas.microsoft.com/office/drawing/2014/main" id="{9D8E265D-B64D-45F4-9A60-DD5FF548F240}"/>
                  </a:ext>
                </a:extLst>
              </p:cNvPr>
              <p:cNvSpPr/>
              <p:nvPr/>
            </p:nvSpPr>
            <p:spPr>
              <a:xfrm>
                <a:off x="8829137" y="5818716"/>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endParaRPr lang="zh-CN" altLang="en-US" sz="2400" b="1"/>
              </a:p>
            </p:txBody>
          </p:sp>
          <p:sp>
            <p:nvSpPr>
              <p:cNvPr id="31" name="矩形 30">
                <a:extLst>
                  <a:ext uri="{FF2B5EF4-FFF2-40B4-BE49-F238E27FC236}">
                    <a16:creationId xmlns:a16="http://schemas.microsoft.com/office/drawing/2014/main" id="{36B7614E-DB5B-4012-A636-3006F66C69D6}"/>
                  </a:ext>
                </a:extLst>
              </p:cNvPr>
              <p:cNvSpPr/>
              <p:nvPr/>
            </p:nvSpPr>
            <p:spPr>
              <a:xfrm>
                <a:off x="9604809" y="5818716"/>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0</a:t>
                </a:r>
                <a:endParaRPr lang="zh-CN" altLang="en-US" sz="2400" b="1"/>
              </a:p>
            </p:txBody>
          </p:sp>
          <p:sp>
            <p:nvSpPr>
              <p:cNvPr id="32" name="矩形 31">
                <a:extLst>
                  <a:ext uri="{FF2B5EF4-FFF2-40B4-BE49-F238E27FC236}">
                    <a16:creationId xmlns:a16="http://schemas.microsoft.com/office/drawing/2014/main" id="{0665E753-33BB-49BD-BCEB-812AA4D02448}"/>
                  </a:ext>
                </a:extLst>
              </p:cNvPr>
              <p:cNvSpPr/>
              <p:nvPr/>
            </p:nvSpPr>
            <p:spPr>
              <a:xfrm>
                <a:off x="10380482" y="5818716"/>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0</a:t>
                </a:r>
                <a:endParaRPr lang="zh-CN" altLang="en-US" sz="2400" b="1"/>
              </a:p>
            </p:txBody>
          </p:sp>
          <p:sp>
            <p:nvSpPr>
              <p:cNvPr id="33" name="矩形 32">
                <a:extLst>
                  <a:ext uri="{FF2B5EF4-FFF2-40B4-BE49-F238E27FC236}">
                    <a16:creationId xmlns:a16="http://schemas.microsoft.com/office/drawing/2014/main" id="{73A6D2A0-8F8A-4DEF-9B0B-57F622CD1E8A}"/>
                  </a:ext>
                </a:extLst>
              </p:cNvPr>
              <p:cNvSpPr/>
              <p:nvPr/>
            </p:nvSpPr>
            <p:spPr>
              <a:xfrm>
                <a:off x="11339805" y="5806295"/>
                <a:ext cx="403293" cy="32234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1</a:t>
                </a:r>
                <a:endParaRPr lang="zh-CN" altLang="en-US" sz="2400" b="1"/>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48982FFA-CD0B-48F9-8474-DFEEBCD42A40}"/>
                      </a:ext>
                    </a:extLst>
                  </p:cNvPr>
                  <p:cNvSpPr txBox="1"/>
                  <p:nvPr/>
                </p:nvSpPr>
                <p:spPr>
                  <a:xfrm>
                    <a:off x="8074843" y="4786274"/>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C00000"/>
                              </a:solidFill>
                              <a:latin typeface="Cambria Math" panose="02040503050406030204" pitchFamily="18" charset="0"/>
                            </a:rPr>
                            <m:t>∧</m:t>
                          </m:r>
                        </m:oMath>
                      </m:oMathPara>
                    </a14:m>
                    <a:endParaRPr lang="zh-CN" altLang="en-US" sz="2400">
                      <a:solidFill>
                        <a:srgbClr val="C00000"/>
                      </a:solidFill>
                    </a:endParaRPr>
                  </a:p>
                </p:txBody>
              </p:sp>
            </mc:Choice>
            <mc:Fallback xmlns="">
              <p:sp>
                <p:nvSpPr>
                  <p:cNvPr id="34" name="文本框 33">
                    <a:extLst>
                      <a:ext uri="{FF2B5EF4-FFF2-40B4-BE49-F238E27FC236}">
                        <a16:creationId xmlns:a16="http://schemas.microsoft.com/office/drawing/2014/main" id="{48982FFA-CD0B-48F9-8474-DFEEBCD42A40}"/>
                      </a:ext>
                    </a:extLst>
                  </p:cNvPr>
                  <p:cNvSpPr txBox="1">
                    <a:spLocks noRot="1" noChangeAspect="1" noMove="1" noResize="1" noEditPoints="1" noAdjustHandles="1" noChangeArrowheads="1" noChangeShapeType="1" noTextEdit="1"/>
                  </p:cNvSpPr>
                  <p:nvPr/>
                </p:nvSpPr>
                <p:spPr>
                  <a:xfrm>
                    <a:off x="8074843" y="4786274"/>
                    <a:ext cx="360534" cy="369332"/>
                  </a:xfrm>
                  <a:prstGeom prst="rect">
                    <a:avLst/>
                  </a:prstGeom>
                  <a:blipFill>
                    <a:blip r:embed="rId3"/>
                    <a:stretch>
                      <a:fillRect r="-1695"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35F19081-CB8F-44E5-A423-DBC4D18204F2}"/>
                      </a:ext>
                    </a:extLst>
                  </p:cNvPr>
                  <p:cNvSpPr txBox="1"/>
                  <p:nvPr/>
                </p:nvSpPr>
                <p:spPr>
                  <a:xfrm>
                    <a:off x="8845294" y="4795289"/>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C00000"/>
                              </a:solidFill>
                              <a:latin typeface="Cambria Math" panose="02040503050406030204" pitchFamily="18" charset="0"/>
                            </a:rPr>
                            <m:t>∧</m:t>
                          </m:r>
                        </m:oMath>
                      </m:oMathPara>
                    </a14:m>
                    <a:endParaRPr lang="zh-CN" altLang="en-US" sz="2400">
                      <a:solidFill>
                        <a:srgbClr val="C00000"/>
                      </a:solidFill>
                    </a:endParaRPr>
                  </a:p>
                </p:txBody>
              </p:sp>
            </mc:Choice>
            <mc:Fallback xmlns="">
              <p:sp>
                <p:nvSpPr>
                  <p:cNvPr id="35" name="文本框 34">
                    <a:extLst>
                      <a:ext uri="{FF2B5EF4-FFF2-40B4-BE49-F238E27FC236}">
                        <a16:creationId xmlns:a16="http://schemas.microsoft.com/office/drawing/2014/main" id="{35F19081-CB8F-44E5-A423-DBC4D18204F2}"/>
                      </a:ext>
                    </a:extLst>
                  </p:cNvPr>
                  <p:cNvSpPr txBox="1">
                    <a:spLocks noRot="1" noChangeAspect="1" noMove="1" noResize="1" noEditPoints="1" noAdjustHandles="1" noChangeArrowheads="1" noChangeShapeType="1" noTextEdit="1"/>
                  </p:cNvSpPr>
                  <p:nvPr/>
                </p:nvSpPr>
                <p:spPr>
                  <a:xfrm>
                    <a:off x="8845294" y="4795289"/>
                    <a:ext cx="360534" cy="369332"/>
                  </a:xfrm>
                  <a:prstGeom prst="rect">
                    <a:avLst/>
                  </a:prstGeom>
                  <a:blipFill>
                    <a:blip r:embed="rId4"/>
                    <a:stretch>
                      <a:fillRect r="-1695"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6256D5B1-EA05-4B3C-B854-3AE247D0EAD9}"/>
                      </a:ext>
                    </a:extLst>
                  </p:cNvPr>
                  <p:cNvSpPr txBox="1"/>
                  <p:nvPr/>
                </p:nvSpPr>
                <p:spPr>
                  <a:xfrm>
                    <a:off x="9626207" y="4786843"/>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C00000"/>
                              </a:solidFill>
                              <a:latin typeface="Cambria Math" panose="02040503050406030204" pitchFamily="18" charset="0"/>
                            </a:rPr>
                            <m:t>∧</m:t>
                          </m:r>
                        </m:oMath>
                      </m:oMathPara>
                    </a14:m>
                    <a:endParaRPr lang="zh-CN" altLang="en-US" sz="2400">
                      <a:solidFill>
                        <a:srgbClr val="C00000"/>
                      </a:solidFill>
                    </a:endParaRPr>
                  </a:p>
                </p:txBody>
              </p:sp>
            </mc:Choice>
            <mc:Fallback xmlns="">
              <p:sp>
                <p:nvSpPr>
                  <p:cNvPr id="36" name="文本框 35">
                    <a:extLst>
                      <a:ext uri="{FF2B5EF4-FFF2-40B4-BE49-F238E27FC236}">
                        <a16:creationId xmlns:a16="http://schemas.microsoft.com/office/drawing/2014/main" id="{6256D5B1-EA05-4B3C-B854-3AE247D0EAD9}"/>
                      </a:ext>
                    </a:extLst>
                  </p:cNvPr>
                  <p:cNvSpPr txBox="1">
                    <a:spLocks noRot="1" noChangeAspect="1" noMove="1" noResize="1" noEditPoints="1" noAdjustHandles="1" noChangeArrowheads="1" noChangeShapeType="1" noTextEdit="1"/>
                  </p:cNvSpPr>
                  <p:nvPr/>
                </p:nvSpPr>
                <p:spPr>
                  <a:xfrm>
                    <a:off x="9626207" y="4786843"/>
                    <a:ext cx="360534" cy="369332"/>
                  </a:xfrm>
                  <a:prstGeom prst="rect">
                    <a:avLst/>
                  </a:prstGeom>
                  <a:blipFill>
                    <a:blip r:embed="rId5"/>
                    <a:stretch>
                      <a:fillRect r="-1695"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B91120D8-2E84-4783-80F3-2DDA8A139FB5}"/>
                      </a:ext>
                    </a:extLst>
                  </p:cNvPr>
                  <p:cNvSpPr txBox="1"/>
                  <p:nvPr/>
                </p:nvSpPr>
                <p:spPr>
                  <a:xfrm>
                    <a:off x="10396658" y="4786274"/>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C00000"/>
                              </a:solidFill>
                              <a:latin typeface="Cambria Math" panose="02040503050406030204" pitchFamily="18" charset="0"/>
                            </a:rPr>
                            <m:t>∧</m:t>
                          </m:r>
                        </m:oMath>
                      </m:oMathPara>
                    </a14:m>
                    <a:endParaRPr lang="zh-CN" altLang="en-US" sz="2400">
                      <a:solidFill>
                        <a:srgbClr val="C00000"/>
                      </a:solidFill>
                    </a:endParaRPr>
                  </a:p>
                </p:txBody>
              </p:sp>
            </mc:Choice>
            <mc:Fallback xmlns="">
              <p:sp>
                <p:nvSpPr>
                  <p:cNvPr id="37" name="文本框 36">
                    <a:extLst>
                      <a:ext uri="{FF2B5EF4-FFF2-40B4-BE49-F238E27FC236}">
                        <a16:creationId xmlns:a16="http://schemas.microsoft.com/office/drawing/2014/main" id="{B91120D8-2E84-4783-80F3-2DDA8A139FB5}"/>
                      </a:ext>
                    </a:extLst>
                  </p:cNvPr>
                  <p:cNvSpPr txBox="1">
                    <a:spLocks noRot="1" noChangeAspect="1" noMove="1" noResize="1" noEditPoints="1" noAdjustHandles="1" noChangeArrowheads="1" noChangeShapeType="1" noTextEdit="1"/>
                  </p:cNvSpPr>
                  <p:nvPr/>
                </p:nvSpPr>
                <p:spPr>
                  <a:xfrm>
                    <a:off x="10396658" y="4786274"/>
                    <a:ext cx="360534" cy="369332"/>
                  </a:xfrm>
                  <a:prstGeom prst="rect">
                    <a:avLst/>
                  </a:prstGeom>
                  <a:blipFill>
                    <a:blip r:embed="rId6"/>
                    <a:stretch>
                      <a:fillRect r="-1695"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8F51AA1A-E1E5-480A-B06C-2F02895ACEC5}"/>
                      </a:ext>
                    </a:extLst>
                  </p:cNvPr>
                  <p:cNvSpPr txBox="1"/>
                  <p:nvPr/>
                </p:nvSpPr>
                <p:spPr>
                  <a:xfrm>
                    <a:off x="8456757" y="5788908"/>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m:t>
                          </m:r>
                        </m:oMath>
                      </m:oMathPara>
                    </a14:m>
                    <a:endParaRPr lang="zh-CN" altLang="en-US" sz="2400">
                      <a:solidFill>
                        <a:srgbClr val="C00000"/>
                      </a:solidFill>
                    </a:endParaRPr>
                  </a:p>
                </p:txBody>
              </p:sp>
            </mc:Choice>
            <mc:Fallback xmlns="">
              <p:sp>
                <p:nvSpPr>
                  <p:cNvPr id="38" name="文本框 37">
                    <a:extLst>
                      <a:ext uri="{FF2B5EF4-FFF2-40B4-BE49-F238E27FC236}">
                        <a16:creationId xmlns:a16="http://schemas.microsoft.com/office/drawing/2014/main" id="{8F51AA1A-E1E5-480A-B06C-2F02895ACEC5}"/>
                      </a:ext>
                    </a:extLst>
                  </p:cNvPr>
                  <p:cNvSpPr txBox="1">
                    <a:spLocks noRot="1" noChangeAspect="1" noMove="1" noResize="1" noEditPoints="1" noAdjustHandles="1" noChangeArrowheads="1" noChangeShapeType="1" noTextEdit="1"/>
                  </p:cNvSpPr>
                  <p:nvPr/>
                </p:nvSpPr>
                <p:spPr>
                  <a:xfrm>
                    <a:off x="8456757" y="5788908"/>
                    <a:ext cx="360534" cy="369332"/>
                  </a:xfrm>
                  <a:prstGeom prst="rect">
                    <a:avLst/>
                  </a:prstGeom>
                  <a:blipFill>
                    <a:blip r:embed="rId7"/>
                    <a:stretch>
                      <a:fillRect r="-1695"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A1EC5013-7A2E-464B-BD53-7F37C669793F}"/>
                      </a:ext>
                    </a:extLst>
                  </p:cNvPr>
                  <p:cNvSpPr txBox="1"/>
                  <p:nvPr/>
                </p:nvSpPr>
                <p:spPr>
                  <a:xfrm>
                    <a:off x="9232429" y="5804888"/>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m:t>
                          </m:r>
                        </m:oMath>
                      </m:oMathPara>
                    </a14:m>
                    <a:endParaRPr lang="zh-CN" altLang="en-US" sz="2400">
                      <a:solidFill>
                        <a:srgbClr val="C00000"/>
                      </a:solidFill>
                    </a:endParaRPr>
                  </a:p>
                </p:txBody>
              </p:sp>
            </mc:Choice>
            <mc:Fallback xmlns="">
              <p:sp>
                <p:nvSpPr>
                  <p:cNvPr id="39" name="文本框 38">
                    <a:extLst>
                      <a:ext uri="{FF2B5EF4-FFF2-40B4-BE49-F238E27FC236}">
                        <a16:creationId xmlns:a16="http://schemas.microsoft.com/office/drawing/2014/main" id="{A1EC5013-7A2E-464B-BD53-7F37C669793F}"/>
                      </a:ext>
                    </a:extLst>
                  </p:cNvPr>
                  <p:cNvSpPr txBox="1">
                    <a:spLocks noRot="1" noChangeAspect="1" noMove="1" noResize="1" noEditPoints="1" noAdjustHandles="1" noChangeArrowheads="1" noChangeShapeType="1" noTextEdit="1"/>
                  </p:cNvSpPr>
                  <p:nvPr/>
                </p:nvSpPr>
                <p:spPr>
                  <a:xfrm>
                    <a:off x="9232429" y="5804888"/>
                    <a:ext cx="360534" cy="369332"/>
                  </a:xfrm>
                  <a:prstGeom prst="rect">
                    <a:avLst/>
                  </a:prstGeom>
                  <a:blipFill>
                    <a:blip r:embed="rId8"/>
                    <a:stretch>
                      <a:fillRect r="-1695"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93375A20-93D6-42FE-843A-EF3DA31F7465}"/>
                      </a:ext>
                    </a:extLst>
                  </p:cNvPr>
                  <p:cNvSpPr txBox="1"/>
                  <p:nvPr/>
                </p:nvSpPr>
                <p:spPr>
                  <a:xfrm>
                    <a:off x="10011301" y="5798235"/>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m:t>
                          </m:r>
                        </m:oMath>
                      </m:oMathPara>
                    </a14:m>
                    <a:endParaRPr lang="zh-CN" altLang="en-US" sz="2400">
                      <a:solidFill>
                        <a:srgbClr val="C00000"/>
                      </a:solidFill>
                    </a:endParaRPr>
                  </a:p>
                </p:txBody>
              </p:sp>
            </mc:Choice>
            <mc:Fallback xmlns="">
              <p:sp>
                <p:nvSpPr>
                  <p:cNvPr id="40" name="文本框 39">
                    <a:extLst>
                      <a:ext uri="{FF2B5EF4-FFF2-40B4-BE49-F238E27FC236}">
                        <a16:creationId xmlns:a16="http://schemas.microsoft.com/office/drawing/2014/main" id="{93375A20-93D6-42FE-843A-EF3DA31F7465}"/>
                      </a:ext>
                    </a:extLst>
                  </p:cNvPr>
                  <p:cNvSpPr txBox="1">
                    <a:spLocks noRot="1" noChangeAspect="1" noMove="1" noResize="1" noEditPoints="1" noAdjustHandles="1" noChangeArrowheads="1" noChangeShapeType="1" noTextEdit="1"/>
                  </p:cNvSpPr>
                  <p:nvPr/>
                </p:nvSpPr>
                <p:spPr>
                  <a:xfrm>
                    <a:off x="10011301" y="5798235"/>
                    <a:ext cx="360534" cy="369332"/>
                  </a:xfrm>
                  <a:prstGeom prst="rect">
                    <a:avLst/>
                  </a:prstGeom>
                  <a:blipFill>
                    <a:blip r:embed="rId9"/>
                    <a:stretch>
                      <a:fillRect r="-1695"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20568F6C-D307-4BE2-9759-63CEA107616F}"/>
                      </a:ext>
                    </a:extLst>
                  </p:cNvPr>
                  <p:cNvSpPr txBox="1"/>
                  <p:nvPr/>
                </p:nvSpPr>
                <p:spPr>
                  <a:xfrm>
                    <a:off x="10864301" y="5760036"/>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a:solidFill>
                        <a:srgbClr val="C00000"/>
                      </a:solidFill>
                    </a:endParaRPr>
                  </a:p>
                </p:txBody>
              </p:sp>
            </mc:Choice>
            <mc:Fallback xmlns="">
              <p:sp>
                <p:nvSpPr>
                  <p:cNvPr id="45" name="文本框 44">
                    <a:extLst>
                      <a:ext uri="{FF2B5EF4-FFF2-40B4-BE49-F238E27FC236}">
                        <a16:creationId xmlns:a16="http://schemas.microsoft.com/office/drawing/2014/main" id="{20568F6C-D307-4BE2-9759-63CEA107616F}"/>
                      </a:ext>
                    </a:extLst>
                  </p:cNvPr>
                  <p:cNvSpPr txBox="1">
                    <a:spLocks noRot="1" noChangeAspect="1" noMove="1" noResize="1" noEditPoints="1" noAdjustHandles="1" noChangeArrowheads="1" noChangeShapeType="1" noTextEdit="1"/>
                  </p:cNvSpPr>
                  <p:nvPr/>
                </p:nvSpPr>
                <p:spPr>
                  <a:xfrm>
                    <a:off x="10864301" y="5760036"/>
                    <a:ext cx="360534" cy="369332"/>
                  </a:xfrm>
                  <a:prstGeom prst="rect">
                    <a:avLst/>
                  </a:prstGeom>
                  <a:blipFill>
                    <a:blip r:embed="rId10"/>
                    <a:stretch>
                      <a:fillRect r="-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50DC0B1B-3133-43ED-9942-EF526F947B9B}"/>
                      </a:ext>
                    </a:extLst>
                  </p:cNvPr>
                  <p:cNvSpPr txBox="1"/>
                  <p:nvPr/>
                </p:nvSpPr>
                <p:spPr>
                  <a:xfrm>
                    <a:off x="8064395" y="5458617"/>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a:solidFill>
                        <a:srgbClr val="C00000"/>
                      </a:solidFill>
                    </a:endParaRPr>
                  </a:p>
                </p:txBody>
              </p:sp>
            </mc:Choice>
            <mc:Fallback xmlns="">
              <p:sp>
                <p:nvSpPr>
                  <p:cNvPr id="46" name="文本框 45">
                    <a:extLst>
                      <a:ext uri="{FF2B5EF4-FFF2-40B4-BE49-F238E27FC236}">
                        <a16:creationId xmlns:a16="http://schemas.microsoft.com/office/drawing/2014/main" id="{50DC0B1B-3133-43ED-9942-EF526F947B9B}"/>
                      </a:ext>
                    </a:extLst>
                  </p:cNvPr>
                  <p:cNvSpPr txBox="1">
                    <a:spLocks noRot="1" noChangeAspect="1" noMove="1" noResize="1" noEditPoints="1" noAdjustHandles="1" noChangeArrowheads="1" noChangeShapeType="1" noTextEdit="1"/>
                  </p:cNvSpPr>
                  <p:nvPr/>
                </p:nvSpPr>
                <p:spPr>
                  <a:xfrm>
                    <a:off x="8064395" y="5458617"/>
                    <a:ext cx="360534" cy="369332"/>
                  </a:xfrm>
                  <a:prstGeom prst="rect">
                    <a:avLst/>
                  </a:prstGeom>
                  <a:blipFill>
                    <a:blip r:embed="rId11"/>
                    <a:stretch>
                      <a:fillRect r="-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8A2B63BA-4370-436A-BB07-07A1ECAF2296}"/>
                      </a:ext>
                    </a:extLst>
                  </p:cNvPr>
                  <p:cNvSpPr txBox="1"/>
                  <p:nvPr/>
                </p:nvSpPr>
                <p:spPr>
                  <a:xfrm>
                    <a:off x="8805929" y="5472839"/>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a:solidFill>
                        <a:srgbClr val="C00000"/>
                      </a:solidFill>
                    </a:endParaRPr>
                  </a:p>
                </p:txBody>
              </p:sp>
            </mc:Choice>
            <mc:Fallback xmlns="">
              <p:sp>
                <p:nvSpPr>
                  <p:cNvPr id="47" name="文本框 46">
                    <a:extLst>
                      <a:ext uri="{FF2B5EF4-FFF2-40B4-BE49-F238E27FC236}">
                        <a16:creationId xmlns:a16="http://schemas.microsoft.com/office/drawing/2014/main" id="{8A2B63BA-4370-436A-BB07-07A1ECAF2296}"/>
                      </a:ext>
                    </a:extLst>
                  </p:cNvPr>
                  <p:cNvSpPr txBox="1">
                    <a:spLocks noRot="1" noChangeAspect="1" noMove="1" noResize="1" noEditPoints="1" noAdjustHandles="1" noChangeArrowheads="1" noChangeShapeType="1" noTextEdit="1"/>
                  </p:cNvSpPr>
                  <p:nvPr/>
                </p:nvSpPr>
                <p:spPr>
                  <a:xfrm>
                    <a:off x="8805929" y="5472839"/>
                    <a:ext cx="360534" cy="369332"/>
                  </a:xfrm>
                  <a:prstGeom prst="rect">
                    <a:avLst/>
                  </a:prstGeom>
                  <a:blipFill>
                    <a:blip r:embed="rId12"/>
                    <a:stretch>
                      <a:fillRect r="-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B65982FE-7EA1-4950-A25A-E72C58ECB7D2}"/>
                      </a:ext>
                    </a:extLst>
                  </p:cNvPr>
                  <p:cNvSpPr txBox="1"/>
                  <p:nvPr/>
                </p:nvSpPr>
                <p:spPr>
                  <a:xfrm>
                    <a:off x="9626207" y="5451521"/>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a:solidFill>
                        <a:srgbClr val="C00000"/>
                      </a:solidFill>
                    </a:endParaRPr>
                  </a:p>
                </p:txBody>
              </p:sp>
            </mc:Choice>
            <mc:Fallback xmlns="">
              <p:sp>
                <p:nvSpPr>
                  <p:cNvPr id="48" name="文本框 47">
                    <a:extLst>
                      <a:ext uri="{FF2B5EF4-FFF2-40B4-BE49-F238E27FC236}">
                        <a16:creationId xmlns:a16="http://schemas.microsoft.com/office/drawing/2014/main" id="{B65982FE-7EA1-4950-A25A-E72C58ECB7D2}"/>
                      </a:ext>
                    </a:extLst>
                  </p:cNvPr>
                  <p:cNvSpPr txBox="1">
                    <a:spLocks noRot="1" noChangeAspect="1" noMove="1" noResize="1" noEditPoints="1" noAdjustHandles="1" noChangeArrowheads="1" noChangeShapeType="1" noTextEdit="1"/>
                  </p:cNvSpPr>
                  <p:nvPr/>
                </p:nvSpPr>
                <p:spPr>
                  <a:xfrm>
                    <a:off x="9626207" y="5451521"/>
                    <a:ext cx="360534" cy="369332"/>
                  </a:xfrm>
                  <a:prstGeom prst="rect">
                    <a:avLst/>
                  </a:prstGeom>
                  <a:blipFill>
                    <a:blip r:embed="rId13"/>
                    <a:stretch>
                      <a:fillRect r="-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DB5A41EE-6B1A-4F50-BCCD-B4CDD35BF8DA}"/>
                      </a:ext>
                    </a:extLst>
                  </p:cNvPr>
                  <p:cNvSpPr txBox="1"/>
                  <p:nvPr/>
                </p:nvSpPr>
                <p:spPr>
                  <a:xfrm>
                    <a:off x="10383681" y="5472839"/>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a:solidFill>
                        <a:srgbClr val="C00000"/>
                      </a:solidFill>
                    </a:endParaRPr>
                  </a:p>
                </p:txBody>
              </p:sp>
            </mc:Choice>
            <mc:Fallback xmlns="">
              <p:sp>
                <p:nvSpPr>
                  <p:cNvPr id="49" name="文本框 48">
                    <a:extLst>
                      <a:ext uri="{FF2B5EF4-FFF2-40B4-BE49-F238E27FC236}">
                        <a16:creationId xmlns:a16="http://schemas.microsoft.com/office/drawing/2014/main" id="{DB5A41EE-6B1A-4F50-BCCD-B4CDD35BF8DA}"/>
                      </a:ext>
                    </a:extLst>
                  </p:cNvPr>
                  <p:cNvSpPr txBox="1">
                    <a:spLocks noRot="1" noChangeAspect="1" noMove="1" noResize="1" noEditPoints="1" noAdjustHandles="1" noChangeArrowheads="1" noChangeShapeType="1" noTextEdit="1"/>
                  </p:cNvSpPr>
                  <p:nvPr/>
                </p:nvSpPr>
                <p:spPr>
                  <a:xfrm>
                    <a:off x="10383681" y="5472839"/>
                    <a:ext cx="360534" cy="369332"/>
                  </a:xfrm>
                  <a:prstGeom prst="rect">
                    <a:avLst/>
                  </a:prstGeom>
                  <a:blipFill>
                    <a:blip r:embed="rId14"/>
                    <a:stretch>
                      <a:fillRect r="-5000"/>
                    </a:stretch>
                  </a:blipFill>
                </p:spPr>
                <p:txBody>
                  <a:bodyPr/>
                  <a:lstStyle/>
                  <a:p>
                    <a:r>
                      <a:rPr lang="zh-CN" altLang="en-US">
                        <a:noFill/>
                      </a:rPr>
                      <a:t> </a:t>
                    </a:r>
                  </a:p>
                </p:txBody>
              </p:sp>
            </mc:Fallback>
          </mc:AlternateContent>
          <p:sp>
            <p:nvSpPr>
              <p:cNvPr id="50" name="矩形 49">
                <a:extLst>
                  <a:ext uri="{FF2B5EF4-FFF2-40B4-BE49-F238E27FC236}">
                    <a16:creationId xmlns:a16="http://schemas.microsoft.com/office/drawing/2014/main" id="{6177934D-486A-4C3E-A589-494856FE68FD}"/>
                  </a:ext>
                </a:extLst>
              </p:cNvPr>
              <p:cNvSpPr/>
              <p:nvPr/>
            </p:nvSpPr>
            <p:spPr>
              <a:xfrm>
                <a:off x="7990084" y="4364974"/>
                <a:ext cx="503833" cy="1868271"/>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98687415-2173-4F19-AB50-E2926F673A4D}"/>
                  </a:ext>
                </a:extLst>
              </p:cNvPr>
              <p:cNvSpPr/>
              <p:nvPr/>
            </p:nvSpPr>
            <p:spPr>
              <a:xfrm>
                <a:off x="8768070" y="4377551"/>
                <a:ext cx="503833" cy="1868271"/>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758C87A7-FEC6-4660-AE59-32B12D8F2D52}"/>
                  </a:ext>
                </a:extLst>
              </p:cNvPr>
              <p:cNvSpPr/>
              <p:nvPr/>
            </p:nvSpPr>
            <p:spPr>
              <a:xfrm>
                <a:off x="9544145" y="4364973"/>
                <a:ext cx="503833" cy="1868271"/>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AC2E4D76-17EA-4BDF-9611-5368CAD9E490}"/>
                  </a:ext>
                </a:extLst>
              </p:cNvPr>
              <p:cNvSpPr/>
              <p:nvPr/>
            </p:nvSpPr>
            <p:spPr>
              <a:xfrm>
                <a:off x="10320205" y="4364972"/>
                <a:ext cx="503833" cy="1868271"/>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5BE92841-8FAC-4D47-893A-C9D493286568}"/>
                  </a:ext>
                </a:extLst>
              </p:cNvPr>
              <p:cNvSpPr/>
              <p:nvPr/>
            </p:nvSpPr>
            <p:spPr>
              <a:xfrm>
                <a:off x="7834895" y="5795181"/>
                <a:ext cx="4053016" cy="388499"/>
              </a:xfrm>
              <a:prstGeom prst="rect">
                <a:avLst/>
              </a:prstGeom>
              <a:noFill/>
              <a:ln>
                <a:solidFill>
                  <a:schemeClr val="accent6">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B656725B-9DA8-4F4C-8C38-9ED0BF9A4CCF}"/>
                </a:ext>
              </a:extLst>
            </p:cNvPr>
            <p:cNvGrpSpPr/>
            <p:nvPr/>
          </p:nvGrpSpPr>
          <p:grpSpPr>
            <a:xfrm>
              <a:off x="1102063" y="4373551"/>
              <a:ext cx="5460005" cy="1257149"/>
              <a:chOff x="1200245" y="4547739"/>
              <a:chExt cx="5460005" cy="1257149"/>
            </a:xfrm>
          </p:grpSpPr>
          <p:grpSp>
            <p:nvGrpSpPr>
              <p:cNvPr id="55" name="组合 54">
                <a:extLst>
                  <a:ext uri="{FF2B5EF4-FFF2-40B4-BE49-F238E27FC236}">
                    <a16:creationId xmlns:a16="http://schemas.microsoft.com/office/drawing/2014/main" id="{11C5E8B6-8341-4178-8729-BBB72146E7A9}"/>
                  </a:ext>
                </a:extLst>
              </p:cNvPr>
              <p:cNvGrpSpPr/>
              <p:nvPr/>
            </p:nvGrpSpPr>
            <p:grpSpPr>
              <a:xfrm>
                <a:off x="1200245" y="4547739"/>
                <a:ext cx="1541866" cy="1252766"/>
                <a:chOff x="1147429" y="4547739"/>
                <a:chExt cx="1541866" cy="1252766"/>
              </a:xfrm>
            </p:grpSpPr>
            <p:pic>
              <p:nvPicPr>
                <p:cNvPr id="6" name="图片 5">
                  <a:extLst>
                    <a:ext uri="{FF2B5EF4-FFF2-40B4-BE49-F238E27FC236}">
                      <a16:creationId xmlns:a16="http://schemas.microsoft.com/office/drawing/2014/main" id="{02B826B9-8F1D-44C6-8E37-329AC7CA5C2A}"/>
                    </a:ext>
                  </a:extLst>
                </p:cNvPr>
                <p:cNvPicPr>
                  <a:picLocks noChangeAspect="1"/>
                </p:cNvPicPr>
                <p:nvPr/>
              </p:nvPicPr>
              <p:blipFill>
                <a:blip r:embed="rId15"/>
                <a:stretch>
                  <a:fillRect/>
                </a:stretch>
              </p:blipFill>
              <p:spPr>
                <a:xfrm>
                  <a:off x="1147429" y="4547739"/>
                  <a:ext cx="1541866" cy="1252766"/>
                </a:xfrm>
                <a:prstGeom prst="rect">
                  <a:avLst/>
                </a:prstGeom>
              </p:spPr>
            </p:pic>
            <p:sp>
              <p:nvSpPr>
                <p:cNvPr id="13" name="矩形 12">
                  <a:extLst>
                    <a:ext uri="{FF2B5EF4-FFF2-40B4-BE49-F238E27FC236}">
                      <a16:creationId xmlns:a16="http://schemas.microsoft.com/office/drawing/2014/main" id="{0EE8FBB5-A991-43A0-BE67-5B0BA2260F58}"/>
                    </a:ext>
                  </a:extLst>
                </p:cNvPr>
                <p:cNvSpPr/>
                <p:nvPr/>
              </p:nvSpPr>
              <p:spPr>
                <a:xfrm>
                  <a:off x="1248007" y="5174122"/>
                  <a:ext cx="1269635" cy="2499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1EBCCED9-16DC-44D6-A858-12ED4BCBCF3F}"/>
                  </a:ext>
                </a:extLst>
              </p:cNvPr>
              <p:cNvGrpSpPr/>
              <p:nvPr/>
            </p:nvGrpSpPr>
            <p:grpSpPr>
              <a:xfrm>
                <a:off x="3544782" y="4552122"/>
                <a:ext cx="1156399" cy="1252766"/>
                <a:chOff x="3907759" y="4547739"/>
                <a:chExt cx="1156399" cy="1252766"/>
              </a:xfrm>
            </p:grpSpPr>
            <p:pic>
              <p:nvPicPr>
                <p:cNvPr id="11" name="图片 10">
                  <a:extLst>
                    <a:ext uri="{FF2B5EF4-FFF2-40B4-BE49-F238E27FC236}">
                      <a16:creationId xmlns:a16="http://schemas.microsoft.com/office/drawing/2014/main" id="{0AEE72EB-166A-40AA-B488-31A20F752FFF}"/>
                    </a:ext>
                  </a:extLst>
                </p:cNvPr>
                <p:cNvPicPr>
                  <a:picLocks noChangeAspect="1"/>
                </p:cNvPicPr>
                <p:nvPr/>
              </p:nvPicPr>
              <p:blipFill>
                <a:blip r:embed="rId16"/>
                <a:stretch>
                  <a:fillRect/>
                </a:stretch>
              </p:blipFill>
              <p:spPr>
                <a:xfrm>
                  <a:off x="3907759" y="4547739"/>
                  <a:ext cx="1156399" cy="1252766"/>
                </a:xfrm>
                <a:prstGeom prst="rect">
                  <a:avLst/>
                </a:prstGeom>
              </p:spPr>
            </p:pic>
            <p:sp>
              <p:nvSpPr>
                <p:cNvPr id="14" name="矩形 13">
                  <a:extLst>
                    <a:ext uri="{FF2B5EF4-FFF2-40B4-BE49-F238E27FC236}">
                      <a16:creationId xmlns:a16="http://schemas.microsoft.com/office/drawing/2014/main" id="{DDF9C129-448D-455E-A410-592AF82C0D96}"/>
                    </a:ext>
                  </a:extLst>
                </p:cNvPr>
                <p:cNvSpPr/>
                <p:nvPr/>
              </p:nvSpPr>
              <p:spPr>
                <a:xfrm>
                  <a:off x="4387281" y="4594001"/>
                  <a:ext cx="197353" cy="11639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F3A5C893-8F7F-43EC-B2E7-E584DD39926F}"/>
                  </a:ext>
                </a:extLst>
              </p:cNvPr>
              <p:cNvGrpSpPr/>
              <p:nvPr/>
            </p:nvGrpSpPr>
            <p:grpSpPr>
              <a:xfrm>
                <a:off x="5503852" y="4557328"/>
                <a:ext cx="1156398" cy="1210184"/>
                <a:chOff x="6282622" y="4547739"/>
                <a:chExt cx="1156398" cy="1210184"/>
              </a:xfrm>
            </p:grpSpPr>
            <p:pic>
              <p:nvPicPr>
                <p:cNvPr id="12" name="图片 11">
                  <a:extLst>
                    <a:ext uri="{FF2B5EF4-FFF2-40B4-BE49-F238E27FC236}">
                      <a16:creationId xmlns:a16="http://schemas.microsoft.com/office/drawing/2014/main" id="{ECE7A4D9-7209-46D0-8DDE-90D07E99396A}"/>
                    </a:ext>
                  </a:extLst>
                </p:cNvPr>
                <p:cNvPicPr>
                  <a:picLocks noChangeAspect="1"/>
                </p:cNvPicPr>
                <p:nvPr/>
              </p:nvPicPr>
              <p:blipFill>
                <a:blip r:embed="rId17"/>
                <a:stretch>
                  <a:fillRect/>
                </a:stretch>
              </p:blipFill>
              <p:spPr>
                <a:xfrm>
                  <a:off x="6282622" y="4547739"/>
                  <a:ext cx="1156398" cy="1210184"/>
                </a:xfrm>
                <a:prstGeom prst="rect">
                  <a:avLst/>
                </a:prstGeom>
              </p:spPr>
            </p:pic>
            <p:sp>
              <p:nvSpPr>
                <p:cNvPr id="15" name="椭圆 14">
                  <a:extLst>
                    <a:ext uri="{FF2B5EF4-FFF2-40B4-BE49-F238E27FC236}">
                      <a16:creationId xmlns:a16="http://schemas.microsoft.com/office/drawing/2014/main" id="{180D7E87-688B-42AA-A493-553F6A577CAA}"/>
                    </a:ext>
                  </a:extLst>
                </p:cNvPr>
                <p:cNvSpPr/>
                <p:nvPr/>
              </p:nvSpPr>
              <p:spPr>
                <a:xfrm>
                  <a:off x="6735597" y="5174121"/>
                  <a:ext cx="250448" cy="24997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2CE01A46-0BE3-4487-9B31-941F299EC361}"/>
                      </a:ext>
                    </a:extLst>
                  </p:cNvPr>
                  <p:cNvSpPr txBox="1"/>
                  <p:nvPr/>
                </p:nvSpPr>
                <p:spPr>
                  <a:xfrm>
                    <a:off x="2826870" y="4943289"/>
                    <a:ext cx="550988"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zh-CN" altLang="en-US" sz="2400" b="1" i="1" smtClean="0">
                              <a:solidFill>
                                <a:srgbClr val="C00000"/>
                              </a:solidFill>
                              <a:latin typeface="Cambria Math" panose="02040503050406030204" pitchFamily="18" charset="0"/>
                              <a:ea typeface="楷体" panose="02010609060101010101" pitchFamily="49" charset="-122"/>
                            </a:rPr>
                            <m:t>⊙</m:t>
                          </m:r>
                        </m:oMath>
                      </m:oMathPara>
                    </a14:m>
                    <a:endParaRPr lang="zh-CN" altLang="en-US" sz="2400">
                      <a:solidFill>
                        <a:srgbClr val="C00000"/>
                      </a:solidFill>
                    </a:endParaRPr>
                  </a:p>
                </p:txBody>
              </p:sp>
            </mc:Choice>
            <mc:Fallback xmlns="">
              <p:sp>
                <p:nvSpPr>
                  <p:cNvPr id="59" name="文本框 58">
                    <a:extLst>
                      <a:ext uri="{FF2B5EF4-FFF2-40B4-BE49-F238E27FC236}">
                        <a16:creationId xmlns:a16="http://schemas.microsoft.com/office/drawing/2014/main" id="{2CE01A46-0BE3-4487-9B31-941F299EC361}"/>
                      </a:ext>
                    </a:extLst>
                  </p:cNvPr>
                  <p:cNvSpPr txBox="1">
                    <a:spLocks noRot="1" noChangeAspect="1" noMove="1" noResize="1" noEditPoints="1" noAdjustHandles="1" noChangeArrowheads="1" noChangeShapeType="1" noTextEdit="1"/>
                  </p:cNvSpPr>
                  <p:nvPr/>
                </p:nvSpPr>
                <p:spPr>
                  <a:xfrm>
                    <a:off x="2826870" y="4943289"/>
                    <a:ext cx="550988" cy="461665"/>
                  </a:xfrm>
                  <a:prstGeom prst="rect">
                    <a:avLst/>
                  </a:prstGeom>
                  <a:blipFill>
                    <a:blip r:embed="rId18"/>
                    <a:stretch>
                      <a:fillRect l="-1099" r="-1099"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3EF5A2CA-4D70-4AA2-8D58-427B33730905}"/>
                      </a:ext>
                    </a:extLst>
                  </p:cNvPr>
                  <p:cNvSpPr txBox="1"/>
                  <p:nvPr/>
                </p:nvSpPr>
                <p:spPr>
                  <a:xfrm>
                    <a:off x="4869165" y="4989455"/>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a:solidFill>
                        <a:srgbClr val="C00000"/>
                      </a:solidFill>
                    </a:endParaRPr>
                  </a:p>
                </p:txBody>
              </p:sp>
            </mc:Choice>
            <mc:Fallback xmlns="">
              <p:sp>
                <p:nvSpPr>
                  <p:cNvPr id="60" name="文本框 59">
                    <a:extLst>
                      <a:ext uri="{FF2B5EF4-FFF2-40B4-BE49-F238E27FC236}">
                        <a16:creationId xmlns:a16="http://schemas.microsoft.com/office/drawing/2014/main" id="{3EF5A2CA-4D70-4AA2-8D58-427B33730905}"/>
                      </a:ext>
                    </a:extLst>
                  </p:cNvPr>
                  <p:cNvSpPr txBox="1">
                    <a:spLocks noRot="1" noChangeAspect="1" noMove="1" noResize="1" noEditPoints="1" noAdjustHandles="1" noChangeArrowheads="1" noChangeShapeType="1" noTextEdit="1"/>
                  </p:cNvSpPr>
                  <p:nvPr/>
                </p:nvSpPr>
                <p:spPr>
                  <a:xfrm>
                    <a:off x="4869165" y="4989455"/>
                    <a:ext cx="360534" cy="369332"/>
                  </a:xfrm>
                  <a:prstGeom prst="rect">
                    <a:avLst/>
                  </a:prstGeom>
                  <a:blipFill>
                    <a:blip r:embed="rId19"/>
                    <a:stretch>
                      <a:fillRect r="-6780"/>
                    </a:stretch>
                  </a:blipFill>
                </p:spPr>
                <p:txBody>
                  <a:bodyPr/>
                  <a:lstStyle/>
                  <a:p>
                    <a:r>
                      <a:rPr lang="zh-CN" altLang="en-US">
                        <a:noFill/>
                      </a:rPr>
                      <a:t> </a:t>
                    </a:r>
                  </a:p>
                </p:txBody>
              </p:sp>
            </mc:Fallback>
          </mc:AlternateContent>
        </p:grpSp>
        <p:sp>
          <p:nvSpPr>
            <p:cNvPr id="62" name="文本框 61">
              <a:extLst>
                <a:ext uri="{FF2B5EF4-FFF2-40B4-BE49-F238E27FC236}">
                  <a16:creationId xmlns:a16="http://schemas.microsoft.com/office/drawing/2014/main" id="{E3A97071-852A-4858-AF46-C2D97E04FAFA}"/>
                </a:ext>
              </a:extLst>
            </p:cNvPr>
            <p:cNvSpPr txBox="1"/>
            <p:nvPr/>
          </p:nvSpPr>
          <p:spPr>
            <a:xfrm>
              <a:off x="1080168" y="5760411"/>
              <a:ext cx="2473366" cy="369332"/>
            </a:xfrm>
            <a:prstGeom prst="rect">
              <a:avLst/>
            </a:prstGeom>
            <a:noFill/>
          </p:spPr>
          <p:txBody>
            <a:bodyPr wrap="square" rtlCol="0">
              <a:spAutoFit/>
            </a:bodyPr>
            <a:lstStyle/>
            <a:p>
              <a:r>
                <a:rPr lang="zh-CN" altLang="en-US" b="1">
                  <a:solidFill>
                    <a:schemeClr val="accent2">
                      <a:lumMod val="50000"/>
                    </a:schemeClr>
                  </a:solidFill>
                </a:rPr>
                <a:t>矩阵逻辑积计算示意图</a:t>
              </a:r>
            </a:p>
          </p:txBody>
        </p:sp>
        <p:sp>
          <p:nvSpPr>
            <p:cNvPr id="63" name="矩形: 圆角 62">
              <a:extLst>
                <a:ext uri="{FF2B5EF4-FFF2-40B4-BE49-F238E27FC236}">
                  <a16:creationId xmlns:a16="http://schemas.microsoft.com/office/drawing/2014/main" id="{729A116C-285C-4B7C-8D00-390F19F145A4}"/>
                </a:ext>
              </a:extLst>
            </p:cNvPr>
            <p:cNvSpPr/>
            <p:nvPr/>
          </p:nvSpPr>
          <p:spPr>
            <a:xfrm>
              <a:off x="980184" y="4315442"/>
              <a:ext cx="10249174" cy="1986682"/>
            </a:xfrm>
            <a:prstGeom prst="roundRect">
              <a:avLst>
                <a:gd name="adj" fmla="val 10376"/>
              </a:avLst>
            </a:prstGeom>
            <a:no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23572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利用矩阵逻辑积计算关系复合举例</a:t>
            </a:r>
          </a:p>
        </p:txBody>
      </p:sp>
      <p:grpSp>
        <p:nvGrpSpPr>
          <p:cNvPr id="11" name="组合 10">
            <a:extLst>
              <a:ext uri="{FF2B5EF4-FFF2-40B4-BE49-F238E27FC236}">
                <a16:creationId xmlns:a16="http://schemas.microsoft.com/office/drawing/2014/main" id="{2986DF19-0F39-4F39-939E-97C354061DB1}"/>
              </a:ext>
            </a:extLst>
          </p:cNvPr>
          <p:cNvGrpSpPr/>
          <p:nvPr/>
        </p:nvGrpSpPr>
        <p:grpSpPr>
          <a:xfrm>
            <a:off x="944342" y="1187058"/>
            <a:ext cx="7364492" cy="369332"/>
            <a:chOff x="944342" y="1101060"/>
            <a:chExt cx="7364492" cy="369332"/>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AE0D404-74BB-4388-8E2C-2C0FE8D38BCD}"/>
                    </a:ext>
                  </a:extLst>
                </p:cNvPr>
                <p:cNvSpPr txBox="1"/>
                <p:nvPr/>
              </p:nvSpPr>
              <p:spPr>
                <a:xfrm>
                  <a:off x="944342" y="1101060"/>
                  <a:ext cx="2315603"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 </m:t>
                        </m:r>
                      </m:oMath>
                    </m:oMathPara>
                  </a14:m>
                  <a:endParaRPr lang="zh-CN" altLang="en-US" sz="2400" b="1">
                    <a:solidFill>
                      <a:srgbClr val="002060"/>
                    </a:solidFill>
                  </a:endParaRPr>
                </a:p>
              </p:txBody>
            </p:sp>
          </mc:Choice>
          <mc:Fallback xmlns="">
            <p:sp>
              <p:nvSpPr>
                <p:cNvPr id="12" name="文本框 11">
                  <a:extLst>
                    <a:ext uri="{FF2B5EF4-FFF2-40B4-BE49-F238E27FC236}">
                      <a16:creationId xmlns:a16="http://schemas.microsoft.com/office/drawing/2014/main" id="{1AE0D404-74BB-4388-8E2C-2C0FE8D38BCD}"/>
                    </a:ext>
                  </a:extLst>
                </p:cNvPr>
                <p:cNvSpPr txBox="1">
                  <a:spLocks noRot="1" noChangeAspect="1" noMove="1" noResize="1" noEditPoints="1" noAdjustHandles="1" noChangeArrowheads="1" noChangeShapeType="1" noTextEdit="1"/>
                </p:cNvSpPr>
                <p:nvPr/>
              </p:nvSpPr>
              <p:spPr>
                <a:xfrm>
                  <a:off x="944342" y="1101060"/>
                  <a:ext cx="2315603" cy="369332"/>
                </a:xfrm>
                <a:prstGeom prst="rect">
                  <a:avLst/>
                </a:prstGeom>
                <a:blipFill>
                  <a:blip r:embed="rId2"/>
                  <a:stretch>
                    <a:fillRect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01D2FC2-82B2-4A5F-B0CA-718AD2ED1F43}"/>
                    </a:ext>
                  </a:extLst>
                </p:cNvPr>
                <p:cNvSpPr txBox="1"/>
                <p:nvPr/>
              </p:nvSpPr>
              <p:spPr>
                <a:xfrm>
                  <a:off x="3804285" y="1101060"/>
                  <a:ext cx="2164300" cy="369332"/>
                </a:xfrm>
                <a:prstGeom prst="rect">
                  <a:avLst/>
                </a:prstGeom>
                <a:solidFill>
                  <a:schemeClr val="accent6">
                    <a:lumMod val="20000"/>
                    <a:lumOff val="80000"/>
                    <a:alpha val="52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𝒂</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𝒃</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𝒄</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𝒅</m:t>
                        </m:r>
                        <m:r>
                          <m:rPr>
                            <m:lit/>
                          </m:rPr>
                          <a:rPr lang="en-US" altLang="zh-CN" sz="2400" b="1" i="1" smtClean="0">
                            <a:solidFill>
                              <a:srgbClr val="002060"/>
                            </a:solidFill>
                            <a:latin typeface="Cambria Math" panose="02040503050406030204" pitchFamily="18" charset="0"/>
                          </a:rPr>
                          <m:t>)</m:t>
                        </m:r>
                      </m:oMath>
                    </m:oMathPara>
                  </a14:m>
                  <a:endParaRPr lang="zh-CN" altLang="en-US" sz="2400"/>
                </a:p>
              </p:txBody>
            </p:sp>
          </mc:Choice>
          <mc:Fallback xmlns="">
            <p:sp>
              <p:nvSpPr>
                <p:cNvPr id="13" name="文本框 12">
                  <a:extLst>
                    <a:ext uri="{FF2B5EF4-FFF2-40B4-BE49-F238E27FC236}">
                      <a16:creationId xmlns:a16="http://schemas.microsoft.com/office/drawing/2014/main" id="{801D2FC2-82B2-4A5F-B0CA-718AD2ED1F43}"/>
                    </a:ext>
                  </a:extLst>
                </p:cNvPr>
                <p:cNvSpPr txBox="1">
                  <a:spLocks noRot="1" noChangeAspect="1" noMove="1" noResize="1" noEditPoints="1" noAdjustHandles="1" noChangeArrowheads="1" noChangeShapeType="1" noTextEdit="1"/>
                </p:cNvSpPr>
                <p:nvPr/>
              </p:nvSpPr>
              <p:spPr>
                <a:xfrm>
                  <a:off x="3804285" y="1101060"/>
                  <a:ext cx="2164300" cy="369332"/>
                </a:xfrm>
                <a:prstGeom prst="rect">
                  <a:avLst/>
                </a:prstGeom>
                <a:blipFill>
                  <a:blip r:embed="rId3"/>
                  <a:stretch>
                    <a:fillRect r="-1408"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413D41B-B570-4239-B72F-316EA75249D2}"/>
                    </a:ext>
                  </a:extLst>
                </p:cNvPr>
                <p:cNvSpPr txBox="1"/>
                <p:nvPr/>
              </p:nvSpPr>
              <p:spPr>
                <a:xfrm>
                  <a:off x="6512925" y="1101060"/>
                  <a:ext cx="1795909" cy="369332"/>
                </a:xfrm>
                <a:prstGeom prst="rect">
                  <a:avLst/>
                </a:prstGeom>
                <a:solidFill>
                  <a:srgbClr val="F0F7EB"/>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a:solidFill>
                              <a:srgbClr val="002060"/>
                            </a:solidFill>
                            <a:latin typeface="Cambria Math" panose="02040503050406030204" pitchFamily="18" charset="0"/>
                          </a:rPr>
                          <m:t>𝑪</m:t>
                        </m:r>
                        <m:r>
                          <a:rPr lang="en-US" altLang="zh-CN" sz="2400" b="1" i="1">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𝒚</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𝒛</m:t>
                        </m:r>
                        <m:r>
                          <m:rPr>
                            <m:lit/>
                          </m:rPr>
                          <a:rPr lang="en-US" altLang="zh-CN" sz="2400" b="1" i="1" smtClean="0">
                            <a:solidFill>
                              <a:srgbClr val="002060"/>
                            </a:solidFill>
                            <a:latin typeface="Cambria Math" panose="02040503050406030204" pitchFamily="18" charset="0"/>
                          </a:rPr>
                          <m:t>)</m:t>
                        </m:r>
                      </m:oMath>
                    </m:oMathPara>
                  </a14:m>
                  <a:endParaRPr lang="zh-CN" altLang="en-US" sz="2400"/>
                </a:p>
              </p:txBody>
            </p:sp>
          </mc:Choice>
          <mc:Fallback xmlns="">
            <p:sp>
              <p:nvSpPr>
                <p:cNvPr id="14" name="文本框 13">
                  <a:extLst>
                    <a:ext uri="{FF2B5EF4-FFF2-40B4-BE49-F238E27FC236}">
                      <a16:creationId xmlns:a16="http://schemas.microsoft.com/office/drawing/2014/main" id="{C413D41B-B570-4239-B72F-316EA75249D2}"/>
                    </a:ext>
                  </a:extLst>
                </p:cNvPr>
                <p:cNvSpPr txBox="1">
                  <a:spLocks noRot="1" noChangeAspect="1" noMove="1" noResize="1" noEditPoints="1" noAdjustHandles="1" noChangeArrowheads="1" noChangeShapeType="1" noTextEdit="1"/>
                </p:cNvSpPr>
                <p:nvPr/>
              </p:nvSpPr>
              <p:spPr>
                <a:xfrm>
                  <a:off x="6512925" y="1101060"/>
                  <a:ext cx="1795909" cy="369332"/>
                </a:xfrm>
                <a:prstGeom prst="rect">
                  <a:avLst/>
                </a:prstGeom>
                <a:blipFill>
                  <a:blip r:embed="rId4"/>
                  <a:stretch>
                    <a:fillRect r="-2034" b="-35000"/>
                  </a:stretch>
                </a:blipFill>
              </p:spPr>
              <p:txBody>
                <a:bodyPr/>
                <a:lstStyle/>
                <a:p>
                  <a:r>
                    <a:rPr lang="zh-CN" altLang="en-US">
                      <a:noFill/>
                    </a:rPr>
                    <a:t> </a:t>
                  </a:r>
                </a:p>
              </p:txBody>
            </p:sp>
          </mc:Fallback>
        </mc:AlternateContent>
      </p:grpSp>
      <p:grpSp>
        <p:nvGrpSpPr>
          <p:cNvPr id="22" name="组合 21">
            <a:extLst>
              <a:ext uri="{FF2B5EF4-FFF2-40B4-BE49-F238E27FC236}">
                <a16:creationId xmlns:a16="http://schemas.microsoft.com/office/drawing/2014/main" id="{963796FA-DED0-4166-8348-883B01E091D3}"/>
              </a:ext>
            </a:extLst>
          </p:cNvPr>
          <p:cNvGrpSpPr/>
          <p:nvPr/>
        </p:nvGrpSpPr>
        <p:grpSpPr>
          <a:xfrm>
            <a:off x="944342" y="1946991"/>
            <a:ext cx="8692307" cy="1705468"/>
            <a:chOff x="3161994" y="1116322"/>
            <a:chExt cx="8692307" cy="1705468"/>
          </a:xfrm>
        </p:grpSpPr>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0C06A3FC-23DF-4BBD-8D62-39672BB04438}"/>
                    </a:ext>
                  </a:extLst>
                </p:cNvPr>
                <p:cNvSpPr txBox="1"/>
                <p:nvPr/>
              </p:nvSpPr>
              <p:spPr>
                <a:xfrm>
                  <a:off x="3710551" y="1116322"/>
                  <a:ext cx="6938572"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smtClean="0">
                                <a:solidFill>
                                  <a:schemeClr val="accent2">
                                    <a:lumMod val="50000"/>
                                  </a:schemeClr>
                                </a:solidFill>
                                <a:latin typeface="Cambria Math" panose="02040503050406030204" pitchFamily="18" charset="0"/>
                              </a:rPr>
                            </m:ctrlPr>
                          </m:dPr>
                          <m:e>
                            <m:d>
                              <m:dPr>
                                <m:begChr m:val="⟨"/>
                                <m:endChr m:val="⟩"/>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𝒂</m:t>
                                </m:r>
                              </m:e>
                            </m:d>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𝟏</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𝒃</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𝟐</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𝒂</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𝒃</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𝟑</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𝒅</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𝟒</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𝒃</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m:oMathPara>
                  </a14:m>
                  <a:endParaRPr lang="zh-CN" altLang="en-US" sz="24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F2F3D6B2-B357-4F2C-B571-0A04595C90DD}"/>
                    </a:ext>
                  </a:extLst>
                </p:cNvPr>
                <p:cNvSpPr txBox="1">
                  <a:spLocks noRot="1" noChangeAspect="1" noMove="1" noResize="1" noEditPoints="1" noAdjustHandles="1" noChangeArrowheads="1" noChangeShapeType="1" noTextEdit="1"/>
                </p:cNvSpPr>
                <p:nvPr/>
              </p:nvSpPr>
              <p:spPr>
                <a:xfrm>
                  <a:off x="3710551" y="1116322"/>
                  <a:ext cx="6938572" cy="369332"/>
                </a:xfrm>
                <a:prstGeom prst="rect">
                  <a:avLst/>
                </a:prstGeom>
                <a:blipFill>
                  <a:blip r:embed="rId5"/>
                  <a:stretch>
                    <a:fillRect l="-615" r="-439"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6661759D-557F-4D3B-AA00-DBDDC9B8FAB8}"/>
                    </a:ext>
                  </a:extLst>
                </p:cNvPr>
                <p:cNvSpPr txBox="1"/>
                <p:nvPr/>
              </p:nvSpPr>
              <p:spPr>
                <a:xfrm>
                  <a:off x="3710551" y="1805092"/>
                  <a:ext cx="6056174"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2">
                                <a:lumMod val="50000"/>
                              </a:schemeClr>
                            </a:solidFill>
                            <a:latin typeface="Cambria Math" panose="02040503050406030204" pitchFamily="18" charset="0"/>
                          </a:rPr>
                          <m:t>𝑺</m:t>
                        </m:r>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smtClean="0">
                                <a:solidFill>
                                  <a:schemeClr val="accent2">
                                    <a:lumMod val="50000"/>
                                  </a:schemeClr>
                                </a:solidFill>
                                <a:latin typeface="Cambria Math" panose="02040503050406030204" pitchFamily="18" charset="0"/>
                              </a:rPr>
                            </m:ctrlPr>
                          </m:dPr>
                          <m:e>
                            <m:d>
                              <m:dPr>
                                <m:begChr m:val="⟨"/>
                                <m:endChr m:val="⟩"/>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𝒂</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𝒃</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𝒃</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𝒛</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𝒄</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𝒅</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m:oMathPara>
                  </a14:m>
                  <a:endParaRPr lang="zh-CN" altLang="en-US" sz="24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527D6925-DB63-41F4-B9AE-E4E6FA8E918A}"/>
                    </a:ext>
                  </a:extLst>
                </p:cNvPr>
                <p:cNvSpPr txBox="1">
                  <a:spLocks noRot="1" noChangeAspect="1" noMove="1" noResize="1" noEditPoints="1" noAdjustHandles="1" noChangeArrowheads="1" noChangeShapeType="1" noTextEdit="1"/>
                </p:cNvSpPr>
                <p:nvPr/>
              </p:nvSpPr>
              <p:spPr>
                <a:xfrm>
                  <a:off x="3710551" y="1805092"/>
                  <a:ext cx="6056174" cy="369332"/>
                </a:xfrm>
                <a:prstGeom prst="rect">
                  <a:avLst/>
                </a:prstGeom>
                <a:blipFill>
                  <a:blip r:embed="rId6"/>
                  <a:stretch>
                    <a:fillRect l="-201" r="-101"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8004524-C7FF-4E39-8E97-BE2677570AB6}"/>
                    </a:ext>
                  </a:extLst>
                </p:cNvPr>
                <p:cNvSpPr txBox="1"/>
                <p:nvPr/>
              </p:nvSpPr>
              <p:spPr>
                <a:xfrm>
                  <a:off x="3161994" y="2452458"/>
                  <a:ext cx="8692307" cy="369332"/>
                </a:xfrm>
                <a:prstGeom prst="rect">
                  <a:avLst/>
                </a:prstGeom>
                <a:solidFill>
                  <a:schemeClr val="accent6">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C00000"/>
                            </a:solidFill>
                            <a:latin typeface="Cambria Math" panose="02040503050406030204" pitchFamily="18" charset="0"/>
                          </a:rPr>
                          <m:t>𝑺</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𝑹</m:t>
                        </m:r>
                        <m:r>
                          <a:rPr lang="en-US" altLang="zh-CN" sz="2400" b="1" i="1" smtClean="0">
                            <a:solidFill>
                              <a:srgbClr val="C00000"/>
                            </a:solidFill>
                            <a:latin typeface="Cambria Math" panose="02040503050406030204" pitchFamily="18" charset="0"/>
                          </a:rPr>
                          <m:t>=</m:t>
                        </m:r>
                        <m:d>
                          <m:dPr>
                            <m:begChr m:val="{"/>
                            <m:endChr m:val="}"/>
                            <m:ctrlPr>
                              <a:rPr lang="en-US" altLang="zh-CN" sz="2400" b="1" i="1" smtClean="0">
                                <a:solidFill>
                                  <a:srgbClr val="C00000"/>
                                </a:solidFill>
                                <a:latin typeface="Cambria Math" panose="02040503050406030204" pitchFamily="18" charset="0"/>
                              </a:rPr>
                            </m:ctrlPr>
                          </m:dPr>
                          <m:e>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𝟏</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𝟏</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𝒚</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𝟏</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𝒛</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𝟐</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𝒚</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𝒛</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𝒙</m:t>
                                </m:r>
                              </m:e>
                            </m:d>
                            <m:r>
                              <a:rPr lang="en-US" altLang="zh-CN" sz="2400" b="1" i="1" smtClean="0">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𝟒</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𝒚</m:t>
                                </m:r>
                              </m:e>
                            </m:d>
                            <m:r>
                              <a:rPr lang="en-US" altLang="zh-CN" sz="2400" b="1" i="1">
                                <a:solidFill>
                                  <a:srgbClr val="C00000"/>
                                </a:solidFill>
                                <a:latin typeface="Cambria Math" panose="02040503050406030204" pitchFamily="18" charset="0"/>
                              </a:rPr>
                              <m:t>,</m:t>
                            </m:r>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𝟒</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𝒛</m:t>
                                </m:r>
                              </m:e>
                            </m:d>
                          </m:e>
                        </m:d>
                      </m:oMath>
                    </m:oMathPara>
                  </a14:m>
                  <a:endParaRPr lang="zh-CN" altLang="en-US" sz="2400" b="1">
                    <a:solidFill>
                      <a:srgbClr val="C00000"/>
                    </a:solidFill>
                  </a:endParaRPr>
                </a:p>
              </p:txBody>
            </p:sp>
          </mc:Choice>
          <mc:Fallback xmlns="">
            <p:sp>
              <p:nvSpPr>
                <p:cNvPr id="22" name="文本框 21">
                  <a:extLst>
                    <a:ext uri="{FF2B5EF4-FFF2-40B4-BE49-F238E27FC236}">
                      <a16:creationId xmlns:a16="http://schemas.microsoft.com/office/drawing/2014/main" id="{4CA48D3C-2FA6-4804-8601-A37DF330AD70}"/>
                    </a:ext>
                  </a:extLst>
                </p:cNvPr>
                <p:cNvSpPr txBox="1">
                  <a:spLocks noRot="1" noChangeAspect="1" noMove="1" noResize="1" noEditPoints="1" noAdjustHandles="1" noChangeArrowheads="1" noChangeShapeType="1" noTextEdit="1"/>
                </p:cNvSpPr>
                <p:nvPr/>
              </p:nvSpPr>
              <p:spPr>
                <a:xfrm>
                  <a:off x="3161994" y="2452458"/>
                  <a:ext cx="8692307" cy="369332"/>
                </a:xfrm>
                <a:prstGeom prst="rect">
                  <a:avLst/>
                </a:prstGeom>
                <a:blipFill>
                  <a:blip r:embed="rId7"/>
                  <a:stretch>
                    <a:fillRect b="-26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B66D6B5-C847-42FF-B5BB-933B03E0961C}"/>
                  </a:ext>
                </a:extLst>
              </p:cNvPr>
              <p:cNvSpPr txBox="1"/>
              <p:nvPr/>
            </p:nvSpPr>
            <p:spPr>
              <a:xfrm>
                <a:off x="9636649" y="3283125"/>
                <a:ext cx="1274213" cy="369332"/>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m:oMathPara>
                </a14:m>
                <a:endParaRPr lang="zh-CN" altLang="en-US" b="1">
                  <a:solidFill>
                    <a:srgbClr val="002060"/>
                  </a:solidFill>
                </a:endParaRPr>
              </a:p>
            </p:txBody>
          </p:sp>
        </mc:Choice>
        <mc:Fallback xmlns="">
          <p:sp>
            <p:nvSpPr>
              <p:cNvPr id="18" name="文本框 17">
                <a:extLst>
                  <a:ext uri="{FF2B5EF4-FFF2-40B4-BE49-F238E27FC236}">
                    <a16:creationId xmlns:a16="http://schemas.microsoft.com/office/drawing/2014/main" id="{3B66D6B5-C847-42FF-B5BB-933B03E0961C}"/>
                  </a:ext>
                </a:extLst>
              </p:cNvPr>
              <p:cNvSpPr txBox="1">
                <a:spLocks noRot="1" noChangeAspect="1" noMove="1" noResize="1" noEditPoints="1" noAdjustHandles="1" noChangeArrowheads="1" noChangeShapeType="1" noTextEdit="1"/>
              </p:cNvSpPr>
              <p:nvPr/>
            </p:nvSpPr>
            <p:spPr>
              <a:xfrm>
                <a:off x="9636649" y="3283125"/>
                <a:ext cx="1274213" cy="369332"/>
              </a:xfrm>
              <a:prstGeom prst="rect">
                <a:avLst/>
              </a:prstGeom>
              <a:blipFill>
                <a:blip r:embed="rId8"/>
                <a:stretch>
                  <a:fillRect b="-6667"/>
                </a:stretch>
              </a:blipFill>
            </p:spPr>
            <p:txBody>
              <a:bodyPr/>
              <a:lstStyle/>
              <a:p>
                <a:r>
                  <a:rPr lang="zh-CN" altLang="en-US">
                    <a:noFill/>
                  </a:rPr>
                  <a:t> </a:t>
                </a:r>
              </a:p>
            </p:txBody>
          </p:sp>
        </mc:Fallback>
      </mc:AlternateContent>
      <p:grpSp>
        <p:nvGrpSpPr>
          <p:cNvPr id="19" name="组合 18">
            <a:extLst>
              <a:ext uri="{FF2B5EF4-FFF2-40B4-BE49-F238E27FC236}">
                <a16:creationId xmlns:a16="http://schemas.microsoft.com/office/drawing/2014/main" id="{357BAC8C-D825-4718-A727-9732821B1983}"/>
              </a:ext>
            </a:extLst>
          </p:cNvPr>
          <p:cNvGrpSpPr/>
          <p:nvPr/>
        </p:nvGrpSpPr>
        <p:grpSpPr>
          <a:xfrm>
            <a:off x="8178032" y="2594357"/>
            <a:ext cx="1868269" cy="693531"/>
            <a:chOff x="8656198" y="2556187"/>
            <a:chExt cx="1868269" cy="693531"/>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132424D-9868-49A2-957E-EE6C854509C0}"/>
                    </a:ext>
                  </a:extLst>
                </p:cNvPr>
                <p:cNvSpPr txBox="1"/>
                <p:nvPr/>
              </p:nvSpPr>
              <p:spPr>
                <a:xfrm>
                  <a:off x="8656198" y="2556187"/>
                  <a:ext cx="1868269" cy="46166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rPr>
                    <a:t>和</a:t>
                  </a:r>
                  <a14:m>
                    <m:oMath xmlns:m="http://schemas.openxmlformats.org/officeDocument/2006/math">
                      <m:r>
                        <a:rPr lang="en-US" altLang="zh-CN" sz="2400" b="1" i="1" smtClean="0">
                          <a:solidFill>
                            <a:srgbClr val="002060"/>
                          </a:solidFill>
                          <a:latin typeface="Cambria Math" panose="02040503050406030204" pitchFamily="18" charset="0"/>
                        </a:rPr>
                        <m:t>𝑺</m:t>
                      </m:r>
                    </m:oMath>
                  </a14:m>
                  <a:r>
                    <a:rPr lang="zh-CN" altLang="en-US" sz="2400" b="1">
                      <a:solidFill>
                        <a:srgbClr val="002060"/>
                      </a:solidFill>
                    </a:rPr>
                    <a:t>的复合</a:t>
                  </a:r>
                </a:p>
              </p:txBody>
            </p:sp>
          </mc:Choice>
          <mc:Fallback xmlns="">
            <p:sp>
              <p:nvSpPr>
                <p:cNvPr id="107" name="文本框 106">
                  <a:extLst>
                    <a:ext uri="{FF2B5EF4-FFF2-40B4-BE49-F238E27FC236}">
                      <a16:creationId xmlns:a16="http://schemas.microsoft.com/office/drawing/2014/main" id="{3D0E5D2E-1A74-4807-BF82-801795005C3E}"/>
                    </a:ext>
                  </a:extLst>
                </p:cNvPr>
                <p:cNvSpPr txBox="1">
                  <a:spLocks noRot="1" noChangeAspect="1" noMove="1" noResize="1" noEditPoints="1" noAdjustHandles="1" noChangeArrowheads="1" noChangeShapeType="1" noTextEdit="1"/>
                </p:cNvSpPr>
                <p:nvPr/>
              </p:nvSpPr>
              <p:spPr>
                <a:xfrm>
                  <a:off x="8656198" y="2556187"/>
                  <a:ext cx="1868269" cy="461665"/>
                </a:xfrm>
                <a:prstGeom prst="rect">
                  <a:avLst/>
                </a:prstGeom>
                <a:blipFill>
                  <a:blip r:embed="rId9"/>
                  <a:stretch>
                    <a:fillRect l="-980" t="-9333" r="-654" b="-32000"/>
                  </a:stretch>
                </a:blipFill>
              </p:spPr>
              <p:txBody>
                <a:bodyPr/>
                <a:lstStyle/>
                <a:p>
                  <a:r>
                    <a:rPr lang="zh-CN" altLang="en-US">
                      <a:noFill/>
                    </a:rPr>
                    <a:t> </a:t>
                  </a:r>
                </a:p>
              </p:txBody>
            </p:sp>
          </mc:Fallback>
        </mc:AlternateContent>
        <p:sp>
          <p:nvSpPr>
            <p:cNvPr id="21" name="箭头: 下 20">
              <a:extLst>
                <a:ext uri="{FF2B5EF4-FFF2-40B4-BE49-F238E27FC236}">
                  <a16:creationId xmlns:a16="http://schemas.microsoft.com/office/drawing/2014/main" id="{2E445F77-55AE-4446-8DC1-CC9A66B90BC1}"/>
                </a:ext>
              </a:extLst>
            </p:cNvPr>
            <p:cNvSpPr/>
            <p:nvPr/>
          </p:nvSpPr>
          <p:spPr>
            <a:xfrm>
              <a:off x="9511825" y="3014718"/>
              <a:ext cx="157014" cy="235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6" name="直接箭头连接符 65">
            <a:extLst>
              <a:ext uri="{FF2B5EF4-FFF2-40B4-BE49-F238E27FC236}">
                <a16:creationId xmlns:a16="http://schemas.microsoft.com/office/drawing/2014/main" id="{5FE4F873-255A-4AD2-914E-66E9897FF368}"/>
              </a:ext>
            </a:extLst>
          </p:cNvPr>
          <p:cNvCxnSpPr/>
          <p:nvPr/>
        </p:nvCxnSpPr>
        <p:spPr>
          <a:xfrm flipH="1">
            <a:off x="3506294" y="2316323"/>
            <a:ext cx="1585401" cy="31943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EDB8704E-8872-46AD-A889-8F77AAF7DD3C}"/>
              </a:ext>
            </a:extLst>
          </p:cNvPr>
          <p:cNvCxnSpPr/>
          <p:nvPr/>
        </p:nvCxnSpPr>
        <p:spPr>
          <a:xfrm>
            <a:off x="3479983" y="3005093"/>
            <a:ext cx="2398915" cy="27803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5" name="组合 74">
            <a:extLst>
              <a:ext uri="{FF2B5EF4-FFF2-40B4-BE49-F238E27FC236}">
                <a16:creationId xmlns:a16="http://schemas.microsoft.com/office/drawing/2014/main" id="{1BE28544-9A15-4746-822F-8DE924565335}"/>
              </a:ext>
            </a:extLst>
          </p:cNvPr>
          <p:cNvGrpSpPr/>
          <p:nvPr/>
        </p:nvGrpSpPr>
        <p:grpSpPr>
          <a:xfrm>
            <a:off x="1326646" y="3930491"/>
            <a:ext cx="9538705" cy="2169595"/>
            <a:chOff x="815724" y="3894423"/>
            <a:chExt cx="9538705" cy="2169595"/>
          </a:xfrm>
        </p:grpSpPr>
        <p:pic>
          <p:nvPicPr>
            <p:cNvPr id="6" name="图片 5">
              <a:extLst>
                <a:ext uri="{FF2B5EF4-FFF2-40B4-BE49-F238E27FC236}">
                  <a16:creationId xmlns:a16="http://schemas.microsoft.com/office/drawing/2014/main" id="{05A91726-8742-4549-855B-8208F1B423C3}"/>
                </a:ext>
              </a:extLst>
            </p:cNvPr>
            <p:cNvPicPr>
              <a:picLocks noChangeAspect="1"/>
            </p:cNvPicPr>
            <p:nvPr/>
          </p:nvPicPr>
          <p:blipFill>
            <a:blip r:embed="rId10"/>
            <a:stretch>
              <a:fillRect/>
            </a:stretch>
          </p:blipFill>
          <p:spPr>
            <a:xfrm>
              <a:off x="7680271" y="4267879"/>
              <a:ext cx="2344916" cy="1304360"/>
            </a:xfrm>
            <a:prstGeom prst="rect">
              <a:avLst/>
            </a:prstGeom>
          </p:spPr>
        </p:pic>
        <p:pic>
          <p:nvPicPr>
            <p:cNvPr id="2" name="图片 1">
              <a:extLst>
                <a:ext uri="{FF2B5EF4-FFF2-40B4-BE49-F238E27FC236}">
                  <a16:creationId xmlns:a16="http://schemas.microsoft.com/office/drawing/2014/main" id="{BCEB7306-40B2-4660-A3E3-FBF1DF869400}"/>
                </a:ext>
              </a:extLst>
            </p:cNvPr>
            <p:cNvPicPr>
              <a:picLocks noChangeAspect="1"/>
            </p:cNvPicPr>
            <p:nvPr/>
          </p:nvPicPr>
          <p:blipFill>
            <a:blip r:embed="rId11"/>
            <a:stretch>
              <a:fillRect/>
            </a:stretch>
          </p:blipFill>
          <p:spPr>
            <a:xfrm>
              <a:off x="969433" y="4249929"/>
              <a:ext cx="2510550" cy="1321342"/>
            </a:xfrm>
            <a:prstGeom prst="rect">
              <a:avLst/>
            </a:prstGeom>
          </p:spPr>
        </p:pic>
        <p:pic>
          <p:nvPicPr>
            <p:cNvPr id="3" name="图片 2">
              <a:extLst>
                <a:ext uri="{FF2B5EF4-FFF2-40B4-BE49-F238E27FC236}">
                  <a16:creationId xmlns:a16="http://schemas.microsoft.com/office/drawing/2014/main" id="{02AD5C12-61EF-4117-9712-B239B0AE3704}"/>
                </a:ext>
              </a:extLst>
            </p:cNvPr>
            <p:cNvPicPr>
              <a:picLocks noChangeAspect="1"/>
            </p:cNvPicPr>
            <p:nvPr/>
          </p:nvPicPr>
          <p:blipFill>
            <a:blip r:embed="rId12"/>
            <a:stretch>
              <a:fillRect/>
            </a:stretch>
          </p:blipFill>
          <p:spPr>
            <a:xfrm>
              <a:off x="4520986" y="4249929"/>
              <a:ext cx="2084784" cy="1321342"/>
            </a:xfrm>
            <a:prstGeom prst="rect">
              <a:avLst/>
            </a:prstGeom>
          </p:spPr>
        </p:pic>
        <p:sp>
          <p:nvSpPr>
            <p:cNvPr id="40" name="文本框 39">
              <a:extLst>
                <a:ext uri="{FF2B5EF4-FFF2-40B4-BE49-F238E27FC236}">
                  <a16:creationId xmlns:a16="http://schemas.microsoft.com/office/drawing/2014/main" id="{ECBE3735-1B15-46D4-A125-F19B32249A51}"/>
                </a:ext>
              </a:extLst>
            </p:cNvPr>
            <p:cNvSpPr txBox="1"/>
            <p:nvPr/>
          </p:nvSpPr>
          <p:spPr>
            <a:xfrm>
              <a:off x="3483272" y="4259998"/>
              <a:ext cx="164461" cy="349542"/>
            </a:xfrm>
            <a:prstGeom prst="rect">
              <a:avLst/>
            </a:prstGeom>
            <a:noFill/>
          </p:spPr>
          <p:txBody>
            <a:bodyPr wrap="square" lIns="0" tIns="0" rIns="0" bIns="0" rtlCol="0">
              <a:spAutoFit/>
            </a:bodyPr>
            <a:lstStyle/>
            <a:p>
              <a:pPr algn="ctr"/>
              <a:r>
                <a:rPr lang="en-US" altLang="zh-CN" b="1">
                  <a:solidFill>
                    <a:schemeClr val="accent2">
                      <a:lumMod val="50000"/>
                    </a:schemeClr>
                  </a:solidFill>
                </a:rPr>
                <a:t>1</a:t>
              </a:r>
              <a:endParaRPr lang="zh-CN" altLang="en-US" b="1">
                <a:solidFill>
                  <a:schemeClr val="accent2">
                    <a:lumMod val="50000"/>
                  </a:schemeClr>
                </a:solidFill>
              </a:endParaRPr>
            </a:p>
          </p:txBody>
        </p:sp>
        <p:sp>
          <p:nvSpPr>
            <p:cNvPr id="41" name="文本框 40">
              <a:extLst>
                <a:ext uri="{FF2B5EF4-FFF2-40B4-BE49-F238E27FC236}">
                  <a16:creationId xmlns:a16="http://schemas.microsoft.com/office/drawing/2014/main" id="{BC25C575-09AF-41AA-A56D-047CA75B0F55}"/>
                </a:ext>
              </a:extLst>
            </p:cNvPr>
            <p:cNvSpPr txBox="1"/>
            <p:nvPr/>
          </p:nvSpPr>
          <p:spPr>
            <a:xfrm>
              <a:off x="3486559" y="4620650"/>
              <a:ext cx="164461" cy="349542"/>
            </a:xfrm>
            <a:prstGeom prst="rect">
              <a:avLst/>
            </a:prstGeom>
            <a:noFill/>
          </p:spPr>
          <p:txBody>
            <a:bodyPr wrap="square" lIns="0" tIns="0" rIns="0" bIns="0" rtlCol="0">
              <a:spAutoFit/>
            </a:bodyPr>
            <a:lstStyle/>
            <a:p>
              <a:pPr algn="ctr"/>
              <a:r>
                <a:rPr lang="en-US" altLang="zh-CN" b="1">
                  <a:solidFill>
                    <a:schemeClr val="accent2">
                      <a:lumMod val="50000"/>
                    </a:schemeClr>
                  </a:solidFill>
                </a:rPr>
                <a:t>2</a:t>
              </a:r>
              <a:endParaRPr lang="zh-CN" altLang="en-US" b="1">
                <a:solidFill>
                  <a:schemeClr val="accent2">
                    <a:lumMod val="50000"/>
                  </a:schemeClr>
                </a:solidFill>
              </a:endParaRPr>
            </a:p>
          </p:txBody>
        </p:sp>
        <p:sp>
          <p:nvSpPr>
            <p:cNvPr id="42" name="文本框 41">
              <a:extLst>
                <a:ext uri="{FF2B5EF4-FFF2-40B4-BE49-F238E27FC236}">
                  <a16:creationId xmlns:a16="http://schemas.microsoft.com/office/drawing/2014/main" id="{DB54BA40-AC4A-40FC-BA32-7ECC9912923D}"/>
                </a:ext>
              </a:extLst>
            </p:cNvPr>
            <p:cNvSpPr txBox="1"/>
            <p:nvPr/>
          </p:nvSpPr>
          <p:spPr>
            <a:xfrm>
              <a:off x="3496427" y="4923306"/>
              <a:ext cx="164461" cy="349542"/>
            </a:xfrm>
            <a:prstGeom prst="rect">
              <a:avLst/>
            </a:prstGeom>
            <a:noFill/>
          </p:spPr>
          <p:txBody>
            <a:bodyPr wrap="square" lIns="0" tIns="0" rIns="0" bIns="0" rtlCol="0">
              <a:spAutoFit/>
            </a:bodyPr>
            <a:lstStyle/>
            <a:p>
              <a:pPr algn="ctr"/>
              <a:r>
                <a:rPr lang="en-US" altLang="zh-CN" b="1">
                  <a:solidFill>
                    <a:schemeClr val="accent2">
                      <a:lumMod val="50000"/>
                    </a:schemeClr>
                  </a:solidFill>
                </a:rPr>
                <a:t>3</a:t>
              </a:r>
              <a:endParaRPr lang="zh-CN" altLang="en-US" b="1">
                <a:solidFill>
                  <a:schemeClr val="accent2">
                    <a:lumMod val="50000"/>
                  </a:schemeClr>
                </a:solidFill>
              </a:endParaRPr>
            </a:p>
          </p:txBody>
        </p:sp>
        <p:sp>
          <p:nvSpPr>
            <p:cNvPr id="43" name="文本框 42">
              <a:extLst>
                <a:ext uri="{FF2B5EF4-FFF2-40B4-BE49-F238E27FC236}">
                  <a16:creationId xmlns:a16="http://schemas.microsoft.com/office/drawing/2014/main" id="{BFC4FE69-04E6-4D85-A6A1-505267D915D6}"/>
                </a:ext>
              </a:extLst>
            </p:cNvPr>
            <p:cNvSpPr txBox="1"/>
            <p:nvPr/>
          </p:nvSpPr>
          <p:spPr>
            <a:xfrm>
              <a:off x="3506294" y="5244152"/>
              <a:ext cx="164461" cy="349542"/>
            </a:xfrm>
            <a:prstGeom prst="rect">
              <a:avLst/>
            </a:prstGeom>
            <a:noFill/>
          </p:spPr>
          <p:txBody>
            <a:bodyPr wrap="square" lIns="0" tIns="0" rIns="0" bIns="0" rtlCol="0">
              <a:spAutoFit/>
            </a:bodyPr>
            <a:lstStyle/>
            <a:p>
              <a:pPr algn="ctr"/>
              <a:r>
                <a:rPr lang="en-US" altLang="zh-CN" b="1">
                  <a:solidFill>
                    <a:schemeClr val="accent2">
                      <a:lumMod val="50000"/>
                    </a:schemeClr>
                  </a:solidFill>
                </a:rPr>
                <a:t>4</a:t>
              </a:r>
              <a:endParaRPr lang="zh-CN" altLang="en-US" b="1">
                <a:solidFill>
                  <a:schemeClr val="accent2">
                    <a:lumMod val="50000"/>
                  </a:schemeClr>
                </a:solidFill>
              </a:endParaRPr>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E803DCA1-4BB5-4FA1-8C95-EA75D8A86C0D}"/>
                    </a:ext>
                  </a:extLst>
                </p:cNvPr>
                <p:cNvSpPr txBox="1"/>
                <p:nvPr/>
              </p:nvSpPr>
              <p:spPr>
                <a:xfrm>
                  <a:off x="6605770" y="4249927"/>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𝒂</m:t>
                        </m:r>
                      </m:oMath>
                    </m:oMathPara>
                  </a14:m>
                  <a:endParaRPr lang="zh-CN" altLang="en-US" b="1">
                    <a:solidFill>
                      <a:schemeClr val="accent2">
                        <a:lumMod val="50000"/>
                      </a:schemeClr>
                    </a:solidFill>
                  </a:endParaRPr>
                </a:p>
              </p:txBody>
            </p:sp>
          </mc:Choice>
          <mc:Fallback xmlns="">
            <p:sp>
              <p:nvSpPr>
                <p:cNvPr id="44" name="文本框 43">
                  <a:extLst>
                    <a:ext uri="{FF2B5EF4-FFF2-40B4-BE49-F238E27FC236}">
                      <a16:creationId xmlns:a16="http://schemas.microsoft.com/office/drawing/2014/main" id="{E803DCA1-4BB5-4FA1-8C95-EA75D8A86C0D}"/>
                    </a:ext>
                  </a:extLst>
                </p:cNvPr>
                <p:cNvSpPr txBox="1">
                  <a:spLocks noRot="1" noChangeAspect="1" noMove="1" noResize="1" noEditPoints="1" noAdjustHandles="1" noChangeArrowheads="1" noChangeShapeType="1" noTextEdit="1"/>
                </p:cNvSpPr>
                <p:nvPr/>
              </p:nvSpPr>
              <p:spPr>
                <a:xfrm>
                  <a:off x="6605770" y="4249927"/>
                  <a:ext cx="164461" cy="276999"/>
                </a:xfrm>
                <a:prstGeom prst="rect">
                  <a:avLst/>
                </a:prstGeom>
                <a:blipFill>
                  <a:blip r:embed="rId13"/>
                  <a:stretch>
                    <a:fillRect l="-48148" r="-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B472D311-F475-4D98-AEA1-50C429AA8D7F}"/>
                    </a:ext>
                  </a:extLst>
                </p:cNvPr>
                <p:cNvSpPr txBox="1"/>
                <p:nvPr/>
              </p:nvSpPr>
              <p:spPr>
                <a:xfrm>
                  <a:off x="6609057" y="4610579"/>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𝒃</m:t>
                        </m:r>
                      </m:oMath>
                    </m:oMathPara>
                  </a14:m>
                  <a:endParaRPr lang="zh-CN" altLang="en-US" b="1">
                    <a:solidFill>
                      <a:schemeClr val="accent2">
                        <a:lumMod val="50000"/>
                      </a:schemeClr>
                    </a:solidFill>
                  </a:endParaRPr>
                </a:p>
              </p:txBody>
            </p:sp>
          </mc:Choice>
          <mc:Fallback xmlns="">
            <p:sp>
              <p:nvSpPr>
                <p:cNvPr id="45" name="文本框 44">
                  <a:extLst>
                    <a:ext uri="{FF2B5EF4-FFF2-40B4-BE49-F238E27FC236}">
                      <a16:creationId xmlns:a16="http://schemas.microsoft.com/office/drawing/2014/main" id="{B472D311-F475-4D98-AEA1-50C429AA8D7F}"/>
                    </a:ext>
                  </a:extLst>
                </p:cNvPr>
                <p:cNvSpPr txBox="1">
                  <a:spLocks noRot="1" noChangeAspect="1" noMove="1" noResize="1" noEditPoints="1" noAdjustHandles="1" noChangeArrowheads="1" noChangeShapeType="1" noTextEdit="1"/>
                </p:cNvSpPr>
                <p:nvPr/>
              </p:nvSpPr>
              <p:spPr>
                <a:xfrm>
                  <a:off x="6609057" y="4610579"/>
                  <a:ext cx="164461" cy="276999"/>
                </a:xfrm>
                <a:prstGeom prst="rect">
                  <a:avLst/>
                </a:prstGeom>
                <a:blipFill>
                  <a:blip r:embed="rId14"/>
                  <a:stretch>
                    <a:fillRect l="-66667" r="-25926"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D28D467D-76A3-4C4B-90AC-73A74EF139FE}"/>
                    </a:ext>
                  </a:extLst>
                </p:cNvPr>
                <p:cNvSpPr txBox="1"/>
                <p:nvPr/>
              </p:nvSpPr>
              <p:spPr>
                <a:xfrm>
                  <a:off x="6605769" y="4887578"/>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𝒄</m:t>
                        </m:r>
                      </m:oMath>
                    </m:oMathPara>
                  </a14:m>
                  <a:endParaRPr lang="zh-CN" altLang="en-US" b="1">
                    <a:solidFill>
                      <a:schemeClr val="accent2">
                        <a:lumMod val="50000"/>
                      </a:schemeClr>
                    </a:solidFill>
                  </a:endParaRPr>
                </a:p>
              </p:txBody>
            </p:sp>
          </mc:Choice>
          <mc:Fallback xmlns="">
            <p:sp>
              <p:nvSpPr>
                <p:cNvPr id="46" name="文本框 45">
                  <a:extLst>
                    <a:ext uri="{FF2B5EF4-FFF2-40B4-BE49-F238E27FC236}">
                      <a16:creationId xmlns:a16="http://schemas.microsoft.com/office/drawing/2014/main" id="{D28D467D-76A3-4C4B-90AC-73A74EF139FE}"/>
                    </a:ext>
                  </a:extLst>
                </p:cNvPr>
                <p:cNvSpPr txBox="1">
                  <a:spLocks noRot="1" noChangeAspect="1" noMove="1" noResize="1" noEditPoints="1" noAdjustHandles="1" noChangeArrowheads="1" noChangeShapeType="1" noTextEdit="1"/>
                </p:cNvSpPr>
                <p:nvPr/>
              </p:nvSpPr>
              <p:spPr>
                <a:xfrm>
                  <a:off x="6605769" y="4887578"/>
                  <a:ext cx="164461" cy="276999"/>
                </a:xfrm>
                <a:prstGeom prst="rect">
                  <a:avLst/>
                </a:prstGeom>
                <a:blipFill>
                  <a:blip r:embed="rId15"/>
                  <a:stretch>
                    <a:fillRect l="-40741" r="-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353D1747-427F-4375-B4B7-4A0DD6870561}"/>
                    </a:ext>
                  </a:extLst>
                </p:cNvPr>
                <p:cNvSpPr txBox="1"/>
                <p:nvPr/>
              </p:nvSpPr>
              <p:spPr>
                <a:xfrm>
                  <a:off x="6608588" y="5225378"/>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𝒅</m:t>
                        </m:r>
                      </m:oMath>
                    </m:oMathPara>
                  </a14:m>
                  <a:endParaRPr lang="zh-CN" altLang="en-US" b="1">
                    <a:solidFill>
                      <a:schemeClr val="accent2">
                        <a:lumMod val="50000"/>
                      </a:schemeClr>
                    </a:solidFill>
                  </a:endParaRPr>
                </a:p>
              </p:txBody>
            </p:sp>
          </mc:Choice>
          <mc:Fallback xmlns="">
            <p:sp>
              <p:nvSpPr>
                <p:cNvPr id="47" name="文本框 46">
                  <a:extLst>
                    <a:ext uri="{FF2B5EF4-FFF2-40B4-BE49-F238E27FC236}">
                      <a16:creationId xmlns:a16="http://schemas.microsoft.com/office/drawing/2014/main" id="{353D1747-427F-4375-B4B7-4A0DD6870561}"/>
                    </a:ext>
                  </a:extLst>
                </p:cNvPr>
                <p:cNvSpPr txBox="1">
                  <a:spLocks noRot="1" noChangeAspect="1" noMove="1" noResize="1" noEditPoints="1" noAdjustHandles="1" noChangeArrowheads="1" noChangeShapeType="1" noTextEdit="1"/>
                </p:cNvSpPr>
                <p:nvPr/>
              </p:nvSpPr>
              <p:spPr>
                <a:xfrm>
                  <a:off x="6608588" y="5225378"/>
                  <a:ext cx="164461" cy="276999"/>
                </a:xfrm>
                <a:prstGeom prst="rect">
                  <a:avLst/>
                </a:prstGeom>
                <a:blipFill>
                  <a:blip r:embed="rId16"/>
                  <a:stretch>
                    <a:fillRect l="-70370" r="-25926" b="-8696"/>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02AE6032-9C65-4451-8421-04FE8962BB3A}"/>
                </a:ext>
              </a:extLst>
            </p:cNvPr>
            <p:cNvSpPr txBox="1"/>
            <p:nvPr/>
          </p:nvSpPr>
          <p:spPr>
            <a:xfrm>
              <a:off x="9976903" y="4284667"/>
              <a:ext cx="164461" cy="349542"/>
            </a:xfrm>
            <a:prstGeom prst="rect">
              <a:avLst/>
            </a:prstGeom>
            <a:noFill/>
          </p:spPr>
          <p:txBody>
            <a:bodyPr wrap="square" lIns="0" tIns="0" rIns="0" bIns="0" rtlCol="0">
              <a:spAutoFit/>
            </a:bodyPr>
            <a:lstStyle/>
            <a:p>
              <a:pPr algn="ctr"/>
              <a:r>
                <a:rPr lang="en-US" altLang="zh-CN" b="1">
                  <a:solidFill>
                    <a:schemeClr val="accent2">
                      <a:lumMod val="50000"/>
                    </a:schemeClr>
                  </a:solidFill>
                </a:rPr>
                <a:t>1</a:t>
              </a:r>
              <a:endParaRPr lang="zh-CN" altLang="en-US" b="1">
                <a:solidFill>
                  <a:schemeClr val="accent2">
                    <a:lumMod val="50000"/>
                  </a:schemeClr>
                </a:solidFill>
              </a:endParaRPr>
            </a:p>
          </p:txBody>
        </p:sp>
        <p:sp>
          <p:nvSpPr>
            <p:cNvPr id="49" name="文本框 48">
              <a:extLst>
                <a:ext uri="{FF2B5EF4-FFF2-40B4-BE49-F238E27FC236}">
                  <a16:creationId xmlns:a16="http://schemas.microsoft.com/office/drawing/2014/main" id="{CA9AFD9D-5360-4B08-8D66-1556CD907878}"/>
                </a:ext>
              </a:extLst>
            </p:cNvPr>
            <p:cNvSpPr txBox="1"/>
            <p:nvPr/>
          </p:nvSpPr>
          <p:spPr>
            <a:xfrm>
              <a:off x="9987091" y="4609540"/>
              <a:ext cx="164461" cy="349542"/>
            </a:xfrm>
            <a:prstGeom prst="rect">
              <a:avLst/>
            </a:prstGeom>
            <a:noFill/>
          </p:spPr>
          <p:txBody>
            <a:bodyPr wrap="square" lIns="0" tIns="0" rIns="0" bIns="0" rtlCol="0">
              <a:spAutoFit/>
            </a:bodyPr>
            <a:lstStyle/>
            <a:p>
              <a:pPr algn="ctr"/>
              <a:r>
                <a:rPr lang="en-US" altLang="zh-CN" b="1">
                  <a:solidFill>
                    <a:schemeClr val="accent2">
                      <a:lumMod val="50000"/>
                    </a:schemeClr>
                  </a:solidFill>
                </a:rPr>
                <a:t>2</a:t>
              </a:r>
              <a:endParaRPr lang="zh-CN" altLang="en-US" b="1">
                <a:solidFill>
                  <a:schemeClr val="accent2">
                    <a:lumMod val="50000"/>
                  </a:schemeClr>
                </a:solidFill>
              </a:endParaRPr>
            </a:p>
          </p:txBody>
        </p:sp>
        <p:sp>
          <p:nvSpPr>
            <p:cNvPr id="50" name="文本框 49">
              <a:extLst>
                <a:ext uri="{FF2B5EF4-FFF2-40B4-BE49-F238E27FC236}">
                  <a16:creationId xmlns:a16="http://schemas.microsoft.com/office/drawing/2014/main" id="{C8CFA20A-FCBE-43D9-8CF8-E1C75BB61DF6}"/>
                </a:ext>
              </a:extLst>
            </p:cNvPr>
            <p:cNvSpPr txBox="1"/>
            <p:nvPr/>
          </p:nvSpPr>
          <p:spPr>
            <a:xfrm>
              <a:off x="9987092" y="4911822"/>
              <a:ext cx="164461" cy="349542"/>
            </a:xfrm>
            <a:prstGeom prst="rect">
              <a:avLst/>
            </a:prstGeom>
            <a:noFill/>
          </p:spPr>
          <p:txBody>
            <a:bodyPr wrap="square" lIns="0" tIns="0" rIns="0" bIns="0" rtlCol="0">
              <a:spAutoFit/>
            </a:bodyPr>
            <a:lstStyle/>
            <a:p>
              <a:pPr algn="ctr"/>
              <a:r>
                <a:rPr lang="en-US" altLang="zh-CN" b="1">
                  <a:solidFill>
                    <a:schemeClr val="accent2">
                      <a:lumMod val="50000"/>
                    </a:schemeClr>
                  </a:solidFill>
                </a:rPr>
                <a:t>3</a:t>
              </a:r>
              <a:endParaRPr lang="zh-CN" altLang="en-US" b="1">
                <a:solidFill>
                  <a:schemeClr val="accent2">
                    <a:lumMod val="50000"/>
                  </a:schemeClr>
                </a:solidFill>
              </a:endParaRPr>
            </a:p>
          </p:txBody>
        </p:sp>
        <p:sp>
          <p:nvSpPr>
            <p:cNvPr id="51" name="文本框 50">
              <a:extLst>
                <a:ext uri="{FF2B5EF4-FFF2-40B4-BE49-F238E27FC236}">
                  <a16:creationId xmlns:a16="http://schemas.microsoft.com/office/drawing/2014/main" id="{8300753E-5AC4-4802-BE02-1F593BE78D41}"/>
                </a:ext>
              </a:extLst>
            </p:cNvPr>
            <p:cNvSpPr txBox="1"/>
            <p:nvPr/>
          </p:nvSpPr>
          <p:spPr>
            <a:xfrm>
              <a:off x="9987092" y="5241546"/>
              <a:ext cx="164461" cy="349542"/>
            </a:xfrm>
            <a:prstGeom prst="rect">
              <a:avLst/>
            </a:prstGeom>
            <a:noFill/>
          </p:spPr>
          <p:txBody>
            <a:bodyPr wrap="square" lIns="0" tIns="0" rIns="0" bIns="0" rtlCol="0">
              <a:spAutoFit/>
            </a:bodyPr>
            <a:lstStyle/>
            <a:p>
              <a:pPr algn="ctr"/>
              <a:r>
                <a:rPr lang="en-US" altLang="zh-CN" b="1">
                  <a:solidFill>
                    <a:schemeClr val="accent2">
                      <a:lumMod val="50000"/>
                    </a:schemeClr>
                  </a:solidFill>
                </a:rPr>
                <a:t>4</a:t>
              </a:r>
              <a:endParaRPr lang="zh-CN" altLang="en-US" b="1">
                <a:solidFill>
                  <a:schemeClr val="accent2">
                    <a:lumMod val="50000"/>
                  </a:schemeClr>
                </a:solidFill>
              </a:endParaRPr>
            </a:p>
          </p:txBody>
        </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F223324A-5A66-4231-870C-55E5980E21E6}"/>
                    </a:ext>
                  </a:extLst>
                </p:cNvPr>
                <p:cNvSpPr txBox="1"/>
                <p:nvPr/>
              </p:nvSpPr>
              <p:spPr>
                <a:xfrm>
                  <a:off x="2002352" y="3989974"/>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𝒂</m:t>
                        </m:r>
                      </m:oMath>
                    </m:oMathPara>
                  </a14:m>
                  <a:endParaRPr lang="zh-CN" altLang="en-US" b="1">
                    <a:solidFill>
                      <a:schemeClr val="accent2">
                        <a:lumMod val="50000"/>
                      </a:schemeClr>
                    </a:solidFill>
                  </a:endParaRPr>
                </a:p>
              </p:txBody>
            </p:sp>
          </mc:Choice>
          <mc:Fallback xmlns="">
            <p:sp>
              <p:nvSpPr>
                <p:cNvPr id="52" name="文本框 51">
                  <a:extLst>
                    <a:ext uri="{FF2B5EF4-FFF2-40B4-BE49-F238E27FC236}">
                      <a16:creationId xmlns:a16="http://schemas.microsoft.com/office/drawing/2014/main" id="{F223324A-5A66-4231-870C-55E5980E21E6}"/>
                    </a:ext>
                  </a:extLst>
                </p:cNvPr>
                <p:cNvSpPr txBox="1">
                  <a:spLocks noRot="1" noChangeAspect="1" noMove="1" noResize="1" noEditPoints="1" noAdjustHandles="1" noChangeArrowheads="1" noChangeShapeType="1" noTextEdit="1"/>
                </p:cNvSpPr>
                <p:nvPr/>
              </p:nvSpPr>
              <p:spPr>
                <a:xfrm>
                  <a:off x="2002352" y="3989974"/>
                  <a:ext cx="164461" cy="276999"/>
                </a:xfrm>
                <a:prstGeom prst="rect">
                  <a:avLst/>
                </a:prstGeom>
                <a:blipFill>
                  <a:blip r:embed="rId17"/>
                  <a:stretch>
                    <a:fillRect l="-48148" r="-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B5FBCA57-94F3-4F8D-84F9-809E3A5FC593}"/>
                    </a:ext>
                  </a:extLst>
                </p:cNvPr>
                <p:cNvSpPr txBox="1"/>
                <p:nvPr/>
              </p:nvSpPr>
              <p:spPr>
                <a:xfrm>
                  <a:off x="2388559" y="4007668"/>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𝒃</m:t>
                        </m:r>
                      </m:oMath>
                    </m:oMathPara>
                  </a14:m>
                  <a:endParaRPr lang="zh-CN" altLang="en-US" b="1">
                    <a:solidFill>
                      <a:schemeClr val="accent2">
                        <a:lumMod val="50000"/>
                      </a:schemeClr>
                    </a:solidFill>
                  </a:endParaRPr>
                </a:p>
              </p:txBody>
            </p:sp>
          </mc:Choice>
          <mc:Fallback xmlns="">
            <p:sp>
              <p:nvSpPr>
                <p:cNvPr id="53" name="文本框 52">
                  <a:extLst>
                    <a:ext uri="{FF2B5EF4-FFF2-40B4-BE49-F238E27FC236}">
                      <a16:creationId xmlns:a16="http://schemas.microsoft.com/office/drawing/2014/main" id="{B5FBCA57-94F3-4F8D-84F9-809E3A5FC593}"/>
                    </a:ext>
                  </a:extLst>
                </p:cNvPr>
                <p:cNvSpPr txBox="1">
                  <a:spLocks noRot="1" noChangeAspect="1" noMove="1" noResize="1" noEditPoints="1" noAdjustHandles="1" noChangeArrowheads="1" noChangeShapeType="1" noTextEdit="1"/>
                </p:cNvSpPr>
                <p:nvPr/>
              </p:nvSpPr>
              <p:spPr>
                <a:xfrm>
                  <a:off x="2388559" y="4007668"/>
                  <a:ext cx="164461" cy="276999"/>
                </a:xfrm>
                <a:prstGeom prst="rect">
                  <a:avLst/>
                </a:prstGeom>
                <a:blipFill>
                  <a:blip r:embed="rId18"/>
                  <a:stretch>
                    <a:fillRect l="-66667" r="-25926"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ACACB466-CF89-4F6C-BD53-2FFFEFDE508E}"/>
                    </a:ext>
                  </a:extLst>
                </p:cNvPr>
                <p:cNvSpPr txBox="1"/>
                <p:nvPr/>
              </p:nvSpPr>
              <p:spPr>
                <a:xfrm>
                  <a:off x="2798309" y="3989973"/>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𝒄</m:t>
                        </m:r>
                      </m:oMath>
                    </m:oMathPara>
                  </a14:m>
                  <a:endParaRPr lang="zh-CN" altLang="en-US" b="1">
                    <a:solidFill>
                      <a:schemeClr val="accent2">
                        <a:lumMod val="50000"/>
                      </a:schemeClr>
                    </a:solidFill>
                  </a:endParaRPr>
                </a:p>
              </p:txBody>
            </p:sp>
          </mc:Choice>
          <mc:Fallback xmlns="">
            <p:sp>
              <p:nvSpPr>
                <p:cNvPr id="54" name="文本框 53">
                  <a:extLst>
                    <a:ext uri="{FF2B5EF4-FFF2-40B4-BE49-F238E27FC236}">
                      <a16:creationId xmlns:a16="http://schemas.microsoft.com/office/drawing/2014/main" id="{ACACB466-CF89-4F6C-BD53-2FFFEFDE508E}"/>
                    </a:ext>
                  </a:extLst>
                </p:cNvPr>
                <p:cNvSpPr txBox="1">
                  <a:spLocks noRot="1" noChangeAspect="1" noMove="1" noResize="1" noEditPoints="1" noAdjustHandles="1" noChangeArrowheads="1" noChangeShapeType="1" noTextEdit="1"/>
                </p:cNvSpPr>
                <p:nvPr/>
              </p:nvSpPr>
              <p:spPr>
                <a:xfrm>
                  <a:off x="2798309" y="3989973"/>
                  <a:ext cx="164461" cy="276999"/>
                </a:xfrm>
                <a:prstGeom prst="rect">
                  <a:avLst/>
                </a:prstGeom>
                <a:blipFill>
                  <a:blip r:embed="rId19"/>
                  <a:stretch>
                    <a:fillRect l="-40741" r="-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440F2596-ABB4-4BAA-9BA6-26A74A9836A7}"/>
                    </a:ext>
                  </a:extLst>
                </p:cNvPr>
                <p:cNvSpPr txBox="1"/>
                <p:nvPr/>
              </p:nvSpPr>
              <p:spPr>
                <a:xfrm>
                  <a:off x="3208528" y="4012988"/>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𝒅</m:t>
                        </m:r>
                      </m:oMath>
                    </m:oMathPara>
                  </a14:m>
                  <a:endParaRPr lang="zh-CN" altLang="en-US" b="1">
                    <a:solidFill>
                      <a:schemeClr val="accent2">
                        <a:lumMod val="50000"/>
                      </a:schemeClr>
                    </a:solidFill>
                  </a:endParaRPr>
                </a:p>
              </p:txBody>
            </p:sp>
          </mc:Choice>
          <mc:Fallback xmlns="">
            <p:sp>
              <p:nvSpPr>
                <p:cNvPr id="55" name="文本框 54">
                  <a:extLst>
                    <a:ext uri="{FF2B5EF4-FFF2-40B4-BE49-F238E27FC236}">
                      <a16:creationId xmlns:a16="http://schemas.microsoft.com/office/drawing/2014/main" id="{440F2596-ABB4-4BAA-9BA6-26A74A9836A7}"/>
                    </a:ext>
                  </a:extLst>
                </p:cNvPr>
                <p:cNvSpPr txBox="1">
                  <a:spLocks noRot="1" noChangeAspect="1" noMove="1" noResize="1" noEditPoints="1" noAdjustHandles="1" noChangeArrowheads="1" noChangeShapeType="1" noTextEdit="1"/>
                </p:cNvSpPr>
                <p:nvPr/>
              </p:nvSpPr>
              <p:spPr>
                <a:xfrm>
                  <a:off x="3208528" y="4012988"/>
                  <a:ext cx="164461" cy="276999"/>
                </a:xfrm>
                <a:prstGeom prst="rect">
                  <a:avLst/>
                </a:prstGeom>
                <a:blipFill>
                  <a:blip r:embed="rId20"/>
                  <a:stretch>
                    <a:fillRect l="-66667" r="-29630"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91C934FA-A226-4EB0-B8C8-B1E62F4BAB1B}"/>
                    </a:ext>
                  </a:extLst>
                </p:cNvPr>
                <p:cNvSpPr txBox="1"/>
                <p:nvPr/>
              </p:nvSpPr>
              <p:spPr>
                <a:xfrm>
                  <a:off x="5529853" y="3966447"/>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m:oMathPara>
                  </a14:m>
                  <a:endParaRPr lang="zh-CN" altLang="en-US" b="1">
                    <a:solidFill>
                      <a:schemeClr val="accent2">
                        <a:lumMod val="50000"/>
                      </a:schemeClr>
                    </a:solidFill>
                  </a:endParaRPr>
                </a:p>
              </p:txBody>
            </p:sp>
          </mc:Choice>
          <mc:Fallback xmlns="">
            <p:sp>
              <p:nvSpPr>
                <p:cNvPr id="56" name="文本框 55">
                  <a:extLst>
                    <a:ext uri="{FF2B5EF4-FFF2-40B4-BE49-F238E27FC236}">
                      <a16:creationId xmlns:a16="http://schemas.microsoft.com/office/drawing/2014/main" id="{91C934FA-A226-4EB0-B8C8-B1E62F4BAB1B}"/>
                    </a:ext>
                  </a:extLst>
                </p:cNvPr>
                <p:cNvSpPr txBox="1">
                  <a:spLocks noRot="1" noChangeAspect="1" noMove="1" noResize="1" noEditPoints="1" noAdjustHandles="1" noChangeArrowheads="1" noChangeShapeType="1" noTextEdit="1"/>
                </p:cNvSpPr>
                <p:nvPr/>
              </p:nvSpPr>
              <p:spPr>
                <a:xfrm>
                  <a:off x="5529853" y="3966447"/>
                  <a:ext cx="164461" cy="276999"/>
                </a:xfrm>
                <a:prstGeom prst="rect">
                  <a:avLst/>
                </a:prstGeom>
                <a:blipFill>
                  <a:blip r:embed="rId21"/>
                  <a:stretch>
                    <a:fillRect l="-44444" r="-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8D3BBFA0-A51C-4BCA-8054-E8AEF75A3713}"/>
                    </a:ext>
                  </a:extLst>
                </p:cNvPr>
                <p:cNvSpPr txBox="1"/>
                <p:nvPr/>
              </p:nvSpPr>
              <p:spPr>
                <a:xfrm>
                  <a:off x="5940072" y="3974283"/>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m:oMathPara>
                  </a14:m>
                  <a:endParaRPr lang="zh-CN" altLang="en-US" b="1">
                    <a:solidFill>
                      <a:schemeClr val="accent2">
                        <a:lumMod val="50000"/>
                      </a:schemeClr>
                    </a:solidFill>
                  </a:endParaRPr>
                </a:p>
              </p:txBody>
            </p:sp>
          </mc:Choice>
          <mc:Fallback xmlns="">
            <p:sp>
              <p:nvSpPr>
                <p:cNvPr id="57" name="文本框 56">
                  <a:extLst>
                    <a:ext uri="{FF2B5EF4-FFF2-40B4-BE49-F238E27FC236}">
                      <a16:creationId xmlns:a16="http://schemas.microsoft.com/office/drawing/2014/main" id="{8D3BBFA0-A51C-4BCA-8054-E8AEF75A3713}"/>
                    </a:ext>
                  </a:extLst>
                </p:cNvPr>
                <p:cNvSpPr txBox="1">
                  <a:spLocks noRot="1" noChangeAspect="1" noMove="1" noResize="1" noEditPoints="1" noAdjustHandles="1" noChangeArrowheads="1" noChangeShapeType="1" noTextEdit="1"/>
                </p:cNvSpPr>
                <p:nvPr/>
              </p:nvSpPr>
              <p:spPr>
                <a:xfrm>
                  <a:off x="5940072" y="3974283"/>
                  <a:ext cx="164461" cy="276999"/>
                </a:xfrm>
                <a:prstGeom prst="rect">
                  <a:avLst/>
                </a:prstGeom>
                <a:blipFill>
                  <a:blip r:embed="rId22"/>
                  <a:stretch>
                    <a:fillRect l="-62963" r="-25926"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3A3DAD7B-43D1-4740-AF5D-4EAF9B82D1A9}"/>
                    </a:ext>
                  </a:extLst>
                </p:cNvPr>
                <p:cNvSpPr txBox="1"/>
                <p:nvPr/>
              </p:nvSpPr>
              <p:spPr>
                <a:xfrm>
                  <a:off x="6323127" y="3983198"/>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m:oMathPara>
                  </a14:m>
                  <a:endParaRPr lang="zh-CN" altLang="en-US" b="1">
                    <a:solidFill>
                      <a:schemeClr val="accent2">
                        <a:lumMod val="50000"/>
                      </a:schemeClr>
                    </a:solidFill>
                  </a:endParaRPr>
                </a:p>
              </p:txBody>
            </p:sp>
          </mc:Choice>
          <mc:Fallback xmlns="">
            <p:sp>
              <p:nvSpPr>
                <p:cNvPr id="58" name="文本框 57">
                  <a:extLst>
                    <a:ext uri="{FF2B5EF4-FFF2-40B4-BE49-F238E27FC236}">
                      <a16:creationId xmlns:a16="http://schemas.microsoft.com/office/drawing/2014/main" id="{3A3DAD7B-43D1-4740-AF5D-4EAF9B82D1A9}"/>
                    </a:ext>
                  </a:extLst>
                </p:cNvPr>
                <p:cNvSpPr txBox="1">
                  <a:spLocks noRot="1" noChangeAspect="1" noMove="1" noResize="1" noEditPoints="1" noAdjustHandles="1" noChangeArrowheads="1" noChangeShapeType="1" noTextEdit="1"/>
                </p:cNvSpPr>
                <p:nvPr/>
              </p:nvSpPr>
              <p:spPr>
                <a:xfrm>
                  <a:off x="6323127" y="3983198"/>
                  <a:ext cx="164461" cy="276999"/>
                </a:xfrm>
                <a:prstGeom prst="rect">
                  <a:avLst/>
                </a:prstGeom>
                <a:blipFill>
                  <a:blip r:embed="rId23"/>
                  <a:stretch>
                    <a:fillRect l="-40741" r="-74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87F4AED0-E7DA-4274-8E0C-635452EF0550}"/>
                    </a:ext>
                  </a:extLst>
                </p:cNvPr>
                <p:cNvSpPr txBox="1"/>
                <p:nvPr/>
              </p:nvSpPr>
              <p:spPr>
                <a:xfrm>
                  <a:off x="8983628" y="4007081"/>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m:oMathPara>
                  </a14:m>
                  <a:endParaRPr lang="zh-CN" altLang="en-US" b="1">
                    <a:solidFill>
                      <a:schemeClr val="accent2">
                        <a:lumMod val="50000"/>
                      </a:schemeClr>
                    </a:solidFill>
                  </a:endParaRPr>
                </a:p>
              </p:txBody>
            </p:sp>
          </mc:Choice>
          <mc:Fallback xmlns="">
            <p:sp>
              <p:nvSpPr>
                <p:cNvPr id="60" name="文本框 59">
                  <a:extLst>
                    <a:ext uri="{FF2B5EF4-FFF2-40B4-BE49-F238E27FC236}">
                      <a16:creationId xmlns:a16="http://schemas.microsoft.com/office/drawing/2014/main" id="{87F4AED0-E7DA-4274-8E0C-635452EF0550}"/>
                    </a:ext>
                  </a:extLst>
                </p:cNvPr>
                <p:cNvSpPr txBox="1">
                  <a:spLocks noRot="1" noChangeAspect="1" noMove="1" noResize="1" noEditPoints="1" noAdjustHandles="1" noChangeArrowheads="1" noChangeShapeType="1" noTextEdit="1"/>
                </p:cNvSpPr>
                <p:nvPr/>
              </p:nvSpPr>
              <p:spPr>
                <a:xfrm>
                  <a:off x="8983628" y="4007081"/>
                  <a:ext cx="164461" cy="276999"/>
                </a:xfrm>
                <a:prstGeom prst="rect">
                  <a:avLst/>
                </a:prstGeom>
                <a:blipFill>
                  <a:blip r:embed="rId24"/>
                  <a:stretch>
                    <a:fillRect l="-50000" r="-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546FA31A-D579-48E4-888E-05F1631757CC}"/>
                    </a:ext>
                  </a:extLst>
                </p:cNvPr>
                <p:cNvSpPr txBox="1"/>
                <p:nvPr/>
              </p:nvSpPr>
              <p:spPr>
                <a:xfrm>
                  <a:off x="9393847" y="4014917"/>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m:oMathPara>
                  </a14:m>
                  <a:endParaRPr lang="zh-CN" altLang="en-US" b="1">
                    <a:solidFill>
                      <a:schemeClr val="accent2">
                        <a:lumMod val="50000"/>
                      </a:schemeClr>
                    </a:solidFill>
                  </a:endParaRPr>
                </a:p>
              </p:txBody>
            </p:sp>
          </mc:Choice>
          <mc:Fallback xmlns="">
            <p:sp>
              <p:nvSpPr>
                <p:cNvPr id="61" name="文本框 60">
                  <a:extLst>
                    <a:ext uri="{FF2B5EF4-FFF2-40B4-BE49-F238E27FC236}">
                      <a16:creationId xmlns:a16="http://schemas.microsoft.com/office/drawing/2014/main" id="{546FA31A-D579-48E4-888E-05F1631757CC}"/>
                    </a:ext>
                  </a:extLst>
                </p:cNvPr>
                <p:cNvSpPr txBox="1">
                  <a:spLocks noRot="1" noChangeAspect="1" noMove="1" noResize="1" noEditPoints="1" noAdjustHandles="1" noChangeArrowheads="1" noChangeShapeType="1" noTextEdit="1"/>
                </p:cNvSpPr>
                <p:nvPr/>
              </p:nvSpPr>
              <p:spPr>
                <a:xfrm>
                  <a:off x="9393847" y="4014917"/>
                  <a:ext cx="164461" cy="276999"/>
                </a:xfrm>
                <a:prstGeom prst="rect">
                  <a:avLst/>
                </a:prstGeom>
                <a:blipFill>
                  <a:blip r:embed="rId25"/>
                  <a:stretch>
                    <a:fillRect l="-62963" r="-25926"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458E6854-1BF7-4B1C-8254-0EFEB3C1A624}"/>
                    </a:ext>
                  </a:extLst>
                </p:cNvPr>
                <p:cNvSpPr txBox="1"/>
                <p:nvPr/>
              </p:nvSpPr>
              <p:spPr>
                <a:xfrm>
                  <a:off x="9776902" y="4023832"/>
                  <a:ext cx="164461" cy="27699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m:oMathPara>
                  </a14:m>
                  <a:endParaRPr lang="zh-CN" altLang="en-US" b="1">
                    <a:solidFill>
                      <a:schemeClr val="accent2">
                        <a:lumMod val="50000"/>
                      </a:schemeClr>
                    </a:solidFill>
                  </a:endParaRPr>
                </a:p>
              </p:txBody>
            </p:sp>
          </mc:Choice>
          <mc:Fallback xmlns="">
            <p:sp>
              <p:nvSpPr>
                <p:cNvPr id="62" name="文本框 61">
                  <a:extLst>
                    <a:ext uri="{FF2B5EF4-FFF2-40B4-BE49-F238E27FC236}">
                      <a16:creationId xmlns:a16="http://schemas.microsoft.com/office/drawing/2014/main" id="{458E6854-1BF7-4B1C-8254-0EFEB3C1A624}"/>
                    </a:ext>
                  </a:extLst>
                </p:cNvPr>
                <p:cNvSpPr txBox="1">
                  <a:spLocks noRot="1" noChangeAspect="1" noMove="1" noResize="1" noEditPoints="1" noAdjustHandles="1" noChangeArrowheads="1" noChangeShapeType="1" noTextEdit="1"/>
                </p:cNvSpPr>
                <p:nvPr/>
              </p:nvSpPr>
              <p:spPr>
                <a:xfrm>
                  <a:off x="9776902" y="4023832"/>
                  <a:ext cx="164461" cy="276999"/>
                </a:xfrm>
                <a:prstGeom prst="rect">
                  <a:avLst/>
                </a:prstGeom>
                <a:blipFill>
                  <a:blip r:embed="rId26"/>
                  <a:stretch>
                    <a:fillRect l="-40741" r="-7407"/>
                  </a:stretch>
                </a:blipFill>
              </p:spPr>
              <p:txBody>
                <a:bodyPr/>
                <a:lstStyle/>
                <a:p>
                  <a:r>
                    <a:rPr lang="zh-CN" altLang="en-US">
                      <a:noFill/>
                    </a:rPr>
                    <a:t> </a:t>
                  </a:r>
                </a:p>
              </p:txBody>
            </p:sp>
          </mc:Fallback>
        </mc:AlternateContent>
        <p:sp>
          <p:nvSpPr>
            <p:cNvPr id="63" name="矩形 62">
              <a:extLst>
                <a:ext uri="{FF2B5EF4-FFF2-40B4-BE49-F238E27FC236}">
                  <a16:creationId xmlns:a16="http://schemas.microsoft.com/office/drawing/2014/main" id="{71B1BA42-E430-4143-846A-8717181493A5}"/>
                </a:ext>
              </a:extLst>
            </p:cNvPr>
            <p:cNvSpPr/>
            <p:nvPr/>
          </p:nvSpPr>
          <p:spPr>
            <a:xfrm>
              <a:off x="1951568" y="4924029"/>
              <a:ext cx="1408625" cy="2499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4DC09BB5-74FE-4473-A254-0CA816C0C9BD}"/>
                </a:ext>
              </a:extLst>
            </p:cNvPr>
            <p:cNvSpPr/>
            <p:nvPr/>
          </p:nvSpPr>
          <p:spPr>
            <a:xfrm>
              <a:off x="5878898" y="4300831"/>
              <a:ext cx="197353" cy="12015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8F943EA4-039B-4B7D-8397-E8EF0AA342BE}"/>
                </a:ext>
              </a:extLst>
            </p:cNvPr>
            <p:cNvSpPr/>
            <p:nvPr/>
          </p:nvSpPr>
          <p:spPr>
            <a:xfrm>
              <a:off x="9281623" y="4945926"/>
              <a:ext cx="250448" cy="24997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04A1B69A-EBDA-47C3-AA67-545FE4C7BE2D}"/>
                    </a:ext>
                  </a:extLst>
                </p:cNvPr>
                <p:cNvSpPr txBox="1"/>
                <p:nvPr/>
              </p:nvSpPr>
              <p:spPr>
                <a:xfrm>
                  <a:off x="3830853" y="4619263"/>
                  <a:ext cx="550988"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zh-CN" altLang="en-US" sz="2400" b="1" i="1" smtClean="0">
                            <a:solidFill>
                              <a:srgbClr val="C00000"/>
                            </a:solidFill>
                            <a:latin typeface="Cambria Math" panose="02040503050406030204" pitchFamily="18" charset="0"/>
                            <a:ea typeface="楷体" panose="02010609060101010101" pitchFamily="49" charset="-122"/>
                          </a:rPr>
                          <m:t>⊙</m:t>
                        </m:r>
                      </m:oMath>
                    </m:oMathPara>
                  </a14:m>
                  <a:endParaRPr lang="zh-CN" altLang="en-US" sz="2400">
                    <a:solidFill>
                      <a:srgbClr val="C00000"/>
                    </a:solidFill>
                  </a:endParaRPr>
                </a:p>
              </p:txBody>
            </p:sp>
          </mc:Choice>
          <mc:Fallback xmlns="">
            <p:sp>
              <p:nvSpPr>
                <p:cNvPr id="70" name="文本框 69">
                  <a:extLst>
                    <a:ext uri="{FF2B5EF4-FFF2-40B4-BE49-F238E27FC236}">
                      <a16:creationId xmlns:a16="http://schemas.microsoft.com/office/drawing/2014/main" id="{04A1B69A-EBDA-47C3-AA67-545FE4C7BE2D}"/>
                    </a:ext>
                  </a:extLst>
                </p:cNvPr>
                <p:cNvSpPr txBox="1">
                  <a:spLocks noRot="1" noChangeAspect="1" noMove="1" noResize="1" noEditPoints="1" noAdjustHandles="1" noChangeArrowheads="1" noChangeShapeType="1" noTextEdit="1"/>
                </p:cNvSpPr>
                <p:nvPr/>
              </p:nvSpPr>
              <p:spPr>
                <a:xfrm>
                  <a:off x="3830853" y="4619263"/>
                  <a:ext cx="550988" cy="461665"/>
                </a:xfrm>
                <a:prstGeom prst="rect">
                  <a:avLst/>
                </a:prstGeom>
                <a:blipFill>
                  <a:blip r:embed="rId27"/>
                  <a:stretch>
                    <a:fillRect l="-1099" r="-1099"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22D9E343-DA01-4DF1-90E5-C2FBB1D8BD05}"/>
                    </a:ext>
                  </a:extLst>
                </p:cNvPr>
                <p:cNvSpPr txBox="1"/>
                <p:nvPr/>
              </p:nvSpPr>
              <p:spPr>
                <a:xfrm>
                  <a:off x="7044983" y="4656745"/>
                  <a:ext cx="360534" cy="369332"/>
                </a:xfrm>
                <a:prstGeom prst="rect">
                  <a:avLst/>
                </a:prstGeom>
                <a:no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a:solidFill>
                      <a:srgbClr val="C00000"/>
                    </a:solidFill>
                  </a:endParaRPr>
                </a:p>
              </p:txBody>
            </p:sp>
          </mc:Choice>
          <mc:Fallback xmlns="">
            <p:sp>
              <p:nvSpPr>
                <p:cNvPr id="71" name="文本框 70">
                  <a:extLst>
                    <a:ext uri="{FF2B5EF4-FFF2-40B4-BE49-F238E27FC236}">
                      <a16:creationId xmlns:a16="http://schemas.microsoft.com/office/drawing/2014/main" id="{22D9E343-DA01-4DF1-90E5-C2FBB1D8BD05}"/>
                    </a:ext>
                  </a:extLst>
                </p:cNvPr>
                <p:cNvSpPr txBox="1">
                  <a:spLocks noRot="1" noChangeAspect="1" noMove="1" noResize="1" noEditPoints="1" noAdjustHandles="1" noChangeArrowheads="1" noChangeShapeType="1" noTextEdit="1"/>
                </p:cNvSpPr>
                <p:nvPr/>
              </p:nvSpPr>
              <p:spPr>
                <a:xfrm>
                  <a:off x="7044983" y="4656745"/>
                  <a:ext cx="360534" cy="369332"/>
                </a:xfrm>
                <a:prstGeom prst="rect">
                  <a:avLst/>
                </a:prstGeom>
                <a:blipFill>
                  <a:blip r:embed="rId28"/>
                  <a:stretch>
                    <a:fillRect r="-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25776FFE-9E99-4E96-A0C1-C151E805EF6C}"/>
                    </a:ext>
                  </a:extLst>
                </p:cNvPr>
                <p:cNvSpPr txBox="1"/>
                <p:nvPr/>
              </p:nvSpPr>
              <p:spPr>
                <a:xfrm>
                  <a:off x="4030963" y="5650928"/>
                  <a:ext cx="3064830" cy="400110"/>
                </a:xfrm>
                <a:prstGeom prst="rect">
                  <a:avLst/>
                </a:prstGeom>
                <a:noFill/>
              </p:spPr>
              <p:txBody>
                <a:bodyPr wrap="square" rtlCol="0">
                  <a:spAutoFit/>
                </a:bodyPr>
                <a:lstStyle/>
                <a:p>
                  <a:r>
                    <a:rPr lang="zh-CN" altLang="en-US" sz="2000" b="1">
                      <a:solidFill>
                        <a:schemeClr val="accent2">
                          <a:lumMod val="50000"/>
                        </a:schemeClr>
                      </a:solidFill>
                    </a:rPr>
                    <a:t>利用矩阵逻辑积计算</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𝑹</m:t>
                      </m:r>
                    </m:oMath>
                  </a14:m>
                  <a:endParaRPr lang="zh-CN" altLang="en-US" sz="2000" b="1">
                    <a:solidFill>
                      <a:schemeClr val="accent2">
                        <a:lumMod val="50000"/>
                      </a:schemeClr>
                    </a:solidFill>
                  </a:endParaRPr>
                </a:p>
              </p:txBody>
            </p:sp>
          </mc:Choice>
          <mc:Fallback xmlns="">
            <p:sp>
              <p:nvSpPr>
                <p:cNvPr id="73" name="文本框 72">
                  <a:extLst>
                    <a:ext uri="{FF2B5EF4-FFF2-40B4-BE49-F238E27FC236}">
                      <a16:creationId xmlns:a16="http://schemas.microsoft.com/office/drawing/2014/main" id="{25776FFE-9E99-4E96-A0C1-C151E805EF6C}"/>
                    </a:ext>
                  </a:extLst>
                </p:cNvPr>
                <p:cNvSpPr txBox="1">
                  <a:spLocks noRot="1" noChangeAspect="1" noMove="1" noResize="1" noEditPoints="1" noAdjustHandles="1" noChangeArrowheads="1" noChangeShapeType="1" noTextEdit="1"/>
                </p:cNvSpPr>
                <p:nvPr/>
              </p:nvSpPr>
              <p:spPr>
                <a:xfrm>
                  <a:off x="4030963" y="5650928"/>
                  <a:ext cx="3064830" cy="400110"/>
                </a:xfrm>
                <a:prstGeom prst="rect">
                  <a:avLst/>
                </a:prstGeom>
                <a:blipFill>
                  <a:blip r:embed="rId29"/>
                  <a:stretch>
                    <a:fillRect l="-1988" t="-9091" b="-25758"/>
                  </a:stretch>
                </a:blipFill>
              </p:spPr>
              <p:txBody>
                <a:bodyPr/>
                <a:lstStyle/>
                <a:p>
                  <a:r>
                    <a:rPr lang="zh-CN" altLang="en-US">
                      <a:noFill/>
                    </a:rPr>
                    <a:t> </a:t>
                  </a:r>
                </a:p>
              </p:txBody>
            </p:sp>
          </mc:Fallback>
        </mc:AlternateContent>
        <p:sp>
          <p:nvSpPr>
            <p:cNvPr id="74" name="矩形: 圆角 73">
              <a:extLst>
                <a:ext uri="{FF2B5EF4-FFF2-40B4-BE49-F238E27FC236}">
                  <a16:creationId xmlns:a16="http://schemas.microsoft.com/office/drawing/2014/main" id="{100FF851-28CA-4009-9273-ADEBFB9FEFFA}"/>
                </a:ext>
              </a:extLst>
            </p:cNvPr>
            <p:cNvSpPr/>
            <p:nvPr/>
          </p:nvSpPr>
          <p:spPr>
            <a:xfrm>
              <a:off x="815724" y="3894423"/>
              <a:ext cx="9538705" cy="2169595"/>
            </a:xfrm>
            <a:prstGeom prst="roundRect">
              <a:avLst>
                <a:gd name="adj" fmla="val 1484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76742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利用矩阵计算关系运算练习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546BFEA-D542-4E5D-A8AA-B23F048A1DBB}"/>
                  </a:ext>
                </a:extLst>
              </p:cNvPr>
              <p:cNvSpPr txBox="1"/>
              <p:nvPr/>
            </p:nvSpPr>
            <p:spPr>
              <a:xfrm>
                <a:off x="944342" y="1187058"/>
                <a:ext cx="2535641" cy="369332"/>
              </a:xfrm>
              <a:prstGeom prst="rect">
                <a:avLst/>
              </a:prstGeom>
              <a:solidFill>
                <a:srgbClr val="E5EFE5"/>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lumMod val="50000"/>
                            </a:schemeClr>
                          </a:solidFill>
                          <a:latin typeface="Cambria Math" panose="02040503050406030204" pitchFamily="18" charset="0"/>
                        </a:rPr>
                        <m:t>𝑨</m:t>
                      </m:r>
                      <m:r>
                        <a:rPr lang="en-US" altLang="zh-CN" sz="2400" b="1" i="1" smtClean="0">
                          <a:solidFill>
                            <a:schemeClr val="accent6">
                              <a:lumMod val="50000"/>
                            </a:schemeClr>
                          </a:solidFill>
                          <a:latin typeface="Cambria Math" panose="02040503050406030204" pitchFamily="18" charset="0"/>
                        </a:rPr>
                        <m:t>=</m:t>
                      </m:r>
                      <m:r>
                        <m:rPr>
                          <m:lit/>
                        </m:rP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𝟎</m:t>
                      </m:r>
                      <m:r>
                        <a:rPr lang="en-US" altLang="zh-CN" sz="2400" b="1" i="1" smtClean="0">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𝟏</m:t>
                      </m:r>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𝟐</m:t>
                      </m:r>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𝟑</m:t>
                      </m:r>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𝟒</m:t>
                      </m:r>
                      <m:r>
                        <m:rPr>
                          <m:lit/>
                        </m:rPr>
                        <a:rPr lang="en-US" altLang="zh-CN" sz="2400" b="1" i="1" smtClean="0">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 </m:t>
                      </m:r>
                    </m:oMath>
                  </m:oMathPara>
                </a14:m>
                <a:endParaRPr lang="zh-CN" altLang="en-US" sz="2400" b="1">
                  <a:solidFill>
                    <a:schemeClr val="accent6">
                      <a:lumMod val="50000"/>
                    </a:schemeClr>
                  </a:solidFill>
                </a:endParaRPr>
              </a:p>
            </p:txBody>
          </p:sp>
        </mc:Choice>
        <mc:Fallback xmlns="">
          <p:sp>
            <p:nvSpPr>
              <p:cNvPr id="11" name="文本框 10">
                <a:extLst>
                  <a:ext uri="{FF2B5EF4-FFF2-40B4-BE49-F238E27FC236}">
                    <a16:creationId xmlns:a16="http://schemas.microsoft.com/office/drawing/2014/main" id="{E546BFEA-D542-4E5D-A8AA-B23F048A1DBB}"/>
                  </a:ext>
                </a:extLst>
              </p:cNvPr>
              <p:cNvSpPr txBox="1">
                <a:spLocks noRot="1" noChangeAspect="1" noMove="1" noResize="1" noEditPoints="1" noAdjustHandles="1" noChangeArrowheads="1" noChangeShapeType="1" noTextEdit="1"/>
              </p:cNvSpPr>
              <p:nvPr/>
            </p:nvSpPr>
            <p:spPr>
              <a:xfrm>
                <a:off x="944342" y="1187058"/>
                <a:ext cx="2535641" cy="369332"/>
              </a:xfrm>
              <a:prstGeom prst="rect">
                <a:avLst/>
              </a:prstGeom>
              <a:blipFill>
                <a:blip r:embed="rId2"/>
                <a:stretch>
                  <a:fillRect b="-3500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18FB84C-845C-473E-A44E-9146D2770B95}"/>
              </a:ext>
            </a:extLst>
          </p:cNvPr>
          <p:cNvPicPr>
            <a:picLocks noChangeAspect="1"/>
          </p:cNvPicPr>
          <p:nvPr/>
        </p:nvPicPr>
        <p:blipFill>
          <a:blip r:embed="rId3"/>
          <a:stretch>
            <a:fillRect/>
          </a:stretch>
        </p:blipFill>
        <p:spPr>
          <a:xfrm>
            <a:off x="4199223" y="1170561"/>
            <a:ext cx="7048435" cy="402326"/>
          </a:xfrm>
          <a:prstGeom prst="rect">
            <a:avLst/>
          </a:prstGeom>
        </p:spPr>
      </p:pic>
      <p:pic>
        <p:nvPicPr>
          <p:cNvPr id="3" name="图片 2">
            <a:extLst>
              <a:ext uri="{FF2B5EF4-FFF2-40B4-BE49-F238E27FC236}">
                <a16:creationId xmlns:a16="http://schemas.microsoft.com/office/drawing/2014/main" id="{4C0BCD47-3FB4-4F6D-8A73-D7DB8F98E5E0}"/>
              </a:ext>
            </a:extLst>
          </p:cNvPr>
          <p:cNvPicPr>
            <a:picLocks noChangeAspect="1"/>
          </p:cNvPicPr>
          <p:nvPr/>
        </p:nvPicPr>
        <p:blipFill>
          <a:blip r:embed="rId4"/>
          <a:stretch>
            <a:fillRect/>
          </a:stretch>
        </p:blipFill>
        <p:spPr>
          <a:xfrm>
            <a:off x="944342" y="1706174"/>
            <a:ext cx="7902803" cy="388153"/>
          </a:xfrm>
          <a:prstGeom prst="rect">
            <a:avLst/>
          </a:prstGeom>
        </p:spPr>
      </p:pic>
      <p:pic>
        <p:nvPicPr>
          <p:cNvPr id="4" name="图片 3">
            <a:extLst>
              <a:ext uri="{FF2B5EF4-FFF2-40B4-BE49-F238E27FC236}">
                <a16:creationId xmlns:a16="http://schemas.microsoft.com/office/drawing/2014/main" id="{9FBFF011-B932-4E9D-88D2-3A57363F5126}"/>
              </a:ext>
            </a:extLst>
          </p:cNvPr>
          <p:cNvPicPr>
            <a:picLocks noChangeAspect="1"/>
          </p:cNvPicPr>
          <p:nvPr/>
        </p:nvPicPr>
        <p:blipFill>
          <a:blip r:embed="rId5"/>
          <a:stretch>
            <a:fillRect/>
          </a:stretch>
        </p:blipFill>
        <p:spPr>
          <a:xfrm>
            <a:off x="1937343" y="3326395"/>
            <a:ext cx="8317312" cy="305598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95F6649-3DC8-4185-B36D-E1E43B15E2BF}"/>
                  </a:ext>
                </a:extLst>
              </p:cNvPr>
              <p:cNvSpPr txBox="1"/>
              <p:nvPr/>
            </p:nvSpPr>
            <p:spPr>
              <a:xfrm>
                <a:off x="944342" y="2240417"/>
                <a:ext cx="8548314" cy="98488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的关系矩阵是  </a:t>
                </a:r>
                <a:r>
                  <a:rPr lang="en-US" altLang="zh-CN" sz="2400" b="1" i="0">
                    <a:solidFill>
                      <a:srgbClr val="C00000"/>
                    </a:solidFill>
                    <a:latin typeface="+mn-ea"/>
                  </a:rPr>
                  <a:t>(1)  </a:t>
                </a:r>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𝑺</m:t>
                    </m:r>
                  </m:oMath>
                </a14:m>
                <a:r>
                  <a:rPr lang="zh-CN" altLang="en-US" sz="2400" b="1">
                    <a:solidFill>
                      <a:srgbClr val="002060"/>
                    </a:solidFill>
                    <a:latin typeface="楷体" panose="02010609060101010101" pitchFamily="49" charset="-122"/>
                    <a:ea typeface="楷体" panose="02010609060101010101" pitchFamily="49" charset="-122"/>
                  </a:rPr>
                  <a:t>的关系矩阵是  </a:t>
                </a:r>
                <a:r>
                  <a:rPr lang="en-US" altLang="zh-CN" sz="2400" b="1">
                    <a:solidFill>
                      <a:srgbClr val="C00000"/>
                    </a:solidFill>
                    <a:latin typeface="+mn-ea"/>
                  </a:rPr>
                  <a:t>(2)</a:t>
                </a: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𝑺</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的关系矩阵是  </a:t>
                </a:r>
                <a:r>
                  <a:rPr lang="en-US" altLang="zh-CN" sz="2400" b="1">
                    <a:solidFill>
                      <a:srgbClr val="C00000"/>
                    </a:solidFill>
                    <a:latin typeface="+mn-ea"/>
                  </a:rPr>
                  <a:t>(3)  </a:t>
                </a:r>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𝑺</m:t>
                    </m:r>
                  </m:oMath>
                </a14:m>
                <a:r>
                  <a:rPr lang="zh-CN" altLang="en-US" sz="2400" b="1">
                    <a:solidFill>
                      <a:srgbClr val="002060"/>
                    </a:solidFill>
                    <a:latin typeface="楷体" panose="02010609060101010101" pitchFamily="49" charset="-122"/>
                    <a:ea typeface="楷体" panose="02010609060101010101" pitchFamily="49" charset="-122"/>
                  </a:rPr>
                  <a:t>的关系矩阵是  </a:t>
                </a:r>
                <a:r>
                  <a:rPr lang="en-US" altLang="zh-CN" sz="2400" b="1">
                    <a:solidFill>
                      <a:srgbClr val="C00000"/>
                    </a:solidFill>
                    <a:latin typeface="+mn-ea"/>
                  </a:rPr>
                  <a:t>(4)</a:t>
                </a:r>
                <a:endParaRPr lang="zh-CN" altLang="en-US" sz="2400" b="1">
                  <a:solidFill>
                    <a:srgbClr val="C00000"/>
                  </a:solidFill>
                  <a:latin typeface="+mn-ea"/>
                </a:endParaRPr>
              </a:p>
            </p:txBody>
          </p:sp>
        </mc:Choice>
        <mc:Fallback xmlns="">
          <p:sp>
            <p:nvSpPr>
              <p:cNvPr id="6" name="文本框 5">
                <a:extLst>
                  <a:ext uri="{FF2B5EF4-FFF2-40B4-BE49-F238E27FC236}">
                    <a16:creationId xmlns:a16="http://schemas.microsoft.com/office/drawing/2014/main" id="{995F6649-3DC8-4185-B36D-E1E43B15E2BF}"/>
                  </a:ext>
                </a:extLst>
              </p:cNvPr>
              <p:cNvSpPr txBox="1">
                <a:spLocks noRot="1" noChangeAspect="1" noMove="1" noResize="1" noEditPoints="1" noAdjustHandles="1" noChangeArrowheads="1" noChangeShapeType="1" noTextEdit="1"/>
              </p:cNvSpPr>
              <p:nvPr/>
            </p:nvSpPr>
            <p:spPr>
              <a:xfrm>
                <a:off x="944342" y="2240417"/>
                <a:ext cx="8548314" cy="984885"/>
              </a:xfrm>
              <a:prstGeom prst="rect">
                <a:avLst/>
              </a:prstGeom>
              <a:blipFill>
                <a:blip r:embed="rId6"/>
                <a:stretch>
                  <a:fillRect l="-1141" t="-7453" b="-14907"/>
                </a:stretch>
              </a:blipFill>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53F944F7-836A-4108-A631-14456D09B90C}"/>
              </a:ext>
            </a:extLst>
          </p:cNvPr>
          <p:cNvCxnSpPr/>
          <p:nvPr/>
        </p:nvCxnSpPr>
        <p:spPr>
          <a:xfrm>
            <a:off x="3729963" y="2615413"/>
            <a:ext cx="78283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4A222D8-FE0C-46F6-B7FF-5F5E4FD1CBEC}"/>
              </a:ext>
            </a:extLst>
          </p:cNvPr>
          <p:cNvCxnSpPr>
            <a:cxnSpLocks/>
          </p:cNvCxnSpPr>
          <p:nvPr/>
        </p:nvCxnSpPr>
        <p:spPr>
          <a:xfrm>
            <a:off x="7520227" y="2615413"/>
            <a:ext cx="96593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46DBCEE-A6EE-4B1C-9962-F3FAD12B963D}"/>
              </a:ext>
            </a:extLst>
          </p:cNvPr>
          <p:cNvCxnSpPr/>
          <p:nvPr/>
        </p:nvCxnSpPr>
        <p:spPr>
          <a:xfrm>
            <a:off x="4199223" y="3136205"/>
            <a:ext cx="78283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81DA4F0-D3BD-4151-8213-E2E798BD047F}"/>
              </a:ext>
            </a:extLst>
          </p:cNvPr>
          <p:cNvCxnSpPr>
            <a:cxnSpLocks/>
          </p:cNvCxnSpPr>
          <p:nvPr/>
        </p:nvCxnSpPr>
        <p:spPr>
          <a:xfrm>
            <a:off x="8455729" y="3136205"/>
            <a:ext cx="89878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DEC8F22-B929-421D-A1BE-4892926C6E6E}"/>
              </a:ext>
            </a:extLst>
          </p:cNvPr>
          <p:cNvSpPr txBox="1"/>
          <p:nvPr/>
        </p:nvSpPr>
        <p:spPr>
          <a:xfrm>
            <a:off x="9642525" y="2269850"/>
            <a:ext cx="1605133" cy="923330"/>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从下面的选项选择合适的字母完成填空</a:t>
            </a:r>
          </a:p>
        </p:txBody>
      </p:sp>
    </p:spTree>
    <p:extLst>
      <p:ext uri="{BB962C8B-B14F-4D97-AF65-F5344CB8AC3E}">
        <p14:creationId xmlns:p14="http://schemas.microsoft.com/office/powerpoint/2010/main" val="566525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利用矩阵计算关系运算练习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546BFEA-D542-4E5D-A8AA-B23F048A1DBB}"/>
                  </a:ext>
                </a:extLst>
              </p:cNvPr>
              <p:cNvSpPr txBox="1"/>
              <p:nvPr/>
            </p:nvSpPr>
            <p:spPr>
              <a:xfrm>
                <a:off x="944342" y="1187058"/>
                <a:ext cx="2535641" cy="369332"/>
              </a:xfrm>
              <a:prstGeom prst="rect">
                <a:avLst/>
              </a:prstGeom>
              <a:solidFill>
                <a:srgbClr val="E5EFE5"/>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lumMod val="50000"/>
                            </a:schemeClr>
                          </a:solidFill>
                          <a:latin typeface="Cambria Math" panose="02040503050406030204" pitchFamily="18" charset="0"/>
                        </a:rPr>
                        <m:t>𝑨</m:t>
                      </m:r>
                      <m:r>
                        <a:rPr lang="en-US" altLang="zh-CN" sz="2400" b="1" i="1" smtClean="0">
                          <a:solidFill>
                            <a:schemeClr val="accent6">
                              <a:lumMod val="50000"/>
                            </a:schemeClr>
                          </a:solidFill>
                          <a:latin typeface="Cambria Math" panose="02040503050406030204" pitchFamily="18" charset="0"/>
                        </a:rPr>
                        <m:t>=</m:t>
                      </m:r>
                      <m:r>
                        <m:rPr>
                          <m:lit/>
                        </m:rP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𝟎</m:t>
                      </m:r>
                      <m:r>
                        <a:rPr lang="en-US" altLang="zh-CN" sz="2400" b="1" i="1" smtClean="0">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𝟏</m:t>
                      </m:r>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𝟐</m:t>
                      </m:r>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𝟑</m:t>
                      </m:r>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𝟒</m:t>
                      </m:r>
                      <m:r>
                        <m:rPr>
                          <m:lit/>
                        </m:rPr>
                        <a:rPr lang="en-US" altLang="zh-CN" sz="2400" b="1" i="1" smtClean="0">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 </m:t>
                      </m:r>
                    </m:oMath>
                  </m:oMathPara>
                </a14:m>
                <a:endParaRPr lang="zh-CN" altLang="en-US" sz="2400" b="1">
                  <a:solidFill>
                    <a:schemeClr val="accent6">
                      <a:lumMod val="50000"/>
                    </a:schemeClr>
                  </a:solidFill>
                </a:endParaRPr>
              </a:p>
            </p:txBody>
          </p:sp>
        </mc:Choice>
        <mc:Fallback xmlns="">
          <p:sp>
            <p:nvSpPr>
              <p:cNvPr id="11" name="文本框 10">
                <a:extLst>
                  <a:ext uri="{FF2B5EF4-FFF2-40B4-BE49-F238E27FC236}">
                    <a16:creationId xmlns:a16="http://schemas.microsoft.com/office/drawing/2014/main" id="{E546BFEA-D542-4E5D-A8AA-B23F048A1DBB}"/>
                  </a:ext>
                </a:extLst>
              </p:cNvPr>
              <p:cNvSpPr txBox="1">
                <a:spLocks noRot="1" noChangeAspect="1" noMove="1" noResize="1" noEditPoints="1" noAdjustHandles="1" noChangeArrowheads="1" noChangeShapeType="1" noTextEdit="1"/>
              </p:cNvSpPr>
              <p:nvPr/>
            </p:nvSpPr>
            <p:spPr>
              <a:xfrm>
                <a:off x="944342" y="1187058"/>
                <a:ext cx="2535641" cy="369332"/>
              </a:xfrm>
              <a:prstGeom prst="rect">
                <a:avLst/>
              </a:prstGeom>
              <a:blipFill>
                <a:blip r:embed="rId2"/>
                <a:stretch>
                  <a:fillRect b="-3500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18FB84C-845C-473E-A44E-9146D2770B95}"/>
              </a:ext>
            </a:extLst>
          </p:cNvPr>
          <p:cNvPicPr>
            <a:picLocks noChangeAspect="1"/>
          </p:cNvPicPr>
          <p:nvPr/>
        </p:nvPicPr>
        <p:blipFill>
          <a:blip r:embed="rId3"/>
          <a:stretch>
            <a:fillRect/>
          </a:stretch>
        </p:blipFill>
        <p:spPr>
          <a:xfrm>
            <a:off x="4199223" y="1170561"/>
            <a:ext cx="7048435" cy="402326"/>
          </a:xfrm>
          <a:prstGeom prst="rect">
            <a:avLst/>
          </a:prstGeom>
        </p:spPr>
      </p:pic>
      <p:pic>
        <p:nvPicPr>
          <p:cNvPr id="3" name="图片 2">
            <a:extLst>
              <a:ext uri="{FF2B5EF4-FFF2-40B4-BE49-F238E27FC236}">
                <a16:creationId xmlns:a16="http://schemas.microsoft.com/office/drawing/2014/main" id="{4C0BCD47-3FB4-4F6D-8A73-D7DB8F98E5E0}"/>
              </a:ext>
            </a:extLst>
          </p:cNvPr>
          <p:cNvPicPr>
            <a:picLocks noChangeAspect="1"/>
          </p:cNvPicPr>
          <p:nvPr/>
        </p:nvPicPr>
        <p:blipFill>
          <a:blip r:embed="rId4"/>
          <a:stretch>
            <a:fillRect/>
          </a:stretch>
        </p:blipFill>
        <p:spPr>
          <a:xfrm>
            <a:off x="944342" y="1706174"/>
            <a:ext cx="7902803" cy="388153"/>
          </a:xfrm>
          <a:prstGeom prst="rect">
            <a:avLst/>
          </a:prstGeom>
        </p:spPr>
      </p:pic>
      <p:pic>
        <p:nvPicPr>
          <p:cNvPr id="4" name="图片 3">
            <a:extLst>
              <a:ext uri="{FF2B5EF4-FFF2-40B4-BE49-F238E27FC236}">
                <a16:creationId xmlns:a16="http://schemas.microsoft.com/office/drawing/2014/main" id="{9FBFF011-B932-4E9D-88D2-3A57363F5126}"/>
              </a:ext>
            </a:extLst>
          </p:cNvPr>
          <p:cNvPicPr>
            <a:picLocks noChangeAspect="1"/>
          </p:cNvPicPr>
          <p:nvPr/>
        </p:nvPicPr>
        <p:blipFill>
          <a:blip r:embed="rId5"/>
          <a:stretch>
            <a:fillRect/>
          </a:stretch>
        </p:blipFill>
        <p:spPr>
          <a:xfrm>
            <a:off x="1937343" y="3326395"/>
            <a:ext cx="8317312" cy="305598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95F6649-3DC8-4185-B36D-E1E43B15E2BF}"/>
                  </a:ext>
                </a:extLst>
              </p:cNvPr>
              <p:cNvSpPr txBox="1"/>
              <p:nvPr/>
            </p:nvSpPr>
            <p:spPr>
              <a:xfrm>
                <a:off x="944342" y="2240417"/>
                <a:ext cx="8548314" cy="98488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的关系矩阵是  </a:t>
                </a:r>
                <a:r>
                  <a:rPr lang="en-US" altLang="zh-CN" sz="2400" b="1" i="0">
                    <a:solidFill>
                      <a:srgbClr val="C00000"/>
                    </a:solidFill>
                    <a:latin typeface="+mn-ea"/>
                  </a:rPr>
                  <a:t>B    </a:t>
                </a:r>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𝑺</m:t>
                    </m:r>
                  </m:oMath>
                </a14:m>
                <a:r>
                  <a:rPr lang="zh-CN" altLang="en-US" sz="2400" b="1">
                    <a:solidFill>
                      <a:srgbClr val="002060"/>
                    </a:solidFill>
                    <a:latin typeface="楷体" panose="02010609060101010101" pitchFamily="49" charset="-122"/>
                    <a:ea typeface="楷体" panose="02010609060101010101" pitchFamily="49" charset="-122"/>
                  </a:rPr>
                  <a:t>的关系矩阵是   </a:t>
                </a:r>
                <a:r>
                  <a:rPr lang="en-US" altLang="zh-CN" sz="2400" b="1">
                    <a:solidFill>
                      <a:srgbClr val="C00000"/>
                    </a:solidFill>
                    <a:latin typeface="+mn-ea"/>
                  </a:rPr>
                  <a:t>C</a:t>
                </a: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𝑺</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的关系矩阵是  </a:t>
                </a:r>
                <a:r>
                  <a:rPr lang="en-US" altLang="zh-CN" sz="2400" b="1">
                    <a:solidFill>
                      <a:srgbClr val="C00000"/>
                    </a:solidFill>
                    <a:latin typeface="+mn-ea"/>
                  </a:rPr>
                  <a:t>A    </a:t>
                </a:r>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𝑺</m:t>
                    </m:r>
                  </m:oMath>
                </a14:m>
                <a:r>
                  <a:rPr lang="zh-CN" altLang="en-US" sz="2400" b="1">
                    <a:solidFill>
                      <a:srgbClr val="002060"/>
                    </a:solidFill>
                    <a:latin typeface="楷体" panose="02010609060101010101" pitchFamily="49" charset="-122"/>
                    <a:ea typeface="楷体" panose="02010609060101010101" pitchFamily="49" charset="-122"/>
                  </a:rPr>
                  <a:t>的关系矩阵是   </a:t>
                </a:r>
                <a:r>
                  <a:rPr lang="en-US" altLang="zh-CN" sz="2400" b="1">
                    <a:solidFill>
                      <a:srgbClr val="C00000"/>
                    </a:solidFill>
                    <a:latin typeface="+mn-ea"/>
                  </a:rPr>
                  <a:t>F</a:t>
                </a:r>
                <a:endParaRPr lang="zh-CN" altLang="en-US" sz="2400" b="1">
                  <a:solidFill>
                    <a:srgbClr val="C00000"/>
                  </a:solidFill>
                  <a:latin typeface="+mn-ea"/>
                </a:endParaRPr>
              </a:p>
            </p:txBody>
          </p:sp>
        </mc:Choice>
        <mc:Fallback xmlns="">
          <p:sp>
            <p:nvSpPr>
              <p:cNvPr id="6" name="文本框 5">
                <a:extLst>
                  <a:ext uri="{FF2B5EF4-FFF2-40B4-BE49-F238E27FC236}">
                    <a16:creationId xmlns:a16="http://schemas.microsoft.com/office/drawing/2014/main" id="{995F6649-3DC8-4185-B36D-E1E43B15E2BF}"/>
                  </a:ext>
                </a:extLst>
              </p:cNvPr>
              <p:cNvSpPr txBox="1">
                <a:spLocks noRot="1" noChangeAspect="1" noMove="1" noResize="1" noEditPoints="1" noAdjustHandles="1" noChangeArrowheads="1" noChangeShapeType="1" noTextEdit="1"/>
              </p:cNvSpPr>
              <p:nvPr/>
            </p:nvSpPr>
            <p:spPr>
              <a:xfrm>
                <a:off x="944342" y="2240417"/>
                <a:ext cx="8548314" cy="984885"/>
              </a:xfrm>
              <a:prstGeom prst="rect">
                <a:avLst/>
              </a:prstGeom>
              <a:blipFill>
                <a:blip r:embed="rId6"/>
                <a:stretch>
                  <a:fillRect l="-1141" t="-7453" b="-14907"/>
                </a:stretch>
              </a:blipFill>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53F944F7-836A-4108-A631-14456D09B90C}"/>
              </a:ext>
            </a:extLst>
          </p:cNvPr>
          <p:cNvCxnSpPr/>
          <p:nvPr/>
        </p:nvCxnSpPr>
        <p:spPr>
          <a:xfrm>
            <a:off x="3729963" y="2615413"/>
            <a:ext cx="78283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4A222D8-FE0C-46F6-B7FF-5F5E4FD1CBEC}"/>
              </a:ext>
            </a:extLst>
          </p:cNvPr>
          <p:cNvCxnSpPr>
            <a:cxnSpLocks/>
          </p:cNvCxnSpPr>
          <p:nvPr/>
        </p:nvCxnSpPr>
        <p:spPr>
          <a:xfrm>
            <a:off x="7520227" y="2615413"/>
            <a:ext cx="96593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46DBCEE-A6EE-4B1C-9962-F3FAD12B963D}"/>
              </a:ext>
            </a:extLst>
          </p:cNvPr>
          <p:cNvCxnSpPr/>
          <p:nvPr/>
        </p:nvCxnSpPr>
        <p:spPr>
          <a:xfrm>
            <a:off x="4199223" y="3136205"/>
            <a:ext cx="78283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81DA4F0-D3BD-4151-8213-E2E798BD047F}"/>
              </a:ext>
            </a:extLst>
          </p:cNvPr>
          <p:cNvCxnSpPr>
            <a:cxnSpLocks/>
          </p:cNvCxnSpPr>
          <p:nvPr/>
        </p:nvCxnSpPr>
        <p:spPr>
          <a:xfrm>
            <a:off x="8455729" y="3136205"/>
            <a:ext cx="89878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DEC8F22-B929-421D-A1BE-4892926C6E6E}"/>
              </a:ext>
            </a:extLst>
          </p:cNvPr>
          <p:cNvSpPr txBox="1"/>
          <p:nvPr/>
        </p:nvSpPr>
        <p:spPr>
          <a:xfrm>
            <a:off x="9642525" y="2269850"/>
            <a:ext cx="1605133" cy="923330"/>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从下面的选项选择合适的字母完成填空</a:t>
            </a:r>
          </a:p>
        </p:txBody>
      </p:sp>
    </p:spTree>
    <p:extLst>
      <p:ext uri="{BB962C8B-B14F-4D97-AF65-F5344CB8AC3E}">
        <p14:creationId xmlns:p14="http://schemas.microsoft.com/office/powerpoint/2010/main" val="171336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关系逆和关系复合的性质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28AFE11-0F25-4A8A-9160-5833051AE223}"/>
                  </a:ext>
                </a:extLst>
              </p:cNvPr>
              <p:cNvSpPr txBox="1"/>
              <p:nvPr/>
            </p:nvSpPr>
            <p:spPr>
              <a:xfrm>
                <a:off x="827784" y="1758856"/>
                <a:ext cx="4440431" cy="3640484"/>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900"/>
                  </a:spcAft>
                </a:pPr>
                <a:r>
                  <a:rPr lang="zh-CN" altLang="en-US" sz="2400" b="1">
                    <a:solidFill>
                      <a:srgbClr val="002060"/>
                    </a:solidFill>
                    <a:latin typeface="楷体" panose="02010609060101010101" pitchFamily="49" charset="-122"/>
                    <a:ea typeface="楷体" panose="02010609060101010101" pitchFamily="49" charset="-122"/>
                  </a:rPr>
                  <a:t>关系逆的基本性质</a:t>
                </a:r>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d>
                          <m:dPr>
                            <m:ctrlPr>
                              <a:rPr lang="en-US" altLang="zh-CN" sz="2400" b="1" i="1" smtClean="0">
                                <a:solidFill>
                                  <a:srgbClr val="002060"/>
                                </a:solidFill>
                                <a:latin typeface="Cambria Math" panose="02040503050406030204" pitchFamily="18" charset="0"/>
                              </a:rPr>
                            </m:ctrlPr>
                          </m:dPr>
                          <m:e>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𝑹</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e>
                        </m:d>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𝑹</m:t>
                    </m:r>
                  </m:oMath>
                </a14:m>
                <a:endParaRPr lang="en-US" altLang="zh-CN" sz="2400" b="1">
                  <a:solidFill>
                    <a:srgbClr val="002060"/>
                  </a:solidFill>
                </a:endParaRPr>
              </a:p>
              <a:p>
                <a:pPr marL="342900" indent="-342900">
                  <a:spcBef>
                    <a:spcPts val="600"/>
                  </a:spcBef>
                  <a:spcAft>
                    <a:spcPts val="600"/>
                  </a:spcAft>
                  <a:buFont typeface="Arial" panose="020B0604020202020204" pitchFamily="34" charset="0"/>
                  <a:buChar char="•"/>
                </a:pPr>
                <a:r>
                  <a:rPr lang="zh-CN" altLang="en-US" sz="2400" b="1">
                    <a:solidFill>
                      <a:srgbClr val="C00000"/>
                    </a:solidFill>
                    <a:latin typeface="+mn-ea"/>
                  </a:rPr>
                  <a:t>保持子集关系：若</a:t>
                </a:r>
                <a14:m>
                  <m:oMath xmlns:m="http://schemas.openxmlformats.org/officeDocument/2006/math">
                    <m:r>
                      <a:rPr lang="en-US" altLang="zh-CN" sz="2400" b="1" smtClean="0">
                        <a:solidFill>
                          <a:srgbClr val="002060"/>
                        </a:solidFill>
                        <a:latin typeface="Cambria Math" panose="02040503050406030204" pitchFamily="18" charset="0"/>
                      </a:rPr>
                      <m:t>𝑹</m:t>
                    </m:r>
                    <m:r>
                      <a:rPr lang="en-US" altLang="zh-CN" sz="2400" b="1" smtClean="0">
                        <a:solidFill>
                          <a:srgbClr val="002060"/>
                        </a:solidFill>
                        <a:latin typeface="Cambria Math" panose="02040503050406030204" pitchFamily="18" charset="0"/>
                      </a:rPr>
                      <m:t>⊆</m:t>
                    </m:r>
                    <m:r>
                      <a:rPr lang="en-US" altLang="zh-CN" sz="2400" b="1" smtClean="0">
                        <a:solidFill>
                          <a:srgbClr val="002060"/>
                        </a:solidFill>
                        <a:latin typeface="Cambria Math" panose="02040503050406030204" pitchFamily="18" charset="0"/>
                      </a:rPr>
                      <m:t>𝑺</m:t>
                    </m:r>
                  </m:oMath>
                </a14:m>
                <a:r>
                  <a:rPr lang="zh-CN" altLang="en-US" sz="2400" b="1">
                    <a:solidFill>
                      <a:srgbClr val="C00000"/>
                    </a:solidFill>
                    <a:latin typeface="+mn-ea"/>
                  </a:rPr>
                  <a:t>，则</a:t>
                </a:r>
                <a:endParaRPr lang="en-US" altLang="zh-CN" sz="2400" b="1">
                  <a:solidFill>
                    <a:srgbClr val="C00000"/>
                  </a:solidFill>
                  <a:latin typeface="+mn-ea"/>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𝑹</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smtClean="0">
                          <a:solidFill>
                            <a:srgbClr val="002060"/>
                          </a:solidFill>
                          <a:latin typeface="Cambria Math" panose="02040503050406030204" pitchFamily="18" charset="0"/>
                        </a:rPr>
                        <m:t>⊆</m:t>
                      </m:r>
                      <m:sSup>
                        <m:sSupPr>
                          <m:ctrlPr>
                            <a:rPr lang="en-US" altLang="zh-CN" sz="2400" b="1" i="1" smtClean="0">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𝑺</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oMath>
                  </m:oMathPara>
                </a14:m>
                <a:endParaRPr lang="en-US" altLang="zh-CN" sz="2400" b="1">
                  <a:solidFill>
                    <a:srgbClr val="002060"/>
                  </a:solidFill>
                </a:endParaRPr>
              </a:p>
              <a:p>
                <a:pPr marL="342900" indent="-342900">
                  <a:spcBef>
                    <a:spcPts val="600"/>
                  </a:spcBef>
                  <a:spcAft>
                    <a:spcPts val="600"/>
                  </a:spcAft>
                  <a:buFont typeface="Arial" panose="020B0604020202020204" pitchFamily="34" charset="0"/>
                  <a:buChar char="•"/>
                </a:pPr>
                <a:r>
                  <a:rPr lang="zh-CN" altLang="en-US" sz="2400" b="1">
                    <a:solidFill>
                      <a:srgbClr val="C00000"/>
                    </a:solidFill>
                    <a:latin typeface="+mn-ea"/>
                  </a:rPr>
                  <a:t>与集合并、交运算可交换：</a:t>
                </a:r>
              </a:p>
              <a:p>
                <a:pPr algn="ctr">
                  <a:spcBef>
                    <a:spcPts val="600"/>
                  </a:spcBef>
                  <a:spcAft>
                    <a:spcPts val="600"/>
                  </a:spcAft>
                </a:pP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𝑺</m:t>
                            </m:r>
                          </m:e>
                        </m:d>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a:solidFill>
                          <a:srgbClr val="002060"/>
                        </a:solidFill>
                        <a:latin typeface="Cambria Math" panose="02040503050406030204" pitchFamily="18" charset="0"/>
                      </a:rPr>
                      <m:t>= </m:t>
                    </m:r>
                    <m:sSup>
                      <m:sSupPr>
                        <m:ctrlPr>
                          <a:rPr lang="en-US" altLang="zh-CN" sz="2400" b="1" i="1" smtClean="0">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𝑹</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smtClean="0">
                        <a:solidFill>
                          <a:srgbClr val="002060"/>
                        </a:solidFill>
                        <a:latin typeface="Cambria Math" panose="02040503050406030204" pitchFamily="18" charset="0"/>
                      </a:rPr>
                      <m:t>∪</m:t>
                    </m:r>
                    <m:sSup>
                      <m:sSupPr>
                        <m:ctrlPr>
                          <a:rPr lang="en-US" altLang="zh-CN" sz="2400" b="1" i="1" smtClean="0">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𝑺</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oMath>
                </a14:m>
                <a:r>
                  <a:rPr lang="en-US" altLang="zh-CN" sz="2400" b="1">
                    <a:solidFill>
                      <a:srgbClr val="002060"/>
                    </a:solidFill>
                  </a:rPr>
                  <a:t> </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𝑺</m:t>
                            </m:r>
                          </m:e>
                        </m:d>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a:solidFill>
                          <a:srgbClr val="002060"/>
                        </a:solidFill>
                        <a:latin typeface="Cambria Math" panose="02040503050406030204" pitchFamily="18" charset="0"/>
                      </a:rPr>
                      <m:t>= </m:t>
                    </m:r>
                    <m:sSup>
                      <m:sSupPr>
                        <m:ctrlPr>
                          <a:rPr lang="en-US" altLang="zh-CN" sz="2400" b="1" i="1" smtClean="0">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𝑹</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a:solidFill>
                          <a:srgbClr val="002060"/>
                        </a:solidFill>
                        <a:latin typeface="Cambria Math" panose="02040503050406030204" pitchFamily="18" charset="0"/>
                      </a:rPr>
                      <m:t>∩</m:t>
                    </m:r>
                    <m:sSup>
                      <m:sSupPr>
                        <m:ctrlPr>
                          <a:rPr lang="en-US" altLang="zh-CN" sz="2400" b="1" i="1" smtClean="0">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𝑺</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oMath>
                </a14:m>
                <a:endParaRPr lang="en-US" altLang="zh-CN" sz="2400" b="1">
                  <a:solidFill>
                    <a:srgbClr val="002060"/>
                  </a:solidFill>
                </a:endParaRPr>
              </a:p>
            </p:txBody>
          </p:sp>
        </mc:Choice>
        <mc:Fallback xmlns="">
          <p:sp>
            <p:nvSpPr>
              <p:cNvPr id="2" name="文本框 1">
                <a:extLst>
                  <a:ext uri="{FF2B5EF4-FFF2-40B4-BE49-F238E27FC236}">
                    <a16:creationId xmlns:a16="http://schemas.microsoft.com/office/drawing/2014/main" id="{128AFE11-0F25-4A8A-9160-5833051AE223}"/>
                  </a:ext>
                </a:extLst>
              </p:cNvPr>
              <p:cNvSpPr txBox="1">
                <a:spLocks noRot="1" noChangeAspect="1" noMove="1" noResize="1" noEditPoints="1" noAdjustHandles="1" noChangeArrowheads="1" noChangeShapeType="1" noTextEdit="1"/>
              </p:cNvSpPr>
              <p:nvPr/>
            </p:nvSpPr>
            <p:spPr>
              <a:xfrm>
                <a:off x="827784" y="1758856"/>
                <a:ext cx="4440431" cy="3640484"/>
              </a:xfrm>
              <a:prstGeom prst="rect">
                <a:avLst/>
              </a:prstGeom>
              <a:blipFill>
                <a:blip r:embed="rId2"/>
                <a:stretch>
                  <a:fillRect l="-1923" t="-1340" r="-1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F2FFBED-3F88-451D-9533-184D11806237}"/>
                  </a:ext>
                </a:extLst>
              </p:cNvPr>
              <p:cNvSpPr txBox="1"/>
              <p:nvPr/>
            </p:nvSpPr>
            <p:spPr>
              <a:xfrm>
                <a:off x="5729801" y="1758856"/>
                <a:ext cx="5634415" cy="442492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关系复合的基本性质</a:t>
                </a:r>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rgbClr val="C00000"/>
                    </a:solidFill>
                    <a:latin typeface="+mn-ea"/>
                  </a:rPr>
                  <a:t>满足结合律：</a:t>
                </a:r>
                <a:endParaRPr lang="en-US" altLang="zh-CN" sz="2400" b="1">
                  <a:solidFill>
                    <a:srgbClr val="C00000"/>
                  </a:solidFill>
                  <a:latin typeface="+mn-ea"/>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𝑻</m:t>
                      </m:r>
                      <m:r>
                        <a:rPr lang="en-US" altLang="zh-CN" sz="2400" b="1" i="1" smtClean="0">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𝑺</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𝑹</m:t>
                          </m:r>
                        </m:e>
                      </m:d>
                      <m:r>
                        <a:rPr lang="en-US" altLang="zh-CN" sz="2400" b="1" i="1" smtClean="0">
                          <a:solidFill>
                            <a:srgbClr val="002060"/>
                          </a:solidFill>
                          <a:latin typeface="Cambria Math" panose="02040503050406030204" pitchFamily="18" charset="0"/>
                        </a:rPr>
                        <m:t>= </m:t>
                      </m:r>
                      <m:d>
                        <m:dPr>
                          <m:ctrlPr>
                            <a:rPr lang="en-US" altLang="zh-CN" sz="2400" b="1" i="1">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𝑻</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𝑺</m:t>
                          </m:r>
                        </m:e>
                      </m:d>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𝑹</m:t>
                      </m:r>
                    </m:oMath>
                  </m:oMathPara>
                </a14:m>
                <a:endParaRPr lang="en-US" altLang="zh-CN" sz="2400" b="1">
                  <a:solidFill>
                    <a:srgbClr val="002060"/>
                  </a:solidFill>
                </a:endParaRPr>
              </a:p>
              <a:p>
                <a:pPr marL="342900" indent="-342900">
                  <a:spcBef>
                    <a:spcPts val="600"/>
                  </a:spcBef>
                  <a:spcAft>
                    <a:spcPts val="600"/>
                  </a:spcAft>
                  <a:buFont typeface="Arial" panose="020B0604020202020204" pitchFamily="34" charset="0"/>
                  <a:buChar char="•"/>
                </a:pPr>
                <a:r>
                  <a:rPr lang="zh-CN" altLang="en-US" sz="2400" b="1">
                    <a:solidFill>
                      <a:srgbClr val="C00000"/>
                    </a:solidFill>
                    <a:latin typeface="+mn-ea"/>
                  </a:rPr>
                  <a:t>恒等关系是单位元：</a:t>
                </a:r>
                <a:endParaRPr lang="en-US" altLang="zh-CN" sz="2400" b="1">
                  <a:solidFill>
                    <a:srgbClr val="C00000"/>
                  </a:solidFill>
                  <a:latin typeface="+mn-ea"/>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0" smtClean="0">
                          <a:solidFill>
                            <a:srgbClr val="002060"/>
                          </a:solidFill>
                          <a:latin typeface="Cambria Math" panose="02040503050406030204" pitchFamily="18" charset="0"/>
                        </a:rPr>
                        <m:t>𝚫</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 = </m:t>
                      </m:r>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 = </m:t>
                      </m:r>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m:t>
                      </m:r>
                      <m:r>
                        <a:rPr lang="en-US" altLang="zh-CN" sz="2400" b="1" i="0" smtClean="0">
                          <a:solidFill>
                            <a:srgbClr val="002060"/>
                          </a:solidFill>
                          <a:latin typeface="Cambria Math" panose="02040503050406030204" pitchFamily="18" charset="0"/>
                        </a:rPr>
                        <m:t>𝚫</m:t>
                      </m:r>
                    </m:oMath>
                  </m:oMathPara>
                </a14:m>
                <a:endParaRPr lang="en-US" altLang="zh-CN" sz="2400" b="1">
                  <a:solidFill>
                    <a:srgbClr val="002060"/>
                  </a:solidFill>
                </a:endParaRPr>
              </a:p>
              <a:p>
                <a:pPr marL="342900" indent="-342900">
                  <a:spcBef>
                    <a:spcPts val="600"/>
                  </a:spcBef>
                  <a:spcAft>
                    <a:spcPts val="600"/>
                  </a:spcAft>
                  <a:buFont typeface="Arial" panose="020B0604020202020204" pitchFamily="34" charset="0"/>
                  <a:buChar char="•"/>
                </a:pPr>
                <a:r>
                  <a:rPr lang="zh-CN" altLang="en-US" sz="2400" b="1">
                    <a:solidFill>
                      <a:srgbClr val="C00000"/>
                    </a:solidFill>
                    <a:latin typeface="+mn-ea"/>
                  </a:rPr>
                  <a:t>保持子集关系：若</a:t>
                </a:r>
                <a14:m>
                  <m:oMath xmlns:m="http://schemas.openxmlformats.org/officeDocument/2006/math">
                    <m:r>
                      <a:rPr lang="en-US" altLang="zh-CN" sz="2400" b="1" smtClean="0">
                        <a:solidFill>
                          <a:srgbClr val="002060"/>
                        </a:solidFill>
                        <a:latin typeface="Cambria Math" panose="02040503050406030204" pitchFamily="18" charset="0"/>
                      </a:rPr>
                      <m:t>𝑹</m:t>
                    </m:r>
                    <m:r>
                      <a:rPr lang="en-US" altLang="zh-CN" sz="2400" b="1" smtClean="0">
                        <a:solidFill>
                          <a:srgbClr val="002060"/>
                        </a:solidFill>
                        <a:latin typeface="Cambria Math" panose="02040503050406030204" pitchFamily="18" charset="0"/>
                      </a:rPr>
                      <m:t>⊆</m:t>
                    </m:r>
                    <m:r>
                      <a:rPr lang="en-US" altLang="zh-CN" sz="2400" b="1" smtClean="0">
                        <a:solidFill>
                          <a:srgbClr val="002060"/>
                        </a:solidFill>
                        <a:latin typeface="Cambria Math" panose="02040503050406030204" pitchFamily="18" charset="0"/>
                      </a:rPr>
                      <m:t>𝑺</m:t>
                    </m:r>
                  </m:oMath>
                </a14:m>
                <a:r>
                  <a:rPr lang="zh-CN" altLang="en-US" sz="2400" b="1">
                    <a:solidFill>
                      <a:srgbClr val="C00000"/>
                    </a:solidFill>
                    <a:latin typeface="+mn-ea"/>
                  </a:rPr>
                  <a:t>且</a:t>
                </a:r>
                <a14:m>
                  <m:oMath xmlns:m="http://schemas.openxmlformats.org/officeDocument/2006/math">
                    <m:r>
                      <a:rPr lang="en-US" altLang="zh-CN" sz="2400" b="1" smtClean="0">
                        <a:solidFill>
                          <a:srgbClr val="002060"/>
                        </a:solidFill>
                        <a:latin typeface="Cambria Math" panose="02040503050406030204" pitchFamily="18" charset="0"/>
                      </a:rPr>
                      <m:t>𝑻</m:t>
                    </m:r>
                    <m:r>
                      <a:rPr lang="en-US" altLang="zh-CN" sz="2400" b="1" smtClean="0">
                        <a:solidFill>
                          <a:srgbClr val="002060"/>
                        </a:solidFill>
                        <a:latin typeface="Cambria Math" panose="02040503050406030204" pitchFamily="18" charset="0"/>
                      </a:rPr>
                      <m:t>⊆</m:t>
                    </m:r>
                    <m:r>
                      <a:rPr lang="en-US" altLang="zh-CN" sz="2400" b="1" smtClean="0">
                        <a:solidFill>
                          <a:srgbClr val="002060"/>
                        </a:solidFill>
                        <a:latin typeface="Cambria Math" panose="02040503050406030204" pitchFamily="18" charset="0"/>
                      </a:rPr>
                      <m:t>𝑾</m:t>
                    </m:r>
                  </m:oMath>
                </a14:m>
                <a:r>
                  <a:rPr lang="zh-CN" altLang="en-US" sz="2400" b="1">
                    <a:solidFill>
                      <a:srgbClr val="C00000"/>
                    </a:solidFill>
                    <a:latin typeface="+mn-ea"/>
                  </a:rPr>
                  <a:t>，则</a:t>
                </a:r>
                <a:endParaRPr lang="en-US" altLang="zh-CN" sz="2400" b="1">
                  <a:solidFill>
                    <a:srgbClr val="C00000"/>
                  </a:solidFill>
                  <a:latin typeface="+mn-ea"/>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𝑻</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𝑾</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𝑺</m:t>
                      </m:r>
                    </m:oMath>
                  </m:oMathPara>
                </a14:m>
                <a:endParaRPr lang="en-US" altLang="zh-CN" sz="2400" b="1">
                  <a:solidFill>
                    <a:srgbClr val="002060"/>
                  </a:solidFill>
                </a:endParaRPr>
              </a:p>
              <a:p>
                <a:pPr marL="342900" indent="-342900">
                  <a:spcBef>
                    <a:spcPts val="600"/>
                  </a:spcBef>
                  <a:spcAft>
                    <a:spcPts val="600"/>
                  </a:spcAft>
                  <a:buFont typeface="Arial" panose="020B0604020202020204" pitchFamily="34" charset="0"/>
                  <a:buChar char="•"/>
                </a:pPr>
                <a:r>
                  <a:rPr lang="zh-CN" altLang="en-US" sz="2400" b="1">
                    <a:solidFill>
                      <a:srgbClr val="C00000"/>
                    </a:solidFill>
                    <a:latin typeface="+mn-ea"/>
                  </a:rPr>
                  <a:t>关系复合与关系逆</a:t>
                </a:r>
                <a:endParaRPr lang="en-US" altLang="zh-CN" sz="2400" b="1">
                  <a:solidFill>
                    <a:srgbClr val="C00000"/>
                  </a:solidFill>
                  <a:latin typeface="+mn-ea"/>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𝑺</m:t>
                              </m:r>
                            </m:e>
                          </m:d>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smtClean="0">
                          <a:solidFill>
                            <a:srgbClr val="002060"/>
                          </a:solidFill>
                          <a:latin typeface="Cambria Math" panose="02040503050406030204" pitchFamily="18" charset="0"/>
                        </a:rPr>
                        <m:t>= </m:t>
                      </m:r>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𝑺</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smtClean="0">
                          <a:solidFill>
                            <a:srgbClr val="002060"/>
                          </a:solidFill>
                          <a:latin typeface="Cambria Math" panose="02040503050406030204" pitchFamily="18" charset="0"/>
                        </a:rPr>
                        <m:t>∘</m:t>
                      </m:r>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𝑹</m:t>
                          </m:r>
                        </m:e>
                        <m: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oMath>
                  </m:oMathPara>
                </a14:m>
                <a:endParaRPr lang="zh-CN" altLang="en-US" sz="2400" b="1">
                  <a:solidFill>
                    <a:srgbClr val="002060"/>
                  </a:solidFill>
                </a:endParaRPr>
              </a:p>
            </p:txBody>
          </p:sp>
        </mc:Choice>
        <mc:Fallback xmlns="">
          <p:sp>
            <p:nvSpPr>
              <p:cNvPr id="3" name="文本框 2">
                <a:extLst>
                  <a:ext uri="{FF2B5EF4-FFF2-40B4-BE49-F238E27FC236}">
                    <a16:creationId xmlns:a16="http://schemas.microsoft.com/office/drawing/2014/main" id="{EF2FFBED-3F88-451D-9533-184D11806237}"/>
                  </a:ext>
                </a:extLst>
              </p:cNvPr>
              <p:cNvSpPr txBox="1">
                <a:spLocks noRot="1" noChangeAspect="1" noMove="1" noResize="1" noEditPoints="1" noAdjustHandles="1" noChangeArrowheads="1" noChangeShapeType="1" noTextEdit="1"/>
              </p:cNvSpPr>
              <p:nvPr/>
            </p:nvSpPr>
            <p:spPr>
              <a:xfrm>
                <a:off x="5729801" y="1758856"/>
                <a:ext cx="5634415" cy="4424929"/>
              </a:xfrm>
              <a:prstGeom prst="rect">
                <a:avLst/>
              </a:prstGeom>
              <a:blipFill>
                <a:blip r:embed="rId3"/>
                <a:stretch>
                  <a:fillRect l="-1515" t="-11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4B57A3C-D0E1-42DF-97D0-F1D3FCD99671}"/>
                  </a:ext>
                </a:extLst>
              </p:cNvPr>
              <p:cNvSpPr txBox="1"/>
              <p:nvPr/>
            </p:nvSpPr>
            <p:spPr>
              <a:xfrm>
                <a:off x="2398927" y="1122811"/>
                <a:ext cx="7394143"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下面的</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𝑺</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𝑻</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𝑾</m:t>
                    </m:r>
                  </m:oMath>
                </a14:m>
                <a:r>
                  <a:rPr lang="zh-CN" altLang="en-US" sz="2000" b="1">
                    <a:solidFill>
                      <a:schemeClr val="accent2">
                        <a:lumMod val="50000"/>
                      </a:schemeClr>
                    </a:solidFill>
                  </a:rPr>
                  <a:t>都是关系，而且所给出的关系复合都是可行的</a:t>
                </a:r>
              </a:p>
            </p:txBody>
          </p:sp>
        </mc:Choice>
        <mc:Fallback xmlns="">
          <p:sp>
            <p:nvSpPr>
              <p:cNvPr id="4" name="文本框 3">
                <a:extLst>
                  <a:ext uri="{FF2B5EF4-FFF2-40B4-BE49-F238E27FC236}">
                    <a16:creationId xmlns:a16="http://schemas.microsoft.com/office/drawing/2014/main" id="{94B57A3C-D0E1-42DF-97D0-F1D3FCD99671}"/>
                  </a:ext>
                </a:extLst>
              </p:cNvPr>
              <p:cNvSpPr txBox="1">
                <a:spLocks noRot="1" noChangeAspect="1" noMove="1" noResize="1" noEditPoints="1" noAdjustHandles="1" noChangeArrowheads="1" noChangeShapeType="1" noTextEdit="1"/>
              </p:cNvSpPr>
              <p:nvPr/>
            </p:nvSpPr>
            <p:spPr>
              <a:xfrm>
                <a:off x="2398927" y="1122811"/>
                <a:ext cx="7394143" cy="400110"/>
              </a:xfrm>
              <a:prstGeom prst="rect">
                <a:avLst/>
              </a:prstGeom>
              <a:blipFill>
                <a:blip r:embed="rId4"/>
                <a:stretch>
                  <a:fillRect l="-908" t="-7576" b="-2575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CB6D4BC-64B8-42A1-835B-10429A0A786B}"/>
              </a:ext>
            </a:extLst>
          </p:cNvPr>
          <p:cNvSpPr txBox="1"/>
          <p:nvPr/>
        </p:nvSpPr>
        <p:spPr>
          <a:xfrm>
            <a:off x="827784" y="5675581"/>
            <a:ext cx="4552264" cy="400110"/>
          </a:xfrm>
          <a:prstGeom prst="rect">
            <a:avLst/>
          </a:prstGeom>
          <a:solidFill>
            <a:schemeClr val="accent4">
              <a:lumMod val="40000"/>
              <a:lumOff val="60000"/>
            </a:schemeClr>
          </a:solidFill>
        </p:spPr>
        <p:txBody>
          <a:bodyPr wrap="square" rtlCol="0">
            <a:spAutoFit/>
          </a:bodyPr>
          <a:lstStyle/>
          <a:p>
            <a:r>
              <a:rPr lang="zh-CN" altLang="en-US" sz="2000" b="1">
                <a:solidFill>
                  <a:schemeClr val="accent2">
                    <a:lumMod val="50000"/>
                  </a:schemeClr>
                </a:solidFill>
              </a:rPr>
              <a:t>课后结合教材自行掌握这些性质的证明</a:t>
            </a:r>
          </a:p>
        </p:txBody>
      </p:sp>
    </p:spTree>
    <p:extLst>
      <p:ext uri="{BB962C8B-B14F-4D97-AF65-F5344CB8AC3E}">
        <p14:creationId xmlns:p14="http://schemas.microsoft.com/office/powerpoint/2010/main" val="355953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关系运算性质证明练习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3EC3167-2641-47AC-A4B7-26275F29FEAD}"/>
                  </a:ext>
                </a:extLst>
              </p:cNvPr>
              <p:cNvSpPr txBox="1"/>
              <p:nvPr/>
            </p:nvSpPr>
            <p:spPr>
              <a:xfrm>
                <a:off x="2145659" y="1083019"/>
                <a:ext cx="7900679" cy="984885"/>
              </a:xfrm>
              <a:prstGeom prst="rect">
                <a:avLst/>
              </a:prstGeom>
              <a:solidFill>
                <a:schemeClr val="accent6">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关系复合与关系并</a:t>
                </a:r>
                <a:endParaRPr lang="en-US" altLang="zh-CN" sz="2400" b="1">
                  <a:solidFill>
                    <a:srgbClr val="C00000"/>
                  </a:solidFill>
                </a:endParaRP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𝑺</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𝑻</m:t>
                    </m:r>
                  </m:oMath>
                </a14:m>
                <a:r>
                  <a:rPr lang="zh-CN" altLang="en-US" sz="2400" b="1">
                    <a:solidFill>
                      <a:srgbClr val="002060"/>
                    </a:solidFill>
                    <a:latin typeface="楷体" panose="02010609060101010101" pitchFamily="49" charset="-122"/>
                    <a:ea typeface="楷体" panose="02010609060101010101" pitchFamily="49" charset="-122"/>
                  </a:rPr>
                  <a:t>是关系，证明</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 = </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r>
                      <a:rPr lang="en-US" altLang="zh-CN" sz="2400" b="1" i="1">
                        <a:solidFill>
                          <a:schemeClr val="accent2">
                            <a:lumMod val="50000"/>
                          </a:schemeClr>
                        </a:solidFill>
                        <a:latin typeface="Cambria Math" panose="02040503050406030204" pitchFamily="18" charset="0"/>
                      </a:rPr>
                      <m:t>∪</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03EC3167-2641-47AC-A4B7-26275F29FEAD}"/>
                  </a:ext>
                </a:extLst>
              </p:cNvPr>
              <p:cNvSpPr txBox="1">
                <a:spLocks noRot="1" noChangeAspect="1" noMove="1" noResize="1" noEditPoints="1" noAdjustHandles="1" noChangeArrowheads="1" noChangeShapeType="1" noTextEdit="1"/>
              </p:cNvSpPr>
              <p:nvPr/>
            </p:nvSpPr>
            <p:spPr>
              <a:xfrm>
                <a:off x="2145659" y="1083019"/>
                <a:ext cx="7900679" cy="984885"/>
              </a:xfrm>
              <a:prstGeom prst="rect">
                <a:avLst/>
              </a:prstGeom>
              <a:blipFill>
                <a:blip r:embed="rId2"/>
                <a:stretch>
                  <a:fillRect l="-1235" t="-4348" b="-118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AE311C3-E914-4F4B-9455-229AB27423EE}"/>
                  </a:ext>
                </a:extLst>
              </p:cNvPr>
              <p:cNvSpPr txBox="1"/>
              <p:nvPr/>
            </p:nvSpPr>
            <p:spPr>
              <a:xfrm>
                <a:off x="578543" y="2215295"/>
                <a:ext cx="2473843" cy="400110"/>
              </a:xfrm>
              <a:prstGeom prst="rect">
                <a:avLst/>
              </a:prstGeom>
              <a:solidFill>
                <a:schemeClr val="accent6">
                  <a:lumMod val="20000"/>
                  <a:lumOff val="80000"/>
                  <a:alpha val="50000"/>
                </a:schemeClr>
              </a:solidFill>
            </p:spPr>
            <p:txBody>
              <a:bodyPr wrap="square" rtlCol="0">
                <a:spAutoFit/>
              </a:bodyPr>
              <a:lstStyle/>
              <a:p>
                <a:r>
                  <a:rPr lang="en-US" altLang="zh-CN" sz="2000" b="1">
                    <a:solidFill>
                      <a:srgbClr val="C00000"/>
                    </a:solidFill>
                  </a:rPr>
                  <a:t>【</a:t>
                </a:r>
                <a:r>
                  <a:rPr lang="zh-CN" altLang="en-US" sz="2000" b="1">
                    <a:solidFill>
                      <a:srgbClr val="C00000"/>
                    </a:solidFill>
                  </a:rPr>
                  <a:t>证明</a:t>
                </a:r>
                <a:r>
                  <a:rPr lang="en-US" altLang="zh-CN" sz="2000" b="1">
                    <a:solidFill>
                      <a:srgbClr val="C00000"/>
                    </a:solidFill>
                  </a:rPr>
                  <a:t>】</a:t>
                </a:r>
                <a:r>
                  <a:rPr lang="zh-CN" altLang="en-US" sz="2000" b="1">
                    <a:solidFill>
                      <a:schemeClr val="tx2">
                        <a:lumMod val="50000"/>
                      </a:schemeClr>
                    </a:solidFill>
                  </a:rPr>
                  <a:t>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smtClean="0">
                        <a:solidFill>
                          <a:schemeClr val="tx2">
                            <a:lumMod val="50000"/>
                          </a:schemeClr>
                        </a:solidFill>
                        <a:latin typeface="Cambria Math" panose="02040503050406030204" pitchFamily="18" charset="0"/>
                      </a:rPr>
                      <m:t>, </m:t>
                    </m:r>
                    <m:r>
                      <a:rPr lang="en-US" altLang="zh-CN" sz="2000" b="1" i="1" smtClean="0">
                        <a:solidFill>
                          <a:schemeClr val="tx2">
                            <a:lumMod val="50000"/>
                          </a:schemeClr>
                        </a:solidFill>
                        <a:latin typeface="Cambria Math" panose="02040503050406030204" pitchFamily="18" charset="0"/>
                      </a:rPr>
                      <m:t>𝒚</m:t>
                    </m:r>
                  </m:oMath>
                </a14:m>
                <a:r>
                  <a:rPr lang="zh-CN" altLang="en-US" sz="2000" b="1">
                    <a:solidFill>
                      <a:schemeClr val="tx2">
                        <a:lumMod val="50000"/>
                      </a:schemeClr>
                    </a:solidFill>
                  </a:rPr>
                  <a:t>，</a:t>
                </a:r>
              </a:p>
            </p:txBody>
          </p:sp>
        </mc:Choice>
        <mc:Fallback xmlns="">
          <p:sp>
            <p:nvSpPr>
              <p:cNvPr id="4" name="文本框 3">
                <a:extLst>
                  <a:ext uri="{FF2B5EF4-FFF2-40B4-BE49-F238E27FC236}">
                    <a16:creationId xmlns:a16="http://schemas.microsoft.com/office/drawing/2014/main" id="{AAE311C3-E914-4F4B-9455-229AB27423EE}"/>
                  </a:ext>
                </a:extLst>
              </p:cNvPr>
              <p:cNvSpPr txBox="1">
                <a:spLocks noRot="1" noChangeAspect="1" noMove="1" noResize="1" noEditPoints="1" noAdjustHandles="1" noChangeArrowheads="1" noChangeShapeType="1" noTextEdit="1"/>
              </p:cNvSpPr>
              <p:nvPr/>
            </p:nvSpPr>
            <p:spPr>
              <a:xfrm>
                <a:off x="578543" y="2215295"/>
                <a:ext cx="2473843" cy="400110"/>
              </a:xfrm>
              <a:prstGeom prst="rect">
                <a:avLst/>
              </a:prstGeom>
              <a:blipFill>
                <a:blip r:embed="rId3"/>
                <a:stretch>
                  <a:fillRect l="-2709" t="-7576" r="-12808"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nvGraphicFramePr>
            <p:xfrm>
              <a:off x="1326645" y="5601239"/>
              <a:ext cx="9538706" cy="79248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70840">
                    <a:tc>
                      <a:txBody>
                        <a:bodyPr/>
                        <a:lstStyle/>
                        <a:p>
                          <a:pPr algn="l"/>
                          <a:r>
                            <a:rPr lang="en-US" altLang="zh-CN" sz="2000" b="1">
                              <a:solidFill>
                                <a:srgbClr val="C00000"/>
                              </a:solidFill>
                            </a:rPr>
                            <a:t>A. </a:t>
                          </a:r>
                          <a:r>
                            <a:rPr lang="zh-CN" altLang="en-US" sz="2000" b="1" i="0">
                              <a:solidFill>
                                <a:schemeClr val="accent2">
                                  <a:lumMod val="50000"/>
                                </a:schemeClr>
                              </a:solidFill>
                              <a:latin typeface="+mj-lt"/>
                            </a:rPr>
                            <a:t>关系复合的定义</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B. </a:t>
                          </a:r>
                          <a:r>
                            <a:rPr lang="zh-CN" altLang="en-US" sz="2000" b="1" i="0" kern="1200">
                              <a:solidFill>
                                <a:schemeClr val="accent2">
                                  <a:lumMod val="50000"/>
                                </a:schemeClr>
                              </a:solidFill>
                              <a:latin typeface="+mj-lt"/>
                              <a:ea typeface="+mn-ea"/>
                              <a:cs typeface="+mn-cs"/>
                            </a:rPr>
                            <a:t>关系并的定义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C.</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  </m:t>
                              </m:r>
                            </m:oMath>
                          </a14:m>
                          <a:r>
                            <a:rPr lang="zh-CN" altLang="en-US" sz="2000" b="1" i="0">
                              <a:solidFill>
                                <a:schemeClr val="accent2">
                                  <a:lumMod val="50000"/>
                                </a:schemeClr>
                              </a:solidFill>
                              <a:latin typeface="+mj-lt"/>
                            </a:rPr>
                            <a:t>吸收</a:t>
                          </a:r>
                          <a:r>
                            <a:rPr lang="zh-CN" altLang="en-US" sz="2000" b="1">
                              <a:solidFill>
                                <a:schemeClr val="accent2">
                                  <a:lumMod val="50000"/>
                                </a:schemeClr>
                              </a:solidFill>
                            </a:rPr>
                            <a:t>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D. </a:t>
                          </a:r>
                          <a:r>
                            <a:rPr lang="zh-CN" altLang="en-US" sz="2000" b="1" i="0" kern="1200">
                              <a:solidFill>
                                <a:schemeClr val="accent2">
                                  <a:lumMod val="50000"/>
                                </a:schemeClr>
                              </a:solidFill>
                              <a:latin typeface="+mj-lt"/>
                              <a:ea typeface="+mn-ea"/>
                              <a:cs typeface="+mn-cs"/>
                            </a:rPr>
                            <a:t>分配律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02928908"/>
                      </a:ext>
                    </a:extLst>
                  </a:tr>
                  <a:tr h="370840">
                    <a:tc gridSpan="2">
                      <a:txBody>
                        <a:bodyPr/>
                        <a:lstStyle/>
                        <a:p>
                          <a:pPr algn="l"/>
                          <a:r>
                            <a:rPr lang="en-US" altLang="zh-CN" sz="2000" b="1">
                              <a:solidFill>
                                <a:srgbClr val="C00000"/>
                              </a:solidFill>
                            </a:rPr>
                            <a:t>E. </a:t>
                          </a:r>
                          <a:r>
                            <a:rPr lang="zh-CN" altLang="en-US" sz="2000" b="1" i="0" kern="1200">
                              <a:solidFill>
                                <a:schemeClr val="accent2">
                                  <a:lumMod val="50000"/>
                                </a:schemeClr>
                              </a:solidFill>
                              <a:latin typeface="+mj-lt"/>
                              <a:ea typeface="+mn-ea"/>
                              <a:cs typeface="+mn-cs"/>
                            </a:rPr>
                            <a:t>存在量词对析取分配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r>
                            <a:rPr lang="zh-CN" altLang="en-US" sz="2000" b="1" i="0" kern="1200">
                              <a:solidFill>
                                <a:schemeClr val="accent2">
                                  <a:lumMod val="50000"/>
                                </a:schemeClr>
                              </a:solidFill>
                              <a:latin typeface="+mj-lt"/>
                              <a:ea typeface="+mn-ea"/>
                              <a:cs typeface="+mn-cs"/>
                            </a:rPr>
                            <a:t>全称量词对合取分配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bl>
              </a:graphicData>
            </a:graphic>
          </p:graphicFrame>
        </mc:Choice>
        <mc:Fallback xmlns="">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nvGraphicFramePr>
            <p:xfrm>
              <a:off x="1326645" y="5601239"/>
              <a:ext cx="9538706" cy="79248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96240">
                    <a:tc>
                      <a:txBody>
                        <a:bodyPr/>
                        <a:lstStyle/>
                        <a:p>
                          <a:pPr algn="l"/>
                          <a:r>
                            <a:rPr lang="en-US" altLang="zh-CN" sz="2000" b="1">
                              <a:solidFill>
                                <a:srgbClr val="C00000"/>
                              </a:solidFill>
                            </a:rPr>
                            <a:t>A. </a:t>
                          </a:r>
                          <a:r>
                            <a:rPr lang="zh-CN" altLang="en-US" sz="2000" b="1" i="0">
                              <a:solidFill>
                                <a:schemeClr val="accent2">
                                  <a:lumMod val="50000"/>
                                </a:schemeClr>
                              </a:solidFill>
                              <a:latin typeface="+mj-lt"/>
                            </a:rPr>
                            <a:t>关系复合的定义</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B. </a:t>
                          </a:r>
                          <a:r>
                            <a:rPr lang="zh-CN" altLang="en-US" sz="2000" b="1" i="0" kern="1200">
                              <a:solidFill>
                                <a:schemeClr val="accent2">
                                  <a:lumMod val="50000"/>
                                </a:schemeClr>
                              </a:solidFill>
                              <a:latin typeface="+mj-lt"/>
                              <a:ea typeface="+mn-ea"/>
                              <a:cs typeface="+mn-cs"/>
                            </a:rPr>
                            <a:t>关系并的定义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200512" t="-7576" r="-100000" b="-12575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D. </a:t>
                          </a:r>
                          <a:r>
                            <a:rPr lang="zh-CN" altLang="en-US" sz="2000" b="1" i="0" kern="1200">
                              <a:solidFill>
                                <a:schemeClr val="accent2">
                                  <a:lumMod val="50000"/>
                                </a:schemeClr>
                              </a:solidFill>
                              <a:latin typeface="+mj-lt"/>
                              <a:ea typeface="+mn-ea"/>
                              <a:cs typeface="+mn-cs"/>
                            </a:rPr>
                            <a:t>分配律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02928908"/>
                      </a:ext>
                    </a:extLst>
                  </a:tr>
                  <a:tr h="396240">
                    <a:tc gridSpan="2">
                      <a:txBody>
                        <a:bodyPr/>
                        <a:lstStyle/>
                        <a:p>
                          <a:pPr algn="l"/>
                          <a:r>
                            <a:rPr lang="en-US" altLang="zh-CN" sz="2000" b="1">
                              <a:solidFill>
                                <a:srgbClr val="C00000"/>
                              </a:solidFill>
                            </a:rPr>
                            <a:t>E. </a:t>
                          </a:r>
                          <a:r>
                            <a:rPr lang="zh-CN" altLang="en-US" sz="2000" b="1" i="0" kern="1200">
                              <a:solidFill>
                                <a:schemeClr val="accent2">
                                  <a:lumMod val="50000"/>
                                </a:schemeClr>
                              </a:solidFill>
                              <a:latin typeface="+mj-lt"/>
                              <a:ea typeface="+mn-ea"/>
                              <a:cs typeface="+mn-cs"/>
                            </a:rPr>
                            <a:t>存在量词对析取分配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r>
                            <a:rPr lang="zh-CN" altLang="en-US" sz="2000" b="1" i="0" kern="1200">
                              <a:solidFill>
                                <a:schemeClr val="accent2">
                                  <a:lumMod val="50000"/>
                                </a:schemeClr>
                              </a:solidFill>
                              <a:latin typeface="+mj-lt"/>
                              <a:ea typeface="+mn-ea"/>
                              <a:cs typeface="+mn-cs"/>
                            </a:rPr>
                            <a:t>全称量词对合取分配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bl>
              </a:graphicData>
            </a:graphic>
          </p:graphicFrame>
        </mc:Fallback>
      </mc:AlternateContent>
      <p:sp>
        <p:nvSpPr>
          <p:cNvPr id="12" name="文本框 11">
            <a:extLst>
              <a:ext uri="{FF2B5EF4-FFF2-40B4-BE49-F238E27FC236}">
                <a16:creationId xmlns:a16="http://schemas.microsoft.com/office/drawing/2014/main" id="{5B0A6F8B-F518-43B2-BCBC-30B1A5FFEAF4}"/>
              </a:ext>
            </a:extLst>
          </p:cNvPr>
          <p:cNvSpPr txBox="1"/>
          <p:nvPr/>
        </p:nvSpPr>
        <p:spPr>
          <a:xfrm>
            <a:off x="7006370" y="2230768"/>
            <a:ext cx="4607087"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从下面选项选择合适的字母填空以给出理由</a:t>
            </a:r>
          </a:p>
        </p:txBody>
      </p:sp>
      <p:grpSp>
        <p:nvGrpSpPr>
          <p:cNvPr id="13" name="组合 12">
            <a:extLst>
              <a:ext uri="{FF2B5EF4-FFF2-40B4-BE49-F238E27FC236}">
                <a16:creationId xmlns:a16="http://schemas.microsoft.com/office/drawing/2014/main" id="{793AC6BE-45E5-4C49-9252-18544E73CAC4}"/>
              </a:ext>
            </a:extLst>
          </p:cNvPr>
          <p:cNvGrpSpPr/>
          <p:nvPr/>
        </p:nvGrpSpPr>
        <p:grpSpPr>
          <a:xfrm>
            <a:off x="1039390" y="2704079"/>
            <a:ext cx="10113220" cy="2808486"/>
            <a:chOff x="1039390" y="2704079"/>
            <a:chExt cx="10113220" cy="2808486"/>
          </a:xfrm>
        </p:grpSpPr>
        <p:pic>
          <p:nvPicPr>
            <p:cNvPr id="6" name="图片 5">
              <a:extLst>
                <a:ext uri="{FF2B5EF4-FFF2-40B4-BE49-F238E27FC236}">
                  <a16:creationId xmlns:a16="http://schemas.microsoft.com/office/drawing/2014/main" id="{4A2F02D9-252E-42DC-A8DE-5026B96B1F1B}"/>
                </a:ext>
              </a:extLst>
            </p:cNvPr>
            <p:cNvPicPr>
              <a:picLocks noChangeAspect="1"/>
            </p:cNvPicPr>
            <p:nvPr/>
          </p:nvPicPr>
          <p:blipFill>
            <a:blip r:embed="rId5"/>
            <a:stretch>
              <a:fillRect/>
            </a:stretch>
          </p:blipFill>
          <p:spPr>
            <a:xfrm>
              <a:off x="1039390" y="2704079"/>
              <a:ext cx="10113220" cy="2808486"/>
            </a:xfrm>
            <a:prstGeom prst="rect">
              <a:avLst/>
            </a:prstGeom>
          </p:spPr>
        </p:pic>
        <p:cxnSp>
          <p:nvCxnSpPr>
            <p:cNvPr id="14" name="直接连接符 13">
              <a:extLst>
                <a:ext uri="{FF2B5EF4-FFF2-40B4-BE49-F238E27FC236}">
                  <a16:creationId xmlns:a16="http://schemas.microsoft.com/office/drawing/2014/main" id="{D32971CC-B9E0-4B83-A188-2D0A9C39152B}"/>
                </a:ext>
              </a:extLst>
            </p:cNvPr>
            <p:cNvCxnSpPr>
              <a:cxnSpLocks/>
            </p:cNvCxnSpPr>
            <p:nvPr/>
          </p:nvCxnSpPr>
          <p:spPr>
            <a:xfrm>
              <a:off x="8907177" y="3479983"/>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9D2046F-B21A-40E0-8606-90A741B4778E}"/>
                </a:ext>
              </a:extLst>
            </p:cNvPr>
            <p:cNvCxnSpPr>
              <a:cxnSpLocks/>
            </p:cNvCxnSpPr>
            <p:nvPr/>
          </p:nvCxnSpPr>
          <p:spPr>
            <a:xfrm>
              <a:off x="8907177" y="3895520"/>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00CA7E9-B861-4C45-B3B9-D6844D55690D}"/>
                </a:ext>
              </a:extLst>
            </p:cNvPr>
            <p:cNvCxnSpPr>
              <a:cxnSpLocks/>
            </p:cNvCxnSpPr>
            <p:nvPr/>
          </p:nvCxnSpPr>
          <p:spPr>
            <a:xfrm>
              <a:off x="8907177" y="4283646"/>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DB2307C-28C2-43BA-9904-5FB0C505726A}"/>
                </a:ext>
              </a:extLst>
            </p:cNvPr>
            <p:cNvCxnSpPr>
              <a:cxnSpLocks/>
            </p:cNvCxnSpPr>
            <p:nvPr/>
          </p:nvCxnSpPr>
          <p:spPr>
            <a:xfrm>
              <a:off x="8907177" y="4686026"/>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AC5C3D-63FD-4F77-A4F2-A24E9F57BAEE}"/>
                </a:ext>
              </a:extLst>
            </p:cNvPr>
            <p:cNvCxnSpPr>
              <a:cxnSpLocks/>
            </p:cNvCxnSpPr>
            <p:nvPr/>
          </p:nvCxnSpPr>
          <p:spPr>
            <a:xfrm>
              <a:off x="8907177" y="5074152"/>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4040E6E-A29F-41C5-9144-09822376C854}"/>
                </a:ext>
              </a:extLst>
            </p:cNvPr>
            <p:cNvCxnSpPr>
              <a:cxnSpLocks/>
            </p:cNvCxnSpPr>
            <p:nvPr/>
          </p:nvCxnSpPr>
          <p:spPr>
            <a:xfrm>
              <a:off x="8907177" y="5455700"/>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FA296C1-004A-45E0-8F61-E5581B0A9F15}"/>
                </a:ext>
              </a:extLst>
            </p:cNvPr>
            <p:cNvSpPr txBox="1"/>
            <p:nvPr/>
          </p:nvSpPr>
          <p:spPr>
            <a:xfrm>
              <a:off x="8900599" y="3093032"/>
              <a:ext cx="2157721" cy="369332"/>
            </a:xfrm>
            <a:prstGeom prst="rect">
              <a:avLst/>
            </a:prstGeom>
            <a:solidFill>
              <a:srgbClr val="FFFFCC"/>
            </a:solidFill>
          </p:spPr>
          <p:txBody>
            <a:bodyPr wrap="square" rtlCol="0">
              <a:spAutoFit/>
            </a:bodyPr>
            <a:lstStyle/>
            <a:p>
              <a:pPr algn="ctr"/>
              <a:r>
                <a:rPr lang="en-US" altLang="zh-CN" b="1">
                  <a:solidFill>
                    <a:srgbClr val="C00000"/>
                  </a:solidFill>
                </a:rPr>
                <a:t>(1)</a:t>
              </a:r>
              <a:endParaRPr lang="zh-CN" altLang="en-US" b="1">
                <a:solidFill>
                  <a:srgbClr val="C00000"/>
                </a:solidFill>
              </a:endParaRPr>
            </a:p>
          </p:txBody>
        </p:sp>
        <p:sp>
          <p:nvSpPr>
            <p:cNvPr id="30" name="文本框 29">
              <a:extLst>
                <a:ext uri="{FF2B5EF4-FFF2-40B4-BE49-F238E27FC236}">
                  <a16:creationId xmlns:a16="http://schemas.microsoft.com/office/drawing/2014/main" id="{20CF52BB-886A-4E34-A3FE-76F1AA3361DF}"/>
                </a:ext>
              </a:extLst>
            </p:cNvPr>
            <p:cNvSpPr txBox="1"/>
            <p:nvPr/>
          </p:nvSpPr>
          <p:spPr>
            <a:xfrm>
              <a:off x="8900599" y="3503636"/>
              <a:ext cx="2157721" cy="369332"/>
            </a:xfrm>
            <a:prstGeom prst="rect">
              <a:avLst/>
            </a:prstGeom>
            <a:solidFill>
              <a:srgbClr val="FFFFCC"/>
            </a:solidFill>
          </p:spPr>
          <p:txBody>
            <a:bodyPr wrap="square" rtlCol="0">
              <a:spAutoFit/>
            </a:bodyPr>
            <a:lstStyle/>
            <a:p>
              <a:pPr algn="ctr"/>
              <a:r>
                <a:rPr lang="en-US" altLang="zh-CN" b="1">
                  <a:solidFill>
                    <a:srgbClr val="C00000"/>
                  </a:solidFill>
                </a:rPr>
                <a:t>(2)</a:t>
              </a:r>
              <a:endParaRPr lang="zh-CN" altLang="en-US" b="1">
                <a:solidFill>
                  <a:srgbClr val="C00000"/>
                </a:solidFill>
              </a:endParaRPr>
            </a:p>
          </p:txBody>
        </p:sp>
        <p:sp>
          <p:nvSpPr>
            <p:cNvPr id="31" name="文本框 30">
              <a:extLst>
                <a:ext uri="{FF2B5EF4-FFF2-40B4-BE49-F238E27FC236}">
                  <a16:creationId xmlns:a16="http://schemas.microsoft.com/office/drawing/2014/main" id="{7DDCB132-4BA4-4AA9-8EEB-5E73A71D84E8}"/>
                </a:ext>
              </a:extLst>
            </p:cNvPr>
            <p:cNvSpPr txBox="1"/>
            <p:nvPr/>
          </p:nvSpPr>
          <p:spPr>
            <a:xfrm>
              <a:off x="8900599" y="3909908"/>
              <a:ext cx="2157721" cy="369332"/>
            </a:xfrm>
            <a:prstGeom prst="rect">
              <a:avLst/>
            </a:prstGeom>
            <a:solidFill>
              <a:srgbClr val="FFFFCC"/>
            </a:solidFill>
          </p:spPr>
          <p:txBody>
            <a:bodyPr wrap="square" rtlCol="0">
              <a:spAutoFit/>
            </a:bodyPr>
            <a:lstStyle/>
            <a:p>
              <a:pPr algn="ctr"/>
              <a:r>
                <a:rPr lang="en-US" altLang="zh-CN" b="1">
                  <a:solidFill>
                    <a:srgbClr val="C00000"/>
                  </a:solidFill>
                </a:rPr>
                <a:t>(3)</a:t>
              </a:r>
              <a:endParaRPr lang="zh-CN" altLang="en-US" b="1">
                <a:solidFill>
                  <a:srgbClr val="C00000"/>
                </a:solidFill>
              </a:endParaRPr>
            </a:p>
          </p:txBody>
        </p:sp>
        <p:sp>
          <p:nvSpPr>
            <p:cNvPr id="32" name="文本框 31">
              <a:extLst>
                <a:ext uri="{FF2B5EF4-FFF2-40B4-BE49-F238E27FC236}">
                  <a16:creationId xmlns:a16="http://schemas.microsoft.com/office/drawing/2014/main" id="{62C2955F-E594-417D-A4B8-628B49E162C1}"/>
                </a:ext>
              </a:extLst>
            </p:cNvPr>
            <p:cNvSpPr txBox="1"/>
            <p:nvPr/>
          </p:nvSpPr>
          <p:spPr>
            <a:xfrm>
              <a:off x="8828236" y="4298033"/>
              <a:ext cx="2324374" cy="369332"/>
            </a:xfrm>
            <a:prstGeom prst="rect">
              <a:avLst/>
            </a:prstGeom>
            <a:solidFill>
              <a:srgbClr val="FFFFCC"/>
            </a:solidFill>
          </p:spPr>
          <p:txBody>
            <a:bodyPr wrap="square" rtlCol="0">
              <a:spAutoFit/>
            </a:bodyPr>
            <a:lstStyle/>
            <a:p>
              <a:pPr algn="ctr"/>
              <a:r>
                <a:rPr lang="en-US" altLang="zh-CN" b="1">
                  <a:solidFill>
                    <a:srgbClr val="C00000"/>
                  </a:solidFill>
                </a:rPr>
                <a:t>(4)</a:t>
              </a:r>
              <a:endParaRPr lang="zh-CN" altLang="en-US" b="1">
                <a:solidFill>
                  <a:srgbClr val="C00000"/>
                </a:solidFill>
              </a:endParaRPr>
            </a:p>
          </p:txBody>
        </p:sp>
        <p:sp>
          <p:nvSpPr>
            <p:cNvPr id="33" name="文本框 32">
              <a:extLst>
                <a:ext uri="{FF2B5EF4-FFF2-40B4-BE49-F238E27FC236}">
                  <a16:creationId xmlns:a16="http://schemas.microsoft.com/office/drawing/2014/main" id="{F7E8187C-B3E6-4671-9E6A-80A323A9ADAA}"/>
                </a:ext>
              </a:extLst>
            </p:cNvPr>
            <p:cNvSpPr txBox="1"/>
            <p:nvPr/>
          </p:nvSpPr>
          <p:spPr>
            <a:xfrm>
              <a:off x="8907177" y="4718769"/>
              <a:ext cx="2157721" cy="323165"/>
            </a:xfrm>
            <a:prstGeom prst="rect">
              <a:avLst/>
            </a:prstGeom>
            <a:solidFill>
              <a:srgbClr val="FFFFCC"/>
            </a:solidFill>
          </p:spPr>
          <p:txBody>
            <a:bodyPr wrap="square" bIns="0" rtlCol="0">
              <a:spAutoFit/>
            </a:bodyPr>
            <a:lstStyle/>
            <a:p>
              <a:pPr algn="ctr"/>
              <a:r>
                <a:rPr lang="en-US" altLang="zh-CN" b="1">
                  <a:solidFill>
                    <a:srgbClr val="C00000"/>
                  </a:solidFill>
                </a:rPr>
                <a:t>(5)</a:t>
              </a:r>
              <a:endParaRPr lang="zh-CN" altLang="en-US" b="1">
                <a:solidFill>
                  <a:srgbClr val="C00000"/>
                </a:solidFill>
              </a:endParaRPr>
            </a:p>
          </p:txBody>
        </p:sp>
        <p:sp>
          <p:nvSpPr>
            <p:cNvPr id="34" name="文本框 33">
              <a:extLst>
                <a:ext uri="{FF2B5EF4-FFF2-40B4-BE49-F238E27FC236}">
                  <a16:creationId xmlns:a16="http://schemas.microsoft.com/office/drawing/2014/main" id="{A3F1361E-F096-493E-AB6A-673432566641}"/>
                </a:ext>
              </a:extLst>
            </p:cNvPr>
            <p:cNvSpPr txBox="1"/>
            <p:nvPr/>
          </p:nvSpPr>
          <p:spPr>
            <a:xfrm>
              <a:off x="8907177" y="5113620"/>
              <a:ext cx="2157721" cy="323165"/>
            </a:xfrm>
            <a:prstGeom prst="rect">
              <a:avLst/>
            </a:prstGeom>
            <a:solidFill>
              <a:srgbClr val="FFFFCC"/>
            </a:solidFill>
          </p:spPr>
          <p:txBody>
            <a:bodyPr wrap="square" tIns="0" rtlCol="0">
              <a:spAutoFit/>
            </a:bodyPr>
            <a:lstStyle/>
            <a:p>
              <a:pPr algn="ctr"/>
              <a:r>
                <a:rPr lang="en-US" altLang="zh-CN" b="1">
                  <a:solidFill>
                    <a:srgbClr val="C00000"/>
                  </a:solidFill>
                </a:rPr>
                <a:t>(6)</a:t>
              </a:r>
              <a:endParaRPr lang="zh-CN" altLang="en-US" b="1">
                <a:solidFill>
                  <a:srgbClr val="C00000"/>
                </a:solidFill>
              </a:endParaRPr>
            </a:p>
          </p:txBody>
        </p:sp>
      </p:grpSp>
    </p:spTree>
    <p:extLst>
      <p:ext uri="{BB962C8B-B14F-4D97-AF65-F5344CB8AC3E}">
        <p14:creationId xmlns:p14="http://schemas.microsoft.com/office/powerpoint/2010/main" val="2193699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EA4C83B-930A-4D2A-A00D-2AD3974BA938}"/>
              </a:ext>
            </a:extLst>
          </p:cNvPr>
          <p:cNvGrpSpPr/>
          <p:nvPr/>
        </p:nvGrpSpPr>
        <p:grpSpPr>
          <a:xfrm>
            <a:off x="1039390" y="2704079"/>
            <a:ext cx="10450200" cy="2808486"/>
            <a:chOff x="1039390" y="2704079"/>
            <a:chExt cx="10450200" cy="2808486"/>
          </a:xfrm>
        </p:grpSpPr>
        <p:pic>
          <p:nvPicPr>
            <p:cNvPr id="6" name="图片 5">
              <a:extLst>
                <a:ext uri="{FF2B5EF4-FFF2-40B4-BE49-F238E27FC236}">
                  <a16:creationId xmlns:a16="http://schemas.microsoft.com/office/drawing/2014/main" id="{4A2F02D9-252E-42DC-A8DE-5026B96B1F1B}"/>
                </a:ext>
              </a:extLst>
            </p:cNvPr>
            <p:cNvPicPr>
              <a:picLocks noChangeAspect="1"/>
            </p:cNvPicPr>
            <p:nvPr/>
          </p:nvPicPr>
          <p:blipFill>
            <a:blip r:embed="rId2"/>
            <a:stretch>
              <a:fillRect/>
            </a:stretch>
          </p:blipFill>
          <p:spPr>
            <a:xfrm>
              <a:off x="1039390" y="2704079"/>
              <a:ext cx="10113220" cy="2808486"/>
            </a:xfrm>
            <a:prstGeom prst="rect">
              <a:avLst/>
            </a:prstGeom>
          </p:spPr>
        </p:pic>
        <p:cxnSp>
          <p:nvCxnSpPr>
            <p:cNvPr id="14" name="直接连接符 13">
              <a:extLst>
                <a:ext uri="{FF2B5EF4-FFF2-40B4-BE49-F238E27FC236}">
                  <a16:creationId xmlns:a16="http://schemas.microsoft.com/office/drawing/2014/main" id="{D32971CC-B9E0-4B83-A188-2D0A9C39152B}"/>
                </a:ext>
              </a:extLst>
            </p:cNvPr>
            <p:cNvCxnSpPr>
              <a:cxnSpLocks/>
            </p:cNvCxnSpPr>
            <p:nvPr/>
          </p:nvCxnSpPr>
          <p:spPr>
            <a:xfrm>
              <a:off x="8907177" y="3479983"/>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9D2046F-B21A-40E0-8606-90A741B4778E}"/>
                </a:ext>
              </a:extLst>
            </p:cNvPr>
            <p:cNvCxnSpPr>
              <a:cxnSpLocks/>
            </p:cNvCxnSpPr>
            <p:nvPr/>
          </p:nvCxnSpPr>
          <p:spPr>
            <a:xfrm>
              <a:off x="8907177" y="3895520"/>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00CA7E9-B861-4C45-B3B9-D6844D55690D}"/>
                </a:ext>
              </a:extLst>
            </p:cNvPr>
            <p:cNvCxnSpPr>
              <a:cxnSpLocks/>
            </p:cNvCxnSpPr>
            <p:nvPr/>
          </p:nvCxnSpPr>
          <p:spPr>
            <a:xfrm>
              <a:off x="8907177" y="4283646"/>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DB2307C-28C2-43BA-9904-5FB0C505726A}"/>
                </a:ext>
              </a:extLst>
            </p:cNvPr>
            <p:cNvCxnSpPr>
              <a:cxnSpLocks/>
            </p:cNvCxnSpPr>
            <p:nvPr/>
          </p:nvCxnSpPr>
          <p:spPr>
            <a:xfrm>
              <a:off x="8907177" y="4686026"/>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AC5C3D-63FD-4F77-A4F2-A24E9F57BAEE}"/>
                </a:ext>
              </a:extLst>
            </p:cNvPr>
            <p:cNvCxnSpPr>
              <a:cxnSpLocks/>
            </p:cNvCxnSpPr>
            <p:nvPr/>
          </p:nvCxnSpPr>
          <p:spPr>
            <a:xfrm>
              <a:off x="8907177" y="5074152"/>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4040E6E-A29F-41C5-9144-09822376C854}"/>
                </a:ext>
              </a:extLst>
            </p:cNvPr>
            <p:cNvCxnSpPr>
              <a:cxnSpLocks/>
            </p:cNvCxnSpPr>
            <p:nvPr/>
          </p:nvCxnSpPr>
          <p:spPr>
            <a:xfrm>
              <a:off x="8907177" y="5455700"/>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6F8D1B6-F97A-4D86-A52D-08AF992CDAC9}"/>
                </a:ext>
              </a:extLst>
            </p:cNvPr>
            <p:cNvSpPr txBox="1"/>
            <p:nvPr/>
          </p:nvSpPr>
          <p:spPr>
            <a:xfrm>
              <a:off x="11152610" y="3172206"/>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A</a:t>
              </a:r>
              <a:endParaRPr lang="zh-CN" altLang="en-US" sz="2000" b="1">
                <a:solidFill>
                  <a:srgbClr val="C00000"/>
                </a:solidFill>
              </a:endParaRPr>
            </a:p>
          </p:txBody>
        </p:sp>
        <p:sp>
          <p:nvSpPr>
            <p:cNvPr id="25" name="文本框 24">
              <a:extLst>
                <a:ext uri="{FF2B5EF4-FFF2-40B4-BE49-F238E27FC236}">
                  <a16:creationId xmlns:a16="http://schemas.microsoft.com/office/drawing/2014/main" id="{8D16C516-E686-4385-9AA5-534658C6C9B2}"/>
                </a:ext>
              </a:extLst>
            </p:cNvPr>
            <p:cNvSpPr txBox="1"/>
            <p:nvPr/>
          </p:nvSpPr>
          <p:spPr>
            <a:xfrm>
              <a:off x="11152609" y="4766375"/>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A</a:t>
              </a:r>
              <a:endParaRPr lang="zh-CN" altLang="en-US" sz="2000" b="1">
                <a:solidFill>
                  <a:srgbClr val="C00000"/>
                </a:solidFill>
              </a:endParaRPr>
            </a:p>
          </p:txBody>
        </p:sp>
        <p:sp>
          <p:nvSpPr>
            <p:cNvPr id="26" name="文本框 25">
              <a:extLst>
                <a:ext uri="{FF2B5EF4-FFF2-40B4-BE49-F238E27FC236}">
                  <a16:creationId xmlns:a16="http://schemas.microsoft.com/office/drawing/2014/main" id="{2E94493A-C1A8-4EBA-8179-EA880693D8C6}"/>
                </a:ext>
              </a:extLst>
            </p:cNvPr>
            <p:cNvSpPr txBox="1"/>
            <p:nvPr/>
          </p:nvSpPr>
          <p:spPr>
            <a:xfrm>
              <a:off x="11152609" y="3587743"/>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B</a:t>
              </a:r>
              <a:endParaRPr lang="zh-CN" altLang="en-US" sz="2000" b="1">
                <a:solidFill>
                  <a:srgbClr val="C00000"/>
                </a:solidFill>
              </a:endParaRPr>
            </a:p>
          </p:txBody>
        </p:sp>
        <p:sp>
          <p:nvSpPr>
            <p:cNvPr id="27" name="文本框 26">
              <a:extLst>
                <a:ext uri="{FF2B5EF4-FFF2-40B4-BE49-F238E27FC236}">
                  <a16:creationId xmlns:a16="http://schemas.microsoft.com/office/drawing/2014/main" id="{A194C449-A826-4361-AE05-142B191E2241}"/>
                </a:ext>
              </a:extLst>
            </p:cNvPr>
            <p:cNvSpPr txBox="1"/>
            <p:nvPr/>
          </p:nvSpPr>
          <p:spPr>
            <a:xfrm>
              <a:off x="11152609" y="5147923"/>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B</a:t>
              </a:r>
              <a:endParaRPr lang="zh-CN" altLang="en-US" sz="2000" b="1">
                <a:solidFill>
                  <a:srgbClr val="C00000"/>
                </a:solidFill>
              </a:endParaRPr>
            </a:p>
          </p:txBody>
        </p:sp>
        <p:sp>
          <p:nvSpPr>
            <p:cNvPr id="28" name="文本框 27">
              <a:extLst>
                <a:ext uri="{FF2B5EF4-FFF2-40B4-BE49-F238E27FC236}">
                  <a16:creationId xmlns:a16="http://schemas.microsoft.com/office/drawing/2014/main" id="{0C7C6109-C044-4BC7-864A-BB7DC89392EC}"/>
                </a:ext>
              </a:extLst>
            </p:cNvPr>
            <p:cNvSpPr txBox="1"/>
            <p:nvPr/>
          </p:nvSpPr>
          <p:spPr>
            <a:xfrm>
              <a:off x="11152609" y="3975869"/>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D</a:t>
              </a:r>
              <a:endParaRPr lang="zh-CN" altLang="en-US" sz="2000" b="1">
                <a:solidFill>
                  <a:srgbClr val="C00000"/>
                </a:solidFill>
              </a:endParaRPr>
            </a:p>
          </p:txBody>
        </p:sp>
        <p:sp>
          <p:nvSpPr>
            <p:cNvPr id="29" name="文本框 28">
              <a:extLst>
                <a:ext uri="{FF2B5EF4-FFF2-40B4-BE49-F238E27FC236}">
                  <a16:creationId xmlns:a16="http://schemas.microsoft.com/office/drawing/2014/main" id="{FCBC28F8-1E19-46C9-97FA-4E4AA865ED2A}"/>
                </a:ext>
              </a:extLst>
            </p:cNvPr>
            <p:cNvSpPr txBox="1"/>
            <p:nvPr/>
          </p:nvSpPr>
          <p:spPr>
            <a:xfrm>
              <a:off x="11160669" y="4378249"/>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E</a:t>
              </a:r>
              <a:endParaRPr lang="zh-CN" altLang="en-US" sz="2000" b="1">
                <a:solidFill>
                  <a:srgbClr val="C00000"/>
                </a:solidFill>
              </a:endParaRPr>
            </a:p>
          </p:txBody>
        </p:sp>
      </p:gr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关系运算性质证明练习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3EC3167-2641-47AC-A4B7-26275F29FEAD}"/>
                  </a:ext>
                </a:extLst>
              </p:cNvPr>
              <p:cNvSpPr txBox="1"/>
              <p:nvPr/>
            </p:nvSpPr>
            <p:spPr>
              <a:xfrm>
                <a:off x="2145659" y="1083019"/>
                <a:ext cx="7900679" cy="984885"/>
              </a:xfrm>
              <a:prstGeom prst="rect">
                <a:avLst/>
              </a:prstGeom>
              <a:solidFill>
                <a:schemeClr val="accent6">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关系复合与关系并</a:t>
                </a:r>
                <a:endParaRPr lang="en-US" altLang="zh-CN" sz="2400" b="1">
                  <a:solidFill>
                    <a:srgbClr val="C00000"/>
                  </a:solidFill>
                </a:endParaRP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𝑺</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𝑻</m:t>
                    </m:r>
                  </m:oMath>
                </a14:m>
                <a:r>
                  <a:rPr lang="zh-CN" altLang="en-US" sz="2400" b="1">
                    <a:solidFill>
                      <a:srgbClr val="002060"/>
                    </a:solidFill>
                    <a:latin typeface="楷体" panose="02010609060101010101" pitchFamily="49" charset="-122"/>
                    <a:ea typeface="楷体" panose="02010609060101010101" pitchFamily="49" charset="-122"/>
                  </a:rPr>
                  <a:t>是关系，证明</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 = </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r>
                      <a:rPr lang="en-US" altLang="zh-CN" sz="2400" b="1" i="1">
                        <a:solidFill>
                          <a:schemeClr val="accent2">
                            <a:lumMod val="50000"/>
                          </a:schemeClr>
                        </a:solidFill>
                        <a:latin typeface="Cambria Math" panose="02040503050406030204" pitchFamily="18" charset="0"/>
                      </a:rPr>
                      <m:t>∪</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03EC3167-2641-47AC-A4B7-26275F29FEAD}"/>
                  </a:ext>
                </a:extLst>
              </p:cNvPr>
              <p:cNvSpPr txBox="1">
                <a:spLocks noRot="1" noChangeAspect="1" noMove="1" noResize="1" noEditPoints="1" noAdjustHandles="1" noChangeArrowheads="1" noChangeShapeType="1" noTextEdit="1"/>
              </p:cNvSpPr>
              <p:nvPr/>
            </p:nvSpPr>
            <p:spPr>
              <a:xfrm>
                <a:off x="2145659" y="1083019"/>
                <a:ext cx="7900679" cy="984885"/>
              </a:xfrm>
              <a:prstGeom prst="rect">
                <a:avLst/>
              </a:prstGeom>
              <a:blipFill>
                <a:blip r:embed="rId3"/>
                <a:stretch>
                  <a:fillRect l="-1235" t="-4348" b="-118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AE311C3-E914-4F4B-9455-229AB27423EE}"/>
                  </a:ext>
                </a:extLst>
              </p:cNvPr>
              <p:cNvSpPr txBox="1"/>
              <p:nvPr/>
            </p:nvSpPr>
            <p:spPr>
              <a:xfrm>
                <a:off x="578543" y="2215295"/>
                <a:ext cx="2473843" cy="400110"/>
              </a:xfrm>
              <a:prstGeom prst="rect">
                <a:avLst/>
              </a:prstGeom>
              <a:solidFill>
                <a:schemeClr val="accent6">
                  <a:lumMod val="20000"/>
                  <a:lumOff val="80000"/>
                  <a:alpha val="50000"/>
                </a:schemeClr>
              </a:solidFill>
            </p:spPr>
            <p:txBody>
              <a:bodyPr wrap="square" rtlCol="0">
                <a:spAutoFit/>
              </a:bodyPr>
              <a:lstStyle/>
              <a:p>
                <a:r>
                  <a:rPr lang="en-US" altLang="zh-CN" sz="2000" b="1">
                    <a:solidFill>
                      <a:srgbClr val="C00000"/>
                    </a:solidFill>
                  </a:rPr>
                  <a:t>【</a:t>
                </a:r>
                <a:r>
                  <a:rPr lang="zh-CN" altLang="en-US" sz="2000" b="1">
                    <a:solidFill>
                      <a:srgbClr val="C00000"/>
                    </a:solidFill>
                  </a:rPr>
                  <a:t>证明</a:t>
                </a:r>
                <a:r>
                  <a:rPr lang="en-US" altLang="zh-CN" sz="2000" b="1">
                    <a:solidFill>
                      <a:srgbClr val="C00000"/>
                    </a:solidFill>
                  </a:rPr>
                  <a:t>】</a:t>
                </a:r>
                <a:r>
                  <a:rPr lang="zh-CN" altLang="en-US" sz="2000" b="1">
                    <a:solidFill>
                      <a:schemeClr val="tx2">
                        <a:lumMod val="50000"/>
                      </a:schemeClr>
                    </a:solidFill>
                  </a:rPr>
                  <a:t>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smtClean="0">
                        <a:solidFill>
                          <a:schemeClr val="tx2">
                            <a:lumMod val="50000"/>
                          </a:schemeClr>
                        </a:solidFill>
                        <a:latin typeface="Cambria Math" panose="02040503050406030204" pitchFamily="18" charset="0"/>
                      </a:rPr>
                      <m:t>, </m:t>
                    </m:r>
                    <m:r>
                      <a:rPr lang="en-US" altLang="zh-CN" sz="2000" b="1" i="1" smtClean="0">
                        <a:solidFill>
                          <a:schemeClr val="tx2">
                            <a:lumMod val="50000"/>
                          </a:schemeClr>
                        </a:solidFill>
                        <a:latin typeface="Cambria Math" panose="02040503050406030204" pitchFamily="18" charset="0"/>
                      </a:rPr>
                      <m:t>𝒚</m:t>
                    </m:r>
                  </m:oMath>
                </a14:m>
                <a:r>
                  <a:rPr lang="zh-CN" altLang="en-US" sz="2000" b="1">
                    <a:solidFill>
                      <a:schemeClr val="tx2">
                        <a:lumMod val="50000"/>
                      </a:schemeClr>
                    </a:solidFill>
                  </a:rPr>
                  <a:t>，</a:t>
                </a:r>
              </a:p>
            </p:txBody>
          </p:sp>
        </mc:Choice>
        <mc:Fallback xmlns="">
          <p:sp>
            <p:nvSpPr>
              <p:cNvPr id="4" name="文本框 3">
                <a:extLst>
                  <a:ext uri="{FF2B5EF4-FFF2-40B4-BE49-F238E27FC236}">
                    <a16:creationId xmlns:a16="http://schemas.microsoft.com/office/drawing/2014/main" id="{AAE311C3-E914-4F4B-9455-229AB27423EE}"/>
                  </a:ext>
                </a:extLst>
              </p:cNvPr>
              <p:cNvSpPr txBox="1">
                <a:spLocks noRot="1" noChangeAspect="1" noMove="1" noResize="1" noEditPoints="1" noAdjustHandles="1" noChangeArrowheads="1" noChangeShapeType="1" noTextEdit="1"/>
              </p:cNvSpPr>
              <p:nvPr/>
            </p:nvSpPr>
            <p:spPr>
              <a:xfrm>
                <a:off x="578543" y="2215295"/>
                <a:ext cx="2473843" cy="400110"/>
              </a:xfrm>
              <a:prstGeom prst="rect">
                <a:avLst/>
              </a:prstGeom>
              <a:blipFill>
                <a:blip r:embed="rId4"/>
                <a:stretch>
                  <a:fillRect l="-2709" t="-7576" r="-12808"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nvGraphicFramePr>
            <p:xfrm>
              <a:off x="1326645" y="5601239"/>
              <a:ext cx="9538706" cy="79248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70840">
                    <a:tc>
                      <a:txBody>
                        <a:bodyPr/>
                        <a:lstStyle/>
                        <a:p>
                          <a:pPr algn="l"/>
                          <a:r>
                            <a:rPr lang="en-US" altLang="zh-CN" sz="2000" b="1">
                              <a:solidFill>
                                <a:srgbClr val="C00000"/>
                              </a:solidFill>
                            </a:rPr>
                            <a:t>A. </a:t>
                          </a:r>
                          <a:r>
                            <a:rPr lang="zh-CN" altLang="en-US" sz="2000" b="1" i="0">
                              <a:solidFill>
                                <a:schemeClr val="accent2">
                                  <a:lumMod val="50000"/>
                                </a:schemeClr>
                              </a:solidFill>
                              <a:latin typeface="+mj-lt"/>
                            </a:rPr>
                            <a:t>关系复合的定义</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B. </a:t>
                          </a:r>
                          <a:r>
                            <a:rPr lang="zh-CN" altLang="en-US" sz="2000" b="1" i="0" kern="1200">
                              <a:solidFill>
                                <a:schemeClr val="accent2">
                                  <a:lumMod val="50000"/>
                                </a:schemeClr>
                              </a:solidFill>
                              <a:latin typeface="+mj-lt"/>
                              <a:ea typeface="+mn-ea"/>
                              <a:cs typeface="+mn-cs"/>
                            </a:rPr>
                            <a:t>关系并的定义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C.</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  </m:t>
                              </m:r>
                            </m:oMath>
                          </a14:m>
                          <a:r>
                            <a:rPr lang="zh-CN" altLang="en-US" sz="2000" b="1" i="0">
                              <a:solidFill>
                                <a:schemeClr val="accent2">
                                  <a:lumMod val="50000"/>
                                </a:schemeClr>
                              </a:solidFill>
                              <a:latin typeface="+mj-lt"/>
                            </a:rPr>
                            <a:t>吸收</a:t>
                          </a:r>
                          <a:r>
                            <a:rPr lang="zh-CN" altLang="en-US" sz="2000" b="1">
                              <a:solidFill>
                                <a:schemeClr val="accent2">
                                  <a:lumMod val="50000"/>
                                </a:schemeClr>
                              </a:solidFill>
                            </a:rPr>
                            <a:t>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D. </a:t>
                          </a:r>
                          <a:r>
                            <a:rPr lang="zh-CN" altLang="en-US" sz="2000" b="1" i="0" kern="1200">
                              <a:solidFill>
                                <a:schemeClr val="accent2">
                                  <a:lumMod val="50000"/>
                                </a:schemeClr>
                              </a:solidFill>
                              <a:latin typeface="+mj-lt"/>
                              <a:ea typeface="+mn-ea"/>
                              <a:cs typeface="+mn-cs"/>
                            </a:rPr>
                            <a:t>分配律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02928908"/>
                      </a:ext>
                    </a:extLst>
                  </a:tr>
                  <a:tr h="370840">
                    <a:tc gridSpan="2">
                      <a:txBody>
                        <a:bodyPr/>
                        <a:lstStyle/>
                        <a:p>
                          <a:pPr algn="l"/>
                          <a:r>
                            <a:rPr lang="en-US" altLang="zh-CN" sz="2000" b="1">
                              <a:solidFill>
                                <a:srgbClr val="C00000"/>
                              </a:solidFill>
                            </a:rPr>
                            <a:t>E. </a:t>
                          </a:r>
                          <a:r>
                            <a:rPr lang="zh-CN" altLang="en-US" sz="2000" b="1" i="0" kern="1200">
                              <a:solidFill>
                                <a:schemeClr val="accent2">
                                  <a:lumMod val="50000"/>
                                </a:schemeClr>
                              </a:solidFill>
                              <a:latin typeface="+mj-lt"/>
                              <a:ea typeface="+mn-ea"/>
                              <a:cs typeface="+mn-cs"/>
                            </a:rPr>
                            <a:t>存在量词对析取分配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r>
                            <a:rPr lang="zh-CN" altLang="en-US" sz="2000" b="1" i="0" kern="1200">
                              <a:solidFill>
                                <a:schemeClr val="accent2">
                                  <a:lumMod val="50000"/>
                                </a:schemeClr>
                              </a:solidFill>
                              <a:latin typeface="+mj-lt"/>
                              <a:ea typeface="+mn-ea"/>
                              <a:cs typeface="+mn-cs"/>
                            </a:rPr>
                            <a:t>全称量词对合取分配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bl>
              </a:graphicData>
            </a:graphic>
          </p:graphicFrame>
        </mc:Choice>
        <mc:Fallback xmlns="">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extLst>
                  <p:ext uri="{D42A27DB-BD31-4B8C-83A1-F6EECF244321}">
                    <p14:modId xmlns:p14="http://schemas.microsoft.com/office/powerpoint/2010/main" val="1946663789"/>
                  </p:ext>
                </p:extLst>
              </p:nvPr>
            </p:nvGraphicFramePr>
            <p:xfrm>
              <a:off x="1326645" y="5601239"/>
              <a:ext cx="9538706" cy="79248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96240">
                    <a:tc>
                      <a:txBody>
                        <a:bodyPr/>
                        <a:lstStyle/>
                        <a:p>
                          <a:pPr algn="l"/>
                          <a:r>
                            <a:rPr lang="en-US" altLang="zh-CN" sz="2000" b="1">
                              <a:solidFill>
                                <a:srgbClr val="C00000"/>
                              </a:solidFill>
                            </a:rPr>
                            <a:t>A. </a:t>
                          </a:r>
                          <a:r>
                            <a:rPr lang="zh-CN" altLang="en-US" sz="2000" b="1" i="0">
                              <a:solidFill>
                                <a:schemeClr val="accent2">
                                  <a:lumMod val="50000"/>
                                </a:schemeClr>
                              </a:solidFill>
                              <a:latin typeface="+mj-lt"/>
                            </a:rPr>
                            <a:t>关系复合的定义</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B. </a:t>
                          </a:r>
                          <a:r>
                            <a:rPr lang="zh-CN" altLang="en-US" sz="2000" b="1" i="0" kern="1200">
                              <a:solidFill>
                                <a:schemeClr val="accent2">
                                  <a:lumMod val="50000"/>
                                </a:schemeClr>
                              </a:solidFill>
                              <a:latin typeface="+mj-lt"/>
                              <a:ea typeface="+mn-ea"/>
                              <a:cs typeface="+mn-cs"/>
                            </a:rPr>
                            <a:t>关系并的定义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200512" t="-7576" r="-100000" b="-12575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D. </a:t>
                          </a:r>
                          <a:r>
                            <a:rPr lang="zh-CN" altLang="en-US" sz="2000" b="1" i="0" kern="1200">
                              <a:solidFill>
                                <a:schemeClr val="accent2">
                                  <a:lumMod val="50000"/>
                                </a:schemeClr>
                              </a:solidFill>
                              <a:latin typeface="+mj-lt"/>
                              <a:ea typeface="+mn-ea"/>
                              <a:cs typeface="+mn-cs"/>
                            </a:rPr>
                            <a:t>分配律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02928908"/>
                      </a:ext>
                    </a:extLst>
                  </a:tr>
                  <a:tr h="396240">
                    <a:tc gridSpan="2">
                      <a:txBody>
                        <a:bodyPr/>
                        <a:lstStyle/>
                        <a:p>
                          <a:pPr algn="l"/>
                          <a:r>
                            <a:rPr lang="en-US" altLang="zh-CN" sz="2000" b="1">
                              <a:solidFill>
                                <a:srgbClr val="C00000"/>
                              </a:solidFill>
                            </a:rPr>
                            <a:t>E. </a:t>
                          </a:r>
                          <a:r>
                            <a:rPr lang="zh-CN" altLang="en-US" sz="2000" b="1" i="0" kern="1200">
                              <a:solidFill>
                                <a:schemeClr val="accent2">
                                  <a:lumMod val="50000"/>
                                </a:schemeClr>
                              </a:solidFill>
                              <a:latin typeface="+mj-lt"/>
                              <a:ea typeface="+mn-ea"/>
                              <a:cs typeface="+mn-cs"/>
                            </a:rPr>
                            <a:t>存在量词对析取分配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r>
                            <a:rPr lang="zh-CN" altLang="en-US" sz="2000" b="1" i="0" kern="1200">
                              <a:solidFill>
                                <a:schemeClr val="accent2">
                                  <a:lumMod val="50000"/>
                                </a:schemeClr>
                              </a:solidFill>
                              <a:latin typeface="+mj-lt"/>
                              <a:ea typeface="+mn-ea"/>
                              <a:cs typeface="+mn-cs"/>
                            </a:rPr>
                            <a:t>全称量词对合取分配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bl>
              </a:graphicData>
            </a:graphic>
          </p:graphicFrame>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B0A6F8B-F518-43B2-BCBC-30B1A5FFEAF4}"/>
                  </a:ext>
                </a:extLst>
              </p:cNvPr>
              <p:cNvSpPr txBox="1"/>
              <p:nvPr/>
            </p:nvSpPr>
            <p:spPr>
              <a:xfrm>
                <a:off x="4723303" y="2416421"/>
                <a:ext cx="4315442"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关系中的元素都是有序对，因此在考察关系中的元素时，直接从有序对</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e>
                    </m:d>
                  </m:oMath>
                </a14:m>
                <a:r>
                  <a:rPr lang="zh-CN" altLang="en-US" b="1">
                    <a:solidFill>
                      <a:schemeClr val="accent2">
                        <a:lumMod val="50000"/>
                      </a:schemeClr>
                    </a:solidFill>
                  </a:rPr>
                  <a:t>开始</a:t>
                </a:r>
                <a:r>
                  <a:rPr lang="en-US" altLang="zh-CN" b="1">
                    <a:solidFill>
                      <a:schemeClr val="accent2">
                        <a:lumMod val="50000"/>
                      </a:schemeClr>
                    </a:solidFill>
                  </a:rPr>
                  <a:t>!</a:t>
                </a:r>
                <a:endParaRPr lang="zh-CN" altLang="en-US"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5B0A6F8B-F518-43B2-BCBC-30B1A5FFEAF4}"/>
                  </a:ext>
                </a:extLst>
              </p:cNvPr>
              <p:cNvSpPr txBox="1">
                <a:spLocks noRot="1" noChangeAspect="1" noMove="1" noResize="1" noEditPoints="1" noAdjustHandles="1" noChangeArrowheads="1" noChangeShapeType="1" noTextEdit="1"/>
              </p:cNvSpPr>
              <p:nvPr/>
            </p:nvSpPr>
            <p:spPr>
              <a:xfrm>
                <a:off x="4723303" y="2416421"/>
                <a:ext cx="4315442" cy="646331"/>
              </a:xfrm>
              <a:prstGeom prst="rect">
                <a:avLst/>
              </a:prstGeom>
              <a:blipFill>
                <a:blip r:embed="rId6"/>
                <a:stretch>
                  <a:fillRect l="-1271" t="-4717" r="-1130" b="-14151"/>
                </a:stretch>
              </a:blipFill>
            </p:spPr>
            <p:txBody>
              <a:bodyPr/>
              <a:lstStyle/>
              <a:p>
                <a:r>
                  <a:rPr lang="zh-CN" altLang="en-US">
                    <a:noFill/>
                  </a:rPr>
                  <a:t> </a:t>
                </a:r>
              </a:p>
            </p:txBody>
          </p:sp>
        </mc:Fallback>
      </mc:AlternateContent>
      <p:sp>
        <p:nvSpPr>
          <p:cNvPr id="2" name="星形: 五角 1">
            <a:extLst>
              <a:ext uri="{FF2B5EF4-FFF2-40B4-BE49-F238E27FC236}">
                <a16:creationId xmlns:a16="http://schemas.microsoft.com/office/drawing/2014/main" id="{1E319BF2-0DB0-4C9E-9865-5B77C4D021D5}"/>
              </a:ext>
            </a:extLst>
          </p:cNvPr>
          <p:cNvSpPr/>
          <p:nvPr/>
        </p:nvSpPr>
        <p:spPr>
          <a:xfrm>
            <a:off x="10522857" y="1226457"/>
            <a:ext cx="637812" cy="622763"/>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18958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EA4C83B-930A-4D2A-A00D-2AD3974BA938}"/>
              </a:ext>
            </a:extLst>
          </p:cNvPr>
          <p:cNvGrpSpPr/>
          <p:nvPr/>
        </p:nvGrpSpPr>
        <p:grpSpPr>
          <a:xfrm>
            <a:off x="1046647" y="2704079"/>
            <a:ext cx="10450200" cy="2808486"/>
            <a:chOff x="1039390" y="2704079"/>
            <a:chExt cx="10450200" cy="2808486"/>
          </a:xfrm>
        </p:grpSpPr>
        <p:pic>
          <p:nvPicPr>
            <p:cNvPr id="6" name="图片 5">
              <a:extLst>
                <a:ext uri="{FF2B5EF4-FFF2-40B4-BE49-F238E27FC236}">
                  <a16:creationId xmlns:a16="http://schemas.microsoft.com/office/drawing/2014/main" id="{4A2F02D9-252E-42DC-A8DE-5026B96B1F1B}"/>
                </a:ext>
              </a:extLst>
            </p:cNvPr>
            <p:cNvPicPr>
              <a:picLocks noChangeAspect="1"/>
            </p:cNvPicPr>
            <p:nvPr/>
          </p:nvPicPr>
          <p:blipFill>
            <a:blip r:embed="rId2"/>
            <a:stretch>
              <a:fillRect/>
            </a:stretch>
          </p:blipFill>
          <p:spPr>
            <a:xfrm>
              <a:off x="1039390" y="2704079"/>
              <a:ext cx="10113220" cy="2808486"/>
            </a:xfrm>
            <a:prstGeom prst="rect">
              <a:avLst/>
            </a:prstGeom>
          </p:spPr>
        </p:pic>
        <p:cxnSp>
          <p:nvCxnSpPr>
            <p:cNvPr id="14" name="直接连接符 13">
              <a:extLst>
                <a:ext uri="{FF2B5EF4-FFF2-40B4-BE49-F238E27FC236}">
                  <a16:creationId xmlns:a16="http://schemas.microsoft.com/office/drawing/2014/main" id="{D32971CC-B9E0-4B83-A188-2D0A9C39152B}"/>
                </a:ext>
              </a:extLst>
            </p:cNvPr>
            <p:cNvCxnSpPr>
              <a:cxnSpLocks/>
            </p:cNvCxnSpPr>
            <p:nvPr/>
          </p:nvCxnSpPr>
          <p:spPr>
            <a:xfrm>
              <a:off x="8907177" y="3479983"/>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9D2046F-B21A-40E0-8606-90A741B4778E}"/>
                </a:ext>
              </a:extLst>
            </p:cNvPr>
            <p:cNvCxnSpPr>
              <a:cxnSpLocks/>
            </p:cNvCxnSpPr>
            <p:nvPr/>
          </p:nvCxnSpPr>
          <p:spPr>
            <a:xfrm>
              <a:off x="8907177" y="3895520"/>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00CA7E9-B861-4C45-B3B9-D6844D55690D}"/>
                </a:ext>
              </a:extLst>
            </p:cNvPr>
            <p:cNvCxnSpPr>
              <a:cxnSpLocks/>
            </p:cNvCxnSpPr>
            <p:nvPr/>
          </p:nvCxnSpPr>
          <p:spPr>
            <a:xfrm>
              <a:off x="8907177" y="4283646"/>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DB2307C-28C2-43BA-9904-5FB0C505726A}"/>
                </a:ext>
              </a:extLst>
            </p:cNvPr>
            <p:cNvCxnSpPr>
              <a:cxnSpLocks/>
            </p:cNvCxnSpPr>
            <p:nvPr/>
          </p:nvCxnSpPr>
          <p:spPr>
            <a:xfrm>
              <a:off x="8907177" y="4686026"/>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4AC5C3D-63FD-4F77-A4F2-A24E9F57BAEE}"/>
                </a:ext>
              </a:extLst>
            </p:cNvPr>
            <p:cNvCxnSpPr>
              <a:cxnSpLocks/>
            </p:cNvCxnSpPr>
            <p:nvPr/>
          </p:nvCxnSpPr>
          <p:spPr>
            <a:xfrm>
              <a:off x="8907177" y="5074152"/>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4040E6E-A29F-41C5-9144-09822376C854}"/>
                </a:ext>
              </a:extLst>
            </p:cNvPr>
            <p:cNvCxnSpPr>
              <a:cxnSpLocks/>
            </p:cNvCxnSpPr>
            <p:nvPr/>
          </p:nvCxnSpPr>
          <p:spPr>
            <a:xfrm>
              <a:off x="8907177" y="5455700"/>
              <a:ext cx="2157721" cy="0"/>
            </a:xfrm>
            <a:prstGeom prst="line">
              <a:avLst/>
            </a:prstGeom>
            <a:ln w="19050">
              <a:solidFill>
                <a:srgbClr val="0D13FB"/>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6F8D1B6-F97A-4D86-A52D-08AF992CDAC9}"/>
                </a:ext>
              </a:extLst>
            </p:cNvPr>
            <p:cNvSpPr txBox="1"/>
            <p:nvPr/>
          </p:nvSpPr>
          <p:spPr>
            <a:xfrm>
              <a:off x="11152610" y="3172206"/>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A</a:t>
              </a:r>
              <a:endParaRPr lang="zh-CN" altLang="en-US" sz="2000" b="1">
                <a:solidFill>
                  <a:srgbClr val="C00000"/>
                </a:solidFill>
              </a:endParaRPr>
            </a:p>
          </p:txBody>
        </p:sp>
        <p:sp>
          <p:nvSpPr>
            <p:cNvPr id="25" name="文本框 24">
              <a:extLst>
                <a:ext uri="{FF2B5EF4-FFF2-40B4-BE49-F238E27FC236}">
                  <a16:creationId xmlns:a16="http://schemas.microsoft.com/office/drawing/2014/main" id="{8D16C516-E686-4385-9AA5-534658C6C9B2}"/>
                </a:ext>
              </a:extLst>
            </p:cNvPr>
            <p:cNvSpPr txBox="1"/>
            <p:nvPr/>
          </p:nvSpPr>
          <p:spPr>
            <a:xfrm>
              <a:off x="11152609" y="4766375"/>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A</a:t>
              </a:r>
              <a:endParaRPr lang="zh-CN" altLang="en-US" sz="2000" b="1">
                <a:solidFill>
                  <a:srgbClr val="C00000"/>
                </a:solidFill>
              </a:endParaRPr>
            </a:p>
          </p:txBody>
        </p:sp>
        <p:sp>
          <p:nvSpPr>
            <p:cNvPr id="26" name="文本框 25">
              <a:extLst>
                <a:ext uri="{FF2B5EF4-FFF2-40B4-BE49-F238E27FC236}">
                  <a16:creationId xmlns:a16="http://schemas.microsoft.com/office/drawing/2014/main" id="{2E94493A-C1A8-4EBA-8179-EA880693D8C6}"/>
                </a:ext>
              </a:extLst>
            </p:cNvPr>
            <p:cNvSpPr txBox="1"/>
            <p:nvPr/>
          </p:nvSpPr>
          <p:spPr>
            <a:xfrm>
              <a:off x="11152609" y="3587743"/>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B</a:t>
              </a:r>
              <a:endParaRPr lang="zh-CN" altLang="en-US" sz="2000" b="1">
                <a:solidFill>
                  <a:srgbClr val="C00000"/>
                </a:solidFill>
              </a:endParaRPr>
            </a:p>
          </p:txBody>
        </p:sp>
        <p:sp>
          <p:nvSpPr>
            <p:cNvPr id="27" name="文本框 26">
              <a:extLst>
                <a:ext uri="{FF2B5EF4-FFF2-40B4-BE49-F238E27FC236}">
                  <a16:creationId xmlns:a16="http://schemas.microsoft.com/office/drawing/2014/main" id="{A194C449-A826-4361-AE05-142B191E2241}"/>
                </a:ext>
              </a:extLst>
            </p:cNvPr>
            <p:cNvSpPr txBox="1"/>
            <p:nvPr/>
          </p:nvSpPr>
          <p:spPr>
            <a:xfrm>
              <a:off x="11152609" y="5147923"/>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B</a:t>
              </a:r>
              <a:endParaRPr lang="zh-CN" altLang="en-US" sz="2000" b="1">
                <a:solidFill>
                  <a:srgbClr val="C00000"/>
                </a:solidFill>
              </a:endParaRPr>
            </a:p>
          </p:txBody>
        </p:sp>
        <p:sp>
          <p:nvSpPr>
            <p:cNvPr id="28" name="文本框 27">
              <a:extLst>
                <a:ext uri="{FF2B5EF4-FFF2-40B4-BE49-F238E27FC236}">
                  <a16:creationId xmlns:a16="http://schemas.microsoft.com/office/drawing/2014/main" id="{0C7C6109-C044-4BC7-864A-BB7DC89392EC}"/>
                </a:ext>
              </a:extLst>
            </p:cNvPr>
            <p:cNvSpPr txBox="1"/>
            <p:nvPr/>
          </p:nvSpPr>
          <p:spPr>
            <a:xfrm>
              <a:off x="11152609" y="3975869"/>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D</a:t>
              </a:r>
              <a:endParaRPr lang="zh-CN" altLang="en-US" sz="2000" b="1">
                <a:solidFill>
                  <a:srgbClr val="C00000"/>
                </a:solidFill>
              </a:endParaRPr>
            </a:p>
          </p:txBody>
        </p:sp>
        <p:sp>
          <p:nvSpPr>
            <p:cNvPr id="29" name="文本框 28">
              <a:extLst>
                <a:ext uri="{FF2B5EF4-FFF2-40B4-BE49-F238E27FC236}">
                  <a16:creationId xmlns:a16="http://schemas.microsoft.com/office/drawing/2014/main" id="{FCBC28F8-1E19-46C9-97FA-4E4AA865ED2A}"/>
                </a:ext>
              </a:extLst>
            </p:cNvPr>
            <p:cNvSpPr txBox="1"/>
            <p:nvPr/>
          </p:nvSpPr>
          <p:spPr>
            <a:xfrm>
              <a:off x="11160669" y="4378249"/>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E</a:t>
              </a:r>
              <a:endParaRPr lang="zh-CN" altLang="en-US" sz="2000" b="1">
                <a:solidFill>
                  <a:srgbClr val="C00000"/>
                </a:solidFill>
              </a:endParaRPr>
            </a:p>
          </p:txBody>
        </p:sp>
      </p:gr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关系运算性质证明练习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3EC3167-2641-47AC-A4B7-26275F29FEAD}"/>
                  </a:ext>
                </a:extLst>
              </p:cNvPr>
              <p:cNvSpPr txBox="1"/>
              <p:nvPr/>
            </p:nvSpPr>
            <p:spPr>
              <a:xfrm>
                <a:off x="2145659" y="1083019"/>
                <a:ext cx="7900679" cy="984885"/>
              </a:xfrm>
              <a:prstGeom prst="rect">
                <a:avLst/>
              </a:prstGeom>
              <a:solidFill>
                <a:schemeClr val="accent6">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关系复合与关系并</a:t>
                </a:r>
                <a:endParaRPr lang="en-US" altLang="zh-CN" sz="2400" b="1">
                  <a:solidFill>
                    <a:srgbClr val="C00000"/>
                  </a:solidFill>
                </a:endParaRP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𝑺</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𝑻</m:t>
                    </m:r>
                  </m:oMath>
                </a14:m>
                <a:r>
                  <a:rPr lang="zh-CN" altLang="en-US" sz="2400" b="1">
                    <a:solidFill>
                      <a:srgbClr val="002060"/>
                    </a:solidFill>
                    <a:latin typeface="楷体" panose="02010609060101010101" pitchFamily="49" charset="-122"/>
                    <a:ea typeface="楷体" panose="02010609060101010101" pitchFamily="49" charset="-122"/>
                  </a:rPr>
                  <a:t>是关系，证明</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 = </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r>
                      <a:rPr lang="en-US" altLang="zh-CN" sz="2400" b="1" i="1">
                        <a:solidFill>
                          <a:schemeClr val="accent2">
                            <a:lumMod val="50000"/>
                          </a:schemeClr>
                        </a:solidFill>
                        <a:latin typeface="Cambria Math" panose="02040503050406030204" pitchFamily="18" charset="0"/>
                      </a:rPr>
                      <m:t>∪</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03EC3167-2641-47AC-A4B7-26275F29FEAD}"/>
                  </a:ext>
                </a:extLst>
              </p:cNvPr>
              <p:cNvSpPr txBox="1">
                <a:spLocks noRot="1" noChangeAspect="1" noMove="1" noResize="1" noEditPoints="1" noAdjustHandles="1" noChangeArrowheads="1" noChangeShapeType="1" noTextEdit="1"/>
              </p:cNvSpPr>
              <p:nvPr/>
            </p:nvSpPr>
            <p:spPr>
              <a:xfrm>
                <a:off x="2145659" y="1083019"/>
                <a:ext cx="7900679" cy="984885"/>
              </a:xfrm>
              <a:prstGeom prst="rect">
                <a:avLst/>
              </a:prstGeom>
              <a:blipFill>
                <a:blip r:embed="rId3"/>
                <a:stretch>
                  <a:fillRect l="-1235" t="-4348" b="-118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AE311C3-E914-4F4B-9455-229AB27423EE}"/>
                  </a:ext>
                </a:extLst>
              </p:cNvPr>
              <p:cNvSpPr txBox="1"/>
              <p:nvPr/>
            </p:nvSpPr>
            <p:spPr>
              <a:xfrm>
                <a:off x="578543" y="2215295"/>
                <a:ext cx="2473843" cy="400110"/>
              </a:xfrm>
              <a:prstGeom prst="rect">
                <a:avLst/>
              </a:prstGeom>
              <a:solidFill>
                <a:schemeClr val="accent6">
                  <a:lumMod val="20000"/>
                  <a:lumOff val="80000"/>
                  <a:alpha val="50000"/>
                </a:schemeClr>
              </a:solidFill>
            </p:spPr>
            <p:txBody>
              <a:bodyPr wrap="square" rtlCol="0">
                <a:spAutoFit/>
              </a:bodyPr>
              <a:lstStyle/>
              <a:p>
                <a:r>
                  <a:rPr lang="en-US" altLang="zh-CN" sz="2000" b="1">
                    <a:solidFill>
                      <a:srgbClr val="C00000"/>
                    </a:solidFill>
                  </a:rPr>
                  <a:t>【</a:t>
                </a:r>
                <a:r>
                  <a:rPr lang="zh-CN" altLang="en-US" sz="2000" b="1">
                    <a:solidFill>
                      <a:srgbClr val="C00000"/>
                    </a:solidFill>
                  </a:rPr>
                  <a:t>证明</a:t>
                </a:r>
                <a:r>
                  <a:rPr lang="en-US" altLang="zh-CN" sz="2000" b="1">
                    <a:solidFill>
                      <a:srgbClr val="C00000"/>
                    </a:solidFill>
                  </a:rPr>
                  <a:t>】</a:t>
                </a:r>
                <a:r>
                  <a:rPr lang="zh-CN" altLang="en-US" sz="2000" b="1">
                    <a:solidFill>
                      <a:schemeClr val="tx2">
                        <a:lumMod val="50000"/>
                      </a:schemeClr>
                    </a:solidFill>
                  </a:rPr>
                  <a:t>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smtClean="0">
                        <a:solidFill>
                          <a:schemeClr val="tx2">
                            <a:lumMod val="50000"/>
                          </a:schemeClr>
                        </a:solidFill>
                        <a:latin typeface="Cambria Math" panose="02040503050406030204" pitchFamily="18" charset="0"/>
                      </a:rPr>
                      <m:t>, </m:t>
                    </m:r>
                    <m:r>
                      <a:rPr lang="en-US" altLang="zh-CN" sz="2000" b="1" i="1" smtClean="0">
                        <a:solidFill>
                          <a:schemeClr val="tx2">
                            <a:lumMod val="50000"/>
                          </a:schemeClr>
                        </a:solidFill>
                        <a:latin typeface="Cambria Math" panose="02040503050406030204" pitchFamily="18" charset="0"/>
                      </a:rPr>
                      <m:t>𝒚</m:t>
                    </m:r>
                  </m:oMath>
                </a14:m>
                <a:r>
                  <a:rPr lang="zh-CN" altLang="en-US" sz="2000" b="1">
                    <a:solidFill>
                      <a:schemeClr val="tx2">
                        <a:lumMod val="50000"/>
                      </a:schemeClr>
                    </a:solidFill>
                  </a:rPr>
                  <a:t>，</a:t>
                </a:r>
              </a:p>
            </p:txBody>
          </p:sp>
        </mc:Choice>
        <mc:Fallback xmlns="">
          <p:sp>
            <p:nvSpPr>
              <p:cNvPr id="4" name="文本框 3">
                <a:extLst>
                  <a:ext uri="{FF2B5EF4-FFF2-40B4-BE49-F238E27FC236}">
                    <a16:creationId xmlns:a16="http://schemas.microsoft.com/office/drawing/2014/main" id="{AAE311C3-E914-4F4B-9455-229AB27423EE}"/>
                  </a:ext>
                </a:extLst>
              </p:cNvPr>
              <p:cNvSpPr txBox="1">
                <a:spLocks noRot="1" noChangeAspect="1" noMove="1" noResize="1" noEditPoints="1" noAdjustHandles="1" noChangeArrowheads="1" noChangeShapeType="1" noTextEdit="1"/>
              </p:cNvSpPr>
              <p:nvPr/>
            </p:nvSpPr>
            <p:spPr>
              <a:xfrm>
                <a:off x="578543" y="2215295"/>
                <a:ext cx="2473843" cy="400110"/>
              </a:xfrm>
              <a:prstGeom prst="rect">
                <a:avLst/>
              </a:prstGeom>
              <a:blipFill>
                <a:blip r:embed="rId4"/>
                <a:stretch>
                  <a:fillRect l="-2709" t="-7576" r="-12808"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extLst>
                  <p:ext uri="{D42A27DB-BD31-4B8C-83A1-F6EECF244321}">
                    <p14:modId xmlns:p14="http://schemas.microsoft.com/office/powerpoint/2010/main" val="1946663789"/>
                  </p:ext>
                </p:extLst>
              </p:nvPr>
            </p:nvGraphicFramePr>
            <p:xfrm>
              <a:off x="1326645" y="5601239"/>
              <a:ext cx="9538706" cy="79248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70840">
                    <a:tc>
                      <a:txBody>
                        <a:bodyPr/>
                        <a:lstStyle/>
                        <a:p>
                          <a:pPr algn="l"/>
                          <a:r>
                            <a:rPr lang="en-US" altLang="zh-CN" sz="2000" b="1">
                              <a:solidFill>
                                <a:srgbClr val="C00000"/>
                              </a:solidFill>
                            </a:rPr>
                            <a:t>A. </a:t>
                          </a:r>
                          <a:r>
                            <a:rPr lang="zh-CN" altLang="en-US" sz="2000" b="1" i="0">
                              <a:solidFill>
                                <a:schemeClr val="accent2">
                                  <a:lumMod val="50000"/>
                                </a:schemeClr>
                              </a:solidFill>
                              <a:latin typeface="+mj-lt"/>
                            </a:rPr>
                            <a:t>关系复合的定义</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C00000"/>
                              </a:solidFill>
                            </a:rPr>
                            <a:t>B. </a:t>
                          </a:r>
                          <a:r>
                            <a:rPr lang="zh-CN" altLang="en-US" sz="2000" b="1" i="0" kern="1200" dirty="0">
                              <a:solidFill>
                                <a:schemeClr val="accent2">
                                  <a:lumMod val="50000"/>
                                </a:schemeClr>
                              </a:solidFill>
                              <a:latin typeface="+mj-lt"/>
                              <a:ea typeface="+mn-ea"/>
                              <a:cs typeface="+mn-cs"/>
                            </a:rPr>
                            <a:t>关系并的定义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dirty="0">
                              <a:solidFill>
                                <a:srgbClr val="C00000"/>
                              </a:solidFill>
                            </a:rPr>
                            <a:t>C.</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  </m:t>
                              </m:r>
                            </m:oMath>
                          </a14:m>
                          <a:r>
                            <a:rPr lang="zh-CN" altLang="en-US" sz="2000" b="1" i="0" dirty="0">
                              <a:solidFill>
                                <a:schemeClr val="accent2">
                                  <a:lumMod val="50000"/>
                                </a:schemeClr>
                              </a:solidFill>
                              <a:latin typeface="+mj-lt"/>
                            </a:rPr>
                            <a:t>吸收</a:t>
                          </a:r>
                          <a:r>
                            <a:rPr lang="zh-CN" altLang="en-US" sz="2000" b="1" dirty="0">
                              <a:solidFill>
                                <a:schemeClr val="accent2">
                                  <a:lumMod val="50000"/>
                                </a:schemeClr>
                              </a:solidFill>
                            </a:rPr>
                            <a:t>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D. </a:t>
                          </a:r>
                          <a:r>
                            <a:rPr lang="zh-CN" altLang="en-US" sz="2000" b="1" i="0" kern="1200">
                              <a:solidFill>
                                <a:schemeClr val="accent2">
                                  <a:lumMod val="50000"/>
                                </a:schemeClr>
                              </a:solidFill>
                              <a:latin typeface="+mj-lt"/>
                              <a:ea typeface="+mn-ea"/>
                              <a:cs typeface="+mn-cs"/>
                            </a:rPr>
                            <a:t>分配律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02928908"/>
                      </a:ext>
                    </a:extLst>
                  </a:tr>
                  <a:tr h="370840">
                    <a:tc gridSpan="2">
                      <a:txBody>
                        <a:bodyPr/>
                        <a:lstStyle/>
                        <a:p>
                          <a:pPr algn="l"/>
                          <a:r>
                            <a:rPr lang="en-US" altLang="zh-CN" sz="2000" b="1" dirty="0">
                              <a:solidFill>
                                <a:srgbClr val="C00000"/>
                              </a:solidFill>
                            </a:rPr>
                            <a:t>E. </a:t>
                          </a:r>
                          <a:r>
                            <a:rPr lang="zh-CN" altLang="en-US" sz="2000" b="1" i="0" kern="1200" dirty="0">
                              <a:solidFill>
                                <a:schemeClr val="accent2">
                                  <a:lumMod val="50000"/>
                                </a:schemeClr>
                              </a:solidFill>
                              <a:latin typeface="+mj-lt"/>
                              <a:ea typeface="+mn-ea"/>
                              <a:cs typeface="+mn-cs"/>
                            </a:rPr>
                            <a:t>存在量词对析取分配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C00000"/>
                              </a:solidFill>
                            </a:rPr>
                            <a:t>F. </a:t>
                          </a:r>
                          <a:r>
                            <a:rPr lang="zh-CN" altLang="en-US" sz="2000" b="1" i="0" kern="1200" dirty="0">
                              <a:solidFill>
                                <a:schemeClr val="accent2">
                                  <a:lumMod val="50000"/>
                                </a:schemeClr>
                              </a:solidFill>
                              <a:latin typeface="+mj-lt"/>
                              <a:ea typeface="+mn-ea"/>
                              <a:cs typeface="+mn-cs"/>
                            </a:rPr>
                            <a:t>全称量词对合取分配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bl>
              </a:graphicData>
            </a:graphic>
          </p:graphicFrame>
        </mc:Choice>
        <mc:Fallback xmlns="">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extLst>
                  <p:ext uri="{D42A27DB-BD31-4B8C-83A1-F6EECF244321}">
                    <p14:modId xmlns:p14="http://schemas.microsoft.com/office/powerpoint/2010/main" val="1946663789"/>
                  </p:ext>
                </p:extLst>
              </p:nvPr>
            </p:nvGraphicFramePr>
            <p:xfrm>
              <a:off x="1326645" y="5601239"/>
              <a:ext cx="9538706" cy="79248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96240">
                    <a:tc>
                      <a:txBody>
                        <a:bodyPr/>
                        <a:lstStyle/>
                        <a:p>
                          <a:pPr algn="l"/>
                          <a:r>
                            <a:rPr lang="en-US" altLang="zh-CN" sz="2000" b="1">
                              <a:solidFill>
                                <a:srgbClr val="C00000"/>
                              </a:solidFill>
                            </a:rPr>
                            <a:t>A. </a:t>
                          </a:r>
                          <a:r>
                            <a:rPr lang="zh-CN" altLang="en-US" sz="2000" b="1" i="0">
                              <a:solidFill>
                                <a:schemeClr val="accent2">
                                  <a:lumMod val="50000"/>
                                </a:schemeClr>
                              </a:solidFill>
                              <a:latin typeface="+mj-lt"/>
                            </a:rPr>
                            <a:t>关系复合的定义</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B. </a:t>
                          </a:r>
                          <a:r>
                            <a:rPr lang="zh-CN" altLang="en-US" sz="2000" b="1" i="0" kern="1200">
                              <a:solidFill>
                                <a:schemeClr val="accent2">
                                  <a:lumMod val="50000"/>
                                </a:schemeClr>
                              </a:solidFill>
                              <a:latin typeface="+mj-lt"/>
                              <a:ea typeface="+mn-ea"/>
                              <a:cs typeface="+mn-cs"/>
                            </a:rPr>
                            <a:t>关系并的定义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200512" t="-7576" r="-100000" b="-12575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D. </a:t>
                          </a:r>
                          <a:r>
                            <a:rPr lang="zh-CN" altLang="en-US" sz="2000" b="1" i="0" kern="1200">
                              <a:solidFill>
                                <a:schemeClr val="accent2">
                                  <a:lumMod val="50000"/>
                                </a:schemeClr>
                              </a:solidFill>
                              <a:latin typeface="+mj-lt"/>
                              <a:ea typeface="+mn-ea"/>
                              <a:cs typeface="+mn-cs"/>
                            </a:rPr>
                            <a:t>分配律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02928908"/>
                      </a:ext>
                    </a:extLst>
                  </a:tr>
                  <a:tr h="396240">
                    <a:tc gridSpan="2">
                      <a:txBody>
                        <a:bodyPr/>
                        <a:lstStyle/>
                        <a:p>
                          <a:pPr algn="l"/>
                          <a:r>
                            <a:rPr lang="en-US" altLang="zh-CN" sz="2000" b="1">
                              <a:solidFill>
                                <a:srgbClr val="C00000"/>
                              </a:solidFill>
                            </a:rPr>
                            <a:t>E. </a:t>
                          </a:r>
                          <a:r>
                            <a:rPr lang="zh-CN" altLang="en-US" sz="2000" b="1" i="0" kern="1200">
                              <a:solidFill>
                                <a:schemeClr val="accent2">
                                  <a:lumMod val="50000"/>
                                </a:schemeClr>
                              </a:solidFill>
                              <a:latin typeface="+mj-lt"/>
                              <a:ea typeface="+mn-ea"/>
                              <a:cs typeface="+mn-cs"/>
                            </a:rPr>
                            <a:t>存在量词对析取分配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r>
                            <a:rPr lang="zh-CN" altLang="en-US" sz="2000" b="1" i="0" kern="1200">
                              <a:solidFill>
                                <a:schemeClr val="accent2">
                                  <a:lumMod val="50000"/>
                                </a:schemeClr>
                              </a:solidFill>
                              <a:latin typeface="+mj-lt"/>
                              <a:ea typeface="+mn-ea"/>
                              <a:cs typeface="+mn-cs"/>
                            </a:rPr>
                            <a:t>全称量词对合取分配</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bl>
              </a:graphicData>
            </a:graphic>
          </p:graphicFrame>
        </mc:Fallback>
      </mc:AlternateContent>
      <p:sp>
        <p:nvSpPr>
          <p:cNvPr id="2" name="星形: 五角 1">
            <a:extLst>
              <a:ext uri="{FF2B5EF4-FFF2-40B4-BE49-F238E27FC236}">
                <a16:creationId xmlns:a16="http://schemas.microsoft.com/office/drawing/2014/main" id="{1E319BF2-0DB0-4C9E-9865-5B77C4D021D5}"/>
              </a:ext>
            </a:extLst>
          </p:cNvPr>
          <p:cNvSpPr/>
          <p:nvPr/>
        </p:nvSpPr>
        <p:spPr>
          <a:xfrm>
            <a:off x="10522857" y="1226457"/>
            <a:ext cx="637812" cy="622763"/>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id="{DDE8FDA8-1EF7-427C-9132-9C79EA5AF160}"/>
              </a:ext>
            </a:extLst>
          </p:cNvPr>
          <p:cNvSpPr txBox="1"/>
          <p:nvPr/>
        </p:nvSpPr>
        <p:spPr>
          <a:xfrm>
            <a:off x="6709906" y="1638160"/>
            <a:ext cx="471713" cy="461665"/>
          </a:xfrm>
          <a:prstGeom prst="rect">
            <a:avLst/>
          </a:prstGeom>
          <a:noFill/>
        </p:spPr>
        <p:txBody>
          <a:bodyPr wrap="square">
            <a:spAutoFit/>
          </a:bodyPr>
          <a:lstStyle/>
          <a:p>
            <a:r>
              <a:rPr lang="zh-CN" altLang="en-US" sz="2400" b="1" dirty="0">
                <a:solidFill>
                  <a:srgbClr val="FF0000"/>
                </a:solidFill>
                <a:highlight>
                  <a:srgbClr val="210694"/>
                </a:highlight>
              </a:rPr>
              <a:t>⊆</a:t>
            </a:r>
          </a:p>
        </p:txBody>
      </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5FCEF62-FB06-480D-98F7-4B199ED3076B}"/>
                  </a:ext>
                </a:extLst>
              </p:cNvPr>
              <p:cNvSpPr txBox="1"/>
              <p:nvPr/>
            </p:nvSpPr>
            <p:spPr>
              <a:xfrm>
                <a:off x="5257252" y="1624631"/>
                <a:ext cx="91439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highlight>
                            <a:srgbClr val="210694"/>
                          </a:highlight>
                          <a:latin typeface="Cambria Math" panose="02040503050406030204" pitchFamily="18" charset="0"/>
                        </a:rPr>
                        <m:t>∩</m:t>
                      </m:r>
                    </m:oMath>
                  </m:oMathPara>
                </a14:m>
                <a:endParaRPr lang="zh-CN" altLang="en-US" sz="2400" dirty="0">
                  <a:solidFill>
                    <a:srgbClr val="FF0000"/>
                  </a:solidFill>
                  <a:highlight>
                    <a:srgbClr val="210694"/>
                  </a:highlight>
                </a:endParaRPr>
              </a:p>
            </p:txBody>
          </p:sp>
        </mc:Choice>
        <mc:Fallback>
          <p:sp>
            <p:nvSpPr>
              <p:cNvPr id="32" name="文本框 31">
                <a:extLst>
                  <a:ext uri="{FF2B5EF4-FFF2-40B4-BE49-F238E27FC236}">
                    <a16:creationId xmlns:a16="http://schemas.microsoft.com/office/drawing/2014/main" id="{05FCEF62-FB06-480D-98F7-4B199ED3076B}"/>
                  </a:ext>
                </a:extLst>
              </p:cNvPr>
              <p:cNvSpPr txBox="1">
                <a:spLocks noRot="1" noChangeAspect="1" noMove="1" noResize="1" noEditPoints="1" noAdjustHandles="1" noChangeArrowheads="1" noChangeShapeType="1" noTextEdit="1"/>
              </p:cNvSpPr>
              <p:nvPr/>
            </p:nvSpPr>
            <p:spPr>
              <a:xfrm>
                <a:off x="5257252" y="1624631"/>
                <a:ext cx="914399"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21857909-AF34-47D8-BDB6-65C65A819627}"/>
                  </a:ext>
                </a:extLst>
              </p:cNvPr>
              <p:cNvSpPr txBox="1"/>
              <p:nvPr/>
            </p:nvSpPr>
            <p:spPr>
              <a:xfrm>
                <a:off x="8019142" y="1600176"/>
                <a:ext cx="50074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highlight>
                            <a:srgbClr val="210694"/>
                          </a:highlight>
                          <a:latin typeface="Cambria Math" panose="02040503050406030204" pitchFamily="18" charset="0"/>
                        </a:rPr>
                        <m:t>∩</m:t>
                      </m:r>
                    </m:oMath>
                  </m:oMathPara>
                </a14:m>
                <a:endParaRPr lang="zh-CN" altLang="en-US" sz="2400" dirty="0">
                  <a:solidFill>
                    <a:srgbClr val="FF0000"/>
                  </a:solidFill>
                  <a:highlight>
                    <a:srgbClr val="210694"/>
                  </a:highlight>
                </a:endParaRPr>
              </a:p>
            </p:txBody>
          </p:sp>
        </mc:Choice>
        <mc:Fallback>
          <p:sp>
            <p:nvSpPr>
              <p:cNvPr id="33" name="文本框 32">
                <a:extLst>
                  <a:ext uri="{FF2B5EF4-FFF2-40B4-BE49-F238E27FC236}">
                    <a16:creationId xmlns:a16="http://schemas.microsoft.com/office/drawing/2014/main" id="{21857909-AF34-47D8-BDB6-65C65A819627}"/>
                  </a:ext>
                </a:extLst>
              </p:cNvPr>
              <p:cNvSpPr txBox="1">
                <a:spLocks noRot="1" noChangeAspect="1" noMove="1" noResize="1" noEditPoints="1" noAdjustHandles="1" noChangeArrowheads="1" noChangeShapeType="1" noTextEdit="1"/>
              </p:cNvSpPr>
              <p:nvPr/>
            </p:nvSpPr>
            <p:spPr>
              <a:xfrm>
                <a:off x="8019142" y="1600176"/>
                <a:ext cx="500743" cy="461665"/>
              </a:xfrm>
              <a:prstGeom prst="rect">
                <a:avLst/>
              </a:prstGeom>
              <a:blipFill>
                <a:blip r:embed="rId7"/>
                <a:stretch>
                  <a:fillRect/>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A0F2278A-E4CF-481E-B48A-8E759CFCBB76}"/>
              </a:ext>
            </a:extLst>
          </p:cNvPr>
          <p:cNvPicPr>
            <a:picLocks noChangeAspect="1"/>
          </p:cNvPicPr>
          <p:nvPr/>
        </p:nvPicPr>
        <p:blipFill>
          <a:blip r:embed="rId8"/>
          <a:stretch>
            <a:fillRect/>
          </a:stretch>
        </p:blipFill>
        <p:spPr>
          <a:xfrm>
            <a:off x="3048000" y="2599416"/>
            <a:ext cx="914479" cy="463336"/>
          </a:xfrm>
          <a:prstGeom prst="rect">
            <a:avLst/>
          </a:prstGeom>
        </p:spPr>
      </p:pic>
      <p:pic>
        <p:nvPicPr>
          <p:cNvPr id="35" name="图片 34">
            <a:extLst>
              <a:ext uri="{FF2B5EF4-FFF2-40B4-BE49-F238E27FC236}">
                <a16:creationId xmlns:a16="http://schemas.microsoft.com/office/drawing/2014/main" id="{63A844F8-3752-43DD-AC3A-EAC3D9F3DEDB}"/>
              </a:ext>
            </a:extLst>
          </p:cNvPr>
          <p:cNvPicPr>
            <a:picLocks noChangeAspect="1"/>
          </p:cNvPicPr>
          <p:nvPr/>
        </p:nvPicPr>
        <p:blipFill>
          <a:blip r:embed="rId8"/>
          <a:stretch>
            <a:fillRect/>
          </a:stretch>
        </p:blipFill>
        <p:spPr>
          <a:xfrm>
            <a:off x="4659086" y="3079534"/>
            <a:ext cx="914479" cy="463336"/>
          </a:xfrm>
          <a:prstGeom prst="rect">
            <a:avLst/>
          </a:prstGeom>
        </p:spPr>
      </p:pic>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D64CB364-837D-4337-92FA-BFFBEE41A04A}"/>
                  </a:ext>
                </a:extLst>
              </p:cNvPr>
              <p:cNvSpPr txBox="1"/>
              <p:nvPr/>
            </p:nvSpPr>
            <p:spPr>
              <a:xfrm>
                <a:off x="4800052" y="3510798"/>
                <a:ext cx="91439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dirty="0" smtClean="0">
                          <a:solidFill>
                            <a:srgbClr val="FF0000"/>
                          </a:solidFill>
                          <a:highlight>
                            <a:srgbClr val="210694"/>
                          </a:highlight>
                          <a:latin typeface="Cambria Math" panose="02040503050406030204" pitchFamily="18" charset="0"/>
                          <a:ea typeface="Cambria Math" panose="02040503050406030204" pitchFamily="18" charset="0"/>
                        </a:rPr>
                        <m:t>∧</m:t>
                      </m:r>
                    </m:oMath>
                  </m:oMathPara>
                </a14:m>
                <a:endParaRPr lang="zh-CN" altLang="en-US" sz="2400" dirty="0">
                  <a:solidFill>
                    <a:srgbClr val="FF0000"/>
                  </a:solidFill>
                  <a:highlight>
                    <a:srgbClr val="210694"/>
                  </a:highlight>
                </a:endParaRPr>
              </a:p>
            </p:txBody>
          </p:sp>
        </mc:Choice>
        <mc:Fallback>
          <p:sp>
            <p:nvSpPr>
              <p:cNvPr id="36" name="文本框 35">
                <a:extLst>
                  <a:ext uri="{FF2B5EF4-FFF2-40B4-BE49-F238E27FC236}">
                    <a16:creationId xmlns:a16="http://schemas.microsoft.com/office/drawing/2014/main" id="{D64CB364-837D-4337-92FA-BFFBEE41A04A}"/>
                  </a:ext>
                </a:extLst>
              </p:cNvPr>
              <p:cNvSpPr txBox="1">
                <a:spLocks noRot="1" noChangeAspect="1" noMove="1" noResize="1" noEditPoints="1" noAdjustHandles="1" noChangeArrowheads="1" noChangeShapeType="1" noTextEdit="1"/>
              </p:cNvSpPr>
              <p:nvPr/>
            </p:nvSpPr>
            <p:spPr>
              <a:xfrm>
                <a:off x="4800052" y="3510798"/>
                <a:ext cx="914399"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CF487137-E0C9-4D11-A6FE-93EAC9D58BE5}"/>
                  </a:ext>
                </a:extLst>
              </p:cNvPr>
              <p:cNvSpPr txBox="1"/>
              <p:nvPr/>
            </p:nvSpPr>
            <p:spPr>
              <a:xfrm>
                <a:off x="4897554" y="3916584"/>
                <a:ext cx="91439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dirty="0" smtClean="0">
                          <a:solidFill>
                            <a:srgbClr val="FF0000"/>
                          </a:solidFill>
                          <a:highlight>
                            <a:srgbClr val="210694"/>
                          </a:highlight>
                          <a:latin typeface="Cambria Math" panose="02040503050406030204" pitchFamily="18" charset="0"/>
                          <a:ea typeface="Cambria Math" panose="02040503050406030204" pitchFamily="18" charset="0"/>
                        </a:rPr>
                        <m:t>∧</m:t>
                      </m:r>
                    </m:oMath>
                  </m:oMathPara>
                </a14:m>
                <a:endParaRPr lang="zh-CN" altLang="en-US" sz="2400" dirty="0">
                  <a:solidFill>
                    <a:srgbClr val="FF0000"/>
                  </a:solidFill>
                  <a:highlight>
                    <a:srgbClr val="210694"/>
                  </a:highlight>
                </a:endParaRPr>
              </a:p>
            </p:txBody>
          </p:sp>
        </mc:Choice>
        <mc:Fallback>
          <p:sp>
            <p:nvSpPr>
              <p:cNvPr id="37" name="文本框 36">
                <a:extLst>
                  <a:ext uri="{FF2B5EF4-FFF2-40B4-BE49-F238E27FC236}">
                    <a16:creationId xmlns:a16="http://schemas.microsoft.com/office/drawing/2014/main" id="{CF487137-E0C9-4D11-A6FE-93EAC9D58BE5}"/>
                  </a:ext>
                </a:extLst>
              </p:cNvPr>
              <p:cNvSpPr txBox="1">
                <a:spLocks noRot="1" noChangeAspect="1" noMove="1" noResize="1" noEditPoints="1" noAdjustHandles="1" noChangeArrowheads="1" noChangeShapeType="1" noTextEdit="1"/>
              </p:cNvSpPr>
              <p:nvPr/>
            </p:nvSpPr>
            <p:spPr>
              <a:xfrm>
                <a:off x="4897554" y="3916584"/>
                <a:ext cx="914399" cy="461665"/>
              </a:xfrm>
              <a:prstGeom prst="rect">
                <a:avLst/>
              </a:prstGeom>
              <a:blipFill>
                <a:blip r:embed="rId10"/>
                <a:stretch>
                  <a:fillRect/>
                </a:stretch>
              </a:blipFill>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501191FA-826A-4519-B235-E4600BBAD7BA}"/>
              </a:ext>
            </a:extLst>
          </p:cNvPr>
          <p:cNvCxnSpPr/>
          <p:nvPr/>
        </p:nvCxnSpPr>
        <p:spPr>
          <a:xfrm>
            <a:off x="2656115" y="4358409"/>
            <a:ext cx="90714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CFB94C22-0103-4B67-B0D0-563642F4FC00}"/>
              </a:ext>
            </a:extLst>
          </p:cNvPr>
          <p:cNvCxnSpPr/>
          <p:nvPr/>
        </p:nvCxnSpPr>
        <p:spPr>
          <a:xfrm>
            <a:off x="5649685" y="4358409"/>
            <a:ext cx="90714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356C43BD-C1C5-4E3E-A9C3-28CE1A062059}"/>
                  </a:ext>
                </a:extLst>
              </p:cNvPr>
              <p:cNvSpPr txBox="1"/>
              <p:nvPr/>
            </p:nvSpPr>
            <p:spPr>
              <a:xfrm>
                <a:off x="4798435" y="4296885"/>
                <a:ext cx="91439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dirty="0" smtClean="0">
                          <a:solidFill>
                            <a:srgbClr val="FF0000"/>
                          </a:solidFill>
                          <a:highlight>
                            <a:srgbClr val="210694"/>
                          </a:highlight>
                          <a:latin typeface="Cambria Math" panose="02040503050406030204" pitchFamily="18" charset="0"/>
                          <a:ea typeface="Cambria Math" panose="02040503050406030204" pitchFamily="18" charset="0"/>
                        </a:rPr>
                        <m:t>∧</m:t>
                      </m:r>
                    </m:oMath>
                  </m:oMathPara>
                </a14:m>
                <a:endParaRPr lang="zh-CN" altLang="en-US" sz="2400" dirty="0">
                  <a:solidFill>
                    <a:srgbClr val="FF0000"/>
                  </a:solidFill>
                  <a:highlight>
                    <a:srgbClr val="210694"/>
                  </a:highlight>
                </a:endParaRPr>
              </a:p>
            </p:txBody>
          </p:sp>
        </mc:Choice>
        <mc:Fallback>
          <p:sp>
            <p:nvSpPr>
              <p:cNvPr id="41" name="文本框 40">
                <a:extLst>
                  <a:ext uri="{FF2B5EF4-FFF2-40B4-BE49-F238E27FC236}">
                    <a16:creationId xmlns:a16="http://schemas.microsoft.com/office/drawing/2014/main" id="{356C43BD-C1C5-4E3E-A9C3-28CE1A062059}"/>
                  </a:ext>
                </a:extLst>
              </p:cNvPr>
              <p:cNvSpPr txBox="1">
                <a:spLocks noRot="1" noChangeAspect="1" noMove="1" noResize="1" noEditPoints="1" noAdjustHandles="1" noChangeArrowheads="1" noChangeShapeType="1" noTextEdit="1"/>
              </p:cNvSpPr>
              <p:nvPr/>
            </p:nvSpPr>
            <p:spPr>
              <a:xfrm>
                <a:off x="4798435" y="4296885"/>
                <a:ext cx="914399" cy="46166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605B18BB-70EB-46A8-BA7F-9E8A74A5F720}"/>
                  </a:ext>
                </a:extLst>
              </p:cNvPr>
              <p:cNvSpPr txBox="1"/>
              <p:nvPr/>
            </p:nvSpPr>
            <p:spPr>
              <a:xfrm>
                <a:off x="1011178" y="4304710"/>
                <a:ext cx="1039233" cy="461665"/>
              </a:xfrm>
              <a:prstGeom prst="rect">
                <a:avLst/>
              </a:prstGeom>
              <a:solidFill>
                <a:schemeClr val="tx2">
                  <a:lumMod val="20000"/>
                  <a:lumOff val="80000"/>
                </a:schemeClr>
              </a:solidFill>
            </p:spPr>
            <p:txBody>
              <a:bodyPr wrap="square">
                <a:spAutoFit/>
              </a:bodyPr>
              <a:lstStyle/>
              <a:p>
                <a:pPr algn="ctr"/>
                <a14:m>
                  <m:oMath xmlns:m="http://schemas.openxmlformats.org/officeDocument/2006/math">
                    <m:r>
                      <a:rPr lang="en-US" altLang="zh-CN" sz="2400" b="1" i="1" dirty="0" smtClean="0">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rPr>
                      <m:t>     </m:t>
                    </m:r>
                  </m:oMath>
                </a14:m>
                <a:r>
                  <a:rPr lang="zh-CN" altLang="en-US" sz="2400" dirty="0">
                    <a:solidFill>
                      <a:srgbClr val="FF0000"/>
                    </a:solidFill>
                  </a:rPr>
                  <a:t> </a:t>
                </a:r>
                <a:r>
                  <a:rPr lang="zh-CN" altLang="en-US" sz="2400" dirty="0">
                    <a:solidFill>
                      <a:srgbClr val="FF0000"/>
                    </a:solidFill>
                    <a:highlight>
                      <a:srgbClr val="210694"/>
                    </a:highlight>
                  </a:rPr>
                  <a:t> </a:t>
                </a:r>
              </a:p>
            </p:txBody>
          </p:sp>
        </mc:Choice>
        <mc:Fallback>
          <p:sp>
            <p:nvSpPr>
              <p:cNvPr id="43" name="文本框 42">
                <a:extLst>
                  <a:ext uri="{FF2B5EF4-FFF2-40B4-BE49-F238E27FC236}">
                    <a16:creationId xmlns:a16="http://schemas.microsoft.com/office/drawing/2014/main" id="{605B18BB-70EB-46A8-BA7F-9E8A74A5F720}"/>
                  </a:ext>
                </a:extLst>
              </p:cNvPr>
              <p:cNvSpPr txBox="1">
                <a:spLocks noRot="1" noChangeAspect="1" noMove="1" noResize="1" noEditPoints="1" noAdjustHandles="1" noChangeArrowheads="1" noChangeShapeType="1" noTextEdit="1"/>
              </p:cNvSpPr>
              <p:nvPr/>
            </p:nvSpPr>
            <p:spPr>
              <a:xfrm>
                <a:off x="1011178" y="4304710"/>
                <a:ext cx="1039233" cy="46166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9C0BDF54-E054-47F9-A55B-3BCDA0E0BA23}"/>
                  </a:ext>
                </a:extLst>
              </p:cNvPr>
              <p:cNvSpPr txBox="1"/>
              <p:nvPr/>
            </p:nvSpPr>
            <p:spPr>
              <a:xfrm>
                <a:off x="3285588" y="4704655"/>
                <a:ext cx="91439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dirty="0" smtClean="0">
                          <a:solidFill>
                            <a:srgbClr val="FF0000"/>
                          </a:solidFill>
                          <a:highlight>
                            <a:srgbClr val="210694"/>
                          </a:highlight>
                          <a:latin typeface="Cambria Math" panose="02040503050406030204" pitchFamily="18" charset="0"/>
                          <a:ea typeface="Cambria Math" panose="02040503050406030204" pitchFamily="18" charset="0"/>
                        </a:rPr>
                        <m:t>∧</m:t>
                      </m:r>
                    </m:oMath>
                  </m:oMathPara>
                </a14:m>
                <a:endParaRPr lang="zh-CN" altLang="en-US" sz="2400" dirty="0">
                  <a:solidFill>
                    <a:srgbClr val="FF0000"/>
                  </a:solidFill>
                  <a:highlight>
                    <a:srgbClr val="210694"/>
                  </a:highlight>
                </a:endParaRPr>
              </a:p>
            </p:txBody>
          </p:sp>
        </mc:Choice>
        <mc:Fallback>
          <p:sp>
            <p:nvSpPr>
              <p:cNvPr id="44" name="文本框 43">
                <a:extLst>
                  <a:ext uri="{FF2B5EF4-FFF2-40B4-BE49-F238E27FC236}">
                    <a16:creationId xmlns:a16="http://schemas.microsoft.com/office/drawing/2014/main" id="{9C0BDF54-E054-47F9-A55B-3BCDA0E0BA23}"/>
                  </a:ext>
                </a:extLst>
              </p:cNvPr>
              <p:cNvSpPr txBox="1">
                <a:spLocks noRot="1" noChangeAspect="1" noMove="1" noResize="1" noEditPoints="1" noAdjustHandles="1" noChangeArrowheads="1" noChangeShapeType="1" noTextEdit="1"/>
              </p:cNvSpPr>
              <p:nvPr/>
            </p:nvSpPr>
            <p:spPr>
              <a:xfrm>
                <a:off x="3285588" y="4704655"/>
                <a:ext cx="914399" cy="461665"/>
              </a:xfrm>
              <a:prstGeom prst="rect">
                <a:avLst/>
              </a:prstGeom>
              <a:blipFill>
                <a:blip r:embed="rId13"/>
                <a:stretch>
                  <a:fillRect/>
                </a:stretch>
              </a:blipFill>
            </p:spPr>
            <p:txBody>
              <a:bodyPr/>
              <a:lstStyle/>
              <a:p>
                <a:r>
                  <a:rPr lang="zh-CN" altLang="en-US">
                    <a:noFill/>
                  </a:rPr>
                  <a:t> </a:t>
                </a:r>
              </a:p>
            </p:txBody>
          </p:sp>
        </mc:Fallback>
      </mc:AlternateContent>
      <p:pic>
        <p:nvPicPr>
          <p:cNvPr id="45" name="图片 44">
            <a:extLst>
              <a:ext uri="{FF2B5EF4-FFF2-40B4-BE49-F238E27FC236}">
                <a16:creationId xmlns:a16="http://schemas.microsoft.com/office/drawing/2014/main" id="{51A5950C-29FA-4A24-8830-4C431ED4D22F}"/>
              </a:ext>
            </a:extLst>
          </p:cNvPr>
          <p:cNvPicPr>
            <a:picLocks noChangeAspect="1"/>
          </p:cNvPicPr>
          <p:nvPr/>
        </p:nvPicPr>
        <p:blipFill>
          <a:blip r:embed="rId8"/>
          <a:stretch>
            <a:fillRect/>
          </a:stretch>
        </p:blipFill>
        <p:spPr>
          <a:xfrm>
            <a:off x="3511759" y="5066853"/>
            <a:ext cx="914479" cy="463336"/>
          </a:xfrm>
          <a:prstGeom prst="rect">
            <a:avLst/>
          </a:prstGeom>
        </p:spPr>
      </p:pic>
    </p:spTree>
    <p:extLst>
      <p:ext uri="{BB962C8B-B14F-4D97-AF65-F5344CB8AC3E}">
        <p14:creationId xmlns:p14="http://schemas.microsoft.com/office/powerpoint/2010/main" val="427422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关系运算性质证明练习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3EC3167-2641-47AC-A4B7-26275F29FEAD}"/>
                  </a:ext>
                </a:extLst>
              </p:cNvPr>
              <p:cNvSpPr txBox="1"/>
              <p:nvPr/>
            </p:nvSpPr>
            <p:spPr>
              <a:xfrm>
                <a:off x="2145656" y="1350549"/>
                <a:ext cx="7900679" cy="984885"/>
              </a:xfrm>
              <a:prstGeom prst="rect">
                <a:avLst/>
              </a:prstGeom>
              <a:solidFill>
                <a:schemeClr val="accent6">
                  <a:lumMod val="20000"/>
                  <a:lumOff val="80000"/>
                </a:schemeClr>
              </a:solidFill>
            </p:spPr>
            <p:txBody>
              <a:bodyPr wrap="square" rtlCol="0">
                <a:spAutoFit/>
              </a:bodyPr>
              <a:lstStyle/>
              <a:p>
                <a:pPr algn="ctr">
                  <a:spcBef>
                    <a:spcPts val="600"/>
                  </a:spcBef>
                  <a:spcAft>
                    <a:spcPts val="600"/>
                  </a:spcAft>
                </a:pPr>
                <a:r>
                  <a:rPr lang="zh-CN" altLang="en-US" sz="2400" b="1" dirty="0">
                    <a:solidFill>
                      <a:srgbClr val="C00000"/>
                    </a:solidFill>
                  </a:rPr>
                  <a:t>关系复合与关系交</a:t>
                </a:r>
                <a:endParaRPr lang="en-US" altLang="zh-CN" sz="2400" b="1" dirty="0">
                  <a:solidFill>
                    <a:srgbClr val="C00000"/>
                  </a:solidFill>
                </a:endParaRPr>
              </a:p>
              <a:p>
                <a:pPr>
                  <a:spcBef>
                    <a:spcPts val="600"/>
                  </a:spcBef>
                  <a:spcAft>
                    <a:spcPts val="600"/>
                  </a:spcAft>
                </a:pPr>
                <a:r>
                  <a:rPr lang="zh-CN" altLang="en-US" sz="2400" b="1" dirty="0">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𝑺</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𝑻</m:t>
                    </m:r>
                  </m:oMath>
                </a14:m>
                <a:r>
                  <a:rPr lang="zh-CN" altLang="en-US" sz="2400" b="1" dirty="0">
                    <a:solidFill>
                      <a:srgbClr val="002060"/>
                    </a:solidFill>
                    <a:latin typeface="楷体" panose="02010609060101010101" pitchFamily="49" charset="-122"/>
                    <a:ea typeface="楷体" panose="02010609060101010101" pitchFamily="49" charset="-122"/>
                  </a:rPr>
                  <a:t>是关系，证明</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r>
                      <a:rPr lang="en-US" altLang="zh-CN" sz="2400" b="1" i="1" smtClean="0">
                        <a:solidFill>
                          <a:schemeClr val="accent2">
                            <a:lumMod val="50000"/>
                          </a:schemeClr>
                        </a:solidFill>
                        <a:latin typeface="Cambria Math" panose="02040503050406030204" pitchFamily="18" charset="0"/>
                      </a:rPr>
                      <m:t>∩</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oMath>
                </a14:m>
                <a:endParaRPr lang="zh-CN" altLang="en-US" sz="2400" b="1" dirty="0">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03EC3167-2641-47AC-A4B7-26275F29FEAD}"/>
                  </a:ext>
                </a:extLst>
              </p:cNvPr>
              <p:cNvSpPr txBox="1">
                <a:spLocks noRot="1" noChangeAspect="1" noMove="1" noResize="1" noEditPoints="1" noAdjustHandles="1" noChangeArrowheads="1" noChangeShapeType="1" noTextEdit="1"/>
              </p:cNvSpPr>
              <p:nvPr/>
            </p:nvSpPr>
            <p:spPr>
              <a:xfrm>
                <a:off x="2145656" y="1350549"/>
                <a:ext cx="7900679" cy="984885"/>
              </a:xfrm>
              <a:prstGeom prst="rect">
                <a:avLst/>
              </a:prstGeom>
              <a:blipFill>
                <a:blip r:embed="rId2"/>
                <a:stretch>
                  <a:fillRect l="-1235" t="-4348" b="-118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AE311C3-E914-4F4B-9455-229AB27423EE}"/>
                  </a:ext>
                </a:extLst>
              </p:cNvPr>
              <p:cNvSpPr txBox="1"/>
              <p:nvPr/>
            </p:nvSpPr>
            <p:spPr>
              <a:xfrm>
                <a:off x="1024953" y="2458786"/>
                <a:ext cx="10142083" cy="2492990"/>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1200"/>
                  </a:spcAft>
                </a:pPr>
                <a:r>
                  <a:rPr lang="en-US" altLang="zh-CN" sz="2400" b="1" dirty="0">
                    <a:solidFill>
                      <a:srgbClr val="C00000"/>
                    </a:solidFill>
                  </a:rPr>
                  <a:t>【</a:t>
                </a:r>
                <a:r>
                  <a:rPr lang="zh-CN" altLang="en-US" sz="2400" b="1" dirty="0">
                    <a:solidFill>
                      <a:srgbClr val="C00000"/>
                    </a:solidFill>
                  </a:rPr>
                  <a:t>证明</a:t>
                </a:r>
                <a:r>
                  <a:rPr lang="en-US" altLang="zh-CN" sz="2400" b="1" dirty="0">
                    <a:solidFill>
                      <a:srgbClr val="C00000"/>
                    </a:solidFill>
                  </a:rPr>
                  <a:t>】</a:t>
                </a:r>
              </a:p>
              <a:p>
                <a:pPr marL="342900" indent="-342900">
                  <a:spcBef>
                    <a:spcPts val="1200"/>
                  </a:spcBef>
                  <a:spcAft>
                    <a:spcPts val="1200"/>
                  </a:spcAft>
                  <a:buFont typeface="Arial" panose="020B0604020202020204" pitchFamily="34" charset="0"/>
                  <a:buChar char="•"/>
                </a:pPr>
                <a:r>
                  <a:rPr lang="zh-CN" altLang="en-US" sz="2400" b="1" dirty="0">
                    <a:solidFill>
                      <a:schemeClr val="tx2">
                        <a:lumMod val="50000"/>
                      </a:schemeClr>
                    </a:solidFill>
                  </a:rPr>
                  <a:t>因为      </a:t>
                </a:r>
                <a:r>
                  <a:rPr lang="en-US" altLang="zh-CN" sz="2400" b="1" dirty="0">
                    <a:solidFill>
                      <a:srgbClr val="C00000"/>
                    </a:solidFill>
                  </a:rPr>
                  <a:t>(1)</a:t>
                </a:r>
                <a:r>
                  <a:rPr lang="en-US" altLang="zh-CN" sz="2400" b="1" dirty="0">
                    <a:solidFill>
                      <a:schemeClr val="tx2">
                        <a:lumMod val="50000"/>
                      </a:schemeClr>
                    </a:solidFill>
                  </a:rPr>
                  <a:t>      </a:t>
                </a:r>
                <a:r>
                  <a:rPr lang="zh-CN" altLang="en-US" sz="2400" b="1" dirty="0">
                    <a:solidFill>
                      <a:schemeClr val="tx2">
                        <a:lumMod val="50000"/>
                      </a:schemeClr>
                    </a:solidFill>
                  </a:rPr>
                  <a:t>，所以由               </a:t>
                </a:r>
                <a:r>
                  <a:rPr lang="en-US" altLang="zh-CN" sz="2400" b="1" dirty="0">
                    <a:solidFill>
                      <a:srgbClr val="C00000"/>
                    </a:solidFill>
                  </a:rPr>
                  <a:t>(2)                </a:t>
                </a:r>
                <a:r>
                  <a:rPr lang="zh-CN" altLang="en-US" sz="2400" b="1" dirty="0">
                    <a:solidFill>
                      <a:schemeClr val="tx2">
                        <a:lumMod val="50000"/>
                      </a:schemeClr>
                    </a:solidFill>
                  </a:rPr>
                  <a:t>有</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𝑻</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𝑻</m:t>
                    </m:r>
                  </m:oMath>
                </a14:m>
                <a:endParaRPr lang="en-US" altLang="zh-CN" sz="2400" b="1" dirty="0">
                  <a:solidFill>
                    <a:schemeClr val="accent2">
                      <a:lumMod val="50000"/>
                    </a:schemeClr>
                  </a:solidFill>
                </a:endParaRPr>
              </a:p>
              <a:p>
                <a:pPr marL="342900" indent="-342900">
                  <a:spcBef>
                    <a:spcPts val="1200"/>
                  </a:spcBef>
                  <a:spcAft>
                    <a:spcPts val="1200"/>
                  </a:spcAft>
                  <a:buFont typeface="Arial" panose="020B0604020202020204" pitchFamily="34" charset="0"/>
                  <a:buChar char="•"/>
                </a:pPr>
                <a:r>
                  <a:rPr lang="zh-CN" altLang="en-US" sz="2400" b="1" dirty="0">
                    <a:solidFill>
                      <a:schemeClr val="tx2">
                        <a:lumMod val="50000"/>
                      </a:schemeClr>
                    </a:solidFill>
                  </a:rPr>
                  <a:t>又因为    </a:t>
                </a:r>
                <a:r>
                  <a:rPr lang="en-US" altLang="zh-CN" sz="2400" b="1" dirty="0">
                    <a:solidFill>
                      <a:srgbClr val="C00000"/>
                    </a:solidFill>
                  </a:rPr>
                  <a:t>(3)</a:t>
                </a:r>
                <a:r>
                  <a:rPr lang="en-US" altLang="zh-CN" sz="2400" b="1" dirty="0">
                    <a:solidFill>
                      <a:schemeClr val="tx2">
                        <a:lumMod val="50000"/>
                      </a:schemeClr>
                    </a:solidFill>
                  </a:rPr>
                  <a:t>       </a:t>
                </a:r>
                <a:r>
                  <a:rPr lang="zh-CN" altLang="en-US" sz="2400" b="1" dirty="0">
                    <a:solidFill>
                      <a:schemeClr val="tx2">
                        <a:lumMod val="50000"/>
                      </a:schemeClr>
                    </a:solidFill>
                  </a:rPr>
                  <a:t>，所以由                </a:t>
                </a:r>
                <a:r>
                  <a:rPr lang="en-US" altLang="zh-CN" sz="2400" b="1" dirty="0">
                    <a:solidFill>
                      <a:srgbClr val="C00000"/>
                    </a:solidFill>
                  </a:rPr>
                  <a:t>(4)               </a:t>
                </a:r>
                <a:r>
                  <a:rPr lang="zh-CN" altLang="en-US" sz="2400" b="1" dirty="0">
                    <a:solidFill>
                      <a:schemeClr val="tx2">
                        <a:lumMod val="50000"/>
                      </a:schemeClr>
                    </a:solidFill>
                  </a:rPr>
                  <a:t>有</a:t>
                </a:r>
                <a14:m>
                  <m:oMath xmlns:m="http://schemas.openxmlformats.org/officeDocument/2006/math">
                    <m:r>
                      <a:rPr lang="en-US" altLang="zh-CN" sz="2400" b="1" i="0"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𝑻</m:t>
                    </m:r>
                  </m:oMath>
                </a14:m>
                <a:endParaRPr lang="en-US" altLang="zh-CN" sz="2400" b="1" dirty="0">
                  <a:solidFill>
                    <a:schemeClr val="accent2">
                      <a:lumMod val="50000"/>
                    </a:schemeClr>
                  </a:solidFill>
                </a:endParaRPr>
              </a:p>
              <a:p>
                <a:pPr marL="342900" indent="-342900">
                  <a:spcBef>
                    <a:spcPts val="1200"/>
                  </a:spcBef>
                  <a:spcAft>
                    <a:spcPts val="1200"/>
                  </a:spcAft>
                  <a:buFont typeface="Arial" panose="020B0604020202020204" pitchFamily="34" charset="0"/>
                  <a:buChar char="•"/>
                </a:pPr>
                <a:r>
                  <a:rPr lang="zh-CN" altLang="en-US" sz="2400" b="1" dirty="0">
                    <a:solidFill>
                      <a:schemeClr val="tx2">
                        <a:lumMod val="50000"/>
                      </a:schemeClr>
                    </a:solidFill>
                  </a:rPr>
                  <a:t>从而由                  </a:t>
                </a:r>
                <a:r>
                  <a:rPr lang="en-US" altLang="zh-CN" sz="2400" b="1" dirty="0">
                    <a:solidFill>
                      <a:srgbClr val="C00000"/>
                    </a:solidFill>
                  </a:rPr>
                  <a:t>(5)                 </a:t>
                </a:r>
                <a:r>
                  <a:rPr lang="zh-CN" altLang="en-US" sz="2400" b="1" dirty="0">
                    <a:solidFill>
                      <a:schemeClr val="tx2">
                        <a:lumMod val="50000"/>
                      </a:schemeClr>
                    </a:solidFill>
                  </a:rPr>
                  <a:t>有</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𝑻</m:t>
                    </m:r>
                    <m:r>
                      <a:rPr lang="en-US" altLang="zh-CN" sz="2400" b="1" i="1" smtClean="0">
                        <a:solidFill>
                          <a:schemeClr val="accent2">
                            <a:lumMod val="50000"/>
                          </a:schemeClr>
                        </a:solidFill>
                        <a:latin typeface="Cambria Math" panose="02040503050406030204" pitchFamily="18" charset="0"/>
                      </a:rPr>
                      <m:t>)</m:t>
                    </m:r>
                  </m:oMath>
                </a14:m>
                <a:endParaRPr lang="en-US" altLang="zh-CN" sz="2400" b="1" dirty="0">
                  <a:solidFill>
                    <a:schemeClr val="tx2">
                      <a:lumMod val="50000"/>
                    </a:schemeClr>
                  </a:solidFill>
                </a:endParaRPr>
              </a:p>
            </p:txBody>
          </p:sp>
        </mc:Choice>
        <mc:Fallback xmlns="">
          <p:sp>
            <p:nvSpPr>
              <p:cNvPr id="4" name="文本框 3">
                <a:extLst>
                  <a:ext uri="{FF2B5EF4-FFF2-40B4-BE49-F238E27FC236}">
                    <a16:creationId xmlns:a16="http://schemas.microsoft.com/office/drawing/2014/main" id="{AAE311C3-E914-4F4B-9455-229AB27423EE}"/>
                  </a:ext>
                </a:extLst>
              </p:cNvPr>
              <p:cNvSpPr txBox="1">
                <a:spLocks noRot="1" noChangeAspect="1" noMove="1" noResize="1" noEditPoints="1" noAdjustHandles="1" noChangeArrowheads="1" noChangeShapeType="1" noTextEdit="1"/>
              </p:cNvSpPr>
              <p:nvPr/>
            </p:nvSpPr>
            <p:spPr>
              <a:xfrm>
                <a:off x="1024953" y="2458786"/>
                <a:ext cx="10142083" cy="2492990"/>
              </a:xfrm>
              <a:prstGeom prst="rect">
                <a:avLst/>
              </a:prstGeom>
              <a:blipFill>
                <a:blip r:embed="rId3"/>
                <a:stretch>
                  <a:fillRect l="-781" t="-1711" b="-48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nvGraphicFramePr>
            <p:xfrm>
              <a:off x="1326643" y="5144959"/>
              <a:ext cx="9538706" cy="118872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70840">
                    <a:tc>
                      <a:txBody>
                        <a:bodyPr/>
                        <a:lstStyle/>
                        <a:p>
                          <a:pPr algn="l"/>
                          <a:r>
                            <a:rPr lang="en-US" altLang="zh-CN" sz="2000" b="1">
                              <a:solidFill>
                                <a:srgbClr val="C00000"/>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𝑹</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endParaRPr lang="zh-CN" altLang="en-US" sz="2000" b="1" i="0" kern="1200">
                            <a:solidFill>
                              <a:schemeClr val="accent2">
                                <a:lumMod val="50000"/>
                              </a:schemeClr>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C. </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D.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endParaRPr lang="zh-CN" altLang="en-US" sz="2000" b="1" i="0" kern="1200">
                            <a:solidFill>
                              <a:schemeClr val="accent2">
                                <a:lumMod val="50000"/>
                              </a:schemeClr>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02928908"/>
                      </a:ext>
                    </a:extLst>
                  </a:tr>
                  <a:tr h="370840">
                    <a:tc gridSpan="2">
                      <a:txBody>
                        <a:bodyPr/>
                        <a:lstStyle/>
                        <a:p>
                          <a:pPr algn="l"/>
                          <a:r>
                            <a:rPr lang="en-US" altLang="zh-CN" sz="2000" b="1">
                              <a:solidFill>
                                <a:srgbClr val="C00000"/>
                              </a:solidFill>
                            </a:rPr>
                            <a:t>E.  </a:t>
                          </a:r>
                          <a:r>
                            <a:rPr lang="zh-CN" altLang="en-US" sz="2000" b="1" i="0" kern="1200">
                              <a:solidFill>
                                <a:schemeClr val="accent2">
                                  <a:lumMod val="50000"/>
                                </a:schemeClr>
                              </a:solidFill>
                              <a:latin typeface="+mj-lt"/>
                              <a:ea typeface="+mn-ea"/>
                              <a:cs typeface="+mn-cs"/>
                            </a:rPr>
                            <a:t>集合并与子集关系的联系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r>
                            <a:rPr lang="zh-CN" altLang="en-US" sz="2000" b="1" i="0" kern="1200">
                              <a:solidFill>
                                <a:schemeClr val="accent2">
                                  <a:lumMod val="50000"/>
                                </a:schemeClr>
                              </a:solidFill>
                              <a:latin typeface="+mj-lt"/>
                              <a:ea typeface="+mn-ea"/>
                              <a:cs typeface="+mn-cs"/>
                            </a:rPr>
                            <a:t>集合交与子集关系的联系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r h="370840">
                    <a:tc gridSpan="2">
                      <a:txBody>
                        <a:bodyPr/>
                        <a:lstStyle/>
                        <a:p>
                          <a:pPr algn="l"/>
                          <a:r>
                            <a:rPr lang="en-US" altLang="zh-CN" sz="2000" b="1" kern="1200">
                              <a:solidFill>
                                <a:srgbClr val="C00000"/>
                              </a:solidFill>
                              <a:latin typeface="+mn-lt"/>
                              <a:ea typeface="+mn-ea"/>
                              <a:cs typeface="+mn-cs"/>
                            </a:rPr>
                            <a:t>G. </a:t>
                          </a:r>
                          <a:r>
                            <a:rPr lang="zh-CN" altLang="en-US" sz="2000" b="1" i="0" kern="1200">
                              <a:solidFill>
                                <a:schemeClr val="accent2">
                                  <a:lumMod val="50000"/>
                                </a:schemeClr>
                              </a:solidFill>
                              <a:latin typeface="+mj-lt"/>
                              <a:ea typeface="+mn-ea"/>
                              <a:cs typeface="+mn-cs"/>
                            </a:rPr>
                            <a:t>关系逆保持子集关系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kern="1200">
                              <a:solidFill>
                                <a:srgbClr val="C00000"/>
                              </a:solidFill>
                              <a:latin typeface="+mn-lt"/>
                              <a:ea typeface="+mn-ea"/>
                              <a:cs typeface="+mn-cs"/>
                            </a:rPr>
                            <a:t>H. </a:t>
                          </a:r>
                          <a:r>
                            <a:rPr lang="zh-CN" altLang="en-US" sz="2000" b="1" i="0" kern="1200">
                              <a:solidFill>
                                <a:schemeClr val="accent2">
                                  <a:lumMod val="50000"/>
                                </a:schemeClr>
                              </a:solidFill>
                              <a:latin typeface="+mj-lt"/>
                              <a:ea typeface="+mn-ea"/>
                              <a:cs typeface="+mn-cs"/>
                            </a:rPr>
                            <a:t>关系复合保持子集关系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endParaRPr lang="zh-CN" altLang="en-US"/>
                        </a:p>
                      </a:txBody>
                      <a:tcPr/>
                    </a:tc>
                    <a:extLst>
                      <a:ext uri="{0D108BD9-81ED-4DB2-BD59-A6C34878D82A}">
                        <a16:rowId xmlns:a16="http://schemas.microsoft.com/office/drawing/2014/main" val="687527678"/>
                      </a:ext>
                    </a:extLst>
                  </a:tr>
                </a:tbl>
              </a:graphicData>
            </a:graphic>
          </p:graphicFrame>
        </mc:Choice>
        <mc:Fallback xmlns="">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nvGraphicFramePr>
            <p:xfrm>
              <a:off x="1326643" y="5144959"/>
              <a:ext cx="9538706" cy="118872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9624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7692" r="-296456" b="-22923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542" t="-7692" r="-201028" b="-22923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200512" t="-7692" r="-100000" b="-22923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00512" t="-7692" b="-229231"/>
                          </a:stretch>
                        </a:blipFill>
                      </a:tcPr>
                    </a:tc>
                    <a:extLst>
                      <a:ext uri="{0D108BD9-81ED-4DB2-BD59-A6C34878D82A}">
                        <a16:rowId xmlns:a16="http://schemas.microsoft.com/office/drawing/2014/main" val="2302928908"/>
                      </a:ext>
                    </a:extLst>
                  </a:tr>
                  <a:tr h="396240">
                    <a:tc gridSpan="2">
                      <a:txBody>
                        <a:bodyPr/>
                        <a:lstStyle/>
                        <a:p>
                          <a:pPr algn="l"/>
                          <a:r>
                            <a:rPr lang="en-US" altLang="zh-CN" sz="2000" b="1">
                              <a:solidFill>
                                <a:srgbClr val="C00000"/>
                              </a:solidFill>
                            </a:rPr>
                            <a:t>E.  </a:t>
                          </a:r>
                          <a:r>
                            <a:rPr lang="zh-CN" altLang="en-US" sz="2000" b="1" i="0" kern="1200">
                              <a:solidFill>
                                <a:schemeClr val="accent2">
                                  <a:lumMod val="50000"/>
                                </a:schemeClr>
                              </a:solidFill>
                              <a:latin typeface="+mj-lt"/>
                              <a:ea typeface="+mn-ea"/>
                              <a:cs typeface="+mn-cs"/>
                            </a:rPr>
                            <a:t>集合并与子集关系的联系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r>
                            <a:rPr lang="zh-CN" altLang="en-US" sz="2000" b="1" i="0" kern="1200">
                              <a:solidFill>
                                <a:schemeClr val="accent2">
                                  <a:lumMod val="50000"/>
                                </a:schemeClr>
                              </a:solidFill>
                              <a:latin typeface="+mj-lt"/>
                              <a:ea typeface="+mn-ea"/>
                              <a:cs typeface="+mn-cs"/>
                            </a:rPr>
                            <a:t>集合交与子集关系的联系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r h="396240">
                    <a:tc gridSpan="2">
                      <a:txBody>
                        <a:bodyPr/>
                        <a:lstStyle/>
                        <a:p>
                          <a:pPr algn="l"/>
                          <a:r>
                            <a:rPr lang="en-US" altLang="zh-CN" sz="2000" b="1" kern="1200">
                              <a:solidFill>
                                <a:srgbClr val="C00000"/>
                              </a:solidFill>
                              <a:latin typeface="+mn-lt"/>
                              <a:ea typeface="+mn-ea"/>
                              <a:cs typeface="+mn-cs"/>
                            </a:rPr>
                            <a:t>G. </a:t>
                          </a:r>
                          <a:r>
                            <a:rPr lang="zh-CN" altLang="en-US" sz="2000" b="1" i="0" kern="1200">
                              <a:solidFill>
                                <a:schemeClr val="accent2">
                                  <a:lumMod val="50000"/>
                                </a:schemeClr>
                              </a:solidFill>
                              <a:latin typeface="+mj-lt"/>
                              <a:ea typeface="+mn-ea"/>
                              <a:cs typeface="+mn-cs"/>
                            </a:rPr>
                            <a:t>关系逆保持子集关系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kern="1200">
                              <a:solidFill>
                                <a:srgbClr val="C00000"/>
                              </a:solidFill>
                              <a:latin typeface="+mn-lt"/>
                              <a:ea typeface="+mn-ea"/>
                              <a:cs typeface="+mn-cs"/>
                            </a:rPr>
                            <a:t>H. </a:t>
                          </a:r>
                          <a:r>
                            <a:rPr lang="zh-CN" altLang="en-US" sz="2000" b="1" i="0" kern="1200">
                              <a:solidFill>
                                <a:schemeClr val="accent2">
                                  <a:lumMod val="50000"/>
                                </a:schemeClr>
                              </a:solidFill>
                              <a:latin typeface="+mj-lt"/>
                              <a:ea typeface="+mn-ea"/>
                              <a:cs typeface="+mn-cs"/>
                            </a:rPr>
                            <a:t>关系复合保持子集关系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endParaRPr lang="zh-CN" altLang="en-US"/>
                        </a:p>
                      </a:txBody>
                      <a:tcPr/>
                    </a:tc>
                    <a:extLst>
                      <a:ext uri="{0D108BD9-81ED-4DB2-BD59-A6C34878D82A}">
                        <a16:rowId xmlns:a16="http://schemas.microsoft.com/office/drawing/2014/main" val="687527678"/>
                      </a:ext>
                    </a:extLst>
                  </a:tr>
                </a:tbl>
              </a:graphicData>
            </a:graphic>
          </p:graphicFrame>
        </mc:Fallback>
      </mc:AlternateContent>
      <p:sp>
        <p:nvSpPr>
          <p:cNvPr id="30" name="文本框 29">
            <a:extLst>
              <a:ext uri="{FF2B5EF4-FFF2-40B4-BE49-F238E27FC236}">
                <a16:creationId xmlns:a16="http://schemas.microsoft.com/office/drawing/2014/main" id="{1C4DB80C-3254-4F29-B992-4C871828E5D3}"/>
              </a:ext>
            </a:extLst>
          </p:cNvPr>
          <p:cNvSpPr txBox="1"/>
          <p:nvPr/>
        </p:nvSpPr>
        <p:spPr>
          <a:xfrm>
            <a:off x="6927429" y="2462639"/>
            <a:ext cx="4607087"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从下面选项选择合适的字母填空以补全证明</a:t>
            </a:r>
          </a:p>
        </p:txBody>
      </p:sp>
      <p:cxnSp>
        <p:nvCxnSpPr>
          <p:cNvPr id="13" name="直接连接符 12">
            <a:extLst>
              <a:ext uri="{FF2B5EF4-FFF2-40B4-BE49-F238E27FC236}">
                <a16:creationId xmlns:a16="http://schemas.microsoft.com/office/drawing/2014/main" id="{24029087-D8C5-4204-8235-2876D0D95E7A}"/>
              </a:ext>
            </a:extLst>
          </p:cNvPr>
          <p:cNvCxnSpPr>
            <a:cxnSpLocks/>
          </p:cNvCxnSpPr>
          <p:nvPr/>
        </p:nvCxnSpPr>
        <p:spPr>
          <a:xfrm>
            <a:off x="2348851" y="4897375"/>
            <a:ext cx="336121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562DA1FB-1C64-4AC1-87D4-1D722674F524}"/>
              </a:ext>
            </a:extLst>
          </p:cNvPr>
          <p:cNvCxnSpPr>
            <a:cxnSpLocks/>
          </p:cNvCxnSpPr>
          <p:nvPr/>
        </p:nvCxnSpPr>
        <p:spPr>
          <a:xfrm>
            <a:off x="2348851" y="4185939"/>
            <a:ext cx="133962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A2460BA-A163-4EF2-B9AA-67DEE812E256}"/>
              </a:ext>
            </a:extLst>
          </p:cNvPr>
          <p:cNvCxnSpPr>
            <a:cxnSpLocks/>
          </p:cNvCxnSpPr>
          <p:nvPr/>
        </p:nvCxnSpPr>
        <p:spPr>
          <a:xfrm>
            <a:off x="4632657" y="3530159"/>
            <a:ext cx="303119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97ACD7D-6E9E-4C04-B875-49382522F053}"/>
              </a:ext>
            </a:extLst>
          </p:cNvPr>
          <p:cNvCxnSpPr>
            <a:cxnSpLocks/>
          </p:cNvCxnSpPr>
          <p:nvPr/>
        </p:nvCxnSpPr>
        <p:spPr>
          <a:xfrm>
            <a:off x="4881542" y="4218829"/>
            <a:ext cx="305860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F6029D4-2F10-4083-B0A8-D07898BC3485}"/>
              </a:ext>
            </a:extLst>
          </p:cNvPr>
          <p:cNvCxnSpPr>
            <a:cxnSpLocks/>
          </p:cNvCxnSpPr>
          <p:nvPr/>
        </p:nvCxnSpPr>
        <p:spPr>
          <a:xfrm>
            <a:off x="2026508" y="3514939"/>
            <a:ext cx="140742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星形: 五角 17">
            <a:extLst>
              <a:ext uri="{FF2B5EF4-FFF2-40B4-BE49-F238E27FC236}">
                <a16:creationId xmlns:a16="http://schemas.microsoft.com/office/drawing/2014/main" id="{811D8968-5645-4570-8080-6185126D4027}"/>
              </a:ext>
            </a:extLst>
          </p:cNvPr>
          <p:cNvSpPr/>
          <p:nvPr/>
        </p:nvSpPr>
        <p:spPr>
          <a:xfrm>
            <a:off x="10546443" y="1050262"/>
            <a:ext cx="637812" cy="622763"/>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03AB809-594A-4FCC-B04C-691F8F053A71}"/>
                  </a:ext>
                </a:extLst>
              </p:cNvPr>
              <p:cNvSpPr txBox="1"/>
              <p:nvPr/>
            </p:nvSpPr>
            <p:spPr>
              <a:xfrm>
                <a:off x="10250232" y="1807299"/>
                <a:ext cx="1702979" cy="400110"/>
              </a:xfrm>
              <a:prstGeom prst="rect">
                <a:avLst/>
              </a:prstGeom>
              <a:noFill/>
            </p:spPr>
            <p:txBody>
              <a:bodyPr wrap="square">
                <a:spAutoFit/>
              </a:bodyPr>
              <a:lstStyle/>
              <a:p>
                <a14:m>
                  <m:oMath xmlns:m="http://schemas.openxmlformats.org/officeDocument/2006/math">
                    <m:r>
                      <a:rPr lang="en-US" altLang="zh-CN" sz="2000" b="1" i="1" smtClean="0">
                        <a:solidFill>
                          <a:srgbClr val="FF0000"/>
                        </a:solidFill>
                        <a:latin typeface="Cambria Math" panose="02040503050406030204" pitchFamily="18" charset="0"/>
                      </a:rPr>
                      <m:t>⊆</m:t>
                    </m:r>
                  </m:oMath>
                </a14:m>
                <a:r>
                  <a:rPr lang="zh-CN" altLang="en-US" sz="2000" dirty="0">
                    <a:solidFill>
                      <a:srgbClr val="FF0000"/>
                    </a:solidFill>
                  </a:rPr>
                  <a:t>不能换成</a:t>
                </a:r>
                <a:r>
                  <a:rPr lang="en-US" altLang="zh-CN" sz="2000" dirty="0">
                    <a:solidFill>
                      <a:srgbClr val="FF0000"/>
                    </a:solidFill>
                  </a:rPr>
                  <a:t>=</a:t>
                </a:r>
                <a:endParaRPr lang="zh-CN" altLang="en-US" sz="2000" dirty="0">
                  <a:solidFill>
                    <a:srgbClr val="FF0000"/>
                  </a:solidFill>
                </a:endParaRPr>
              </a:p>
            </p:txBody>
          </p:sp>
        </mc:Choice>
        <mc:Fallback xmlns="">
          <p:sp>
            <p:nvSpPr>
              <p:cNvPr id="20" name="文本框 19">
                <a:extLst>
                  <a:ext uri="{FF2B5EF4-FFF2-40B4-BE49-F238E27FC236}">
                    <a16:creationId xmlns:a16="http://schemas.microsoft.com/office/drawing/2014/main" id="{003AB809-594A-4FCC-B04C-691F8F053A71}"/>
                  </a:ext>
                </a:extLst>
              </p:cNvPr>
              <p:cNvSpPr txBox="1">
                <a:spLocks noRot="1" noChangeAspect="1" noMove="1" noResize="1" noEditPoints="1" noAdjustHandles="1" noChangeArrowheads="1" noChangeShapeType="1" noTextEdit="1"/>
              </p:cNvSpPr>
              <p:nvPr/>
            </p:nvSpPr>
            <p:spPr>
              <a:xfrm>
                <a:off x="10250232" y="1807299"/>
                <a:ext cx="1702979" cy="400110"/>
              </a:xfrm>
              <a:prstGeom prst="rect">
                <a:avLst/>
              </a:prstGeom>
              <a:blipFill>
                <a:blip r:embed="rId5"/>
                <a:stretch>
                  <a:fillRect t="-7576"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994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笛卡尔积</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笛卡尔积的定义</a:t>
            </a:r>
          </a:p>
        </p:txBody>
      </p:sp>
      <p:sp>
        <p:nvSpPr>
          <p:cNvPr id="11" name="矩形: 圆角 10">
            <a:extLst>
              <a:ext uri="{FF2B5EF4-FFF2-40B4-BE49-F238E27FC236}">
                <a16:creationId xmlns:a16="http://schemas.microsoft.com/office/drawing/2014/main" id="{6AE6F904-41FD-4ECB-8662-863782FDC935}"/>
              </a:ext>
            </a:extLst>
          </p:cNvPr>
          <p:cNvSpPr/>
          <p:nvPr/>
        </p:nvSpPr>
        <p:spPr>
          <a:xfrm>
            <a:off x="599353" y="1261282"/>
            <a:ext cx="6992141"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关系是笛卡尔积的子集，笛卡尔积是有序对的集合</a:t>
            </a:r>
            <a:endParaRPr lang="zh-CN" altLang="en-US" sz="24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78AC32F-86A0-4CDD-9600-8ADDB19148EF}"/>
                  </a:ext>
                </a:extLst>
              </p:cNvPr>
              <p:cNvSpPr txBox="1"/>
              <p:nvPr/>
            </p:nvSpPr>
            <p:spPr>
              <a:xfrm>
                <a:off x="1010396" y="1910918"/>
                <a:ext cx="7128588" cy="1754326"/>
              </a:xfrm>
              <a:prstGeom prst="rect">
                <a:avLst/>
              </a:prstGeom>
              <a:solidFill>
                <a:schemeClr val="accent2">
                  <a:lumMod val="20000"/>
                  <a:lumOff val="80000"/>
                  <a:alpha val="25000"/>
                </a:schemeClr>
              </a:solidFill>
            </p:spPr>
            <p:txBody>
              <a:bodyPr wrap="square" rtlCol="0">
                <a:spAutoFit/>
              </a:bodyPr>
              <a:lstStyle/>
              <a:p>
                <a:pPr algn="ctr">
                  <a:spcBef>
                    <a:spcPts val="400"/>
                  </a:spcBef>
                  <a:spcAft>
                    <a:spcPts val="400"/>
                  </a:spcAft>
                </a:pPr>
                <a:r>
                  <a:rPr lang="zh-CN" altLang="en-US" sz="2400" b="1">
                    <a:solidFill>
                      <a:srgbClr val="C00000"/>
                    </a:solidFill>
                  </a:rPr>
                  <a:t>有序对</a:t>
                </a:r>
                <a:r>
                  <a:rPr lang="en-US" altLang="zh-CN" sz="2400" b="1">
                    <a:solidFill>
                      <a:srgbClr val="C00000"/>
                    </a:solidFill>
                  </a:rPr>
                  <a:t>(ordered pair)</a:t>
                </a:r>
              </a:p>
              <a:p>
                <a:pPr>
                  <a:spcBef>
                    <a:spcPts val="400"/>
                  </a:spcBef>
                  <a:spcAft>
                    <a:spcPts val="400"/>
                  </a:spcAft>
                </a:pPr>
                <a:r>
                  <a:rPr lang="zh-CN" altLang="en-US" sz="2400" b="1">
                    <a:solidFill>
                      <a:srgbClr val="002060"/>
                    </a:solidFill>
                    <a:latin typeface="楷体" panose="02010609060101010101" pitchFamily="49" charset="-122"/>
                    <a:ea typeface="楷体" panose="02010609060101010101" pitchFamily="49" charset="-122"/>
                  </a:rPr>
                  <a:t>有序对</a:t>
                </a:r>
                <a14:m>
                  <m:oMath xmlns:m="http://schemas.openxmlformats.org/officeDocument/2006/math">
                    <m:d>
                      <m:dPr>
                        <m:begChr m:val="⟨"/>
                        <m:endChr m:val="⟩"/>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𝒂</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𝒃</m:t>
                        </m:r>
                      </m:e>
                    </m:d>
                  </m:oMath>
                </a14:m>
                <a:r>
                  <a:rPr lang="zh-CN" altLang="en-US" sz="2400" b="1">
                    <a:solidFill>
                      <a:srgbClr val="002060"/>
                    </a:solidFill>
                    <a:latin typeface="楷体" panose="02010609060101010101" pitchFamily="49" charset="-122"/>
                    <a:ea typeface="楷体" panose="02010609060101010101" pitchFamily="49" charset="-122"/>
                  </a:rPr>
                  <a:t>就是将两个元素</a:t>
                </a:r>
                <a14:m>
                  <m:oMath xmlns:m="http://schemas.openxmlformats.org/officeDocument/2006/math">
                    <m:r>
                      <a:rPr lang="en-US" altLang="zh-CN" sz="2400" b="1" i="1" smtClean="0">
                        <a:solidFill>
                          <a:srgbClr val="002060"/>
                        </a:solidFill>
                        <a:latin typeface="Cambria Math" panose="02040503050406030204" pitchFamily="18" charset="0"/>
                      </a:rPr>
                      <m:t>𝒂</m:t>
                    </m:r>
                  </m:oMath>
                </a14:m>
                <a:r>
                  <a:rPr lang="zh-CN" altLang="en-US" sz="24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400" b="1" i="1" smtClean="0">
                        <a:solidFill>
                          <a:srgbClr val="002060"/>
                        </a:solidFill>
                        <a:latin typeface="Cambria Math" panose="02040503050406030204" pitchFamily="18" charset="0"/>
                      </a:rPr>
                      <m:t>𝒃</m:t>
                    </m:r>
                  </m:oMath>
                </a14:m>
                <a:r>
                  <a:rPr lang="zh-CN" altLang="en-US" sz="2400" b="1">
                    <a:solidFill>
                      <a:srgbClr val="002060"/>
                    </a:solidFill>
                    <a:latin typeface="楷体" panose="02010609060101010101" pitchFamily="49" charset="-122"/>
                    <a:ea typeface="楷体" panose="02010609060101010101" pitchFamily="49" charset="-122"/>
                  </a:rPr>
                  <a:t>有顺序地放在一起</a:t>
                </a:r>
              </a:p>
              <a:p>
                <a:pPr marL="342900" indent="-342900">
                  <a:spcBef>
                    <a:spcPts val="400"/>
                  </a:spcBef>
                  <a:spcAft>
                    <a:spcPts val="400"/>
                  </a:spcAft>
                  <a:buFont typeface="Arial" panose="020B0604020202020204" pitchFamily="34" charset="0"/>
                  <a:buChar char="•"/>
                </a:pPr>
                <a:r>
                  <a:rPr lang="zh-CN" altLang="en-US" sz="2000" b="1">
                    <a:solidFill>
                      <a:schemeClr val="accent6">
                        <a:lumMod val="50000"/>
                      </a:schemeClr>
                    </a:solidFill>
                  </a:rPr>
                  <a:t>有序对的本质属性是</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𝒂</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𝒃</m:t>
                        </m:r>
                      </m:e>
                    </m:d>
                    <m:r>
                      <a:rPr lang="en-US" altLang="zh-CN" sz="2000" b="1" i="1" smtClean="0">
                        <a:solidFill>
                          <a:srgbClr val="C00000"/>
                        </a:solidFill>
                        <a:latin typeface="Cambria Math" panose="02040503050406030204" pitchFamily="18" charset="0"/>
                      </a:rPr>
                      <m:t>=</m:t>
                    </m:r>
                    <m:d>
                      <m:dPr>
                        <m:begChr m:val="⟨"/>
                        <m:endChr m:val="⟩"/>
                        <m:ctrlPr>
                          <a:rPr lang="en-US" altLang="zh-CN" sz="2000" b="1" i="1">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𝒄</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𝒅</m:t>
                        </m:r>
                      </m:e>
                    </m:d>
                  </m:oMath>
                </a14:m>
                <a:r>
                  <a:rPr lang="zh-CN" altLang="en-US" sz="2000" b="1">
                    <a:solidFill>
                      <a:schemeClr val="accent6">
                        <a:lumMod val="50000"/>
                      </a:schemeClr>
                    </a:solidFill>
                  </a:rPr>
                  <a:t>当且仅当</a:t>
                </a:r>
                <a14:m>
                  <m:oMath xmlns:m="http://schemas.openxmlformats.org/officeDocument/2006/math">
                    <m:r>
                      <a:rPr lang="en-US" altLang="zh-CN" sz="2000" b="1" i="1" smtClean="0">
                        <a:solidFill>
                          <a:srgbClr val="C00000"/>
                        </a:solidFill>
                        <a:latin typeface="Cambria Math" panose="02040503050406030204" pitchFamily="18" charset="0"/>
                      </a:rPr>
                      <m:t>𝒂</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𝒄</m:t>
                    </m:r>
                  </m:oMath>
                </a14:m>
                <a:r>
                  <a:rPr lang="zh-CN" altLang="en-US" sz="2000" b="1">
                    <a:solidFill>
                      <a:srgbClr val="C00000"/>
                    </a:solidFill>
                  </a:rPr>
                  <a:t>且</a:t>
                </a:r>
                <a14:m>
                  <m:oMath xmlns:m="http://schemas.openxmlformats.org/officeDocument/2006/math">
                    <m:r>
                      <a:rPr lang="en-US" altLang="zh-CN" sz="2000" b="1" i="1" smtClean="0">
                        <a:solidFill>
                          <a:srgbClr val="C00000"/>
                        </a:solidFill>
                        <a:latin typeface="Cambria Math" panose="02040503050406030204" pitchFamily="18" charset="0"/>
                      </a:rPr>
                      <m:t>𝒃</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𝒅</m:t>
                    </m:r>
                  </m:oMath>
                </a14:m>
                <a:endParaRPr lang="en-US" altLang="zh-CN" sz="2000" b="1">
                  <a:solidFill>
                    <a:srgbClr val="C00000"/>
                  </a:solidFill>
                </a:endParaRPr>
              </a:p>
              <a:p>
                <a:pPr marL="342900" indent="-342900">
                  <a:spcBef>
                    <a:spcPts val="400"/>
                  </a:spcBef>
                  <a:spcAft>
                    <a:spcPts val="400"/>
                  </a:spcAft>
                  <a:buFont typeface="Arial" panose="020B0604020202020204" pitchFamily="34" charset="0"/>
                  <a:buChar char="•"/>
                </a:pPr>
                <a:r>
                  <a:rPr lang="zh-CN" altLang="en-US" sz="2000" b="1">
                    <a:solidFill>
                      <a:schemeClr val="accent6">
                        <a:lumMod val="50000"/>
                      </a:schemeClr>
                    </a:solidFill>
                  </a:rPr>
                  <a:t>进一步的推论是</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𝒂</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𝒃</m:t>
                        </m:r>
                      </m:e>
                    </m:d>
                    <m:r>
                      <a:rPr lang="en-US" altLang="zh-CN" sz="2000" b="1" i="1" smtClean="0">
                        <a:solidFill>
                          <a:srgbClr val="C00000"/>
                        </a:solidFill>
                        <a:latin typeface="Cambria Math" panose="02040503050406030204" pitchFamily="18" charset="0"/>
                      </a:rPr>
                      <m:t>=</m:t>
                    </m:r>
                    <m:d>
                      <m:dPr>
                        <m:begChr m:val="⟨"/>
                        <m:endChr m:val="⟩"/>
                        <m:ctrlPr>
                          <a:rPr lang="en-US" altLang="zh-CN" sz="2000" b="1" i="1">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𝒃</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𝒂</m:t>
                        </m:r>
                      </m:e>
                    </m:d>
                  </m:oMath>
                </a14:m>
                <a:r>
                  <a:rPr lang="zh-CN" altLang="en-US" sz="2000" b="1">
                    <a:solidFill>
                      <a:srgbClr val="C00000"/>
                    </a:solidFill>
                  </a:rPr>
                  <a:t>当且仅当</a:t>
                </a:r>
                <a14:m>
                  <m:oMath xmlns:m="http://schemas.openxmlformats.org/officeDocument/2006/math">
                    <m:r>
                      <a:rPr lang="en-US" altLang="zh-CN" sz="2000" b="1" i="1" smtClean="0">
                        <a:solidFill>
                          <a:srgbClr val="C00000"/>
                        </a:solidFill>
                        <a:latin typeface="Cambria Math" panose="02040503050406030204" pitchFamily="18" charset="0"/>
                      </a:rPr>
                      <m:t>𝒂</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𝒃</m:t>
                    </m:r>
                  </m:oMath>
                </a14:m>
                <a:endParaRPr lang="en-US" altLang="zh-CN" sz="2000" b="1">
                  <a:solidFill>
                    <a:schemeClr val="accent6">
                      <a:lumMod val="50000"/>
                    </a:schemeClr>
                  </a:solidFill>
                </a:endParaRPr>
              </a:p>
            </p:txBody>
          </p:sp>
        </mc:Choice>
        <mc:Fallback xmlns="">
          <p:sp>
            <p:nvSpPr>
              <p:cNvPr id="3" name="文本框 2">
                <a:extLst>
                  <a:ext uri="{FF2B5EF4-FFF2-40B4-BE49-F238E27FC236}">
                    <a16:creationId xmlns:a16="http://schemas.microsoft.com/office/drawing/2014/main" id="{E78AC32F-86A0-4CDD-9600-8ADDB19148EF}"/>
                  </a:ext>
                </a:extLst>
              </p:cNvPr>
              <p:cNvSpPr txBox="1">
                <a:spLocks noRot="1" noChangeAspect="1" noMove="1" noResize="1" noEditPoints="1" noAdjustHandles="1" noChangeArrowheads="1" noChangeShapeType="1" noTextEdit="1"/>
              </p:cNvSpPr>
              <p:nvPr/>
            </p:nvSpPr>
            <p:spPr>
              <a:xfrm>
                <a:off x="1010396" y="1910918"/>
                <a:ext cx="7128588" cy="1754326"/>
              </a:xfrm>
              <a:prstGeom prst="rect">
                <a:avLst/>
              </a:prstGeom>
              <a:blipFill>
                <a:blip r:embed="rId2"/>
                <a:stretch>
                  <a:fillRect l="-1369" t="-2431" r="-684" b="-5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ADC5A44-AF67-4851-AB03-8862C0BB8127}"/>
                  </a:ext>
                </a:extLst>
              </p:cNvPr>
              <p:cNvSpPr txBox="1"/>
              <p:nvPr/>
            </p:nvSpPr>
            <p:spPr>
              <a:xfrm>
                <a:off x="1010396" y="3849668"/>
                <a:ext cx="8801878" cy="2164695"/>
              </a:xfrm>
              <a:prstGeom prst="rect">
                <a:avLst/>
              </a:prstGeom>
              <a:solidFill>
                <a:schemeClr val="accent2">
                  <a:lumMod val="20000"/>
                  <a:lumOff val="80000"/>
                  <a:alpha val="50000"/>
                </a:schemeClr>
              </a:solidFill>
            </p:spPr>
            <p:txBody>
              <a:bodyPr wrap="square" rtlCol="0">
                <a:spAutoFit/>
              </a:bodyPr>
              <a:lstStyle/>
              <a:p>
                <a:pPr algn="ctr">
                  <a:spcBef>
                    <a:spcPts val="400"/>
                  </a:spcBef>
                  <a:spcAft>
                    <a:spcPts val="400"/>
                  </a:spcAft>
                </a:pPr>
                <a:r>
                  <a:rPr lang="zh-CN" altLang="en-US" sz="2400" b="1">
                    <a:solidFill>
                      <a:srgbClr val="C00000"/>
                    </a:solidFill>
                  </a:rPr>
                  <a:t>笛卡尔积</a:t>
                </a:r>
                <a:r>
                  <a:rPr lang="en-US" altLang="zh-CN" sz="2400" b="1">
                    <a:solidFill>
                      <a:srgbClr val="C00000"/>
                    </a:solidFill>
                  </a:rPr>
                  <a:t>(Cartesian product)</a:t>
                </a:r>
              </a:p>
              <a:p>
                <a:pPr>
                  <a:spcBef>
                    <a:spcPts val="400"/>
                  </a:spcBef>
                  <a:spcAft>
                    <a:spcPts val="400"/>
                  </a:spcAft>
                </a:pPr>
                <a:r>
                  <a:rPr lang="zh-CN" altLang="en-US" sz="2400" b="1">
                    <a:solidFill>
                      <a:srgbClr val="002060"/>
                    </a:solidFill>
                    <a:latin typeface="楷体" panose="02010609060101010101" pitchFamily="49" charset="-122"/>
                    <a:ea typeface="楷体" panose="02010609060101010101" pitchFamily="49" charset="-122"/>
                  </a:rPr>
                  <a:t>两个集合</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𝑨</m:t>
                    </m:r>
                  </m:oMath>
                </a14:m>
                <a:r>
                  <a:rPr lang="zh-CN" altLang="en-US" sz="24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𝑩</m:t>
                    </m:r>
                  </m:oMath>
                </a14:m>
                <a:r>
                  <a:rPr lang="zh-CN" altLang="en-US" sz="2400" b="1">
                    <a:solidFill>
                      <a:srgbClr val="002060"/>
                    </a:solidFill>
                    <a:latin typeface="楷体" panose="02010609060101010101" pitchFamily="49" charset="-122"/>
                    <a:ea typeface="楷体" panose="02010609060101010101" pitchFamily="49" charset="-122"/>
                  </a:rPr>
                  <a:t>的笛卡尔积</a:t>
                </a:r>
                <a14:m>
                  <m:oMath xmlns:m="http://schemas.openxmlformats.org/officeDocument/2006/math">
                    <m:r>
                      <a:rPr lang="en-US" altLang="zh-CN" sz="2400" b="1" i="1">
                        <a:solidFill>
                          <a:srgbClr val="002060"/>
                        </a:solidFill>
                        <a:latin typeface="Cambria Math" panose="02040503050406030204" pitchFamily="18" charset="0"/>
                        <a:ea typeface="楷体" panose="02010609060101010101" pitchFamily="49" charset="-122"/>
                      </a:rPr>
                      <m:t>𝑨</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𝑩</m:t>
                    </m:r>
                    <m:r>
                      <a:rPr lang="en-US" altLang="zh-CN" sz="2400" b="1">
                        <a:solidFill>
                          <a:srgbClr val="002060"/>
                        </a:solidFill>
                        <a:latin typeface="Cambria Math" panose="02040503050406030204" pitchFamily="18" charset="0"/>
                        <a:ea typeface="楷体" panose="02010609060101010101" pitchFamily="49" charset="-122"/>
                      </a:rPr>
                      <m:t> = </m:t>
                    </m:r>
                    <m:r>
                      <m:rPr>
                        <m:lit/>
                      </m:rPr>
                      <a:rPr lang="en-US" altLang="zh-CN" sz="2400" b="1" i="1" smtClean="0">
                        <a:solidFill>
                          <a:srgbClr val="002060"/>
                        </a:solidFill>
                        <a:latin typeface="Cambria Math" panose="02040503050406030204" pitchFamily="18" charset="0"/>
                        <a:ea typeface="楷体" panose="02010609060101010101" pitchFamily="49" charset="-122"/>
                      </a:rPr>
                      <m:t>(</m:t>
                    </m:r>
                    <m:r>
                      <m:rPr>
                        <m:lit/>
                      </m:rP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𝒂</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𝒃</m:t>
                    </m:r>
                    <m:r>
                      <m:rPr>
                        <m:lit/>
                      </m:rP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𝒂</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𝑨</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𝒃</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𝑩</m:t>
                    </m:r>
                    <m:r>
                      <m:rPr>
                        <m:lit/>
                      </m:rPr>
                      <a:rPr lang="en-US" altLang="zh-CN" sz="2400" b="1" i="1" smtClean="0">
                        <a:solidFill>
                          <a:srgbClr val="002060"/>
                        </a:solidFill>
                        <a:latin typeface="Cambria Math" panose="02040503050406030204" pitchFamily="18" charset="0"/>
                        <a:ea typeface="楷体" panose="02010609060101010101" pitchFamily="49" charset="-122"/>
                      </a:rPr>
                      <m:t>)</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400"/>
                  </a:spcBef>
                  <a:spcAft>
                    <a:spcPts val="400"/>
                  </a:spcAft>
                  <a:buFont typeface="Arial" panose="020B0604020202020204" pitchFamily="34" charset="0"/>
                  <a:buChar char="•"/>
                </a:pPr>
                <a:r>
                  <a:rPr lang="zh-CN" altLang="en-US" sz="2000" b="1">
                    <a:solidFill>
                      <a:schemeClr val="accent6">
                        <a:lumMod val="50000"/>
                      </a:schemeClr>
                    </a:solidFill>
                  </a:rPr>
                  <a:t>也即</a:t>
                </a:r>
                <a14:m>
                  <m:oMath xmlns:m="http://schemas.openxmlformats.org/officeDocument/2006/math">
                    <m:r>
                      <a:rPr lang="en-US" altLang="zh-CN" sz="2000" b="1" i="1">
                        <a:solidFill>
                          <a:schemeClr val="accent6">
                            <a:lumMod val="50000"/>
                          </a:schemeClr>
                        </a:solidFill>
                        <a:latin typeface="Cambria Math" panose="02040503050406030204" pitchFamily="18" charset="0"/>
                      </a:rPr>
                      <m:t>𝑨</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是</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的</a:t>
                </a:r>
                <a:r>
                  <a:rPr lang="zh-CN" altLang="en-US" sz="2000" b="1">
                    <a:solidFill>
                      <a:srgbClr val="C00000"/>
                    </a:solidFill>
                  </a:rPr>
                  <a:t>所有元素构成的有序对的集合</a:t>
                </a:r>
              </a:p>
              <a:p>
                <a:pPr marL="342900" indent="-342900">
                  <a:spcBef>
                    <a:spcPts val="400"/>
                  </a:spcBef>
                  <a:spcAft>
                    <a:spcPts val="400"/>
                  </a:spcAft>
                  <a:buFont typeface="Arial" panose="020B0604020202020204" pitchFamily="34" charset="0"/>
                  <a:buChar char="•"/>
                </a:pPr>
                <a:r>
                  <a:rPr lang="zh-CN" altLang="en-US" sz="2000" b="1">
                    <a:solidFill>
                      <a:schemeClr val="accent6">
                        <a:lumMod val="50000"/>
                      </a:schemeClr>
                    </a:solidFill>
                  </a:rPr>
                  <a:t>严格说是：对任意</a:t>
                </a:r>
                <a14:m>
                  <m:oMath xmlns:m="http://schemas.openxmlformats.org/officeDocument/2006/math">
                    <m:r>
                      <a:rPr lang="en-US" altLang="zh-CN" sz="2000" b="1" i="1">
                        <a:solidFill>
                          <a:schemeClr val="accent6">
                            <a:lumMod val="50000"/>
                          </a:schemeClr>
                        </a:solidFill>
                        <a:latin typeface="Cambria Math" panose="02040503050406030204" pitchFamily="18" charset="0"/>
                      </a:rPr>
                      <m:t>𝒙</m:t>
                    </m:r>
                    <m:r>
                      <a:rPr lang="zh-CN" altLang="en-US"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𝑨</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当且仅当</a:t>
                </a:r>
                <a14:m>
                  <m:oMath xmlns:m="http://schemas.openxmlformats.org/officeDocument/2006/math">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𝒂</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𝒃</m:t>
                    </m:r>
                    <m:d>
                      <m:dPr>
                        <m:ctrlPr>
                          <a:rPr lang="en-US" altLang="zh-CN" sz="2000" b="1" i="1">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𝒂</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𝑨</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𝒃</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𝑩</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a:solidFill>
                              <a:schemeClr val="accent6">
                                <a:lumMod val="50000"/>
                              </a:schemeClr>
                            </a:solidFill>
                            <a:latin typeface="Cambria Math" panose="02040503050406030204" pitchFamily="18" charset="0"/>
                          </a:rPr>
                          <m:t>=</m:t>
                        </m:r>
                        <m:r>
                          <m:rPr>
                            <m:lit/>
                          </m:rP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𝒂</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𝒃</m:t>
                        </m:r>
                        <m:r>
                          <m:rPr>
                            <m:lit/>
                          </m:rPr>
                          <a:rPr lang="en-US" altLang="zh-CN" sz="2000" b="1">
                            <a:solidFill>
                              <a:schemeClr val="accent6">
                                <a:lumMod val="50000"/>
                              </a:schemeClr>
                            </a:solidFill>
                            <a:latin typeface="Cambria Math" panose="02040503050406030204" pitchFamily="18" charset="0"/>
                          </a:rPr>
                          <m:t>⟩</m:t>
                        </m:r>
                      </m:e>
                    </m:d>
                  </m:oMath>
                </a14:m>
                <a:endParaRPr lang="en-US" altLang="zh-CN" sz="2000" b="1">
                  <a:solidFill>
                    <a:schemeClr val="accent6">
                      <a:lumMod val="50000"/>
                    </a:schemeClr>
                  </a:solidFill>
                </a:endParaRPr>
              </a:p>
              <a:p>
                <a:pPr marL="342900" indent="-342900">
                  <a:spcBef>
                    <a:spcPts val="400"/>
                  </a:spcBef>
                  <a:spcAft>
                    <a:spcPts val="400"/>
                  </a:spcAft>
                  <a:buFont typeface="Arial" panose="020B0604020202020204" pitchFamily="34" charset="0"/>
                  <a:buChar char="•"/>
                </a:pPr>
                <a:r>
                  <a:rPr lang="zh-CN" altLang="en-US" sz="2000" b="1">
                    <a:solidFill>
                      <a:schemeClr val="accent6">
                        <a:lumMod val="50000"/>
                      </a:schemeClr>
                    </a:solidFill>
                  </a:rPr>
                  <a:t>简单地是：对任意</a:t>
                </a:r>
                <a14:m>
                  <m:oMath xmlns:m="http://schemas.openxmlformats.org/officeDocument/2006/math">
                    <m:r>
                      <a:rPr lang="en-US" altLang="zh-CN" sz="2000" b="1" i="1">
                        <a:solidFill>
                          <a:schemeClr val="accent6">
                            <a:lumMod val="50000"/>
                          </a:schemeClr>
                        </a:solidFill>
                        <a:latin typeface="Cambria Math" panose="02040503050406030204" pitchFamily="18" charset="0"/>
                      </a:rPr>
                      <m:t>𝒂</m:t>
                    </m:r>
                    <m:r>
                      <a:rPr lang="en-US" altLang="zh-CN" sz="2000" b="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𝒃</m:t>
                    </m:r>
                    <m:r>
                      <a:rPr lang="en-US" altLang="zh-CN" sz="2000" b="1">
                        <a:solidFill>
                          <a:schemeClr val="accent6">
                            <a:lumMod val="50000"/>
                          </a:schemeClr>
                        </a:solidFill>
                        <a:latin typeface="Cambria Math" panose="02040503050406030204" pitchFamily="18" charset="0"/>
                      </a:rPr>
                      <m:t>,  </m:t>
                    </m:r>
                    <m:r>
                      <m:rPr>
                        <m:lit/>
                      </m:rP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𝒂</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𝒃</m:t>
                    </m:r>
                    <m:r>
                      <m:rPr>
                        <m:lit/>
                      </m:rP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𝑨</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当且仅当</a:t>
                </a:r>
                <a14:m>
                  <m:oMath xmlns:m="http://schemas.openxmlformats.org/officeDocument/2006/math">
                    <m:r>
                      <a:rPr lang="en-US" altLang="zh-CN" sz="2000" b="1" i="1">
                        <a:solidFill>
                          <a:schemeClr val="accent6">
                            <a:lumMod val="50000"/>
                          </a:schemeClr>
                        </a:solidFill>
                        <a:latin typeface="Cambria Math" panose="02040503050406030204" pitchFamily="18" charset="0"/>
                      </a:rPr>
                      <m:t>𝒂</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𝑨</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𝒃</m:t>
                    </m:r>
                    <m:r>
                      <a:rPr lang="en-US" altLang="zh-CN" sz="2000" b="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𝑩</m:t>
                    </m:r>
                  </m:oMath>
                </a14:m>
                <a:endParaRPr lang="zh-CN" altLang="en-US" sz="20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1ADC5A44-AF67-4851-AB03-8862C0BB8127}"/>
                  </a:ext>
                </a:extLst>
              </p:cNvPr>
              <p:cNvSpPr txBox="1">
                <a:spLocks noRot="1" noChangeAspect="1" noMove="1" noResize="1" noEditPoints="1" noAdjustHandles="1" noChangeArrowheads="1" noChangeShapeType="1" noTextEdit="1"/>
              </p:cNvSpPr>
              <p:nvPr/>
            </p:nvSpPr>
            <p:spPr>
              <a:xfrm>
                <a:off x="1010396" y="3849668"/>
                <a:ext cx="8801878" cy="2164695"/>
              </a:xfrm>
              <a:prstGeom prst="rect">
                <a:avLst/>
              </a:prstGeom>
              <a:blipFill>
                <a:blip r:embed="rId3"/>
                <a:stretch>
                  <a:fillRect l="-1108" t="-1972" b="-4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关系运算性质证明练习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3EC3167-2641-47AC-A4B7-26275F29FEAD}"/>
                  </a:ext>
                </a:extLst>
              </p:cNvPr>
              <p:cNvSpPr txBox="1"/>
              <p:nvPr/>
            </p:nvSpPr>
            <p:spPr>
              <a:xfrm>
                <a:off x="2145656" y="1350549"/>
                <a:ext cx="7900679" cy="984885"/>
              </a:xfrm>
              <a:prstGeom prst="rect">
                <a:avLst/>
              </a:prstGeom>
              <a:solidFill>
                <a:schemeClr val="accent6">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关系复合与关系交</a:t>
                </a:r>
                <a:endParaRPr lang="en-US" altLang="zh-CN" sz="2400" b="1">
                  <a:solidFill>
                    <a:srgbClr val="C00000"/>
                  </a:solidFill>
                </a:endParaRP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𝑺</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𝑻</m:t>
                    </m:r>
                  </m:oMath>
                </a14:m>
                <a:r>
                  <a:rPr lang="zh-CN" altLang="en-US" sz="2400" b="1">
                    <a:solidFill>
                      <a:srgbClr val="002060"/>
                    </a:solidFill>
                    <a:latin typeface="楷体" panose="02010609060101010101" pitchFamily="49" charset="-122"/>
                    <a:ea typeface="楷体" panose="02010609060101010101" pitchFamily="49" charset="-122"/>
                  </a:rPr>
                  <a:t>是关系，证明</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 = </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r>
                      <a:rPr lang="en-US" altLang="zh-CN" sz="2400" b="1" i="1" smtClean="0">
                        <a:solidFill>
                          <a:schemeClr val="accent2">
                            <a:lumMod val="50000"/>
                          </a:schemeClr>
                        </a:solidFill>
                        <a:latin typeface="Cambria Math" panose="02040503050406030204" pitchFamily="18" charset="0"/>
                      </a:rPr>
                      <m:t>∩</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e>
                    </m:d>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03EC3167-2641-47AC-A4B7-26275F29FEAD}"/>
                  </a:ext>
                </a:extLst>
              </p:cNvPr>
              <p:cNvSpPr txBox="1">
                <a:spLocks noRot="1" noChangeAspect="1" noMove="1" noResize="1" noEditPoints="1" noAdjustHandles="1" noChangeArrowheads="1" noChangeShapeType="1" noTextEdit="1"/>
              </p:cNvSpPr>
              <p:nvPr/>
            </p:nvSpPr>
            <p:spPr>
              <a:xfrm>
                <a:off x="2145656" y="1350549"/>
                <a:ext cx="7900679" cy="984885"/>
              </a:xfrm>
              <a:prstGeom prst="rect">
                <a:avLst/>
              </a:prstGeom>
              <a:blipFill>
                <a:blip r:embed="rId2"/>
                <a:stretch>
                  <a:fillRect l="-1235" t="-4348" b="-118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AE311C3-E914-4F4B-9455-229AB27423EE}"/>
                  </a:ext>
                </a:extLst>
              </p:cNvPr>
              <p:cNvSpPr txBox="1"/>
              <p:nvPr/>
            </p:nvSpPr>
            <p:spPr>
              <a:xfrm>
                <a:off x="1024953" y="2460806"/>
                <a:ext cx="10142083" cy="2492990"/>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1200"/>
                  </a:spcAft>
                </a:pPr>
                <a:r>
                  <a:rPr lang="en-US" altLang="zh-CN" sz="2400" b="1">
                    <a:solidFill>
                      <a:srgbClr val="C00000"/>
                    </a:solidFill>
                  </a:rPr>
                  <a:t>【</a:t>
                </a:r>
                <a:r>
                  <a:rPr lang="zh-CN" altLang="en-US" sz="2400" b="1">
                    <a:solidFill>
                      <a:srgbClr val="C00000"/>
                    </a:solidFill>
                  </a:rPr>
                  <a:t>证明</a:t>
                </a:r>
                <a:r>
                  <a:rPr lang="en-US" altLang="zh-CN" sz="2400" b="1">
                    <a:solidFill>
                      <a:srgbClr val="C00000"/>
                    </a:solidFill>
                  </a:rPr>
                  <a:t>】</a:t>
                </a: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因为</a:t>
                </a:r>
                <a14:m>
                  <m:oMath xmlns:m="http://schemas.openxmlformats.org/officeDocument/2006/math">
                    <m:r>
                      <a:rPr lang="en-US" altLang="zh-CN" sz="2400" b="1" i="1" smtClean="0">
                        <a:solidFill>
                          <a:srgbClr val="C00000"/>
                        </a:solidFill>
                        <a:latin typeface="Cambria Math" panose="02040503050406030204" pitchFamily="18" charset="0"/>
                      </a:rPr>
                      <m:t>𝑹</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𝑺</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𝑹</m:t>
                    </m:r>
                  </m:oMath>
                </a14:m>
                <a:r>
                  <a:rPr lang="zh-CN" altLang="en-US" sz="2400" b="1">
                    <a:solidFill>
                      <a:schemeClr val="tx2">
                        <a:lumMod val="50000"/>
                      </a:schemeClr>
                    </a:solidFill>
                  </a:rPr>
                  <a:t>，所以由</a:t>
                </a:r>
                <a:r>
                  <a:rPr lang="zh-CN" altLang="en-US" sz="2400" b="1">
                    <a:solidFill>
                      <a:srgbClr val="C00000"/>
                    </a:solidFill>
                  </a:rPr>
                  <a:t>关系复合保持子集关系</a:t>
                </a:r>
                <a:r>
                  <a:rPr lang="zh-CN" altLang="en-US" sz="2400" b="1">
                    <a:solidFill>
                      <a:schemeClr val="tx2">
                        <a:lumMod val="50000"/>
                      </a:schemeClr>
                    </a:solidFill>
                  </a:rPr>
                  <a:t>有</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𝑻</m:t>
                    </m:r>
                  </m:oMath>
                </a14:m>
                <a:endParaRPr lang="en-US" altLang="zh-CN" sz="2400" b="1">
                  <a:solidFill>
                    <a:schemeClr val="tx2">
                      <a:lumMod val="50000"/>
                    </a:schemeClr>
                  </a:solidFill>
                </a:endParaRP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又因为</a:t>
                </a:r>
                <a14:m>
                  <m:oMath xmlns:m="http://schemas.openxmlformats.org/officeDocument/2006/math">
                    <m:r>
                      <a:rPr lang="en-US" altLang="zh-CN" sz="2400" b="1" i="1" smtClean="0">
                        <a:solidFill>
                          <a:srgbClr val="C00000"/>
                        </a:solidFill>
                        <a:latin typeface="Cambria Math" panose="02040503050406030204" pitchFamily="18" charset="0"/>
                      </a:rPr>
                      <m:t>𝑹</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𝑺</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𝑺</m:t>
                    </m:r>
                  </m:oMath>
                </a14:m>
                <a:r>
                  <a:rPr lang="zh-CN" altLang="en-US" sz="2400" b="1">
                    <a:solidFill>
                      <a:schemeClr val="tx2">
                        <a:lumMod val="50000"/>
                      </a:schemeClr>
                    </a:solidFill>
                  </a:rPr>
                  <a:t>，所以由</a:t>
                </a:r>
                <a:r>
                  <a:rPr lang="zh-CN" altLang="en-US" sz="2400" b="1">
                    <a:solidFill>
                      <a:srgbClr val="C00000"/>
                    </a:solidFill>
                  </a:rPr>
                  <a:t>关系复合保持子集关系</a:t>
                </a:r>
                <a:r>
                  <a:rPr lang="zh-CN" altLang="en-US" sz="2400" b="1">
                    <a:solidFill>
                      <a:schemeClr val="tx2">
                        <a:lumMod val="50000"/>
                      </a:schemeClr>
                    </a:solidFill>
                  </a:rPr>
                  <a:t>有</a:t>
                </a:r>
                <a14:m>
                  <m:oMath xmlns:m="http://schemas.openxmlformats.org/officeDocument/2006/math">
                    <m:r>
                      <a:rPr lang="en-US" altLang="zh-CN" sz="2400" b="1" i="0"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𝑻</m:t>
                    </m:r>
                  </m:oMath>
                </a14:m>
                <a:endParaRPr lang="en-US" altLang="zh-CN" sz="2400" b="1">
                  <a:solidFill>
                    <a:schemeClr val="accent2">
                      <a:lumMod val="50000"/>
                    </a:schemeClr>
                  </a:solidFill>
                </a:endParaRP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从而由</a:t>
                </a:r>
                <a:r>
                  <a:rPr lang="zh-CN" altLang="en-US" sz="2400" b="1">
                    <a:solidFill>
                      <a:srgbClr val="C00000"/>
                    </a:solidFill>
                  </a:rPr>
                  <a:t>集合交与子集关系的联系</a:t>
                </a:r>
                <a:r>
                  <a:rPr lang="zh-CN" altLang="en-US" sz="2400" b="1">
                    <a:solidFill>
                      <a:schemeClr val="tx2">
                        <a:lumMod val="50000"/>
                      </a:schemeClr>
                    </a:solidFill>
                  </a:rPr>
                  <a:t>有</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 = (</m:t>
                    </m:r>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𝑻</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𝑺</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𝑻</m:t>
                    </m:r>
                    <m:r>
                      <a:rPr lang="en-US" altLang="zh-CN" sz="2400" b="1" i="1" smtClean="0">
                        <a:solidFill>
                          <a:schemeClr val="accent2">
                            <a:lumMod val="50000"/>
                          </a:schemeClr>
                        </a:solidFill>
                        <a:latin typeface="Cambria Math" panose="02040503050406030204" pitchFamily="18" charset="0"/>
                      </a:rPr>
                      <m:t>)</m:t>
                    </m:r>
                  </m:oMath>
                </a14:m>
                <a:endParaRPr lang="en-US" altLang="zh-CN" sz="2400" b="1">
                  <a:solidFill>
                    <a:schemeClr val="tx2">
                      <a:lumMod val="50000"/>
                    </a:schemeClr>
                  </a:solidFill>
                </a:endParaRPr>
              </a:p>
            </p:txBody>
          </p:sp>
        </mc:Choice>
        <mc:Fallback xmlns="">
          <p:sp>
            <p:nvSpPr>
              <p:cNvPr id="4" name="文本框 3">
                <a:extLst>
                  <a:ext uri="{FF2B5EF4-FFF2-40B4-BE49-F238E27FC236}">
                    <a16:creationId xmlns:a16="http://schemas.microsoft.com/office/drawing/2014/main" id="{AAE311C3-E914-4F4B-9455-229AB27423EE}"/>
                  </a:ext>
                </a:extLst>
              </p:cNvPr>
              <p:cNvSpPr txBox="1">
                <a:spLocks noRot="1" noChangeAspect="1" noMove="1" noResize="1" noEditPoints="1" noAdjustHandles="1" noChangeArrowheads="1" noChangeShapeType="1" noTextEdit="1"/>
              </p:cNvSpPr>
              <p:nvPr/>
            </p:nvSpPr>
            <p:spPr>
              <a:xfrm>
                <a:off x="1024953" y="2460806"/>
                <a:ext cx="10142083" cy="2492990"/>
              </a:xfrm>
              <a:prstGeom prst="rect">
                <a:avLst/>
              </a:prstGeom>
              <a:blipFill>
                <a:blip r:embed="rId3"/>
                <a:stretch>
                  <a:fillRect l="-781" t="-1711" b="-48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extLst>
                  <p:ext uri="{D42A27DB-BD31-4B8C-83A1-F6EECF244321}">
                    <p14:modId xmlns:p14="http://schemas.microsoft.com/office/powerpoint/2010/main" val="2863144900"/>
                  </p:ext>
                </p:extLst>
              </p:nvPr>
            </p:nvGraphicFramePr>
            <p:xfrm>
              <a:off x="1326643" y="5144959"/>
              <a:ext cx="9538706" cy="118872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70840">
                    <a:tc>
                      <a:txBody>
                        <a:bodyPr/>
                        <a:lstStyle/>
                        <a:p>
                          <a:pPr algn="l"/>
                          <a:r>
                            <a:rPr lang="en-US" altLang="zh-CN" sz="2000" b="1">
                              <a:solidFill>
                                <a:srgbClr val="C00000"/>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𝑹</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endParaRPr lang="zh-CN" altLang="en-US" sz="2000" b="1" i="0" kern="1200">
                            <a:solidFill>
                              <a:schemeClr val="accent2">
                                <a:lumMod val="50000"/>
                              </a:schemeClr>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C. </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D.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endParaRPr lang="zh-CN" altLang="en-US" sz="2000" b="1" i="0" kern="1200">
                            <a:solidFill>
                              <a:schemeClr val="accent2">
                                <a:lumMod val="50000"/>
                              </a:schemeClr>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02928908"/>
                      </a:ext>
                    </a:extLst>
                  </a:tr>
                  <a:tr h="370840">
                    <a:tc gridSpan="2">
                      <a:txBody>
                        <a:bodyPr/>
                        <a:lstStyle/>
                        <a:p>
                          <a:pPr algn="l"/>
                          <a:r>
                            <a:rPr lang="en-US" altLang="zh-CN" sz="2000" b="1">
                              <a:solidFill>
                                <a:srgbClr val="C00000"/>
                              </a:solidFill>
                            </a:rPr>
                            <a:t>E.  </a:t>
                          </a:r>
                          <a:r>
                            <a:rPr lang="zh-CN" altLang="en-US" sz="2000" b="1" i="0" kern="1200">
                              <a:solidFill>
                                <a:schemeClr val="accent2">
                                  <a:lumMod val="50000"/>
                                </a:schemeClr>
                              </a:solidFill>
                              <a:latin typeface="+mj-lt"/>
                              <a:ea typeface="+mn-ea"/>
                              <a:cs typeface="+mn-cs"/>
                            </a:rPr>
                            <a:t>集合并与子集关系的联系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r>
                            <a:rPr lang="zh-CN" altLang="en-US" sz="2000" b="1" i="0" kern="1200">
                              <a:solidFill>
                                <a:schemeClr val="accent2">
                                  <a:lumMod val="50000"/>
                                </a:schemeClr>
                              </a:solidFill>
                              <a:latin typeface="+mj-lt"/>
                              <a:ea typeface="+mn-ea"/>
                              <a:cs typeface="+mn-cs"/>
                            </a:rPr>
                            <a:t>集合交与子集关系的联系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r h="370840">
                    <a:tc gridSpan="2">
                      <a:txBody>
                        <a:bodyPr/>
                        <a:lstStyle/>
                        <a:p>
                          <a:pPr algn="l"/>
                          <a:r>
                            <a:rPr lang="en-US" altLang="zh-CN" sz="2000" b="1" kern="1200">
                              <a:solidFill>
                                <a:srgbClr val="C00000"/>
                              </a:solidFill>
                              <a:latin typeface="+mn-lt"/>
                              <a:ea typeface="+mn-ea"/>
                              <a:cs typeface="+mn-cs"/>
                            </a:rPr>
                            <a:t>G. </a:t>
                          </a:r>
                          <a:r>
                            <a:rPr lang="zh-CN" altLang="en-US" sz="2000" b="1" i="0" kern="1200">
                              <a:solidFill>
                                <a:schemeClr val="accent2">
                                  <a:lumMod val="50000"/>
                                </a:schemeClr>
                              </a:solidFill>
                              <a:latin typeface="+mj-lt"/>
                              <a:ea typeface="+mn-ea"/>
                              <a:cs typeface="+mn-cs"/>
                            </a:rPr>
                            <a:t>关系逆保持子集关系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kern="1200">
                              <a:solidFill>
                                <a:srgbClr val="C00000"/>
                              </a:solidFill>
                              <a:latin typeface="+mn-lt"/>
                              <a:ea typeface="+mn-ea"/>
                              <a:cs typeface="+mn-cs"/>
                            </a:rPr>
                            <a:t>H. </a:t>
                          </a:r>
                          <a:r>
                            <a:rPr lang="zh-CN" altLang="en-US" sz="2000" b="1" i="0" kern="1200">
                              <a:solidFill>
                                <a:schemeClr val="accent2">
                                  <a:lumMod val="50000"/>
                                </a:schemeClr>
                              </a:solidFill>
                              <a:latin typeface="+mj-lt"/>
                              <a:ea typeface="+mn-ea"/>
                              <a:cs typeface="+mn-cs"/>
                            </a:rPr>
                            <a:t>关系复合保持子集关系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endParaRPr lang="zh-CN" altLang="en-US"/>
                        </a:p>
                      </a:txBody>
                      <a:tcPr/>
                    </a:tc>
                    <a:extLst>
                      <a:ext uri="{0D108BD9-81ED-4DB2-BD59-A6C34878D82A}">
                        <a16:rowId xmlns:a16="http://schemas.microsoft.com/office/drawing/2014/main" val="687527678"/>
                      </a:ext>
                    </a:extLst>
                  </a:tr>
                </a:tbl>
              </a:graphicData>
            </a:graphic>
          </p:graphicFrame>
        </mc:Choice>
        <mc:Fallback xmlns="">
          <p:graphicFrame>
            <p:nvGraphicFramePr>
              <p:cNvPr id="11" name="表格 10">
                <a:extLst>
                  <a:ext uri="{FF2B5EF4-FFF2-40B4-BE49-F238E27FC236}">
                    <a16:creationId xmlns:a16="http://schemas.microsoft.com/office/drawing/2014/main" id="{DA2BAC23-5E1F-44F4-A4FD-11098DDE86F2}"/>
                  </a:ext>
                </a:extLst>
              </p:cNvPr>
              <p:cNvGraphicFramePr>
                <a:graphicFrameLocks noGrp="1"/>
              </p:cNvGraphicFramePr>
              <p:nvPr>
                <p:extLst>
                  <p:ext uri="{D42A27DB-BD31-4B8C-83A1-F6EECF244321}">
                    <p14:modId xmlns:p14="http://schemas.microsoft.com/office/powerpoint/2010/main" val="2863144900"/>
                  </p:ext>
                </p:extLst>
              </p:nvPr>
            </p:nvGraphicFramePr>
            <p:xfrm>
              <a:off x="1326643" y="5144959"/>
              <a:ext cx="9538706" cy="118872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2169888"/>
                        </a:ext>
                      </a:extLst>
                    </a:gridCol>
                    <a:gridCol w="2365841">
                      <a:extLst>
                        <a:ext uri="{9D8B030D-6E8A-4147-A177-3AD203B41FA5}">
                          <a16:colId xmlns:a16="http://schemas.microsoft.com/office/drawing/2014/main" val="2596819473"/>
                        </a:ext>
                      </a:extLst>
                    </a:gridCol>
                    <a:gridCol w="2384565">
                      <a:extLst>
                        <a:ext uri="{9D8B030D-6E8A-4147-A177-3AD203B41FA5}">
                          <a16:colId xmlns:a16="http://schemas.microsoft.com/office/drawing/2014/main" val="4127826432"/>
                        </a:ext>
                      </a:extLst>
                    </a:gridCol>
                    <a:gridCol w="2380107">
                      <a:extLst>
                        <a:ext uri="{9D8B030D-6E8A-4147-A177-3AD203B41FA5}">
                          <a16:colId xmlns:a16="http://schemas.microsoft.com/office/drawing/2014/main" val="67228379"/>
                        </a:ext>
                      </a:extLst>
                    </a:gridCol>
                  </a:tblGrid>
                  <a:tr h="39624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7692" r="-296456" b="-22923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1542" t="-7692" r="-201028" b="-22923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200512" t="-7692" r="-100000" b="-22923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00512" t="-7692" b="-229231"/>
                          </a:stretch>
                        </a:blipFill>
                      </a:tcPr>
                    </a:tc>
                    <a:extLst>
                      <a:ext uri="{0D108BD9-81ED-4DB2-BD59-A6C34878D82A}">
                        <a16:rowId xmlns:a16="http://schemas.microsoft.com/office/drawing/2014/main" val="2302928908"/>
                      </a:ext>
                    </a:extLst>
                  </a:tr>
                  <a:tr h="396240">
                    <a:tc gridSpan="2">
                      <a:txBody>
                        <a:bodyPr/>
                        <a:lstStyle/>
                        <a:p>
                          <a:pPr algn="l"/>
                          <a:r>
                            <a:rPr lang="en-US" altLang="zh-CN" sz="2000" b="1">
                              <a:solidFill>
                                <a:srgbClr val="C00000"/>
                              </a:solidFill>
                            </a:rPr>
                            <a:t>E.  </a:t>
                          </a:r>
                          <a:r>
                            <a:rPr lang="zh-CN" altLang="en-US" sz="2000" b="1" i="0" kern="1200">
                              <a:solidFill>
                                <a:schemeClr val="accent2">
                                  <a:lumMod val="50000"/>
                                </a:schemeClr>
                              </a:solidFill>
                              <a:latin typeface="+mj-lt"/>
                              <a:ea typeface="+mn-ea"/>
                              <a:cs typeface="+mn-cs"/>
                            </a:rPr>
                            <a:t>集合并与子集关系的联系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r>
                            <a:rPr lang="zh-CN" altLang="en-US" sz="2000" b="1" i="0" kern="1200">
                              <a:solidFill>
                                <a:schemeClr val="accent2">
                                  <a:lumMod val="50000"/>
                                </a:schemeClr>
                              </a:solidFill>
                              <a:latin typeface="+mj-lt"/>
                              <a:ea typeface="+mn-ea"/>
                              <a:cs typeface="+mn-cs"/>
                            </a:rPr>
                            <a:t>集合交与子集关系的联系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742236377"/>
                      </a:ext>
                    </a:extLst>
                  </a:tr>
                  <a:tr h="396240">
                    <a:tc gridSpan="2">
                      <a:txBody>
                        <a:bodyPr/>
                        <a:lstStyle/>
                        <a:p>
                          <a:pPr algn="l"/>
                          <a:r>
                            <a:rPr lang="en-US" altLang="zh-CN" sz="2000" b="1" kern="1200">
                              <a:solidFill>
                                <a:srgbClr val="C00000"/>
                              </a:solidFill>
                              <a:latin typeface="+mn-lt"/>
                              <a:ea typeface="+mn-ea"/>
                              <a:cs typeface="+mn-cs"/>
                            </a:rPr>
                            <a:t>G. </a:t>
                          </a:r>
                          <a:r>
                            <a:rPr lang="zh-CN" altLang="en-US" sz="2000" b="1" i="0" kern="1200">
                              <a:solidFill>
                                <a:schemeClr val="accent2">
                                  <a:lumMod val="50000"/>
                                </a:schemeClr>
                              </a:solidFill>
                              <a:latin typeface="+mj-lt"/>
                              <a:ea typeface="+mn-ea"/>
                              <a:cs typeface="+mn-cs"/>
                            </a:rPr>
                            <a:t>关系逆保持子集关系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kern="1200">
                              <a:solidFill>
                                <a:srgbClr val="C00000"/>
                              </a:solidFill>
                              <a:latin typeface="+mn-lt"/>
                              <a:ea typeface="+mn-ea"/>
                              <a:cs typeface="+mn-cs"/>
                            </a:rPr>
                            <a:t>H. </a:t>
                          </a:r>
                          <a:r>
                            <a:rPr lang="zh-CN" altLang="en-US" sz="2000" b="1" i="0" kern="1200">
                              <a:solidFill>
                                <a:schemeClr val="accent2">
                                  <a:lumMod val="50000"/>
                                </a:schemeClr>
                              </a:solidFill>
                              <a:latin typeface="+mj-lt"/>
                              <a:ea typeface="+mn-ea"/>
                              <a:cs typeface="+mn-cs"/>
                            </a:rPr>
                            <a:t>关系复合保持子集关系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endParaRPr lang="zh-CN" altLang="en-US"/>
                        </a:p>
                      </a:txBody>
                      <a:tcPr/>
                    </a:tc>
                    <a:extLst>
                      <a:ext uri="{0D108BD9-81ED-4DB2-BD59-A6C34878D82A}">
                        <a16:rowId xmlns:a16="http://schemas.microsoft.com/office/drawing/2014/main" val="687527678"/>
                      </a:ext>
                    </a:extLst>
                  </a:tr>
                </a:tbl>
              </a:graphicData>
            </a:graphic>
          </p:graphicFrame>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1C4DB80C-3254-4F29-B992-4C871828E5D3}"/>
                  </a:ext>
                </a:extLst>
              </p:cNvPr>
              <p:cNvSpPr txBox="1"/>
              <p:nvPr/>
            </p:nvSpPr>
            <p:spPr>
              <a:xfrm>
                <a:off x="8079778" y="2464239"/>
                <a:ext cx="3550863"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注意，由集合交与子集关系有</a:t>
                </a:r>
                <a:endParaRPr lang="en-US" altLang="zh-CN" b="1">
                  <a:solidFill>
                    <a:schemeClr val="accent2">
                      <a:lumMod val="50000"/>
                    </a:schemeClr>
                  </a:solidFill>
                </a:endParaRPr>
              </a:p>
              <a:p>
                <a14:m>
                  <m:oMath xmlns:m="http://schemas.openxmlformats.org/officeDocument/2006/math">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30" name="文本框 29">
                <a:extLst>
                  <a:ext uri="{FF2B5EF4-FFF2-40B4-BE49-F238E27FC236}">
                    <a16:creationId xmlns:a16="http://schemas.microsoft.com/office/drawing/2014/main" id="{1C4DB80C-3254-4F29-B992-4C871828E5D3}"/>
                  </a:ext>
                </a:extLst>
              </p:cNvPr>
              <p:cNvSpPr txBox="1">
                <a:spLocks noRot="1" noChangeAspect="1" noMove="1" noResize="1" noEditPoints="1" noAdjustHandles="1" noChangeArrowheads="1" noChangeShapeType="1" noTextEdit="1"/>
              </p:cNvSpPr>
              <p:nvPr/>
            </p:nvSpPr>
            <p:spPr>
              <a:xfrm>
                <a:off x="8079778" y="2464239"/>
                <a:ext cx="3550863" cy="646331"/>
              </a:xfrm>
              <a:prstGeom prst="rect">
                <a:avLst/>
              </a:prstGeom>
              <a:blipFill>
                <a:blip r:embed="rId5"/>
                <a:stretch>
                  <a:fillRect l="-1372" t="-4717" b="-14151"/>
                </a:stretch>
              </a:blipFill>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24029087-D8C5-4204-8235-2876D0D95E7A}"/>
              </a:ext>
            </a:extLst>
          </p:cNvPr>
          <p:cNvCxnSpPr>
            <a:cxnSpLocks/>
          </p:cNvCxnSpPr>
          <p:nvPr/>
        </p:nvCxnSpPr>
        <p:spPr>
          <a:xfrm>
            <a:off x="2348851" y="4897375"/>
            <a:ext cx="336121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562DA1FB-1C64-4AC1-87D4-1D722674F524}"/>
              </a:ext>
            </a:extLst>
          </p:cNvPr>
          <p:cNvCxnSpPr>
            <a:cxnSpLocks/>
          </p:cNvCxnSpPr>
          <p:nvPr/>
        </p:nvCxnSpPr>
        <p:spPr>
          <a:xfrm>
            <a:off x="2348851" y="4185939"/>
            <a:ext cx="133962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A2460BA-A163-4EF2-B9AA-67DEE812E256}"/>
              </a:ext>
            </a:extLst>
          </p:cNvPr>
          <p:cNvCxnSpPr>
            <a:cxnSpLocks/>
          </p:cNvCxnSpPr>
          <p:nvPr/>
        </p:nvCxnSpPr>
        <p:spPr>
          <a:xfrm>
            <a:off x="4632657" y="3530159"/>
            <a:ext cx="303119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97ACD7D-6E9E-4C04-B875-49382522F053}"/>
              </a:ext>
            </a:extLst>
          </p:cNvPr>
          <p:cNvCxnSpPr>
            <a:cxnSpLocks/>
          </p:cNvCxnSpPr>
          <p:nvPr/>
        </p:nvCxnSpPr>
        <p:spPr>
          <a:xfrm>
            <a:off x="4881542" y="4218829"/>
            <a:ext cx="305860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F6029D4-2F10-4083-B0A8-D07898BC3485}"/>
              </a:ext>
            </a:extLst>
          </p:cNvPr>
          <p:cNvCxnSpPr>
            <a:cxnSpLocks/>
          </p:cNvCxnSpPr>
          <p:nvPr/>
        </p:nvCxnSpPr>
        <p:spPr>
          <a:xfrm>
            <a:off x="2026508" y="3514939"/>
            <a:ext cx="140742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9B560FFC-6143-4889-9011-7E0EFEB92593}"/>
              </a:ext>
            </a:extLst>
          </p:cNvPr>
          <p:cNvSpPr txBox="1"/>
          <p:nvPr/>
        </p:nvSpPr>
        <p:spPr>
          <a:xfrm>
            <a:off x="3433934" y="2956682"/>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A</a:t>
            </a:r>
            <a:endParaRPr lang="zh-CN" altLang="en-US" sz="2000" b="1">
              <a:solidFill>
                <a:srgbClr val="C00000"/>
              </a:solidFill>
            </a:endParaRPr>
          </a:p>
        </p:txBody>
      </p:sp>
      <p:sp>
        <p:nvSpPr>
          <p:cNvPr id="38" name="文本框 37">
            <a:extLst>
              <a:ext uri="{FF2B5EF4-FFF2-40B4-BE49-F238E27FC236}">
                <a16:creationId xmlns:a16="http://schemas.microsoft.com/office/drawing/2014/main" id="{87F58F98-A0A0-4031-A5D8-DCDF3C6DA07D}"/>
              </a:ext>
            </a:extLst>
          </p:cNvPr>
          <p:cNvSpPr txBox="1"/>
          <p:nvPr/>
        </p:nvSpPr>
        <p:spPr>
          <a:xfrm>
            <a:off x="7663856" y="2918582"/>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H</a:t>
            </a:r>
            <a:endParaRPr lang="zh-CN" altLang="en-US" sz="2000" b="1">
              <a:solidFill>
                <a:srgbClr val="C00000"/>
              </a:solidFill>
            </a:endParaRPr>
          </a:p>
        </p:txBody>
      </p:sp>
      <p:sp>
        <p:nvSpPr>
          <p:cNvPr id="39" name="文本框 38">
            <a:extLst>
              <a:ext uri="{FF2B5EF4-FFF2-40B4-BE49-F238E27FC236}">
                <a16:creationId xmlns:a16="http://schemas.microsoft.com/office/drawing/2014/main" id="{11A15700-54BA-4EA6-B300-CDC8E1E37540}"/>
              </a:ext>
            </a:extLst>
          </p:cNvPr>
          <p:cNvSpPr txBox="1"/>
          <p:nvPr/>
        </p:nvSpPr>
        <p:spPr>
          <a:xfrm>
            <a:off x="7867787" y="3566717"/>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H</a:t>
            </a:r>
            <a:endParaRPr lang="zh-CN" altLang="en-US" sz="2000" b="1">
              <a:solidFill>
                <a:srgbClr val="C00000"/>
              </a:solidFill>
            </a:endParaRPr>
          </a:p>
        </p:txBody>
      </p:sp>
      <p:sp>
        <p:nvSpPr>
          <p:cNvPr id="40" name="文本框 39">
            <a:extLst>
              <a:ext uri="{FF2B5EF4-FFF2-40B4-BE49-F238E27FC236}">
                <a16:creationId xmlns:a16="http://schemas.microsoft.com/office/drawing/2014/main" id="{3B923239-027B-47CA-B657-40E9D953E6FB}"/>
              </a:ext>
            </a:extLst>
          </p:cNvPr>
          <p:cNvSpPr txBox="1"/>
          <p:nvPr/>
        </p:nvSpPr>
        <p:spPr>
          <a:xfrm>
            <a:off x="3662164" y="3588554"/>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C</a:t>
            </a:r>
            <a:endParaRPr lang="zh-CN" altLang="en-US" sz="2000" b="1">
              <a:solidFill>
                <a:srgbClr val="C00000"/>
              </a:solidFill>
            </a:endParaRPr>
          </a:p>
        </p:txBody>
      </p:sp>
      <p:sp>
        <p:nvSpPr>
          <p:cNvPr id="41" name="文本框 40">
            <a:extLst>
              <a:ext uri="{FF2B5EF4-FFF2-40B4-BE49-F238E27FC236}">
                <a16:creationId xmlns:a16="http://schemas.microsoft.com/office/drawing/2014/main" id="{2A184506-E97B-440E-9F7C-3437B208C8F5}"/>
              </a:ext>
            </a:extLst>
          </p:cNvPr>
          <p:cNvSpPr txBox="1"/>
          <p:nvPr/>
        </p:nvSpPr>
        <p:spPr>
          <a:xfrm>
            <a:off x="5677175" y="4250325"/>
            <a:ext cx="328921" cy="307777"/>
          </a:xfrm>
          <a:prstGeom prst="rect">
            <a:avLst/>
          </a:prstGeom>
          <a:solidFill>
            <a:schemeClr val="accent2">
              <a:lumMod val="20000"/>
              <a:lumOff val="80000"/>
            </a:schemeClr>
          </a:solidFill>
        </p:spPr>
        <p:txBody>
          <a:bodyPr wrap="square" lIns="0" tIns="0" rIns="0" bIns="0" rtlCol="0">
            <a:spAutoFit/>
          </a:bodyPr>
          <a:lstStyle/>
          <a:p>
            <a:pPr algn="ctr"/>
            <a:r>
              <a:rPr lang="en-US" altLang="zh-CN" sz="2000" b="1">
                <a:solidFill>
                  <a:srgbClr val="C00000"/>
                </a:solidFill>
              </a:rPr>
              <a:t>F</a:t>
            </a:r>
            <a:endParaRPr lang="zh-CN" altLang="en-US" sz="2000" b="1">
              <a:solidFill>
                <a:srgbClr val="C00000"/>
              </a:solidFill>
            </a:endParaRPr>
          </a:p>
        </p:txBody>
      </p:sp>
    </p:spTree>
    <p:extLst>
      <p:ext uri="{BB962C8B-B14F-4D97-AF65-F5344CB8AC3E}">
        <p14:creationId xmlns:p14="http://schemas.microsoft.com/office/powerpoint/2010/main" val="741890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关系的运算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关系复合与关系并和关系交</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AC04186-FD0A-4204-9C92-8E719D77C868}"/>
                  </a:ext>
                </a:extLst>
              </p:cNvPr>
              <p:cNvSpPr txBox="1"/>
              <p:nvPr/>
            </p:nvSpPr>
            <p:spPr>
              <a:xfrm>
                <a:off x="919818" y="1631316"/>
                <a:ext cx="4498158" cy="3117392"/>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rgbClr val="C00000"/>
                    </a:solidFill>
                  </a:rPr>
                  <a:t>关系复合对集合并有分配律</a:t>
                </a:r>
                <a:endParaRPr lang="en-US" altLang="zh-CN" sz="2400" b="1" dirty="0">
                  <a:solidFill>
                    <a:srgbClr val="C00000"/>
                  </a:solidFill>
                </a:endParaRPr>
              </a:p>
              <a:p>
                <a:pPr>
                  <a:spcBef>
                    <a:spcPts val="600"/>
                  </a:spcBef>
                  <a:spcAft>
                    <a:spcPts val="600"/>
                  </a:spcAft>
                </a:pPr>
                <a:r>
                  <a:rPr lang="zh-CN" altLang="en-US" sz="2000" b="1" dirty="0">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𝑺</m:t>
                    </m:r>
                    <m:r>
                      <a:rPr lang="en-US" altLang="zh-CN"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𝑻</m:t>
                    </m:r>
                  </m:oMath>
                </a14:m>
                <a:r>
                  <a:rPr lang="zh-CN" altLang="en-US" sz="2000" b="1" dirty="0">
                    <a:solidFill>
                      <a:srgbClr val="002060"/>
                    </a:solidFill>
                    <a:latin typeface="楷体" panose="02010609060101010101" pitchFamily="49" charset="-122"/>
                    <a:ea typeface="楷体" panose="02010609060101010101" pitchFamily="49" charset="-122"/>
                  </a:rPr>
                  <a:t>是关系，则：</a:t>
                </a: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𝑻</m:t>
                      </m:r>
                      <m:r>
                        <a:rPr lang="en-US" altLang="zh-CN" sz="2000" b="1" i="1">
                          <a:solidFill>
                            <a:schemeClr val="accent2">
                              <a:lumMod val="50000"/>
                            </a:schemeClr>
                          </a:solidFill>
                          <a:latin typeface="Cambria Math" panose="02040503050406030204" pitchFamily="18" charset="0"/>
                        </a:rPr>
                        <m:t>∘</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e>
                      </m:d>
                      <m:r>
                        <a:rPr lang="en-US" altLang="zh-CN" sz="2000" b="1" i="1">
                          <a:solidFill>
                            <a:schemeClr val="accent2">
                              <a:lumMod val="50000"/>
                            </a:schemeClr>
                          </a:solidFill>
                          <a:latin typeface="Cambria Math" panose="02040503050406030204" pitchFamily="18" charset="0"/>
                        </a:rPr>
                        <m:t>= </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𝑻</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𝑹</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𝑻</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e>
                      </m:d>
                    </m:oMath>
                  </m:oMathPara>
                </a14:m>
                <a:endParaRPr lang="en-US" altLang="zh-CN" sz="2000" b="1" dirty="0">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𝑻</m:t>
                      </m:r>
                      <m:r>
                        <a:rPr lang="en-US" altLang="zh-CN" sz="2000" b="1" i="1">
                          <a:solidFill>
                            <a:schemeClr val="accent2">
                              <a:lumMod val="50000"/>
                            </a:schemeClr>
                          </a:solidFill>
                          <a:latin typeface="Cambria Math" panose="02040503050406030204" pitchFamily="18" charset="0"/>
                        </a:rPr>
                        <m:t> = </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𝑻</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𝑺</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𝑻</m:t>
                          </m:r>
                        </m:e>
                      </m:d>
                    </m:oMath>
                  </m:oMathPara>
                </a14:m>
                <a:endParaRPr lang="en-US" altLang="zh-CN" sz="2000" b="1" dirty="0"/>
              </a:p>
              <a:p>
                <a:pPr marL="342900" indent="-342900">
                  <a:lnSpc>
                    <a:spcPts val="3000"/>
                  </a:lnSpc>
                  <a:spcBef>
                    <a:spcPts val="600"/>
                  </a:spcBef>
                  <a:spcAft>
                    <a:spcPts val="600"/>
                  </a:spcAft>
                  <a:buFont typeface="Arial" panose="020B0604020202020204" pitchFamily="34" charset="0"/>
                  <a:buChar char="•"/>
                </a:pPr>
                <a:r>
                  <a:rPr lang="zh-CN" altLang="en-US" sz="2000" b="1" dirty="0">
                    <a:solidFill>
                      <a:schemeClr val="accent6">
                        <a:lumMod val="50000"/>
                      </a:schemeClr>
                    </a:solidFill>
                  </a:rPr>
                  <a:t>关系复合对集合并运算有分配律是因为</a:t>
                </a:r>
                <a:r>
                  <a:rPr lang="zh-CN" altLang="en-US" sz="2000" b="1" dirty="0">
                    <a:solidFill>
                      <a:srgbClr val="C00000"/>
                    </a:solidFill>
                  </a:rPr>
                  <a:t>存在量词对析取有分配律</a:t>
                </a:r>
                <a:endParaRPr lang="en-US" altLang="zh-CN" sz="2000" b="1" dirty="0">
                  <a:solidFill>
                    <a:srgbClr val="C00000"/>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𝑷</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𝑸</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𝒙𝑷</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𝒙𝑸</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oMath>
                  </m:oMathPara>
                </a14:m>
                <a:endParaRPr lang="en-US" altLang="zh-CN" sz="2000" b="1" dirty="0">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EAC04186-FD0A-4204-9C92-8E719D77C868}"/>
                  </a:ext>
                </a:extLst>
              </p:cNvPr>
              <p:cNvSpPr txBox="1">
                <a:spLocks noRot="1" noChangeAspect="1" noMove="1" noResize="1" noEditPoints="1" noAdjustHandles="1" noChangeArrowheads="1" noChangeShapeType="1" noTextEdit="1"/>
              </p:cNvSpPr>
              <p:nvPr/>
            </p:nvSpPr>
            <p:spPr>
              <a:xfrm>
                <a:off x="919818" y="1631316"/>
                <a:ext cx="4498158" cy="3117392"/>
              </a:xfrm>
              <a:prstGeom prst="rect">
                <a:avLst/>
              </a:prstGeom>
              <a:blipFill>
                <a:blip r:embed="rId2"/>
                <a:stretch>
                  <a:fillRect l="-1491" t="-13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F9F5828-ADFE-47CE-97E2-DFAFD3173A67}"/>
                  </a:ext>
                </a:extLst>
              </p:cNvPr>
              <p:cNvSpPr txBox="1"/>
              <p:nvPr/>
            </p:nvSpPr>
            <p:spPr>
              <a:xfrm>
                <a:off x="5867048" y="1631316"/>
                <a:ext cx="5405134" cy="3549177"/>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rgbClr val="C00000"/>
                    </a:solidFill>
                  </a:rPr>
                  <a:t>关系复合对集合交</a:t>
                </a:r>
                <a:r>
                  <a:rPr lang="zh-CN" altLang="en-US" sz="2400" b="1" dirty="0">
                    <a:solidFill>
                      <a:srgbClr val="210694"/>
                    </a:solidFill>
                    <a:latin typeface="黑体" panose="02010609060101010101" pitchFamily="49" charset="-122"/>
                    <a:ea typeface="黑体" panose="02010609060101010101" pitchFamily="49" charset="-122"/>
                  </a:rPr>
                  <a:t>没有</a:t>
                </a:r>
                <a:r>
                  <a:rPr lang="zh-CN" altLang="en-US" sz="2400" b="1" dirty="0">
                    <a:solidFill>
                      <a:srgbClr val="C00000"/>
                    </a:solidFill>
                  </a:rPr>
                  <a:t>分配律</a:t>
                </a:r>
                <a:endParaRPr lang="en-US" altLang="zh-CN" sz="2400" b="1" dirty="0">
                  <a:solidFill>
                    <a:srgbClr val="C00000"/>
                  </a:solidFill>
                </a:endParaRPr>
              </a:p>
              <a:p>
                <a:pPr>
                  <a:spcBef>
                    <a:spcPts val="600"/>
                  </a:spcBef>
                  <a:spcAft>
                    <a:spcPts val="600"/>
                  </a:spcAft>
                </a:pPr>
                <a:r>
                  <a:rPr lang="zh-CN" altLang="en-US" sz="2000" b="1" dirty="0">
                    <a:solidFill>
                      <a:srgbClr val="002060"/>
                    </a:solidFill>
                    <a:latin typeface="楷体" panose="02010609060101010101" pitchFamily="49" charset="-122"/>
                    <a:ea typeface="楷体" panose="02010609060101010101" pitchFamily="49" charset="-122"/>
                  </a:rPr>
                  <a:t>但设</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𝑹</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𝑺</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𝑻</m:t>
                    </m:r>
                  </m:oMath>
                </a14:m>
                <a:r>
                  <a:rPr lang="zh-CN" altLang="en-US" sz="2000" b="1" dirty="0">
                    <a:solidFill>
                      <a:srgbClr val="002060"/>
                    </a:solidFill>
                    <a:latin typeface="楷体" panose="02010609060101010101" pitchFamily="49" charset="-122"/>
                    <a:ea typeface="楷体" panose="02010609060101010101" pitchFamily="49" charset="-122"/>
                  </a:rPr>
                  <a:t>是关系，则有：</a:t>
                </a: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000" b="1" i="1">
                          <a:solidFill>
                            <a:schemeClr val="accent2">
                              <a:lumMod val="50000"/>
                            </a:schemeClr>
                          </a:solidFill>
                          <a:latin typeface="Cambria Math" panose="02040503050406030204" pitchFamily="18" charset="0"/>
                        </a:rPr>
                        <m:t>𝑻</m:t>
                      </m:r>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𝑻</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𝑹</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𝑻</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e>
                      </m:d>
                    </m:oMath>
                  </m:oMathPara>
                </a14:m>
                <a:endParaRPr lang="en-US" altLang="zh-CN" sz="2000" b="1" i="1" dirty="0">
                  <a:solidFill>
                    <a:schemeClr val="accent2">
                      <a:lumMod val="50000"/>
                    </a:schemeClr>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𝑺</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𝑻</m:t>
                      </m:r>
                      <m:r>
                        <a:rPr lang="en-US" altLang="zh-CN" sz="2000" b="1" i="1">
                          <a:solidFill>
                            <a:schemeClr val="accent2">
                              <a:lumMod val="50000"/>
                            </a:schemeClr>
                          </a:solidFill>
                          <a:latin typeface="Cambria Math" panose="02040503050406030204" pitchFamily="18" charset="0"/>
                        </a:rPr>
                        <m:t> ⊆</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𝑻</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𝑺</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𝑻</m:t>
                          </m:r>
                        </m:e>
                      </m:d>
                    </m:oMath>
                  </m:oMathPara>
                </a14:m>
                <a:endParaRPr lang="en-US" altLang="zh-CN" sz="2000" b="1" i="1" dirty="0">
                  <a:solidFill>
                    <a:schemeClr val="accent2">
                      <a:lumMod val="50000"/>
                    </a:schemeClr>
                  </a:solidFill>
                  <a:latin typeface="Cambria Math" panose="02040503050406030204" pitchFamily="18" charset="0"/>
                </a:endParaRPr>
              </a:p>
              <a:p>
                <a:pPr marL="342900" indent="-342900">
                  <a:lnSpc>
                    <a:spcPts val="3000"/>
                  </a:lnSpc>
                  <a:spcBef>
                    <a:spcPts val="600"/>
                  </a:spcBef>
                  <a:spcAft>
                    <a:spcPts val="600"/>
                  </a:spcAft>
                  <a:buFont typeface="Arial" panose="020B0604020202020204" pitchFamily="34" charset="0"/>
                  <a:buChar char="•"/>
                </a:pPr>
                <a:r>
                  <a:rPr lang="zh-CN" altLang="en-US" sz="2000" b="1" dirty="0">
                    <a:solidFill>
                      <a:schemeClr val="accent6">
                        <a:lumMod val="50000"/>
                      </a:schemeClr>
                    </a:solidFill>
                  </a:rPr>
                  <a:t>关系复合对集合交运算没有分配律是因为存在量词对合取没有分配律</a:t>
                </a:r>
                <a:endParaRPr lang="en-US" altLang="zh-CN" sz="2000" b="1" dirty="0">
                  <a:solidFill>
                    <a:schemeClr val="accent6">
                      <a:lumMod val="50000"/>
                    </a:schemeClr>
                  </a:solidFill>
                </a:endParaRPr>
              </a:p>
              <a:p>
                <a:pPr algn="ctr">
                  <a:spcBef>
                    <a:spcPts val="600"/>
                  </a:spcBef>
                  <a:spcAft>
                    <a:spcPts val="600"/>
                  </a:spcAft>
                </a:pPr>
                <a:r>
                  <a:rPr lang="zh-CN" altLang="en-US" b="1" dirty="0">
                    <a:solidFill>
                      <a:srgbClr val="C00000"/>
                    </a:solidFill>
                    <a:latin typeface="+mn-ea"/>
                  </a:rPr>
                  <a:t>只有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𝑷</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𝑸</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e>
                    </m:d>
                  </m:oMath>
                </a14:m>
                <a:r>
                  <a:rPr lang="zh-CN" altLang="en-US" b="1" dirty="0">
                    <a:solidFill>
                      <a:srgbClr val="002060"/>
                    </a:solidFill>
                    <a:latin typeface="楷体" panose="02010609060101010101" pitchFamily="49" charset="-122"/>
                    <a:ea typeface="楷体" panose="02010609060101010101" pitchFamily="49" charset="-122"/>
                  </a:rPr>
                  <a:t> 蕴涵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𝒙𝑷</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𝒙𝑸</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oMath>
                </a14:m>
                <a:endParaRPr lang="en-US" altLang="zh-CN" b="1" dirty="0">
                  <a:solidFill>
                    <a:srgbClr val="002060"/>
                  </a:solidFill>
                  <a:latin typeface="楷体" panose="02010609060101010101" pitchFamily="49" charset="-122"/>
                  <a:ea typeface="楷体" panose="02010609060101010101" pitchFamily="49" charset="-122"/>
                </a:endParaRPr>
              </a:p>
              <a:p>
                <a:pPr algn="ctr">
                  <a:spcBef>
                    <a:spcPts val="600"/>
                  </a:spcBef>
                  <a:spcAft>
                    <a:spcPts val="600"/>
                  </a:spcAft>
                </a:pPr>
                <a:r>
                  <a:rPr lang="zh-CN" altLang="en-US" b="1" dirty="0">
                    <a:solidFill>
                      <a:srgbClr val="002060"/>
                    </a:solidFill>
                    <a:latin typeface="楷体" panose="02010609060101010101" pitchFamily="49" charset="-122"/>
                    <a:ea typeface="楷体" panose="02010609060101010101" pitchFamily="49" charset="-122"/>
                  </a:rPr>
                  <a:t>但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𝒙𝑷</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𝒙𝑸</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oMath>
                </a14:m>
                <a:r>
                  <a:rPr lang="zh-CN" altLang="en-US" b="1" dirty="0">
                    <a:solidFill>
                      <a:schemeClr val="accent2">
                        <a:lumMod val="50000"/>
                      </a:schemeClr>
                    </a:solidFill>
                    <a:latin typeface="+mn-ea"/>
                  </a:rPr>
                  <a:t> </a:t>
                </a:r>
                <a:r>
                  <a:rPr lang="zh-CN" altLang="en-US" b="1" dirty="0">
                    <a:solidFill>
                      <a:srgbClr val="C00000"/>
                    </a:solidFill>
                    <a:latin typeface="+mn-ea"/>
                  </a:rPr>
                  <a:t>不蕴涵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𝑷</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𝑸</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e>
                    </m:d>
                  </m:oMath>
                </a14:m>
                <a:endParaRPr lang="zh-CN" altLang="en-US" sz="2000" b="1" dirty="0">
                  <a:latin typeface="楷体" panose="02010609060101010101" pitchFamily="49" charset="-122"/>
                  <a:ea typeface="楷体" panose="02010609060101010101" pitchFamily="49" charset="-122"/>
                </a:endParaRPr>
              </a:p>
            </p:txBody>
          </p:sp>
        </mc:Choice>
        <mc:Fallback>
          <p:sp>
            <p:nvSpPr>
              <p:cNvPr id="3" name="文本框 2">
                <a:extLst>
                  <a:ext uri="{FF2B5EF4-FFF2-40B4-BE49-F238E27FC236}">
                    <a16:creationId xmlns:a16="http://schemas.microsoft.com/office/drawing/2014/main" id="{5F9F5828-ADFE-47CE-97E2-DFAFD3173A67}"/>
                  </a:ext>
                </a:extLst>
              </p:cNvPr>
              <p:cNvSpPr txBox="1">
                <a:spLocks noRot="1" noChangeAspect="1" noMove="1" noResize="1" noEditPoints="1" noAdjustHandles="1" noChangeArrowheads="1" noChangeShapeType="1" noTextEdit="1"/>
              </p:cNvSpPr>
              <p:nvPr/>
            </p:nvSpPr>
            <p:spPr>
              <a:xfrm>
                <a:off x="5867048" y="1631316"/>
                <a:ext cx="5405134" cy="3549177"/>
              </a:xfrm>
              <a:prstGeom prst="rect">
                <a:avLst/>
              </a:prstGeom>
              <a:blipFill>
                <a:blip r:embed="rId3"/>
                <a:stretch>
                  <a:fillRect l="-1127" t="-2062" r="-564" b="-1546"/>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1196FD2E-8403-48D3-94DE-9DDB0D3DE823}"/>
              </a:ext>
            </a:extLst>
          </p:cNvPr>
          <p:cNvPicPr>
            <a:picLocks noChangeAspect="1"/>
          </p:cNvPicPr>
          <p:nvPr/>
        </p:nvPicPr>
        <p:blipFill>
          <a:blip r:embed="rId4"/>
          <a:stretch>
            <a:fillRect/>
          </a:stretch>
        </p:blipFill>
        <p:spPr>
          <a:xfrm>
            <a:off x="11272182" y="877837"/>
            <a:ext cx="688908" cy="664522"/>
          </a:xfrm>
          <a:prstGeom prst="rect">
            <a:avLst/>
          </a:prstGeom>
        </p:spPr>
      </p:pic>
    </p:spTree>
    <p:extLst>
      <p:ext uri="{BB962C8B-B14F-4D97-AF65-F5344CB8AC3E}">
        <p14:creationId xmlns:p14="http://schemas.microsoft.com/office/powerpoint/2010/main" val="2215906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854642" y="1262061"/>
            <a:ext cx="5361962" cy="4780796"/>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关系的基本概念</a:t>
            </a:r>
          </a:p>
          <a:p>
            <a:pPr marL="342900" indent="-342900">
              <a:lnSpc>
                <a:spcPts val="3200"/>
              </a:lnSpc>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在简单介绍笛卡尔积概念的基础上，给出了关系的定义及例子</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tx2">
                    <a:lumMod val="50000"/>
                  </a:schemeClr>
                </a:solidFill>
                <a:latin typeface="+mn-ea"/>
              </a:rPr>
              <a:t>要注意全关系和恒等关系的含义</a:t>
            </a:r>
            <a:endParaRPr lang="en-US" altLang="zh-CN" sz="2000" b="1">
              <a:solidFill>
                <a:schemeClr val="tx2">
                  <a:lumMod val="50000"/>
                </a:schemeClr>
              </a:solidFill>
              <a:latin typeface="+mn-ea"/>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关系的关系图和关系矩阵表示方法</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342900" indent="-342900">
              <a:lnSpc>
                <a:spcPts val="3200"/>
              </a:lnSpc>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关系逆和关系复合的计算方法及其基本性质</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tx2">
                    <a:lumMod val="50000"/>
                  </a:schemeClr>
                </a:solidFill>
                <a:latin typeface="+mn-ea"/>
              </a:rPr>
              <a:t>利用关系矩阵计算关系复合</a:t>
            </a:r>
            <a:endParaRPr lang="en-US" altLang="zh-CN" sz="2000" b="1">
              <a:solidFill>
                <a:schemeClr val="tx2">
                  <a:lumMod val="50000"/>
                </a:schemeClr>
              </a:solidFill>
              <a:latin typeface="+mn-ea"/>
            </a:endParaRPr>
          </a:p>
          <a:p>
            <a:pPr marL="800100" lvl="1" indent="-342900">
              <a:spcBef>
                <a:spcPts val="600"/>
              </a:spcBef>
              <a:spcAft>
                <a:spcPts val="600"/>
              </a:spcAft>
              <a:buFont typeface="Arial" panose="020B0604020202020204" pitchFamily="34" charset="0"/>
              <a:buChar char="•"/>
            </a:pPr>
            <a:r>
              <a:rPr lang="zh-CN" altLang="en-US" sz="2000" b="1">
                <a:solidFill>
                  <a:schemeClr val="tx2">
                    <a:lumMod val="50000"/>
                  </a:schemeClr>
                </a:solidFill>
                <a:latin typeface="+mn-ea"/>
              </a:rPr>
              <a:t>关系复合满足结合律，但不满足交换律</a:t>
            </a:r>
            <a:endParaRPr lang="en-US" altLang="zh-CN" sz="2000" b="1">
              <a:solidFill>
                <a:schemeClr val="tx2">
                  <a:lumMod val="50000"/>
                </a:schemeClr>
              </a:solidFill>
              <a:latin typeface="+mn-ea"/>
            </a:endParaRPr>
          </a:p>
          <a:p>
            <a:pPr marL="800100" lvl="1" indent="-342900">
              <a:spcBef>
                <a:spcPts val="600"/>
              </a:spcBef>
              <a:spcAft>
                <a:spcPts val="600"/>
              </a:spcAft>
              <a:buFont typeface="Arial" panose="020B0604020202020204" pitchFamily="34" charset="0"/>
              <a:buChar char="•"/>
            </a:pPr>
            <a:r>
              <a:rPr lang="zh-CN" altLang="en-US" sz="2000" b="1">
                <a:solidFill>
                  <a:schemeClr val="tx2">
                    <a:lumMod val="50000"/>
                  </a:schemeClr>
                </a:solidFill>
                <a:latin typeface="+mn-ea"/>
              </a:rPr>
              <a:t>关系复合和逆保持子集关系</a:t>
            </a:r>
            <a:endParaRPr lang="en-US" altLang="zh-CN" sz="2000" b="1">
              <a:solidFill>
                <a:schemeClr val="tx2">
                  <a:lumMod val="50000"/>
                </a:schemeClr>
              </a:solidFill>
              <a:latin typeface="+mn-ea"/>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6350366" y="1629469"/>
            <a:ext cx="4986992" cy="3599062"/>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能计算集合的笛卡尔积</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能给出关系的关系图和关系矩阵</a:t>
            </a:r>
          </a:p>
          <a:p>
            <a:pPr marL="342900" indent="-342900">
              <a:lnSpc>
                <a:spcPts val="3600"/>
              </a:lnSpc>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能计算关系的关系逆和关系复合，能基于矩阵计算关系复合</a:t>
            </a:r>
          </a:p>
          <a:p>
            <a:pPr marL="342900" indent="-342900">
              <a:lnSpc>
                <a:spcPts val="3600"/>
              </a:lnSpc>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熟悉关系逆和关系复合基本性质，能证明与关系运算相关的性质</a:t>
            </a:r>
          </a:p>
        </p:txBody>
      </p:sp>
    </p:spTree>
    <p:extLst>
      <p:ext uri="{BB962C8B-B14F-4D97-AF65-F5344CB8AC3E}">
        <p14:creationId xmlns:p14="http://schemas.microsoft.com/office/powerpoint/2010/main" val="375313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910386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6.5</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6.7</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6.8</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6.11</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笛卡尔积</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笛卡尔积举例</a:t>
            </a:r>
          </a:p>
        </p:txBody>
      </p:sp>
      <p:pic>
        <p:nvPicPr>
          <p:cNvPr id="2" name="图片 1">
            <a:extLst>
              <a:ext uri="{FF2B5EF4-FFF2-40B4-BE49-F238E27FC236}">
                <a16:creationId xmlns:a16="http://schemas.microsoft.com/office/drawing/2014/main" id="{EE4B4971-9F29-4F82-9537-A72D9D4BD813}"/>
              </a:ext>
            </a:extLst>
          </p:cNvPr>
          <p:cNvPicPr>
            <a:picLocks noChangeAspect="1"/>
          </p:cNvPicPr>
          <p:nvPr/>
        </p:nvPicPr>
        <p:blipFill>
          <a:blip r:embed="rId2"/>
          <a:stretch>
            <a:fillRect/>
          </a:stretch>
        </p:blipFill>
        <p:spPr>
          <a:xfrm>
            <a:off x="1006497" y="1484899"/>
            <a:ext cx="10179004" cy="2754404"/>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0D81C6F-AB38-40D7-BF57-A3EA301C99DA}"/>
                  </a:ext>
                </a:extLst>
              </p:cNvPr>
              <p:cNvSpPr txBox="1"/>
              <p:nvPr/>
            </p:nvSpPr>
            <p:spPr>
              <a:xfrm>
                <a:off x="2072199" y="4637784"/>
                <a:ext cx="8047599" cy="984885"/>
              </a:xfrm>
              <a:prstGeom prst="rect">
                <a:avLst/>
              </a:prstGeom>
              <a:solidFill>
                <a:schemeClr val="accent5">
                  <a:lumMod val="20000"/>
                  <a:lumOff val="80000"/>
                </a:schemeClr>
              </a:solidFill>
            </p:spPr>
            <p:txBody>
              <a:bodyPr wrap="square" rtlCol="0">
                <a:spAutoFit/>
              </a:bodyPr>
              <a:lstStyle/>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笛卡尔积作为集合运算</a:t>
                </a:r>
                <a:r>
                  <a:rPr lang="zh-CN" altLang="en-US" sz="2400" b="1">
                    <a:solidFill>
                      <a:srgbClr val="C00000"/>
                    </a:solidFill>
                    <a:latin typeface="+mn-ea"/>
                  </a:rPr>
                  <a:t>不满足交换律</a:t>
                </a:r>
                <a:r>
                  <a:rPr lang="zh-CN" altLang="en-US" sz="2400" b="1">
                    <a:solidFill>
                      <a:srgbClr val="002060"/>
                    </a:solidFill>
                    <a:latin typeface="楷体" panose="02010609060101010101" pitchFamily="49" charset="-122"/>
                    <a:ea typeface="楷体" panose="02010609060101010101" pitchFamily="49" charset="-122"/>
                  </a:rPr>
                  <a:t>，也</a:t>
                </a:r>
                <a:r>
                  <a:rPr lang="zh-CN" altLang="en-US" sz="2400" b="1">
                    <a:solidFill>
                      <a:srgbClr val="C00000"/>
                    </a:solidFill>
                    <a:latin typeface="+mn-ea"/>
                  </a:rPr>
                  <a:t>不满足结合律</a:t>
                </a:r>
                <a:endParaRPr lang="en-US" altLang="zh-CN" sz="2400" b="1">
                  <a:solidFill>
                    <a:srgbClr val="C00000"/>
                  </a:solidFill>
                  <a:latin typeface="+mn-ea"/>
                </a:endParaRP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𝑨</m:t>
                    </m:r>
                  </m:oMath>
                </a14:m>
                <a:r>
                  <a:rPr lang="zh-CN" altLang="en-US" sz="24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𝒏</m:t>
                    </m:r>
                  </m:oMath>
                </a14:m>
                <a:r>
                  <a:rPr lang="zh-CN" altLang="en-US" sz="2400" b="1">
                    <a:solidFill>
                      <a:srgbClr val="002060"/>
                    </a:solidFill>
                    <a:latin typeface="楷体" panose="02010609060101010101" pitchFamily="49" charset="-122"/>
                    <a:ea typeface="楷体" panose="02010609060101010101" pitchFamily="49" charset="-122"/>
                  </a:rPr>
                  <a:t>个元素，</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𝑩</m:t>
                    </m:r>
                  </m:oMath>
                </a14:m>
                <a:r>
                  <a:rPr lang="zh-CN" altLang="en-US" sz="24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𝒎</m:t>
                    </m:r>
                  </m:oMath>
                </a14:m>
                <a:r>
                  <a:rPr lang="zh-CN" altLang="en-US" sz="2400" b="1">
                    <a:solidFill>
                      <a:srgbClr val="002060"/>
                    </a:solidFill>
                    <a:latin typeface="楷体" panose="02010609060101010101" pitchFamily="49" charset="-122"/>
                    <a:ea typeface="楷体" panose="02010609060101010101" pitchFamily="49" charset="-122"/>
                  </a:rPr>
                  <a:t>个元素，则</a:t>
                </a:r>
                <a14:m>
                  <m:oMath xmlns:m="http://schemas.openxmlformats.org/officeDocument/2006/math">
                    <m:r>
                      <a:rPr lang="en-US" altLang="zh-CN" sz="2400" b="1" i="1" smtClean="0">
                        <a:solidFill>
                          <a:srgbClr val="C00000"/>
                        </a:solidFill>
                        <a:latin typeface="Cambria Math" panose="02040503050406030204" pitchFamily="18" charset="0"/>
                      </a:rPr>
                      <m:t>𝑨</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𝑩</m:t>
                    </m:r>
                  </m:oMath>
                </a14:m>
                <a:r>
                  <a:rPr lang="zh-CN" altLang="en-US" sz="2400" b="1">
                    <a:solidFill>
                      <a:srgbClr val="C00000"/>
                    </a:solidFill>
                    <a:latin typeface="+mn-ea"/>
                  </a:rPr>
                  <a:t>有</a:t>
                </a:r>
                <a14:m>
                  <m:oMath xmlns:m="http://schemas.openxmlformats.org/officeDocument/2006/math">
                    <m:r>
                      <a:rPr lang="en-US" altLang="zh-CN" sz="2400" b="1" i="1" smtClean="0">
                        <a:solidFill>
                          <a:srgbClr val="C00000"/>
                        </a:solidFill>
                        <a:latin typeface="Cambria Math" panose="02040503050406030204" pitchFamily="18" charset="0"/>
                      </a:rPr>
                      <m:t>𝒏𝒎</m:t>
                    </m:r>
                  </m:oMath>
                </a14:m>
                <a:r>
                  <a:rPr lang="zh-CN" altLang="en-US" sz="2400" b="1">
                    <a:solidFill>
                      <a:srgbClr val="C00000"/>
                    </a:solidFill>
                    <a:latin typeface="+mn-ea"/>
                  </a:rPr>
                  <a:t>个元素</a:t>
                </a:r>
                <a:endParaRPr lang="zh-CN" altLang="en-US" sz="2400" b="1">
                  <a:solidFill>
                    <a:srgbClr val="002060"/>
                  </a:solidFill>
                  <a:latin typeface="+mn-ea"/>
                </a:endParaRPr>
              </a:p>
            </p:txBody>
          </p:sp>
        </mc:Choice>
        <mc:Fallback xmlns="">
          <p:sp>
            <p:nvSpPr>
              <p:cNvPr id="3" name="文本框 2">
                <a:extLst>
                  <a:ext uri="{FF2B5EF4-FFF2-40B4-BE49-F238E27FC236}">
                    <a16:creationId xmlns:a16="http://schemas.microsoft.com/office/drawing/2014/main" id="{70D81C6F-AB38-40D7-BF57-A3EA301C99DA}"/>
                  </a:ext>
                </a:extLst>
              </p:cNvPr>
              <p:cNvSpPr txBox="1">
                <a:spLocks noRot="1" noChangeAspect="1" noMove="1" noResize="1" noEditPoints="1" noAdjustHandles="1" noChangeArrowheads="1" noChangeShapeType="1" noTextEdit="1"/>
              </p:cNvSpPr>
              <p:nvPr/>
            </p:nvSpPr>
            <p:spPr>
              <a:xfrm>
                <a:off x="2072199" y="4637784"/>
                <a:ext cx="8047599" cy="984885"/>
              </a:xfrm>
              <a:prstGeom prst="rect">
                <a:avLst/>
              </a:prstGeom>
              <a:blipFill>
                <a:blip r:embed="rId3"/>
                <a:stretch>
                  <a:fillRect l="-1061" t="-7453" b="-14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040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1011" y="1501549"/>
            <a:ext cx="4733731" cy="3854901"/>
          </a:xfrm>
          <a:prstGeom prst="rect">
            <a:avLst/>
          </a:prstGeom>
          <a:noFill/>
        </p:spPr>
        <p:txBody>
          <a:bodyPr wrap="square" rtlCol="0">
            <a:spAutoFit/>
          </a:bodyPr>
          <a:lstStyle/>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笛卡尔积</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关系的定义</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关系的表示</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关系的运算</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9468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关系的定义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二元关系的定义</a:t>
            </a:r>
          </a:p>
        </p:txBody>
      </p:sp>
      <p:grpSp>
        <p:nvGrpSpPr>
          <p:cNvPr id="11" name="组合 10">
            <a:extLst>
              <a:ext uri="{FF2B5EF4-FFF2-40B4-BE49-F238E27FC236}">
                <a16:creationId xmlns:a16="http://schemas.microsoft.com/office/drawing/2014/main" id="{2ECE21FB-1012-4E53-87AC-8707B1366EEB}"/>
              </a:ext>
            </a:extLst>
          </p:cNvPr>
          <p:cNvGrpSpPr/>
          <p:nvPr/>
        </p:nvGrpSpPr>
        <p:grpSpPr>
          <a:xfrm>
            <a:off x="1484528" y="1202107"/>
            <a:ext cx="9222942" cy="2893100"/>
            <a:chOff x="1434094" y="1103964"/>
            <a:chExt cx="9222942" cy="2893100"/>
          </a:xfrm>
          <a:solidFill>
            <a:schemeClr val="accent2">
              <a:lumMod val="20000"/>
              <a:lumOff val="80000"/>
              <a:alpha val="50000"/>
            </a:schemeClr>
          </a:solidFill>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B4DB7F-6D54-4D1E-85DB-FD472291A2C7}"/>
                    </a:ext>
                  </a:extLst>
                </p:cNvPr>
                <p:cNvSpPr txBox="1"/>
                <p:nvPr/>
              </p:nvSpPr>
              <p:spPr>
                <a:xfrm>
                  <a:off x="1434094" y="1103964"/>
                  <a:ext cx="9222942" cy="2893100"/>
                </a:xfrm>
                <a:prstGeom prst="rect">
                  <a:avLst/>
                </a:prstGeom>
                <a:grpFill/>
              </p:spPr>
              <p:txBody>
                <a:bodyPr wrap="square" rtlCol="0">
                  <a:spAutoFit/>
                </a:bodyPr>
                <a:lstStyle/>
                <a:p>
                  <a:pPr algn="ctr">
                    <a:spcBef>
                      <a:spcPts val="600"/>
                    </a:spcBef>
                    <a:spcAft>
                      <a:spcPts val="600"/>
                    </a:spcAft>
                  </a:pPr>
                  <a:r>
                    <a:rPr lang="zh-CN" altLang="en-US" sz="2400" b="1">
                      <a:solidFill>
                        <a:srgbClr val="C00000"/>
                      </a:solidFill>
                    </a:rPr>
                    <a:t>二元关系</a:t>
                  </a:r>
                  <a:r>
                    <a:rPr lang="en-US" altLang="zh-CN" sz="2400" b="1">
                      <a:solidFill>
                        <a:srgbClr val="C00000"/>
                      </a:solidFill>
                    </a:rPr>
                    <a:t>(binary relation)</a:t>
                  </a:r>
                </a:p>
                <a:p>
                  <a:pPr>
                    <a:spcBef>
                      <a:spcPts val="600"/>
                    </a:spcBef>
                    <a:spcAft>
                      <a:spcPts val="600"/>
                    </a:spcAft>
                  </a:pPr>
                  <a:r>
                    <a:rPr lang="zh-CN" altLang="en-US" sz="2400" b="1">
                      <a:solidFill>
                        <a:srgbClr val="C00000"/>
                      </a:solidFill>
                      <a:latin typeface="+mn-ea"/>
                    </a:rPr>
                    <a:t>集合</a:t>
                  </a:r>
                  <a14:m>
                    <m:oMath xmlns:m="http://schemas.openxmlformats.org/officeDocument/2006/math">
                      <m:r>
                        <a:rPr lang="en-US" altLang="zh-CN" sz="2400" b="1">
                          <a:solidFill>
                            <a:srgbClr val="C00000"/>
                          </a:solidFill>
                          <a:latin typeface="Cambria Math" panose="02040503050406030204" pitchFamily="18" charset="0"/>
                        </a:rPr>
                        <m:t>𝑨</m:t>
                      </m:r>
                    </m:oMath>
                  </a14:m>
                  <a:r>
                    <a:rPr lang="zh-CN" altLang="en-US" sz="2400" b="1">
                      <a:solidFill>
                        <a:srgbClr val="C00000"/>
                      </a:solidFill>
                      <a:latin typeface="+mn-ea"/>
                    </a:rPr>
                    <a:t>到</a:t>
                  </a:r>
                  <a14:m>
                    <m:oMath xmlns:m="http://schemas.openxmlformats.org/officeDocument/2006/math">
                      <m:r>
                        <a:rPr lang="en-US" altLang="zh-CN" sz="2400" b="1">
                          <a:solidFill>
                            <a:srgbClr val="C00000"/>
                          </a:solidFill>
                          <a:latin typeface="Cambria Math" panose="02040503050406030204" pitchFamily="18" charset="0"/>
                        </a:rPr>
                        <m:t>𝑩</m:t>
                      </m:r>
                    </m:oMath>
                  </a14:m>
                  <a:r>
                    <a:rPr lang="zh-CN" altLang="en-US" sz="2400" b="1">
                      <a:solidFill>
                        <a:srgbClr val="C00000"/>
                      </a:solidFill>
                      <a:latin typeface="+mn-ea"/>
                    </a:rPr>
                    <a:t>的二元关系</a:t>
                  </a: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定义为笛卡尔积</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a:solidFill>
                        <a:srgbClr val="002060"/>
                      </a:solidFill>
                      <a:latin typeface="楷体" panose="02010609060101010101" pitchFamily="49" charset="-122"/>
                      <a:ea typeface="楷体" panose="02010609060101010101" pitchFamily="49" charset="-122"/>
                    </a:rPr>
                    <a:t>的子集，即</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oMath>
                  </a14:m>
                  <a:r>
                    <a:rPr lang="en-US" altLang="zh-CN" sz="2000" b="1">
                      <a:solidFill>
                        <a:schemeClr val="tx2">
                          <a:lumMod val="50000"/>
                        </a:schemeClr>
                      </a:solidFill>
                    </a:rPr>
                    <a:t> = </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时，称</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𝑨</m:t>
                      </m:r>
                    </m:oMath>
                  </a14:m>
                  <a:r>
                    <a:rPr lang="zh-CN" altLang="en-US" sz="2000" b="1">
                      <a:solidFill>
                        <a:schemeClr val="tx2">
                          <a:lumMod val="50000"/>
                        </a:schemeClr>
                      </a:solidFill>
                    </a:rPr>
                    <a:t>为</a:t>
                  </a:r>
                  <a:r>
                    <a:rPr lang="zh-CN" altLang="en-US" sz="2000" b="1">
                      <a:solidFill>
                        <a:srgbClr val="C00000"/>
                      </a:solidFill>
                      <a:latin typeface="+mn-ea"/>
                    </a:rPr>
                    <a:t>集合</a:t>
                  </a:r>
                  <a:r>
                    <a:rPr lang="en-US" altLang="zh-CN" sz="2000" b="1">
                      <a:solidFill>
                        <a:srgbClr val="C00000"/>
                      </a:solidFill>
                      <a:latin typeface="+mn-ea"/>
                    </a:rPr>
                    <a:t>A</a:t>
                  </a:r>
                  <a:r>
                    <a:rPr lang="zh-CN" altLang="en-US" sz="2000" b="1">
                      <a:solidFill>
                        <a:srgbClr val="C00000"/>
                      </a:solidFill>
                      <a:latin typeface="+mn-ea"/>
                    </a:rPr>
                    <a:t>上的二元关系</a:t>
                  </a:r>
                  <a:endParaRPr lang="en-US" altLang="zh-CN" sz="2400" b="1">
                    <a:solidFill>
                      <a:srgbClr val="C00000"/>
                    </a:solidFill>
                    <a:latin typeface="+mn-ea"/>
                  </a:endParaRP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对于元素</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𝒂</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 </m:t>
                      </m:r>
                      <m:r>
                        <a:rPr lang="en-US" altLang="zh-CN" sz="2000" b="1" i="1">
                          <a:solidFill>
                            <a:schemeClr val="tx2">
                              <a:lumMod val="50000"/>
                            </a:schemeClr>
                          </a:solidFill>
                          <a:latin typeface="Cambria Math" panose="02040503050406030204" pitchFamily="18" charset="0"/>
                        </a:rPr>
                        <m:t>𝒃</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a:t>
                  </a: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𝒂</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𝒃</m:t>
                          </m:r>
                        </m:e>
                      </m:d>
                      <m:r>
                        <a:rPr lang="en-US" altLang="zh-CN" sz="2000" b="1" i="1">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𝑹</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，则称</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𝒂</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𝒃</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有关系</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𝑹</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，有时简记为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𝒂</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𝑹</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𝒃</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2000" b="1" i="1">
                              <a:solidFill>
                                <a:schemeClr val="accent2">
                                  <a:lumMod val="50000"/>
                                </a:schemeClr>
                              </a:solidFill>
                              <a:latin typeface="Cambria Math" panose="02040503050406030204" pitchFamily="18" charset="0"/>
                              <a:ea typeface="楷体" panose="02010609060101010101" pitchFamily="49" charset="-122"/>
                            </a:rPr>
                            <m:t>𝒂</m:t>
                          </m:r>
                          <m:r>
                            <a:rPr lang="en-US" altLang="zh-CN" sz="2000" b="1" i="1">
                              <a:solidFill>
                                <a:schemeClr val="accent2">
                                  <a:lumMod val="50000"/>
                                </a:schemeClr>
                              </a:solidFill>
                              <a:latin typeface="Cambria Math" panose="02040503050406030204" pitchFamily="18" charset="0"/>
                              <a:ea typeface="楷体" panose="02010609060101010101" pitchFamily="49" charset="-122"/>
                            </a:rPr>
                            <m:t>,</m:t>
                          </m:r>
                          <m:r>
                            <a:rPr lang="en-US" altLang="zh-CN" sz="2000" b="1" i="1">
                              <a:solidFill>
                                <a:schemeClr val="accent2">
                                  <a:lumMod val="50000"/>
                                </a:schemeClr>
                              </a:solidFill>
                              <a:latin typeface="Cambria Math" panose="02040503050406030204" pitchFamily="18" charset="0"/>
                              <a:ea typeface="楷体" panose="02010609060101010101" pitchFamily="49" charset="-122"/>
                            </a:rPr>
                            <m:t>𝒃</m:t>
                          </m:r>
                        </m:e>
                      </m:d>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𝑹</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，则称</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𝒂</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𝒃</m:t>
                      </m:r>
                    </m:oMath>
                  </a14:m>
                  <a:r>
                    <a:rPr lang="zh-CN" altLang="en-US" sz="2000" b="1">
                      <a:solidFill>
                        <a:srgbClr val="C00000"/>
                      </a:solidFill>
                      <a:latin typeface="楷体" panose="02010609060101010101" pitchFamily="49" charset="-122"/>
                      <a:ea typeface="楷体" panose="02010609060101010101" pitchFamily="49" charset="-122"/>
                    </a:rPr>
                    <a:t>没有</a:t>
                  </a:r>
                  <a:r>
                    <a:rPr lang="zh-CN" altLang="en-US" sz="2000" b="1">
                      <a:solidFill>
                        <a:schemeClr val="accent2">
                          <a:lumMod val="50000"/>
                        </a:schemeClr>
                      </a:solidFill>
                      <a:latin typeface="楷体" panose="02010609060101010101" pitchFamily="49" charset="-122"/>
                      <a:ea typeface="楷体" panose="02010609060101010101" pitchFamily="49" charset="-122"/>
                    </a:rPr>
                    <a:t>关系</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𝑹</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，有时简记为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𝒂</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𝑹</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𝒃</m:t>
                      </m:r>
                    </m:oMath>
                  </a14:m>
                  <a:endParaRPr lang="zh-CN" altLang="en-US" sz="20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98B4DB7F-6D54-4D1E-85DB-FD472291A2C7}"/>
                    </a:ext>
                  </a:extLst>
                </p:cNvPr>
                <p:cNvSpPr txBox="1">
                  <a:spLocks noRot="1" noChangeAspect="1" noMove="1" noResize="1" noEditPoints="1" noAdjustHandles="1" noChangeArrowheads="1" noChangeShapeType="1" noTextEdit="1"/>
                </p:cNvSpPr>
                <p:nvPr/>
              </p:nvSpPr>
              <p:spPr>
                <a:xfrm>
                  <a:off x="1434094" y="1103964"/>
                  <a:ext cx="9222942" cy="2893100"/>
                </a:xfrm>
                <a:prstGeom prst="rect">
                  <a:avLst/>
                </a:prstGeom>
                <a:blipFill>
                  <a:blip r:embed="rId3"/>
                  <a:stretch>
                    <a:fillRect l="-1058" t="-1474" b="-421"/>
                  </a:stretch>
                </a:blipFill>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6ECA112D-F6D5-4E62-909F-1215467A7D05}"/>
                </a:ext>
              </a:extLst>
            </p:cNvPr>
            <p:cNvCxnSpPr>
              <a:cxnSpLocks/>
            </p:cNvCxnSpPr>
            <p:nvPr/>
          </p:nvCxnSpPr>
          <p:spPr>
            <a:xfrm flipH="1">
              <a:off x="7926993" y="3604973"/>
              <a:ext cx="164461" cy="223666"/>
            </a:xfrm>
            <a:prstGeom prst="line">
              <a:avLst/>
            </a:prstGeom>
            <a:grpFill/>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52A11BF8-6056-41A0-BAAD-ABE998FFFDC0}"/>
              </a:ext>
            </a:extLst>
          </p:cNvPr>
          <p:cNvSpPr txBox="1"/>
          <p:nvPr/>
        </p:nvSpPr>
        <p:spPr>
          <a:xfrm>
            <a:off x="877124" y="4521017"/>
            <a:ext cx="2907660" cy="1554272"/>
          </a:xfrm>
          <a:prstGeom prst="rect">
            <a:avLst/>
          </a:prstGeom>
          <a:solidFill>
            <a:schemeClr val="accent6">
              <a:lumMod val="20000"/>
              <a:lumOff val="80000"/>
              <a:alpha val="50000"/>
            </a:schemeClr>
          </a:solidFill>
        </p:spPr>
        <p:txBody>
          <a:bodyPr wrap="square" rtlCol="0">
            <a:spAutoFit/>
          </a:bodyPr>
          <a:lstStyle/>
          <a:p>
            <a:pPr algn="ctr">
              <a:spcAft>
                <a:spcPts val="600"/>
              </a:spcAft>
            </a:pPr>
            <a:r>
              <a:rPr lang="zh-CN" altLang="en-US" b="1">
                <a:solidFill>
                  <a:srgbClr val="C00000"/>
                </a:solidFill>
              </a:rPr>
              <a:t>生活中的例子</a:t>
            </a:r>
            <a:endParaRPr lang="en-US" altLang="zh-CN" b="1">
              <a:solidFill>
                <a:srgbClr val="C00000"/>
              </a:solidFill>
            </a:endParaRPr>
          </a:p>
          <a:p>
            <a:pPr>
              <a:spcAft>
                <a:spcPts val="600"/>
              </a:spcAft>
            </a:pPr>
            <a:r>
              <a:rPr lang="zh-CN" altLang="en-US" b="1">
                <a:solidFill>
                  <a:srgbClr val="002060"/>
                </a:solidFill>
                <a:latin typeface="楷体" panose="02010609060101010101" pitchFamily="49" charset="-122"/>
                <a:ea typeface="楷体" panose="02010609060101010101" pitchFamily="49" charset="-122"/>
              </a:rPr>
              <a:t>人与人之间的同事关系、同学关系、朋友关系、恋爱关系、父子关系、亲戚关系、夫妻关系</a:t>
            </a:r>
          </a:p>
        </p:txBody>
      </p:sp>
      <p:sp>
        <p:nvSpPr>
          <p:cNvPr id="13" name="文本框 12">
            <a:extLst>
              <a:ext uri="{FF2B5EF4-FFF2-40B4-BE49-F238E27FC236}">
                <a16:creationId xmlns:a16="http://schemas.microsoft.com/office/drawing/2014/main" id="{A72D188F-F3B7-4A52-A840-FEEBC0E8B37A}"/>
              </a:ext>
            </a:extLst>
          </p:cNvPr>
          <p:cNvSpPr txBox="1"/>
          <p:nvPr/>
        </p:nvSpPr>
        <p:spPr>
          <a:xfrm>
            <a:off x="4563229" y="4521017"/>
            <a:ext cx="2986601" cy="1554272"/>
          </a:xfrm>
          <a:prstGeom prst="rect">
            <a:avLst/>
          </a:prstGeom>
          <a:solidFill>
            <a:schemeClr val="accent6">
              <a:lumMod val="20000"/>
              <a:lumOff val="80000"/>
              <a:alpha val="50000"/>
            </a:schemeClr>
          </a:solidFill>
        </p:spPr>
        <p:txBody>
          <a:bodyPr wrap="square" rtlCol="0">
            <a:spAutoFit/>
          </a:bodyPr>
          <a:lstStyle/>
          <a:p>
            <a:pPr algn="ctr">
              <a:spcAft>
                <a:spcPts val="600"/>
              </a:spcAft>
            </a:pPr>
            <a:r>
              <a:rPr lang="zh-CN" altLang="en-US" b="1">
                <a:solidFill>
                  <a:srgbClr val="C00000"/>
                </a:solidFill>
              </a:rPr>
              <a:t>计算机程序中的例子</a:t>
            </a:r>
          </a:p>
          <a:p>
            <a:r>
              <a:rPr lang="zh-CN" altLang="en-US" b="1">
                <a:solidFill>
                  <a:srgbClr val="002060"/>
                </a:solidFill>
                <a:latin typeface="楷体" panose="02010609060101010101" pitchFamily="49" charset="-122"/>
                <a:ea typeface="楷体" panose="02010609060101010101" pitchFamily="49" charset="-122"/>
              </a:rPr>
              <a:t>类之间的继承关系、使用关系（一个类使用到另一个类的成员）、子程序（方法、函数）之间的调用关系</a:t>
            </a:r>
          </a:p>
        </p:txBody>
      </p:sp>
      <p:sp>
        <p:nvSpPr>
          <p:cNvPr id="14" name="文本框 13">
            <a:extLst>
              <a:ext uri="{FF2B5EF4-FFF2-40B4-BE49-F238E27FC236}">
                <a16:creationId xmlns:a16="http://schemas.microsoft.com/office/drawing/2014/main" id="{5759F9BD-3D7C-4C49-98EB-59B1AA35F371}"/>
              </a:ext>
            </a:extLst>
          </p:cNvPr>
          <p:cNvSpPr txBox="1"/>
          <p:nvPr/>
        </p:nvSpPr>
        <p:spPr>
          <a:xfrm>
            <a:off x="8328276" y="4521017"/>
            <a:ext cx="2986600" cy="1554272"/>
          </a:xfrm>
          <a:prstGeom prst="rect">
            <a:avLst/>
          </a:prstGeom>
          <a:solidFill>
            <a:schemeClr val="accent6">
              <a:lumMod val="20000"/>
              <a:lumOff val="80000"/>
              <a:alpha val="50000"/>
            </a:schemeClr>
          </a:solidFill>
        </p:spPr>
        <p:txBody>
          <a:bodyPr wrap="square" rtlCol="0">
            <a:spAutoFit/>
          </a:bodyPr>
          <a:lstStyle/>
          <a:p>
            <a:pPr algn="ctr">
              <a:spcAft>
                <a:spcPts val="600"/>
              </a:spcAft>
            </a:pPr>
            <a:r>
              <a:rPr lang="zh-CN" altLang="en-US" b="1">
                <a:solidFill>
                  <a:srgbClr val="C00000"/>
                </a:solidFill>
              </a:rPr>
              <a:t>数学中的例子</a:t>
            </a:r>
          </a:p>
          <a:p>
            <a:r>
              <a:rPr lang="zh-CN" altLang="en-US" b="1">
                <a:solidFill>
                  <a:srgbClr val="002060"/>
                </a:solidFill>
                <a:latin typeface="楷体" panose="02010609060101010101" pitchFamily="49" charset="-122"/>
                <a:ea typeface="楷体" panose="02010609060101010101" pitchFamily="49" charset="-122"/>
              </a:rPr>
              <a:t>数之间的大小关系、整数之间的整除关系、集合之间的子集关系、逻辑公式之间的等值关系、蕴涵关系</a:t>
            </a:r>
          </a:p>
        </p:txBody>
      </p:sp>
      <p:sp>
        <p:nvSpPr>
          <p:cNvPr id="15" name="文本框 14">
            <a:extLst>
              <a:ext uri="{FF2B5EF4-FFF2-40B4-BE49-F238E27FC236}">
                <a16:creationId xmlns:a16="http://schemas.microsoft.com/office/drawing/2014/main" id="{F7EB0C7E-DABA-4643-BA8E-B4EDF75D36C3}"/>
              </a:ext>
            </a:extLst>
          </p:cNvPr>
          <p:cNvSpPr txBox="1"/>
          <p:nvPr/>
        </p:nvSpPr>
        <p:spPr>
          <a:xfrm>
            <a:off x="8591413" y="3926782"/>
            <a:ext cx="2723463"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二元关系的例子无所不在！</a:t>
            </a:r>
          </a:p>
        </p:txBody>
      </p:sp>
      <p:sp>
        <p:nvSpPr>
          <p:cNvPr id="16" name="矩形: 圆角 15">
            <a:extLst>
              <a:ext uri="{FF2B5EF4-FFF2-40B4-BE49-F238E27FC236}">
                <a16:creationId xmlns:a16="http://schemas.microsoft.com/office/drawing/2014/main" id="{B4BDFFC3-9114-4FBE-84AD-889DE0D6C1F9}"/>
              </a:ext>
            </a:extLst>
          </p:cNvPr>
          <p:cNvSpPr/>
          <p:nvPr/>
        </p:nvSpPr>
        <p:spPr>
          <a:xfrm>
            <a:off x="743361" y="4414118"/>
            <a:ext cx="10709663" cy="1739848"/>
          </a:xfrm>
          <a:prstGeom prst="roundRect">
            <a:avLst>
              <a:gd name="adj" fmla="val 1061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5D5D5E0C-4692-4310-8F80-AF2912A16F36}"/>
              </a:ext>
            </a:extLst>
          </p:cNvPr>
          <p:cNvSpPr/>
          <p:nvPr/>
        </p:nvSpPr>
        <p:spPr>
          <a:xfrm>
            <a:off x="9907096" y="4296114"/>
            <a:ext cx="92098" cy="118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829F290-4471-41A5-96BF-6A35F8DE16E9}"/>
              </a:ext>
            </a:extLst>
          </p:cNvPr>
          <p:cNvSpPr txBox="1"/>
          <p:nvPr/>
        </p:nvSpPr>
        <p:spPr>
          <a:xfrm>
            <a:off x="8591413" y="2453750"/>
            <a:ext cx="2723463" cy="692626"/>
          </a:xfrm>
          <a:prstGeom prst="rect">
            <a:avLst/>
          </a:prstGeom>
          <a:solidFill>
            <a:schemeClr val="accent2">
              <a:lumMod val="20000"/>
              <a:lumOff val="80000"/>
            </a:schemeClr>
          </a:solidFill>
        </p:spPr>
        <p:txBody>
          <a:bodyPr wrap="square" rtlCol="0">
            <a:spAutoFit/>
          </a:bodyPr>
          <a:lstStyle/>
          <a:p>
            <a:pPr>
              <a:lnSpc>
                <a:spcPts val="2400"/>
              </a:lnSpc>
            </a:pPr>
            <a:r>
              <a:rPr lang="zh-CN" altLang="en-US" b="1">
                <a:solidFill>
                  <a:schemeClr val="accent4">
                    <a:lumMod val="50000"/>
                  </a:schemeClr>
                </a:solidFill>
              </a:rPr>
              <a:t>二元关系最常见，通常说的关系就是指二元关系</a:t>
            </a:r>
          </a:p>
        </p:txBody>
      </p:sp>
    </p:spTree>
    <p:extLst>
      <p:ext uri="{BB962C8B-B14F-4D97-AF65-F5344CB8AC3E}">
        <p14:creationId xmlns:p14="http://schemas.microsoft.com/office/powerpoint/2010/main" val="201177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关系的定义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二元关系的例子</a:t>
            </a:r>
          </a:p>
        </p:txBody>
      </p:sp>
      <p:sp>
        <p:nvSpPr>
          <p:cNvPr id="2" name="文本框 1">
            <a:extLst>
              <a:ext uri="{FF2B5EF4-FFF2-40B4-BE49-F238E27FC236}">
                <a16:creationId xmlns:a16="http://schemas.microsoft.com/office/drawing/2014/main" id="{002AEF03-F124-4A82-A54F-220005FA68A2}"/>
              </a:ext>
            </a:extLst>
          </p:cNvPr>
          <p:cNvSpPr txBox="1"/>
          <p:nvPr/>
        </p:nvSpPr>
        <p:spPr>
          <a:xfrm>
            <a:off x="731299" y="1287962"/>
            <a:ext cx="9367668"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二元关系也是集合，定义集合的元素枚举法、性质概括法可用于严格定义二元关系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406EF25-5B08-432E-B93C-2F0F24BD43C6}"/>
                  </a:ext>
                </a:extLst>
              </p:cNvPr>
              <p:cNvSpPr txBox="1"/>
              <p:nvPr/>
            </p:nvSpPr>
            <p:spPr>
              <a:xfrm>
                <a:off x="731299" y="1950969"/>
                <a:ext cx="10729400" cy="923330"/>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性质概括法定义的关系</a:t>
                </a:r>
                <a:endParaRPr lang="en-US" altLang="zh-CN" sz="2400" b="1">
                  <a:solidFill>
                    <a:srgbClr val="C00000"/>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给定整数</a:t>
                </a:r>
                <a14:m>
                  <m:oMath xmlns:m="http://schemas.openxmlformats.org/officeDocument/2006/math">
                    <m:r>
                      <a:rPr lang="en-US" altLang="zh-CN" sz="2000" b="1" i="1" smtClean="0">
                        <a:solidFill>
                          <a:srgbClr val="002060"/>
                        </a:solidFill>
                        <a:latin typeface="Cambria Math" panose="02040503050406030204" pitchFamily="18" charset="0"/>
                      </a:rPr>
                      <m:t>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oMath>
                </a14:m>
                <a:r>
                  <a:rPr lang="zh-CN" altLang="en-US" sz="2000" b="1" i="0">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定义正</a:t>
                </a:r>
                <a:r>
                  <a:rPr lang="zh-CN" altLang="en-US" sz="2000" b="1" i="0">
                    <a:solidFill>
                      <a:srgbClr val="002060"/>
                    </a:solidFill>
                    <a:latin typeface="楷体" panose="02010609060101010101" pitchFamily="49" charset="-122"/>
                    <a:ea typeface="楷体" panose="02010609060101010101" pitchFamily="49" charset="-122"/>
                  </a:rPr>
                  <a:t>整数集上的关系</a:t>
                </a:r>
                <a:r>
                  <a:rPr lang="en-US" altLang="zh-CN" sz="2000" b="1" i="0">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0" smtClean="0">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m:t>
                        </m:r>
                      </m:e>
                      <m:sub>
                        <m:r>
                          <a:rPr lang="en-US" altLang="zh-CN" sz="2000" b="1" i="1" smtClean="0">
                            <a:solidFill>
                              <a:srgbClr val="002060"/>
                            </a:solidFill>
                            <a:latin typeface="Cambria Math" panose="02040503050406030204" pitchFamily="18" charset="0"/>
                          </a:rPr>
                          <m:t>𝒎</m:t>
                        </m:r>
                      </m:sub>
                    </m:sSub>
                    <m:r>
                      <a:rPr lang="en-US" altLang="zh-CN" sz="2000" b="1" i="1" smtClean="0">
                        <a:solidFill>
                          <a:srgbClr val="002060"/>
                        </a:solidFill>
                        <a:latin typeface="Cambria Math" panose="02040503050406030204" pitchFamily="18" charset="0"/>
                      </a:rPr>
                      <m:t>= </m:t>
                    </m:r>
                    <m:r>
                      <m:rPr>
                        <m:lit/>
                      </m:rP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m:rPr>
                        <m:lit/>
                      </m:rP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ea typeface="Cambria Math" panose="02040503050406030204" pitchFamily="18" charset="0"/>
                          </a:rPr>
                        </m:ctrlPr>
                      </m:sSupPr>
                      <m:e>
                        <m:r>
                          <a:rPr lang="en-US" altLang="zh-CN" sz="2000" b="1" i="1" smtClean="0">
                            <a:solidFill>
                              <a:srgbClr val="002060"/>
                            </a:solidFill>
                            <a:latin typeface="Cambria Math" panose="02040503050406030204" pitchFamily="18" charset="0"/>
                            <a:ea typeface="Cambria Math" panose="02040503050406030204" pitchFamily="18" charset="0"/>
                          </a:rPr>
                          <m:t>ℤ</m:t>
                        </m:r>
                      </m:e>
                      <m:sup>
                        <m:r>
                          <a:rPr lang="en-US" altLang="zh-CN" sz="2000" b="1" i="1" smtClean="0">
                            <a:solidFill>
                              <a:srgbClr val="002060"/>
                            </a:solidFill>
                            <a:latin typeface="Cambria Math" panose="02040503050406030204" pitchFamily="18" charset="0"/>
                            <a:ea typeface="Cambria Math" panose="02040503050406030204" pitchFamily="18" charset="0"/>
                          </a:rPr>
                          <m:t>+</m:t>
                        </m:r>
                      </m:sup>
                    </m:sSup>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d>
                      <m:dPr>
                        <m:ctrlPr>
                          <a:rPr lang="en-US" altLang="zh-CN" sz="2000" b="1" i="1">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𝒎𝒐𝒅</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𝒎</m:t>
                        </m:r>
                      </m:e>
                    </m:d>
                    <m:r>
                      <m:rPr>
                        <m:lit/>
                      </m:rP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m:t>
                    </m:r>
                    <m:sSup>
                      <m:sSupPr>
                        <m:ctrlPr>
                          <a:rPr lang="en-US" altLang="zh-CN" sz="2000" b="1" i="1">
                            <a:solidFill>
                              <a:srgbClr val="002060"/>
                            </a:solidFill>
                            <a:latin typeface="Cambria Math" panose="02040503050406030204" pitchFamily="18" charset="0"/>
                            <a:ea typeface="Cambria Math" panose="02040503050406030204" pitchFamily="18" charset="0"/>
                          </a:rPr>
                        </m:ctrlPr>
                      </m:sSupPr>
                      <m:e>
                        <m:r>
                          <a:rPr lang="en-US" altLang="zh-CN" sz="2000" b="1" i="1">
                            <a:solidFill>
                              <a:srgbClr val="002060"/>
                            </a:solidFill>
                            <a:latin typeface="Cambria Math" panose="02040503050406030204" pitchFamily="18" charset="0"/>
                            <a:ea typeface="Cambria Math" panose="02040503050406030204" pitchFamily="18" charset="0"/>
                          </a:rPr>
                          <m:t>ℤ</m:t>
                        </m:r>
                      </m:e>
                      <m:sup>
                        <m:r>
                          <a:rPr lang="en-US" altLang="zh-CN" sz="2000" b="1" i="1">
                            <a:solidFill>
                              <a:srgbClr val="002060"/>
                            </a:solidFill>
                            <a:latin typeface="Cambria Math" panose="02040503050406030204" pitchFamily="18" charset="0"/>
                            <a:ea typeface="Cambria Math" panose="02040503050406030204" pitchFamily="18" charset="0"/>
                          </a:rPr>
                          <m:t>+</m:t>
                        </m:r>
                      </m:sup>
                    </m:sSup>
                    <m:r>
                      <a:rPr lang="en-US" altLang="zh-CN" sz="2000" b="1" i="1" smtClean="0">
                        <a:solidFill>
                          <a:srgbClr val="002060"/>
                        </a:solidFill>
                        <a:latin typeface="Cambria Math" panose="02040503050406030204" pitchFamily="18" charset="0"/>
                        <a:ea typeface="Cambria Math" panose="02040503050406030204" pitchFamily="18" charset="0"/>
                      </a:rPr>
                      <m:t>×</m:t>
                    </m:r>
                    <m:sSup>
                      <m:sSupPr>
                        <m:ctrlPr>
                          <a:rPr lang="en-US" altLang="zh-CN" sz="2000" b="1" i="1">
                            <a:solidFill>
                              <a:srgbClr val="002060"/>
                            </a:solidFill>
                            <a:latin typeface="Cambria Math" panose="02040503050406030204" pitchFamily="18" charset="0"/>
                            <a:ea typeface="Cambria Math" panose="02040503050406030204" pitchFamily="18" charset="0"/>
                          </a:rPr>
                        </m:ctrlPr>
                      </m:sSupPr>
                      <m:e>
                        <m:r>
                          <a:rPr lang="en-US" altLang="zh-CN" sz="2000" b="1" i="1">
                            <a:solidFill>
                              <a:srgbClr val="002060"/>
                            </a:solidFill>
                            <a:latin typeface="Cambria Math" panose="02040503050406030204" pitchFamily="18" charset="0"/>
                            <a:ea typeface="Cambria Math" panose="02040503050406030204" pitchFamily="18" charset="0"/>
                          </a:rPr>
                          <m:t>ℤ</m:t>
                        </m:r>
                      </m:e>
                      <m:sup>
                        <m:r>
                          <a:rPr lang="en-US" altLang="zh-CN" sz="2000" b="1" i="1">
                            <a:solidFill>
                              <a:srgbClr val="002060"/>
                            </a:solidFill>
                            <a:latin typeface="Cambria Math" panose="02040503050406030204" pitchFamily="18" charset="0"/>
                            <a:ea typeface="Cambria Math" panose="02040503050406030204" pitchFamily="18" charset="0"/>
                          </a:rPr>
                          <m:t>+</m:t>
                        </m:r>
                      </m:sup>
                    </m:sSup>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F406EF25-5B08-432E-B93C-2F0F24BD43C6}"/>
                  </a:ext>
                </a:extLst>
              </p:cNvPr>
              <p:cNvSpPr txBox="1">
                <a:spLocks noRot="1" noChangeAspect="1" noMove="1" noResize="1" noEditPoints="1" noAdjustHandles="1" noChangeArrowheads="1" noChangeShapeType="1" noTextEdit="1"/>
              </p:cNvSpPr>
              <p:nvPr/>
            </p:nvSpPr>
            <p:spPr>
              <a:xfrm>
                <a:off x="731299" y="1950969"/>
                <a:ext cx="10729400" cy="923330"/>
              </a:xfrm>
              <a:prstGeom prst="rect">
                <a:avLst/>
              </a:prstGeom>
              <a:blipFill>
                <a:blip r:embed="rId2"/>
                <a:stretch>
                  <a:fillRect l="-625" t="-4605"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AA487E1-7AEE-4ED0-9352-06A65F3BAE70}"/>
                  </a:ext>
                </a:extLst>
              </p:cNvPr>
              <p:cNvSpPr txBox="1"/>
              <p:nvPr/>
            </p:nvSpPr>
            <p:spPr>
              <a:xfrm>
                <a:off x="2157719" y="3060634"/>
                <a:ext cx="7876560" cy="923330"/>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元素枚举法定义的关系</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a:solidFill>
                          <a:srgbClr val="002060"/>
                        </a:solidFill>
                        <a:latin typeface="Cambria Math" panose="02040503050406030204" pitchFamily="18" charset="0"/>
                        <a:ea typeface="楷体" panose="02010609060101010101" pitchFamily="49" charset="-122"/>
                      </a:rPr>
                      <m:t>=</m:t>
                    </m:r>
                    <m:r>
                      <m:rPr>
                        <m:lit/>
                      </m:rP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𝒂</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𝒃</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𝒄</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𝒅</m:t>
                    </m:r>
                    <m:r>
                      <m:rPr>
                        <m:lit/>
                      </m:rPr>
                      <a:rPr lang="en-US" altLang="zh-CN" sz="2000" b="1" i="1" smtClean="0">
                        <a:solidFill>
                          <a:srgbClr val="002060"/>
                        </a:solidFill>
                        <a:latin typeface="Cambria Math" panose="02040503050406030204" pitchFamily="18" charset="0"/>
                        <a:ea typeface="楷体" panose="02010609060101010101" pitchFamily="49" charset="-122"/>
                      </a:rPr>
                      <m:t>)</m:t>
                    </m:r>
                  </m:oMath>
                </a14:m>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定义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oMath>
                </a14:m>
                <a:r>
                  <a:rPr lang="zh-CN" altLang="en-US" sz="2000" b="1">
                    <a:solidFill>
                      <a:srgbClr val="002060"/>
                    </a:solidFill>
                    <a:latin typeface="楷体" panose="02010609060101010101" pitchFamily="49" charset="-122"/>
                    <a:ea typeface="楷体" panose="02010609060101010101" pitchFamily="49" charset="-122"/>
                  </a:rPr>
                  <a:t>上的关系：</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𝑹</m:t>
                    </m:r>
                    <m:r>
                      <a:rPr lang="en-US" altLang="zh-CN" sz="2000" b="1" i="1" smtClean="0">
                        <a:solidFill>
                          <a:srgbClr val="002060"/>
                        </a:solidFill>
                        <a:latin typeface="Cambria Math" panose="02040503050406030204" pitchFamily="18" charset="0"/>
                        <a:ea typeface="楷体" panose="02010609060101010101" pitchFamily="49" charset="-122"/>
                      </a:rPr>
                      <m:t> = </m:t>
                    </m:r>
                    <m:r>
                      <m:rPr>
                        <m:lit/>
                      </m:rP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𝒃</m:t>
                    </m:r>
                    <m:r>
                      <m:rPr>
                        <m:lit/>
                      </m:rP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  </m:t>
                    </m:r>
                    <m:r>
                      <m:rPr>
                        <m:lit/>
                      </m:rP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𝒃</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𝒄</m:t>
                    </m:r>
                    <m:r>
                      <m:rPr>
                        <m:lit/>
                      </m:rP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  </m:t>
                    </m:r>
                    <m:r>
                      <m:rPr>
                        <m:lit/>
                      </m:rP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𝒄</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𝒅</m:t>
                    </m:r>
                    <m:r>
                      <m:rPr>
                        <m:lit/>
                      </m:rP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  </m:t>
                    </m:r>
                    <m:r>
                      <m:rPr>
                        <m:lit/>
                      </m:rP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𝒅</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m:t>
                    </m:r>
                    <m:r>
                      <m:rPr>
                        <m:lit/>
                      </m:rPr>
                      <a:rPr lang="en-US" altLang="zh-CN" sz="2000" b="1" i="1">
                        <a:solidFill>
                          <a:srgbClr val="002060"/>
                        </a:solidFill>
                        <a:latin typeface="Cambria Math" panose="02040503050406030204" pitchFamily="18" charset="0"/>
                        <a:ea typeface="楷体" panose="02010609060101010101" pitchFamily="49" charset="-122"/>
                      </a:rPr>
                      <m:t>⟩</m:t>
                    </m:r>
                    <m:r>
                      <m:rPr>
                        <m:lit/>
                      </m:rPr>
                      <a:rPr lang="en-US" altLang="zh-CN" sz="2000" b="1" i="1" smtClean="0">
                        <a:solidFill>
                          <a:srgbClr val="002060"/>
                        </a:solidFill>
                        <a:latin typeface="Cambria Math" panose="02040503050406030204" pitchFamily="18" charset="0"/>
                        <a:ea typeface="楷体" panose="02010609060101010101" pitchFamily="49" charset="-122"/>
                      </a:rPr>
                      <m:t>)</m:t>
                    </m:r>
                  </m:oMath>
                </a14:m>
                <a:endParaRPr lang="zh-CN" altLang="en-US" sz="2000"/>
              </a:p>
            </p:txBody>
          </p:sp>
        </mc:Choice>
        <mc:Fallback xmlns="">
          <p:sp>
            <p:nvSpPr>
              <p:cNvPr id="4" name="文本框 3">
                <a:extLst>
                  <a:ext uri="{FF2B5EF4-FFF2-40B4-BE49-F238E27FC236}">
                    <a16:creationId xmlns:a16="http://schemas.microsoft.com/office/drawing/2014/main" id="{FAA487E1-7AEE-4ED0-9352-06A65F3BAE70}"/>
                  </a:ext>
                </a:extLst>
              </p:cNvPr>
              <p:cNvSpPr txBox="1">
                <a:spLocks noRot="1" noChangeAspect="1" noMove="1" noResize="1" noEditPoints="1" noAdjustHandles="1" noChangeArrowheads="1" noChangeShapeType="1" noTextEdit="1"/>
              </p:cNvSpPr>
              <p:nvPr/>
            </p:nvSpPr>
            <p:spPr>
              <a:xfrm>
                <a:off x="2157719" y="3060634"/>
                <a:ext cx="7876560" cy="923330"/>
              </a:xfrm>
              <a:prstGeom prst="rect">
                <a:avLst/>
              </a:prstGeom>
              <a:blipFill>
                <a:blip r:embed="rId3"/>
                <a:stretch>
                  <a:fillRect l="-851" t="-4605" b="-85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71D334E-CE6A-49B3-AC01-CFAEF80260EE}"/>
                  </a:ext>
                </a:extLst>
              </p:cNvPr>
              <p:cNvSpPr txBox="1"/>
              <p:nvPr/>
            </p:nvSpPr>
            <p:spPr>
              <a:xfrm>
                <a:off x="1583752" y="4170299"/>
                <a:ext cx="9024493" cy="1846659"/>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一些特殊的通用关系（下面</a:t>
                </a:r>
                <a14:m>
                  <m:oMath xmlns:m="http://schemas.openxmlformats.org/officeDocument/2006/math">
                    <m:r>
                      <a:rPr lang="en-US" altLang="zh-CN" sz="2400" b="1" i="1" smtClean="0">
                        <a:solidFill>
                          <a:srgbClr val="C00000"/>
                        </a:solidFill>
                        <a:latin typeface="Cambria Math" panose="02040503050406030204" pitchFamily="18" charset="0"/>
                      </a:rPr>
                      <m:t>𝑨</m:t>
                    </m:r>
                    <m:r>
                      <a:rPr lang="en-US" altLang="zh-CN" sz="2400" b="1" i="1">
                        <a:solidFill>
                          <a:srgbClr val="C00000"/>
                        </a:solidFill>
                        <a:latin typeface="Cambria Math" panose="02040503050406030204" pitchFamily="18" charset="0"/>
                      </a:rPr>
                      <m:t>,</m:t>
                    </m:r>
                    <m:r>
                      <a:rPr lang="zh-CN" altLang="en-US" sz="2400" b="1" i="1">
                        <a:solidFill>
                          <a:srgbClr val="C00000"/>
                        </a:solidFill>
                        <a:latin typeface="Cambria Math" panose="02040503050406030204" pitchFamily="18" charset="0"/>
                      </a:rPr>
                      <m:t> </m:t>
                    </m:r>
                    <m:r>
                      <a:rPr lang="en-US" altLang="zh-CN" sz="2400" b="1" i="1">
                        <a:solidFill>
                          <a:srgbClr val="C00000"/>
                        </a:solidFill>
                        <a:latin typeface="Cambria Math" panose="02040503050406030204" pitchFamily="18" charset="0"/>
                      </a:rPr>
                      <m:t>𝑩</m:t>
                    </m:r>
                  </m:oMath>
                </a14:m>
                <a:r>
                  <a:rPr lang="zh-CN" altLang="en-US" sz="2400" b="1">
                    <a:solidFill>
                      <a:srgbClr val="C00000"/>
                    </a:solidFill>
                  </a:rPr>
                  <a:t>是任意集合）</a:t>
                </a:r>
                <a:endParaRPr lang="en-US" altLang="zh-CN" sz="2400" b="1">
                  <a:solidFill>
                    <a:srgbClr val="C00000"/>
                  </a:solidFill>
                </a:endParaRPr>
              </a:p>
              <a:p>
                <a:pPr marL="285750" indent="-28575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笛卡尔积</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的子集</a:t>
                </a:r>
                <a14:m>
                  <m:oMath xmlns:m="http://schemas.openxmlformats.org/officeDocument/2006/math">
                    <m:r>
                      <a:rPr lang="en-US" altLang="zh-CN" sz="2000" b="1" i="1" smtClean="0">
                        <a:solidFill>
                          <a:srgbClr val="002060"/>
                        </a:solidFill>
                        <a:latin typeface="Cambria Math" panose="02040503050406030204" pitchFamily="18" charset="0"/>
                        <a:ea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称为</a:t>
                </a:r>
                <a:r>
                  <a:rPr lang="zh-CN" altLang="en-US" sz="2000" b="1">
                    <a:solidFill>
                      <a:srgbClr val="C00000"/>
                    </a:solidFill>
                    <a:latin typeface="+mn-ea"/>
                  </a:rPr>
                  <a:t>空关系</a:t>
                </a:r>
              </a:p>
              <a:p>
                <a:pPr marL="285750" indent="-28575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笛卡尔积</a:t>
                </a:r>
                <a14:m>
                  <m:oMath xmlns:m="http://schemas.openxmlformats.org/officeDocument/2006/math">
                    <m:r>
                      <a:rPr lang="en-US" altLang="zh-CN" sz="2000" b="1" i="1">
                        <a:solidFill>
                          <a:srgbClr val="002060"/>
                        </a:solidFill>
                        <a:latin typeface="Cambria Math" panose="02040503050406030204" pitchFamily="18" charset="0"/>
                      </a:rPr>
                      <m:t>𝑨</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的子集</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称为</a:t>
                </a:r>
                <a:r>
                  <a:rPr lang="zh-CN" altLang="en-US" sz="2000" b="1">
                    <a:solidFill>
                      <a:srgbClr val="C00000"/>
                    </a:solidFill>
                    <a:latin typeface="+mn-ea"/>
                  </a:rPr>
                  <a:t>全关系</a:t>
                </a:r>
              </a:p>
              <a:p>
                <a:pPr marL="285750" indent="-28575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笛卡尔积</a:t>
                </a:r>
                <a14:m>
                  <m:oMath xmlns:m="http://schemas.openxmlformats.org/officeDocument/2006/math">
                    <m:r>
                      <a:rPr lang="en-US" altLang="zh-CN" sz="2000" b="1" i="1">
                        <a:solidFill>
                          <a:srgbClr val="002060"/>
                        </a:solidFill>
                        <a:latin typeface="Cambria Math" panose="02040503050406030204" pitchFamily="18" charset="0"/>
                      </a:rPr>
                      <m:t>𝑨</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的子集</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0" smtClean="0">
                            <a:solidFill>
                              <a:srgbClr val="002060"/>
                            </a:solidFill>
                            <a:latin typeface="Cambria Math" panose="02040503050406030204" pitchFamily="18" charset="0"/>
                          </a:rPr>
                          <m:t>𝚫</m:t>
                        </m:r>
                      </m:e>
                      <m:sub>
                        <m:r>
                          <a:rPr lang="en-US" altLang="zh-CN" sz="2000" b="1" i="1">
                            <a:solidFill>
                              <a:srgbClr val="002060"/>
                            </a:solidFill>
                            <a:latin typeface="Cambria Math" panose="02040503050406030204" pitchFamily="18" charset="0"/>
                          </a:rPr>
                          <m:t>𝑨</m:t>
                        </m:r>
                      </m:sub>
                    </m:sSub>
                    <m:r>
                      <a:rPr lang="en-US" altLang="zh-CN" sz="2000" b="1" i="1">
                        <a:solidFill>
                          <a:srgbClr val="002060"/>
                        </a:solidFill>
                        <a:latin typeface="Cambria Math" panose="02040503050406030204" pitchFamily="18" charset="0"/>
                      </a:rPr>
                      <m:t>= </m:t>
                    </m:r>
                    <m:r>
                      <m:rPr>
                        <m:lit/>
                      </m:rP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r>
                      <m:rPr>
                        <m:lit/>
                      </m:rP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𝒂</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𝑨</m:t>
                    </m:r>
                    <m:r>
                      <m:rPr>
                        <m:lit/>
                      </m:rP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称为</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oMath>
                </a14:m>
                <a:r>
                  <a:rPr lang="zh-CN" altLang="en-US" sz="2000" b="1">
                    <a:solidFill>
                      <a:srgbClr val="002060"/>
                    </a:solidFill>
                    <a:latin typeface="楷体" panose="02010609060101010101" pitchFamily="49" charset="-122"/>
                    <a:ea typeface="楷体" panose="02010609060101010101" pitchFamily="49" charset="-122"/>
                  </a:rPr>
                  <a:t>上的</a:t>
                </a:r>
                <a:r>
                  <a:rPr lang="zh-CN" altLang="en-US" sz="2000" b="1">
                    <a:solidFill>
                      <a:srgbClr val="C00000"/>
                    </a:solidFill>
                    <a:latin typeface="+mn-ea"/>
                  </a:rPr>
                  <a:t>恒等关系</a:t>
                </a:r>
                <a:r>
                  <a:rPr lang="zh-CN" altLang="en-US" sz="2000" b="1">
                    <a:solidFill>
                      <a:srgbClr val="002060"/>
                    </a:solidFill>
                    <a:latin typeface="楷体" panose="02010609060101010101" pitchFamily="49" charset="-122"/>
                    <a:ea typeface="楷体" panose="02010609060101010101" pitchFamily="49" charset="-122"/>
                  </a:rPr>
                  <a:t>，或</a:t>
                </a:r>
                <a:r>
                  <a:rPr lang="zh-CN" altLang="en-US" sz="2000" b="1">
                    <a:solidFill>
                      <a:srgbClr val="C00000"/>
                    </a:solidFill>
                    <a:latin typeface="+mn-ea"/>
                  </a:rPr>
                  <a:t>对角关系</a:t>
                </a:r>
              </a:p>
            </p:txBody>
          </p:sp>
        </mc:Choice>
        <mc:Fallback xmlns="">
          <p:sp>
            <p:nvSpPr>
              <p:cNvPr id="6" name="文本框 5">
                <a:extLst>
                  <a:ext uri="{FF2B5EF4-FFF2-40B4-BE49-F238E27FC236}">
                    <a16:creationId xmlns:a16="http://schemas.microsoft.com/office/drawing/2014/main" id="{171D334E-CE6A-49B3-AC01-CFAEF80260EE}"/>
                  </a:ext>
                </a:extLst>
              </p:cNvPr>
              <p:cNvSpPr txBox="1">
                <a:spLocks noRot="1" noChangeAspect="1" noMove="1" noResize="1" noEditPoints="1" noAdjustHandles="1" noChangeArrowheads="1" noChangeShapeType="1" noTextEdit="1"/>
              </p:cNvSpPr>
              <p:nvPr/>
            </p:nvSpPr>
            <p:spPr>
              <a:xfrm>
                <a:off x="1583752" y="4170299"/>
                <a:ext cx="9024493" cy="1846659"/>
              </a:xfrm>
              <a:prstGeom prst="rect">
                <a:avLst/>
              </a:prstGeom>
              <a:blipFill>
                <a:blip r:embed="rId4"/>
                <a:stretch>
                  <a:fillRect l="-608" t="-2310" r="-338" b="-52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D9781B8-A419-43FE-95C4-02B9D52A8140}"/>
                  </a:ext>
                </a:extLst>
              </p:cNvPr>
              <p:cNvSpPr txBox="1"/>
              <p:nvPr/>
            </p:nvSpPr>
            <p:spPr>
              <a:xfrm>
                <a:off x="7854630" y="4923707"/>
                <a:ext cx="3606069" cy="646331"/>
              </a:xfrm>
              <a:prstGeom prst="rect">
                <a:avLst/>
              </a:prstGeom>
              <a:solidFill>
                <a:schemeClr val="accent6">
                  <a:lumMod val="20000"/>
                  <a:lumOff val="80000"/>
                </a:schemeClr>
              </a:solidFill>
            </p:spPr>
            <p:txBody>
              <a:bodyPr wrap="square" rtlCol="0">
                <a:spAutoFit/>
              </a:bodyPr>
              <a:lstStyle/>
              <a:p>
                <a:r>
                  <a:rPr lang="zh-CN" altLang="en-US" b="1">
                    <a:solidFill>
                      <a:schemeClr val="bg2">
                        <a:lumMod val="10000"/>
                      </a:schemeClr>
                    </a:solidFill>
                    <a:latin typeface="楷体" panose="02010609060101010101" pitchFamily="49" charset="-122"/>
                    <a:ea typeface="楷体" panose="02010609060101010101" pitchFamily="49" charset="-122"/>
                  </a:rPr>
                  <a:t>设</a:t>
                </a:r>
                <a14:m>
                  <m:oMath xmlns:m="http://schemas.openxmlformats.org/officeDocument/2006/math">
                    <m:r>
                      <a:rPr lang="en-US" altLang="zh-CN" b="1" i="1" smtClean="0">
                        <a:solidFill>
                          <a:schemeClr val="tx2">
                            <a:lumMod val="50000"/>
                          </a:schemeClr>
                        </a:solidFill>
                        <a:latin typeface="Cambria Math" panose="02040503050406030204" pitchFamily="18" charset="0"/>
                        <a:ea typeface="楷体" panose="02010609060101010101" pitchFamily="49" charset="-122"/>
                      </a:rPr>
                      <m:t>𝑨</m:t>
                    </m:r>
                    <m:r>
                      <a:rPr lang="en-US" altLang="zh-CN" b="1" i="1">
                        <a:solidFill>
                          <a:schemeClr val="tx2">
                            <a:lumMod val="50000"/>
                          </a:schemeClr>
                        </a:solidFill>
                        <a:latin typeface="Cambria Math" panose="02040503050406030204" pitchFamily="18" charset="0"/>
                        <a:ea typeface="楷体" panose="02010609060101010101" pitchFamily="49" charset="-122"/>
                      </a:rPr>
                      <m:t>=</m:t>
                    </m:r>
                    <m:r>
                      <m:rPr>
                        <m:lit/>
                      </m:rPr>
                      <a:rPr lang="en-US" altLang="zh-CN" b="1" i="1" smtClean="0">
                        <a:solidFill>
                          <a:schemeClr val="tx2">
                            <a:lumMod val="50000"/>
                          </a:schemeClr>
                        </a:solidFill>
                        <a:latin typeface="Cambria Math" panose="02040503050406030204" pitchFamily="18" charset="0"/>
                        <a:ea typeface="楷体" panose="02010609060101010101" pitchFamily="49" charset="-122"/>
                      </a:rPr>
                      <m:t>(</m:t>
                    </m:r>
                    <m:r>
                      <a:rPr lang="en-US" altLang="zh-CN" b="1" i="1">
                        <a:solidFill>
                          <a:schemeClr val="tx2">
                            <a:lumMod val="50000"/>
                          </a:schemeClr>
                        </a:solidFill>
                        <a:latin typeface="Cambria Math" panose="02040503050406030204" pitchFamily="18" charset="0"/>
                        <a:ea typeface="楷体" panose="02010609060101010101" pitchFamily="49" charset="-122"/>
                      </a:rPr>
                      <m:t>𝒂</m:t>
                    </m:r>
                    <m:r>
                      <a:rPr lang="en-US" altLang="zh-CN" b="1" i="1">
                        <a:solidFill>
                          <a:schemeClr val="tx2">
                            <a:lumMod val="50000"/>
                          </a:schemeClr>
                        </a:solidFill>
                        <a:latin typeface="Cambria Math" panose="02040503050406030204" pitchFamily="18" charset="0"/>
                        <a:ea typeface="楷体" panose="02010609060101010101" pitchFamily="49" charset="-122"/>
                      </a:rPr>
                      <m:t>, </m:t>
                    </m:r>
                    <m:r>
                      <a:rPr lang="en-US" altLang="zh-CN" b="1" i="1">
                        <a:solidFill>
                          <a:schemeClr val="tx2">
                            <a:lumMod val="50000"/>
                          </a:schemeClr>
                        </a:solidFill>
                        <a:latin typeface="Cambria Math" panose="02040503050406030204" pitchFamily="18" charset="0"/>
                        <a:ea typeface="楷体" panose="02010609060101010101" pitchFamily="49" charset="-122"/>
                      </a:rPr>
                      <m:t>𝒃</m:t>
                    </m:r>
                    <m:r>
                      <a:rPr lang="en-US" altLang="zh-CN" b="1" i="1">
                        <a:solidFill>
                          <a:schemeClr val="tx2">
                            <a:lumMod val="50000"/>
                          </a:schemeClr>
                        </a:solidFill>
                        <a:latin typeface="Cambria Math" panose="02040503050406030204" pitchFamily="18" charset="0"/>
                        <a:ea typeface="楷体" panose="02010609060101010101" pitchFamily="49" charset="-122"/>
                      </a:rPr>
                      <m:t>, </m:t>
                    </m:r>
                    <m:r>
                      <a:rPr lang="en-US" altLang="zh-CN" b="1" i="1">
                        <a:solidFill>
                          <a:schemeClr val="tx2">
                            <a:lumMod val="50000"/>
                          </a:schemeClr>
                        </a:solidFill>
                        <a:latin typeface="Cambria Math" panose="02040503050406030204" pitchFamily="18" charset="0"/>
                        <a:ea typeface="楷体" panose="02010609060101010101" pitchFamily="49" charset="-122"/>
                      </a:rPr>
                      <m:t>𝒄</m:t>
                    </m:r>
                    <m:r>
                      <a:rPr lang="en-US" altLang="zh-CN" b="1" i="1">
                        <a:solidFill>
                          <a:schemeClr val="tx2">
                            <a:lumMod val="50000"/>
                          </a:schemeClr>
                        </a:solidFill>
                        <a:latin typeface="Cambria Math" panose="02040503050406030204" pitchFamily="18" charset="0"/>
                        <a:ea typeface="楷体" panose="02010609060101010101" pitchFamily="49" charset="-122"/>
                      </a:rPr>
                      <m:t>, </m:t>
                    </m:r>
                    <m:r>
                      <a:rPr lang="en-US" altLang="zh-CN" b="1" i="1">
                        <a:solidFill>
                          <a:schemeClr val="tx2">
                            <a:lumMod val="50000"/>
                          </a:schemeClr>
                        </a:solidFill>
                        <a:latin typeface="Cambria Math" panose="02040503050406030204" pitchFamily="18" charset="0"/>
                        <a:ea typeface="楷体" panose="02010609060101010101" pitchFamily="49" charset="-122"/>
                      </a:rPr>
                      <m:t>𝒅</m:t>
                    </m:r>
                    <m:r>
                      <m:rPr>
                        <m:lit/>
                      </m:rPr>
                      <a:rPr lang="en-US" altLang="zh-CN" b="1" i="1" smtClean="0">
                        <a:solidFill>
                          <a:schemeClr val="tx2">
                            <a:lumMod val="50000"/>
                          </a:schemeClr>
                        </a:solidFill>
                        <a:latin typeface="Cambria Math" panose="02040503050406030204" pitchFamily="18" charset="0"/>
                        <a:ea typeface="楷体" panose="02010609060101010101" pitchFamily="49" charset="-122"/>
                      </a:rPr>
                      <m:t>)</m:t>
                    </m:r>
                  </m:oMath>
                </a14:m>
                <a:r>
                  <a:rPr lang="en-US" altLang="zh-CN" b="1">
                    <a:solidFill>
                      <a:schemeClr val="tx2">
                        <a:lumMod val="50000"/>
                      </a:schemeClr>
                    </a:solidFill>
                    <a:latin typeface="楷体" panose="02010609060101010101" pitchFamily="49" charset="-122"/>
                    <a:ea typeface="楷体" panose="02010609060101010101" pitchFamily="49" charset="-122"/>
                  </a:rPr>
                  <a:t>,</a:t>
                </a:r>
                <a:r>
                  <a:rPr lang="zh-CN" altLang="en-US" b="1">
                    <a:solidFill>
                      <a:schemeClr val="bg2">
                        <a:lumMod val="10000"/>
                      </a:schemeClr>
                    </a:solidFill>
                    <a:latin typeface="楷体" panose="02010609060101010101" pitchFamily="49" charset="-122"/>
                    <a:ea typeface="楷体" panose="02010609060101010101" pitchFamily="49" charset="-122"/>
                  </a:rPr>
                  <a:t>则</a:t>
                </a:r>
                <a:r>
                  <a:rPr lang="en-US" altLang="zh-CN" b="1">
                    <a:solidFill>
                      <a:schemeClr val="bg2">
                        <a:lumMod val="10000"/>
                      </a:schemeClr>
                    </a:solidFill>
                    <a:latin typeface="楷体" panose="02010609060101010101" pitchFamily="49" charset="-122"/>
                    <a:ea typeface="楷体" panose="02010609060101010101" pitchFamily="49" charset="-122"/>
                  </a:rPr>
                  <a:t>:</a:t>
                </a:r>
              </a:p>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ea typeface="楷体" panose="02010609060101010101" pitchFamily="49" charset="-122"/>
                            </a:rPr>
                          </m:ctrlPr>
                        </m:sSubPr>
                        <m:e>
                          <m:r>
                            <a:rPr lang="en-US" altLang="zh-CN" b="1" i="0" smtClean="0">
                              <a:solidFill>
                                <a:srgbClr val="C00000"/>
                              </a:solidFill>
                              <a:latin typeface="Cambria Math" panose="02040503050406030204" pitchFamily="18" charset="0"/>
                              <a:ea typeface="楷体" panose="02010609060101010101" pitchFamily="49" charset="-122"/>
                            </a:rPr>
                            <m:t>𝚫</m:t>
                          </m:r>
                        </m:e>
                        <m:sub>
                          <m:r>
                            <a:rPr lang="en-US" altLang="zh-CN" b="1" i="1" smtClean="0">
                              <a:solidFill>
                                <a:srgbClr val="C00000"/>
                              </a:solidFill>
                              <a:latin typeface="Cambria Math" panose="02040503050406030204" pitchFamily="18" charset="0"/>
                              <a:ea typeface="楷体" panose="02010609060101010101" pitchFamily="49" charset="-122"/>
                            </a:rPr>
                            <m:t>𝑨</m:t>
                          </m:r>
                        </m:sub>
                      </m:sSub>
                      <m:r>
                        <a:rPr lang="en-US" altLang="zh-CN" b="1" i="1" smtClean="0">
                          <a:solidFill>
                            <a:srgbClr val="C00000"/>
                          </a:solidFill>
                          <a:latin typeface="Cambria Math" panose="02040503050406030204" pitchFamily="18" charset="0"/>
                          <a:ea typeface="楷体" panose="02010609060101010101" pitchFamily="49" charset="-122"/>
                        </a:rPr>
                        <m:t>=</m:t>
                      </m:r>
                      <m:r>
                        <a:rPr lang="en-US" altLang="zh-CN" b="1" i="1">
                          <a:solidFill>
                            <a:srgbClr val="C00000"/>
                          </a:solidFill>
                          <a:latin typeface="Cambria Math" panose="02040503050406030204" pitchFamily="18" charset="0"/>
                          <a:ea typeface="楷体" panose="02010609060101010101" pitchFamily="49" charset="-122"/>
                        </a:rPr>
                        <m:t> </m:t>
                      </m:r>
                      <m:d>
                        <m:dPr>
                          <m:begChr m:val="{"/>
                          <m:endChr m:val="}"/>
                          <m:ctrlPr>
                            <a:rPr lang="en-US" altLang="zh-CN" b="1" i="1" smtClean="0">
                              <a:solidFill>
                                <a:srgbClr val="C00000"/>
                              </a:solidFill>
                              <a:latin typeface="Cambria Math" panose="02040503050406030204" pitchFamily="18" charset="0"/>
                              <a:ea typeface="楷体" panose="02010609060101010101" pitchFamily="49" charset="-122"/>
                            </a:rPr>
                          </m:ctrlPr>
                        </m:dPr>
                        <m:e>
                          <m:r>
                            <m:rPr>
                              <m:lit/>
                            </m:rP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𝒂</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𝒂</m:t>
                          </m:r>
                          <m:r>
                            <m:rPr>
                              <m:lit/>
                            </m:rP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m:t>
                          </m:r>
                          <m:r>
                            <m:rPr>
                              <m:lit/>
                            </m:rP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𝒃</m:t>
                          </m:r>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𝒃</m:t>
                          </m:r>
                          <m:r>
                            <m:rPr>
                              <m:lit/>
                            </m:rP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m:t>
                          </m:r>
                          <m:r>
                            <m:rPr>
                              <m:lit/>
                            </m:rP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𝒄</m:t>
                          </m:r>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𝒄</m:t>
                          </m:r>
                          <m:r>
                            <m:rPr>
                              <m:lit/>
                            </m:rP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m:t>
                          </m:r>
                          <m:r>
                            <m:rPr>
                              <m:lit/>
                            </m:rP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𝒅</m:t>
                          </m:r>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𝒅</m:t>
                          </m:r>
                          <m:r>
                            <m:rPr>
                              <m:lit/>
                            </m:rPr>
                            <a:rPr lang="en-US" altLang="zh-CN" b="1" i="1">
                              <a:solidFill>
                                <a:srgbClr val="C00000"/>
                              </a:solidFill>
                              <a:latin typeface="Cambria Math" panose="02040503050406030204" pitchFamily="18" charset="0"/>
                            </a:rPr>
                            <m:t>⟩</m:t>
                          </m:r>
                        </m:e>
                      </m:d>
                    </m:oMath>
                  </m:oMathPara>
                </a14:m>
                <a:endParaRPr lang="zh-CN" altLang="en-US">
                  <a:solidFill>
                    <a:schemeClr val="accent2">
                      <a:lumMod val="50000"/>
                    </a:schemeClr>
                  </a:solidFill>
                </a:endParaRPr>
              </a:p>
            </p:txBody>
          </p:sp>
        </mc:Choice>
        <mc:Fallback xmlns="">
          <p:sp>
            <p:nvSpPr>
              <p:cNvPr id="11" name="文本框 10">
                <a:extLst>
                  <a:ext uri="{FF2B5EF4-FFF2-40B4-BE49-F238E27FC236}">
                    <a16:creationId xmlns:a16="http://schemas.microsoft.com/office/drawing/2014/main" id="{AD9781B8-A419-43FE-95C4-02B9D52A8140}"/>
                  </a:ext>
                </a:extLst>
              </p:cNvPr>
              <p:cNvSpPr txBox="1">
                <a:spLocks noRot="1" noChangeAspect="1" noMove="1" noResize="1" noEditPoints="1" noAdjustHandles="1" noChangeArrowheads="1" noChangeShapeType="1" noTextEdit="1"/>
              </p:cNvSpPr>
              <p:nvPr/>
            </p:nvSpPr>
            <p:spPr>
              <a:xfrm>
                <a:off x="7854630" y="4923707"/>
                <a:ext cx="3606069" cy="646331"/>
              </a:xfrm>
              <a:prstGeom prst="rect">
                <a:avLst/>
              </a:prstGeom>
              <a:blipFill>
                <a:blip r:embed="rId5"/>
                <a:stretch>
                  <a:fillRect l="-1351" t="-7547" b="-6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136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1011" y="1501549"/>
            <a:ext cx="4733731" cy="3854901"/>
          </a:xfrm>
          <a:prstGeom prst="rect">
            <a:avLst/>
          </a:prstGeom>
          <a:noFill/>
        </p:spPr>
        <p:txBody>
          <a:bodyPr wrap="square" rtlCol="0">
            <a:spAutoFit/>
          </a:bodyPr>
          <a:lstStyle/>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笛卡尔积</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关系的定义</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关系的表示</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关系的运算</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79744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关系的表示</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第十八讲  关系基本概念</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关系的关系图</a:t>
            </a:r>
          </a:p>
        </p:txBody>
      </p:sp>
      <p:sp>
        <p:nvSpPr>
          <p:cNvPr id="11" name="文本框 10">
            <a:extLst>
              <a:ext uri="{FF2B5EF4-FFF2-40B4-BE49-F238E27FC236}">
                <a16:creationId xmlns:a16="http://schemas.microsoft.com/office/drawing/2014/main" id="{CD231685-BE4D-4D9A-A49F-078F202AA056}"/>
              </a:ext>
            </a:extLst>
          </p:cNvPr>
          <p:cNvSpPr txBox="1"/>
          <p:nvPr/>
        </p:nvSpPr>
        <p:spPr>
          <a:xfrm>
            <a:off x="731299" y="1173023"/>
            <a:ext cx="9195533"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除用元素枚举法、性质概括法定义关系外，还可使用关系图和关系矩阵表示关系</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F5D2D15-2E56-402B-BEAB-F7052A0DDDFB}"/>
                  </a:ext>
                </a:extLst>
              </p:cNvPr>
              <p:cNvSpPr txBox="1"/>
              <p:nvPr/>
            </p:nvSpPr>
            <p:spPr>
              <a:xfrm>
                <a:off x="731299" y="1775668"/>
                <a:ext cx="5307688" cy="4288353"/>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关系图</a:t>
                </a:r>
                <a:endParaRPr lang="en-US" altLang="zh-CN" sz="2400" b="1">
                  <a:solidFill>
                    <a:srgbClr val="C00000"/>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设集合</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𝒏</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𝑩</m:t>
                    </m:r>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𝒃</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𝒃</m:t>
                        </m:r>
                      </m:e>
                      <m:sub>
                        <m:r>
                          <a:rPr lang="en-US" altLang="zh-CN" sz="2000" b="1" i="1">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𝒃</m:t>
                        </m:r>
                      </m:e>
                      <m:sub>
                        <m:r>
                          <a:rPr lang="en-US" altLang="zh-CN" sz="2000" b="1" i="1">
                            <a:solidFill>
                              <a:srgbClr val="002060"/>
                            </a:solidFill>
                            <a:latin typeface="Cambria Math" panose="02040503050406030204" pitchFamily="18" charset="0"/>
                          </a:rPr>
                          <m:t>𝒎</m:t>
                        </m:r>
                      </m:sub>
                    </m:sSub>
                    <m:r>
                      <a:rPr lang="en-US" altLang="zh-CN" sz="2000" b="1" i="1" smtClean="0">
                        <a:solidFill>
                          <a:srgbClr val="002060"/>
                        </a:solidFill>
                        <a:latin typeface="Cambria Math" panose="02040503050406030204" pitchFamily="18" charset="0"/>
                      </a:rPr>
                      <m:t>)</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oMath>
                </a14:m>
                <a:r>
                  <a:rPr lang="zh-CN" altLang="en-US" sz="2000" b="1">
                    <a:solidFill>
                      <a:schemeClr val="tx2">
                        <a:lumMod val="50000"/>
                      </a:schemeClr>
                    </a:solidFill>
                  </a:rPr>
                  <a:t>到</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的关系</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的关系图是有向图</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图的顶点集用</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𝒏</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smtClean="0">
                            <a:solidFill>
                              <a:schemeClr val="accent2">
                                <a:lumMod val="50000"/>
                              </a:schemeClr>
                            </a:solidFill>
                            <a:latin typeface="Cambria Math" panose="02040503050406030204" pitchFamily="18" charset="0"/>
                          </a:rPr>
                          <m:t>𝒎</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标记</a:t>
                </a:r>
              </a:p>
              <a:p>
                <a:pPr marL="800100" lvl="1" indent="-342900">
                  <a:lnSpc>
                    <a:spcPts val="28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两个标记为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oMath>
                </a14:m>
                <a:r>
                  <a:rPr lang="zh-CN" altLang="en-US"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m:t>
                    </m:r>
                  </m:oMath>
                </a14:m>
                <a:r>
                  <a:rPr lang="zh-CN" altLang="en-US" b="1">
                    <a:solidFill>
                      <a:schemeClr val="accent2">
                        <a:lumMod val="50000"/>
                      </a:schemeClr>
                    </a:solidFill>
                    <a:latin typeface="楷体" panose="02010609060101010101" pitchFamily="49" charset="-122"/>
                    <a:ea typeface="楷体" panose="02010609060101010101" pitchFamily="49" charset="-122"/>
                  </a:rPr>
                  <a:t>的顶点之间有</a:t>
                </a:r>
                <a:r>
                  <a:rPr lang="zh-CN" altLang="en-US" b="1">
                    <a:solidFill>
                      <a:srgbClr val="C00000"/>
                    </a:solidFill>
                    <a:latin typeface="+mn-ea"/>
                  </a:rPr>
                  <a:t>有向边</a:t>
                </a:r>
                <a:r>
                  <a:rPr lang="zh-CN" altLang="en-US" b="1">
                    <a:solidFill>
                      <a:schemeClr val="accent2">
                        <a:lumMod val="50000"/>
                      </a:schemeClr>
                    </a:solidFill>
                    <a:latin typeface="楷体" panose="02010609060101010101" pitchFamily="49" charset="-122"/>
                    <a:ea typeface="楷体" panose="02010609060101010101" pitchFamily="49" charset="-122"/>
                  </a:rPr>
                  <a:t>，当且仅当</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e>
                    </m:d>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对于集合</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oMath>
                </a14:m>
                <a:r>
                  <a:rPr lang="zh-CN" altLang="en-US" sz="2000" b="1">
                    <a:solidFill>
                      <a:schemeClr val="tx2">
                        <a:lumMod val="50000"/>
                      </a:schemeClr>
                    </a:solidFill>
                  </a:rPr>
                  <a:t>上的关系</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𝑨</m:t>
                    </m:r>
                  </m:oMath>
                </a14:m>
                <a:r>
                  <a:rPr lang="zh-CN" altLang="en-US" sz="2000" b="1">
                    <a:solidFill>
                      <a:schemeClr val="tx2">
                        <a:lumMod val="50000"/>
                      </a:schemeClr>
                    </a:solidFill>
                  </a:rPr>
                  <a:t>的关系图</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这时</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latin typeface="楷体" panose="02010609060101010101" pitchFamily="49" charset="-122"/>
                    <a:ea typeface="楷体" panose="02010609060101010101" pitchFamily="49" charset="-122"/>
                  </a:rPr>
                  <a:t>的每个元素只</a:t>
                </a:r>
                <a:r>
                  <a:rPr lang="zh-CN" altLang="en-US" b="1">
                    <a:solidFill>
                      <a:srgbClr val="C00000"/>
                    </a:solidFill>
                    <a:latin typeface="+mn-ea"/>
                  </a:rPr>
                  <a:t>对应一个顶点</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两个对应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oMath>
                </a14:m>
                <a:r>
                  <a:rPr lang="zh-CN" altLang="en-US"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m:t>
                    </m:r>
                  </m:oMath>
                </a14:m>
                <a:r>
                  <a:rPr lang="zh-CN" altLang="en-US" b="1">
                    <a:solidFill>
                      <a:schemeClr val="accent2">
                        <a:lumMod val="50000"/>
                      </a:schemeClr>
                    </a:solidFill>
                    <a:latin typeface="楷体" panose="02010609060101010101" pitchFamily="49" charset="-122"/>
                    <a:ea typeface="楷体" panose="02010609060101010101" pitchFamily="49" charset="-122"/>
                  </a:rPr>
                  <a:t>的顶点之间有有向边，当且仅当</a:t>
                </a:r>
                <a14:m>
                  <m:oMath xmlns:m="http://schemas.openxmlformats.org/officeDocument/2006/math">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𝒂</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𝒃</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𝑹</m:t>
                    </m:r>
                  </m:oMath>
                </a14:m>
                <a:endParaRPr lang="zh-CN" altLang="en-US"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AF5D2D15-2E56-402B-BEAB-F7052A0DDDFB}"/>
                  </a:ext>
                </a:extLst>
              </p:cNvPr>
              <p:cNvSpPr txBox="1">
                <a:spLocks noRot="1" noChangeAspect="1" noMove="1" noResize="1" noEditPoints="1" noAdjustHandles="1" noChangeArrowheads="1" noChangeShapeType="1" noTextEdit="1"/>
              </p:cNvSpPr>
              <p:nvPr/>
            </p:nvSpPr>
            <p:spPr>
              <a:xfrm>
                <a:off x="731299" y="1775668"/>
                <a:ext cx="5307688" cy="4288353"/>
              </a:xfrm>
              <a:prstGeom prst="rect">
                <a:avLst/>
              </a:prstGeom>
              <a:blipFill>
                <a:blip r:embed="rId2"/>
                <a:stretch>
                  <a:fillRect l="-1263" t="-994" r="-459" b="-994"/>
                </a:stretch>
              </a:blipFill>
            </p:spPr>
            <p:txBody>
              <a:bodyPr/>
              <a:lstStyle/>
              <a:p>
                <a:r>
                  <a:rPr lang="zh-CN" altLang="en-US">
                    <a:noFill/>
                  </a:rPr>
                  <a:t> </a:t>
                </a:r>
              </a:p>
            </p:txBody>
          </p:sp>
        </mc:Fallback>
      </mc:AlternateContent>
      <p:grpSp>
        <p:nvGrpSpPr>
          <p:cNvPr id="19" name="组合 18">
            <a:extLst>
              <a:ext uri="{FF2B5EF4-FFF2-40B4-BE49-F238E27FC236}">
                <a16:creationId xmlns:a16="http://schemas.microsoft.com/office/drawing/2014/main" id="{6E3DE7D7-D219-433C-BA50-0E631B7BE1F0}"/>
              </a:ext>
            </a:extLst>
          </p:cNvPr>
          <p:cNvGrpSpPr/>
          <p:nvPr/>
        </p:nvGrpSpPr>
        <p:grpSpPr>
          <a:xfrm>
            <a:off x="6507153" y="1930051"/>
            <a:ext cx="4953548" cy="4296114"/>
            <a:chOff x="6507153" y="2033235"/>
            <a:chExt cx="4953548" cy="4296114"/>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1416C4-EC3B-4BC8-83A8-9AB13D04A7E8}"/>
                    </a:ext>
                  </a:extLst>
                </p:cNvPr>
                <p:cNvSpPr txBox="1"/>
                <p:nvPr/>
              </p:nvSpPr>
              <p:spPr>
                <a:xfrm>
                  <a:off x="6507153" y="2033235"/>
                  <a:ext cx="4953548" cy="1269578"/>
                </a:xfrm>
                <a:prstGeom prst="rect">
                  <a:avLst/>
                </a:prstGeom>
                <a:solidFill>
                  <a:schemeClr val="accent6">
                    <a:lumMod val="20000"/>
                    <a:lumOff val="80000"/>
                    <a:alpha val="50000"/>
                  </a:schemeClr>
                </a:solidFill>
              </p:spPr>
              <p:txBody>
                <a:bodyPr wrap="square" rtlCol="0">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b="1" i="1" smtClean="0">
                            <a:solidFill>
                              <a:schemeClr val="tx2">
                                <a:lumMod val="50000"/>
                              </a:schemeClr>
                            </a:solidFill>
                            <a:latin typeface="Cambria Math" panose="02040503050406030204" pitchFamily="18" charset="0"/>
                          </a:rPr>
                          <m:t>𝑨</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𝟑</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𝟒</m:t>
                        </m:r>
                        <m:r>
                          <m:rPr>
                            <m:lit/>
                          </m:rPr>
                          <a:rPr lang="en-US" altLang="zh-CN" b="1" i="1" smtClean="0">
                            <a:solidFill>
                              <a:schemeClr val="tx2">
                                <a:lumMod val="50000"/>
                              </a:schemeClr>
                            </a:solidFill>
                            <a:latin typeface="Cambria Math" panose="02040503050406030204" pitchFamily="18" charset="0"/>
                          </a:rPr>
                          <m:t>)</m:t>
                        </m:r>
                        <m:r>
                          <a:rPr lang="zh-CN" altLang="en-US"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𝑩</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𝒃</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𝒄</m:t>
                        </m:r>
                        <m:r>
                          <m:rPr>
                            <m:lit/>
                          </m:rPr>
                          <a:rPr lang="en-US" altLang="zh-CN" b="1" i="1" smtClean="0">
                            <a:solidFill>
                              <a:schemeClr val="tx2">
                                <a:lumMod val="50000"/>
                              </a:schemeClr>
                            </a:solidFill>
                            <a:latin typeface="Cambria Math" panose="02040503050406030204" pitchFamily="18" charset="0"/>
                          </a:rPr>
                          <m:t>)</m:t>
                        </m:r>
                      </m:oMath>
                    </m:oMathPara>
                  </a14:m>
                  <a:endParaRPr lang="en-US" altLang="zh-CN" b="1">
                    <a:solidFill>
                      <a:schemeClr val="tx2">
                        <a:lumMod val="50000"/>
                      </a:schemeClr>
                    </a:solidFill>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2">
                                    <a:lumMod val="50000"/>
                                  </a:schemeClr>
                                </a:solidFill>
                                <a:latin typeface="Cambria Math" panose="02040503050406030204" pitchFamily="18" charset="0"/>
                              </a:rPr>
                            </m:ctrlPr>
                          </m:sSubPr>
                          <m:e>
                            <m:r>
                              <a:rPr lang="en-US" altLang="zh-CN" b="1" i="1" smtClean="0">
                                <a:solidFill>
                                  <a:schemeClr val="tx2">
                                    <a:lumMod val="50000"/>
                                  </a:schemeClr>
                                </a:solidFill>
                                <a:latin typeface="Cambria Math" panose="02040503050406030204" pitchFamily="18" charset="0"/>
                              </a:rPr>
                              <m:t>𝑹</m:t>
                            </m:r>
                          </m:e>
                          <m:sub>
                            <m:r>
                              <a:rPr lang="en-US" altLang="zh-CN" b="1" i="1" smtClean="0">
                                <a:solidFill>
                                  <a:schemeClr val="tx2">
                                    <a:lumMod val="50000"/>
                                  </a:schemeClr>
                                </a:solidFill>
                                <a:latin typeface="Cambria Math" panose="02040503050406030204" pitchFamily="18" charset="0"/>
                              </a:rPr>
                              <m:t>𝟏</m:t>
                            </m:r>
                          </m:sub>
                        </m:sSub>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𝒂</m:t>
                        </m:r>
                        <m:r>
                          <m:rPr>
                            <m:lit/>
                          </m:rP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𝒂</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𝒄</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𝒃</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𝑨</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𝑩</m:t>
                        </m:r>
                      </m:oMath>
                    </m:oMathPara>
                  </a14:m>
                  <a:endParaRPr lang="en-US" altLang="zh-CN" b="1">
                    <a:solidFill>
                      <a:schemeClr val="tx2">
                        <a:lumMod val="50000"/>
                      </a:schemeClr>
                    </a:solidFill>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2">
                                    <a:lumMod val="50000"/>
                                  </a:schemeClr>
                                </a:solidFill>
                                <a:latin typeface="Cambria Math" panose="02040503050406030204" pitchFamily="18" charset="0"/>
                              </a:rPr>
                            </m:ctrlPr>
                          </m:sSubPr>
                          <m:e>
                            <m:r>
                              <a:rPr lang="en-US" altLang="zh-CN" b="1" i="1" smtClean="0">
                                <a:solidFill>
                                  <a:schemeClr val="tx2">
                                    <a:lumMod val="50000"/>
                                  </a:schemeClr>
                                </a:solidFill>
                                <a:latin typeface="Cambria Math" panose="02040503050406030204" pitchFamily="18" charset="0"/>
                              </a:rPr>
                              <m:t>𝑹</m:t>
                            </m:r>
                          </m:e>
                          <m:sub>
                            <m:r>
                              <a:rPr lang="en-US" altLang="zh-CN" b="1" i="1">
                                <a:solidFill>
                                  <a:schemeClr val="tx2">
                                    <a:lumMod val="50000"/>
                                  </a:schemeClr>
                                </a:solidFill>
                                <a:latin typeface="Cambria Math" panose="02040503050406030204" pitchFamily="18" charset="0"/>
                              </a:rPr>
                              <m:t>𝟐</m:t>
                            </m:r>
                          </m:sub>
                        </m:sSub>
                        <m:r>
                          <a:rPr lang="en-US" altLang="zh-CN" b="1" i="1">
                            <a:solidFill>
                              <a:schemeClr val="tx2">
                                <a:lumMod val="50000"/>
                              </a:schemeClr>
                            </a:solidFill>
                            <a:latin typeface="Cambria Math" panose="02040503050406030204" pitchFamily="18" charset="0"/>
                          </a:rPr>
                          <m:t>= </m:t>
                        </m:r>
                        <m:r>
                          <m:rPr>
                            <m:lit/>
                          </m:rP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𝟑</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a:rPr lang="en-US" altLang="zh-CN" b="1" i="0" smtClean="0">
                            <a:solidFill>
                              <a:schemeClr val="tx2">
                                <a:lumMod val="50000"/>
                              </a:schemeClr>
                            </a:solidFill>
                            <a:latin typeface="Cambria Math" panose="02040503050406030204" pitchFamily="18" charset="0"/>
                          </a:rPr>
                          <m:t>,</m:t>
                        </m:r>
                        <m:r>
                          <m:rPr>
                            <m:lit/>
                          </m:rP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𝟒</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𝟒</m:t>
                        </m:r>
                        <m:r>
                          <m:rPr>
                            <m:lit/>
                          </m:rPr>
                          <a:rPr lang="en-US" altLang="zh-CN" b="1" i="1">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𝑨</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𝑨</m:t>
                        </m:r>
                      </m:oMath>
                    </m:oMathPara>
                  </a14:m>
                  <a:endParaRPr lang="zh-CN" altLang="en-US" b="1">
                    <a:solidFill>
                      <a:schemeClr val="tx2">
                        <a:lumMod val="50000"/>
                      </a:schemeClr>
                    </a:solidFill>
                  </a:endParaRPr>
                </a:p>
              </p:txBody>
            </p:sp>
          </mc:Choice>
          <mc:Fallback xmlns="">
            <p:sp>
              <p:nvSpPr>
                <p:cNvPr id="3" name="文本框 2">
                  <a:extLst>
                    <a:ext uri="{FF2B5EF4-FFF2-40B4-BE49-F238E27FC236}">
                      <a16:creationId xmlns:a16="http://schemas.microsoft.com/office/drawing/2014/main" id="{011416C4-EC3B-4BC8-83A8-9AB13D04A7E8}"/>
                    </a:ext>
                  </a:extLst>
                </p:cNvPr>
                <p:cNvSpPr txBox="1">
                  <a:spLocks noRot="1" noChangeAspect="1" noMove="1" noResize="1" noEditPoints="1" noAdjustHandles="1" noChangeArrowheads="1" noChangeShapeType="1" noTextEdit="1"/>
                </p:cNvSpPr>
                <p:nvPr/>
              </p:nvSpPr>
              <p:spPr>
                <a:xfrm>
                  <a:off x="6507153" y="2033235"/>
                  <a:ext cx="4953548" cy="1269578"/>
                </a:xfrm>
                <a:prstGeom prst="rect">
                  <a:avLst/>
                </a:prstGeom>
                <a:blipFill>
                  <a:blip r:embed="rId3"/>
                  <a:stretch>
                    <a:fillRect/>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3C396BB4-382B-4A53-A656-1783B45DC643}"/>
                </a:ext>
              </a:extLst>
            </p:cNvPr>
            <p:cNvPicPr>
              <a:picLocks noChangeAspect="1"/>
            </p:cNvPicPr>
            <p:nvPr/>
          </p:nvPicPr>
          <p:blipFill>
            <a:blip r:embed="rId4"/>
            <a:stretch>
              <a:fillRect/>
            </a:stretch>
          </p:blipFill>
          <p:spPr>
            <a:xfrm>
              <a:off x="6507153" y="3793683"/>
              <a:ext cx="1957072" cy="2034639"/>
            </a:xfrm>
            <a:prstGeom prst="rect">
              <a:avLst/>
            </a:prstGeom>
          </p:spPr>
        </p:pic>
        <p:pic>
          <p:nvPicPr>
            <p:cNvPr id="13" name="图片 12">
              <a:extLst>
                <a:ext uri="{FF2B5EF4-FFF2-40B4-BE49-F238E27FC236}">
                  <a16:creationId xmlns:a16="http://schemas.microsoft.com/office/drawing/2014/main" id="{E3781402-A5B1-4568-9A1B-8B30A88A1FA9}"/>
                </a:ext>
              </a:extLst>
            </p:cNvPr>
            <p:cNvPicPr>
              <a:picLocks noChangeAspect="1"/>
            </p:cNvPicPr>
            <p:nvPr/>
          </p:nvPicPr>
          <p:blipFill>
            <a:blip r:embed="rId5"/>
            <a:stretch>
              <a:fillRect/>
            </a:stretch>
          </p:blipFill>
          <p:spPr>
            <a:xfrm>
              <a:off x="9028200" y="3786664"/>
              <a:ext cx="2432500" cy="2034638"/>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B2F8727-9C4E-4FA6-933D-CA76C6C524A6}"/>
                    </a:ext>
                  </a:extLst>
                </p:cNvPr>
                <p:cNvSpPr txBox="1"/>
                <p:nvPr/>
              </p:nvSpPr>
              <p:spPr>
                <a:xfrm>
                  <a:off x="6790650" y="3387602"/>
                  <a:ext cx="1390078" cy="369332"/>
                </a:xfrm>
                <a:prstGeom prst="rect">
                  <a:avLst/>
                </a:prstGeom>
                <a:noFill/>
              </p:spPr>
              <p:txBody>
                <a:bodyPr wrap="square" rtlCol="0">
                  <a:spAutoFit/>
                </a:bodyPr>
                <a:lstStyle/>
                <a:p>
                  <a:pPr algn="ct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的关系图</a:t>
                  </a:r>
                </a:p>
              </p:txBody>
            </p:sp>
          </mc:Choice>
          <mc:Fallback xmlns="">
            <p:sp>
              <p:nvSpPr>
                <p:cNvPr id="14" name="文本框 13">
                  <a:extLst>
                    <a:ext uri="{FF2B5EF4-FFF2-40B4-BE49-F238E27FC236}">
                      <a16:creationId xmlns:a16="http://schemas.microsoft.com/office/drawing/2014/main" id="{2B2F8727-9C4E-4FA6-933D-CA76C6C524A6}"/>
                    </a:ext>
                  </a:extLst>
                </p:cNvPr>
                <p:cNvSpPr txBox="1">
                  <a:spLocks noRot="1" noChangeAspect="1" noMove="1" noResize="1" noEditPoints="1" noAdjustHandles="1" noChangeArrowheads="1" noChangeShapeType="1" noTextEdit="1"/>
                </p:cNvSpPr>
                <p:nvPr/>
              </p:nvSpPr>
              <p:spPr>
                <a:xfrm>
                  <a:off x="6790650" y="3387602"/>
                  <a:ext cx="1390078" cy="369332"/>
                </a:xfrm>
                <a:prstGeom prst="rect">
                  <a:avLst/>
                </a:prstGeom>
                <a:blipFill>
                  <a:blip r:embed="rId6"/>
                  <a:stretch>
                    <a:fillRect t="-10000" r="-3509"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E4D6812-8212-4AE0-95B4-6997126028FA}"/>
                    </a:ext>
                  </a:extLst>
                </p:cNvPr>
                <p:cNvSpPr txBox="1"/>
                <p:nvPr/>
              </p:nvSpPr>
              <p:spPr>
                <a:xfrm>
                  <a:off x="9470453" y="3386312"/>
                  <a:ext cx="1390078" cy="369332"/>
                </a:xfrm>
                <a:prstGeom prst="rect">
                  <a:avLst/>
                </a:prstGeom>
                <a:noFill/>
              </p:spPr>
              <p:txBody>
                <a:bodyPr wrap="square" rtlCol="0">
                  <a:spAutoFit/>
                </a:bodyPr>
                <a:lstStyle/>
                <a:p>
                  <a:pPr algn="ct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𝑹</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的关系图</a:t>
                  </a:r>
                </a:p>
              </p:txBody>
            </p:sp>
          </mc:Choice>
          <mc:Fallback xmlns="">
            <p:sp>
              <p:nvSpPr>
                <p:cNvPr id="16" name="文本框 15">
                  <a:extLst>
                    <a:ext uri="{FF2B5EF4-FFF2-40B4-BE49-F238E27FC236}">
                      <a16:creationId xmlns:a16="http://schemas.microsoft.com/office/drawing/2014/main" id="{0E4D6812-8212-4AE0-95B4-6997126028FA}"/>
                    </a:ext>
                  </a:extLst>
                </p:cNvPr>
                <p:cNvSpPr txBox="1">
                  <a:spLocks noRot="1" noChangeAspect="1" noMove="1" noResize="1" noEditPoints="1" noAdjustHandles="1" noChangeArrowheads="1" noChangeShapeType="1" noTextEdit="1"/>
                </p:cNvSpPr>
                <p:nvPr/>
              </p:nvSpPr>
              <p:spPr>
                <a:xfrm>
                  <a:off x="9470453" y="3386312"/>
                  <a:ext cx="1390078" cy="369332"/>
                </a:xfrm>
                <a:prstGeom prst="rect">
                  <a:avLst/>
                </a:prstGeom>
                <a:blipFill>
                  <a:blip r:embed="rId7"/>
                  <a:stretch>
                    <a:fillRect t="-10000" r="-3070" b="-2666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B5A8E073-B213-4766-A9E1-C74A9E9B7BAD}"/>
                </a:ext>
              </a:extLst>
            </p:cNvPr>
            <p:cNvSpPr txBox="1"/>
            <p:nvPr/>
          </p:nvSpPr>
          <p:spPr>
            <a:xfrm>
              <a:off x="7190648" y="5990795"/>
              <a:ext cx="4270052"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这种一个顶点到它自己的有向边称为</a:t>
              </a:r>
              <a:r>
                <a:rPr lang="zh-CN" altLang="en-US" sz="1600" b="1">
                  <a:solidFill>
                    <a:srgbClr val="C00000"/>
                  </a:solidFill>
                </a:rPr>
                <a:t>环</a:t>
              </a:r>
              <a:r>
                <a:rPr lang="en-US" altLang="zh-CN" sz="1600" b="1">
                  <a:solidFill>
                    <a:schemeClr val="accent2">
                      <a:lumMod val="50000"/>
                    </a:schemeClr>
                  </a:solidFill>
                </a:rPr>
                <a:t>(loop)</a:t>
              </a:r>
              <a:endParaRPr lang="zh-CN" altLang="en-US" sz="1600" b="1">
                <a:solidFill>
                  <a:schemeClr val="accent2">
                    <a:lumMod val="50000"/>
                  </a:schemeClr>
                </a:solidFill>
              </a:endParaRPr>
            </a:p>
          </p:txBody>
        </p:sp>
        <p:sp>
          <p:nvSpPr>
            <p:cNvPr id="18" name="箭头: 上 17">
              <a:extLst>
                <a:ext uri="{FF2B5EF4-FFF2-40B4-BE49-F238E27FC236}">
                  <a16:creationId xmlns:a16="http://schemas.microsoft.com/office/drawing/2014/main" id="{D9E47EAD-5B8D-4C83-A5E9-53BB8D1824C7}"/>
                </a:ext>
              </a:extLst>
            </p:cNvPr>
            <p:cNvSpPr/>
            <p:nvPr/>
          </p:nvSpPr>
          <p:spPr>
            <a:xfrm>
              <a:off x="11216573" y="5791797"/>
              <a:ext cx="45719" cy="1899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767809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4342</Words>
  <Application>Microsoft Office PowerPoint</Application>
  <PresentationFormat>宽屏</PresentationFormat>
  <Paragraphs>563</Paragraphs>
  <Slides>34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等线</vt:lpstr>
      <vt:lpstr>等线 Light</vt:lpstr>
      <vt:lpstr>仿宋</vt:lpstr>
      <vt:lpstr>黑体</vt:lpstr>
      <vt:lpstr>华文新魏</vt:lpstr>
      <vt:lpstr>楷体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102</cp:revision>
  <dcterms:created xsi:type="dcterms:W3CDTF">2022-01-01T06:39:40Z</dcterms:created>
  <dcterms:modified xsi:type="dcterms:W3CDTF">2022-04-25T00:37:10Z</dcterms:modified>
</cp:coreProperties>
</file>