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81" r:id="rId5"/>
    <p:sldId id="282" r:id="rId6"/>
    <p:sldId id="286" r:id="rId7"/>
    <p:sldId id="285" r:id="rId8"/>
    <p:sldId id="289" r:id="rId9"/>
    <p:sldId id="288" r:id="rId10"/>
    <p:sldId id="291" r:id="rId11"/>
    <p:sldId id="290" r:id="rId12"/>
    <p:sldId id="293" r:id="rId13"/>
    <p:sldId id="292" r:id="rId14"/>
    <p:sldId id="294" r:id="rId15"/>
    <p:sldId id="295" r:id="rId16"/>
    <p:sldId id="297" r:id="rId17"/>
    <p:sldId id="298" r:id="rId18"/>
    <p:sldId id="296" r:id="rId19"/>
    <p:sldId id="299" r:id="rId20"/>
    <p:sldId id="287" r:id="rId21"/>
    <p:sldId id="300" r:id="rId22"/>
    <p:sldId id="301" r:id="rId23"/>
    <p:sldId id="302" r:id="rId24"/>
    <p:sldId id="284" r:id="rId25"/>
    <p:sldId id="303" r:id="rId26"/>
    <p:sldId id="260" r:id="rId27"/>
    <p:sldId id="272" r:id="rId28"/>
    <p:sldId id="280" r:id="rId29"/>
    <p:sldId id="26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405812" y="1185233"/>
            <a:ext cx="9393993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第十九讲</a:t>
            </a:r>
            <a:r>
              <a:rPr lang="en-US" altLang="zh-CN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	 </a:t>
            </a:r>
            <a:r>
              <a:rPr lang="zh-CN" altLang="en-US" sz="4800" b="1" dirty="0">
                <a:latin typeface="仿宋" panose="02010609060101010101" pitchFamily="49" charset="-122"/>
                <a:ea typeface="仿宋" panose="02010609060101010101" pitchFamily="49" charset="-122"/>
              </a:rPr>
              <a:t>关系的性质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lilvzh@mail.sysu.edu.cn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a-DK" altLang="zh-CN" sz="2400" b="1" i="0">
                  <a:solidFill>
                    <a:srgbClr val="002060"/>
                  </a:solidFill>
                  <a:latin typeface="+mj-lt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blipFill>
                <a:blip r:embed="rId2"/>
                <a:stretch>
                  <a:fillRect l="-867" t="-685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82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a-DK" altLang="zh-CN" sz="2400" b="1" i="0">
                  <a:solidFill>
                    <a:srgbClr val="002060"/>
                  </a:solidFill>
                  <a:latin typeface="+mj-lt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blipFill>
                <a:blip r:embed="rId2"/>
                <a:stretch>
                  <a:fillRect l="-867" t="-685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/>
              <p:nvPr/>
            </p:nvSpPr>
            <p:spPr>
              <a:xfrm>
                <a:off x="709126" y="2887126"/>
                <a:ext cx="10705989" cy="25545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不是自反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不是反自反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不是对称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zh-CN" altLang="en-US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但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是反对称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不同时为真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不是传递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但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∉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2887126"/>
                <a:ext cx="10705989" cy="2554545"/>
              </a:xfrm>
              <a:prstGeom prst="rect">
                <a:avLst/>
              </a:prstGeom>
              <a:blipFill>
                <a:blip r:embed="rId3"/>
                <a:stretch>
                  <a:fillRect l="-740" t="-2864" r="-1081" b="-5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75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185032"/>
                <a:ext cx="10125527" cy="14311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定义整数集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：对任意整数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185032"/>
                <a:ext cx="10125527" cy="1431161"/>
              </a:xfrm>
              <a:prstGeom prst="rect">
                <a:avLst/>
              </a:prstGeom>
              <a:blipFill>
                <a:blip r:embed="rId2"/>
                <a:stretch>
                  <a:fillRect l="-903" t="-4681" r="-662" b="-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80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关系性质判断练习（三）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185032"/>
                <a:ext cx="10125527" cy="14311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定义整数集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：对任意整数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lit/>
                        </m:rP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185032"/>
                <a:ext cx="10125527" cy="1431161"/>
              </a:xfrm>
              <a:prstGeom prst="rect">
                <a:avLst/>
              </a:prstGeom>
              <a:blipFill>
                <a:blip r:embed="rId2"/>
                <a:stretch>
                  <a:fillRect l="-903" t="-4681" r="-662" b="-8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/>
              <p:nvPr/>
            </p:nvSpPr>
            <p:spPr>
              <a:xfrm>
                <a:off x="709126" y="2766131"/>
                <a:ext cx="10789947" cy="34362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是自反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的，因为对任意整数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不是反自反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&lt;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不是对称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&lt;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∉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≮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是反对称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的，因为对任意整数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都是整数，因此必有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是传递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的，因为对任意整数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𝒄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则由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，则由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&lt;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，从而再由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，因此这时总有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𝒄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2766131"/>
                <a:ext cx="10789947" cy="3436262"/>
              </a:xfrm>
              <a:prstGeom prst="rect">
                <a:avLst/>
              </a:prstGeom>
              <a:blipFill>
                <a:blip r:embed="rId3"/>
                <a:stretch>
                  <a:fillRect l="-508" t="-1599" r="-2994" b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D2F3B10-51EC-45C6-A912-FF63C9E1CB1F}"/>
              </a:ext>
            </a:extLst>
          </p:cNvPr>
          <p:cNvSpPr txBox="1"/>
          <p:nvPr/>
        </p:nvSpPr>
        <p:spPr>
          <a:xfrm>
            <a:off x="8943605" y="2766131"/>
            <a:ext cx="2539269" cy="1000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对于性质概括法定义的关系，可利用其定义证明它具有某个性质！</a:t>
            </a:r>
          </a:p>
        </p:txBody>
      </p:sp>
    </p:spTree>
    <p:extLst>
      <p:ext uri="{BB962C8B-B14F-4D97-AF65-F5344CB8AC3E}">
        <p14:creationId xmlns:p14="http://schemas.microsoft.com/office/powerpoint/2010/main" val="2216773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关系性质的性质概括法定义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2C643A-5A6E-4514-B5F6-D7EF390086CB}"/>
                  </a:ext>
                </a:extLst>
              </p:cNvPr>
              <p:cNvSpPr txBox="1"/>
              <p:nvPr/>
            </p:nvSpPr>
            <p:spPr>
              <a:xfrm>
                <a:off x="548202" y="1108567"/>
                <a:ext cx="5716555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给定非空集合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2C643A-5A6E-4514-B5F6-D7EF3900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2" y="1108567"/>
                <a:ext cx="5716555" cy="461665"/>
              </a:xfrm>
              <a:prstGeom prst="rect">
                <a:avLst/>
              </a:prstGeom>
              <a:blipFill>
                <a:blip r:embed="rId2"/>
                <a:stretch>
                  <a:fillRect l="-17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AC4728B-FCD0-4DA7-A3CD-0EEEAE12A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598029"/>
                  </p:ext>
                </p:extLst>
              </p:nvPr>
            </p:nvGraphicFramePr>
            <p:xfrm>
              <a:off x="1133680" y="1949826"/>
              <a:ext cx="9924638" cy="409905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43735">
                      <a:extLst>
                        <a:ext uri="{9D8B030D-6E8A-4147-A177-3AD203B41FA5}">
                          <a16:colId xmlns:a16="http://schemas.microsoft.com/office/drawing/2014/main" val="789083565"/>
                        </a:ext>
                      </a:extLst>
                    </a:gridCol>
                    <a:gridCol w="5275890">
                      <a:extLst>
                        <a:ext uri="{9D8B030D-6E8A-4147-A177-3AD203B41FA5}">
                          <a16:colId xmlns:a16="http://schemas.microsoft.com/office/drawing/2014/main" val="2055354982"/>
                        </a:ext>
                      </a:extLst>
                    </a:gridCol>
                    <a:gridCol w="3105013">
                      <a:extLst>
                        <a:ext uri="{9D8B030D-6E8A-4147-A177-3AD203B41FA5}">
                          <a16:colId xmlns:a16="http://schemas.microsoft.com/office/drawing/2014/main" val="24726379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>
                              <a:solidFill>
                                <a:schemeClr val="bg1"/>
                              </a:solidFill>
                            </a:rPr>
                            <a:t>性质</a:t>
                          </a: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元素考察法定义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性质概括法定义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20337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自反性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32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518579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反自反性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∉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sz="3200" b="1" kern="1200">
                            <a:solidFill>
                              <a:srgbClr val="C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76792"/>
                      </a:ext>
                    </a:extLst>
                  </a:tr>
                  <a:tr h="7110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对称性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b="1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3200" b="1" kern="1200">
                            <a:solidFill>
                              <a:srgbClr val="C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590379"/>
                      </a:ext>
                    </a:extLst>
                  </a:tr>
                  <a:tr h="7959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反对称性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= 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p>
                                  <m:sSupPr>
                                    <m:ctrlP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06484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传递性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US" altLang="zh-CN" sz="3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zh-CN" altLang="en-US" sz="32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4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9488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AC4728B-FCD0-4DA7-A3CD-0EEEAE12A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598029"/>
                  </p:ext>
                </p:extLst>
              </p:nvPr>
            </p:nvGraphicFramePr>
            <p:xfrm>
              <a:off x="1133680" y="1949826"/>
              <a:ext cx="9924638" cy="409905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43735">
                      <a:extLst>
                        <a:ext uri="{9D8B030D-6E8A-4147-A177-3AD203B41FA5}">
                          <a16:colId xmlns:a16="http://schemas.microsoft.com/office/drawing/2014/main" val="789083565"/>
                        </a:ext>
                      </a:extLst>
                    </a:gridCol>
                    <a:gridCol w="5275890">
                      <a:extLst>
                        <a:ext uri="{9D8B030D-6E8A-4147-A177-3AD203B41FA5}">
                          <a16:colId xmlns:a16="http://schemas.microsoft.com/office/drawing/2014/main" val="2055354982"/>
                        </a:ext>
                      </a:extLst>
                    </a:gridCol>
                    <a:gridCol w="3105013">
                      <a:extLst>
                        <a:ext uri="{9D8B030D-6E8A-4147-A177-3AD203B41FA5}">
                          <a16:colId xmlns:a16="http://schemas.microsoft.com/office/drawing/2014/main" val="24726379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>
                              <a:solidFill>
                                <a:schemeClr val="bg1"/>
                              </a:solidFill>
                            </a:rPr>
                            <a:t>性质</a:t>
                          </a: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元素考察法定义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性质概括法定义</a:t>
                          </a:r>
                        </a:p>
                      </a:txBody>
                      <a:tcPr marL="0" marR="0" marT="0" marB="0" anchor="ctr"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20337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自反性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9446" t="-101887" r="-59353" b="-44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19804" t="-101887" r="-784" b="-4424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518579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反自反性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9446" t="-200000" r="-59353" b="-338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19804" t="-200000" r="-784" b="-338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76792"/>
                      </a:ext>
                    </a:extLst>
                  </a:tr>
                  <a:tr h="7110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对称性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9446" t="-274359" r="-59353" b="-2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19804" t="-274359" r="-784" b="-209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590379"/>
                      </a:ext>
                    </a:extLst>
                  </a:tr>
                  <a:tr h="7959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反对称性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9446" t="-336923" r="-59353" b="-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19804" t="-336923" r="-784" b="-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06484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002060"/>
                              </a:solidFill>
                              <a:latin typeface="+mn-ea"/>
                              <a:ea typeface="+mn-ea"/>
                            </a:rPr>
                            <a:t>传递性</a:t>
                          </a:r>
                          <a:endParaRPr lang="en-US" altLang="zh-CN" sz="2400" b="1" i="1">
                            <a:solidFill>
                              <a:srgbClr val="00206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9446" t="-530841" r="-59353" b="-74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19804" t="-530841" r="-784" b="-74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9488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8909E16-6850-4B40-AF2F-E4E11E012FCC}"/>
              </a:ext>
            </a:extLst>
          </p:cNvPr>
          <p:cNvSpPr txBox="1"/>
          <p:nvPr/>
        </p:nvSpPr>
        <p:spPr>
          <a:xfrm>
            <a:off x="8025669" y="1108567"/>
            <a:ext cx="3618129" cy="692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要能证明关系性质元素考察法定义与性质概括法定义之间的等价性</a:t>
            </a:r>
          </a:p>
        </p:txBody>
      </p:sp>
    </p:spTree>
    <p:extLst>
      <p:ext uri="{BB962C8B-B14F-4D97-AF65-F5344CB8AC3E}">
        <p14:creationId xmlns:p14="http://schemas.microsoft.com/office/powerpoint/2010/main" val="262768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关系性质判断练习（四）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a-DK" altLang="zh-CN" sz="2400" b="1" i="0">
                  <a:solidFill>
                    <a:srgbClr val="002060"/>
                  </a:solidFill>
                  <a:latin typeface="+mj-lt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blipFill>
                <a:blip r:embed="rId2"/>
                <a:stretch>
                  <a:fillRect l="-867" t="-685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关系性质判断练习（四）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da-DK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a-DK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da-DK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a-DK" altLang="zh-CN" sz="2400" b="1" i="0">
                  <a:solidFill>
                    <a:srgbClr val="002060"/>
                  </a:solidFill>
                  <a:latin typeface="+mj-lt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416329"/>
                <a:ext cx="10546546" cy="1061829"/>
              </a:xfrm>
              <a:prstGeom prst="rect">
                <a:avLst/>
              </a:prstGeom>
              <a:blipFill>
                <a:blip r:embed="rId2"/>
                <a:stretch>
                  <a:fillRect l="-867" t="-6857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/>
              <p:nvPr/>
            </p:nvSpPr>
            <p:spPr>
              <a:xfrm>
                <a:off x="1149881" y="2878790"/>
                <a:ext cx="7429858" cy="25628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不是自反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∉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是反自反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∅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不是对称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∉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是反对称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∩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=∅⊆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𝚫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是传递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⊆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81" y="2878790"/>
                <a:ext cx="7429858" cy="2562881"/>
              </a:xfrm>
              <a:prstGeom prst="rect">
                <a:avLst/>
              </a:prstGeom>
              <a:blipFill>
                <a:blip r:embed="rId3"/>
                <a:stretch>
                  <a:fillRect l="-1149" t="-2850" b="-4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91AE10-52C2-4C02-A1AB-909F061735AB}"/>
                  </a:ext>
                </a:extLst>
              </p:cNvPr>
              <p:cNvSpPr txBox="1"/>
              <p:nvPr/>
            </p:nvSpPr>
            <p:spPr>
              <a:xfrm>
                <a:off x="7565180" y="2700234"/>
                <a:ext cx="3690492" cy="15005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关系性质的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性质概括法定义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给出判断一个关系有某个性质的更好做法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8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例如，可通过</a:t>
                </a:r>
                <a:r>
                  <a:rPr lang="zh-CN" altLang="en-US" b="1">
                    <a:solidFill>
                      <a:srgbClr val="C00000"/>
                    </a:solidFill>
                    <a:latin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的子集说明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是传递的等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D91AE10-52C2-4C02-A1AB-909F061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80" y="2700234"/>
                <a:ext cx="3690492" cy="1500539"/>
              </a:xfrm>
              <a:prstGeom prst="rect">
                <a:avLst/>
              </a:prstGeom>
              <a:blipFill>
                <a:blip r:embed="rId4"/>
                <a:stretch>
                  <a:fillRect l="-1322" t="-407" r="-1157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05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关系性质判断练习（五）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880162" y="1238499"/>
                <a:ext cx="9421637" cy="12157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定义整数集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：对任意整数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具有性质                 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(1)                  (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多选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)</a:t>
                </a:r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2" y="1238499"/>
                <a:ext cx="9421637" cy="1215717"/>
              </a:xfrm>
              <a:prstGeom prst="rect">
                <a:avLst/>
              </a:prstGeom>
              <a:blipFill>
                <a:blip r:embed="rId2"/>
                <a:stretch>
                  <a:fillRect l="-970" t="-5500" b="-10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C35B5E-554B-4A40-A0AE-23F545315256}"/>
                  </a:ext>
                </a:extLst>
              </p:cNvPr>
              <p:cNvSpPr txBox="1"/>
              <p:nvPr/>
            </p:nvSpPr>
            <p:spPr>
              <a:xfrm>
                <a:off x="880163" y="3710200"/>
                <a:ext cx="9421637" cy="12157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具有性质                  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(1)                       (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多选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)</a:t>
                </a:r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C35B5E-554B-4A40-A0AE-23F54531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3" y="3710200"/>
                <a:ext cx="9421637" cy="1215717"/>
              </a:xfrm>
              <a:prstGeom prst="rect">
                <a:avLst/>
              </a:prstGeom>
              <a:blipFill>
                <a:blip r:embed="rId3"/>
                <a:stretch>
                  <a:fillRect l="-970" t="-5528" b="-1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058D40-275B-40DD-BFBA-612ABB2D6277}"/>
              </a:ext>
            </a:extLst>
          </p:cNvPr>
          <p:cNvCxnSpPr>
            <a:cxnSpLocks/>
          </p:cNvCxnSpPr>
          <p:nvPr/>
        </p:nvCxnSpPr>
        <p:spPr>
          <a:xfrm>
            <a:off x="3381306" y="2427433"/>
            <a:ext cx="346024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FB60E9-CBE0-48D1-A8A1-E36E8AC582C4}"/>
              </a:ext>
            </a:extLst>
          </p:cNvPr>
          <p:cNvCxnSpPr>
            <a:cxnSpLocks/>
          </p:cNvCxnSpPr>
          <p:nvPr/>
        </p:nvCxnSpPr>
        <p:spPr>
          <a:xfrm>
            <a:off x="3381306" y="4869122"/>
            <a:ext cx="408519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22C276-2923-40D1-8750-6730E452F312}"/>
              </a:ext>
            </a:extLst>
          </p:cNvPr>
          <p:cNvGraphicFramePr>
            <a:graphicFrameLocks noGrp="1"/>
          </p:cNvGraphicFramePr>
          <p:nvPr/>
        </p:nvGraphicFramePr>
        <p:xfrm>
          <a:off x="880162" y="5762736"/>
          <a:ext cx="923683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66">
                  <a:extLst>
                    <a:ext uri="{9D8B030D-6E8A-4147-A177-3AD203B41FA5}">
                      <a16:colId xmlns:a16="http://schemas.microsoft.com/office/drawing/2014/main" val="776843016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221262273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519339895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422199578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231700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自反性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反自反性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对称性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反对称性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传递性</a:t>
                      </a:r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847776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AA1E4C1A-3EC2-4D94-9A40-97C2D8C440BB}"/>
              </a:ext>
            </a:extLst>
          </p:cNvPr>
          <p:cNvSpPr/>
          <p:nvPr/>
        </p:nvSpPr>
        <p:spPr>
          <a:xfrm>
            <a:off x="7039367" y="2851375"/>
            <a:ext cx="32624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使用下面选项字母填空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9176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关系性质判断练习（五）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880162" y="1238499"/>
                <a:ext cx="9421637" cy="12157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定义整数集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：对任意整数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∣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具有性质 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自反性、对称性、传递性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2" y="1238499"/>
                <a:ext cx="9421637" cy="1215717"/>
              </a:xfrm>
              <a:prstGeom prst="rect">
                <a:avLst/>
              </a:prstGeom>
              <a:blipFill>
                <a:blip r:embed="rId2"/>
                <a:stretch>
                  <a:fillRect l="-970" t="-5500" b="-10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C35B5E-554B-4A40-A0AE-23F545315256}"/>
                  </a:ext>
                </a:extLst>
              </p:cNvPr>
              <p:cNvSpPr txBox="1"/>
              <p:nvPr/>
            </p:nvSpPr>
            <p:spPr>
              <a:xfrm>
                <a:off x="880163" y="3710200"/>
                <a:ext cx="9421637" cy="12157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具有性质 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反自反性、反对称性、传递性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C35B5E-554B-4A40-A0AE-23F54531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3" y="3710200"/>
                <a:ext cx="9421637" cy="1215717"/>
              </a:xfrm>
              <a:prstGeom prst="rect">
                <a:avLst/>
              </a:prstGeom>
              <a:blipFill>
                <a:blip r:embed="rId3"/>
                <a:stretch>
                  <a:fillRect l="-970" t="-5528" b="-1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058D40-275B-40DD-BFBA-612ABB2D6277}"/>
              </a:ext>
            </a:extLst>
          </p:cNvPr>
          <p:cNvCxnSpPr>
            <a:cxnSpLocks/>
          </p:cNvCxnSpPr>
          <p:nvPr/>
        </p:nvCxnSpPr>
        <p:spPr>
          <a:xfrm>
            <a:off x="3381306" y="2427433"/>
            <a:ext cx="346024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FB60E9-CBE0-48D1-A8A1-E36E8AC582C4}"/>
              </a:ext>
            </a:extLst>
          </p:cNvPr>
          <p:cNvCxnSpPr>
            <a:cxnSpLocks/>
          </p:cNvCxnSpPr>
          <p:nvPr/>
        </p:nvCxnSpPr>
        <p:spPr>
          <a:xfrm>
            <a:off x="3381306" y="4869122"/>
            <a:ext cx="408519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922C276-2923-40D1-8750-6730E452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563897"/>
              </p:ext>
            </p:extLst>
          </p:nvPr>
        </p:nvGraphicFramePr>
        <p:xfrm>
          <a:off x="880162" y="5762736"/>
          <a:ext cx="923683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66">
                  <a:extLst>
                    <a:ext uri="{9D8B030D-6E8A-4147-A177-3AD203B41FA5}">
                      <a16:colId xmlns:a16="http://schemas.microsoft.com/office/drawing/2014/main" val="776843016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221262273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519339895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422199578"/>
                    </a:ext>
                  </a:extLst>
                </a:gridCol>
                <a:gridCol w="1847366">
                  <a:extLst>
                    <a:ext uri="{9D8B030D-6E8A-4147-A177-3AD203B41FA5}">
                      <a16:colId xmlns:a16="http://schemas.microsoft.com/office/drawing/2014/main" val="231700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自反性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反自反性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对称性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反对称性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E.  </a:t>
                      </a:r>
                      <a:r>
                        <a:rPr lang="zh-CN" altLang="en-US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传递性</a:t>
                      </a:r>
                      <a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zh-CN" altLang="en-US" sz="20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8477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D3C1F2-0843-4A43-BFE5-8542B6F13614}"/>
                  </a:ext>
                </a:extLst>
              </p:cNvPr>
              <p:cNvSpPr txBox="1"/>
              <p:nvPr/>
            </p:nvSpPr>
            <p:spPr>
              <a:xfrm>
                <a:off x="880162" y="2584740"/>
                <a:ext cx="8604570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具有自反性和对称性，对于传递性，对任意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BD3C1F2-0843-4A43-BFE5-8542B6F1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2" y="2584740"/>
                <a:ext cx="8604570" cy="736612"/>
              </a:xfrm>
              <a:prstGeom prst="rect">
                <a:avLst/>
              </a:prstGeom>
              <a:blipFill>
                <a:blip r:embed="rId4"/>
                <a:stretch>
                  <a:fillRect l="-567" r="-637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C2DB26F-17A1-4354-A7AA-E78ED9A8FE52}"/>
                  </a:ext>
                </a:extLst>
              </p:cNvPr>
              <p:cNvSpPr txBox="1"/>
              <p:nvPr/>
            </p:nvSpPr>
            <p:spPr>
              <a:xfrm>
                <a:off x="880162" y="5029660"/>
                <a:ext cx="5909861" cy="4019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∅,  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=∅⊆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C2DB26F-17A1-4354-A7AA-E78ED9A8F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2" y="5029660"/>
                <a:ext cx="5909861" cy="401905"/>
              </a:xfrm>
              <a:prstGeom prst="rect">
                <a:avLst/>
              </a:prstGeom>
              <a:blipFill>
                <a:blip r:embed="rId5"/>
                <a:stretch>
                  <a:fillRect l="-825" r="-722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3CD1E14F-EF35-4C47-B9C7-43C6B27DEE8E}"/>
              </a:ext>
            </a:extLst>
          </p:cNvPr>
          <p:cNvSpPr txBox="1"/>
          <p:nvPr/>
        </p:nvSpPr>
        <p:spPr>
          <a:xfrm>
            <a:off x="4322020" y="1783496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A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820BE9-89D3-4F50-947E-D8B1B283F881}"/>
              </a:ext>
            </a:extLst>
          </p:cNvPr>
          <p:cNvSpPr txBox="1"/>
          <p:nvPr/>
        </p:nvSpPr>
        <p:spPr>
          <a:xfrm>
            <a:off x="5556021" y="1784241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C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F4CC55-2CF0-4235-86F5-D303BAA19981}"/>
              </a:ext>
            </a:extLst>
          </p:cNvPr>
          <p:cNvSpPr txBox="1"/>
          <p:nvPr/>
        </p:nvSpPr>
        <p:spPr>
          <a:xfrm>
            <a:off x="6790023" y="1783496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ABC03A-8C98-4971-BE8F-3BCC3372B0CA}"/>
              </a:ext>
            </a:extLst>
          </p:cNvPr>
          <p:cNvSpPr txBox="1"/>
          <p:nvPr/>
        </p:nvSpPr>
        <p:spPr>
          <a:xfrm>
            <a:off x="4650941" y="4227054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B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AFE198-B04C-4D53-B4A0-8845967087AF}"/>
              </a:ext>
            </a:extLst>
          </p:cNvPr>
          <p:cNvSpPr txBox="1"/>
          <p:nvPr/>
        </p:nvSpPr>
        <p:spPr>
          <a:xfrm>
            <a:off x="6154657" y="4227054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D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E079835-C203-40B2-A9A7-7C3AC0150CA9}"/>
              </a:ext>
            </a:extLst>
          </p:cNvPr>
          <p:cNvSpPr txBox="1"/>
          <p:nvPr/>
        </p:nvSpPr>
        <p:spPr>
          <a:xfrm>
            <a:off x="7395237" y="4227054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E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7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566198"/>
            <a:ext cx="4733731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关系的性质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关系性质和关系运算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566198"/>
            <a:ext cx="4733731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关系的性质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关系性质和关系运算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关系性质与关系运算之间的联系总结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726825-9892-403A-8947-02B181F414E7}"/>
              </a:ext>
            </a:extLst>
          </p:cNvPr>
          <p:cNvSpPr txBox="1"/>
          <p:nvPr/>
        </p:nvSpPr>
        <p:spPr>
          <a:xfrm>
            <a:off x="1260862" y="1115687"/>
            <a:ext cx="9670273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下表给出了关系运算与关系性质之间的联系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给出参与运算的关系都有列对应的性质，那么运算的结果关系是否也有列对应的性质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其中“是”代表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一定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有对应性质，而“</a:t>
            </a:r>
            <a:r>
              <a:rPr lang="zh-CN" altLang="en-US" sz="2000" b="1">
                <a:solidFill>
                  <a:srgbClr val="C00000"/>
                </a:solidFill>
              </a:rPr>
              <a:t>否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”代表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不一定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有对应性质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EC66B878-6A4A-418A-9477-22D628633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330426"/>
                  </p:ext>
                </p:extLst>
              </p:nvPr>
            </p:nvGraphicFramePr>
            <p:xfrm>
              <a:off x="1737798" y="2660299"/>
              <a:ext cx="8716400" cy="27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9798">
                      <a:extLst>
                        <a:ext uri="{9D8B030D-6E8A-4147-A177-3AD203B41FA5}">
                          <a16:colId xmlns:a16="http://schemas.microsoft.com/office/drawing/2014/main" val="3065170313"/>
                        </a:ext>
                      </a:extLst>
                    </a:gridCol>
                    <a:gridCol w="1170958">
                      <a:extLst>
                        <a:ext uri="{9D8B030D-6E8A-4147-A177-3AD203B41FA5}">
                          <a16:colId xmlns:a16="http://schemas.microsoft.com/office/drawing/2014/main" val="236354923"/>
                        </a:ext>
                      </a:extLst>
                    </a:gridCol>
                    <a:gridCol w="1315684">
                      <a:extLst>
                        <a:ext uri="{9D8B030D-6E8A-4147-A177-3AD203B41FA5}">
                          <a16:colId xmlns:a16="http://schemas.microsoft.com/office/drawing/2014/main" val="1670141471"/>
                        </a:ext>
                      </a:extLst>
                    </a:gridCol>
                    <a:gridCol w="1263056">
                      <a:extLst>
                        <a:ext uri="{9D8B030D-6E8A-4147-A177-3AD203B41FA5}">
                          <a16:colId xmlns:a16="http://schemas.microsoft.com/office/drawing/2014/main" val="612855758"/>
                        </a:ext>
                      </a:extLst>
                    </a:gridCol>
                    <a:gridCol w="1276213">
                      <a:extLst>
                        <a:ext uri="{9D8B030D-6E8A-4147-A177-3AD203B41FA5}">
                          <a16:colId xmlns:a16="http://schemas.microsoft.com/office/drawing/2014/main" val="394572453"/>
                        </a:ext>
                      </a:extLst>
                    </a:gridCol>
                    <a:gridCol w="1190691">
                      <a:extLst>
                        <a:ext uri="{9D8B030D-6E8A-4147-A177-3AD203B41FA5}">
                          <a16:colId xmlns:a16="http://schemas.microsoft.com/office/drawing/2014/main" val="543625629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关系运算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自反性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反自反性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对称性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反对称性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传递性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8004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2060"/>
                              </a:solidFill>
                            </a:rPr>
                            <a:t>关系逆运算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zh-CN" altLang="en-US" sz="2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27599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2060"/>
                              </a:solidFill>
                            </a:rPr>
                            <a:t>集合交运算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78226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2060"/>
                              </a:solidFill>
                            </a:rPr>
                            <a:t>集合并运算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08004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2060"/>
                              </a:solidFill>
                            </a:rPr>
                            <a:t>集合差运算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4793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>
                              <a:solidFill>
                                <a:srgbClr val="002060"/>
                              </a:solidFill>
                            </a:rPr>
                            <a:t>关系复合运算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8251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EC66B878-6A4A-418A-9477-22D6286334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6330426"/>
                  </p:ext>
                </p:extLst>
              </p:nvPr>
            </p:nvGraphicFramePr>
            <p:xfrm>
              <a:off x="1737798" y="2660299"/>
              <a:ext cx="8716400" cy="27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9798">
                      <a:extLst>
                        <a:ext uri="{9D8B030D-6E8A-4147-A177-3AD203B41FA5}">
                          <a16:colId xmlns:a16="http://schemas.microsoft.com/office/drawing/2014/main" val="3065170313"/>
                        </a:ext>
                      </a:extLst>
                    </a:gridCol>
                    <a:gridCol w="1170958">
                      <a:extLst>
                        <a:ext uri="{9D8B030D-6E8A-4147-A177-3AD203B41FA5}">
                          <a16:colId xmlns:a16="http://schemas.microsoft.com/office/drawing/2014/main" val="236354923"/>
                        </a:ext>
                      </a:extLst>
                    </a:gridCol>
                    <a:gridCol w="1315684">
                      <a:extLst>
                        <a:ext uri="{9D8B030D-6E8A-4147-A177-3AD203B41FA5}">
                          <a16:colId xmlns:a16="http://schemas.microsoft.com/office/drawing/2014/main" val="1670141471"/>
                        </a:ext>
                      </a:extLst>
                    </a:gridCol>
                    <a:gridCol w="1263056">
                      <a:extLst>
                        <a:ext uri="{9D8B030D-6E8A-4147-A177-3AD203B41FA5}">
                          <a16:colId xmlns:a16="http://schemas.microsoft.com/office/drawing/2014/main" val="612855758"/>
                        </a:ext>
                      </a:extLst>
                    </a:gridCol>
                    <a:gridCol w="1276213">
                      <a:extLst>
                        <a:ext uri="{9D8B030D-6E8A-4147-A177-3AD203B41FA5}">
                          <a16:colId xmlns:a16="http://schemas.microsoft.com/office/drawing/2014/main" val="394572453"/>
                        </a:ext>
                      </a:extLst>
                    </a:gridCol>
                    <a:gridCol w="1190691">
                      <a:extLst>
                        <a:ext uri="{9D8B030D-6E8A-4147-A177-3AD203B41FA5}">
                          <a16:colId xmlns:a16="http://schemas.microsoft.com/office/drawing/2014/main" val="543625629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关系运算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自反性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反自反性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对称性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反对称性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/>
                            <a:t>传递性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9800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" t="-97333" r="-250000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275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" t="-197333" r="-250000" b="-3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17822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" t="-293421" r="-250000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0800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" t="-398667" r="-25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479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4" t="-498667" r="-25000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是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</a:rPr>
                            <a:t>否</a:t>
                          </a:r>
                          <a:endParaRPr lang="zh-CN" altLang="en-US" sz="240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38251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36337DD-E653-4AAA-B59A-FE764A514D14}"/>
              </a:ext>
            </a:extLst>
          </p:cNvPr>
          <p:cNvSpPr txBox="1"/>
          <p:nvPr/>
        </p:nvSpPr>
        <p:spPr>
          <a:xfrm>
            <a:off x="1260862" y="5517801"/>
            <a:ext cx="8468617" cy="7848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对于每个“是”要能证明这一行对应的运算保持这一列对应的性质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对于每个“否”要能给出具体例子说明对应运算不保持这一列对应的性质</a:t>
            </a:r>
          </a:p>
        </p:txBody>
      </p:sp>
    </p:spTree>
    <p:extLst>
      <p:ext uri="{BB962C8B-B14F-4D97-AF65-F5344CB8AC3E}">
        <p14:creationId xmlns:p14="http://schemas.microsoft.com/office/powerpoint/2010/main" val="2718263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关系性质和关系运算证明举例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614F5-4EBA-4B36-8F43-854809D52F44}"/>
              </a:ext>
            </a:extLst>
          </p:cNvPr>
          <p:cNvSpPr txBox="1"/>
          <p:nvPr/>
        </p:nvSpPr>
        <p:spPr>
          <a:xfrm>
            <a:off x="585478" y="1181032"/>
            <a:ext cx="482855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关系并保持自反、反自反和对称性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EE72B1D-F741-493D-9819-BF41F1612246}"/>
                  </a:ext>
                </a:extLst>
              </p:cNvPr>
              <p:cNvSpPr txBox="1"/>
              <p:nvPr/>
            </p:nvSpPr>
            <p:spPr>
              <a:xfrm>
                <a:off x="5948727" y="1212948"/>
                <a:ext cx="4236500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下面总设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都是非空集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EE72B1D-F741-493D-9819-BF41F161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27" y="1212948"/>
                <a:ext cx="4236500" cy="400110"/>
              </a:xfrm>
              <a:prstGeom prst="rect">
                <a:avLst/>
              </a:prstGeom>
              <a:blipFill>
                <a:blip r:embed="rId2"/>
                <a:stretch>
                  <a:fillRect l="-1583" t="-9091" r="-143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95F1C2-8B53-4658-82B2-4106C74EDCDA}"/>
                  </a:ext>
                </a:extLst>
              </p:cNvPr>
              <p:cNvSpPr txBox="1"/>
              <p:nvPr/>
            </p:nvSpPr>
            <p:spPr>
              <a:xfrm>
                <a:off x="585478" y="1972518"/>
                <a:ext cx="6663937" cy="9357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是自反的，则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也是自反的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是自反的，因此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zh-CN" altLang="en-US" sz="20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95F1C2-8B53-4658-82B2-4106C74ED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1972518"/>
                <a:ext cx="6663937" cy="935769"/>
              </a:xfrm>
              <a:prstGeom prst="rect">
                <a:avLst/>
              </a:prstGeom>
              <a:blipFill>
                <a:blip r:embed="rId3"/>
                <a:stretch>
                  <a:fillRect l="-915" t="-130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7C7B92-CF99-436B-85D1-8995CA2D3AD4}"/>
                  </a:ext>
                </a:extLst>
              </p:cNvPr>
              <p:cNvSpPr txBox="1"/>
              <p:nvPr/>
            </p:nvSpPr>
            <p:spPr>
              <a:xfrm>
                <a:off x="585478" y="3122607"/>
                <a:ext cx="11374085" cy="13717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是反自反的，则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∪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也是反自反的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是反自反的，因此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d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是反自反的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7C7B92-CF99-436B-85D1-8995CA2D3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3122607"/>
                <a:ext cx="11374085" cy="1371786"/>
              </a:xfrm>
              <a:prstGeom prst="rect">
                <a:avLst/>
              </a:prstGeom>
              <a:blipFill>
                <a:blip r:embed="rId4"/>
                <a:stretch>
                  <a:fillRect l="-536" t="-444" r="-214" b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5FC894-CFE1-441C-983A-32C8ED32D36B}"/>
                  </a:ext>
                </a:extLst>
              </p:cNvPr>
              <p:cNvSpPr txBox="1"/>
              <p:nvPr/>
            </p:nvSpPr>
            <p:spPr>
              <a:xfrm>
                <a:off x="585478" y="4708713"/>
                <a:ext cx="9683431" cy="13717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是对称的，则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∪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也是对称的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是对称的，因此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，从而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sz="20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是对称的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5FC894-CFE1-441C-983A-32C8ED32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4708713"/>
                <a:ext cx="9683431" cy="1371786"/>
              </a:xfrm>
              <a:prstGeom prst="rect">
                <a:avLst/>
              </a:prstGeom>
              <a:blipFill>
                <a:blip r:embed="rId5"/>
                <a:stretch>
                  <a:fillRect l="-629" t="-444" b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68CD7991-D081-4A3D-91DB-2D3805F076EC}"/>
              </a:ext>
            </a:extLst>
          </p:cNvPr>
          <p:cNvSpPr txBox="1"/>
          <p:nvPr/>
        </p:nvSpPr>
        <p:spPr>
          <a:xfrm>
            <a:off x="8139696" y="1972518"/>
            <a:ext cx="3466826" cy="1346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Bef>
                <a:spcPts val="300"/>
              </a:spcBef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利用关系性质的性质概括法定义可给出简洁的证明</a:t>
            </a:r>
            <a:endParaRPr lang="en-US" altLang="zh-CN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24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课后可自行尝试利用关系性质的元素考察法定义进行证明</a:t>
            </a:r>
          </a:p>
        </p:txBody>
      </p:sp>
    </p:spTree>
    <p:extLst>
      <p:ext uri="{BB962C8B-B14F-4D97-AF65-F5344CB8AC3E}">
        <p14:creationId xmlns:p14="http://schemas.microsoft.com/office/powerpoint/2010/main" val="345737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关系性质和关系运算证明举例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F614F5-4EBA-4B36-8F43-854809D52F44}"/>
              </a:ext>
            </a:extLst>
          </p:cNvPr>
          <p:cNvSpPr txBox="1"/>
          <p:nvPr/>
        </p:nvSpPr>
        <p:spPr>
          <a:xfrm>
            <a:off x="585478" y="1181032"/>
            <a:ext cx="666393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</a:rPr>
              <a:t>关系复合不保持反自反、对称、反对称和传递性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AB8438-2017-4860-AEF7-7D2210184D83}"/>
                  </a:ext>
                </a:extLst>
              </p:cNvPr>
              <p:cNvSpPr txBox="1"/>
              <p:nvPr/>
            </p:nvSpPr>
            <p:spPr>
              <a:xfrm>
                <a:off x="7370022" y="1211809"/>
                <a:ext cx="4236500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下面总设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都是非空集</a:t>
                </a: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5AB8438-2017-4860-AEF7-7D2210184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022" y="1211809"/>
                <a:ext cx="4236500" cy="400110"/>
              </a:xfrm>
              <a:prstGeom prst="rect">
                <a:avLst/>
              </a:prstGeom>
              <a:blipFill>
                <a:blip r:embed="rId2"/>
                <a:stretch>
                  <a:fillRect l="-1583" t="-9231" r="-1439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60DC77-44CD-479B-9C68-514B341118B0}"/>
                  </a:ext>
                </a:extLst>
              </p:cNvPr>
              <p:cNvSpPr txBox="1"/>
              <p:nvPr/>
            </p:nvSpPr>
            <p:spPr>
              <a:xfrm>
                <a:off x="585478" y="1960054"/>
                <a:ext cx="6663937" cy="9357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都是反自反关系时，则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不一定是反自反的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60DC77-44CD-479B-9C68-514B3411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1960054"/>
                <a:ext cx="6663937" cy="935769"/>
              </a:xfrm>
              <a:prstGeom prst="rect">
                <a:avLst/>
              </a:prstGeom>
              <a:blipFill>
                <a:blip r:embed="rId3"/>
                <a:stretch>
                  <a:fillRect l="-915" t="-1307" b="-8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26689E-0C48-4920-BA42-4EA5BF72EC84}"/>
                  </a:ext>
                </a:extLst>
              </p:cNvPr>
              <p:cNvSpPr txBox="1"/>
              <p:nvPr/>
            </p:nvSpPr>
            <p:spPr>
              <a:xfrm>
                <a:off x="585478" y="3053167"/>
                <a:ext cx="8183552" cy="9357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都是对称关系时，则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不一定是对称的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⟩, 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⟩, 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26689E-0C48-4920-BA42-4EA5BF72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3053167"/>
                <a:ext cx="8183552" cy="935769"/>
              </a:xfrm>
              <a:prstGeom prst="rect">
                <a:avLst/>
              </a:prstGeom>
              <a:blipFill>
                <a:blip r:embed="rId4"/>
                <a:stretch>
                  <a:fillRect l="-745" t="-1307" r="-75" b="-8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3352678-C7AA-4D54-B998-4E471F548DA3}"/>
                  </a:ext>
                </a:extLst>
              </p:cNvPr>
              <p:cNvSpPr txBox="1"/>
              <p:nvPr/>
            </p:nvSpPr>
            <p:spPr>
              <a:xfrm>
                <a:off x="585478" y="4146280"/>
                <a:ext cx="8617728" cy="9357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都是反对称关系时，则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不一定是反对称的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{⟨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3352678-C7AA-4D54-B998-4E471F548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4146280"/>
                <a:ext cx="8617728" cy="935769"/>
              </a:xfrm>
              <a:prstGeom prst="rect">
                <a:avLst/>
              </a:prstGeom>
              <a:blipFill>
                <a:blip r:embed="rId5"/>
                <a:stretch>
                  <a:fillRect l="-707" t="-649" r="-212" b="-8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37590F9-7F8C-4EF4-998B-71BDEEA25021}"/>
                  </a:ext>
                </a:extLst>
              </p:cNvPr>
              <p:cNvSpPr txBox="1"/>
              <p:nvPr/>
            </p:nvSpPr>
            <p:spPr>
              <a:xfrm>
                <a:off x="585478" y="5239393"/>
                <a:ext cx="9887362" cy="9357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都是传递关系时，则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不一定是传递的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m:rPr>
                        <m:lit/>
                      </m:rP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37590F9-7F8C-4EF4-998B-71BDEEA25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8" y="5239393"/>
                <a:ext cx="9887362" cy="935769"/>
              </a:xfrm>
              <a:prstGeom prst="rect">
                <a:avLst/>
              </a:prstGeom>
              <a:blipFill>
                <a:blip r:embed="rId6"/>
                <a:stretch>
                  <a:fillRect l="-617" t="-649" b="-8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FB1724-97C6-494B-92F3-CCDB37EC591D}"/>
                  </a:ext>
                </a:extLst>
              </p:cNvPr>
              <p:cNvSpPr txBox="1"/>
              <p:nvPr/>
            </p:nvSpPr>
            <p:spPr>
              <a:xfrm>
                <a:off x="8702153" y="3467444"/>
                <a:ext cx="3092950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在举反例说明某个命题不成立时，应该充分运用离散化的思维，尽可能地思考简单的集合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和简单的关系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FB1724-97C6-494B-92F3-CCDB37EC5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153" y="3467444"/>
                <a:ext cx="3092950" cy="1200329"/>
              </a:xfrm>
              <a:prstGeom prst="rect">
                <a:avLst/>
              </a:prstGeom>
              <a:blipFill>
                <a:blip r:embed="rId7"/>
                <a:stretch>
                  <a:fillRect l="-1775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BCE5C56-C72D-4BA3-8251-88FA516EF664}"/>
                  </a:ext>
                </a:extLst>
              </p:cNvPr>
              <p:cNvSpPr txBox="1"/>
              <p:nvPr/>
            </p:nvSpPr>
            <p:spPr>
              <a:xfrm>
                <a:off x="7361250" y="2055797"/>
                <a:ext cx="4433853" cy="7489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注意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逆序复合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的定义，即注意</a:t>
                </a:r>
                <a:endParaRPr lang="en-US" altLang="zh-CN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4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∣∃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BCE5C56-C72D-4BA3-8251-88FA516E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250" y="2055797"/>
                <a:ext cx="4433853" cy="748923"/>
              </a:xfrm>
              <a:prstGeom prst="rect">
                <a:avLst/>
              </a:prstGeom>
              <a:blipFill>
                <a:blip r:embed="rId8"/>
                <a:stretch>
                  <a:fillRect t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599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关系性质和关系运算证明练习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BECCFE-0F3C-4E64-8817-DFDB1032A794}"/>
                  </a:ext>
                </a:extLst>
              </p:cNvPr>
              <p:cNvSpPr txBox="1"/>
              <p:nvPr/>
            </p:nvSpPr>
            <p:spPr>
              <a:xfrm>
                <a:off x="480224" y="1210428"/>
                <a:ext cx="10591252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上的关系，证明若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都是传递的，则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传递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BECCFE-0F3C-4E64-8817-DFDB1032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4" y="1210428"/>
                <a:ext cx="10591252" cy="461665"/>
              </a:xfrm>
              <a:prstGeom prst="rect">
                <a:avLst/>
              </a:prstGeom>
              <a:blipFill>
                <a:blip r:embed="rId2"/>
                <a:stretch>
                  <a:fillRect l="-921" t="-16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7D70CD-7A7F-455A-A5AD-78F518329D41}"/>
                  </a:ext>
                </a:extLst>
              </p:cNvPr>
              <p:cNvSpPr txBox="1"/>
              <p:nvPr/>
            </p:nvSpPr>
            <p:spPr>
              <a:xfrm>
                <a:off x="480224" y="1898133"/>
                <a:ext cx="10591252" cy="32316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证明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】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是传递的，从而 </a:t>
                </a:r>
                <a:r>
                  <a:rPr lang="en-US" altLang="zh-CN" sz="2000" b="1" i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      </a:t>
                </a:r>
                <a:r>
                  <a:rPr lang="en-US" altLang="zh-CN" sz="2000" b="1" i="0">
                    <a:solidFill>
                      <a:srgbClr val="C00000"/>
                    </a:solidFill>
                    <a:latin typeface="+mn-ea"/>
                  </a:rPr>
                  <a:t>(1)</a:t>
                </a:r>
                <a:r>
                  <a:rPr lang="en-US" altLang="zh-CN" sz="2000" b="1" i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  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(2)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  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(3)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  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(4)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       </a:t>
                </a:r>
                <a:r>
                  <a:rPr lang="en-US" altLang="zh-CN" sz="2000" b="1">
                    <a:solidFill>
                      <a:srgbClr val="C00000"/>
                    </a:solidFill>
                    <a:latin typeface="+mn-ea"/>
                  </a:rPr>
                  <a:t>(5)    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上面公式中，第①个子集关系是因为                    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(6)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              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，第②个子集关系是因为          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(7)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       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，第③个子集关系是因为              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(8)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∩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</m:e>
                    </m:d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∩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</m:e>
                    </m:d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∩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也是传递关系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7D70CD-7A7F-455A-A5AD-78F51832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4" y="1898133"/>
                <a:ext cx="10591252" cy="3231654"/>
              </a:xfrm>
              <a:prstGeom prst="rect">
                <a:avLst/>
              </a:prstGeom>
              <a:blipFill>
                <a:blip r:embed="rId3"/>
                <a:stretch>
                  <a:fillRect l="-518" t="-1318" b="-2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BC5786C-8D5C-4936-AE52-E8F0FCBBF2F9}"/>
              </a:ext>
            </a:extLst>
          </p:cNvPr>
          <p:cNvCxnSpPr/>
          <p:nvPr/>
        </p:nvCxnSpPr>
        <p:spPr>
          <a:xfrm>
            <a:off x="3302365" y="2743200"/>
            <a:ext cx="121700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77961F-1521-448D-9B7A-022FC1A2B104}"/>
              </a:ext>
            </a:extLst>
          </p:cNvPr>
          <p:cNvCxnSpPr/>
          <p:nvPr/>
        </p:nvCxnSpPr>
        <p:spPr>
          <a:xfrm>
            <a:off x="5276987" y="2743200"/>
            <a:ext cx="121700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6F2E426-4B42-46F6-8EA9-FE0A50C679AA}"/>
              </a:ext>
            </a:extLst>
          </p:cNvPr>
          <p:cNvCxnSpPr>
            <a:cxnSpLocks/>
          </p:cNvCxnSpPr>
          <p:nvPr/>
        </p:nvCxnSpPr>
        <p:spPr>
          <a:xfrm>
            <a:off x="3910869" y="3671854"/>
            <a:ext cx="114245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8CC1AA-3117-47B4-96A1-58DCF970AD57}"/>
              </a:ext>
            </a:extLst>
          </p:cNvPr>
          <p:cNvCxnSpPr>
            <a:cxnSpLocks/>
          </p:cNvCxnSpPr>
          <p:nvPr/>
        </p:nvCxnSpPr>
        <p:spPr>
          <a:xfrm>
            <a:off x="5336192" y="3679529"/>
            <a:ext cx="108434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873CC7-50F3-4E18-BB18-8DEB13BB03DE}"/>
              </a:ext>
            </a:extLst>
          </p:cNvPr>
          <p:cNvCxnSpPr>
            <a:cxnSpLocks/>
          </p:cNvCxnSpPr>
          <p:nvPr/>
        </p:nvCxnSpPr>
        <p:spPr>
          <a:xfrm>
            <a:off x="5546702" y="4191547"/>
            <a:ext cx="289340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BE1532F-A03F-421E-BCEA-DDA6DC4C941E}"/>
              </a:ext>
            </a:extLst>
          </p:cNvPr>
          <p:cNvCxnSpPr>
            <a:cxnSpLocks/>
          </p:cNvCxnSpPr>
          <p:nvPr/>
        </p:nvCxnSpPr>
        <p:spPr>
          <a:xfrm>
            <a:off x="1915415" y="4587348"/>
            <a:ext cx="172902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2B340A-D58E-47BA-B91C-6188478F98B4}"/>
              </a:ext>
            </a:extLst>
          </p:cNvPr>
          <p:cNvCxnSpPr>
            <a:cxnSpLocks/>
          </p:cNvCxnSpPr>
          <p:nvPr/>
        </p:nvCxnSpPr>
        <p:spPr>
          <a:xfrm>
            <a:off x="6493995" y="4553360"/>
            <a:ext cx="2459231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2A369EF-0609-4C6A-8858-E66A5508D98D}"/>
              </a:ext>
            </a:extLst>
          </p:cNvPr>
          <p:cNvCxnSpPr>
            <a:cxnSpLocks/>
          </p:cNvCxnSpPr>
          <p:nvPr/>
        </p:nvCxnSpPr>
        <p:spPr>
          <a:xfrm>
            <a:off x="6883216" y="3679529"/>
            <a:ext cx="1149031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4FDDF53F-3F32-40B0-A446-B7519D882EF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6626" y="5334577"/>
              <a:ext cx="903874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7028">
                      <a:extLst>
                        <a:ext uri="{9D8B030D-6E8A-4147-A177-3AD203B41FA5}">
                          <a16:colId xmlns:a16="http://schemas.microsoft.com/office/drawing/2014/main" val="2154442432"/>
                        </a:ext>
                      </a:extLst>
                    </a:gridCol>
                    <a:gridCol w="1111752">
                      <a:extLst>
                        <a:ext uri="{9D8B030D-6E8A-4147-A177-3AD203B41FA5}">
                          <a16:colId xmlns:a16="http://schemas.microsoft.com/office/drawing/2014/main" val="355960408"/>
                        </a:ext>
                      </a:extLst>
                    </a:gridCol>
                    <a:gridCol w="1440674">
                      <a:extLst>
                        <a:ext uri="{9D8B030D-6E8A-4147-A177-3AD203B41FA5}">
                          <a16:colId xmlns:a16="http://schemas.microsoft.com/office/drawing/2014/main" val="3938278601"/>
                        </a:ext>
                      </a:extLst>
                    </a:gridCol>
                    <a:gridCol w="1388046">
                      <a:extLst>
                        <a:ext uri="{9D8B030D-6E8A-4147-A177-3AD203B41FA5}">
                          <a16:colId xmlns:a16="http://schemas.microsoft.com/office/drawing/2014/main" val="3697040297"/>
                        </a:ext>
                      </a:extLst>
                    </a:gridCol>
                    <a:gridCol w="1328840">
                      <a:extLst>
                        <a:ext uri="{9D8B030D-6E8A-4147-A177-3AD203B41FA5}">
                          <a16:colId xmlns:a16="http://schemas.microsoft.com/office/drawing/2014/main" val="711134306"/>
                        </a:ext>
                      </a:extLst>
                    </a:gridCol>
                    <a:gridCol w="1374889">
                      <a:extLst>
                        <a:ext uri="{9D8B030D-6E8A-4147-A177-3AD203B41FA5}">
                          <a16:colId xmlns:a16="http://schemas.microsoft.com/office/drawing/2014/main" val="2572388435"/>
                        </a:ext>
                      </a:extLst>
                    </a:gridCol>
                    <a:gridCol w="1427517">
                      <a:extLst>
                        <a:ext uri="{9D8B030D-6E8A-4147-A177-3AD203B41FA5}">
                          <a16:colId xmlns:a16="http://schemas.microsoft.com/office/drawing/2014/main" val="3186128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C.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D.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E.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F.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G.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124212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H.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关系交与关系复合的联系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I.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集合交的性质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J.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关系交保持子集关系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8555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4FDDF53F-3F32-40B0-A446-B7519D882EF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76626" y="5334577"/>
              <a:ext cx="903874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7028">
                      <a:extLst>
                        <a:ext uri="{9D8B030D-6E8A-4147-A177-3AD203B41FA5}">
                          <a16:colId xmlns:a16="http://schemas.microsoft.com/office/drawing/2014/main" val="2154442432"/>
                        </a:ext>
                      </a:extLst>
                    </a:gridCol>
                    <a:gridCol w="1111752">
                      <a:extLst>
                        <a:ext uri="{9D8B030D-6E8A-4147-A177-3AD203B41FA5}">
                          <a16:colId xmlns:a16="http://schemas.microsoft.com/office/drawing/2014/main" val="355960408"/>
                        </a:ext>
                      </a:extLst>
                    </a:gridCol>
                    <a:gridCol w="1440674">
                      <a:extLst>
                        <a:ext uri="{9D8B030D-6E8A-4147-A177-3AD203B41FA5}">
                          <a16:colId xmlns:a16="http://schemas.microsoft.com/office/drawing/2014/main" val="3938278601"/>
                        </a:ext>
                      </a:extLst>
                    </a:gridCol>
                    <a:gridCol w="1388046">
                      <a:extLst>
                        <a:ext uri="{9D8B030D-6E8A-4147-A177-3AD203B41FA5}">
                          <a16:colId xmlns:a16="http://schemas.microsoft.com/office/drawing/2014/main" val="3697040297"/>
                        </a:ext>
                      </a:extLst>
                    </a:gridCol>
                    <a:gridCol w="1328840">
                      <a:extLst>
                        <a:ext uri="{9D8B030D-6E8A-4147-A177-3AD203B41FA5}">
                          <a16:colId xmlns:a16="http://schemas.microsoft.com/office/drawing/2014/main" val="711134306"/>
                        </a:ext>
                      </a:extLst>
                    </a:gridCol>
                    <a:gridCol w="1374889">
                      <a:extLst>
                        <a:ext uri="{9D8B030D-6E8A-4147-A177-3AD203B41FA5}">
                          <a16:colId xmlns:a16="http://schemas.microsoft.com/office/drawing/2014/main" val="2572388435"/>
                        </a:ext>
                      </a:extLst>
                    </a:gridCol>
                    <a:gridCol w="1427517">
                      <a:extLst>
                        <a:ext uri="{9D8B030D-6E8A-4147-A177-3AD203B41FA5}">
                          <a16:colId xmlns:a16="http://schemas.microsoft.com/office/drawing/2014/main" val="318612865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576" r="-83333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363" t="-7576" r="-62802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3882" t="-7576" r="-38227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509" t="-7576" r="-29736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69725" t="-7576" r="-211009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53097" t="-7576" r="-10354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34188" t="-7576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124212"/>
                      </a:ext>
                    </a:extLst>
                  </a:tr>
                  <a:tr h="39624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H.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关系交与关系复合的联系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I.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集合交的性质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J.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关系交保持子集关系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8555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60C025E9-109D-4DA5-9C02-ADF705E3C41D}"/>
              </a:ext>
            </a:extLst>
          </p:cNvPr>
          <p:cNvSpPr txBox="1"/>
          <p:nvPr/>
        </p:nvSpPr>
        <p:spPr>
          <a:xfrm>
            <a:off x="9045322" y="1898133"/>
            <a:ext cx="202615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使用下面选项字母填空以补全证明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87B403-7CA3-454C-83D3-FCB20770710A}"/>
              </a:ext>
            </a:extLst>
          </p:cNvPr>
          <p:cNvSpPr txBox="1"/>
          <p:nvPr/>
        </p:nvSpPr>
        <p:spPr>
          <a:xfrm>
            <a:off x="4482095" y="2742275"/>
            <a:ext cx="322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24923A-ADE1-43AF-B0F6-29AA4EE8F864}"/>
              </a:ext>
            </a:extLst>
          </p:cNvPr>
          <p:cNvSpPr txBox="1"/>
          <p:nvPr/>
        </p:nvSpPr>
        <p:spPr>
          <a:xfrm>
            <a:off x="8722980" y="2731348"/>
            <a:ext cx="322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②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4F9525-BFAC-4461-9F5D-B99A1CF35986}"/>
              </a:ext>
            </a:extLst>
          </p:cNvPr>
          <p:cNvSpPr txBox="1"/>
          <p:nvPr/>
        </p:nvSpPr>
        <p:spPr>
          <a:xfrm>
            <a:off x="6493995" y="3212556"/>
            <a:ext cx="322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351934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关系性质和关系运算证明练习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BECCFE-0F3C-4E64-8817-DFDB1032A794}"/>
                  </a:ext>
                </a:extLst>
              </p:cNvPr>
              <p:cNvSpPr txBox="1"/>
              <p:nvPr/>
            </p:nvSpPr>
            <p:spPr>
              <a:xfrm>
                <a:off x="480224" y="1210428"/>
                <a:ext cx="10591252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上的关系，证明若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都是传递的，则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传递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BECCFE-0F3C-4E64-8817-DFDB1032A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4" y="1210428"/>
                <a:ext cx="10591252" cy="461665"/>
              </a:xfrm>
              <a:prstGeom prst="rect">
                <a:avLst/>
              </a:prstGeom>
              <a:blipFill>
                <a:blip r:embed="rId2"/>
                <a:stretch>
                  <a:fillRect l="-921" t="-1600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7D70CD-7A7F-455A-A5AD-78F518329D41}"/>
                  </a:ext>
                </a:extLst>
              </p:cNvPr>
              <p:cNvSpPr txBox="1"/>
              <p:nvPr/>
            </p:nvSpPr>
            <p:spPr>
              <a:xfrm>
                <a:off x="480224" y="1898133"/>
                <a:ext cx="10591252" cy="32316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证明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】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是传递的，从而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上面公式中，第①个子集关系是因为  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关系交与关系复合的联系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，第②个子集关系是因为  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集合交的性质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，第③个子集关系是因为  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关系交保持子集关系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∩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</m:e>
                    </m:d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∘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∩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</m:e>
                    </m:d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∩</m:t>
                        </m:r>
                        <m:r>
                          <a:rPr lang="en-US" altLang="zh-CN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∩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也是传递关系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7D70CD-7A7F-455A-A5AD-78F51832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24" y="1898133"/>
                <a:ext cx="10591252" cy="3231654"/>
              </a:xfrm>
              <a:prstGeom prst="rect">
                <a:avLst/>
              </a:prstGeom>
              <a:blipFill>
                <a:blip r:embed="rId3"/>
                <a:stretch>
                  <a:fillRect l="-518" t="-1318" b="-2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BC5786C-8D5C-4936-AE52-E8F0FCBBF2F9}"/>
              </a:ext>
            </a:extLst>
          </p:cNvPr>
          <p:cNvCxnSpPr/>
          <p:nvPr/>
        </p:nvCxnSpPr>
        <p:spPr>
          <a:xfrm>
            <a:off x="3302365" y="2743200"/>
            <a:ext cx="121700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77961F-1521-448D-9B7A-022FC1A2B104}"/>
              </a:ext>
            </a:extLst>
          </p:cNvPr>
          <p:cNvCxnSpPr/>
          <p:nvPr/>
        </p:nvCxnSpPr>
        <p:spPr>
          <a:xfrm>
            <a:off x="5276987" y="2743200"/>
            <a:ext cx="121700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6F2E426-4B42-46F6-8EA9-FE0A50C679AA}"/>
              </a:ext>
            </a:extLst>
          </p:cNvPr>
          <p:cNvCxnSpPr>
            <a:cxnSpLocks/>
          </p:cNvCxnSpPr>
          <p:nvPr/>
        </p:nvCxnSpPr>
        <p:spPr>
          <a:xfrm>
            <a:off x="3910869" y="3671854"/>
            <a:ext cx="1142452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58CC1AA-3117-47B4-96A1-58DCF970AD57}"/>
              </a:ext>
            </a:extLst>
          </p:cNvPr>
          <p:cNvCxnSpPr>
            <a:cxnSpLocks/>
          </p:cNvCxnSpPr>
          <p:nvPr/>
        </p:nvCxnSpPr>
        <p:spPr>
          <a:xfrm>
            <a:off x="5336192" y="3679529"/>
            <a:ext cx="1084343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9873CC7-50F3-4E18-BB18-8DEB13BB03DE}"/>
              </a:ext>
            </a:extLst>
          </p:cNvPr>
          <p:cNvCxnSpPr>
            <a:cxnSpLocks/>
          </p:cNvCxnSpPr>
          <p:nvPr/>
        </p:nvCxnSpPr>
        <p:spPr>
          <a:xfrm>
            <a:off x="5546702" y="4191547"/>
            <a:ext cx="2893407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BE1532F-A03F-421E-BCEA-DDA6DC4C941E}"/>
              </a:ext>
            </a:extLst>
          </p:cNvPr>
          <p:cNvCxnSpPr>
            <a:cxnSpLocks/>
          </p:cNvCxnSpPr>
          <p:nvPr/>
        </p:nvCxnSpPr>
        <p:spPr>
          <a:xfrm>
            <a:off x="1915415" y="4587348"/>
            <a:ext cx="172902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2B340A-D58E-47BA-B91C-6188478F98B4}"/>
              </a:ext>
            </a:extLst>
          </p:cNvPr>
          <p:cNvCxnSpPr>
            <a:cxnSpLocks/>
          </p:cNvCxnSpPr>
          <p:nvPr/>
        </p:nvCxnSpPr>
        <p:spPr>
          <a:xfrm>
            <a:off x="6493995" y="4553360"/>
            <a:ext cx="2459231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2A369EF-0609-4C6A-8858-E66A5508D98D}"/>
              </a:ext>
            </a:extLst>
          </p:cNvPr>
          <p:cNvCxnSpPr>
            <a:cxnSpLocks/>
          </p:cNvCxnSpPr>
          <p:nvPr/>
        </p:nvCxnSpPr>
        <p:spPr>
          <a:xfrm>
            <a:off x="6883216" y="3679529"/>
            <a:ext cx="840394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4FDDF53F-3F32-40B0-A446-B7519D88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926014"/>
                  </p:ext>
                </p:extLst>
              </p:nvPr>
            </p:nvGraphicFramePr>
            <p:xfrm>
              <a:off x="1576626" y="5334577"/>
              <a:ext cx="903874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7028">
                      <a:extLst>
                        <a:ext uri="{9D8B030D-6E8A-4147-A177-3AD203B41FA5}">
                          <a16:colId xmlns:a16="http://schemas.microsoft.com/office/drawing/2014/main" val="2154442432"/>
                        </a:ext>
                      </a:extLst>
                    </a:gridCol>
                    <a:gridCol w="1111752">
                      <a:extLst>
                        <a:ext uri="{9D8B030D-6E8A-4147-A177-3AD203B41FA5}">
                          <a16:colId xmlns:a16="http://schemas.microsoft.com/office/drawing/2014/main" val="355960408"/>
                        </a:ext>
                      </a:extLst>
                    </a:gridCol>
                    <a:gridCol w="1440674">
                      <a:extLst>
                        <a:ext uri="{9D8B030D-6E8A-4147-A177-3AD203B41FA5}">
                          <a16:colId xmlns:a16="http://schemas.microsoft.com/office/drawing/2014/main" val="3938278601"/>
                        </a:ext>
                      </a:extLst>
                    </a:gridCol>
                    <a:gridCol w="1388046">
                      <a:extLst>
                        <a:ext uri="{9D8B030D-6E8A-4147-A177-3AD203B41FA5}">
                          <a16:colId xmlns:a16="http://schemas.microsoft.com/office/drawing/2014/main" val="3697040297"/>
                        </a:ext>
                      </a:extLst>
                    </a:gridCol>
                    <a:gridCol w="1328840">
                      <a:extLst>
                        <a:ext uri="{9D8B030D-6E8A-4147-A177-3AD203B41FA5}">
                          <a16:colId xmlns:a16="http://schemas.microsoft.com/office/drawing/2014/main" val="711134306"/>
                        </a:ext>
                      </a:extLst>
                    </a:gridCol>
                    <a:gridCol w="1374889">
                      <a:extLst>
                        <a:ext uri="{9D8B030D-6E8A-4147-A177-3AD203B41FA5}">
                          <a16:colId xmlns:a16="http://schemas.microsoft.com/office/drawing/2014/main" val="2572388435"/>
                        </a:ext>
                      </a:extLst>
                    </a:gridCol>
                    <a:gridCol w="1427517">
                      <a:extLst>
                        <a:ext uri="{9D8B030D-6E8A-4147-A177-3AD203B41FA5}">
                          <a16:colId xmlns:a16="http://schemas.microsoft.com/office/drawing/2014/main" val="31861286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A.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B.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C.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D.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E.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F.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G.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oMath>
                          </a14:m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124212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H.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关系交与关系复合的联系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I.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集合交的性质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J.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关系交保持子集关系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85552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4FDDF53F-3F32-40B0-A446-B7519D882E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926014"/>
                  </p:ext>
                </p:extLst>
              </p:nvPr>
            </p:nvGraphicFramePr>
            <p:xfrm>
              <a:off x="1576626" y="5334577"/>
              <a:ext cx="9038746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7028">
                      <a:extLst>
                        <a:ext uri="{9D8B030D-6E8A-4147-A177-3AD203B41FA5}">
                          <a16:colId xmlns:a16="http://schemas.microsoft.com/office/drawing/2014/main" val="2154442432"/>
                        </a:ext>
                      </a:extLst>
                    </a:gridCol>
                    <a:gridCol w="1111752">
                      <a:extLst>
                        <a:ext uri="{9D8B030D-6E8A-4147-A177-3AD203B41FA5}">
                          <a16:colId xmlns:a16="http://schemas.microsoft.com/office/drawing/2014/main" val="355960408"/>
                        </a:ext>
                      </a:extLst>
                    </a:gridCol>
                    <a:gridCol w="1440674">
                      <a:extLst>
                        <a:ext uri="{9D8B030D-6E8A-4147-A177-3AD203B41FA5}">
                          <a16:colId xmlns:a16="http://schemas.microsoft.com/office/drawing/2014/main" val="3938278601"/>
                        </a:ext>
                      </a:extLst>
                    </a:gridCol>
                    <a:gridCol w="1388046">
                      <a:extLst>
                        <a:ext uri="{9D8B030D-6E8A-4147-A177-3AD203B41FA5}">
                          <a16:colId xmlns:a16="http://schemas.microsoft.com/office/drawing/2014/main" val="3697040297"/>
                        </a:ext>
                      </a:extLst>
                    </a:gridCol>
                    <a:gridCol w="1328840">
                      <a:extLst>
                        <a:ext uri="{9D8B030D-6E8A-4147-A177-3AD203B41FA5}">
                          <a16:colId xmlns:a16="http://schemas.microsoft.com/office/drawing/2014/main" val="711134306"/>
                        </a:ext>
                      </a:extLst>
                    </a:gridCol>
                    <a:gridCol w="1374889">
                      <a:extLst>
                        <a:ext uri="{9D8B030D-6E8A-4147-A177-3AD203B41FA5}">
                          <a16:colId xmlns:a16="http://schemas.microsoft.com/office/drawing/2014/main" val="2572388435"/>
                        </a:ext>
                      </a:extLst>
                    </a:gridCol>
                    <a:gridCol w="1427517">
                      <a:extLst>
                        <a:ext uri="{9D8B030D-6E8A-4147-A177-3AD203B41FA5}">
                          <a16:colId xmlns:a16="http://schemas.microsoft.com/office/drawing/2014/main" val="318612865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576" r="-83333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7363" t="-7576" r="-62802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3882" t="-7576" r="-38227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3509" t="-7576" r="-297368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69725" t="-7576" r="-211009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53097" t="-7576" r="-103540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34188" t="-7576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8124212"/>
                      </a:ext>
                    </a:extLst>
                  </a:tr>
                  <a:tr h="396240">
                    <a:tc gridSpan="3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H.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关系交与关系复合的联系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I.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集合交的性质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>
                              <a:solidFill>
                                <a:srgbClr val="C00000"/>
                              </a:solidFill>
                            </a:rPr>
                            <a:t>J.</a:t>
                          </a:r>
                          <a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zh-CN" altLang="en-US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关系交保持子集关系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zh-CN" altLang="en-US" sz="20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20000"/>
                            <a:lumOff val="80000"/>
                            <a:alpha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85552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60C025E9-109D-4DA5-9C02-ADF705E3C41D}"/>
              </a:ext>
            </a:extLst>
          </p:cNvPr>
          <p:cNvSpPr txBox="1"/>
          <p:nvPr/>
        </p:nvSpPr>
        <p:spPr>
          <a:xfrm>
            <a:off x="9045322" y="1898133"/>
            <a:ext cx="202615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使用下面选项字母填空以补全证明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9C7E30-BCA8-43EC-9803-C590E0CF9280}"/>
              </a:ext>
            </a:extLst>
          </p:cNvPr>
          <p:cNvSpPr txBox="1"/>
          <p:nvPr/>
        </p:nvSpPr>
        <p:spPr>
          <a:xfrm>
            <a:off x="4269392" y="2261411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D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1A0CFE-5FB6-4F9E-89E4-DB38C1DE8A94}"/>
              </a:ext>
            </a:extLst>
          </p:cNvPr>
          <p:cNvSpPr txBox="1"/>
          <p:nvPr/>
        </p:nvSpPr>
        <p:spPr>
          <a:xfrm>
            <a:off x="6256074" y="2255823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50609B-43ED-4828-9A73-58111C1C9542}"/>
              </a:ext>
            </a:extLst>
          </p:cNvPr>
          <p:cNvSpPr txBox="1"/>
          <p:nvPr/>
        </p:nvSpPr>
        <p:spPr>
          <a:xfrm>
            <a:off x="4789089" y="3181058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D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4EC507-0DEA-45A4-B5F6-B34FD9811B78}"/>
              </a:ext>
            </a:extLst>
          </p:cNvPr>
          <p:cNvSpPr txBox="1"/>
          <p:nvPr/>
        </p:nvSpPr>
        <p:spPr>
          <a:xfrm>
            <a:off x="6165074" y="3179217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E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0B75932-F2D3-480D-8CDC-EF7C9DC908B0}"/>
              </a:ext>
            </a:extLst>
          </p:cNvPr>
          <p:cNvSpPr txBox="1"/>
          <p:nvPr/>
        </p:nvSpPr>
        <p:spPr>
          <a:xfrm>
            <a:off x="7670435" y="3179216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C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57DE98-D169-4DCE-BEBB-A1A70C6A4698}"/>
              </a:ext>
            </a:extLst>
          </p:cNvPr>
          <p:cNvSpPr txBox="1"/>
          <p:nvPr/>
        </p:nvSpPr>
        <p:spPr>
          <a:xfrm>
            <a:off x="8319505" y="3615121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H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B94C7-0EAC-4F4D-905B-9010B55E8F37}"/>
              </a:ext>
            </a:extLst>
          </p:cNvPr>
          <p:cNvSpPr txBox="1"/>
          <p:nvPr/>
        </p:nvSpPr>
        <p:spPr>
          <a:xfrm>
            <a:off x="3581948" y="4499321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I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C13138-E366-4C39-B81F-D1857776EBC1}"/>
              </a:ext>
            </a:extLst>
          </p:cNvPr>
          <p:cNvSpPr txBox="1"/>
          <p:nvPr/>
        </p:nvSpPr>
        <p:spPr>
          <a:xfrm>
            <a:off x="8880861" y="4499321"/>
            <a:ext cx="328921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b="1">
                <a:solidFill>
                  <a:srgbClr val="C00000"/>
                </a:solidFill>
              </a:rPr>
              <a:t>J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8B65368-670A-49CE-A1AB-83DE4C69DEC3}"/>
              </a:ext>
            </a:extLst>
          </p:cNvPr>
          <p:cNvSpPr txBox="1"/>
          <p:nvPr/>
        </p:nvSpPr>
        <p:spPr>
          <a:xfrm>
            <a:off x="4482095" y="2742275"/>
            <a:ext cx="322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E521DB4-6C91-4DD8-AE77-F871A6859672}"/>
              </a:ext>
            </a:extLst>
          </p:cNvPr>
          <p:cNvSpPr txBox="1"/>
          <p:nvPr/>
        </p:nvSpPr>
        <p:spPr>
          <a:xfrm>
            <a:off x="8722980" y="2731348"/>
            <a:ext cx="322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D1D1265-F69E-47AD-AD89-69CC0C6AB0E5}"/>
              </a:ext>
            </a:extLst>
          </p:cNvPr>
          <p:cNvSpPr txBox="1"/>
          <p:nvPr/>
        </p:nvSpPr>
        <p:spPr>
          <a:xfrm>
            <a:off x="6493995" y="3212556"/>
            <a:ext cx="3223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>
                <a:solidFill>
                  <a:schemeClr val="accent6">
                    <a:lumMod val="50000"/>
                  </a:schemeClr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11756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关系性质证明举例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39AF8F-E0DE-480E-999E-127CBA4DC3FB}"/>
                  </a:ext>
                </a:extLst>
              </p:cNvPr>
              <p:cNvSpPr txBox="1"/>
              <p:nvPr/>
            </p:nvSpPr>
            <p:spPr>
              <a:xfrm>
                <a:off x="715705" y="1281686"/>
                <a:ext cx="10125527" cy="19543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上关系，定义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∈℘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×℘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∣∀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𝑿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∃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𝒀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𝑹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即对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的任意子集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也是传递关系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39AF8F-E0DE-480E-999E-127CBA4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5" y="1281686"/>
                <a:ext cx="10125527" cy="1954381"/>
              </a:xfrm>
              <a:prstGeom prst="rect">
                <a:avLst/>
              </a:prstGeom>
              <a:blipFill>
                <a:blip r:embed="rId2"/>
                <a:stretch>
                  <a:fillRect l="-903" t="-3427" b="-5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84F83038-5D8F-4FA6-BC7D-4EDB1AFDD3F5}"/>
              </a:ext>
            </a:extLst>
          </p:cNvPr>
          <p:cNvGrpSpPr/>
          <p:nvPr/>
        </p:nvGrpSpPr>
        <p:grpSpPr>
          <a:xfrm>
            <a:off x="310281" y="3346791"/>
            <a:ext cx="11571436" cy="2933974"/>
            <a:chOff x="310281" y="3346791"/>
            <a:chExt cx="11571436" cy="2933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6888094-03A6-4A26-8F6B-3E641BCD77CD}"/>
                    </a:ext>
                  </a:extLst>
                </p:cNvPr>
                <p:cNvSpPr txBox="1"/>
                <p:nvPr/>
              </p:nvSpPr>
              <p:spPr>
                <a:xfrm>
                  <a:off x="481320" y="4610629"/>
                  <a:ext cx="1243321" cy="276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是传递的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6888094-03A6-4A26-8F6B-3E641BCD7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20" y="4610629"/>
                  <a:ext cx="1243321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28261" r="-343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7739C81-D13D-4DE0-9D7C-199932A25FF2}"/>
                    </a:ext>
                  </a:extLst>
                </p:cNvPr>
                <p:cNvSpPr txBox="1"/>
                <p:nvPr/>
              </p:nvSpPr>
              <p:spPr>
                <a:xfrm>
                  <a:off x="2173248" y="4339978"/>
                  <a:ext cx="2333143" cy="82464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1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⟹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7739C81-D13D-4DE0-9D7C-199932A25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248" y="4339978"/>
                  <a:ext cx="2333143" cy="824649"/>
                </a:xfrm>
                <a:prstGeom prst="rect">
                  <a:avLst/>
                </a:prstGeom>
                <a:blipFill>
                  <a:blip r:embed="rId4"/>
                  <a:stretch>
                    <a:fillRect b="-1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946AEEB-A4E5-42EE-9411-5CAC6F90E876}"/>
                    </a:ext>
                  </a:extLst>
                </p:cNvPr>
                <p:cNvSpPr txBox="1"/>
                <p:nvPr/>
              </p:nvSpPr>
              <p:spPr>
                <a:xfrm>
                  <a:off x="4967129" y="4333630"/>
                  <a:ext cx="1810161" cy="83099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altLang="zh-CN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1" i="1" dirty="0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946AEEB-A4E5-42EE-9411-5CAC6F90E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129" y="4333630"/>
                  <a:ext cx="1810161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FE40751-E882-4099-8C97-905754004059}"/>
                    </a:ext>
                  </a:extLst>
                </p:cNvPr>
                <p:cNvSpPr txBox="1"/>
                <p:nvPr/>
              </p:nvSpPr>
              <p:spPr>
                <a:xfrm>
                  <a:off x="7238028" y="4333630"/>
                  <a:ext cx="2320412" cy="83099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FE40751-E882-4099-8C97-90575400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028" y="4333630"/>
                  <a:ext cx="2320412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F9A4157-3DA0-45DB-9B13-330D21836C7E}"/>
                    </a:ext>
                  </a:extLst>
                </p:cNvPr>
                <p:cNvSpPr txBox="1"/>
                <p:nvPr/>
              </p:nvSpPr>
              <p:spPr>
                <a:xfrm>
                  <a:off x="9944922" y="3696250"/>
                  <a:ext cx="1805776" cy="83099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∃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F9A4157-3DA0-45DB-9B13-330D21836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4922" y="3696250"/>
                  <a:ext cx="1805776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7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BC6555-E037-46E4-97D9-18F19D694C8E}"/>
                    </a:ext>
                  </a:extLst>
                </p:cNvPr>
                <p:cNvSpPr txBox="1"/>
                <p:nvPr/>
              </p:nvSpPr>
              <p:spPr>
                <a:xfrm>
                  <a:off x="9971784" y="4948480"/>
                  <a:ext cx="1752052" cy="83099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en-US" altLang="zh-CN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1BC6555-E037-46E4-97D9-18F19D694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784" y="4948480"/>
                  <a:ext cx="1752052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80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7DFCC11B-0BFE-4CE0-9E1D-0777BB74C859}"/>
                </a:ext>
              </a:extLst>
            </p:cNvPr>
            <p:cNvSpPr/>
            <p:nvPr/>
          </p:nvSpPr>
          <p:spPr>
            <a:xfrm>
              <a:off x="1724641" y="4732201"/>
              <a:ext cx="460738" cy="68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1923145C-BBC9-44F8-AE74-2CC751854B6C}"/>
                </a:ext>
              </a:extLst>
            </p:cNvPr>
            <p:cNvSpPr/>
            <p:nvPr/>
          </p:nvSpPr>
          <p:spPr>
            <a:xfrm>
              <a:off x="4506391" y="4723624"/>
              <a:ext cx="460738" cy="681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左 17">
              <a:extLst>
                <a:ext uri="{FF2B5EF4-FFF2-40B4-BE49-F238E27FC236}">
                  <a16:creationId xmlns:a16="http://schemas.microsoft.com/office/drawing/2014/main" id="{DEE4E0F4-87EF-4612-889A-61E5CA922068}"/>
                </a:ext>
              </a:extLst>
            </p:cNvPr>
            <p:cNvSpPr/>
            <p:nvPr/>
          </p:nvSpPr>
          <p:spPr>
            <a:xfrm>
              <a:off x="6773576" y="4701650"/>
              <a:ext cx="437041" cy="11212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左 18">
              <a:extLst>
                <a:ext uri="{FF2B5EF4-FFF2-40B4-BE49-F238E27FC236}">
                  <a16:creationId xmlns:a16="http://schemas.microsoft.com/office/drawing/2014/main" id="{82FF8079-0701-4E70-8593-197C66E82043}"/>
                </a:ext>
              </a:extLst>
            </p:cNvPr>
            <p:cNvSpPr/>
            <p:nvPr/>
          </p:nvSpPr>
          <p:spPr>
            <a:xfrm rot="18113009">
              <a:off x="9444573" y="4357135"/>
              <a:ext cx="651089" cy="10830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左 19">
              <a:extLst>
                <a:ext uri="{FF2B5EF4-FFF2-40B4-BE49-F238E27FC236}">
                  <a16:creationId xmlns:a16="http://schemas.microsoft.com/office/drawing/2014/main" id="{073826C3-FCC6-40FE-9DCD-9F9F38ADD5D8}"/>
                </a:ext>
              </a:extLst>
            </p:cNvPr>
            <p:cNvSpPr/>
            <p:nvPr/>
          </p:nvSpPr>
          <p:spPr>
            <a:xfrm rot="3279967">
              <a:off x="9439067" y="5150237"/>
              <a:ext cx="662099" cy="98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9D8C801-6230-454C-B383-EE7E56E3D128}"/>
                </a:ext>
              </a:extLst>
            </p:cNvPr>
            <p:cNvSpPr txBox="1"/>
            <p:nvPr/>
          </p:nvSpPr>
          <p:spPr>
            <a:xfrm>
              <a:off x="1188624" y="3702846"/>
              <a:ext cx="1532771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传递的元素考察法定义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2A19104-D020-4EF9-BEE3-0C6C7B5C4FC0}"/>
                    </a:ext>
                  </a:extLst>
                </p:cNvPr>
                <p:cNvSpPr txBox="1"/>
                <p:nvPr/>
              </p:nvSpPr>
              <p:spPr>
                <a:xfrm>
                  <a:off x="3287014" y="5380552"/>
                  <a:ext cx="2808985" cy="553998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为附加前提证明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endParaRPr lang="zh-CN" altLang="en-US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A2A19104-D020-4EF9-BEE3-0C6C7B5C4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014" y="5380552"/>
                  <a:ext cx="2808985" cy="553998"/>
                </a:xfrm>
                <a:prstGeom prst="rect">
                  <a:avLst/>
                </a:prstGeom>
                <a:blipFill>
                  <a:blip r:embed="rId9"/>
                  <a:stretch>
                    <a:fillRect l="-1085" t="-14286" r="-1302" b="-24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215C8D8-4657-4DEC-9802-4DED970B043A}"/>
                    </a:ext>
                  </a:extLst>
                </p:cNvPr>
                <p:cNvSpPr txBox="1"/>
                <p:nvPr/>
              </p:nvSpPr>
              <p:spPr>
                <a:xfrm>
                  <a:off x="4885570" y="4011121"/>
                  <a:ext cx="1888006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的定义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215C8D8-4657-4DEC-9802-4DED970B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570" y="4011121"/>
                  <a:ext cx="1888006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8889" r="-1290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55507E-C628-453B-AEBB-4C0DB918D4A6}"/>
                    </a:ext>
                  </a:extLst>
                </p:cNvPr>
                <p:cNvSpPr txBox="1"/>
                <p:nvPr/>
              </p:nvSpPr>
              <p:spPr>
                <a:xfrm>
                  <a:off x="10001911" y="3401801"/>
                  <a:ext cx="1753148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的定义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955507E-C628-453B-AEBB-4C0DB918D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1911" y="3401801"/>
                  <a:ext cx="1753148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28889" r="-5226" b="-5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1039286-0759-4E71-8A42-29435DC06986}"/>
                    </a:ext>
                  </a:extLst>
                </p:cNvPr>
                <p:cNvSpPr txBox="1"/>
                <p:nvPr/>
              </p:nvSpPr>
              <p:spPr>
                <a:xfrm>
                  <a:off x="10001911" y="5827019"/>
                  <a:ext cx="1752052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的定义</a:t>
                  </a: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1039286-0759-4E71-8A42-29435DC06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1911" y="5827019"/>
                  <a:ext cx="1752052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8889" r="-4530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6CEBDF7-4EBF-441A-B799-A2A858CE0092}"/>
                    </a:ext>
                  </a:extLst>
                </p:cNvPr>
                <p:cNvSpPr txBox="1"/>
                <p:nvPr/>
              </p:nvSpPr>
              <p:spPr>
                <a:xfrm>
                  <a:off x="6415870" y="5519051"/>
                  <a:ext cx="1237980" cy="276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的传递性</a:t>
                  </a: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6CEBDF7-4EBF-441A-B799-A2A858CE0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870" y="5519051"/>
                  <a:ext cx="123798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90" t="-28261" r="-490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56CD42-AC17-4C1E-89D1-FCE00B55CFD8}"/>
                </a:ext>
              </a:extLst>
            </p:cNvPr>
            <p:cNvSpPr txBox="1"/>
            <p:nvPr/>
          </p:nvSpPr>
          <p:spPr>
            <a:xfrm>
              <a:off x="9333129" y="5566963"/>
              <a:ext cx="611793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>
                  <a:solidFill>
                    <a:schemeClr val="accent2">
                      <a:lumMod val="50000"/>
                    </a:schemeClr>
                  </a:solidFill>
                </a:rPr>
                <a:t>逻辑推理</a:t>
              </a: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C2D8B8E-BB24-478C-A0BC-D291AE259B3B}"/>
                </a:ext>
              </a:extLst>
            </p:cNvPr>
            <p:cNvGrpSpPr/>
            <p:nvPr/>
          </p:nvGrpSpPr>
          <p:grpSpPr>
            <a:xfrm>
              <a:off x="468013" y="5254076"/>
              <a:ext cx="2510967" cy="373137"/>
              <a:chOff x="468013" y="5206982"/>
              <a:chExt cx="2510967" cy="37313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A039A8-D705-4881-BECF-DB26D316783C}"/>
                  </a:ext>
                </a:extLst>
              </p:cNvPr>
              <p:cNvSpPr/>
              <p:nvPr/>
            </p:nvSpPr>
            <p:spPr>
              <a:xfrm>
                <a:off x="468013" y="5210787"/>
                <a:ext cx="46358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7C9BB47-2871-4324-9443-DC5F61499679}"/>
                  </a:ext>
                </a:extLst>
              </p:cNvPr>
              <p:cNvSpPr txBox="1"/>
              <p:nvPr/>
            </p:nvSpPr>
            <p:spPr>
              <a:xfrm>
                <a:off x="934135" y="5206982"/>
                <a:ext cx="20448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rgbClr val="002060"/>
                    </a:solidFill>
                  </a:rPr>
                  <a:t>分析，按定义展开</a:t>
                </a:r>
              </a:p>
            </p:txBody>
          </p: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48AFC2BA-A5A3-4838-AF90-400622BA7FBE}"/>
                  </a:ext>
                </a:extLst>
              </p:cNvPr>
              <p:cNvSpPr/>
              <p:nvPr/>
            </p:nvSpPr>
            <p:spPr>
              <a:xfrm>
                <a:off x="481320" y="5344692"/>
                <a:ext cx="400188" cy="904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94F3DD0-03F4-4E08-8771-35CF2137FA17}"/>
                </a:ext>
              </a:extLst>
            </p:cNvPr>
            <p:cNvGrpSpPr/>
            <p:nvPr/>
          </p:nvGrpSpPr>
          <p:grpSpPr>
            <a:xfrm>
              <a:off x="7011921" y="3537796"/>
              <a:ext cx="2707916" cy="373137"/>
              <a:chOff x="487747" y="5206982"/>
              <a:chExt cx="2707916" cy="37313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94ABF6-AD44-419C-95B7-AAEF6C7AADD3}"/>
                  </a:ext>
                </a:extLst>
              </p:cNvPr>
              <p:cNvSpPr/>
              <p:nvPr/>
            </p:nvSpPr>
            <p:spPr>
              <a:xfrm>
                <a:off x="487747" y="5210787"/>
                <a:ext cx="463589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BF72A6-31FB-4963-9F65-E3B595E66F61}"/>
                  </a:ext>
                </a:extLst>
              </p:cNvPr>
              <p:cNvSpPr txBox="1"/>
              <p:nvPr/>
            </p:nvSpPr>
            <p:spPr>
              <a:xfrm>
                <a:off x="934135" y="5206982"/>
                <a:ext cx="226152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rgbClr val="002060"/>
                    </a:solidFill>
                  </a:rPr>
                  <a:t>从附加前提开始构造</a:t>
                </a:r>
              </a:p>
            </p:txBody>
          </p:sp>
          <p:sp>
            <p:nvSpPr>
              <p:cNvPr id="35" name="箭头: 右 34">
                <a:extLst>
                  <a:ext uri="{FF2B5EF4-FFF2-40B4-BE49-F238E27FC236}">
                    <a16:creationId xmlns:a16="http://schemas.microsoft.com/office/drawing/2014/main" id="{C9CC8787-FB0B-49FA-82B5-9FA4234564BD}"/>
                  </a:ext>
                </a:extLst>
              </p:cNvPr>
              <p:cNvSpPr/>
              <p:nvPr/>
            </p:nvSpPr>
            <p:spPr>
              <a:xfrm rot="10800000">
                <a:off x="553678" y="5344692"/>
                <a:ext cx="400188" cy="90462"/>
              </a:xfrm>
              <a:prstGeom prst="rightArrow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箭头: 上 35">
              <a:extLst>
                <a:ext uri="{FF2B5EF4-FFF2-40B4-BE49-F238E27FC236}">
                  <a16:creationId xmlns:a16="http://schemas.microsoft.com/office/drawing/2014/main" id="{F6AC305A-2E76-4124-B4A6-E814B2F7E495}"/>
                </a:ext>
              </a:extLst>
            </p:cNvPr>
            <p:cNvSpPr/>
            <p:nvPr/>
          </p:nvSpPr>
          <p:spPr>
            <a:xfrm>
              <a:off x="4691041" y="4813778"/>
              <a:ext cx="45719" cy="57614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1D0CF63B-A8F3-4719-85CC-95CEC48EC978}"/>
                </a:ext>
              </a:extLst>
            </p:cNvPr>
            <p:cNvSpPr/>
            <p:nvPr/>
          </p:nvSpPr>
          <p:spPr>
            <a:xfrm>
              <a:off x="1914319" y="4288120"/>
              <a:ext cx="45719" cy="4282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E482321A-0174-4B92-A8F1-0FACB7CD9280}"/>
                </a:ext>
              </a:extLst>
            </p:cNvPr>
            <p:cNvSpPr/>
            <p:nvPr/>
          </p:nvSpPr>
          <p:spPr>
            <a:xfrm>
              <a:off x="6989141" y="4831290"/>
              <a:ext cx="45719" cy="66705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7F8A169E-A8B5-4DC5-A6B2-31695AC0DC9D}"/>
                </a:ext>
              </a:extLst>
            </p:cNvPr>
            <p:cNvSpPr/>
            <p:nvPr/>
          </p:nvSpPr>
          <p:spPr>
            <a:xfrm>
              <a:off x="9705961" y="5263509"/>
              <a:ext cx="45719" cy="2769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847B318-4C4F-49E9-A0A9-512865522D43}"/>
                </a:ext>
              </a:extLst>
            </p:cNvPr>
            <p:cNvSpPr txBox="1"/>
            <p:nvPr/>
          </p:nvSpPr>
          <p:spPr>
            <a:xfrm>
              <a:off x="465982" y="5773363"/>
              <a:ext cx="23364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证明整体思路示意图</a:t>
              </a: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5DEBE19-F113-4181-917E-8CA13048DA1B}"/>
                </a:ext>
              </a:extLst>
            </p:cNvPr>
            <p:cNvSpPr/>
            <p:nvPr/>
          </p:nvSpPr>
          <p:spPr>
            <a:xfrm>
              <a:off x="310281" y="3346791"/>
              <a:ext cx="11571436" cy="2933974"/>
            </a:xfrm>
            <a:prstGeom prst="roundRect">
              <a:avLst>
                <a:gd name="adj" fmla="val 5456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553A5A9-5A6C-43CD-8615-38B8E8CA2D6C}"/>
                </a:ext>
              </a:extLst>
            </p:cNvPr>
            <p:cNvSpPr txBox="1"/>
            <p:nvPr/>
          </p:nvSpPr>
          <p:spPr>
            <a:xfrm>
              <a:off x="2978980" y="3533827"/>
              <a:ext cx="204904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C00000"/>
                  </a:solidFill>
                </a:rPr>
                <a:t>分析与构造相结合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40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关系性质和关系运算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关系性质证明举例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39AF8F-E0DE-480E-999E-127CBA4DC3FB}"/>
                  </a:ext>
                </a:extLst>
              </p:cNvPr>
              <p:cNvSpPr txBox="1"/>
              <p:nvPr/>
            </p:nvSpPr>
            <p:spPr>
              <a:xfrm>
                <a:off x="715705" y="1281686"/>
                <a:ext cx="10125527" cy="195438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上关系，定义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𝑺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𝑿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∈℘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×℘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∣∀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𝒙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𝑿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∃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𝒚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𝒀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𝑹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𝒚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}</m:t>
                      </m:r>
                    </m:oMath>
                  </m:oMathPara>
                </a14:m>
                <a:endParaRPr lang="en-US" altLang="zh-CN" sz="24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即对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的任意子集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sz="24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证明若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也是传递关系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39AF8F-E0DE-480E-999E-127CBA4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5" y="1281686"/>
                <a:ext cx="10125527" cy="1954381"/>
              </a:xfrm>
              <a:prstGeom prst="rect">
                <a:avLst/>
              </a:prstGeom>
              <a:blipFill>
                <a:blip r:embed="rId2"/>
                <a:stretch>
                  <a:fillRect l="-903" t="-3427" b="-5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D323A8-2513-4CEC-B4B8-653EC17692D1}"/>
                  </a:ext>
                </a:extLst>
              </p:cNvPr>
              <p:cNvSpPr txBox="1"/>
              <p:nvPr/>
            </p:nvSpPr>
            <p:spPr>
              <a:xfrm>
                <a:off x="715705" y="3417486"/>
                <a:ext cx="9487420" cy="2708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b="1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证明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】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的任意子集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:endParaRPr lang="en-US" altLang="zh-CN" sz="2000" b="1" i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(⟨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⟩∈</m:t>
                    </m:r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:r>
                  <a:rPr lang="zh-CN" altLang="en-US" sz="2000" b="1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endParaRPr lang="en-US" altLang="zh-CN" sz="2000" b="1"/>
              </a:p>
              <a:p>
                <a:pPr marL="800100" lvl="1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从而对任意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，而对于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，又存在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，根据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的传递性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，就有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从而对任意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都存在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综上，对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𝑿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𝒀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𝒁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𝑿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𝒀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𝒀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𝑿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</m:d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是传递关系。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D323A8-2513-4CEC-B4B8-653EC1769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5" y="3417486"/>
                <a:ext cx="9487420" cy="2708434"/>
              </a:xfrm>
              <a:prstGeom prst="rect">
                <a:avLst/>
              </a:prstGeom>
              <a:blipFill>
                <a:blip r:embed="rId3"/>
                <a:stretch>
                  <a:fillRect l="-642" t="-2027" r="-193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1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448480" y="1413063"/>
            <a:ext cx="9295033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rgbClr val="002060"/>
                </a:solidFill>
              </a:rPr>
              <a:t>关系的性质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自反性、反自反性、对称性、反对称性和传递性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给出了每个性质的元素考察法定义和性质概括法定义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考察了关系性质和关系并、交、差、逆和复合运算之间的联系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200281" y="3965389"/>
            <a:ext cx="9791429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CN" altLang="en-US" sz="2400" b="1">
                <a:solidFill>
                  <a:srgbClr val="C00000"/>
                </a:solidFill>
              </a:rPr>
              <a:t>学习这一部分的目标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能判断关系是否具有自反性、反自反性、对称性、反对称性和传递性</a:t>
            </a:r>
            <a:endParaRPr lang="en-US" altLang="zh-CN" sz="24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并能进行证明或举例说明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能证明或举例说明关系运算与关系性质之间的联系</a:t>
            </a: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6.13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6.17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6.18</a:t>
            </a:r>
            <a:r>
              <a:rPr lang="zh-CN" altLang="en-US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和练习</a:t>
            </a:r>
            <a:r>
              <a:rPr lang="en-US" altLang="zh-CN" sz="32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6.19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关系性质的元素考察法定义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2C643A-5A6E-4514-B5F6-D7EF390086CB}"/>
                  </a:ext>
                </a:extLst>
              </p:cNvPr>
              <p:cNvSpPr txBox="1"/>
              <p:nvPr/>
            </p:nvSpPr>
            <p:spPr>
              <a:xfrm>
                <a:off x="548202" y="1049365"/>
                <a:ext cx="5716555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给定非空集合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F2C643A-5A6E-4514-B5F6-D7EF39008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2" y="1049365"/>
                <a:ext cx="5716555" cy="461665"/>
              </a:xfrm>
              <a:prstGeom prst="rect">
                <a:avLst/>
              </a:prstGeom>
              <a:blipFill>
                <a:blip r:embed="rId2"/>
                <a:stretch>
                  <a:fillRect l="-170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AC4728B-FCD0-4DA7-A3CD-0EEEAE12A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88481"/>
                  </p:ext>
                </p:extLst>
              </p:nvPr>
            </p:nvGraphicFramePr>
            <p:xfrm>
              <a:off x="548202" y="1857731"/>
              <a:ext cx="11062704" cy="409905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43735">
                      <a:extLst>
                        <a:ext uri="{9D8B030D-6E8A-4147-A177-3AD203B41FA5}">
                          <a16:colId xmlns:a16="http://schemas.microsoft.com/office/drawing/2014/main" val="789083565"/>
                        </a:ext>
                      </a:extLst>
                    </a:gridCol>
                    <a:gridCol w="6663936">
                      <a:extLst>
                        <a:ext uri="{9D8B030D-6E8A-4147-A177-3AD203B41FA5}">
                          <a16:colId xmlns:a16="http://schemas.microsoft.com/office/drawing/2014/main" val="2055354982"/>
                        </a:ext>
                      </a:extLst>
                    </a:gridCol>
                    <a:gridCol w="2855033">
                      <a:extLst>
                        <a:ext uri="{9D8B030D-6E8A-4147-A177-3AD203B41FA5}">
                          <a16:colId xmlns:a16="http://schemas.microsoft.com/office/drawing/2014/main" val="24726379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>
                              <a:solidFill>
                                <a:schemeClr val="bg1"/>
                              </a:solidFill>
                            </a:rPr>
                            <a:t>性质</a:t>
                          </a: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定义</a:t>
                          </a:r>
                        </a:p>
                      </a:txBody>
                      <a:tcPr marL="0" marR="0" marT="0" marB="0"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例子</a:t>
                          </a: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20337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自反性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小于等于关系</a:t>
                          </a:r>
                          <a:endParaRPr lang="zh-CN" altLang="en-US" sz="180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518579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反自反性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∉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 kern="1200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小于关系</a:t>
                          </a: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76792"/>
                      </a:ext>
                    </a:extLst>
                  </a:tr>
                  <a:tr h="7110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对称性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sz="2000" b="1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 kern="1200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模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+mn-cs"/>
                                </a:rPr>
                                <m:t>𝒎</m:t>
                              </m:r>
                            </m:oMath>
                          </a14:m>
                          <a:r>
                            <a:rPr lang="zh-CN" altLang="en-US" sz="1800" b="1" kern="1200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同余关系</a:t>
                          </a: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，即两整数整除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</m:oMath>
                          </a14:m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的余数相同</a:t>
                          </a:r>
                          <a:endParaRPr lang="en-US" altLang="zh-CN" sz="1800" b="1">
                            <a:solidFill>
                              <a:srgbClr val="00206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590379"/>
                      </a:ext>
                    </a:extLst>
                  </a:tr>
                  <a:tr h="7959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反对称性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= 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 kern="1200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整除关系</a:t>
                          </a:r>
                          <a:endParaRPr lang="en-US" altLang="zh-CN" sz="1800" b="1" kern="1200">
                            <a:solidFill>
                              <a:srgbClr val="C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)∧(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)⟹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CN" altLang="en-US" sz="180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06484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传递性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d>
                                  <m:dPr>
                                    <m:ctrlPr>
                                      <a:rPr lang="en-US" altLang="zh-CN" sz="2000" b="1" i="1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2000" b="1" i="1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1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0" marR="0" marT="36000" marB="0" anchor="ctr">
                        <a:solidFill>
                          <a:schemeClr val="accent2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 kern="1200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整除关系</a:t>
                          </a:r>
                          <a:endParaRPr lang="en-US" altLang="zh-CN" sz="1800" b="1" kern="1200">
                            <a:solidFill>
                              <a:srgbClr val="C00000"/>
                            </a:solidFill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sepChr m:val="∣"/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d>
                                  <m:dPr>
                                    <m:sepChr m:val="∣"/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⟹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zh-CN" altLang="en-US" sz="180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9488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3AC4728B-FCD0-4DA7-A3CD-0EEEAE12A1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88481"/>
                  </p:ext>
                </p:extLst>
              </p:nvPr>
            </p:nvGraphicFramePr>
            <p:xfrm>
              <a:off x="548202" y="1857731"/>
              <a:ext cx="11062704" cy="4099052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543735">
                      <a:extLst>
                        <a:ext uri="{9D8B030D-6E8A-4147-A177-3AD203B41FA5}">
                          <a16:colId xmlns:a16="http://schemas.microsoft.com/office/drawing/2014/main" val="789083565"/>
                        </a:ext>
                      </a:extLst>
                    </a:gridCol>
                    <a:gridCol w="6663936">
                      <a:extLst>
                        <a:ext uri="{9D8B030D-6E8A-4147-A177-3AD203B41FA5}">
                          <a16:colId xmlns:a16="http://schemas.microsoft.com/office/drawing/2014/main" val="2055354982"/>
                        </a:ext>
                      </a:extLst>
                    </a:gridCol>
                    <a:gridCol w="2855033">
                      <a:extLst>
                        <a:ext uri="{9D8B030D-6E8A-4147-A177-3AD203B41FA5}">
                          <a16:colId xmlns:a16="http://schemas.microsoft.com/office/drawing/2014/main" val="247263795"/>
                        </a:ext>
                      </a:extLst>
                    </a:gridCol>
                  </a:tblGrid>
                  <a:tr h="648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>
                              <a:solidFill>
                                <a:schemeClr val="bg1"/>
                              </a:solidFill>
                            </a:rPr>
                            <a:t>性质</a:t>
                          </a: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定义</a:t>
                          </a:r>
                        </a:p>
                      </a:txBody>
                      <a:tcPr marL="0" marR="0" marT="0" marB="0" anchor="ctr"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2800"/>
                            <a:t>例子</a:t>
                          </a:r>
                        </a:p>
                      </a:txBody>
                      <a:tcPr marL="0" marR="0" marT="0" marB="0" anchor="ctr"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920337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自反性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3218" t="-101887" r="-43236" b="-44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小于等于关系</a:t>
                          </a:r>
                          <a:endParaRPr lang="zh-CN" altLang="en-US" sz="180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7518579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反自反性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3218" t="-200000" r="-43236" b="-338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1">
                              <a:solidFill>
                                <a:srgbClr val="00206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</a:rPr>
                            <a:t>整数集上的</a:t>
                          </a:r>
                          <a:r>
                            <a:rPr lang="zh-CN" altLang="en-US" sz="1800" b="1" kern="1200">
                              <a:solidFill>
                                <a:srgbClr val="C00000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+mn-cs"/>
                            </a:rPr>
                            <a:t>小于关系</a:t>
                          </a:r>
                        </a:p>
                      </a:txBody>
                      <a:tcPr marL="36000" marR="0" marT="0" marB="0" anchor="ctr">
                        <a:solidFill>
                          <a:schemeClr val="accent6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8876792"/>
                      </a:ext>
                    </a:extLst>
                  </a:tr>
                  <a:tr h="7110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对称性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3218" t="-274359" r="-43236" b="-2094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87420" t="-274359" r="-853" b="-2094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3590379"/>
                      </a:ext>
                    </a:extLst>
                  </a:tr>
                  <a:tr h="7959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反对称性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3218" t="-336923" r="-43236" b="-8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87420" t="-336923" r="-853" b="-8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8064847"/>
                      </a:ext>
                    </a:extLst>
                  </a:tr>
                  <a:tr h="648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b="1">
                              <a:solidFill>
                                <a:srgbClr val="C00000"/>
                              </a:solidFill>
                              <a:latin typeface="+mn-ea"/>
                              <a:ea typeface="+mn-ea"/>
                            </a:rPr>
                            <a:t>传递性</a:t>
                          </a:r>
                          <a:endParaRPr lang="en-US" altLang="zh-CN" sz="2400" b="1" i="1">
                            <a:solidFill>
                              <a:srgbClr val="C00000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marL="0" marR="0" marT="0" marB="0" anchor="ctr">
                        <a:solidFill>
                          <a:schemeClr val="accent5">
                            <a:lumMod val="20000"/>
                            <a:lumOff val="8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36000" marB="0" anchor="ctr">
                        <a:blipFill>
                          <a:blip r:embed="rId3"/>
                          <a:stretch>
                            <a:fillRect l="-23218" t="-530841" r="-43236" b="-74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0" marT="0" marB="0" anchor="ctr">
                        <a:blipFill>
                          <a:blip r:embed="rId3"/>
                          <a:stretch>
                            <a:fillRect l="-287420" t="-530841" r="-853" b="-74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59488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关系性质定义中的逻辑公式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96215-92FD-4895-BF11-4D4BFF5128FB}"/>
                  </a:ext>
                </a:extLst>
              </p:cNvPr>
              <p:cNvSpPr txBox="1"/>
              <p:nvPr/>
            </p:nvSpPr>
            <p:spPr>
              <a:xfrm>
                <a:off x="869172" y="1108284"/>
                <a:ext cx="8939250" cy="15286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定义关系性质公式中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特征谓词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，与后面公式是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逻辑蕴涵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  <a:endParaRPr lang="en-US" altLang="zh-CN" sz="20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的简写，而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的简写</a:t>
                </a:r>
                <a:endParaRPr lang="en-US" altLang="zh-CN" b="1" dirty="0"/>
              </a:p>
              <a:p>
                <a:pPr marL="742950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是空集，空集上只有空关系，</a:t>
                </a:r>
                <a:r>
                  <a:rPr lang="zh-CN" altLang="en-US" b="1" dirty="0">
                    <a:solidFill>
                      <a:srgbClr val="C00000"/>
                    </a:solidFill>
                    <a:latin typeface="+mn-ea"/>
                  </a:rPr>
                  <a:t>空集上的空关系既是自反的又是反自反的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596215-92FD-4895-BF11-4D4BFF51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2" y="1108284"/>
                <a:ext cx="8939250" cy="1528624"/>
              </a:xfrm>
              <a:prstGeom prst="rect">
                <a:avLst/>
              </a:prstGeom>
              <a:blipFill>
                <a:blip r:embed="rId2"/>
                <a:stretch>
                  <a:fillRect l="-750" t="-3586" r="-68" b="-3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285525-E311-4BA9-88E6-46732B286E97}"/>
                  </a:ext>
                </a:extLst>
              </p:cNvPr>
              <p:cNvSpPr txBox="1"/>
              <p:nvPr/>
            </p:nvSpPr>
            <p:spPr>
              <a:xfrm>
                <a:off x="869172" y="2802692"/>
                <a:ext cx="7570937" cy="11849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若指定个体变量的论域是集合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，则这些公式都可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将“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”省略</a:t>
                </a:r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可写为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285525-E311-4BA9-88E6-46732B286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2" y="2802692"/>
                <a:ext cx="7570937" cy="1184940"/>
              </a:xfrm>
              <a:prstGeom prst="rect">
                <a:avLst/>
              </a:prstGeom>
              <a:blipFill>
                <a:blip r:embed="rId3"/>
                <a:stretch>
                  <a:fillRect l="-886" t="-4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1A6452-6967-423C-956E-14A4B2D02F43}"/>
                  </a:ext>
                </a:extLst>
              </p:cNvPr>
              <p:cNvSpPr txBox="1"/>
              <p:nvPr/>
            </p:nvSpPr>
            <p:spPr>
              <a:xfrm>
                <a:off x="801500" y="4417975"/>
                <a:ext cx="4018296" cy="12464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对定义对称性的公式，</a:t>
                </a:r>
                <a:r>
                  <a:rPr lang="zh-CN" altLang="en-US" sz="2000" b="1" i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有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</a:rPr>
                  <a:t>：</a:t>
                </a:r>
                <a:endParaRPr lang="en-US" altLang="zh-CN" sz="2000" b="1" i="0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1A6452-6967-423C-956E-14A4B2D02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00" y="4417975"/>
                <a:ext cx="4018296" cy="1246495"/>
              </a:xfrm>
              <a:prstGeom prst="rect">
                <a:avLst/>
              </a:prstGeom>
              <a:blipFill>
                <a:blip r:embed="rId4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BC6D3C-43B1-429B-BFF4-EBCC57F51DCD}"/>
                  </a:ext>
                </a:extLst>
              </p:cNvPr>
              <p:cNvSpPr txBox="1"/>
              <p:nvPr/>
            </p:nvSpPr>
            <p:spPr>
              <a:xfrm>
                <a:off x="5083584" y="4244239"/>
                <a:ext cx="4868029" cy="17477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定义反对称性的公式是：</a:t>
                </a:r>
                <a:endParaRPr lang="en-US" altLang="zh-CN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= 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而不是：</a:t>
                </a:r>
                <a:endParaRPr lang="en-US" altLang="zh-CN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BC6D3C-43B1-429B-BFF4-EBCC57F51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584" y="4244239"/>
                <a:ext cx="4868029" cy="1747786"/>
              </a:xfrm>
              <a:prstGeom prst="rect">
                <a:avLst/>
              </a:prstGeom>
              <a:blipFill>
                <a:blip r:embed="rId5"/>
                <a:stretch>
                  <a:fillRect t="-1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72CDC4-8780-46CF-A12E-98A893E6B12C}"/>
                  </a:ext>
                </a:extLst>
              </p:cNvPr>
              <p:cNvSpPr txBox="1"/>
              <p:nvPr/>
            </p:nvSpPr>
            <p:spPr>
              <a:xfrm>
                <a:off x="8650617" y="3195107"/>
                <a:ext cx="2157722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下面都将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省略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72CDC4-8780-46CF-A12E-98A893E6B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617" y="3195107"/>
                <a:ext cx="2157722" cy="400110"/>
              </a:xfrm>
              <a:prstGeom prst="rect">
                <a:avLst/>
              </a:prstGeom>
              <a:blipFill>
                <a:blip r:embed="rId6"/>
                <a:stretch>
                  <a:fillRect l="-2825" t="-7576" r="-113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D875EBB-F316-4810-9FE5-0F7F0F87BB4A}"/>
              </a:ext>
            </a:extLst>
          </p:cNvPr>
          <p:cNvSpPr txBox="1"/>
          <p:nvPr/>
        </p:nvSpPr>
        <p:spPr>
          <a:xfrm>
            <a:off x="10360794" y="4794966"/>
            <a:ext cx="13683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这两个公式有什么差别？</a:t>
            </a: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B327FBE3-8EAD-4CE2-8727-86EF65281D96}"/>
              </a:ext>
            </a:extLst>
          </p:cNvPr>
          <p:cNvSpPr/>
          <p:nvPr/>
        </p:nvSpPr>
        <p:spPr>
          <a:xfrm>
            <a:off x="9951613" y="5084136"/>
            <a:ext cx="409181" cy="85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80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关系不具有性质的逻辑公式描述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90C87-9E06-4D58-9566-4520BEA62A5F}"/>
              </a:ext>
            </a:extLst>
          </p:cNvPr>
          <p:cNvSpPr txBox="1"/>
          <p:nvPr/>
        </p:nvSpPr>
        <p:spPr>
          <a:xfrm>
            <a:off x="560648" y="1247310"/>
            <a:ext cx="757833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定义关系性质逻辑公式的</a:t>
            </a:r>
            <a:r>
              <a:rPr lang="zh-CN" altLang="en-US" sz="2000" b="1" i="0">
                <a:solidFill>
                  <a:schemeClr val="accent2">
                    <a:lumMod val="50000"/>
                  </a:schemeClr>
                </a:solidFill>
                <a:latin typeface="+mj-lt"/>
              </a:rPr>
              <a:t>否定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给出关系不具有性质的逻辑公式描述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9432D3-5A0F-4E33-B5D2-73E2F7DDCD91}"/>
                  </a:ext>
                </a:extLst>
              </p:cNvPr>
              <p:cNvSpPr txBox="1"/>
              <p:nvPr/>
            </p:nvSpPr>
            <p:spPr>
              <a:xfrm>
                <a:off x="560648" y="1803362"/>
                <a:ext cx="8603087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是非空集，关系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，且下面所有公式个体变量的论域是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9432D3-5A0F-4E33-B5D2-73E2F7DD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8" y="1803362"/>
                <a:ext cx="8603087" cy="400110"/>
              </a:xfrm>
              <a:prstGeom prst="rect">
                <a:avLst/>
              </a:prstGeom>
              <a:blipFill>
                <a:blip r:embed="rId2"/>
                <a:stretch>
                  <a:fillRect l="-78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B4C62C-A81F-4304-B6C7-F666FCC0333F}"/>
                  </a:ext>
                </a:extLst>
              </p:cNvPr>
              <p:cNvSpPr txBox="1"/>
              <p:nvPr/>
            </p:nvSpPr>
            <p:spPr>
              <a:xfrm>
                <a:off x="755242" y="2971690"/>
                <a:ext cx="4769710" cy="984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不是自反的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B4C62C-A81F-4304-B6C7-F666FCC03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2" y="2971690"/>
                <a:ext cx="4769710" cy="984885"/>
              </a:xfrm>
              <a:prstGeom prst="rect">
                <a:avLst/>
              </a:prstGeom>
              <a:blipFill>
                <a:blip r:embed="rId3"/>
                <a:stretch>
                  <a:fillRect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7B34EC-220A-4542-BAC7-D16DC2600F26}"/>
                  </a:ext>
                </a:extLst>
              </p:cNvPr>
              <p:cNvSpPr txBox="1"/>
              <p:nvPr/>
            </p:nvSpPr>
            <p:spPr>
              <a:xfrm>
                <a:off x="755243" y="4342926"/>
                <a:ext cx="4769709" cy="9848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不是反自反的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87B34EC-220A-4542-BAC7-D16DC2600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3" y="4342926"/>
                <a:ext cx="4769709" cy="984885"/>
              </a:xfrm>
              <a:prstGeom prst="rect">
                <a:avLst/>
              </a:prstGeom>
              <a:blipFill>
                <a:blip r:embed="rId4"/>
                <a:stretch>
                  <a:fillRect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898FEB2-35B1-40AE-A0C2-F90418FA3508}"/>
              </a:ext>
            </a:extLst>
          </p:cNvPr>
          <p:cNvSpPr txBox="1"/>
          <p:nvPr/>
        </p:nvSpPr>
        <p:spPr>
          <a:xfrm>
            <a:off x="6188096" y="3069503"/>
            <a:ext cx="2249700" cy="789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存在既不是自反又不是反自反的关系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78C560-8498-4D47-B7D2-DB69E8E99F89}"/>
                  </a:ext>
                </a:extLst>
              </p:cNvPr>
              <p:cNvSpPr txBox="1"/>
              <p:nvPr/>
            </p:nvSpPr>
            <p:spPr>
              <a:xfrm>
                <a:off x="6188096" y="4440740"/>
                <a:ext cx="3843990" cy="78925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是自反的蕴涵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不是反自反的，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是反自反的蕴涵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不是自反的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978C560-8498-4D47-B7D2-DB69E8E99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096" y="4440740"/>
                <a:ext cx="3843990" cy="789255"/>
              </a:xfrm>
              <a:prstGeom prst="rect">
                <a:avLst/>
              </a:prstGeom>
              <a:blipFill>
                <a:blip r:embed="rId5"/>
                <a:stretch>
                  <a:fillRect r="-1743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A648406-E08B-4C75-9AC8-EE98A6E4BC7E}"/>
                  </a:ext>
                </a:extLst>
              </p:cNvPr>
              <p:cNvSpPr txBox="1"/>
              <p:nvPr/>
            </p:nvSpPr>
            <p:spPr>
              <a:xfrm>
                <a:off x="8932568" y="2936838"/>
                <a:ext cx="2517697" cy="10545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 i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不是自反的，也不是反自反的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A648406-E08B-4C75-9AC8-EE98A6E4B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568" y="2936838"/>
                <a:ext cx="2517697" cy="1054584"/>
              </a:xfrm>
              <a:prstGeom prst="rect">
                <a:avLst/>
              </a:prstGeom>
              <a:blipFill>
                <a:blip r:embed="rId6"/>
                <a:stretch>
                  <a:fillRect l="-1937" r="-1211" b="-8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13599436-7991-4D6D-AAE3-E621BEA80C10}"/>
              </a:ext>
            </a:extLst>
          </p:cNvPr>
          <p:cNvSpPr/>
          <p:nvPr/>
        </p:nvSpPr>
        <p:spPr>
          <a:xfrm>
            <a:off x="664419" y="2889068"/>
            <a:ext cx="4951353" cy="25249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B1AB9B82-96D5-4BE8-8AC4-2D0D03B160FA}"/>
              </a:ext>
            </a:extLst>
          </p:cNvPr>
          <p:cNvSpPr/>
          <p:nvPr/>
        </p:nvSpPr>
        <p:spPr>
          <a:xfrm>
            <a:off x="5615772" y="3429000"/>
            <a:ext cx="480228" cy="8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66EEECFD-791E-4CF7-868B-49AAACFFBFCA}"/>
              </a:ext>
            </a:extLst>
          </p:cNvPr>
          <p:cNvSpPr/>
          <p:nvPr/>
        </p:nvSpPr>
        <p:spPr>
          <a:xfrm>
            <a:off x="5615771" y="4804278"/>
            <a:ext cx="572323" cy="63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69FD10A-F9AF-4B23-84E0-BD095DA316C4}"/>
              </a:ext>
            </a:extLst>
          </p:cNvPr>
          <p:cNvSpPr/>
          <p:nvPr/>
        </p:nvSpPr>
        <p:spPr>
          <a:xfrm>
            <a:off x="6096000" y="2842907"/>
            <a:ext cx="5495171" cy="1235850"/>
          </a:xfrm>
          <a:prstGeom prst="roundRect">
            <a:avLst>
              <a:gd name="adj" fmla="val 12941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0FCFB1-BAA2-408A-BD7E-4BF35E6EB0CD}"/>
                  </a:ext>
                </a:extLst>
              </p:cNvPr>
              <p:cNvSpPr txBox="1"/>
              <p:nvPr/>
            </p:nvSpPr>
            <p:spPr>
              <a:xfrm>
                <a:off x="10282067" y="4512201"/>
                <a:ext cx="1355154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注意这需要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4">
                        <a:lumMod val="50000"/>
                      </a:schemeClr>
                    </a:solidFill>
                  </a:rPr>
                  <a:t>是非空集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A0FCFB1-BAA2-408A-BD7E-4BF35E6E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067" y="4512201"/>
                <a:ext cx="1355154" cy="646331"/>
              </a:xfrm>
              <a:prstGeom prst="rect">
                <a:avLst/>
              </a:prstGeom>
              <a:blipFill>
                <a:blip r:embed="rId7"/>
                <a:stretch>
                  <a:fillRect l="-4054" t="-4717" r="-270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左 10">
            <a:extLst>
              <a:ext uri="{FF2B5EF4-FFF2-40B4-BE49-F238E27FC236}">
                <a16:creationId xmlns:a16="http://schemas.microsoft.com/office/drawing/2014/main" id="{2B37650E-BABE-4C46-88DC-E05108472D54}"/>
              </a:ext>
            </a:extLst>
          </p:cNvPr>
          <p:cNvSpPr/>
          <p:nvPr/>
        </p:nvSpPr>
        <p:spPr>
          <a:xfrm>
            <a:off x="10032085" y="4804278"/>
            <a:ext cx="249981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76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关系不具有性质的逻辑公式描述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E90C87-9E06-4D58-9566-4520BEA62A5F}"/>
              </a:ext>
            </a:extLst>
          </p:cNvPr>
          <p:cNvSpPr txBox="1"/>
          <p:nvPr/>
        </p:nvSpPr>
        <p:spPr>
          <a:xfrm>
            <a:off x="560648" y="1247310"/>
            <a:ext cx="757833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定义关系性质逻辑公式的</a:t>
            </a:r>
            <a:r>
              <a:rPr lang="zh-CN" altLang="en-US" sz="2000" b="1" i="0">
                <a:solidFill>
                  <a:schemeClr val="accent2">
                    <a:lumMod val="50000"/>
                  </a:schemeClr>
                </a:solidFill>
                <a:latin typeface="+mj-lt"/>
              </a:rPr>
              <a:t>否定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给出关系不具有性质的逻辑公式描述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9432D3-5A0F-4E33-B5D2-73E2F7DDCD91}"/>
                  </a:ext>
                </a:extLst>
              </p:cNvPr>
              <p:cNvSpPr txBox="1"/>
              <p:nvPr/>
            </p:nvSpPr>
            <p:spPr>
              <a:xfrm>
                <a:off x="560648" y="1803362"/>
                <a:ext cx="8603087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是非空集，关系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，且下面所有公式个体变量的论域是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9432D3-5A0F-4E33-B5D2-73E2F7DD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8" y="1803362"/>
                <a:ext cx="8603087" cy="400110"/>
              </a:xfrm>
              <a:prstGeom prst="rect">
                <a:avLst/>
              </a:prstGeom>
              <a:blipFill>
                <a:blip r:embed="rId2"/>
                <a:stretch>
                  <a:fillRect l="-78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9496B543-4FC2-4494-9BD3-372B56B9675F}"/>
              </a:ext>
            </a:extLst>
          </p:cNvPr>
          <p:cNvGrpSpPr/>
          <p:nvPr/>
        </p:nvGrpSpPr>
        <p:grpSpPr>
          <a:xfrm>
            <a:off x="646683" y="2480879"/>
            <a:ext cx="10898632" cy="3645095"/>
            <a:chOff x="664419" y="2494036"/>
            <a:chExt cx="10898632" cy="3645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0B4C62C-A81F-4304-B6C7-F666FCC0333F}"/>
                    </a:ext>
                  </a:extLst>
                </p:cNvPr>
                <p:cNvSpPr txBox="1"/>
                <p:nvPr/>
              </p:nvSpPr>
              <p:spPr>
                <a:xfrm>
                  <a:off x="1197092" y="2794627"/>
                  <a:ext cx="4769710" cy="12687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C00000"/>
                      </a:solidFill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>
                      <a:solidFill>
                        <a:srgbClr val="C00000"/>
                      </a:solidFill>
                    </a:rPr>
                    <a:t>不是对称的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≡∃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oMath>
                    </m:oMathPara>
                  </a14:m>
                  <a:endParaRPr lang="zh-CN" altLang="en-US" sz="24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0B4C62C-A81F-4304-B6C7-F666FCC03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092" y="2794627"/>
                  <a:ext cx="4769710" cy="1268745"/>
                </a:xfrm>
                <a:prstGeom prst="rect">
                  <a:avLst/>
                </a:prstGeom>
                <a:blipFill>
                  <a:blip r:embed="rId3"/>
                  <a:stretch>
                    <a:fillRect t="-3365" b="-4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87B34EC-220A-4542-BAC7-D16DC2600F26}"/>
                    </a:ext>
                  </a:extLst>
                </p:cNvPr>
                <p:cNvSpPr txBox="1"/>
                <p:nvPr/>
              </p:nvSpPr>
              <p:spPr>
                <a:xfrm>
                  <a:off x="776292" y="4589719"/>
                  <a:ext cx="5625822" cy="12687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 dirty="0">
                      <a:solidFill>
                        <a:srgbClr val="C00000"/>
                      </a:solidFill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2400" b="1" dirty="0">
                      <a:solidFill>
                        <a:srgbClr val="C00000"/>
                      </a:solidFill>
                    </a:rPr>
                    <a:t>不是反对称的</a:t>
                  </a:r>
                  <a:endParaRPr lang="en-US" altLang="zh-CN" sz="2400" b="1" dirty="0">
                    <a:solidFill>
                      <a:srgbClr val="C00000"/>
                    </a:solidFill>
                  </a:endParaRPr>
                </a:p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≡∃</m:t>
                        </m:r>
                        <m:r>
                          <a:rPr lang="en-US" altLang="zh-CN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oMath>
                    </m:oMathPara>
                  </a14:m>
                  <a:endParaRPr lang="zh-CN" altLang="en-US" sz="24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87B34EC-220A-4542-BAC7-D16DC2600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92" y="4589719"/>
                  <a:ext cx="5625822" cy="1268745"/>
                </a:xfrm>
                <a:prstGeom prst="rect">
                  <a:avLst/>
                </a:prstGeom>
                <a:blipFill>
                  <a:blip r:embed="rId4"/>
                  <a:stretch>
                    <a:fillRect t="-33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3599436-7991-4D6D-AAE3-E621BEA80C10}"/>
                </a:ext>
              </a:extLst>
            </p:cNvPr>
            <p:cNvSpPr/>
            <p:nvPr/>
          </p:nvSpPr>
          <p:spPr>
            <a:xfrm>
              <a:off x="664419" y="2557771"/>
              <a:ext cx="5835057" cy="350624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B1AB9B82-96D5-4BE8-8AC4-2D0D03B160FA}"/>
                </a:ext>
              </a:extLst>
            </p:cNvPr>
            <p:cNvSpPr/>
            <p:nvPr/>
          </p:nvSpPr>
          <p:spPr>
            <a:xfrm>
              <a:off x="6510255" y="3334916"/>
              <a:ext cx="487558" cy="63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66EEECFD-791E-4CF7-868B-49AAACFFBFCA}"/>
                </a:ext>
              </a:extLst>
            </p:cNvPr>
            <p:cNvSpPr/>
            <p:nvPr/>
          </p:nvSpPr>
          <p:spPr>
            <a:xfrm>
              <a:off x="6510255" y="5224092"/>
              <a:ext cx="804926" cy="637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599A964-4954-47F2-AFB2-AFA25E4E6915}"/>
                </a:ext>
              </a:extLst>
            </p:cNvPr>
            <p:cNvGrpSpPr/>
            <p:nvPr/>
          </p:nvGrpSpPr>
          <p:grpSpPr>
            <a:xfrm>
              <a:off x="7008592" y="2494036"/>
              <a:ext cx="4554459" cy="1702726"/>
              <a:chOff x="6973122" y="2557771"/>
              <a:chExt cx="4554459" cy="1702726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898FEB2-35B1-40AE-A0C2-F90418FA3508}"/>
                  </a:ext>
                </a:extLst>
              </p:cNvPr>
              <p:cNvSpPr txBox="1"/>
              <p:nvPr/>
            </p:nvSpPr>
            <p:spPr>
              <a:xfrm>
                <a:off x="7092921" y="2625991"/>
                <a:ext cx="4294319" cy="4301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存在既不是对称又不是反对称的关系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A648406-E08B-4C75-9AC8-EE98A6E4BC7E}"/>
                      </a:ext>
                    </a:extLst>
                  </p:cNvPr>
                  <p:cNvSpPr txBox="1"/>
                  <p:nvPr/>
                </p:nvSpPr>
                <p:spPr>
                  <a:xfrm>
                    <a:off x="7224489" y="3124393"/>
                    <a:ext cx="4031182" cy="1054584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4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oMath>
                      </m:oMathPara>
                    </a14:m>
                    <a:endParaRPr lang="en-US" altLang="zh-CN" b="1" i="0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 algn="ctr">
                      <a:lnSpc>
                        <a:spcPts val="2400"/>
                      </a:lnSpc>
                      <a:spcBef>
                        <a:spcPts val="600"/>
                      </a:spcBef>
                    </a:pPr>
                    <a:r>
                      <a:rPr lang="zh-CN" altLang="en-US" b="1" i="0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关系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zh-CN" altLang="en-US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不对称，也不反对称</a:t>
                    </a:r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A648406-E08B-4C75-9AC8-EE98A6E4BC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4489" y="3124393"/>
                    <a:ext cx="4031182" cy="105458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" r="-303" b="-809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69FD10A-F9AF-4B23-84E0-BD095DA316C4}"/>
                  </a:ext>
                </a:extLst>
              </p:cNvPr>
              <p:cNvSpPr/>
              <p:nvPr/>
            </p:nvSpPr>
            <p:spPr>
              <a:xfrm>
                <a:off x="6973122" y="2557771"/>
                <a:ext cx="4554459" cy="1702726"/>
              </a:xfrm>
              <a:prstGeom prst="roundRect">
                <a:avLst>
                  <a:gd name="adj" fmla="val 9464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B2D9B8A-769C-4EAF-AD24-FD85EBD756BA}"/>
                </a:ext>
              </a:extLst>
            </p:cNvPr>
            <p:cNvGrpSpPr/>
            <p:nvPr/>
          </p:nvGrpSpPr>
          <p:grpSpPr>
            <a:xfrm>
              <a:off x="7315181" y="4372789"/>
              <a:ext cx="3920737" cy="1766342"/>
              <a:chOff x="7275729" y="2557771"/>
              <a:chExt cx="3920737" cy="176634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883F8FB-DB8F-4245-A4F6-F23022E67196}"/>
                  </a:ext>
                </a:extLst>
              </p:cNvPr>
              <p:cNvSpPr txBox="1"/>
              <p:nvPr/>
            </p:nvSpPr>
            <p:spPr>
              <a:xfrm>
                <a:off x="7356057" y="2625991"/>
                <a:ext cx="3768046" cy="4301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存在既是对称又是反对称的关系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235F67DD-F34C-45C1-8AB7-A1C807D2096B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377" y="3124393"/>
                    <a:ext cx="3675948" cy="1141723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400"/>
                      </a:lnSpc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oMath>
                      </m:oMathPara>
                    </a14:m>
                    <a:endParaRPr lang="en-US" altLang="zh-CN" b="1" i="0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>
                      <a:lnSpc>
                        <a:spcPts val="2400"/>
                      </a:lnSpc>
                      <a:spcBef>
                        <a:spcPts val="600"/>
                      </a:spcBef>
                    </a:pPr>
                    <a:r>
                      <a:rPr lang="zh-CN" altLang="en-US" b="1" i="0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关系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zh-CN" altLang="en-US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既对称，也反对称</a:t>
                    </a:r>
                    <a:endParaRPr lang="en-US" altLang="zh-CN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  <a:p>
                    <a:pPr>
                      <a:lnSpc>
                        <a:spcPts val="2400"/>
                      </a:lnSpc>
                      <a:spcBef>
                        <a:spcPts val="600"/>
                      </a:spcBef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𝑨</m:t>
                            </m:r>
                          </m:sub>
                        </m:sSub>
                      </m:oMath>
                    </a14:m>
                    <a:r>
                      <a:rPr lang="zh-CN" altLang="en-US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及其子集都是既对称又反对称</a:t>
                    </a: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235F67DD-F34C-45C1-8AB7-A1C807D209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377" y="3124393"/>
                    <a:ext cx="3675948" cy="114172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93" r="-498" b="-69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4847F51-FAED-4E5D-A24A-AA779D241F05}"/>
                  </a:ext>
                </a:extLst>
              </p:cNvPr>
              <p:cNvSpPr/>
              <p:nvPr/>
            </p:nvSpPr>
            <p:spPr>
              <a:xfrm>
                <a:off x="7275729" y="2557771"/>
                <a:ext cx="3920737" cy="1766342"/>
              </a:xfrm>
              <a:prstGeom prst="roundRect">
                <a:avLst>
                  <a:gd name="adj" fmla="val 9464"/>
                </a:avLst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91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关系不具有性质的逻辑公式描述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E2B05-2B90-4B8D-A725-70BEA971A920}"/>
                  </a:ext>
                </a:extLst>
              </p:cNvPr>
              <p:cNvSpPr txBox="1"/>
              <p:nvPr/>
            </p:nvSpPr>
            <p:spPr>
              <a:xfrm>
                <a:off x="2662063" y="2663785"/>
                <a:ext cx="6867867" cy="14311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</a:rPr>
                  <a:t>不是传递的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¬(∀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≡∃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DE2B05-2B90-4B8D-A725-70BEA971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063" y="2663785"/>
                <a:ext cx="6867867" cy="1431161"/>
              </a:xfrm>
              <a:prstGeom prst="rect">
                <a:avLst/>
              </a:prstGeom>
              <a:blipFill>
                <a:blip r:embed="rId2"/>
                <a:stretch>
                  <a:fillRect t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3941942-E37A-4A8A-9A7A-062D7D36118C}"/>
              </a:ext>
            </a:extLst>
          </p:cNvPr>
          <p:cNvSpPr txBox="1"/>
          <p:nvPr/>
        </p:nvSpPr>
        <p:spPr>
          <a:xfrm>
            <a:off x="560648" y="1247310"/>
            <a:ext cx="7578336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定义关系性质逻辑公式的</a:t>
            </a:r>
            <a:r>
              <a:rPr lang="zh-CN" altLang="en-US" sz="2000" b="1" i="0">
                <a:solidFill>
                  <a:schemeClr val="accent2">
                    <a:lumMod val="50000"/>
                  </a:schemeClr>
                </a:solidFill>
                <a:latin typeface="+mj-lt"/>
              </a:rPr>
              <a:t>否定</a:t>
            </a:r>
            <a:r>
              <a:rPr lang="zh-CN" altLang="en-US" sz="2000" b="1">
                <a:solidFill>
                  <a:schemeClr val="accent2">
                    <a:lumMod val="50000"/>
                  </a:schemeClr>
                </a:solidFill>
              </a:rPr>
              <a:t>给出关系不具有性质的逻辑公式描述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120C14-62C8-422D-8C95-79F74C7712B0}"/>
                  </a:ext>
                </a:extLst>
              </p:cNvPr>
              <p:cNvSpPr txBox="1"/>
              <p:nvPr/>
            </p:nvSpPr>
            <p:spPr>
              <a:xfrm>
                <a:off x="560648" y="1803362"/>
                <a:ext cx="8603087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是非空集，关系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i="0">
                    <a:solidFill>
                      <a:srgbClr val="002060"/>
                    </a:solidFill>
                    <a:latin typeface="+mj-lt"/>
                  </a:rPr>
                  <a:t>，且下面所有公式个体变量的论域是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6120C14-62C8-422D-8C95-79F74C771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8" y="1803362"/>
                <a:ext cx="8603087" cy="400110"/>
              </a:xfrm>
              <a:prstGeom prst="rect">
                <a:avLst/>
              </a:prstGeom>
              <a:blipFill>
                <a:blip r:embed="rId3"/>
                <a:stretch>
                  <a:fillRect l="-78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F5BFA65-BEDC-4189-B7EF-0DE58EE3E059}"/>
                  </a:ext>
                </a:extLst>
              </p:cNvPr>
              <p:cNvSpPr txBox="1"/>
              <p:nvPr/>
            </p:nvSpPr>
            <p:spPr>
              <a:xfrm>
                <a:off x="1548116" y="4336464"/>
                <a:ext cx="9095762" cy="15404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3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i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都是传递的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，因为</a:t>
                </a:r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不存在两两不相同的元素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都属于关系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F5BFA65-BEDC-4189-B7EF-0DE58EE3E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16" y="4336464"/>
                <a:ext cx="9095762" cy="1540486"/>
              </a:xfrm>
              <a:prstGeom prst="rect">
                <a:avLst/>
              </a:prstGeom>
              <a:blipFill>
                <a:blip r:embed="rId4"/>
                <a:stretch>
                  <a:fillRect l="-1072" r="-46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81A7852-1178-414C-B7B7-4D38A65C49A1}"/>
              </a:ext>
            </a:extLst>
          </p:cNvPr>
          <p:cNvSpPr txBox="1"/>
          <p:nvPr/>
        </p:nvSpPr>
        <p:spPr>
          <a:xfrm>
            <a:off x="547847" y="2879164"/>
            <a:ext cx="1841241" cy="10004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学会积极使用逻辑知识分析关系性质的定义！</a:t>
            </a:r>
          </a:p>
        </p:txBody>
      </p:sp>
    </p:spTree>
    <p:extLst>
      <p:ext uri="{BB962C8B-B14F-4D97-AF65-F5344CB8AC3E}">
        <p14:creationId xmlns:p14="http://schemas.microsoft.com/office/powerpoint/2010/main" val="113833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416329"/>
                <a:ext cx="9507155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 dirty="0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416329"/>
                <a:ext cx="9507155" cy="1061829"/>
              </a:xfrm>
              <a:prstGeom prst="rect">
                <a:avLst/>
              </a:prstGeom>
              <a:blipFill>
                <a:blip r:embed="rId2"/>
                <a:stretch>
                  <a:fillRect l="-962" t="-628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23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关系的性质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第十九讲  关系的性质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关系性质判断练习（一）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/>
              <p:nvPr/>
            </p:nvSpPr>
            <p:spPr>
              <a:xfrm>
                <a:off x="709126" y="1416329"/>
                <a:ext cx="9507155" cy="10618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判断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chemeClr val="tx2">
                        <a:lumMod val="50000"/>
                      </a:schemeClr>
                    </a:solidFill>
                  </a:rPr>
                  <a:t>是否是自反的、反自反的、对称的、反对称的和传递的？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978CD9-380D-499E-8517-ACDD540BB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6" y="1416329"/>
                <a:ext cx="9507155" cy="1061829"/>
              </a:xfrm>
              <a:prstGeom prst="rect">
                <a:avLst/>
              </a:prstGeom>
              <a:blipFill>
                <a:blip r:embed="rId2"/>
                <a:stretch>
                  <a:fillRect l="-962" t="-6286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/>
              <p:nvPr/>
            </p:nvSpPr>
            <p:spPr>
              <a:xfrm>
                <a:off x="1166217" y="2887770"/>
                <a:ext cx="9444770" cy="255454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不是自反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是反自反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不是对称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，但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是反对称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都不同时为真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>
                    <a:solidFill>
                      <a:srgbClr val="C00000"/>
                    </a:solidFill>
                    <a:latin typeface="+mn-ea"/>
                  </a:rPr>
                  <a:t>不是传递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的，因为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但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A71249-8A6F-4C7B-9DF2-4EAFCF08D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17" y="2887770"/>
                <a:ext cx="9444770" cy="2554545"/>
              </a:xfrm>
              <a:prstGeom prst="rect">
                <a:avLst/>
              </a:prstGeom>
              <a:blipFill>
                <a:blip r:embed="rId3"/>
                <a:stretch>
                  <a:fillRect l="-839" t="-2864" r="-968" b="-5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C20019-4C61-4AA0-888F-A930E409AF3E}"/>
                  </a:ext>
                </a:extLst>
              </p:cNvPr>
              <p:cNvSpPr txBox="1"/>
              <p:nvPr/>
            </p:nvSpPr>
            <p:spPr>
              <a:xfrm>
                <a:off x="7608295" y="2669845"/>
                <a:ext cx="3594750" cy="16805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</a:pPr>
                <a:r>
                  <a:rPr lang="zh-CN" altLang="en-US" sz="2000" b="1" dirty="0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2000" b="1" dirty="0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不具有某个性质都通过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+mn-ea"/>
                  </a:rPr>
                  <a:t>存在量词</a:t>
                </a:r>
                <a:r>
                  <a:rPr lang="zh-CN" altLang="en-US" sz="2000" b="1" dirty="0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公式描述</a:t>
                </a:r>
              </a:p>
              <a:p>
                <a:pPr marL="342900" indent="-34290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要说明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不具有某个性质要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</a:rPr>
                  <a:t>的具体元素</a:t>
                </a:r>
                <a:r>
                  <a:rPr lang="zh-CN" altLang="en-US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说明原因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C20019-4C61-4AA0-888F-A930E409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295" y="2669845"/>
                <a:ext cx="3594750" cy="1680525"/>
              </a:xfrm>
              <a:prstGeom prst="rect">
                <a:avLst/>
              </a:prstGeom>
              <a:blipFill>
                <a:blip r:embed="rId4"/>
                <a:stretch>
                  <a:fillRect l="-1695" t="-725" b="-5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C9BA34-A9E5-448E-9CD1-07E118D23967}"/>
                  </a:ext>
                </a:extLst>
              </p:cNvPr>
              <p:cNvSpPr txBox="1"/>
              <p:nvPr/>
            </p:nvSpPr>
            <p:spPr>
              <a:xfrm>
                <a:off x="1166217" y="5582696"/>
                <a:ext cx="9601310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说明关系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具有某个性质，似乎只能是重复性质的定义，有没有更有说服力的做法？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C9BA34-A9E5-448E-9CD1-07E118D2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17" y="5582696"/>
                <a:ext cx="9601310" cy="400110"/>
              </a:xfrm>
              <a:prstGeom prst="rect">
                <a:avLst/>
              </a:prstGeom>
              <a:blipFill>
                <a:blip r:embed="rId5"/>
                <a:stretch>
                  <a:fillRect l="-635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18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4171</Words>
  <Application>Microsoft Office PowerPoint</Application>
  <PresentationFormat>宽屏</PresentationFormat>
  <Paragraphs>472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380514873@qq.com</cp:lastModifiedBy>
  <cp:revision>93</cp:revision>
  <dcterms:created xsi:type="dcterms:W3CDTF">2022-01-01T06:39:40Z</dcterms:created>
  <dcterms:modified xsi:type="dcterms:W3CDTF">2022-04-27T15:37:36Z</dcterms:modified>
</cp:coreProperties>
</file>