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1" r:id="rId5"/>
    <p:sldId id="283" r:id="rId6"/>
    <p:sldId id="281" r:id="rId7"/>
    <p:sldId id="286" r:id="rId8"/>
    <p:sldId id="285" r:id="rId9"/>
    <p:sldId id="287" r:id="rId10"/>
    <p:sldId id="288" r:id="rId11"/>
    <p:sldId id="284" r:id="rId12"/>
    <p:sldId id="282" r:id="rId13"/>
    <p:sldId id="291" r:id="rId14"/>
    <p:sldId id="289" r:id="rId15"/>
    <p:sldId id="292" r:id="rId16"/>
    <p:sldId id="293" r:id="rId17"/>
    <p:sldId id="260" r:id="rId18"/>
    <p:sldId id="296" r:id="rId19"/>
    <p:sldId id="294" r:id="rId20"/>
    <p:sldId id="298" r:id="rId21"/>
    <p:sldId id="295" r:id="rId22"/>
    <p:sldId id="299" r:id="rId23"/>
    <p:sldId id="297" r:id="rId24"/>
    <p:sldId id="300" r:id="rId25"/>
    <p:sldId id="303" r:id="rId26"/>
    <p:sldId id="302" r:id="rId27"/>
    <p:sldId id="304" r:id="rId28"/>
    <p:sldId id="301" r:id="rId29"/>
    <p:sldId id="290" r:id="rId30"/>
    <p:sldId id="306" r:id="rId31"/>
    <p:sldId id="307" r:id="rId32"/>
    <p:sldId id="305" r:id="rId33"/>
    <p:sldId id="308" r:id="rId34"/>
    <p:sldId id="310" r:id="rId35"/>
    <p:sldId id="272" r:id="rId36"/>
    <p:sldId id="280" r:id="rId37"/>
    <p:sldId id="262"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7EC"/>
    <a:srgbClr val="210694"/>
    <a:srgbClr val="371E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3" d="100"/>
          <a:sy n="103" d="100"/>
        </p:scale>
        <p:origin x="96" y="5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25C966-37BD-47D9-B990-1A6A1FE5F0B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49D9C34-EDDD-43FE-AA35-963FFD1FF8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EDC7551-9C6F-433E-BFE6-8AEE56E52D31}"/>
              </a:ext>
            </a:extLst>
          </p:cNvPr>
          <p:cNvSpPr>
            <a:spLocks noGrp="1"/>
          </p:cNvSpPr>
          <p:nvPr>
            <p:ph type="dt" sz="half" idx="10"/>
          </p:nvPr>
        </p:nvSpPr>
        <p:spPr/>
        <p:txBody>
          <a:bodyPr/>
          <a:lstStyle/>
          <a:p>
            <a:fld id="{B210D257-3BE1-47F0-9688-13EF46E6FAF0}" type="datetimeFigureOut">
              <a:rPr lang="zh-CN" altLang="en-US" smtClean="0"/>
              <a:t>2022/4/27</a:t>
            </a:fld>
            <a:endParaRPr lang="zh-CN" altLang="en-US"/>
          </a:p>
        </p:txBody>
      </p:sp>
      <p:sp>
        <p:nvSpPr>
          <p:cNvPr id="5" name="页脚占位符 4">
            <a:extLst>
              <a:ext uri="{FF2B5EF4-FFF2-40B4-BE49-F238E27FC236}">
                <a16:creationId xmlns:a16="http://schemas.microsoft.com/office/drawing/2014/main" id="{89AB5C2D-712F-4BD8-8984-2E37A2E7B5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768131-A3B7-4C5E-B375-3F29F68D7C49}"/>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4094735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CA9BE9-63C1-4F8E-844D-93871FFA2D8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FD754CE-AA03-4C5D-9359-E7AE5A11D57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98152E5-B11B-4F5B-8551-6267E7C81605}"/>
              </a:ext>
            </a:extLst>
          </p:cNvPr>
          <p:cNvSpPr>
            <a:spLocks noGrp="1"/>
          </p:cNvSpPr>
          <p:nvPr>
            <p:ph type="dt" sz="half" idx="10"/>
          </p:nvPr>
        </p:nvSpPr>
        <p:spPr/>
        <p:txBody>
          <a:bodyPr/>
          <a:lstStyle/>
          <a:p>
            <a:fld id="{B210D257-3BE1-47F0-9688-13EF46E6FAF0}" type="datetimeFigureOut">
              <a:rPr lang="zh-CN" altLang="en-US" smtClean="0"/>
              <a:t>2022/4/27</a:t>
            </a:fld>
            <a:endParaRPr lang="zh-CN" altLang="en-US"/>
          </a:p>
        </p:txBody>
      </p:sp>
      <p:sp>
        <p:nvSpPr>
          <p:cNvPr id="5" name="页脚占位符 4">
            <a:extLst>
              <a:ext uri="{FF2B5EF4-FFF2-40B4-BE49-F238E27FC236}">
                <a16:creationId xmlns:a16="http://schemas.microsoft.com/office/drawing/2014/main" id="{F62F89DB-DECC-4D63-BF05-242606134A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9E0C33-663E-4115-AC5B-2C2322446FA1}"/>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863635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08AE2C3-9AE9-49EA-B7E2-12F63A48CF6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58F4C53-4136-4531-A949-086F434ACCB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CB155AA-9A48-44A9-BF3D-A07C5FFC0FF9}"/>
              </a:ext>
            </a:extLst>
          </p:cNvPr>
          <p:cNvSpPr>
            <a:spLocks noGrp="1"/>
          </p:cNvSpPr>
          <p:nvPr>
            <p:ph type="dt" sz="half" idx="10"/>
          </p:nvPr>
        </p:nvSpPr>
        <p:spPr/>
        <p:txBody>
          <a:bodyPr/>
          <a:lstStyle/>
          <a:p>
            <a:fld id="{B210D257-3BE1-47F0-9688-13EF46E6FAF0}" type="datetimeFigureOut">
              <a:rPr lang="zh-CN" altLang="en-US" smtClean="0"/>
              <a:t>2022/4/27</a:t>
            </a:fld>
            <a:endParaRPr lang="zh-CN" altLang="en-US"/>
          </a:p>
        </p:txBody>
      </p:sp>
      <p:sp>
        <p:nvSpPr>
          <p:cNvPr id="5" name="页脚占位符 4">
            <a:extLst>
              <a:ext uri="{FF2B5EF4-FFF2-40B4-BE49-F238E27FC236}">
                <a16:creationId xmlns:a16="http://schemas.microsoft.com/office/drawing/2014/main" id="{8AFCA7E8-2754-4253-BF45-4E276321C5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A5F171A-2876-4457-86B9-F066CC51271E}"/>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341590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8F472E-5B0D-4E91-BB50-ECBA94C2E63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F177F74-E5FC-4615-B7E8-20F6A6DB7F3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5F970FA-6208-41BC-9952-B73C8408CA34}"/>
              </a:ext>
            </a:extLst>
          </p:cNvPr>
          <p:cNvSpPr>
            <a:spLocks noGrp="1"/>
          </p:cNvSpPr>
          <p:nvPr>
            <p:ph type="dt" sz="half" idx="10"/>
          </p:nvPr>
        </p:nvSpPr>
        <p:spPr/>
        <p:txBody>
          <a:bodyPr/>
          <a:lstStyle/>
          <a:p>
            <a:fld id="{B210D257-3BE1-47F0-9688-13EF46E6FAF0}" type="datetimeFigureOut">
              <a:rPr lang="zh-CN" altLang="en-US" smtClean="0"/>
              <a:t>2022/4/27</a:t>
            </a:fld>
            <a:endParaRPr lang="zh-CN" altLang="en-US"/>
          </a:p>
        </p:txBody>
      </p:sp>
      <p:sp>
        <p:nvSpPr>
          <p:cNvPr id="5" name="页脚占位符 4">
            <a:extLst>
              <a:ext uri="{FF2B5EF4-FFF2-40B4-BE49-F238E27FC236}">
                <a16:creationId xmlns:a16="http://schemas.microsoft.com/office/drawing/2014/main" id="{D89E956F-7F1A-45B2-B0A8-4B3F89E0D8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17906B-5520-4C03-AF06-04CC1D32DDF0}"/>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239390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2F85A-8626-4377-9B95-C3BCE689EF9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65CC3ED-9C63-44ED-B9B0-6DEF5888B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4B6DFFE-3901-49AD-A23B-DAADBF816EE9}"/>
              </a:ext>
            </a:extLst>
          </p:cNvPr>
          <p:cNvSpPr>
            <a:spLocks noGrp="1"/>
          </p:cNvSpPr>
          <p:nvPr>
            <p:ph type="dt" sz="half" idx="10"/>
          </p:nvPr>
        </p:nvSpPr>
        <p:spPr/>
        <p:txBody>
          <a:bodyPr/>
          <a:lstStyle/>
          <a:p>
            <a:fld id="{B210D257-3BE1-47F0-9688-13EF46E6FAF0}" type="datetimeFigureOut">
              <a:rPr lang="zh-CN" altLang="en-US" smtClean="0"/>
              <a:t>2022/4/27</a:t>
            </a:fld>
            <a:endParaRPr lang="zh-CN" altLang="en-US"/>
          </a:p>
        </p:txBody>
      </p:sp>
      <p:sp>
        <p:nvSpPr>
          <p:cNvPr id="5" name="页脚占位符 4">
            <a:extLst>
              <a:ext uri="{FF2B5EF4-FFF2-40B4-BE49-F238E27FC236}">
                <a16:creationId xmlns:a16="http://schemas.microsoft.com/office/drawing/2014/main" id="{9FDA56A1-C10E-4508-8423-482B54B935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3F4EA9-AE40-466B-8BBA-D73061D2E3AB}"/>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482449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0194D-B1A6-423E-8567-1D4773BE067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D5B8A5-9958-4755-8578-AB3E7F5EABA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065FEEF-9B48-4FEF-B214-814D954FB3B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F378CEB-CAC4-44A7-BF8C-619E5F63832D}"/>
              </a:ext>
            </a:extLst>
          </p:cNvPr>
          <p:cNvSpPr>
            <a:spLocks noGrp="1"/>
          </p:cNvSpPr>
          <p:nvPr>
            <p:ph type="dt" sz="half" idx="10"/>
          </p:nvPr>
        </p:nvSpPr>
        <p:spPr/>
        <p:txBody>
          <a:bodyPr/>
          <a:lstStyle/>
          <a:p>
            <a:fld id="{B210D257-3BE1-47F0-9688-13EF46E6FAF0}" type="datetimeFigureOut">
              <a:rPr lang="zh-CN" altLang="en-US" smtClean="0"/>
              <a:t>2022/4/27</a:t>
            </a:fld>
            <a:endParaRPr lang="zh-CN" altLang="en-US"/>
          </a:p>
        </p:txBody>
      </p:sp>
      <p:sp>
        <p:nvSpPr>
          <p:cNvPr id="6" name="页脚占位符 5">
            <a:extLst>
              <a:ext uri="{FF2B5EF4-FFF2-40B4-BE49-F238E27FC236}">
                <a16:creationId xmlns:a16="http://schemas.microsoft.com/office/drawing/2014/main" id="{0FB4D173-9554-4FD1-934F-E0560855A50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220FE5-6E21-40AD-B421-66883AE5B1F3}"/>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754179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14D51D-48AE-4549-AF1D-56C75AC8330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1613486-A6B7-4936-82B0-E10BDB21C3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4BDFA65-5C0E-4252-8C9B-B90DD4CCDDD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B4E4F45-9135-423B-8512-3D3B66E05C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E069E3F-B963-45F3-91B6-D205A1191B1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641007C-6C31-4736-97F0-D4F386B525D7}"/>
              </a:ext>
            </a:extLst>
          </p:cNvPr>
          <p:cNvSpPr>
            <a:spLocks noGrp="1"/>
          </p:cNvSpPr>
          <p:nvPr>
            <p:ph type="dt" sz="half" idx="10"/>
          </p:nvPr>
        </p:nvSpPr>
        <p:spPr/>
        <p:txBody>
          <a:bodyPr/>
          <a:lstStyle/>
          <a:p>
            <a:fld id="{B210D257-3BE1-47F0-9688-13EF46E6FAF0}" type="datetimeFigureOut">
              <a:rPr lang="zh-CN" altLang="en-US" smtClean="0"/>
              <a:t>2022/4/27</a:t>
            </a:fld>
            <a:endParaRPr lang="zh-CN" altLang="en-US"/>
          </a:p>
        </p:txBody>
      </p:sp>
      <p:sp>
        <p:nvSpPr>
          <p:cNvPr id="8" name="页脚占位符 7">
            <a:extLst>
              <a:ext uri="{FF2B5EF4-FFF2-40B4-BE49-F238E27FC236}">
                <a16:creationId xmlns:a16="http://schemas.microsoft.com/office/drawing/2014/main" id="{9CD96F3D-805F-4F39-B2E8-793DA215EC9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7E010EE-B88E-45E1-9D23-68338C378EE1}"/>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16824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A2ADC8-2060-472F-B376-EF7735FFD16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3F03157-24D5-4CF4-A9B9-8E1585E3A17A}"/>
              </a:ext>
            </a:extLst>
          </p:cNvPr>
          <p:cNvSpPr>
            <a:spLocks noGrp="1"/>
          </p:cNvSpPr>
          <p:nvPr>
            <p:ph type="dt" sz="half" idx="10"/>
          </p:nvPr>
        </p:nvSpPr>
        <p:spPr/>
        <p:txBody>
          <a:bodyPr/>
          <a:lstStyle/>
          <a:p>
            <a:fld id="{B210D257-3BE1-47F0-9688-13EF46E6FAF0}" type="datetimeFigureOut">
              <a:rPr lang="zh-CN" altLang="en-US" smtClean="0"/>
              <a:t>2022/4/27</a:t>
            </a:fld>
            <a:endParaRPr lang="zh-CN" altLang="en-US"/>
          </a:p>
        </p:txBody>
      </p:sp>
      <p:sp>
        <p:nvSpPr>
          <p:cNvPr id="4" name="页脚占位符 3">
            <a:extLst>
              <a:ext uri="{FF2B5EF4-FFF2-40B4-BE49-F238E27FC236}">
                <a16:creationId xmlns:a16="http://schemas.microsoft.com/office/drawing/2014/main" id="{5158797F-EEA8-48BE-8B26-A4DEC089D2B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CCEC0BF-A5F1-4329-A69F-A2E97F2F933F}"/>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923429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4962F89-7924-4C29-8A36-A187864F0D94}"/>
              </a:ext>
            </a:extLst>
          </p:cNvPr>
          <p:cNvSpPr>
            <a:spLocks noGrp="1"/>
          </p:cNvSpPr>
          <p:nvPr>
            <p:ph type="dt" sz="half" idx="10"/>
          </p:nvPr>
        </p:nvSpPr>
        <p:spPr/>
        <p:txBody>
          <a:bodyPr/>
          <a:lstStyle/>
          <a:p>
            <a:fld id="{B210D257-3BE1-47F0-9688-13EF46E6FAF0}" type="datetimeFigureOut">
              <a:rPr lang="zh-CN" altLang="en-US" smtClean="0"/>
              <a:t>2022/4/27</a:t>
            </a:fld>
            <a:endParaRPr lang="zh-CN" altLang="en-US"/>
          </a:p>
        </p:txBody>
      </p:sp>
      <p:sp>
        <p:nvSpPr>
          <p:cNvPr id="3" name="页脚占位符 2">
            <a:extLst>
              <a:ext uri="{FF2B5EF4-FFF2-40B4-BE49-F238E27FC236}">
                <a16:creationId xmlns:a16="http://schemas.microsoft.com/office/drawing/2014/main" id="{7FBF266C-AFEF-45A5-849E-297FB204FB3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11EA0BA-3C3D-49EE-9CDB-87DE9AE7DE74}"/>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17736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2FB4FE-648E-4EF3-8D1A-8E1FB94A3B9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C048A91-18A2-4585-8FDF-BAE0417842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2A5E1E5-EFFB-4FD1-8582-04C87F6896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F8D2070-3C57-4261-8F23-7139B0001B0C}"/>
              </a:ext>
            </a:extLst>
          </p:cNvPr>
          <p:cNvSpPr>
            <a:spLocks noGrp="1"/>
          </p:cNvSpPr>
          <p:nvPr>
            <p:ph type="dt" sz="half" idx="10"/>
          </p:nvPr>
        </p:nvSpPr>
        <p:spPr/>
        <p:txBody>
          <a:bodyPr/>
          <a:lstStyle/>
          <a:p>
            <a:fld id="{B210D257-3BE1-47F0-9688-13EF46E6FAF0}" type="datetimeFigureOut">
              <a:rPr lang="zh-CN" altLang="en-US" smtClean="0"/>
              <a:t>2022/4/27</a:t>
            </a:fld>
            <a:endParaRPr lang="zh-CN" altLang="en-US"/>
          </a:p>
        </p:txBody>
      </p:sp>
      <p:sp>
        <p:nvSpPr>
          <p:cNvPr id="6" name="页脚占位符 5">
            <a:extLst>
              <a:ext uri="{FF2B5EF4-FFF2-40B4-BE49-F238E27FC236}">
                <a16:creationId xmlns:a16="http://schemas.microsoft.com/office/drawing/2014/main" id="{D59315EF-988A-4D48-94A2-7B85AA02064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63DAB40-17E3-4D3D-9132-0FEDD2CCD27D}"/>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709318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BBA4F2-A211-43F3-B4AE-5D35DBC7CE8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D7303EC-6B14-4714-9E94-FD36DED89F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60D91FB-F948-4784-92D1-13CA77D9C8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054118E-4303-4C16-BA52-67E49781642F}"/>
              </a:ext>
            </a:extLst>
          </p:cNvPr>
          <p:cNvSpPr>
            <a:spLocks noGrp="1"/>
          </p:cNvSpPr>
          <p:nvPr>
            <p:ph type="dt" sz="half" idx="10"/>
          </p:nvPr>
        </p:nvSpPr>
        <p:spPr/>
        <p:txBody>
          <a:bodyPr/>
          <a:lstStyle/>
          <a:p>
            <a:fld id="{B210D257-3BE1-47F0-9688-13EF46E6FAF0}" type="datetimeFigureOut">
              <a:rPr lang="zh-CN" altLang="en-US" smtClean="0"/>
              <a:t>2022/4/27</a:t>
            </a:fld>
            <a:endParaRPr lang="zh-CN" altLang="en-US"/>
          </a:p>
        </p:txBody>
      </p:sp>
      <p:sp>
        <p:nvSpPr>
          <p:cNvPr id="6" name="页脚占位符 5">
            <a:extLst>
              <a:ext uri="{FF2B5EF4-FFF2-40B4-BE49-F238E27FC236}">
                <a16:creationId xmlns:a16="http://schemas.microsoft.com/office/drawing/2014/main" id="{E35F793C-DBEE-4D2E-B22D-70585B8F8BD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DA8868A-A114-4C16-9D0F-1CAA6680E3F0}"/>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881579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A868106-C205-436E-8C0C-8BAB4B7BA4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3E1F50B-DF05-43A7-9B36-B803C2B89A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F9B4F8B-AC06-4B25-80DD-3BAF3D822F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10D257-3BE1-47F0-9688-13EF46E6FAF0}" type="datetimeFigureOut">
              <a:rPr lang="zh-CN" altLang="en-US" smtClean="0"/>
              <a:t>2022/4/27</a:t>
            </a:fld>
            <a:endParaRPr lang="zh-CN" altLang="en-US"/>
          </a:p>
        </p:txBody>
      </p:sp>
      <p:sp>
        <p:nvSpPr>
          <p:cNvPr id="5" name="页脚占位符 4">
            <a:extLst>
              <a:ext uri="{FF2B5EF4-FFF2-40B4-BE49-F238E27FC236}">
                <a16:creationId xmlns:a16="http://schemas.microsoft.com/office/drawing/2014/main" id="{7F84677A-6874-4B15-ACA7-822132D658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7BCA72A-3BD7-4EBD-84CD-DBC722C3C2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423822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mooc1-1.chaoxing.com/course/216273730.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6" Type="http://schemas.openxmlformats.org/officeDocument/2006/relationships/image" Target="../media/image210.png"/><Relationship Id="rId5" Type="http://schemas.openxmlformats.org/officeDocument/2006/relationships/image" Target="../media/image184.png"/><Relationship Id="rId4" Type="http://schemas.openxmlformats.org/officeDocument/2006/relationships/image" Target="../media/image183.png"/></Relationships>
</file>

<file path=ppt/slides/_rels/slide12.xml.rels><?xml version="1.0" encoding="UTF-8" standalone="yes"?>
<Relationships xmlns="http://schemas.openxmlformats.org/package/2006/relationships"><Relationship Id="rId8" Type="http://schemas.openxmlformats.org/officeDocument/2006/relationships/image" Target="../media/image1510.png"/><Relationship Id="rId13" Type="http://schemas.openxmlformats.org/officeDocument/2006/relationships/image" Target="../media/image20.png"/><Relationship Id="rId18" Type="http://schemas.openxmlformats.org/officeDocument/2006/relationships/image" Target="../media/image36.png"/><Relationship Id="rId3" Type="http://schemas.openxmlformats.org/officeDocument/2006/relationships/image" Target="../media/image410.png"/><Relationship Id="rId21" Type="http://schemas.openxmlformats.org/officeDocument/2006/relationships/image" Target="../media/image39.png"/><Relationship Id="rId7" Type="http://schemas.openxmlformats.org/officeDocument/2006/relationships/image" Target="../media/image140.png"/><Relationship Id="rId12" Type="http://schemas.openxmlformats.org/officeDocument/2006/relationships/image" Target="../media/image19.png"/><Relationship Id="rId17" Type="http://schemas.openxmlformats.org/officeDocument/2006/relationships/image" Target="../media/image35.png"/><Relationship Id="rId2" Type="http://schemas.openxmlformats.org/officeDocument/2006/relationships/image" Target="../media/image310.png"/><Relationship Id="rId16" Type="http://schemas.openxmlformats.org/officeDocument/2006/relationships/image" Target="../media/image34.png"/><Relationship Id="rId20"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1310.png"/><Relationship Id="rId11" Type="http://schemas.openxmlformats.org/officeDocument/2006/relationships/image" Target="../media/image18.png"/><Relationship Id="rId5" Type="http://schemas.openxmlformats.org/officeDocument/2006/relationships/image" Target="../media/image610.png"/><Relationship Id="rId15" Type="http://schemas.openxmlformats.org/officeDocument/2006/relationships/image" Target="../media/image22.png"/><Relationship Id="rId10" Type="http://schemas.openxmlformats.org/officeDocument/2006/relationships/image" Target="../media/image178.png"/><Relationship Id="rId19" Type="http://schemas.openxmlformats.org/officeDocument/2006/relationships/image" Target="../media/image37.png"/><Relationship Id="rId4" Type="http://schemas.openxmlformats.org/officeDocument/2006/relationships/image" Target="../media/image510.png"/><Relationship Id="rId9" Type="http://schemas.openxmlformats.org/officeDocument/2006/relationships/image" Target="../media/image1610.png"/><Relationship Id="rId1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0.png"/><Relationship Id="rId2" Type="http://schemas.openxmlformats.org/officeDocument/2006/relationships/image" Target="../media/image40.png"/><Relationship Id="rId16" Type="http://schemas.openxmlformats.org/officeDocument/2006/relationships/image" Target="../media/image54.png"/><Relationship Id="rId1" Type="http://schemas.openxmlformats.org/officeDocument/2006/relationships/slideLayout" Target="../slideLayouts/slideLayout1.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5" Type="http://schemas.openxmlformats.org/officeDocument/2006/relationships/image" Target="../media/image5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 Id="rId14" Type="http://schemas.openxmlformats.org/officeDocument/2006/relationships/image" Target="../media/image5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57.png"/></Relationships>
</file>

<file path=ppt/slides/_rels/slide17.xml.rels><?xml version="1.0" encoding="UTF-8" standalone="yes"?>
<Relationships xmlns="http://schemas.openxmlformats.org/package/2006/relationships"><Relationship Id="rId8" Type="http://schemas.openxmlformats.org/officeDocument/2006/relationships/image" Target="../media/image66.png"/><Relationship Id="rId13" Type="http://schemas.openxmlformats.org/officeDocument/2006/relationships/image" Target="../media/image83.png"/><Relationship Id="rId3" Type="http://schemas.openxmlformats.org/officeDocument/2006/relationships/image" Target="../media/image61.png"/><Relationship Id="rId7" Type="http://schemas.openxmlformats.org/officeDocument/2006/relationships/image" Target="../media/image65.png"/><Relationship Id="rId12" Type="http://schemas.openxmlformats.org/officeDocument/2006/relationships/image" Target="../media/image82.png"/><Relationship Id="rId2" Type="http://schemas.openxmlformats.org/officeDocument/2006/relationships/image" Target="../media/image60.png"/><Relationship Id="rId16"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64.png"/><Relationship Id="rId11" Type="http://schemas.openxmlformats.org/officeDocument/2006/relationships/image" Target="../media/image69.png"/><Relationship Id="rId5" Type="http://schemas.openxmlformats.org/officeDocument/2006/relationships/image" Target="../media/image63.png"/><Relationship Id="rId15" Type="http://schemas.openxmlformats.org/officeDocument/2006/relationships/image" Target="../media/image85.png"/><Relationship Id="rId10" Type="http://schemas.openxmlformats.org/officeDocument/2006/relationships/image" Target="../media/image68.png"/><Relationship Id="rId4" Type="http://schemas.openxmlformats.org/officeDocument/2006/relationships/image" Target="../media/image62.png"/><Relationship Id="rId9" Type="http://schemas.openxmlformats.org/officeDocument/2006/relationships/image" Target="../media/image67.png"/><Relationship Id="rId14" Type="http://schemas.openxmlformats.org/officeDocument/2006/relationships/image" Target="../media/image84.png"/></Relationships>
</file>

<file path=ppt/slides/_rels/slide18.xml.rels><?xml version="1.0" encoding="UTF-8" standalone="yes"?>
<Relationships xmlns="http://schemas.openxmlformats.org/package/2006/relationships"><Relationship Id="rId8" Type="http://schemas.openxmlformats.org/officeDocument/2006/relationships/image" Target="../media/image90.png"/><Relationship Id="rId13" Type="http://schemas.openxmlformats.org/officeDocument/2006/relationships/image" Target="../media/image109.png"/><Relationship Id="rId3" Type="http://schemas.openxmlformats.org/officeDocument/2006/relationships/image" Target="../media/image61.png"/><Relationship Id="rId7" Type="http://schemas.openxmlformats.org/officeDocument/2006/relationships/image" Target="../media/image89.png"/><Relationship Id="rId12" Type="http://schemas.openxmlformats.org/officeDocument/2006/relationships/image" Target="../media/image108.png"/><Relationship Id="rId2" Type="http://schemas.openxmlformats.org/officeDocument/2006/relationships/image" Target="../media/image60.png"/><Relationship Id="rId1" Type="http://schemas.openxmlformats.org/officeDocument/2006/relationships/slideLayout" Target="../slideLayouts/slideLayout1.xml"/><Relationship Id="rId6" Type="http://schemas.openxmlformats.org/officeDocument/2006/relationships/image" Target="../media/image88.png"/><Relationship Id="rId11" Type="http://schemas.openxmlformats.org/officeDocument/2006/relationships/image" Target="../media/image107.png"/><Relationship Id="rId5" Type="http://schemas.openxmlformats.org/officeDocument/2006/relationships/image" Target="../media/image87.png"/><Relationship Id="rId10" Type="http://schemas.openxmlformats.org/officeDocument/2006/relationships/image" Target="../media/image102.png"/><Relationship Id="rId4" Type="http://schemas.openxmlformats.org/officeDocument/2006/relationships/image" Target="../media/image62.png"/><Relationship Id="rId9" Type="http://schemas.openxmlformats.org/officeDocument/2006/relationships/image" Target="../media/image91.png"/></Relationships>
</file>

<file path=ppt/slides/_rels/slide19.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1.xml"/><Relationship Id="rId4" Type="http://schemas.openxmlformats.org/officeDocument/2006/relationships/image" Target="../media/image1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116.png"/><Relationship Id="rId13" Type="http://schemas.openxmlformats.org/officeDocument/2006/relationships/image" Target="../media/image121.png"/><Relationship Id="rId3" Type="http://schemas.openxmlformats.org/officeDocument/2006/relationships/image" Target="../media/image61.png"/><Relationship Id="rId7" Type="http://schemas.openxmlformats.org/officeDocument/2006/relationships/image" Target="../media/image115.png"/><Relationship Id="rId12" Type="http://schemas.openxmlformats.org/officeDocument/2006/relationships/image" Target="../media/image120.png"/><Relationship Id="rId2" Type="http://schemas.openxmlformats.org/officeDocument/2006/relationships/image" Target="../media/image60.png"/><Relationship Id="rId1" Type="http://schemas.openxmlformats.org/officeDocument/2006/relationships/slideLayout" Target="../slideLayouts/slideLayout1.xml"/><Relationship Id="rId6" Type="http://schemas.openxmlformats.org/officeDocument/2006/relationships/image" Target="../media/image114.png"/><Relationship Id="rId11" Type="http://schemas.openxmlformats.org/officeDocument/2006/relationships/image" Target="../media/image119.png"/><Relationship Id="rId5" Type="http://schemas.openxmlformats.org/officeDocument/2006/relationships/image" Target="../media/image113.png"/><Relationship Id="rId10" Type="http://schemas.openxmlformats.org/officeDocument/2006/relationships/image" Target="../media/image118.png"/><Relationship Id="rId4" Type="http://schemas.openxmlformats.org/officeDocument/2006/relationships/image" Target="../media/image62.png"/><Relationship Id="rId9" Type="http://schemas.openxmlformats.org/officeDocument/2006/relationships/image" Target="../media/image117.png"/><Relationship Id="rId14" Type="http://schemas.openxmlformats.org/officeDocument/2006/relationships/image" Target="../media/image122.png"/></Relationships>
</file>

<file path=ppt/slides/_rels/slide21.xml.rels><?xml version="1.0" encoding="UTF-8" standalone="yes"?>
<Relationships xmlns="http://schemas.openxmlformats.org/package/2006/relationships"><Relationship Id="rId8" Type="http://schemas.openxmlformats.org/officeDocument/2006/relationships/image" Target="../media/image129.png"/><Relationship Id="rId13" Type="http://schemas.openxmlformats.org/officeDocument/2006/relationships/image" Target="../media/image134.png"/><Relationship Id="rId3" Type="http://schemas.openxmlformats.org/officeDocument/2006/relationships/image" Target="../media/image124.png"/><Relationship Id="rId7" Type="http://schemas.openxmlformats.org/officeDocument/2006/relationships/image" Target="../media/image128.png"/><Relationship Id="rId12" Type="http://schemas.openxmlformats.org/officeDocument/2006/relationships/image" Target="../media/image133.png"/><Relationship Id="rId2" Type="http://schemas.openxmlformats.org/officeDocument/2006/relationships/image" Target="../media/image123.png"/><Relationship Id="rId1" Type="http://schemas.openxmlformats.org/officeDocument/2006/relationships/slideLayout" Target="../slideLayouts/slideLayout1.xml"/><Relationship Id="rId6" Type="http://schemas.openxmlformats.org/officeDocument/2006/relationships/image" Target="../media/image127.png"/><Relationship Id="rId11" Type="http://schemas.openxmlformats.org/officeDocument/2006/relationships/image" Target="../media/image132.png"/><Relationship Id="rId5" Type="http://schemas.openxmlformats.org/officeDocument/2006/relationships/image" Target="../media/image126.png"/><Relationship Id="rId10" Type="http://schemas.openxmlformats.org/officeDocument/2006/relationships/image" Target="../media/image131.png"/><Relationship Id="rId4" Type="http://schemas.openxmlformats.org/officeDocument/2006/relationships/image" Target="../media/image125.png"/><Relationship Id="rId9" Type="http://schemas.openxmlformats.org/officeDocument/2006/relationships/image" Target="../media/image130.png"/></Relationships>
</file>

<file path=ppt/slides/_rels/slide22.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image" Target="../media/image13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image" Target="../media/image137.png"/><Relationship Id="rId1" Type="http://schemas.openxmlformats.org/officeDocument/2006/relationships/slideLayout" Target="../slideLayouts/slideLayout1.xml"/><Relationship Id="rId4" Type="http://schemas.openxmlformats.org/officeDocument/2006/relationships/image" Target="../media/image139.png"/></Relationships>
</file>

<file path=ppt/slides/_rels/slide24.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59.png"/><Relationship Id="rId1" Type="http://schemas.openxmlformats.org/officeDocument/2006/relationships/slideLayout" Target="../slideLayouts/slideLayout1.xml"/><Relationship Id="rId5" Type="http://schemas.openxmlformats.org/officeDocument/2006/relationships/image" Target="../media/image143.png"/><Relationship Id="rId4" Type="http://schemas.openxmlformats.org/officeDocument/2006/relationships/image" Target="../media/image142.png"/></Relationships>
</file>

<file path=ppt/slides/_rels/slide2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14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166.png"/><Relationship Id="rId2" Type="http://schemas.openxmlformats.org/officeDocument/2006/relationships/image" Target="../media/image144.png"/><Relationship Id="rId1" Type="http://schemas.openxmlformats.org/officeDocument/2006/relationships/slideLayout" Target="../slideLayouts/slideLayout1.xml"/><Relationship Id="rId6" Type="http://schemas.openxmlformats.org/officeDocument/2006/relationships/image" Target="../media/image163.png"/><Relationship Id="rId5" Type="http://schemas.openxmlformats.org/officeDocument/2006/relationships/image" Target="../media/image161.png"/><Relationship Id="rId4" Type="http://schemas.openxmlformats.org/officeDocument/2006/relationships/image" Target="../media/image16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68.png"/><Relationship Id="rId2" Type="http://schemas.openxmlformats.org/officeDocument/2006/relationships/image" Target="../media/image16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74.png"/><Relationship Id="rId2" Type="http://schemas.openxmlformats.org/officeDocument/2006/relationships/image" Target="../media/image17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26" Type="http://schemas.openxmlformats.org/officeDocument/2006/relationships/image" Target="../media/image26.png"/><Relationship Id="rId7" Type="http://schemas.openxmlformats.org/officeDocument/2006/relationships/image" Target="../media/image7.png"/><Relationship Id="rId12" Type="http://schemas.openxmlformats.org/officeDocument/2006/relationships/image" Target="../media/image12.png"/><Relationship Id="rId25" Type="http://schemas.openxmlformats.org/officeDocument/2006/relationships/image" Target="../media/image25.png"/><Relationship Id="rId33" Type="http://schemas.openxmlformats.org/officeDocument/2006/relationships/image" Target="../media/image33.png"/><Relationship Id="rId29" Type="http://schemas.openxmlformats.org/officeDocument/2006/relationships/image" Target="../media/image29.png"/><Relationship Id="rId1" Type="http://schemas.openxmlformats.org/officeDocument/2006/relationships/slideLayout" Target="../slideLayouts/slideLayout1.xml"/><Relationship Id="rId11" Type="http://schemas.openxmlformats.org/officeDocument/2006/relationships/image" Target="../media/image11.png"/><Relationship Id="rId24" Type="http://schemas.openxmlformats.org/officeDocument/2006/relationships/image" Target="../media/image24.png"/><Relationship Id="rId32" Type="http://schemas.openxmlformats.org/officeDocument/2006/relationships/image" Target="../media/image32.png"/><Relationship Id="rId23" Type="http://schemas.openxmlformats.org/officeDocument/2006/relationships/image" Target="../media/image23.png"/><Relationship Id="rId28" Type="http://schemas.openxmlformats.org/officeDocument/2006/relationships/image" Target="../media/image2.png"/><Relationship Id="rId10" Type="http://schemas.openxmlformats.org/officeDocument/2006/relationships/image" Target="../media/image10.png"/><Relationship Id="rId31" Type="http://schemas.openxmlformats.org/officeDocument/2006/relationships/image" Target="../media/image31.png"/><Relationship Id="rId9" Type="http://schemas.openxmlformats.org/officeDocument/2006/relationships/image" Target="../media/image9.png"/><Relationship Id="rId27" Type="http://schemas.openxmlformats.org/officeDocument/2006/relationships/image" Target="../media/image27.png"/><Relationship Id="rId30" Type="http://schemas.openxmlformats.org/officeDocument/2006/relationships/image" Target="../media/image30.png"/></Relationships>
</file>

<file path=ppt/slides/_rels/slide30.xml.rels><?xml version="1.0" encoding="UTF-8" standalone="yes"?>
<Relationships xmlns="http://schemas.openxmlformats.org/package/2006/relationships"><Relationship Id="rId3" Type="http://schemas.openxmlformats.org/officeDocument/2006/relationships/image" Target="../media/image176.png"/><Relationship Id="rId2" Type="http://schemas.openxmlformats.org/officeDocument/2006/relationships/image" Target="../media/image175.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177.png"/><Relationship Id="rId1" Type="http://schemas.openxmlformats.org/officeDocument/2006/relationships/slideLayout" Target="../slideLayouts/slideLayout1.xml"/><Relationship Id="rId6" Type="http://schemas.openxmlformats.org/officeDocument/2006/relationships/image" Target="../media/image181.png"/><Relationship Id="rId5" Type="http://schemas.openxmlformats.org/officeDocument/2006/relationships/image" Target="../media/image180.png"/><Relationship Id="rId4" Type="http://schemas.openxmlformats.org/officeDocument/2006/relationships/image" Target="../media/image179.png"/></Relationships>
</file>

<file path=ppt/slides/_rels/slide32.xml.rels><?xml version="1.0" encoding="UTF-8" standalone="yes"?>
<Relationships xmlns="http://schemas.openxmlformats.org/package/2006/relationships"><Relationship Id="rId8" Type="http://schemas.openxmlformats.org/officeDocument/2006/relationships/image" Target="../media/image190.png"/><Relationship Id="rId13" Type="http://schemas.openxmlformats.org/officeDocument/2006/relationships/image" Target="../media/image195.png"/><Relationship Id="rId3" Type="http://schemas.openxmlformats.org/officeDocument/2006/relationships/image" Target="../media/image185.png"/><Relationship Id="rId7" Type="http://schemas.openxmlformats.org/officeDocument/2006/relationships/image" Target="../media/image189.png"/><Relationship Id="rId12" Type="http://schemas.openxmlformats.org/officeDocument/2006/relationships/image" Target="../media/image92.png"/><Relationship Id="rId2" Type="http://schemas.openxmlformats.org/officeDocument/2006/relationships/image" Target="../media/image182.png"/><Relationship Id="rId16" Type="http://schemas.openxmlformats.org/officeDocument/2006/relationships/image" Target="../media/image198.png"/><Relationship Id="rId1" Type="http://schemas.openxmlformats.org/officeDocument/2006/relationships/slideLayout" Target="../slideLayouts/slideLayout1.xml"/><Relationship Id="rId6" Type="http://schemas.openxmlformats.org/officeDocument/2006/relationships/image" Target="../media/image188.png"/><Relationship Id="rId11" Type="http://schemas.openxmlformats.org/officeDocument/2006/relationships/image" Target="../media/image86.png"/><Relationship Id="rId5" Type="http://schemas.openxmlformats.org/officeDocument/2006/relationships/image" Target="../media/image80.png"/><Relationship Id="rId15" Type="http://schemas.openxmlformats.org/officeDocument/2006/relationships/image" Target="../media/image197.png"/><Relationship Id="rId10" Type="http://schemas.openxmlformats.org/officeDocument/2006/relationships/image" Target="../media/image192.png"/><Relationship Id="rId4" Type="http://schemas.openxmlformats.org/officeDocument/2006/relationships/image" Target="../media/image186.png"/><Relationship Id="rId9" Type="http://schemas.openxmlformats.org/officeDocument/2006/relationships/image" Target="../media/image81.png"/><Relationship Id="rId14" Type="http://schemas.openxmlformats.org/officeDocument/2006/relationships/image" Target="../media/image196.png"/></Relationships>
</file>

<file path=ppt/slides/_rels/slide3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199.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199.png"/><Relationship Id="rId1" Type="http://schemas.openxmlformats.org/officeDocument/2006/relationships/slideLayout" Target="../slideLayouts/slideLayout1.xml"/><Relationship Id="rId4" Type="http://schemas.openxmlformats.org/officeDocument/2006/relationships/image" Target="../media/image20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2" Type="http://schemas.openxmlformats.org/officeDocument/2006/relationships/image" Target="../media/image73.png"/><Relationship Id="rId47" Type="http://schemas.openxmlformats.org/officeDocument/2006/relationships/image" Target="../media/image78.png"/><Relationship Id="rId2" Type="http://schemas.openxmlformats.org/officeDocument/2006/relationships/image" Target="../media/image3.png"/><Relationship Id="rId41" Type="http://schemas.openxmlformats.org/officeDocument/2006/relationships/image" Target="../media/image72.png"/><Relationship Id="rId1" Type="http://schemas.openxmlformats.org/officeDocument/2006/relationships/slideLayout" Target="../slideLayouts/slideLayout1.xml"/><Relationship Id="rId40" Type="http://schemas.openxmlformats.org/officeDocument/2006/relationships/image" Target="../media/image71.png"/><Relationship Id="rId45" Type="http://schemas.openxmlformats.org/officeDocument/2006/relationships/image" Target="../media/image76.png"/><Relationship Id="rId49" Type="http://schemas.openxmlformats.org/officeDocument/2006/relationships/image" Target="../media/image5.png"/><Relationship Id="rId44" Type="http://schemas.openxmlformats.org/officeDocument/2006/relationships/image" Target="../media/image75.png"/><Relationship Id="rId43" Type="http://schemas.openxmlformats.org/officeDocument/2006/relationships/image" Target="../media/image74.png"/><Relationship Id="rId48" Type="http://schemas.openxmlformats.org/officeDocument/2006/relationships/image" Target="../media/image79.png"/></Relationships>
</file>

<file path=ppt/slides/_rels/slide5.xml.rels><?xml version="1.0" encoding="UTF-8" standalone="yes"?>
<Relationships xmlns="http://schemas.openxmlformats.org/package/2006/relationships"><Relationship Id="rId18" Type="http://schemas.openxmlformats.org/officeDocument/2006/relationships/image" Target="../media/image96.png"/><Relationship Id="rId26" Type="http://schemas.openxmlformats.org/officeDocument/2006/relationships/image" Target="../media/image16.png"/><Relationship Id="rId3" Type="http://schemas.openxmlformats.org/officeDocument/2006/relationships/image" Target="../media/image13.png"/><Relationship Id="rId21" Type="http://schemas.openxmlformats.org/officeDocument/2006/relationships/image" Target="../media/image99.png"/><Relationship Id="rId17" Type="http://schemas.openxmlformats.org/officeDocument/2006/relationships/image" Target="../media/image95.png"/><Relationship Id="rId25" Type="http://schemas.openxmlformats.org/officeDocument/2006/relationships/image" Target="../media/image15.png"/><Relationship Id="rId2" Type="http://schemas.openxmlformats.org/officeDocument/2006/relationships/image" Target="../media/image6.png"/><Relationship Id="rId16" Type="http://schemas.openxmlformats.org/officeDocument/2006/relationships/image" Target="../media/image94.png"/><Relationship Id="rId20" Type="http://schemas.openxmlformats.org/officeDocument/2006/relationships/image" Target="../media/image98.png"/><Relationship Id="rId1" Type="http://schemas.openxmlformats.org/officeDocument/2006/relationships/slideLayout" Target="../slideLayouts/slideLayout1.xml"/><Relationship Id="rId24" Type="http://schemas.openxmlformats.org/officeDocument/2006/relationships/image" Target="../media/image14.png"/><Relationship Id="rId15" Type="http://schemas.openxmlformats.org/officeDocument/2006/relationships/image" Target="../media/image93.png"/><Relationship Id="rId23" Type="http://schemas.openxmlformats.org/officeDocument/2006/relationships/image" Target="../media/image101.png"/><Relationship Id="rId19" Type="http://schemas.openxmlformats.org/officeDocument/2006/relationships/image" Target="../media/image97.png"/><Relationship Id="rId22" Type="http://schemas.openxmlformats.org/officeDocument/2006/relationships/image" Target="../media/image100.png"/></Relationships>
</file>

<file path=ppt/slides/_rels/slide6.xml.rels><?xml version="1.0" encoding="UTF-8" standalone="yes"?>
<Relationships xmlns="http://schemas.openxmlformats.org/package/2006/relationships"><Relationship Id="rId51" Type="http://schemas.openxmlformats.org/officeDocument/2006/relationships/image" Target="../media/image154.png"/><Relationship Id="rId3" Type="http://schemas.openxmlformats.org/officeDocument/2006/relationships/image" Target="../media/image106.png"/><Relationship Id="rId47" Type="http://schemas.openxmlformats.org/officeDocument/2006/relationships/image" Target="../media/image150.png"/><Relationship Id="rId50" Type="http://schemas.openxmlformats.org/officeDocument/2006/relationships/image" Target="../media/image153.png"/><Relationship Id="rId55" Type="http://schemas.openxmlformats.org/officeDocument/2006/relationships/image" Target="../media/image158.png"/><Relationship Id="rId46" Type="http://schemas.openxmlformats.org/officeDocument/2006/relationships/image" Target="../media/image149.png"/><Relationship Id="rId2" Type="http://schemas.openxmlformats.org/officeDocument/2006/relationships/image" Target="../media/image105.png"/><Relationship Id="rId54" Type="http://schemas.openxmlformats.org/officeDocument/2006/relationships/image" Target="../media/image157.png"/><Relationship Id="rId1" Type="http://schemas.openxmlformats.org/officeDocument/2006/relationships/slideLayout" Target="../slideLayouts/slideLayout1.xml"/><Relationship Id="rId45" Type="http://schemas.openxmlformats.org/officeDocument/2006/relationships/image" Target="../media/image148.png"/><Relationship Id="rId53" Type="http://schemas.openxmlformats.org/officeDocument/2006/relationships/image" Target="../media/image156.png"/><Relationship Id="rId49" Type="http://schemas.openxmlformats.org/officeDocument/2006/relationships/image" Target="../media/image152.png"/><Relationship Id="rId44" Type="http://schemas.openxmlformats.org/officeDocument/2006/relationships/image" Target="../media/image17.png"/><Relationship Id="rId52" Type="http://schemas.openxmlformats.org/officeDocument/2006/relationships/image" Target="../media/image155.png"/><Relationship Id="rId43" Type="http://schemas.openxmlformats.org/officeDocument/2006/relationships/image" Target="../media/image146.png"/><Relationship Id="rId48" Type="http://schemas.openxmlformats.org/officeDocument/2006/relationships/image" Target="../media/image151.png"/><Relationship Id="rId56" Type="http://schemas.openxmlformats.org/officeDocument/2006/relationships/image" Target="../media/image159.png"/></Relationships>
</file>

<file path=ppt/slides/_rels/slide7.xml.rels><?xml version="1.0" encoding="UTF-8" standalone="yes"?>
<Relationships xmlns="http://schemas.openxmlformats.org/package/2006/relationships"><Relationship Id="rId3" Type="http://schemas.openxmlformats.org/officeDocument/2006/relationships/image" Target="../media/image106.png"/><Relationship Id="rId7" Type="http://schemas.openxmlformats.org/officeDocument/2006/relationships/image" Target="../media/image165.png"/><Relationship Id="rId2" Type="http://schemas.openxmlformats.org/officeDocument/2006/relationships/image" Target="../media/image105.png"/><Relationship Id="rId1" Type="http://schemas.openxmlformats.org/officeDocument/2006/relationships/slideLayout" Target="../slideLayouts/slideLayout1.xml"/><Relationship Id="rId6" Type="http://schemas.openxmlformats.org/officeDocument/2006/relationships/image" Target="../media/image164.png"/></Relationships>
</file>

<file path=ppt/slides/_rels/slide8.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20" Type="http://schemas.openxmlformats.org/officeDocument/2006/relationships/image" Target="../media/image16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70.png"/><Relationship Id="rId3" Type="http://schemas.openxmlformats.org/officeDocument/2006/relationships/image" Target="../media/image106.png"/><Relationship Id="rId7" Type="http://schemas.openxmlformats.org/officeDocument/2006/relationships/image" Target="../media/image169.png"/><Relationship Id="rId2" Type="http://schemas.openxmlformats.org/officeDocument/2006/relationships/image" Target="../media/image105.png"/><Relationship Id="rId1" Type="http://schemas.openxmlformats.org/officeDocument/2006/relationships/slideLayout" Target="../slideLayouts/slideLayout1.xml"/><Relationship Id="rId11" Type="http://schemas.openxmlformats.org/officeDocument/2006/relationships/image" Target="../media/image311.png"/><Relationship Id="rId10" Type="http://schemas.openxmlformats.org/officeDocument/2006/relationships/image" Target="../media/image172.png"/><Relationship Id="rId9" Type="http://schemas.openxmlformats.org/officeDocument/2006/relationships/image" Target="../media/image17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第二十讲  关系的闭包</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a:t>
            </a:r>
          </a:p>
        </p:txBody>
      </p:sp>
      <p:sp>
        <p:nvSpPr>
          <p:cNvPr id="12" name="矩形: 圆角 11">
            <a:extLst>
              <a:ext uri="{FF2B5EF4-FFF2-40B4-BE49-F238E27FC236}">
                <a16:creationId xmlns:a16="http://schemas.microsoft.com/office/drawing/2014/main" id="{446C0D23-6A5A-47BD-83B5-60B9FA05041D}"/>
              </a:ext>
            </a:extLst>
          </p:cNvPr>
          <p:cNvSpPr/>
          <p:nvPr/>
        </p:nvSpPr>
        <p:spPr>
          <a:xfrm>
            <a:off x="1405812" y="1185233"/>
            <a:ext cx="9393993" cy="889686"/>
          </a:xfrm>
          <a:prstGeom prst="round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a:latin typeface="仿宋" panose="02010609060101010101" pitchFamily="49" charset="-122"/>
                <a:ea typeface="仿宋" panose="02010609060101010101" pitchFamily="49" charset="-122"/>
              </a:rPr>
              <a:t>第二十讲  关系的闭包</a:t>
            </a:r>
          </a:p>
        </p:txBody>
      </p:sp>
      <p:sp>
        <p:nvSpPr>
          <p:cNvPr id="13" name="文本框 12">
            <a:extLst>
              <a:ext uri="{FF2B5EF4-FFF2-40B4-BE49-F238E27FC236}">
                <a16:creationId xmlns:a16="http://schemas.microsoft.com/office/drawing/2014/main" id="{12186A13-489D-4BF1-BCD8-41AAFE843C1D}"/>
              </a:ext>
            </a:extLst>
          </p:cNvPr>
          <p:cNvSpPr txBox="1"/>
          <p:nvPr/>
        </p:nvSpPr>
        <p:spPr>
          <a:xfrm>
            <a:off x="4372231" y="2549433"/>
            <a:ext cx="3447535" cy="707886"/>
          </a:xfrm>
          <a:prstGeom prst="rect">
            <a:avLst/>
          </a:prstGeom>
          <a:noFill/>
        </p:spPr>
        <p:txBody>
          <a:bodyPr wrap="square" rtlCol="0">
            <a:spAutoFit/>
          </a:bodyPr>
          <a:lstStyle/>
          <a:p>
            <a:pPr algn="ctr"/>
            <a:r>
              <a:rPr lang="zh-CN" altLang="en-US" sz="4000" dirty="0">
                <a:solidFill>
                  <a:srgbClr val="210694"/>
                </a:solidFill>
                <a:latin typeface="楷体" panose="02010609060101010101" pitchFamily="49" charset="-122"/>
                <a:ea typeface="楷体" panose="02010609060101010101" pitchFamily="49" charset="-122"/>
              </a:rPr>
              <a:t>李绿周</a:t>
            </a:r>
          </a:p>
        </p:txBody>
      </p:sp>
      <p:sp>
        <p:nvSpPr>
          <p:cNvPr id="14" name="文本框 13">
            <a:extLst>
              <a:ext uri="{FF2B5EF4-FFF2-40B4-BE49-F238E27FC236}">
                <a16:creationId xmlns:a16="http://schemas.microsoft.com/office/drawing/2014/main" id="{8823FD01-7095-40E0-8828-40A407B1D343}"/>
              </a:ext>
            </a:extLst>
          </p:cNvPr>
          <p:cNvSpPr txBox="1"/>
          <p:nvPr/>
        </p:nvSpPr>
        <p:spPr>
          <a:xfrm>
            <a:off x="3608174" y="3600682"/>
            <a:ext cx="5177481" cy="584775"/>
          </a:xfrm>
          <a:prstGeom prst="rect">
            <a:avLst/>
          </a:prstGeom>
          <a:noFill/>
        </p:spPr>
        <p:txBody>
          <a:bodyPr wrap="square" rtlCol="0">
            <a:spAutoFit/>
          </a:bodyPr>
          <a:lstStyle/>
          <a:p>
            <a:pPr algn="ctr"/>
            <a:r>
              <a:rPr lang="zh-CN" altLang="en-US" sz="3200" b="1">
                <a:solidFill>
                  <a:schemeClr val="accent6">
                    <a:lumMod val="50000"/>
                  </a:schemeClr>
                </a:solidFill>
                <a:latin typeface="仿宋" panose="02010609060101010101" pitchFamily="49" charset="-122"/>
                <a:ea typeface="仿宋" panose="02010609060101010101" pitchFamily="49" charset="-122"/>
              </a:rPr>
              <a:t>中山大学计算机学院</a:t>
            </a:r>
          </a:p>
        </p:txBody>
      </p:sp>
      <p:sp>
        <p:nvSpPr>
          <p:cNvPr id="15" name="文本框 14">
            <a:extLst>
              <a:ext uri="{FF2B5EF4-FFF2-40B4-BE49-F238E27FC236}">
                <a16:creationId xmlns:a16="http://schemas.microsoft.com/office/drawing/2014/main" id="{76DF14A9-8868-445D-A58B-8A6B893443C8}"/>
              </a:ext>
            </a:extLst>
          </p:cNvPr>
          <p:cNvSpPr txBox="1"/>
          <p:nvPr/>
        </p:nvSpPr>
        <p:spPr>
          <a:xfrm>
            <a:off x="4843849" y="4559643"/>
            <a:ext cx="2866767" cy="461665"/>
          </a:xfrm>
          <a:prstGeom prst="rect">
            <a:avLst/>
          </a:prstGeom>
          <a:noFill/>
        </p:spPr>
        <p:txBody>
          <a:bodyPr wrap="square" rtlCol="0">
            <a:spAutoFit/>
          </a:bodyPr>
          <a:lstStyle/>
          <a:p>
            <a:pPr algn="ctr"/>
            <a:r>
              <a:rPr lang="en-US" altLang="zh-CN"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2022</a:t>
            </a:r>
            <a:r>
              <a:rPr lang="zh-CN" altLang="en-US"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年</a:t>
            </a:r>
            <a:r>
              <a:rPr lang="en-US" altLang="zh-CN"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4</a:t>
            </a:r>
            <a:r>
              <a:rPr lang="zh-CN" altLang="en-US"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月</a:t>
            </a:r>
          </a:p>
        </p:txBody>
      </p:sp>
      <p:sp>
        <p:nvSpPr>
          <p:cNvPr id="16" name="文本框 15">
            <a:extLst>
              <a:ext uri="{FF2B5EF4-FFF2-40B4-BE49-F238E27FC236}">
                <a16:creationId xmlns:a16="http://schemas.microsoft.com/office/drawing/2014/main" id="{BE9D504D-D016-457C-B1B1-69FCBBD6DCB5}"/>
              </a:ext>
            </a:extLst>
          </p:cNvPr>
          <p:cNvSpPr txBox="1"/>
          <p:nvPr/>
        </p:nvSpPr>
        <p:spPr>
          <a:xfrm>
            <a:off x="1705232" y="5288692"/>
            <a:ext cx="9094573" cy="830997"/>
          </a:xfrm>
          <a:prstGeom prst="rect">
            <a:avLst/>
          </a:prstGeom>
          <a:noFill/>
        </p:spPr>
        <p:txBody>
          <a:bodyPr wrap="square" rtlCol="0">
            <a:spAutoFit/>
          </a:bodyPr>
          <a:lstStyle/>
          <a:p>
            <a:pPr algn="ctr"/>
            <a:r>
              <a:rPr lang="en-US" altLang="zh-CN" sz="2400" dirty="0">
                <a:solidFill>
                  <a:srgbClr val="FF0000"/>
                </a:solidFill>
                <a:hlinkClick r:id="rId2"/>
              </a:rPr>
              <a:t>https://mooc1-1.chaoxing.com/course/216273730.html</a:t>
            </a:r>
            <a:endParaRPr lang="en-US" altLang="zh-CN" sz="2400" dirty="0">
              <a:solidFill>
                <a:srgbClr val="FF0000"/>
              </a:solidFill>
            </a:endParaRPr>
          </a:p>
          <a:p>
            <a:pPr algn="ctr"/>
            <a:r>
              <a:rPr lang="en-US" altLang="zh-CN" sz="2400" dirty="0">
                <a:solidFill>
                  <a:srgbClr val="FF0000"/>
                </a:solidFill>
              </a:rPr>
              <a:t>lilvzh@mail.sysu.edu.cn</a:t>
            </a:r>
            <a:endParaRPr lang="zh-CN" altLang="en-US" sz="2400" dirty="0">
              <a:solidFill>
                <a:srgbClr val="FF0000"/>
              </a:solidFill>
            </a:endParaRPr>
          </a:p>
        </p:txBody>
      </p:sp>
      <p:pic>
        <p:nvPicPr>
          <p:cNvPr id="17" name="图片 16">
            <a:extLst>
              <a:ext uri="{FF2B5EF4-FFF2-40B4-BE49-F238E27FC236}">
                <a16:creationId xmlns:a16="http://schemas.microsoft.com/office/drawing/2014/main" id="{D38FA017-AD09-4C1D-B9B8-FD57EA6CEE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5649" y="3112777"/>
            <a:ext cx="1766582" cy="1560584"/>
          </a:xfrm>
          <a:prstGeom prst="rect">
            <a:avLst/>
          </a:prstGeom>
        </p:spPr>
      </p:pic>
    </p:spTree>
    <p:extLst>
      <p:ext uri="{BB962C8B-B14F-4D97-AF65-F5344CB8AC3E}">
        <p14:creationId xmlns:p14="http://schemas.microsoft.com/office/powerpoint/2010/main" val="192111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第二十讲  关系的闭包</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10</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1107232" y="1448010"/>
            <a:ext cx="5281127" cy="3874715"/>
          </a:xfrm>
          <a:prstGeom prst="rect">
            <a:avLst/>
          </a:prstGeom>
          <a:noFill/>
        </p:spPr>
        <p:txBody>
          <a:bodyPr wrap="square" rtlCol="0">
            <a:spAutoFit/>
          </a:bodyPr>
          <a:lstStyle/>
          <a:p>
            <a:pPr>
              <a:lnSpc>
                <a:spcPct val="200000"/>
              </a:lnSpc>
            </a:pPr>
            <a:r>
              <a:rPr lang="zh-CN" altLang="en-US" sz="3200" b="1">
                <a:solidFill>
                  <a:schemeClr val="bg2">
                    <a:lumMod val="90000"/>
                  </a:schemeClr>
                </a:solidFill>
                <a:latin typeface="仿宋" panose="02010609060101010101" pitchFamily="49" charset="-122"/>
                <a:ea typeface="仿宋" panose="02010609060101010101" pitchFamily="49" charset="-122"/>
              </a:rPr>
              <a:t>关系闭包的定义与基本性质</a:t>
            </a:r>
            <a:endParaRPr lang="en-US" altLang="zh-CN" sz="3200" b="1">
              <a:solidFill>
                <a:schemeClr val="bg2">
                  <a:lumMod val="90000"/>
                </a:schemeClr>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自反闭包和对称闭包的计算</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bg2">
                    <a:lumMod val="90000"/>
                  </a:schemeClr>
                </a:solidFill>
                <a:latin typeface="仿宋" panose="02010609060101010101" pitchFamily="49" charset="-122"/>
                <a:ea typeface="仿宋" panose="02010609060101010101" pitchFamily="49" charset="-122"/>
              </a:rPr>
              <a:t>传递闭包的计算</a:t>
            </a:r>
            <a:endParaRPr lang="en-US" altLang="zh-CN" sz="3200" b="1">
              <a:solidFill>
                <a:schemeClr val="bg2">
                  <a:lumMod val="90000"/>
                </a:schemeClr>
              </a:solidFill>
              <a:latin typeface="仿宋" panose="02010609060101010101" pitchFamily="49" charset="-122"/>
              <a:ea typeface="仿宋" panose="02010609060101010101" pitchFamily="49" charset="-122"/>
            </a:endParaRPr>
          </a:p>
          <a:p>
            <a:pPr>
              <a:lnSpc>
                <a:spcPct val="200000"/>
              </a:lnSpc>
            </a:pPr>
            <a:r>
              <a:rPr lang="en-US" altLang="zh-CN" sz="3200">
                <a:solidFill>
                  <a:schemeClr val="bg2">
                    <a:lumMod val="90000"/>
                  </a:schemeClr>
                </a:solidFill>
                <a:latin typeface="Arial" panose="020B0604020202020204" pitchFamily="34" charset="0"/>
                <a:ea typeface="仿宋" panose="02010609060101010101" pitchFamily="49" charset="-122"/>
                <a:cs typeface="Arial" panose="020B0604020202020204" pitchFamily="34" charset="0"/>
              </a:rPr>
              <a:t>Warshall</a:t>
            </a:r>
            <a:r>
              <a:rPr lang="zh-CN" altLang="en-US" sz="3200" b="1">
                <a:solidFill>
                  <a:schemeClr val="bg2">
                    <a:lumMod val="90000"/>
                  </a:schemeClr>
                </a:solidFill>
                <a:latin typeface="仿宋" panose="02010609060101010101" pitchFamily="49" charset="-122"/>
                <a:ea typeface="仿宋" panose="02010609060101010101" pitchFamily="49" charset="-122"/>
              </a:rPr>
              <a:t>算法</a:t>
            </a:r>
            <a:endParaRPr lang="en-US" altLang="zh-CN" sz="3200" b="1">
              <a:solidFill>
                <a:schemeClr val="bg2">
                  <a:lumMod val="90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031843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自反闭包和对称闭包的计算</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第二十讲  关系的闭包</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11</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自反闭包和对称闭包的计算公式</a:t>
            </a:r>
          </a:p>
        </p:txBody>
      </p:sp>
      <p:sp>
        <p:nvSpPr>
          <p:cNvPr id="2" name="文本框 1">
            <a:extLst>
              <a:ext uri="{FF2B5EF4-FFF2-40B4-BE49-F238E27FC236}">
                <a16:creationId xmlns:a16="http://schemas.microsoft.com/office/drawing/2014/main" id="{8681475C-54D4-4DF2-AB36-FCE15F4E1381}"/>
              </a:ext>
            </a:extLst>
          </p:cNvPr>
          <p:cNvSpPr txBox="1"/>
          <p:nvPr/>
        </p:nvSpPr>
        <p:spPr>
          <a:xfrm>
            <a:off x="1130938" y="1256774"/>
            <a:ext cx="9930123" cy="923330"/>
          </a:xfrm>
          <a:prstGeom prst="rect">
            <a:avLst/>
          </a:prstGeom>
          <a:solidFill>
            <a:schemeClr val="accent5">
              <a:lumMod val="20000"/>
              <a:lumOff val="80000"/>
            </a:schemeClr>
          </a:solidFill>
        </p:spPr>
        <p:txBody>
          <a:bodyPr wrap="square" rtlCol="0">
            <a:spAutoFit/>
          </a:bodyPr>
          <a:lstStyle/>
          <a:p>
            <a:pPr algn="ctr">
              <a:spcBef>
                <a:spcPts val="600"/>
              </a:spcBef>
              <a:spcAft>
                <a:spcPts val="600"/>
              </a:spcAft>
            </a:pPr>
            <a:r>
              <a:rPr lang="zh-CN" altLang="en-US" sz="2400" b="1">
                <a:solidFill>
                  <a:schemeClr val="accent2">
                    <a:lumMod val="50000"/>
                  </a:schemeClr>
                </a:solidFill>
              </a:rPr>
              <a:t>关系闭包是包含关系且具有某性质的最小关系</a:t>
            </a:r>
          </a:p>
          <a:p>
            <a:pPr algn="ct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当关系不具有某性质时，可</a:t>
            </a:r>
            <a:r>
              <a:rPr lang="zh-CN" altLang="en-US" sz="2000" b="1">
                <a:solidFill>
                  <a:srgbClr val="C00000"/>
                </a:solidFill>
                <a:latin typeface="+mn-ea"/>
              </a:rPr>
              <a:t>添加最少有序对</a:t>
            </a:r>
            <a:r>
              <a:rPr lang="zh-CN" altLang="en-US" sz="2000" b="1">
                <a:solidFill>
                  <a:srgbClr val="002060"/>
                </a:solidFill>
                <a:latin typeface="楷体" panose="02010609060101010101" pitchFamily="49" charset="-122"/>
                <a:ea typeface="楷体" panose="02010609060101010101" pitchFamily="49" charset="-122"/>
              </a:rPr>
              <a:t>使得其具有该性质，就可得到该关系的闭包</a:t>
            </a:r>
          </a:p>
        </p:txBody>
      </p:sp>
      <p:grpSp>
        <p:nvGrpSpPr>
          <p:cNvPr id="25" name="组合 24">
            <a:extLst>
              <a:ext uri="{FF2B5EF4-FFF2-40B4-BE49-F238E27FC236}">
                <a16:creationId xmlns:a16="http://schemas.microsoft.com/office/drawing/2014/main" id="{DF216454-CEAA-4CF6-98EF-87C5C546A672}"/>
              </a:ext>
            </a:extLst>
          </p:cNvPr>
          <p:cNvGrpSpPr/>
          <p:nvPr/>
        </p:nvGrpSpPr>
        <p:grpSpPr>
          <a:xfrm>
            <a:off x="1130938" y="2554964"/>
            <a:ext cx="9632832" cy="834139"/>
            <a:chOff x="1130939" y="2594861"/>
            <a:chExt cx="9632832" cy="834139"/>
          </a:xfrm>
        </p:grpSpPr>
        <p:sp>
          <p:nvSpPr>
            <p:cNvPr id="3" name="文本框 2">
              <a:extLst>
                <a:ext uri="{FF2B5EF4-FFF2-40B4-BE49-F238E27FC236}">
                  <a16:creationId xmlns:a16="http://schemas.microsoft.com/office/drawing/2014/main" id="{953998B2-1DA0-42AC-B646-E80374A6B129}"/>
                </a:ext>
              </a:extLst>
            </p:cNvPr>
            <p:cNvSpPr txBox="1"/>
            <p:nvPr/>
          </p:nvSpPr>
          <p:spPr>
            <a:xfrm>
              <a:off x="1130939" y="2594861"/>
              <a:ext cx="2518821" cy="834139"/>
            </a:xfrm>
            <a:prstGeom prst="rect">
              <a:avLst/>
            </a:prstGeom>
            <a:solidFill>
              <a:schemeClr val="accent4">
                <a:lumMod val="20000"/>
                <a:lumOff val="80000"/>
              </a:schemeClr>
            </a:solidFill>
          </p:spPr>
          <p:txBody>
            <a:bodyPr wrap="square" rtlCol="0">
              <a:spAutoFit/>
            </a:bodyPr>
            <a:lstStyle/>
            <a:p>
              <a:pPr algn="ctr">
                <a:lnSpc>
                  <a:spcPts val="3000"/>
                </a:lnSpc>
              </a:pPr>
              <a:r>
                <a:rPr lang="zh-CN" altLang="en-US" sz="2000" b="1">
                  <a:solidFill>
                    <a:schemeClr val="accent2">
                      <a:lumMod val="50000"/>
                    </a:schemeClr>
                  </a:solidFill>
                </a:rPr>
                <a:t>关系是自反的当且仅当它包含恒等关系</a:t>
              </a:r>
            </a:p>
          </p:txBody>
        </p:sp>
        <p:sp>
          <p:nvSpPr>
            <p:cNvPr id="4" name="文本框 3">
              <a:extLst>
                <a:ext uri="{FF2B5EF4-FFF2-40B4-BE49-F238E27FC236}">
                  <a16:creationId xmlns:a16="http://schemas.microsoft.com/office/drawing/2014/main" id="{4F8E53E6-E826-48BD-B98D-1CE8BB6501E6}"/>
                </a:ext>
              </a:extLst>
            </p:cNvPr>
            <p:cNvSpPr txBox="1"/>
            <p:nvPr/>
          </p:nvSpPr>
          <p:spPr>
            <a:xfrm>
              <a:off x="4326761" y="2594861"/>
              <a:ext cx="3538477" cy="834139"/>
            </a:xfrm>
            <a:prstGeom prst="rect">
              <a:avLst/>
            </a:prstGeom>
            <a:solidFill>
              <a:schemeClr val="accent5">
                <a:lumMod val="20000"/>
                <a:lumOff val="80000"/>
              </a:schemeClr>
            </a:solidFill>
          </p:spPr>
          <p:txBody>
            <a:bodyPr wrap="square" rtlCol="0">
              <a:spAutoFit/>
            </a:bodyPr>
            <a:lstStyle/>
            <a:p>
              <a:pPr algn="ctr">
                <a:lnSpc>
                  <a:spcPts val="3000"/>
                </a:lnSpc>
              </a:pPr>
              <a:r>
                <a:rPr lang="zh-CN" altLang="en-US" sz="2000" b="1">
                  <a:solidFill>
                    <a:srgbClr val="002060"/>
                  </a:solidFill>
                  <a:latin typeface="楷体" panose="02010609060101010101" pitchFamily="49" charset="-122"/>
                  <a:ea typeface="楷体" panose="02010609060101010101" pitchFamily="49" charset="-122"/>
                </a:rPr>
                <a:t>将</a:t>
              </a:r>
              <a:r>
                <a:rPr lang="zh-CN" altLang="en-US" sz="2000" b="1">
                  <a:solidFill>
                    <a:srgbClr val="C00000"/>
                  </a:solidFill>
                  <a:latin typeface="+mn-ea"/>
                </a:rPr>
                <a:t>恒等关系中的有序对</a:t>
              </a:r>
              <a:r>
                <a:rPr lang="zh-CN" altLang="en-US" sz="2000" b="1">
                  <a:solidFill>
                    <a:srgbClr val="002060"/>
                  </a:solidFill>
                  <a:latin typeface="楷体" panose="02010609060101010101" pitchFamily="49" charset="-122"/>
                  <a:ea typeface="楷体" panose="02010609060101010101" pitchFamily="49" charset="-122"/>
                </a:rPr>
                <a:t>添加到关系可得到该关系的自反闭包</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3577B58-5F04-4525-8A4E-7D4AA5FB7F22}"/>
                    </a:ext>
                  </a:extLst>
                </p:cNvPr>
                <p:cNvSpPr txBox="1"/>
                <p:nvPr/>
              </p:nvSpPr>
              <p:spPr>
                <a:xfrm>
                  <a:off x="8827908" y="2773404"/>
                  <a:ext cx="1935863" cy="477054"/>
                </a:xfrm>
                <a:prstGeom prst="rect">
                  <a:avLst/>
                </a:prstGeom>
                <a:solidFill>
                  <a:schemeClr val="accent2">
                    <a:lumMod val="20000"/>
                    <a:lumOff val="80000"/>
                  </a:schemeClr>
                </a:solidFill>
              </p:spPr>
              <p:txBody>
                <a:bodyPr wrap="square" rtlCol="0">
                  <a:spAutoFit/>
                </a:bodyPr>
                <a:lstStyle/>
                <a:p>
                  <a:pPr>
                    <a:lnSpc>
                      <a:spcPts val="3000"/>
                    </a:lnSpc>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𝒓</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𝑹</m:t>
                            </m:r>
                          </m:e>
                        </m:d>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𝑹</m:t>
                        </m:r>
                        <m:r>
                          <a:rPr lang="en-US" altLang="zh-CN" sz="2000" b="1" i="1" smtClean="0">
                            <a:solidFill>
                              <a:schemeClr val="accent2">
                                <a:lumMod val="50000"/>
                              </a:schemeClr>
                            </a:solidFill>
                            <a:latin typeface="Cambria Math" panose="02040503050406030204" pitchFamily="18" charset="0"/>
                          </a:rPr>
                          <m:t>∪</m:t>
                        </m:r>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0" smtClean="0">
                                <a:solidFill>
                                  <a:schemeClr val="accent2">
                                    <a:lumMod val="50000"/>
                                  </a:schemeClr>
                                </a:solidFill>
                                <a:latin typeface="Cambria Math" panose="02040503050406030204" pitchFamily="18" charset="0"/>
                              </a:rPr>
                              <m:t>𝚫</m:t>
                            </m:r>
                          </m:e>
                          <m:sub>
                            <m:r>
                              <a:rPr lang="en-US" altLang="zh-CN" sz="2000" b="1" i="1" smtClean="0">
                                <a:solidFill>
                                  <a:schemeClr val="accent2">
                                    <a:lumMod val="50000"/>
                                  </a:schemeClr>
                                </a:solidFill>
                                <a:latin typeface="Cambria Math" panose="02040503050406030204" pitchFamily="18" charset="0"/>
                              </a:rPr>
                              <m:t>𝑨</m:t>
                            </m:r>
                          </m:sub>
                        </m:sSub>
                      </m:oMath>
                    </m:oMathPara>
                  </a14:m>
                  <a:endParaRPr lang="zh-CN" altLang="en-US" sz="2000" b="1">
                    <a:solidFill>
                      <a:schemeClr val="accent2">
                        <a:lumMod val="50000"/>
                      </a:schemeClr>
                    </a:solidFill>
                  </a:endParaRPr>
                </a:p>
              </p:txBody>
            </p:sp>
          </mc:Choice>
          <mc:Fallback xmlns="">
            <p:sp>
              <p:nvSpPr>
                <p:cNvPr id="6" name="文本框 5">
                  <a:extLst>
                    <a:ext uri="{FF2B5EF4-FFF2-40B4-BE49-F238E27FC236}">
                      <a16:creationId xmlns:a16="http://schemas.microsoft.com/office/drawing/2014/main" id="{73577B58-5F04-4525-8A4E-7D4AA5FB7F22}"/>
                    </a:ext>
                  </a:extLst>
                </p:cNvPr>
                <p:cNvSpPr txBox="1">
                  <a:spLocks noRot="1" noChangeAspect="1" noMove="1" noResize="1" noEditPoints="1" noAdjustHandles="1" noChangeArrowheads="1" noChangeShapeType="1" noTextEdit="1"/>
                </p:cNvSpPr>
                <p:nvPr/>
              </p:nvSpPr>
              <p:spPr>
                <a:xfrm>
                  <a:off x="8827908" y="2773404"/>
                  <a:ext cx="1935863" cy="477054"/>
                </a:xfrm>
                <a:prstGeom prst="rect">
                  <a:avLst/>
                </a:prstGeom>
                <a:blipFill>
                  <a:blip r:embed="rId4"/>
                  <a:stretch>
                    <a:fillRect/>
                  </a:stretch>
                </a:blipFill>
              </p:spPr>
              <p:txBody>
                <a:bodyPr/>
                <a:lstStyle/>
                <a:p>
                  <a:r>
                    <a:rPr lang="zh-CN" altLang="en-US">
                      <a:noFill/>
                    </a:rPr>
                    <a:t> </a:t>
                  </a:r>
                </a:p>
              </p:txBody>
            </p:sp>
          </mc:Fallback>
        </mc:AlternateContent>
        <p:sp>
          <p:nvSpPr>
            <p:cNvPr id="18" name="箭头: 右 17">
              <a:extLst>
                <a:ext uri="{FF2B5EF4-FFF2-40B4-BE49-F238E27FC236}">
                  <a16:creationId xmlns:a16="http://schemas.microsoft.com/office/drawing/2014/main" id="{149BAADD-D3FD-4841-BF62-A1B812EB4768}"/>
                </a:ext>
              </a:extLst>
            </p:cNvPr>
            <p:cNvSpPr/>
            <p:nvPr/>
          </p:nvSpPr>
          <p:spPr>
            <a:xfrm>
              <a:off x="3649760" y="2950760"/>
              <a:ext cx="677001" cy="1223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箭头: 右 18">
              <a:extLst>
                <a:ext uri="{FF2B5EF4-FFF2-40B4-BE49-F238E27FC236}">
                  <a16:creationId xmlns:a16="http://schemas.microsoft.com/office/drawing/2014/main" id="{53CB64DF-937F-455B-961B-EEB610D6FD3F}"/>
                </a:ext>
              </a:extLst>
            </p:cNvPr>
            <p:cNvSpPr/>
            <p:nvPr/>
          </p:nvSpPr>
          <p:spPr>
            <a:xfrm>
              <a:off x="7865238" y="2969721"/>
              <a:ext cx="962670" cy="1033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46C709B0-1EC6-4934-9D43-A6654FA2FCA5}"/>
              </a:ext>
            </a:extLst>
          </p:cNvPr>
          <p:cNvGrpSpPr/>
          <p:nvPr/>
        </p:nvGrpSpPr>
        <p:grpSpPr>
          <a:xfrm>
            <a:off x="1130938" y="3663994"/>
            <a:ext cx="9710293" cy="834139"/>
            <a:chOff x="1130938" y="3934631"/>
            <a:chExt cx="9710293" cy="834139"/>
          </a:xfrm>
        </p:grpSpPr>
        <p:sp>
          <p:nvSpPr>
            <p:cNvPr id="20" name="文本框 19">
              <a:extLst>
                <a:ext uri="{FF2B5EF4-FFF2-40B4-BE49-F238E27FC236}">
                  <a16:creationId xmlns:a16="http://schemas.microsoft.com/office/drawing/2014/main" id="{293D20EB-A259-4BEA-9FFC-E035ACC686C0}"/>
                </a:ext>
              </a:extLst>
            </p:cNvPr>
            <p:cNvSpPr txBox="1"/>
            <p:nvPr/>
          </p:nvSpPr>
          <p:spPr>
            <a:xfrm>
              <a:off x="1130938" y="3934631"/>
              <a:ext cx="2518821" cy="834139"/>
            </a:xfrm>
            <a:prstGeom prst="rect">
              <a:avLst/>
            </a:prstGeom>
            <a:solidFill>
              <a:schemeClr val="accent4">
                <a:lumMod val="20000"/>
                <a:lumOff val="80000"/>
              </a:schemeClr>
            </a:solidFill>
          </p:spPr>
          <p:txBody>
            <a:bodyPr wrap="square" rtlCol="0">
              <a:spAutoFit/>
            </a:bodyPr>
            <a:lstStyle/>
            <a:p>
              <a:pPr algn="ctr">
                <a:lnSpc>
                  <a:spcPts val="3000"/>
                </a:lnSpc>
              </a:pPr>
              <a:r>
                <a:rPr lang="zh-CN" altLang="en-US" sz="2000" b="1">
                  <a:solidFill>
                    <a:schemeClr val="accent2">
                      <a:lumMod val="50000"/>
                    </a:schemeClr>
                  </a:solidFill>
                </a:rPr>
                <a:t>关系是对称的当且仅当它等于它的逆</a:t>
              </a:r>
            </a:p>
          </p:txBody>
        </p:sp>
        <p:sp>
          <p:nvSpPr>
            <p:cNvPr id="21" name="文本框 20">
              <a:extLst>
                <a:ext uri="{FF2B5EF4-FFF2-40B4-BE49-F238E27FC236}">
                  <a16:creationId xmlns:a16="http://schemas.microsoft.com/office/drawing/2014/main" id="{486A2B9E-61E6-4B0B-91C6-D967303FE944}"/>
                </a:ext>
              </a:extLst>
            </p:cNvPr>
            <p:cNvSpPr txBox="1"/>
            <p:nvPr/>
          </p:nvSpPr>
          <p:spPr>
            <a:xfrm>
              <a:off x="4326760" y="3934631"/>
              <a:ext cx="3538477" cy="834139"/>
            </a:xfrm>
            <a:prstGeom prst="rect">
              <a:avLst/>
            </a:prstGeom>
            <a:solidFill>
              <a:schemeClr val="accent5">
                <a:lumMod val="20000"/>
                <a:lumOff val="80000"/>
              </a:schemeClr>
            </a:solidFill>
          </p:spPr>
          <p:txBody>
            <a:bodyPr wrap="square" rtlCol="0">
              <a:spAutoFit/>
            </a:bodyPr>
            <a:lstStyle/>
            <a:p>
              <a:pPr algn="ctr">
                <a:lnSpc>
                  <a:spcPts val="3000"/>
                </a:lnSpc>
              </a:pPr>
              <a:r>
                <a:rPr lang="zh-CN" altLang="en-US" sz="2000" b="1">
                  <a:solidFill>
                    <a:srgbClr val="002060"/>
                  </a:solidFill>
                  <a:latin typeface="楷体" panose="02010609060101010101" pitchFamily="49" charset="-122"/>
                  <a:ea typeface="楷体" panose="02010609060101010101" pitchFamily="49" charset="-122"/>
                </a:rPr>
                <a:t>将</a:t>
              </a:r>
              <a:r>
                <a:rPr lang="zh-CN" altLang="en-US" sz="2000" b="1">
                  <a:solidFill>
                    <a:srgbClr val="C00000"/>
                  </a:solidFill>
                  <a:latin typeface="+mn-ea"/>
                </a:rPr>
                <a:t>它的逆关系的有序对</a:t>
              </a:r>
              <a:r>
                <a:rPr lang="zh-CN" altLang="en-US" sz="2000" b="1">
                  <a:solidFill>
                    <a:srgbClr val="002060"/>
                  </a:solidFill>
                  <a:latin typeface="楷体" panose="02010609060101010101" pitchFamily="49" charset="-122"/>
                  <a:ea typeface="楷体" panose="02010609060101010101" pitchFamily="49" charset="-122"/>
                </a:rPr>
                <a:t>添加到关系可得到该关系的对称闭包</a:t>
              </a:r>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D1E6C6EB-9724-4D6B-A901-5A741223F6D7}"/>
                    </a:ext>
                  </a:extLst>
                </p:cNvPr>
                <p:cNvSpPr txBox="1"/>
                <p:nvPr/>
              </p:nvSpPr>
              <p:spPr>
                <a:xfrm>
                  <a:off x="8827907" y="4113174"/>
                  <a:ext cx="2013324" cy="477054"/>
                </a:xfrm>
                <a:prstGeom prst="rect">
                  <a:avLst/>
                </a:prstGeom>
                <a:solidFill>
                  <a:schemeClr val="accent2">
                    <a:lumMod val="20000"/>
                    <a:lumOff val="80000"/>
                  </a:schemeClr>
                </a:solidFill>
              </p:spPr>
              <p:txBody>
                <a:bodyPr wrap="square" rtlCol="0">
                  <a:spAutoFit/>
                </a:bodyPr>
                <a:lstStyle/>
                <a:p>
                  <a:pPr>
                    <a:lnSpc>
                      <a:spcPts val="3000"/>
                    </a:lnSpc>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𝒔</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𝑹</m:t>
                            </m:r>
                          </m:e>
                        </m:d>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𝑹</m:t>
                        </m:r>
                        <m:r>
                          <a:rPr lang="en-US" altLang="zh-CN" sz="2000" b="1" i="1" smtClean="0">
                            <a:solidFill>
                              <a:schemeClr val="accent2">
                                <a:lumMod val="50000"/>
                              </a:schemeClr>
                            </a:solidFill>
                            <a:latin typeface="Cambria Math" panose="02040503050406030204" pitchFamily="18" charset="0"/>
                          </a:rPr>
                          <m:t>∪</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𝑹</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oMath>
                    </m:oMathPara>
                  </a14:m>
                  <a:endParaRPr lang="zh-CN" altLang="en-US" sz="2000" b="1">
                    <a:solidFill>
                      <a:schemeClr val="accent2">
                        <a:lumMod val="50000"/>
                      </a:schemeClr>
                    </a:solidFill>
                  </a:endParaRPr>
                </a:p>
              </p:txBody>
            </p:sp>
          </mc:Choice>
          <mc:Fallback xmlns="">
            <p:sp>
              <p:nvSpPr>
                <p:cNvPr id="22" name="文本框 21">
                  <a:extLst>
                    <a:ext uri="{FF2B5EF4-FFF2-40B4-BE49-F238E27FC236}">
                      <a16:creationId xmlns:a16="http://schemas.microsoft.com/office/drawing/2014/main" id="{D1E6C6EB-9724-4D6B-A901-5A741223F6D7}"/>
                    </a:ext>
                  </a:extLst>
                </p:cNvPr>
                <p:cNvSpPr txBox="1">
                  <a:spLocks noRot="1" noChangeAspect="1" noMove="1" noResize="1" noEditPoints="1" noAdjustHandles="1" noChangeArrowheads="1" noChangeShapeType="1" noTextEdit="1"/>
                </p:cNvSpPr>
                <p:nvPr/>
              </p:nvSpPr>
              <p:spPr>
                <a:xfrm>
                  <a:off x="8827907" y="4113174"/>
                  <a:ext cx="2013324" cy="477054"/>
                </a:xfrm>
                <a:prstGeom prst="rect">
                  <a:avLst/>
                </a:prstGeom>
                <a:blipFill>
                  <a:blip r:embed="rId5"/>
                  <a:stretch>
                    <a:fillRect/>
                  </a:stretch>
                </a:blipFill>
              </p:spPr>
              <p:txBody>
                <a:bodyPr/>
                <a:lstStyle/>
                <a:p>
                  <a:r>
                    <a:rPr lang="zh-CN" altLang="en-US">
                      <a:noFill/>
                    </a:rPr>
                    <a:t> </a:t>
                  </a:r>
                </a:p>
              </p:txBody>
            </p:sp>
          </mc:Fallback>
        </mc:AlternateContent>
        <p:sp>
          <p:nvSpPr>
            <p:cNvPr id="23" name="箭头: 右 22">
              <a:extLst>
                <a:ext uri="{FF2B5EF4-FFF2-40B4-BE49-F238E27FC236}">
                  <a16:creationId xmlns:a16="http://schemas.microsoft.com/office/drawing/2014/main" id="{31934BF6-B9C3-498A-BDA8-C05657A7F89E}"/>
                </a:ext>
              </a:extLst>
            </p:cNvPr>
            <p:cNvSpPr/>
            <p:nvPr/>
          </p:nvSpPr>
          <p:spPr>
            <a:xfrm>
              <a:off x="3649759" y="4290530"/>
              <a:ext cx="677001" cy="1223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箭头: 右 23">
              <a:extLst>
                <a:ext uri="{FF2B5EF4-FFF2-40B4-BE49-F238E27FC236}">
                  <a16:creationId xmlns:a16="http://schemas.microsoft.com/office/drawing/2014/main" id="{0C0399E5-141E-4A56-B086-084FCA94ED76}"/>
                </a:ext>
              </a:extLst>
            </p:cNvPr>
            <p:cNvSpPr/>
            <p:nvPr/>
          </p:nvSpPr>
          <p:spPr>
            <a:xfrm>
              <a:off x="7865237" y="4309491"/>
              <a:ext cx="962670" cy="1033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74244B92-52A8-466C-88D4-FB7F69A5C287}"/>
                  </a:ext>
                </a:extLst>
              </p:cNvPr>
              <p:cNvSpPr txBox="1"/>
              <p:nvPr/>
            </p:nvSpPr>
            <p:spPr>
              <a:xfrm>
                <a:off x="2204864" y="4791987"/>
                <a:ext cx="7782267" cy="1323439"/>
              </a:xfrm>
              <a:prstGeom prst="rect">
                <a:avLst/>
              </a:prstGeom>
              <a:solidFill>
                <a:schemeClr val="accent6">
                  <a:lumMod val="20000"/>
                  <a:lumOff val="80000"/>
                  <a:alpha val="50000"/>
                </a:schemeClr>
              </a:solidFill>
            </p:spPr>
            <p:txBody>
              <a:bodyPr wrap="square" rtlCol="0">
                <a:spAutoFit/>
              </a:bodyPr>
              <a:lstStyle/>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集合</a:t>
                </a:r>
                <a14:m>
                  <m:oMath xmlns:m="http://schemas.openxmlformats.org/officeDocument/2006/math">
                    <m:r>
                      <a:rPr lang="en-US" altLang="zh-CN" sz="2000" b="1" i="1" smtClean="0">
                        <a:solidFill>
                          <a:srgbClr val="002060"/>
                        </a:solidFill>
                        <a:latin typeface="Cambria Math" panose="02040503050406030204" pitchFamily="18" charset="0"/>
                      </a:rPr>
                      <m:t>𝑨</m:t>
                    </m:r>
                    <m:r>
                      <a:rPr lang="en-US" altLang="zh-CN" sz="2000" b="1" i="1" smtClean="0">
                        <a:solidFill>
                          <a:srgbClr val="002060"/>
                        </a:solidFill>
                        <a:latin typeface="Cambria Math" panose="02040503050406030204" pitchFamily="18" charset="0"/>
                      </a:rPr>
                      <m:t>=</m:t>
                    </m:r>
                    <m:r>
                      <m:rPr>
                        <m:lit/>
                      </m:rP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𝟏</m:t>
                    </m:r>
                    <m:r>
                      <a:rPr lang="en-US" altLang="zh-CN" sz="2000" b="1" i="1">
                        <a:solidFill>
                          <a:srgbClr val="002060"/>
                        </a:solidFill>
                        <a:latin typeface="Cambria Math" panose="02040503050406030204" pitchFamily="18" charset="0"/>
                      </a:rPr>
                      <m:t>, </m:t>
                    </m:r>
                    <m:r>
                      <a:rPr lang="en-US" altLang="zh-CN" sz="2000" b="1" i="1">
                        <a:solidFill>
                          <a:srgbClr val="002060"/>
                        </a:solidFill>
                        <a:latin typeface="Cambria Math" panose="02040503050406030204" pitchFamily="18" charset="0"/>
                      </a:rPr>
                      <m:t>𝟐</m:t>
                    </m:r>
                    <m:r>
                      <a:rPr lang="en-US" altLang="zh-CN" sz="2000" b="1" i="1">
                        <a:solidFill>
                          <a:srgbClr val="002060"/>
                        </a:solidFill>
                        <a:latin typeface="Cambria Math" panose="02040503050406030204" pitchFamily="18" charset="0"/>
                      </a:rPr>
                      <m:t>, </m:t>
                    </m:r>
                    <m:r>
                      <a:rPr lang="en-US" altLang="zh-CN" sz="2000" b="1" i="1">
                        <a:solidFill>
                          <a:srgbClr val="002060"/>
                        </a:solidFill>
                        <a:latin typeface="Cambria Math" panose="02040503050406030204" pitchFamily="18" charset="0"/>
                      </a:rPr>
                      <m:t>𝟑</m:t>
                    </m:r>
                    <m:r>
                      <a:rPr lang="en-US" altLang="zh-CN" sz="2000" b="1" i="1">
                        <a:solidFill>
                          <a:srgbClr val="002060"/>
                        </a:solidFill>
                        <a:latin typeface="Cambria Math" panose="02040503050406030204" pitchFamily="18" charset="0"/>
                      </a:rPr>
                      <m:t>, </m:t>
                    </m:r>
                    <m:r>
                      <a:rPr lang="en-US" altLang="zh-CN" sz="2000" b="1" i="1">
                        <a:solidFill>
                          <a:srgbClr val="002060"/>
                        </a:solidFill>
                        <a:latin typeface="Cambria Math" panose="02040503050406030204" pitchFamily="18" charset="0"/>
                      </a:rPr>
                      <m:t>𝟒</m:t>
                    </m:r>
                    <m:r>
                      <m:rPr>
                        <m:lit/>
                      </m:rP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  </m:t>
                    </m:r>
                    <m:r>
                      <a:rPr lang="en-US" altLang="zh-CN" sz="2000" b="1" i="1">
                        <a:solidFill>
                          <a:srgbClr val="002060"/>
                        </a:solidFill>
                        <a:latin typeface="Cambria Math" panose="02040503050406030204" pitchFamily="18" charset="0"/>
                      </a:rPr>
                      <m:t>𝑹</m:t>
                    </m:r>
                    <m:r>
                      <a:rPr lang="en-US" altLang="zh-CN" sz="2000" b="1" i="1">
                        <a:solidFill>
                          <a:srgbClr val="002060"/>
                        </a:solidFill>
                        <a:latin typeface="Cambria Math" panose="02040503050406030204" pitchFamily="18" charset="0"/>
                      </a:rPr>
                      <m:t>=</m:t>
                    </m:r>
                    <m:r>
                      <m:rPr>
                        <m:lit/>
                      </m:rP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 </m:t>
                    </m:r>
                    <m:d>
                      <m:dPr>
                        <m:begChr m:val="⟨"/>
                        <m:endChr m:val="⟩"/>
                        <m:ctrlPr>
                          <a:rPr lang="en-US" altLang="zh-CN" sz="2000" b="1" i="1">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𝟐</m:t>
                        </m:r>
                        <m:r>
                          <a:rPr lang="en-US" altLang="zh-CN" sz="2000" b="1" i="1">
                            <a:solidFill>
                              <a:srgbClr val="002060"/>
                            </a:solidFill>
                            <a:latin typeface="Cambria Math" panose="02040503050406030204" pitchFamily="18" charset="0"/>
                          </a:rPr>
                          <m:t>, </m:t>
                        </m:r>
                        <m:r>
                          <a:rPr lang="en-US" altLang="zh-CN" sz="2000" b="1" i="1">
                            <a:solidFill>
                              <a:srgbClr val="002060"/>
                            </a:solidFill>
                            <a:latin typeface="Cambria Math" panose="02040503050406030204" pitchFamily="18" charset="0"/>
                          </a:rPr>
                          <m:t>𝟏</m:t>
                        </m:r>
                      </m:e>
                    </m:d>
                    <m:r>
                      <a:rPr lang="en-US" altLang="zh-CN" sz="2000" b="1" i="1">
                        <a:solidFill>
                          <a:srgbClr val="002060"/>
                        </a:solidFill>
                        <a:latin typeface="Cambria Math" panose="02040503050406030204" pitchFamily="18" charset="0"/>
                      </a:rPr>
                      <m:t>, </m:t>
                    </m:r>
                    <m:d>
                      <m:dPr>
                        <m:begChr m:val="⟨"/>
                        <m:endChr m:val="⟩"/>
                        <m:ctrlPr>
                          <a:rPr lang="en-US" altLang="zh-CN" sz="2000" b="1" i="1">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𝟑</m:t>
                        </m:r>
                        <m:r>
                          <a:rPr lang="en-US" altLang="zh-CN" sz="2000" b="1" i="1">
                            <a:solidFill>
                              <a:srgbClr val="002060"/>
                            </a:solidFill>
                            <a:latin typeface="Cambria Math" panose="02040503050406030204" pitchFamily="18" charset="0"/>
                          </a:rPr>
                          <m:t>, </m:t>
                        </m:r>
                        <m:r>
                          <a:rPr lang="en-US" altLang="zh-CN" sz="2000" b="1" i="1">
                            <a:solidFill>
                              <a:srgbClr val="002060"/>
                            </a:solidFill>
                            <a:latin typeface="Cambria Math" panose="02040503050406030204" pitchFamily="18" charset="0"/>
                          </a:rPr>
                          <m:t>𝟒</m:t>
                        </m:r>
                      </m:e>
                    </m:d>
                    <m:r>
                      <a:rPr lang="en-US" altLang="zh-CN" sz="2000" b="1" i="1">
                        <a:solidFill>
                          <a:srgbClr val="002060"/>
                        </a:solidFill>
                        <a:latin typeface="Cambria Math" panose="02040503050406030204" pitchFamily="18" charset="0"/>
                      </a:rPr>
                      <m:t>, </m:t>
                    </m:r>
                    <m:d>
                      <m:dPr>
                        <m:begChr m:val="⟨"/>
                        <m:endChr m:val="⟩"/>
                        <m:ctrlPr>
                          <a:rPr lang="en-US" altLang="zh-CN" sz="2000" b="1" i="1">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𝟑</m:t>
                        </m:r>
                        <m:r>
                          <a:rPr lang="en-US" altLang="zh-CN" sz="2000" b="1" i="1">
                            <a:solidFill>
                              <a:srgbClr val="002060"/>
                            </a:solidFill>
                            <a:latin typeface="Cambria Math" panose="02040503050406030204" pitchFamily="18" charset="0"/>
                          </a:rPr>
                          <m:t>, </m:t>
                        </m:r>
                        <m:r>
                          <a:rPr lang="en-US" altLang="zh-CN" sz="2000" b="1" i="1">
                            <a:solidFill>
                              <a:srgbClr val="002060"/>
                            </a:solidFill>
                            <a:latin typeface="Cambria Math" panose="02040503050406030204" pitchFamily="18" charset="0"/>
                          </a:rPr>
                          <m:t>𝟑</m:t>
                        </m:r>
                      </m:e>
                    </m:d>
                    <m:r>
                      <a:rPr lang="en-US" altLang="zh-CN" sz="2000" b="1" i="1">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 </m:t>
                    </m:r>
                    <m:d>
                      <m:dPr>
                        <m:begChr m:val="⟨"/>
                        <m:endChr m:val="⟩"/>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𝟐</m:t>
                        </m:r>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𝟒</m:t>
                        </m:r>
                      </m:e>
                    </m:d>
                    <m:r>
                      <a:rPr lang="en-US" altLang="zh-CN" sz="2000" b="1" i="1" smtClean="0">
                        <a:solidFill>
                          <a:srgbClr val="002060"/>
                        </a:solidFill>
                        <a:latin typeface="Cambria Math" panose="02040503050406030204" pitchFamily="18" charset="0"/>
                      </a:rPr>
                      <m:t>, </m:t>
                    </m:r>
                    <m:d>
                      <m:dPr>
                        <m:begChr m:val="⟨"/>
                        <m:endChr m:val="⟩"/>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𝟒</m:t>
                        </m:r>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𝟏</m:t>
                        </m:r>
                      </m:e>
                    </m:d>
                    <m:r>
                      <a:rPr lang="en-US" altLang="zh-CN" sz="2000" b="1" i="1" smtClean="0">
                        <a:solidFill>
                          <a:srgbClr val="002060"/>
                        </a:solidFill>
                        <a:latin typeface="Cambria Math" panose="02040503050406030204" pitchFamily="18" charset="0"/>
                      </a:rPr>
                      <m:t>, </m:t>
                    </m:r>
                    <m:d>
                      <m:dPr>
                        <m:begChr m:val="⟨"/>
                        <m:endChr m:val="⟩"/>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𝟏</m:t>
                        </m:r>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𝟒</m:t>
                        </m:r>
                      </m:e>
                    </m:d>
                    <m:r>
                      <m:rPr>
                        <m:lit/>
                      </m:rPr>
                      <a:rPr lang="en-US" altLang="zh-CN" sz="2000" b="1" i="1">
                        <a:solidFill>
                          <a:srgbClr val="002060"/>
                        </a:solidFill>
                        <a:latin typeface="Cambria Math" panose="02040503050406030204" pitchFamily="18" charset="0"/>
                      </a:rPr>
                      <m:t>}</m:t>
                    </m:r>
                  </m:oMath>
                </a14:m>
                <a:r>
                  <a:rPr lang="zh-CN" altLang="en-US" sz="2000" b="1">
                    <a:solidFill>
                      <a:srgbClr val="002060"/>
                    </a:solidFill>
                    <a:latin typeface="楷体" panose="02010609060101010101" pitchFamily="49" charset="-122"/>
                    <a:ea typeface="楷体" panose="02010609060101010101" pitchFamily="49" charset="-122"/>
                  </a:rPr>
                  <a:t>，则 </a:t>
                </a:r>
              </a:p>
              <a:p>
                <a:pPr marL="285750" indent="-285750">
                  <a:spcBef>
                    <a:spcPts val="600"/>
                  </a:spcBef>
                  <a:spcAft>
                    <a:spcPts val="600"/>
                  </a:spcAft>
                  <a:buFont typeface="Arial" panose="020B0604020202020204" pitchFamily="34" charset="0"/>
                  <a:buChar char="•"/>
                </a:pP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𝒓</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𝑹</m:t>
                        </m:r>
                      </m:e>
                    </m:d>
                    <m:r>
                      <a:rPr lang="en-US" altLang="zh-CN" sz="2000" b="1" i="1">
                        <a:solidFill>
                          <a:schemeClr val="accent2">
                            <a:lumMod val="50000"/>
                          </a:schemeClr>
                        </a:solidFill>
                        <a:latin typeface="Cambria Math" panose="02040503050406030204" pitchFamily="18" charset="0"/>
                      </a:rPr>
                      <m:t>= </m:t>
                    </m:r>
                    <m:r>
                      <m:rPr>
                        <m:lit/>
                      </m:rP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𝟐</m:t>
                        </m:r>
                        <m:r>
                          <a:rPr lang="en-US" altLang="zh-CN" sz="2000" b="1" i="1">
                            <a:solidFill>
                              <a:schemeClr val="accent2">
                                <a:lumMod val="50000"/>
                              </a:schemeClr>
                            </a:solidFill>
                            <a:latin typeface="Cambria Math" panose="02040503050406030204" pitchFamily="18" charset="0"/>
                          </a:rPr>
                          <m:t>, </m:t>
                        </m:r>
                        <m:r>
                          <a:rPr lang="en-US" altLang="zh-CN" sz="2000" b="1" i="1">
                            <a:solidFill>
                              <a:schemeClr val="accent2">
                                <a:lumMod val="50000"/>
                              </a:schemeClr>
                            </a:solidFill>
                            <a:latin typeface="Cambria Math" panose="02040503050406030204" pitchFamily="18" charset="0"/>
                          </a:rPr>
                          <m:t>𝟏</m:t>
                        </m:r>
                      </m:e>
                    </m:d>
                    <m:r>
                      <a:rPr lang="en-US" altLang="zh-CN" sz="2000" b="1" i="1">
                        <a:solidFill>
                          <a:schemeClr val="accent2">
                            <a:lumMod val="50000"/>
                          </a:schemeClr>
                        </a:solidFill>
                        <a:latin typeface="Cambria Math" panose="02040503050406030204" pitchFamily="18" charset="0"/>
                      </a:rPr>
                      <m:t>, </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𝟑</m:t>
                        </m:r>
                        <m:r>
                          <a:rPr lang="en-US" altLang="zh-CN" sz="2000" b="1" i="1">
                            <a:solidFill>
                              <a:schemeClr val="accent2">
                                <a:lumMod val="50000"/>
                              </a:schemeClr>
                            </a:solidFill>
                            <a:latin typeface="Cambria Math" panose="02040503050406030204" pitchFamily="18" charset="0"/>
                          </a:rPr>
                          <m:t>, </m:t>
                        </m:r>
                        <m:r>
                          <a:rPr lang="en-US" altLang="zh-CN" sz="2000" b="1" i="1">
                            <a:solidFill>
                              <a:schemeClr val="accent2">
                                <a:lumMod val="50000"/>
                              </a:schemeClr>
                            </a:solidFill>
                            <a:latin typeface="Cambria Math" panose="02040503050406030204" pitchFamily="18" charset="0"/>
                          </a:rPr>
                          <m:t>𝟒</m:t>
                        </m:r>
                      </m:e>
                    </m:d>
                    <m:r>
                      <a:rPr lang="en-US" altLang="zh-CN" sz="2000" b="1" i="1">
                        <a:solidFill>
                          <a:schemeClr val="accent2">
                            <a:lumMod val="50000"/>
                          </a:schemeClr>
                        </a:solidFill>
                        <a:latin typeface="Cambria Math" panose="02040503050406030204" pitchFamily="18" charset="0"/>
                      </a:rPr>
                      <m:t>, </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𝟑</m:t>
                        </m:r>
                        <m:r>
                          <a:rPr lang="en-US" altLang="zh-CN" sz="2000" b="1" i="1">
                            <a:solidFill>
                              <a:schemeClr val="accent2">
                                <a:lumMod val="50000"/>
                              </a:schemeClr>
                            </a:solidFill>
                            <a:latin typeface="Cambria Math" panose="02040503050406030204" pitchFamily="18" charset="0"/>
                          </a:rPr>
                          <m:t>, </m:t>
                        </m:r>
                        <m:r>
                          <a:rPr lang="en-US" altLang="zh-CN" sz="2000" b="1" i="1">
                            <a:solidFill>
                              <a:schemeClr val="accent2">
                                <a:lumMod val="50000"/>
                              </a:schemeClr>
                            </a:solidFill>
                            <a:latin typeface="Cambria Math" panose="02040503050406030204" pitchFamily="18" charset="0"/>
                          </a:rPr>
                          <m:t>𝟑</m:t>
                        </m:r>
                      </m:e>
                    </m:d>
                    <m:r>
                      <a:rPr lang="en-US" altLang="zh-CN" sz="2000" b="1" i="1">
                        <a:solidFill>
                          <a:schemeClr val="accent2">
                            <a:lumMod val="50000"/>
                          </a:schemeClr>
                        </a:solidFill>
                        <a:latin typeface="Cambria Math" panose="02040503050406030204" pitchFamily="18" charset="0"/>
                      </a:rPr>
                      <m:t>, </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𝟐</m:t>
                        </m:r>
                        <m:r>
                          <a:rPr lang="en-US" altLang="zh-CN" sz="2000" b="1" i="1">
                            <a:solidFill>
                              <a:schemeClr val="accent2">
                                <a:lumMod val="50000"/>
                              </a:schemeClr>
                            </a:solidFill>
                            <a:latin typeface="Cambria Math" panose="02040503050406030204" pitchFamily="18" charset="0"/>
                          </a:rPr>
                          <m:t>, </m:t>
                        </m:r>
                        <m:r>
                          <a:rPr lang="en-US" altLang="zh-CN" sz="2000" b="1" i="1">
                            <a:solidFill>
                              <a:schemeClr val="accent2">
                                <a:lumMod val="50000"/>
                              </a:schemeClr>
                            </a:solidFill>
                            <a:latin typeface="Cambria Math" panose="02040503050406030204" pitchFamily="18" charset="0"/>
                          </a:rPr>
                          <m:t>𝟒</m:t>
                        </m:r>
                      </m:e>
                    </m:d>
                    <m:r>
                      <a:rPr lang="en-US" altLang="zh-CN" sz="2000" b="1" i="1">
                        <a:solidFill>
                          <a:schemeClr val="accent2">
                            <a:lumMod val="50000"/>
                          </a:schemeClr>
                        </a:solidFill>
                        <a:latin typeface="Cambria Math" panose="02040503050406030204" pitchFamily="18" charset="0"/>
                      </a:rPr>
                      <m:t>, </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𝟒</m:t>
                        </m:r>
                        <m:r>
                          <a:rPr lang="en-US" altLang="zh-CN" sz="2000" b="1" i="1">
                            <a:solidFill>
                              <a:schemeClr val="accent2">
                                <a:lumMod val="50000"/>
                              </a:schemeClr>
                            </a:solidFill>
                            <a:latin typeface="Cambria Math" panose="02040503050406030204" pitchFamily="18" charset="0"/>
                          </a:rPr>
                          <m:t>, </m:t>
                        </m:r>
                        <m:r>
                          <a:rPr lang="en-US" altLang="zh-CN" sz="2000" b="1" i="1">
                            <a:solidFill>
                              <a:schemeClr val="accent2">
                                <a:lumMod val="50000"/>
                              </a:schemeClr>
                            </a:solidFill>
                            <a:latin typeface="Cambria Math" panose="02040503050406030204" pitchFamily="18" charset="0"/>
                          </a:rPr>
                          <m:t>𝟏</m:t>
                        </m:r>
                      </m:e>
                    </m:d>
                    <m:r>
                      <a:rPr lang="en-US" altLang="zh-CN" sz="2000" b="1" i="1">
                        <a:solidFill>
                          <a:schemeClr val="accent2">
                            <a:lumMod val="50000"/>
                          </a:schemeClr>
                        </a:solidFill>
                        <a:latin typeface="Cambria Math" panose="02040503050406030204" pitchFamily="18" charset="0"/>
                      </a:rPr>
                      <m:t>, </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𝟏</m:t>
                        </m:r>
                        <m:r>
                          <a:rPr lang="en-US" altLang="zh-CN" sz="2000" b="1" i="1">
                            <a:solidFill>
                              <a:schemeClr val="accent2">
                                <a:lumMod val="50000"/>
                              </a:schemeClr>
                            </a:solidFill>
                            <a:latin typeface="Cambria Math" panose="02040503050406030204" pitchFamily="18" charset="0"/>
                          </a:rPr>
                          <m:t>, </m:t>
                        </m:r>
                        <m:r>
                          <a:rPr lang="en-US" altLang="zh-CN" sz="2000" b="1" i="1">
                            <a:solidFill>
                              <a:schemeClr val="accent2">
                                <a:lumMod val="50000"/>
                              </a:schemeClr>
                            </a:solidFill>
                            <a:latin typeface="Cambria Math" panose="02040503050406030204" pitchFamily="18" charset="0"/>
                          </a:rPr>
                          <m:t>𝟒</m:t>
                        </m:r>
                      </m:e>
                    </m:d>
                    <m:r>
                      <a:rPr lang="en-US" altLang="zh-CN" sz="2000" b="1" i="1">
                        <a:solidFill>
                          <a:schemeClr val="accent2">
                            <a:lumMod val="50000"/>
                          </a:schemeClr>
                        </a:solidFill>
                        <a:latin typeface="Cambria Math" panose="02040503050406030204" pitchFamily="18" charset="0"/>
                      </a:rPr>
                      <m:t>, </m:t>
                    </m:r>
                    <m:d>
                      <m:dPr>
                        <m:begChr m:val="⟨"/>
                        <m:endChr m:val="⟩"/>
                        <m:ctrlPr>
                          <a:rPr lang="en-US" altLang="zh-CN" sz="2000" b="1" i="1" smtClean="0">
                            <a:solidFill>
                              <a:srgbClr val="C00000"/>
                            </a:solidFill>
                            <a:latin typeface="Cambria Math" panose="02040503050406030204" pitchFamily="18" charset="0"/>
                          </a:rPr>
                        </m:ctrlPr>
                      </m:dPr>
                      <m:e>
                        <m:r>
                          <a:rPr lang="en-US" altLang="zh-CN" sz="2000" b="1" i="1">
                            <a:solidFill>
                              <a:srgbClr val="C00000"/>
                            </a:solidFill>
                            <a:latin typeface="Cambria Math" panose="02040503050406030204" pitchFamily="18" charset="0"/>
                          </a:rPr>
                          <m:t>𝟏</m:t>
                        </m:r>
                        <m:r>
                          <a:rPr lang="en-US" altLang="zh-CN" sz="2000" b="1" i="1">
                            <a:solidFill>
                              <a:srgbClr val="C00000"/>
                            </a:solidFill>
                            <a:latin typeface="Cambria Math" panose="02040503050406030204" pitchFamily="18" charset="0"/>
                          </a:rPr>
                          <m:t>, </m:t>
                        </m:r>
                        <m:r>
                          <a:rPr lang="en-US" altLang="zh-CN" sz="2000" b="1" i="1">
                            <a:solidFill>
                              <a:srgbClr val="C00000"/>
                            </a:solidFill>
                            <a:latin typeface="Cambria Math" panose="02040503050406030204" pitchFamily="18" charset="0"/>
                          </a:rPr>
                          <m:t>𝟏</m:t>
                        </m:r>
                      </m:e>
                    </m:d>
                    <m:r>
                      <a:rPr lang="en-US" altLang="zh-CN" sz="2000" b="1" i="1">
                        <a:solidFill>
                          <a:schemeClr val="accent2">
                            <a:lumMod val="50000"/>
                          </a:schemeClr>
                        </a:solidFill>
                        <a:latin typeface="Cambria Math" panose="02040503050406030204" pitchFamily="18" charset="0"/>
                      </a:rPr>
                      <m:t>, </m:t>
                    </m:r>
                    <m:d>
                      <m:dPr>
                        <m:begChr m:val="⟨"/>
                        <m:endChr m:val="⟩"/>
                        <m:ctrlPr>
                          <a:rPr lang="en-US" altLang="zh-CN" sz="2000" b="1" i="1" smtClean="0">
                            <a:solidFill>
                              <a:srgbClr val="C00000"/>
                            </a:solidFill>
                            <a:latin typeface="Cambria Math" panose="02040503050406030204" pitchFamily="18" charset="0"/>
                          </a:rPr>
                        </m:ctrlPr>
                      </m:dPr>
                      <m:e>
                        <m:r>
                          <a:rPr lang="en-US" altLang="zh-CN" sz="2000" b="1" i="1">
                            <a:solidFill>
                              <a:srgbClr val="C00000"/>
                            </a:solidFill>
                            <a:latin typeface="Cambria Math" panose="02040503050406030204" pitchFamily="18" charset="0"/>
                          </a:rPr>
                          <m:t>𝟐</m:t>
                        </m:r>
                        <m:r>
                          <a:rPr lang="en-US" altLang="zh-CN" sz="2000" b="1" i="1">
                            <a:solidFill>
                              <a:srgbClr val="C00000"/>
                            </a:solidFill>
                            <a:latin typeface="Cambria Math" panose="02040503050406030204" pitchFamily="18" charset="0"/>
                          </a:rPr>
                          <m:t>, </m:t>
                        </m:r>
                        <m:r>
                          <a:rPr lang="en-US" altLang="zh-CN" sz="2000" b="1" i="1">
                            <a:solidFill>
                              <a:srgbClr val="C00000"/>
                            </a:solidFill>
                            <a:latin typeface="Cambria Math" panose="02040503050406030204" pitchFamily="18" charset="0"/>
                          </a:rPr>
                          <m:t>𝟐</m:t>
                        </m:r>
                      </m:e>
                    </m:d>
                    <m:r>
                      <a:rPr lang="en-US" altLang="zh-CN" sz="2000" b="1" i="1">
                        <a:solidFill>
                          <a:schemeClr val="accent2">
                            <a:lumMod val="50000"/>
                          </a:schemeClr>
                        </a:solidFill>
                        <a:latin typeface="Cambria Math" panose="02040503050406030204" pitchFamily="18" charset="0"/>
                      </a:rPr>
                      <m:t>, </m:t>
                    </m:r>
                    <m:d>
                      <m:dPr>
                        <m:begChr m:val="⟨"/>
                        <m:endChr m:val="⟩"/>
                        <m:ctrlPr>
                          <a:rPr lang="en-US" altLang="zh-CN" sz="2000" b="1" i="1" smtClean="0">
                            <a:solidFill>
                              <a:srgbClr val="C00000"/>
                            </a:solidFill>
                            <a:latin typeface="Cambria Math" panose="02040503050406030204" pitchFamily="18" charset="0"/>
                          </a:rPr>
                        </m:ctrlPr>
                      </m:dPr>
                      <m:e>
                        <m:r>
                          <a:rPr lang="en-US" altLang="zh-CN" sz="2000" b="1" i="1">
                            <a:solidFill>
                              <a:srgbClr val="C00000"/>
                            </a:solidFill>
                            <a:latin typeface="Cambria Math" panose="02040503050406030204" pitchFamily="18" charset="0"/>
                          </a:rPr>
                          <m:t>𝟒</m:t>
                        </m:r>
                        <m:r>
                          <a:rPr lang="en-US" altLang="zh-CN" sz="2000" b="1" i="1">
                            <a:solidFill>
                              <a:srgbClr val="C00000"/>
                            </a:solidFill>
                            <a:latin typeface="Cambria Math" panose="02040503050406030204" pitchFamily="18" charset="0"/>
                          </a:rPr>
                          <m:t>, </m:t>
                        </m:r>
                        <m:r>
                          <a:rPr lang="en-US" altLang="zh-CN" sz="2000" b="1" i="1">
                            <a:solidFill>
                              <a:srgbClr val="C00000"/>
                            </a:solidFill>
                            <a:latin typeface="Cambria Math" panose="02040503050406030204" pitchFamily="18" charset="0"/>
                          </a:rPr>
                          <m:t>𝟒</m:t>
                        </m:r>
                      </m:e>
                    </m:d>
                    <m:r>
                      <m:rPr>
                        <m:lit/>
                      </m:rPr>
                      <a:rPr lang="en-US" altLang="zh-CN" sz="2000" b="1" i="1" smtClean="0">
                        <a:solidFill>
                          <a:schemeClr val="accent2">
                            <a:lumMod val="50000"/>
                          </a:schemeClr>
                        </a:solidFill>
                        <a:latin typeface="Cambria Math" panose="02040503050406030204" pitchFamily="18" charset="0"/>
                      </a:rPr>
                      <m:t>}</m:t>
                    </m:r>
                  </m:oMath>
                </a14:m>
                <a:endParaRPr lang="en-US" altLang="zh-CN" sz="2000" b="1">
                  <a:solidFill>
                    <a:schemeClr val="accent2">
                      <a:lumMod val="50000"/>
                    </a:schemeClr>
                  </a:solidFill>
                </a:endParaRPr>
              </a:p>
              <a:p>
                <a:pPr marL="285750" indent="-285750">
                  <a:spcBef>
                    <a:spcPts val="600"/>
                  </a:spcBef>
                  <a:spcAft>
                    <a:spcPts val="600"/>
                  </a:spcAft>
                  <a:buFont typeface="Arial" panose="020B0604020202020204" pitchFamily="34" charset="0"/>
                  <a:buChar char="•"/>
                </a:pP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𝒔</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𝑹</m:t>
                        </m:r>
                      </m:e>
                    </m:d>
                    <m:r>
                      <a:rPr lang="en-US" altLang="zh-CN" sz="2000" b="1" i="1">
                        <a:solidFill>
                          <a:schemeClr val="accent2">
                            <a:lumMod val="50000"/>
                          </a:schemeClr>
                        </a:solidFill>
                        <a:latin typeface="Cambria Math" panose="02040503050406030204" pitchFamily="18" charset="0"/>
                      </a:rPr>
                      <m:t>= </m:t>
                    </m:r>
                    <m:r>
                      <m:rPr>
                        <m:lit/>
                      </m:rP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𝟐</m:t>
                        </m:r>
                        <m:r>
                          <a:rPr lang="en-US" altLang="zh-CN" sz="2000" b="1" i="1">
                            <a:solidFill>
                              <a:schemeClr val="accent2">
                                <a:lumMod val="50000"/>
                              </a:schemeClr>
                            </a:solidFill>
                            <a:latin typeface="Cambria Math" panose="02040503050406030204" pitchFamily="18" charset="0"/>
                          </a:rPr>
                          <m:t>, </m:t>
                        </m:r>
                        <m:r>
                          <a:rPr lang="en-US" altLang="zh-CN" sz="2000" b="1" i="1">
                            <a:solidFill>
                              <a:schemeClr val="accent2">
                                <a:lumMod val="50000"/>
                              </a:schemeClr>
                            </a:solidFill>
                            <a:latin typeface="Cambria Math" panose="02040503050406030204" pitchFamily="18" charset="0"/>
                          </a:rPr>
                          <m:t>𝟏</m:t>
                        </m:r>
                      </m:e>
                    </m:d>
                    <m:r>
                      <a:rPr lang="en-US" altLang="zh-CN" sz="2000" b="1" i="1">
                        <a:solidFill>
                          <a:schemeClr val="accent2">
                            <a:lumMod val="50000"/>
                          </a:schemeClr>
                        </a:solidFill>
                        <a:latin typeface="Cambria Math" panose="02040503050406030204" pitchFamily="18" charset="0"/>
                      </a:rPr>
                      <m:t>, </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𝟑</m:t>
                        </m:r>
                        <m:r>
                          <a:rPr lang="en-US" altLang="zh-CN" sz="2000" b="1" i="1">
                            <a:solidFill>
                              <a:schemeClr val="accent2">
                                <a:lumMod val="50000"/>
                              </a:schemeClr>
                            </a:solidFill>
                            <a:latin typeface="Cambria Math" panose="02040503050406030204" pitchFamily="18" charset="0"/>
                          </a:rPr>
                          <m:t>, </m:t>
                        </m:r>
                        <m:r>
                          <a:rPr lang="en-US" altLang="zh-CN" sz="2000" b="1" i="1">
                            <a:solidFill>
                              <a:schemeClr val="accent2">
                                <a:lumMod val="50000"/>
                              </a:schemeClr>
                            </a:solidFill>
                            <a:latin typeface="Cambria Math" panose="02040503050406030204" pitchFamily="18" charset="0"/>
                          </a:rPr>
                          <m:t>𝟒</m:t>
                        </m:r>
                      </m:e>
                    </m:d>
                    <m:r>
                      <a:rPr lang="en-US" altLang="zh-CN" sz="2000" b="1" i="1">
                        <a:solidFill>
                          <a:schemeClr val="accent2">
                            <a:lumMod val="50000"/>
                          </a:schemeClr>
                        </a:solidFill>
                        <a:latin typeface="Cambria Math" panose="02040503050406030204" pitchFamily="18" charset="0"/>
                      </a:rPr>
                      <m:t>, </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𝟑</m:t>
                        </m:r>
                        <m:r>
                          <a:rPr lang="en-US" altLang="zh-CN" sz="2000" b="1" i="1">
                            <a:solidFill>
                              <a:schemeClr val="accent2">
                                <a:lumMod val="50000"/>
                              </a:schemeClr>
                            </a:solidFill>
                            <a:latin typeface="Cambria Math" panose="02040503050406030204" pitchFamily="18" charset="0"/>
                          </a:rPr>
                          <m:t>, </m:t>
                        </m:r>
                        <m:r>
                          <a:rPr lang="en-US" altLang="zh-CN" sz="2000" b="1" i="1">
                            <a:solidFill>
                              <a:schemeClr val="accent2">
                                <a:lumMod val="50000"/>
                              </a:schemeClr>
                            </a:solidFill>
                            <a:latin typeface="Cambria Math" panose="02040503050406030204" pitchFamily="18" charset="0"/>
                          </a:rPr>
                          <m:t>𝟑</m:t>
                        </m:r>
                      </m:e>
                    </m:d>
                    <m:r>
                      <a:rPr lang="en-US" altLang="zh-CN" sz="2000" b="1" i="1">
                        <a:solidFill>
                          <a:schemeClr val="accent2">
                            <a:lumMod val="50000"/>
                          </a:schemeClr>
                        </a:solidFill>
                        <a:latin typeface="Cambria Math" panose="02040503050406030204" pitchFamily="18" charset="0"/>
                      </a:rPr>
                      <m:t>, </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𝟐</m:t>
                        </m:r>
                        <m:r>
                          <a:rPr lang="en-US" altLang="zh-CN" sz="2000" b="1" i="1">
                            <a:solidFill>
                              <a:schemeClr val="accent2">
                                <a:lumMod val="50000"/>
                              </a:schemeClr>
                            </a:solidFill>
                            <a:latin typeface="Cambria Math" panose="02040503050406030204" pitchFamily="18" charset="0"/>
                          </a:rPr>
                          <m:t>, </m:t>
                        </m:r>
                        <m:r>
                          <a:rPr lang="en-US" altLang="zh-CN" sz="2000" b="1" i="1">
                            <a:solidFill>
                              <a:schemeClr val="accent2">
                                <a:lumMod val="50000"/>
                              </a:schemeClr>
                            </a:solidFill>
                            <a:latin typeface="Cambria Math" panose="02040503050406030204" pitchFamily="18" charset="0"/>
                          </a:rPr>
                          <m:t>𝟒</m:t>
                        </m:r>
                      </m:e>
                    </m:d>
                    <m:r>
                      <a:rPr lang="en-US" altLang="zh-CN" sz="2000" b="1" i="1">
                        <a:solidFill>
                          <a:schemeClr val="accent2">
                            <a:lumMod val="50000"/>
                          </a:schemeClr>
                        </a:solidFill>
                        <a:latin typeface="Cambria Math" panose="02040503050406030204" pitchFamily="18" charset="0"/>
                      </a:rPr>
                      <m:t>, </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𝟒</m:t>
                        </m:r>
                        <m:r>
                          <a:rPr lang="en-US" altLang="zh-CN" sz="2000" b="1" i="1">
                            <a:solidFill>
                              <a:schemeClr val="accent2">
                                <a:lumMod val="50000"/>
                              </a:schemeClr>
                            </a:solidFill>
                            <a:latin typeface="Cambria Math" panose="02040503050406030204" pitchFamily="18" charset="0"/>
                          </a:rPr>
                          <m:t>, </m:t>
                        </m:r>
                        <m:r>
                          <a:rPr lang="en-US" altLang="zh-CN" sz="2000" b="1" i="1">
                            <a:solidFill>
                              <a:schemeClr val="accent2">
                                <a:lumMod val="50000"/>
                              </a:schemeClr>
                            </a:solidFill>
                            <a:latin typeface="Cambria Math" panose="02040503050406030204" pitchFamily="18" charset="0"/>
                          </a:rPr>
                          <m:t>𝟏</m:t>
                        </m:r>
                      </m:e>
                    </m:d>
                    <m:r>
                      <a:rPr lang="en-US" altLang="zh-CN" sz="2000" b="1" i="1">
                        <a:solidFill>
                          <a:schemeClr val="accent2">
                            <a:lumMod val="50000"/>
                          </a:schemeClr>
                        </a:solidFill>
                        <a:latin typeface="Cambria Math" panose="02040503050406030204" pitchFamily="18" charset="0"/>
                      </a:rPr>
                      <m:t>, </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𝟏</m:t>
                        </m:r>
                        <m:r>
                          <a:rPr lang="en-US" altLang="zh-CN" sz="2000" b="1" i="1">
                            <a:solidFill>
                              <a:schemeClr val="accent2">
                                <a:lumMod val="50000"/>
                              </a:schemeClr>
                            </a:solidFill>
                            <a:latin typeface="Cambria Math" panose="02040503050406030204" pitchFamily="18" charset="0"/>
                          </a:rPr>
                          <m:t>, </m:t>
                        </m:r>
                        <m:r>
                          <a:rPr lang="en-US" altLang="zh-CN" sz="2000" b="1" i="1">
                            <a:solidFill>
                              <a:schemeClr val="accent2">
                                <a:lumMod val="50000"/>
                              </a:schemeClr>
                            </a:solidFill>
                            <a:latin typeface="Cambria Math" panose="02040503050406030204" pitchFamily="18" charset="0"/>
                          </a:rPr>
                          <m:t>𝟒</m:t>
                        </m:r>
                      </m:e>
                    </m:d>
                    <m:r>
                      <a:rPr lang="en-US" altLang="zh-CN" sz="2000" b="1" i="1">
                        <a:solidFill>
                          <a:schemeClr val="accent2">
                            <a:lumMod val="50000"/>
                          </a:schemeClr>
                        </a:solidFill>
                        <a:latin typeface="Cambria Math" panose="02040503050406030204" pitchFamily="18" charset="0"/>
                      </a:rPr>
                      <m:t>, </m:t>
                    </m:r>
                    <m:d>
                      <m:dPr>
                        <m:begChr m:val="⟨"/>
                        <m:endChr m:val="⟩"/>
                        <m:ctrlPr>
                          <a:rPr lang="en-US" altLang="zh-CN" sz="2000" b="1" i="1" smtClean="0">
                            <a:solidFill>
                              <a:srgbClr val="C00000"/>
                            </a:solidFill>
                            <a:latin typeface="Cambria Math" panose="02040503050406030204" pitchFamily="18" charset="0"/>
                          </a:rPr>
                        </m:ctrlPr>
                      </m:dPr>
                      <m:e>
                        <m:r>
                          <a:rPr lang="en-US" altLang="zh-CN" sz="2000" b="1" i="1">
                            <a:solidFill>
                              <a:srgbClr val="C00000"/>
                            </a:solidFill>
                            <a:latin typeface="Cambria Math" panose="02040503050406030204" pitchFamily="18" charset="0"/>
                          </a:rPr>
                          <m:t>𝟏</m:t>
                        </m:r>
                        <m:r>
                          <a:rPr lang="en-US" altLang="zh-CN" sz="2000" b="1" i="1">
                            <a:solidFill>
                              <a:srgbClr val="C00000"/>
                            </a:solidFill>
                            <a:latin typeface="Cambria Math" panose="02040503050406030204" pitchFamily="18" charset="0"/>
                          </a:rPr>
                          <m:t>, </m:t>
                        </m:r>
                        <m:r>
                          <a:rPr lang="en-US" altLang="zh-CN" sz="2000" b="1" i="1">
                            <a:solidFill>
                              <a:srgbClr val="C00000"/>
                            </a:solidFill>
                            <a:latin typeface="Cambria Math" panose="02040503050406030204" pitchFamily="18" charset="0"/>
                          </a:rPr>
                          <m:t>𝟐</m:t>
                        </m:r>
                      </m:e>
                    </m:d>
                    <m:r>
                      <a:rPr lang="en-US" altLang="zh-CN" sz="2000" b="1" i="1">
                        <a:solidFill>
                          <a:schemeClr val="accent2">
                            <a:lumMod val="50000"/>
                          </a:schemeClr>
                        </a:solidFill>
                        <a:latin typeface="Cambria Math" panose="02040503050406030204" pitchFamily="18" charset="0"/>
                      </a:rPr>
                      <m:t>, </m:t>
                    </m:r>
                    <m:d>
                      <m:dPr>
                        <m:begChr m:val="⟨"/>
                        <m:endChr m:val="⟩"/>
                        <m:ctrlPr>
                          <a:rPr lang="en-US" altLang="zh-CN" sz="2000" b="1" i="1" smtClean="0">
                            <a:solidFill>
                              <a:srgbClr val="C00000"/>
                            </a:solidFill>
                            <a:latin typeface="Cambria Math" panose="02040503050406030204" pitchFamily="18" charset="0"/>
                          </a:rPr>
                        </m:ctrlPr>
                      </m:dPr>
                      <m:e>
                        <m:r>
                          <a:rPr lang="en-US" altLang="zh-CN" sz="2000" b="1" i="1">
                            <a:solidFill>
                              <a:srgbClr val="C00000"/>
                            </a:solidFill>
                            <a:latin typeface="Cambria Math" panose="02040503050406030204" pitchFamily="18" charset="0"/>
                          </a:rPr>
                          <m:t>𝟒</m:t>
                        </m:r>
                        <m:r>
                          <a:rPr lang="en-US" altLang="zh-CN" sz="2000" b="1" i="1">
                            <a:solidFill>
                              <a:srgbClr val="C00000"/>
                            </a:solidFill>
                            <a:latin typeface="Cambria Math" panose="02040503050406030204" pitchFamily="18" charset="0"/>
                          </a:rPr>
                          <m:t>, </m:t>
                        </m:r>
                        <m:r>
                          <a:rPr lang="en-US" altLang="zh-CN" sz="2000" b="1" i="1">
                            <a:solidFill>
                              <a:srgbClr val="C00000"/>
                            </a:solidFill>
                            <a:latin typeface="Cambria Math" panose="02040503050406030204" pitchFamily="18" charset="0"/>
                          </a:rPr>
                          <m:t>𝟑</m:t>
                        </m:r>
                      </m:e>
                    </m:d>
                    <m:r>
                      <a:rPr lang="en-US" altLang="zh-CN" sz="2000" b="1" i="1">
                        <a:solidFill>
                          <a:schemeClr val="accent2">
                            <a:lumMod val="50000"/>
                          </a:schemeClr>
                        </a:solidFill>
                        <a:latin typeface="Cambria Math" panose="02040503050406030204" pitchFamily="18" charset="0"/>
                      </a:rPr>
                      <m:t>, </m:t>
                    </m:r>
                    <m:d>
                      <m:dPr>
                        <m:begChr m:val="⟨"/>
                        <m:endChr m:val="⟩"/>
                        <m:ctrlPr>
                          <a:rPr lang="en-US" altLang="zh-CN" sz="2000" b="1" i="1" smtClean="0">
                            <a:solidFill>
                              <a:srgbClr val="C00000"/>
                            </a:solidFill>
                            <a:latin typeface="Cambria Math" panose="02040503050406030204" pitchFamily="18" charset="0"/>
                          </a:rPr>
                        </m:ctrlPr>
                      </m:dPr>
                      <m:e>
                        <m:r>
                          <a:rPr lang="en-US" altLang="zh-CN" sz="2000" b="1" i="1">
                            <a:solidFill>
                              <a:srgbClr val="C00000"/>
                            </a:solidFill>
                            <a:latin typeface="Cambria Math" panose="02040503050406030204" pitchFamily="18" charset="0"/>
                          </a:rPr>
                          <m:t>𝟒</m:t>
                        </m:r>
                        <m:r>
                          <a:rPr lang="en-US" altLang="zh-CN" sz="2000" b="1" i="1">
                            <a:solidFill>
                              <a:srgbClr val="C00000"/>
                            </a:solidFill>
                            <a:latin typeface="Cambria Math" panose="02040503050406030204" pitchFamily="18" charset="0"/>
                          </a:rPr>
                          <m:t>, </m:t>
                        </m:r>
                        <m:r>
                          <a:rPr lang="en-US" altLang="zh-CN" sz="2000" b="1" i="1">
                            <a:solidFill>
                              <a:srgbClr val="C00000"/>
                            </a:solidFill>
                            <a:latin typeface="Cambria Math" panose="02040503050406030204" pitchFamily="18" charset="0"/>
                          </a:rPr>
                          <m:t>𝟐</m:t>
                        </m:r>
                      </m:e>
                    </m:d>
                    <m:r>
                      <m:rPr>
                        <m:lit/>
                      </m:rPr>
                      <a:rPr lang="en-US" altLang="zh-CN" sz="2000" b="1" i="1" smtClean="0">
                        <a:solidFill>
                          <a:schemeClr val="accent2">
                            <a:lumMod val="50000"/>
                          </a:schemeClr>
                        </a:solidFill>
                        <a:latin typeface="Cambria Math" panose="02040503050406030204" pitchFamily="18" charset="0"/>
                      </a:rPr>
                      <m:t>}</m:t>
                    </m:r>
                  </m:oMath>
                </a14:m>
                <a:endParaRPr lang="zh-CN" altLang="en-US" sz="2000" b="1">
                  <a:solidFill>
                    <a:schemeClr val="accent2">
                      <a:lumMod val="50000"/>
                    </a:schemeClr>
                  </a:solidFill>
                </a:endParaRPr>
              </a:p>
            </p:txBody>
          </p:sp>
        </mc:Choice>
        <mc:Fallback xmlns="">
          <p:sp>
            <p:nvSpPr>
              <p:cNvPr id="27" name="文本框 26">
                <a:extLst>
                  <a:ext uri="{FF2B5EF4-FFF2-40B4-BE49-F238E27FC236}">
                    <a16:creationId xmlns:a16="http://schemas.microsoft.com/office/drawing/2014/main" id="{74244B92-52A8-466C-88D4-FB7F69A5C287}"/>
                  </a:ext>
                </a:extLst>
              </p:cNvPr>
              <p:cNvSpPr txBox="1">
                <a:spLocks noRot="1" noChangeAspect="1" noMove="1" noResize="1" noEditPoints="1" noAdjustHandles="1" noChangeArrowheads="1" noChangeShapeType="1" noTextEdit="1"/>
              </p:cNvSpPr>
              <p:nvPr/>
            </p:nvSpPr>
            <p:spPr>
              <a:xfrm>
                <a:off x="2204864" y="4791987"/>
                <a:ext cx="7782267" cy="1323439"/>
              </a:xfrm>
              <a:prstGeom prst="rect">
                <a:avLst/>
              </a:prstGeom>
              <a:blipFill>
                <a:blip r:embed="rId6"/>
                <a:stretch>
                  <a:fillRect l="-862" t="-3226" r="-549" b="-5991"/>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7DE5A938-880B-4EC8-8AC5-D1CC9244255E}"/>
              </a:ext>
            </a:extLst>
          </p:cNvPr>
          <p:cNvSpPr txBox="1"/>
          <p:nvPr/>
        </p:nvSpPr>
        <p:spPr>
          <a:xfrm>
            <a:off x="10090355" y="4453738"/>
            <a:ext cx="1501751" cy="646331"/>
          </a:xfrm>
          <a:prstGeom prst="rect">
            <a:avLst/>
          </a:prstGeom>
          <a:solidFill>
            <a:schemeClr val="accent2">
              <a:lumMod val="20000"/>
              <a:lumOff val="80000"/>
            </a:schemeClr>
          </a:solidFill>
        </p:spPr>
        <p:txBody>
          <a:bodyPr wrap="square" rtlCol="0">
            <a:spAutoFit/>
          </a:bodyPr>
          <a:lstStyle/>
          <a:p>
            <a:pPr algn="ctr"/>
            <a:r>
              <a:rPr lang="zh-CN" altLang="en-US" b="1">
                <a:solidFill>
                  <a:schemeClr val="accent2">
                    <a:lumMod val="50000"/>
                  </a:schemeClr>
                </a:solidFill>
              </a:rPr>
              <a:t>如何证明这些计算公式？</a:t>
            </a:r>
          </a:p>
        </p:txBody>
      </p:sp>
    </p:spTree>
    <p:extLst>
      <p:ext uri="{BB962C8B-B14F-4D97-AF65-F5344CB8AC3E}">
        <p14:creationId xmlns:p14="http://schemas.microsoft.com/office/powerpoint/2010/main" val="2801774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自反闭包和对称闭包的计算</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第二十讲  关系的闭包</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12</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自反闭包和对称闭包计算公式的证明</a:t>
            </a:r>
            <a:r>
              <a:rPr lang="en-US" altLang="zh-CN"/>
              <a:t>*</a:t>
            </a:r>
            <a:endParaRPr lang="zh-CN" altLang="en-US"/>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0673B94-A463-4C52-954A-9CFF79DFCF9C}"/>
                  </a:ext>
                </a:extLst>
              </p:cNvPr>
              <p:cNvSpPr txBox="1"/>
              <p:nvPr/>
            </p:nvSpPr>
            <p:spPr>
              <a:xfrm>
                <a:off x="401747" y="1220642"/>
                <a:ext cx="5041242" cy="993221"/>
              </a:xfrm>
              <a:prstGeom prst="rect">
                <a:avLst/>
              </a:prstGeom>
              <a:solidFill>
                <a:schemeClr val="accent5">
                  <a:lumMod val="20000"/>
                  <a:lumOff val="80000"/>
                </a:schemeClr>
              </a:solidFill>
            </p:spPr>
            <p:txBody>
              <a:bodyPr wrap="square" rtlCol="0">
                <a:spAutoFit/>
              </a:bodyPr>
              <a:lstStyle/>
              <a:p>
                <a:pPr algn="ctr">
                  <a:spcBef>
                    <a:spcPts val="600"/>
                  </a:spcBef>
                  <a:spcAft>
                    <a:spcPts val="600"/>
                  </a:spcAft>
                </a:pPr>
                <a:r>
                  <a:rPr lang="zh-CN" altLang="en-US" sz="2400" b="1">
                    <a:solidFill>
                      <a:srgbClr val="C00000"/>
                    </a:solidFill>
                  </a:rPr>
                  <a:t>自反闭包和对称闭包的计算公式</a:t>
                </a:r>
                <a:endParaRPr lang="en-US" altLang="zh-CN" sz="2400" b="1">
                  <a:solidFill>
                    <a:srgbClr val="C00000"/>
                  </a:solidFill>
                </a:endParaRPr>
              </a:p>
              <a:p>
                <a:pPr>
                  <a:spcBef>
                    <a:spcPts val="600"/>
                  </a:spcBef>
                  <a:spcAft>
                    <a:spcPts val="600"/>
                  </a:spcAft>
                </a:pPr>
                <a14:m>
                  <m:oMathPara xmlns:m="http://schemas.openxmlformats.org/officeDocument/2006/math">
                    <m:oMathParaPr>
                      <m:jc m:val="centerGroup"/>
                    </m:oMathParaPr>
                    <m:oMath xmlns:m="http://schemas.openxmlformats.org/officeDocument/2006/math">
                      <m:r>
                        <a:rPr lang="en-US" altLang="zh-CN" sz="2400" b="1" i="1" smtClean="0">
                          <a:solidFill>
                            <a:schemeClr val="accent2">
                              <a:lumMod val="50000"/>
                            </a:schemeClr>
                          </a:solidFill>
                          <a:latin typeface="Cambria Math" panose="02040503050406030204" pitchFamily="18" charset="0"/>
                        </a:rPr>
                        <m:t>𝒓</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𝑹</m:t>
                          </m:r>
                        </m:e>
                      </m:d>
                      <m:r>
                        <a:rPr lang="en-US" altLang="zh-CN" sz="2400" b="1" i="1" smtClean="0">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 </m:t>
                      </m:r>
                      <m:r>
                        <a:rPr lang="en-US" altLang="zh-CN" sz="2400" b="1" i="1" smtClean="0">
                          <a:solidFill>
                            <a:schemeClr val="accent2">
                              <a:lumMod val="50000"/>
                            </a:schemeClr>
                          </a:solidFill>
                          <a:latin typeface="Cambria Math" panose="02040503050406030204" pitchFamily="18" charset="0"/>
                        </a:rPr>
                        <m:t>𝑹</m:t>
                      </m:r>
                      <m:r>
                        <a:rPr lang="en-US" altLang="zh-CN" sz="2400" b="1" i="1" smtClean="0">
                          <a:solidFill>
                            <a:schemeClr val="accent2">
                              <a:lumMod val="50000"/>
                            </a:schemeClr>
                          </a:solidFill>
                          <a:latin typeface="Cambria Math" panose="02040503050406030204" pitchFamily="18" charset="0"/>
                        </a:rPr>
                        <m:t>∪</m:t>
                      </m:r>
                      <m:sSub>
                        <m:sSubPr>
                          <m:ctrlPr>
                            <a:rPr lang="en-US" altLang="zh-CN" sz="2400" b="1" i="1" smtClean="0">
                              <a:solidFill>
                                <a:schemeClr val="accent2">
                                  <a:lumMod val="50000"/>
                                </a:schemeClr>
                              </a:solidFill>
                              <a:latin typeface="Cambria Math" panose="02040503050406030204" pitchFamily="18" charset="0"/>
                            </a:rPr>
                          </m:ctrlPr>
                        </m:sSubPr>
                        <m:e>
                          <m:r>
                            <a:rPr lang="en-US" altLang="zh-CN" sz="2400" b="1" i="0" smtClean="0">
                              <a:solidFill>
                                <a:schemeClr val="accent2">
                                  <a:lumMod val="50000"/>
                                </a:schemeClr>
                              </a:solidFill>
                              <a:latin typeface="Cambria Math" panose="02040503050406030204" pitchFamily="18" charset="0"/>
                            </a:rPr>
                            <m:t>𝚫</m:t>
                          </m:r>
                        </m:e>
                        <m:sub>
                          <m:r>
                            <a:rPr lang="en-US" altLang="zh-CN" sz="2400" b="1" i="1" smtClean="0">
                              <a:solidFill>
                                <a:schemeClr val="accent2">
                                  <a:lumMod val="50000"/>
                                </a:schemeClr>
                              </a:solidFill>
                              <a:latin typeface="Cambria Math" panose="02040503050406030204" pitchFamily="18" charset="0"/>
                            </a:rPr>
                            <m:t>𝑨</m:t>
                          </m:r>
                        </m:sub>
                      </m:sSub>
                      <m:r>
                        <a:rPr lang="en-US" altLang="zh-CN" sz="2400" b="1" i="1" smtClean="0">
                          <a:solidFill>
                            <a:schemeClr val="accent2">
                              <a:lumMod val="50000"/>
                            </a:schemeClr>
                          </a:solidFill>
                          <a:latin typeface="Cambria Math" panose="02040503050406030204" pitchFamily="18" charset="0"/>
                        </a:rPr>
                        <m:t>        </m:t>
                      </m:r>
                      <m:r>
                        <a:rPr lang="en-US" altLang="zh-CN" sz="2400" b="1" i="1" smtClean="0">
                          <a:solidFill>
                            <a:schemeClr val="accent2">
                              <a:lumMod val="50000"/>
                            </a:schemeClr>
                          </a:solidFill>
                          <a:latin typeface="Cambria Math" panose="02040503050406030204" pitchFamily="18" charset="0"/>
                        </a:rPr>
                        <m:t>𝒔</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𝑹</m:t>
                          </m:r>
                        </m:e>
                      </m:d>
                      <m:r>
                        <a:rPr lang="en-US" altLang="zh-CN" sz="2400" b="1" i="1" smtClean="0">
                          <a:solidFill>
                            <a:schemeClr val="accent2">
                              <a:lumMod val="50000"/>
                            </a:schemeClr>
                          </a:solidFill>
                          <a:latin typeface="Cambria Math" panose="02040503050406030204" pitchFamily="18" charset="0"/>
                        </a:rPr>
                        <m:t>= </m:t>
                      </m:r>
                      <m:r>
                        <a:rPr lang="en-US" altLang="zh-CN" sz="2400" b="1" i="1" smtClean="0">
                          <a:solidFill>
                            <a:schemeClr val="accent2">
                              <a:lumMod val="50000"/>
                            </a:schemeClr>
                          </a:solidFill>
                          <a:latin typeface="Cambria Math" panose="02040503050406030204" pitchFamily="18" charset="0"/>
                        </a:rPr>
                        <m:t>𝑹</m:t>
                      </m:r>
                      <m:r>
                        <a:rPr lang="en-US" altLang="zh-CN" sz="2400" b="1" i="1" smtClean="0">
                          <a:solidFill>
                            <a:schemeClr val="accent2">
                              <a:lumMod val="50000"/>
                            </a:schemeClr>
                          </a:solidFill>
                          <a:latin typeface="Cambria Math" panose="02040503050406030204" pitchFamily="18" charset="0"/>
                        </a:rPr>
                        <m:t>∪</m:t>
                      </m:r>
                      <m:sSup>
                        <m:sSupPr>
                          <m:ctrlPr>
                            <a:rPr lang="en-US" altLang="zh-CN" sz="2400" b="1" i="1" smtClean="0">
                              <a:solidFill>
                                <a:schemeClr val="accent2">
                                  <a:lumMod val="50000"/>
                                </a:schemeClr>
                              </a:solidFill>
                              <a:latin typeface="Cambria Math" panose="02040503050406030204" pitchFamily="18" charset="0"/>
                            </a:rPr>
                          </m:ctrlPr>
                        </m:sSupPr>
                        <m:e>
                          <m:r>
                            <a:rPr lang="en-US" altLang="zh-CN" sz="2400" b="1" i="1" smtClean="0">
                              <a:solidFill>
                                <a:schemeClr val="accent2">
                                  <a:lumMod val="50000"/>
                                </a:schemeClr>
                              </a:solidFill>
                              <a:latin typeface="Cambria Math" panose="02040503050406030204" pitchFamily="18" charset="0"/>
                            </a:rPr>
                            <m:t>𝑹</m:t>
                          </m:r>
                        </m:e>
                        <m:sup>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𝟏</m:t>
                          </m:r>
                        </m:sup>
                      </m:sSup>
                    </m:oMath>
                  </m:oMathPara>
                </a14:m>
                <a:endParaRPr lang="zh-CN" altLang="en-US" sz="24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A0673B94-A463-4C52-954A-9CFF79DFCF9C}"/>
                  </a:ext>
                </a:extLst>
              </p:cNvPr>
              <p:cNvSpPr txBox="1">
                <a:spLocks noRot="1" noChangeAspect="1" noMove="1" noResize="1" noEditPoints="1" noAdjustHandles="1" noChangeArrowheads="1" noChangeShapeType="1" noTextEdit="1"/>
              </p:cNvSpPr>
              <p:nvPr/>
            </p:nvSpPr>
            <p:spPr>
              <a:xfrm>
                <a:off x="401747" y="1220642"/>
                <a:ext cx="5041242" cy="993221"/>
              </a:xfrm>
              <a:prstGeom prst="rect">
                <a:avLst/>
              </a:prstGeom>
              <a:blipFill>
                <a:blip r:embed="rId2"/>
                <a:stretch>
                  <a:fillRect t="-4294"/>
                </a:stretch>
              </a:blipFill>
            </p:spPr>
            <p:txBody>
              <a:bodyPr/>
              <a:lstStyle/>
              <a:p>
                <a:r>
                  <a:rPr lang="zh-CN" altLang="en-US">
                    <a:noFill/>
                  </a:rPr>
                  <a:t> </a:t>
                </a:r>
              </a:p>
            </p:txBody>
          </p:sp>
        </mc:Fallback>
      </mc:AlternateContent>
      <p:grpSp>
        <p:nvGrpSpPr>
          <p:cNvPr id="53" name="组合 52">
            <a:extLst>
              <a:ext uri="{FF2B5EF4-FFF2-40B4-BE49-F238E27FC236}">
                <a16:creationId xmlns:a16="http://schemas.microsoft.com/office/drawing/2014/main" id="{3412E0E8-1AE8-484C-BBF1-773339EC2732}"/>
              </a:ext>
            </a:extLst>
          </p:cNvPr>
          <p:cNvGrpSpPr/>
          <p:nvPr/>
        </p:nvGrpSpPr>
        <p:grpSpPr>
          <a:xfrm>
            <a:off x="229767" y="2510891"/>
            <a:ext cx="5776937" cy="3444810"/>
            <a:chOff x="556244" y="2509281"/>
            <a:chExt cx="5776937" cy="3444810"/>
          </a:xfrm>
        </p:grpSpPr>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41F52055-23EA-4CDB-A23E-81E657D1CBD0}"/>
                    </a:ext>
                  </a:extLst>
                </p:cNvPr>
                <p:cNvSpPr txBox="1"/>
                <p:nvPr/>
              </p:nvSpPr>
              <p:spPr>
                <a:xfrm>
                  <a:off x="2563016" y="2509281"/>
                  <a:ext cx="1905178" cy="400110"/>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𝒓</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𝑹</m:t>
                            </m:r>
                          </m:e>
                        </m:d>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0" smtClean="0">
                                <a:solidFill>
                                  <a:srgbClr val="002060"/>
                                </a:solidFill>
                                <a:latin typeface="Cambria Math" panose="02040503050406030204" pitchFamily="18" charset="0"/>
                              </a:rPr>
                              <m:t>𝚫</m:t>
                            </m:r>
                          </m:e>
                          <m:sub>
                            <m:r>
                              <a:rPr lang="en-US" altLang="zh-CN" sz="2000" b="1" i="1" smtClean="0">
                                <a:solidFill>
                                  <a:srgbClr val="002060"/>
                                </a:solidFill>
                                <a:latin typeface="Cambria Math" panose="02040503050406030204" pitchFamily="18" charset="0"/>
                              </a:rPr>
                              <m:t>𝑨</m:t>
                            </m:r>
                          </m:sub>
                        </m:sSub>
                      </m:oMath>
                    </m:oMathPara>
                  </a14:m>
                  <a:endParaRPr lang="zh-CN" altLang="en-US" sz="2000" b="1">
                    <a:solidFill>
                      <a:srgbClr val="002060"/>
                    </a:solidFill>
                  </a:endParaRPr>
                </a:p>
              </p:txBody>
            </p:sp>
          </mc:Choice>
          <mc:Fallback xmlns="">
            <p:sp>
              <p:nvSpPr>
                <p:cNvPr id="11" name="文本框 10">
                  <a:extLst>
                    <a:ext uri="{FF2B5EF4-FFF2-40B4-BE49-F238E27FC236}">
                      <a16:creationId xmlns:a16="http://schemas.microsoft.com/office/drawing/2014/main" id="{41F52055-23EA-4CDB-A23E-81E657D1CBD0}"/>
                    </a:ext>
                  </a:extLst>
                </p:cNvPr>
                <p:cNvSpPr txBox="1">
                  <a:spLocks noRot="1" noChangeAspect="1" noMove="1" noResize="1" noEditPoints="1" noAdjustHandles="1" noChangeArrowheads="1" noChangeShapeType="1" noTextEdit="1"/>
                </p:cNvSpPr>
                <p:nvPr/>
              </p:nvSpPr>
              <p:spPr>
                <a:xfrm>
                  <a:off x="2563016" y="2509281"/>
                  <a:ext cx="1905178" cy="40011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0463DFB3-B79E-446E-BC35-0D4D0E740C51}"/>
                    </a:ext>
                  </a:extLst>
                </p:cNvPr>
                <p:cNvSpPr txBox="1"/>
                <p:nvPr/>
              </p:nvSpPr>
              <p:spPr>
                <a:xfrm>
                  <a:off x="556244" y="4418894"/>
                  <a:ext cx="1266694" cy="400110"/>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𝒓</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𝑹</m:t>
                            </m:r>
                          </m:e>
                        </m:d>
                      </m:oMath>
                    </m:oMathPara>
                  </a14:m>
                  <a:endParaRPr lang="en-US" altLang="zh-CN" sz="2000" b="1">
                    <a:solidFill>
                      <a:srgbClr val="002060"/>
                    </a:solidFill>
                  </a:endParaRPr>
                </a:p>
              </p:txBody>
            </p:sp>
          </mc:Choice>
          <mc:Fallback xmlns="">
            <p:sp>
              <p:nvSpPr>
                <p:cNvPr id="12" name="文本框 11">
                  <a:extLst>
                    <a:ext uri="{FF2B5EF4-FFF2-40B4-BE49-F238E27FC236}">
                      <a16:creationId xmlns:a16="http://schemas.microsoft.com/office/drawing/2014/main" id="{0463DFB3-B79E-446E-BC35-0D4D0E740C51}"/>
                    </a:ext>
                  </a:extLst>
                </p:cNvPr>
                <p:cNvSpPr txBox="1">
                  <a:spLocks noRot="1" noChangeAspect="1" noMove="1" noResize="1" noEditPoints="1" noAdjustHandles="1" noChangeArrowheads="1" noChangeShapeType="1" noTextEdit="1"/>
                </p:cNvSpPr>
                <p:nvPr/>
              </p:nvSpPr>
              <p:spPr>
                <a:xfrm>
                  <a:off x="556244" y="4418894"/>
                  <a:ext cx="1266694" cy="40011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DE594BC9-50DB-44A7-9C36-640AC7B4558E}"/>
                    </a:ext>
                  </a:extLst>
                </p:cNvPr>
                <p:cNvSpPr txBox="1"/>
                <p:nvPr/>
              </p:nvSpPr>
              <p:spPr>
                <a:xfrm>
                  <a:off x="1002747" y="3397815"/>
                  <a:ext cx="1821003" cy="400110"/>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0" smtClean="0">
                                <a:solidFill>
                                  <a:srgbClr val="002060"/>
                                </a:solidFill>
                                <a:latin typeface="Cambria Math" panose="02040503050406030204" pitchFamily="18" charset="0"/>
                              </a:rPr>
                              <m:t>𝚫</m:t>
                            </m:r>
                          </m:e>
                          <m:sub>
                            <m:r>
                              <a:rPr lang="en-US" altLang="zh-CN" sz="2000" b="1" i="1" smtClean="0">
                                <a:solidFill>
                                  <a:srgbClr val="002060"/>
                                </a:solidFill>
                                <a:latin typeface="Cambria Math" panose="02040503050406030204" pitchFamily="18" charset="0"/>
                              </a:rPr>
                              <m:t>𝑨</m:t>
                            </m:r>
                          </m:sub>
                        </m:sSub>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𝒓</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𝑹</m:t>
                            </m:r>
                          </m:e>
                        </m:d>
                      </m:oMath>
                    </m:oMathPara>
                  </a14:m>
                  <a:endParaRPr lang="en-US" altLang="zh-CN" sz="2000" b="1">
                    <a:solidFill>
                      <a:srgbClr val="002060"/>
                    </a:solidFill>
                  </a:endParaRPr>
                </a:p>
              </p:txBody>
            </p:sp>
          </mc:Choice>
          <mc:Fallback xmlns="">
            <p:sp>
              <p:nvSpPr>
                <p:cNvPr id="13" name="文本框 12">
                  <a:extLst>
                    <a:ext uri="{FF2B5EF4-FFF2-40B4-BE49-F238E27FC236}">
                      <a16:creationId xmlns:a16="http://schemas.microsoft.com/office/drawing/2014/main" id="{DE594BC9-50DB-44A7-9C36-640AC7B4558E}"/>
                    </a:ext>
                  </a:extLst>
                </p:cNvPr>
                <p:cNvSpPr txBox="1">
                  <a:spLocks noRot="1" noChangeAspect="1" noMove="1" noResize="1" noEditPoints="1" noAdjustHandles="1" noChangeArrowheads="1" noChangeShapeType="1" noTextEdit="1"/>
                </p:cNvSpPr>
                <p:nvPr/>
              </p:nvSpPr>
              <p:spPr>
                <a:xfrm>
                  <a:off x="1002747" y="3397815"/>
                  <a:ext cx="1821003" cy="400110"/>
                </a:xfrm>
                <a:prstGeom prst="rect">
                  <a:avLst/>
                </a:prstGeom>
                <a:blipFill>
                  <a:blip r:embed="rId5"/>
                  <a:stretch>
                    <a:fillRect b="-15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18C90900-20E7-4169-BE06-368110B71288}"/>
                    </a:ext>
                  </a:extLst>
                </p:cNvPr>
                <p:cNvSpPr txBox="1"/>
                <p:nvPr/>
              </p:nvSpPr>
              <p:spPr>
                <a:xfrm>
                  <a:off x="1898894" y="4426507"/>
                  <a:ext cx="1463538" cy="400110"/>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solidFill>
                                  <a:srgbClr val="002060"/>
                                </a:solidFill>
                                <a:latin typeface="Cambria Math" panose="02040503050406030204" pitchFamily="18" charset="0"/>
                              </a:rPr>
                            </m:ctrlPr>
                          </m:sSubPr>
                          <m:e>
                            <m:r>
                              <a:rPr lang="en-US" altLang="zh-CN" sz="2000" b="1" i="0" smtClean="0">
                                <a:solidFill>
                                  <a:srgbClr val="002060"/>
                                </a:solidFill>
                                <a:latin typeface="Cambria Math" panose="02040503050406030204" pitchFamily="18" charset="0"/>
                              </a:rPr>
                              <m:t>𝚫</m:t>
                            </m:r>
                          </m:e>
                          <m:sub>
                            <m:r>
                              <a:rPr lang="en-US" altLang="zh-CN" sz="2000" b="1" i="1" smtClean="0">
                                <a:solidFill>
                                  <a:srgbClr val="002060"/>
                                </a:solidFill>
                                <a:latin typeface="Cambria Math" panose="02040503050406030204" pitchFamily="18" charset="0"/>
                              </a:rPr>
                              <m:t>𝑨</m:t>
                            </m:r>
                          </m:sub>
                        </m:sSub>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𝒓</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𝑹</m:t>
                            </m:r>
                          </m:e>
                        </m:d>
                      </m:oMath>
                    </m:oMathPara>
                  </a14:m>
                  <a:endParaRPr lang="en-US" altLang="zh-CN" sz="2000" b="1">
                    <a:solidFill>
                      <a:srgbClr val="002060"/>
                    </a:solidFill>
                  </a:endParaRPr>
                </a:p>
              </p:txBody>
            </p:sp>
          </mc:Choice>
          <mc:Fallback xmlns="">
            <p:sp>
              <p:nvSpPr>
                <p:cNvPr id="14" name="文本框 13">
                  <a:extLst>
                    <a:ext uri="{FF2B5EF4-FFF2-40B4-BE49-F238E27FC236}">
                      <a16:creationId xmlns:a16="http://schemas.microsoft.com/office/drawing/2014/main" id="{18C90900-20E7-4169-BE06-368110B71288}"/>
                    </a:ext>
                  </a:extLst>
                </p:cNvPr>
                <p:cNvSpPr txBox="1">
                  <a:spLocks noRot="1" noChangeAspect="1" noMove="1" noResize="1" noEditPoints="1" noAdjustHandles="1" noChangeArrowheads="1" noChangeShapeType="1" noTextEdit="1"/>
                </p:cNvSpPr>
                <p:nvPr/>
              </p:nvSpPr>
              <p:spPr>
                <a:xfrm>
                  <a:off x="1898894" y="4426507"/>
                  <a:ext cx="1463538" cy="400110"/>
                </a:xfrm>
                <a:prstGeom prst="rect">
                  <a:avLst/>
                </a:prstGeom>
                <a:blipFill>
                  <a:blip r:embed="rId6"/>
                  <a:stretch>
                    <a:fillRect b="-15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E6AF510A-7F36-4B1B-88C4-63B735E9AE32}"/>
                    </a:ext>
                  </a:extLst>
                </p:cNvPr>
                <p:cNvSpPr txBox="1"/>
                <p:nvPr/>
              </p:nvSpPr>
              <p:spPr>
                <a:xfrm>
                  <a:off x="4053017" y="3397815"/>
                  <a:ext cx="1821003" cy="400110"/>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𝒓</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𝑹</m:t>
                            </m:r>
                          </m:e>
                        </m:d>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0" smtClean="0">
                                <a:solidFill>
                                  <a:srgbClr val="002060"/>
                                </a:solidFill>
                                <a:latin typeface="Cambria Math" panose="02040503050406030204" pitchFamily="18" charset="0"/>
                              </a:rPr>
                              <m:t>𝚫</m:t>
                            </m:r>
                          </m:e>
                          <m:sub>
                            <m:r>
                              <a:rPr lang="en-US" altLang="zh-CN" sz="2000" b="1" i="1" smtClean="0">
                                <a:solidFill>
                                  <a:srgbClr val="002060"/>
                                </a:solidFill>
                                <a:latin typeface="Cambria Math" panose="02040503050406030204" pitchFamily="18" charset="0"/>
                              </a:rPr>
                              <m:t>𝑨</m:t>
                            </m:r>
                          </m:sub>
                        </m:sSub>
                      </m:oMath>
                    </m:oMathPara>
                  </a14:m>
                  <a:endParaRPr lang="zh-CN" altLang="en-US" sz="2000" b="1">
                    <a:solidFill>
                      <a:srgbClr val="002060"/>
                    </a:solidFill>
                  </a:endParaRPr>
                </a:p>
              </p:txBody>
            </p:sp>
          </mc:Choice>
          <mc:Fallback xmlns="">
            <p:sp>
              <p:nvSpPr>
                <p:cNvPr id="15" name="文本框 14">
                  <a:extLst>
                    <a:ext uri="{FF2B5EF4-FFF2-40B4-BE49-F238E27FC236}">
                      <a16:creationId xmlns:a16="http://schemas.microsoft.com/office/drawing/2014/main" id="{E6AF510A-7F36-4B1B-88C4-63B735E9AE32}"/>
                    </a:ext>
                  </a:extLst>
                </p:cNvPr>
                <p:cNvSpPr txBox="1">
                  <a:spLocks noRot="1" noChangeAspect="1" noMove="1" noResize="1" noEditPoints="1" noAdjustHandles="1" noChangeArrowheads="1" noChangeShapeType="1" noTextEdit="1"/>
                </p:cNvSpPr>
                <p:nvPr/>
              </p:nvSpPr>
              <p:spPr>
                <a:xfrm>
                  <a:off x="4053017" y="3397815"/>
                  <a:ext cx="1821003" cy="400110"/>
                </a:xfrm>
                <a:prstGeom prst="rect">
                  <a:avLst/>
                </a:prstGeom>
                <a:blipFill>
                  <a:blip r:embed="rId7"/>
                  <a:stretch>
                    <a:fillRect b="-15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64C332D4-EBA3-4C5B-B75B-0ABB0DCDD97D}"/>
                    </a:ext>
                  </a:extLst>
                </p:cNvPr>
                <p:cNvSpPr txBox="1"/>
                <p:nvPr/>
              </p:nvSpPr>
              <p:spPr>
                <a:xfrm>
                  <a:off x="3461733" y="4426507"/>
                  <a:ext cx="1463538" cy="400110"/>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0" smtClean="0">
                                <a:solidFill>
                                  <a:srgbClr val="002060"/>
                                </a:solidFill>
                                <a:latin typeface="Cambria Math" panose="02040503050406030204" pitchFamily="18" charset="0"/>
                              </a:rPr>
                              <m:t>𝚫</m:t>
                            </m:r>
                          </m:e>
                          <m:sub>
                            <m:r>
                              <a:rPr lang="en-US" altLang="zh-CN" sz="2000" b="1" i="1" smtClean="0">
                                <a:solidFill>
                                  <a:srgbClr val="002060"/>
                                </a:solidFill>
                                <a:latin typeface="Cambria Math" panose="02040503050406030204" pitchFamily="18" charset="0"/>
                              </a:rPr>
                              <m:t>𝑨</m:t>
                            </m:r>
                          </m:sub>
                        </m:sSub>
                      </m:oMath>
                    </m:oMathPara>
                  </a14:m>
                  <a:endParaRPr lang="zh-CN" altLang="en-US" sz="2000" b="1">
                    <a:solidFill>
                      <a:srgbClr val="002060"/>
                    </a:solidFill>
                  </a:endParaRPr>
                </a:p>
              </p:txBody>
            </p:sp>
          </mc:Choice>
          <mc:Fallback xmlns="">
            <p:sp>
              <p:nvSpPr>
                <p:cNvPr id="16" name="文本框 15">
                  <a:extLst>
                    <a:ext uri="{FF2B5EF4-FFF2-40B4-BE49-F238E27FC236}">
                      <a16:creationId xmlns:a16="http://schemas.microsoft.com/office/drawing/2014/main" id="{64C332D4-EBA3-4C5B-B75B-0ABB0DCDD97D}"/>
                    </a:ext>
                  </a:extLst>
                </p:cNvPr>
                <p:cNvSpPr txBox="1">
                  <a:spLocks noRot="1" noChangeAspect="1" noMove="1" noResize="1" noEditPoints="1" noAdjustHandles="1" noChangeArrowheads="1" noChangeShapeType="1" noTextEdit="1"/>
                </p:cNvSpPr>
                <p:nvPr/>
              </p:nvSpPr>
              <p:spPr>
                <a:xfrm>
                  <a:off x="3461733" y="4426507"/>
                  <a:ext cx="1463538" cy="400110"/>
                </a:xfrm>
                <a:prstGeom prst="rect">
                  <a:avLst/>
                </a:prstGeom>
                <a:blipFill>
                  <a:blip r:embed="rId8"/>
                  <a:stretch>
                    <a:fillRect b="-15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556B3173-E141-474A-AC18-7F191D7D1C41}"/>
                    </a:ext>
                  </a:extLst>
                </p:cNvPr>
                <p:cNvSpPr txBox="1"/>
                <p:nvPr/>
              </p:nvSpPr>
              <p:spPr>
                <a:xfrm>
                  <a:off x="5035294" y="4426507"/>
                  <a:ext cx="1226114" cy="707886"/>
                </a:xfrm>
                <a:prstGeom prst="rect">
                  <a:avLst/>
                </a:prstGeom>
                <a:solidFill>
                  <a:schemeClr val="accent2">
                    <a:lumMod val="20000"/>
                    <a:lumOff val="80000"/>
                  </a:schemeClr>
                </a:solidFill>
              </p:spPr>
              <p:txBody>
                <a:bodyPr wrap="square" rtlCol="0">
                  <a:spAutoFit/>
                </a:bodyPr>
                <a:lstStyle/>
                <a:p>
                  <a14:m>
                    <m:oMath xmlns:m="http://schemas.openxmlformats.org/officeDocument/2006/math">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0" smtClean="0">
                              <a:solidFill>
                                <a:srgbClr val="002060"/>
                              </a:solidFill>
                              <a:latin typeface="Cambria Math" panose="02040503050406030204" pitchFamily="18" charset="0"/>
                            </a:rPr>
                            <m:t>𝚫</m:t>
                          </m:r>
                        </m:e>
                        <m:sub>
                          <m:r>
                            <a:rPr lang="en-US" altLang="zh-CN" sz="2000" b="1" i="1" smtClean="0">
                              <a:solidFill>
                                <a:srgbClr val="002060"/>
                              </a:solidFill>
                              <a:latin typeface="Cambria Math" panose="02040503050406030204" pitchFamily="18" charset="0"/>
                            </a:rPr>
                            <m:t>𝑨</m:t>
                          </m:r>
                        </m:sub>
                      </m:sSub>
                    </m:oMath>
                  </a14:m>
                  <a:r>
                    <a:rPr lang="zh-CN" altLang="en-US" sz="2000" b="1">
                      <a:solidFill>
                        <a:srgbClr val="002060"/>
                      </a:solidFill>
                    </a:rPr>
                    <a:t>是自反关系</a:t>
                  </a:r>
                </a:p>
              </p:txBody>
            </p:sp>
          </mc:Choice>
          <mc:Fallback xmlns="">
            <p:sp>
              <p:nvSpPr>
                <p:cNvPr id="18" name="文本框 17">
                  <a:extLst>
                    <a:ext uri="{FF2B5EF4-FFF2-40B4-BE49-F238E27FC236}">
                      <a16:creationId xmlns:a16="http://schemas.microsoft.com/office/drawing/2014/main" id="{556B3173-E141-474A-AC18-7F191D7D1C41}"/>
                    </a:ext>
                  </a:extLst>
                </p:cNvPr>
                <p:cNvSpPr txBox="1">
                  <a:spLocks noRot="1" noChangeAspect="1" noMove="1" noResize="1" noEditPoints="1" noAdjustHandles="1" noChangeArrowheads="1" noChangeShapeType="1" noTextEdit="1"/>
                </p:cNvSpPr>
                <p:nvPr/>
              </p:nvSpPr>
              <p:spPr>
                <a:xfrm>
                  <a:off x="5035294" y="4426507"/>
                  <a:ext cx="1226114" cy="707886"/>
                </a:xfrm>
                <a:prstGeom prst="rect">
                  <a:avLst/>
                </a:prstGeom>
                <a:blipFill>
                  <a:blip r:embed="rId9"/>
                  <a:stretch>
                    <a:fillRect l="-4950" t="-4274" r="-3465" b="-136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28F6E04B-856F-4D4C-9093-1424FFD801C2}"/>
                    </a:ext>
                  </a:extLst>
                </p:cNvPr>
                <p:cNvSpPr txBox="1"/>
                <p:nvPr/>
              </p:nvSpPr>
              <p:spPr>
                <a:xfrm>
                  <a:off x="4963518" y="5553981"/>
                  <a:ext cx="1369663" cy="400110"/>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solidFill>
                                  <a:srgbClr val="002060"/>
                                </a:solidFill>
                                <a:latin typeface="Cambria Math" panose="02040503050406030204" pitchFamily="18" charset="0"/>
                              </a:rPr>
                            </m:ctrlPr>
                          </m:sSubPr>
                          <m:e>
                            <m:r>
                              <a:rPr lang="en-US" altLang="zh-CN" sz="2000" b="1" i="0" smtClean="0">
                                <a:solidFill>
                                  <a:srgbClr val="002060"/>
                                </a:solidFill>
                                <a:latin typeface="Cambria Math" panose="02040503050406030204" pitchFamily="18" charset="0"/>
                              </a:rPr>
                              <m:t>𝚫</m:t>
                            </m:r>
                          </m:e>
                          <m:sub>
                            <m:r>
                              <a:rPr lang="en-US" altLang="zh-CN" sz="2000" b="1" i="1" smtClean="0">
                                <a:solidFill>
                                  <a:srgbClr val="002060"/>
                                </a:solidFill>
                                <a:latin typeface="Cambria Math" panose="02040503050406030204" pitchFamily="18" charset="0"/>
                              </a:rPr>
                              <m:t>𝑨</m:t>
                            </m:r>
                          </m:sub>
                        </m:sSub>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𝒓</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𝑹</m:t>
                            </m:r>
                          </m:e>
                        </m:d>
                      </m:oMath>
                    </m:oMathPara>
                  </a14:m>
                  <a:endParaRPr lang="en-US" altLang="zh-CN" sz="2000" b="1">
                    <a:solidFill>
                      <a:srgbClr val="002060"/>
                    </a:solidFill>
                  </a:endParaRPr>
                </a:p>
              </p:txBody>
            </p:sp>
          </mc:Choice>
          <mc:Fallback xmlns="">
            <p:sp>
              <p:nvSpPr>
                <p:cNvPr id="19" name="文本框 18">
                  <a:extLst>
                    <a:ext uri="{FF2B5EF4-FFF2-40B4-BE49-F238E27FC236}">
                      <a16:creationId xmlns:a16="http://schemas.microsoft.com/office/drawing/2014/main" id="{28F6E04B-856F-4D4C-9093-1424FFD801C2}"/>
                    </a:ext>
                  </a:extLst>
                </p:cNvPr>
                <p:cNvSpPr txBox="1">
                  <a:spLocks noRot="1" noChangeAspect="1" noMove="1" noResize="1" noEditPoints="1" noAdjustHandles="1" noChangeArrowheads="1" noChangeShapeType="1" noTextEdit="1"/>
                </p:cNvSpPr>
                <p:nvPr/>
              </p:nvSpPr>
              <p:spPr>
                <a:xfrm>
                  <a:off x="4963518" y="5553981"/>
                  <a:ext cx="1369663" cy="400110"/>
                </a:xfrm>
                <a:prstGeom prst="rect">
                  <a:avLst/>
                </a:prstGeom>
                <a:blipFill>
                  <a:blip r:embed="rId10"/>
                  <a:stretch>
                    <a:fillRect b="-1515"/>
                  </a:stretch>
                </a:blipFill>
              </p:spPr>
              <p:txBody>
                <a:bodyPr/>
                <a:lstStyle/>
                <a:p>
                  <a:r>
                    <a:rPr lang="zh-CN" altLang="en-US">
                      <a:noFill/>
                    </a:rPr>
                    <a:t> </a:t>
                  </a:r>
                </a:p>
              </p:txBody>
            </p:sp>
          </mc:Fallback>
        </mc:AlternateContent>
        <p:cxnSp>
          <p:nvCxnSpPr>
            <p:cNvPr id="4" name="直接箭头连接符 3">
              <a:extLst>
                <a:ext uri="{FF2B5EF4-FFF2-40B4-BE49-F238E27FC236}">
                  <a16:creationId xmlns:a16="http://schemas.microsoft.com/office/drawing/2014/main" id="{C15444F0-0DFD-4B10-BFFA-058174413FD1}"/>
                </a:ext>
              </a:extLst>
            </p:cNvPr>
            <p:cNvCxnSpPr>
              <a:stCxn id="11" idx="2"/>
              <a:endCxn id="13" idx="0"/>
            </p:cNvCxnSpPr>
            <p:nvPr/>
          </p:nvCxnSpPr>
          <p:spPr>
            <a:xfrm flipH="1">
              <a:off x="1913249" y="2909391"/>
              <a:ext cx="1602356" cy="488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3279A13B-A5A0-4BE0-B8C6-53B5B39A9BF5}"/>
                </a:ext>
              </a:extLst>
            </p:cNvPr>
            <p:cNvCxnSpPr>
              <a:stCxn id="11" idx="2"/>
              <a:endCxn id="15" idx="0"/>
            </p:cNvCxnSpPr>
            <p:nvPr/>
          </p:nvCxnSpPr>
          <p:spPr>
            <a:xfrm>
              <a:off x="3515605" y="2909391"/>
              <a:ext cx="1447914" cy="488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0E1657DA-9C30-4857-8094-0BE833C22012}"/>
                </a:ext>
              </a:extLst>
            </p:cNvPr>
            <p:cNvCxnSpPr>
              <a:cxnSpLocks/>
              <a:stCxn id="13" idx="2"/>
              <a:endCxn id="12" idx="0"/>
            </p:cNvCxnSpPr>
            <p:nvPr/>
          </p:nvCxnSpPr>
          <p:spPr>
            <a:xfrm flipH="1">
              <a:off x="1189591" y="3797925"/>
              <a:ext cx="723658" cy="620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3DA32EA8-4AED-40EC-8023-257E7BB48F3F}"/>
                </a:ext>
              </a:extLst>
            </p:cNvPr>
            <p:cNvCxnSpPr>
              <a:stCxn id="13" idx="2"/>
              <a:endCxn id="14" idx="0"/>
            </p:cNvCxnSpPr>
            <p:nvPr/>
          </p:nvCxnSpPr>
          <p:spPr>
            <a:xfrm>
              <a:off x="1913249" y="3797925"/>
              <a:ext cx="717414" cy="628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3EED521D-F548-477E-897C-F41E4BBE458A}"/>
                </a:ext>
              </a:extLst>
            </p:cNvPr>
            <p:cNvCxnSpPr>
              <a:stCxn id="15" idx="2"/>
              <a:endCxn id="16" idx="0"/>
            </p:cNvCxnSpPr>
            <p:nvPr/>
          </p:nvCxnSpPr>
          <p:spPr>
            <a:xfrm flipH="1">
              <a:off x="4193502" y="3797925"/>
              <a:ext cx="770017" cy="628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91012426-2573-419C-8E87-88A13EED83BA}"/>
                </a:ext>
              </a:extLst>
            </p:cNvPr>
            <p:cNvCxnSpPr>
              <a:cxnSpLocks/>
              <a:stCxn id="15" idx="2"/>
              <a:endCxn id="18" idx="0"/>
            </p:cNvCxnSpPr>
            <p:nvPr/>
          </p:nvCxnSpPr>
          <p:spPr>
            <a:xfrm>
              <a:off x="4963519" y="3797925"/>
              <a:ext cx="684832" cy="628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AFA2116F-E58D-49FE-B450-354306B3A082}"/>
                </a:ext>
              </a:extLst>
            </p:cNvPr>
            <p:cNvCxnSpPr>
              <a:cxnSpLocks/>
              <a:stCxn id="18" idx="2"/>
              <a:endCxn id="19" idx="0"/>
            </p:cNvCxnSpPr>
            <p:nvPr/>
          </p:nvCxnSpPr>
          <p:spPr>
            <a:xfrm flipH="1">
              <a:off x="5648350" y="5134393"/>
              <a:ext cx="1" cy="419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499B04A4-3793-43D1-8DDF-514F4F96DF32}"/>
                </a:ext>
              </a:extLst>
            </p:cNvPr>
            <p:cNvSpPr txBox="1"/>
            <p:nvPr/>
          </p:nvSpPr>
          <p:spPr>
            <a:xfrm>
              <a:off x="4123155" y="3857569"/>
              <a:ext cx="1680725" cy="285656"/>
            </a:xfrm>
            <a:prstGeom prst="rect">
              <a:avLst/>
            </a:prstGeom>
            <a:solidFill>
              <a:schemeClr val="accent4">
                <a:lumMod val="20000"/>
                <a:lumOff val="80000"/>
              </a:schemeClr>
            </a:solidFill>
          </p:spPr>
          <p:txBody>
            <a:bodyPr wrap="square" lIns="0" tIns="0" rIns="0" bIns="0" rtlCol="0">
              <a:spAutoFit/>
            </a:bodyPr>
            <a:lstStyle/>
            <a:p>
              <a:pPr algn="ctr">
                <a:lnSpc>
                  <a:spcPts val="2400"/>
                </a:lnSpc>
              </a:pPr>
              <a:r>
                <a:rPr lang="zh-CN" altLang="en-US" sz="1600" b="1">
                  <a:solidFill>
                    <a:schemeClr val="accent2">
                      <a:lumMod val="50000"/>
                    </a:schemeClr>
                  </a:solidFill>
                </a:rPr>
                <a:t>关系闭包的最小性</a:t>
              </a:r>
            </a:p>
          </p:txBody>
        </p:sp>
        <p:sp>
          <p:nvSpPr>
            <p:cNvPr id="47" name="文本框 46">
              <a:extLst>
                <a:ext uri="{FF2B5EF4-FFF2-40B4-BE49-F238E27FC236}">
                  <a16:creationId xmlns:a16="http://schemas.microsoft.com/office/drawing/2014/main" id="{BF452E62-EC86-414A-9041-4F5BAD2702DC}"/>
                </a:ext>
              </a:extLst>
            </p:cNvPr>
            <p:cNvSpPr txBox="1"/>
            <p:nvPr/>
          </p:nvSpPr>
          <p:spPr>
            <a:xfrm>
              <a:off x="1298580" y="3855152"/>
              <a:ext cx="1135098" cy="285656"/>
            </a:xfrm>
            <a:prstGeom prst="rect">
              <a:avLst/>
            </a:prstGeom>
            <a:solidFill>
              <a:schemeClr val="accent4">
                <a:lumMod val="20000"/>
                <a:lumOff val="80000"/>
              </a:schemeClr>
            </a:solidFill>
          </p:spPr>
          <p:txBody>
            <a:bodyPr wrap="square" lIns="0" tIns="0" rIns="0" bIns="0" rtlCol="0">
              <a:spAutoFit/>
            </a:bodyPr>
            <a:lstStyle/>
            <a:p>
              <a:pPr algn="ctr">
                <a:lnSpc>
                  <a:spcPts val="2400"/>
                </a:lnSpc>
              </a:pPr>
              <a:r>
                <a:rPr lang="zh-CN" altLang="en-US" sz="1600" b="1">
                  <a:solidFill>
                    <a:schemeClr val="accent2">
                      <a:lumMod val="50000"/>
                    </a:schemeClr>
                  </a:solidFill>
                </a:rPr>
                <a:t>集合并性质</a:t>
              </a:r>
            </a:p>
          </p:txBody>
        </p:sp>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EEBD3AA2-98EB-41A7-98DD-F4F8C228C637}"/>
                    </a:ext>
                  </a:extLst>
                </p:cNvPr>
                <p:cNvSpPr txBox="1"/>
                <p:nvPr/>
              </p:nvSpPr>
              <p:spPr>
                <a:xfrm>
                  <a:off x="2012481" y="5246205"/>
                  <a:ext cx="1236364" cy="707886"/>
                </a:xfrm>
                <a:prstGeom prst="rect">
                  <a:avLst/>
                </a:prstGeom>
                <a:solidFill>
                  <a:schemeClr val="accent2">
                    <a:lumMod val="20000"/>
                    <a:lumOff val="80000"/>
                  </a:schemeClr>
                </a:solidFill>
              </p:spPr>
              <p:txBody>
                <a:bodyPr wrap="square" rtlCol="0">
                  <a:spAutoFit/>
                </a:bodyPr>
                <a:lstStyle/>
                <a:p>
                  <a:pPr algn="ctr"/>
                  <a14:m>
                    <m:oMath xmlns:m="http://schemas.openxmlformats.org/officeDocument/2006/math">
                      <m:r>
                        <a:rPr lang="en-US" altLang="zh-CN" sz="2000" b="1" i="1" smtClean="0">
                          <a:solidFill>
                            <a:srgbClr val="002060"/>
                          </a:solidFill>
                          <a:latin typeface="Cambria Math" panose="02040503050406030204" pitchFamily="18" charset="0"/>
                        </a:rPr>
                        <m:t>𝒓</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 </m:t>
                      </m:r>
                    </m:oMath>
                  </a14:m>
                  <a:r>
                    <a:rPr lang="zh-CN" altLang="en-US" sz="2000" b="1">
                      <a:solidFill>
                        <a:srgbClr val="002060"/>
                      </a:solidFill>
                    </a:rPr>
                    <a:t>是自反关系</a:t>
                  </a:r>
                </a:p>
              </p:txBody>
            </p:sp>
          </mc:Choice>
          <mc:Fallback xmlns="">
            <p:sp>
              <p:nvSpPr>
                <p:cNvPr id="48" name="文本框 47">
                  <a:extLst>
                    <a:ext uri="{FF2B5EF4-FFF2-40B4-BE49-F238E27FC236}">
                      <a16:creationId xmlns:a16="http://schemas.microsoft.com/office/drawing/2014/main" id="{EEBD3AA2-98EB-41A7-98DD-F4F8C228C637}"/>
                    </a:ext>
                  </a:extLst>
                </p:cNvPr>
                <p:cNvSpPr txBox="1">
                  <a:spLocks noRot="1" noChangeAspect="1" noMove="1" noResize="1" noEditPoints="1" noAdjustHandles="1" noChangeArrowheads="1" noChangeShapeType="1" noTextEdit="1"/>
                </p:cNvSpPr>
                <p:nvPr/>
              </p:nvSpPr>
              <p:spPr>
                <a:xfrm>
                  <a:off x="2012481" y="5246205"/>
                  <a:ext cx="1236364" cy="707886"/>
                </a:xfrm>
                <a:prstGeom prst="rect">
                  <a:avLst/>
                </a:prstGeom>
                <a:blipFill>
                  <a:blip r:embed="rId11"/>
                  <a:stretch>
                    <a:fillRect l="-4455" t="-5172" r="-3960" b="-14655"/>
                  </a:stretch>
                </a:blipFill>
              </p:spPr>
              <p:txBody>
                <a:bodyPr/>
                <a:lstStyle/>
                <a:p>
                  <a:r>
                    <a:rPr lang="zh-CN" altLang="en-US">
                      <a:noFill/>
                    </a:rPr>
                    <a:t> </a:t>
                  </a:r>
                </a:p>
              </p:txBody>
            </p:sp>
          </mc:Fallback>
        </mc:AlternateContent>
        <p:cxnSp>
          <p:nvCxnSpPr>
            <p:cNvPr id="50" name="直接箭头连接符 49">
              <a:extLst>
                <a:ext uri="{FF2B5EF4-FFF2-40B4-BE49-F238E27FC236}">
                  <a16:creationId xmlns:a16="http://schemas.microsoft.com/office/drawing/2014/main" id="{70176FC1-80B3-4617-A13E-2B22889DEF0E}"/>
                </a:ext>
              </a:extLst>
            </p:cNvPr>
            <p:cNvCxnSpPr>
              <a:stCxn id="14" idx="2"/>
              <a:endCxn id="48" idx="0"/>
            </p:cNvCxnSpPr>
            <p:nvPr/>
          </p:nvCxnSpPr>
          <p:spPr>
            <a:xfrm>
              <a:off x="2630663" y="4826617"/>
              <a:ext cx="0" cy="419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1" name="组合 80">
            <a:extLst>
              <a:ext uri="{FF2B5EF4-FFF2-40B4-BE49-F238E27FC236}">
                <a16:creationId xmlns:a16="http://schemas.microsoft.com/office/drawing/2014/main" id="{132F01E1-6F2D-4D04-820A-DCC97E92BA8B}"/>
              </a:ext>
            </a:extLst>
          </p:cNvPr>
          <p:cNvGrpSpPr/>
          <p:nvPr/>
        </p:nvGrpSpPr>
        <p:grpSpPr>
          <a:xfrm>
            <a:off x="6160599" y="2510891"/>
            <a:ext cx="5808662" cy="3443200"/>
            <a:chOff x="556244" y="2509281"/>
            <a:chExt cx="5808662" cy="3443200"/>
          </a:xfrm>
        </p:grpSpPr>
        <mc:AlternateContent xmlns:mc="http://schemas.openxmlformats.org/markup-compatibility/2006" xmlns:a14="http://schemas.microsoft.com/office/drawing/2010/main">
          <mc:Choice Requires="a14">
            <p:sp>
              <p:nvSpPr>
                <p:cNvPr id="82" name="文本框 81">
                  <a:extLst>
                    <a:ext uri="{FF2B5EF4-FFF2-40B4-BE49-F238E27FC236}">
                      <a16:creationId xmlns:a16="http://schemas.microsoft.com/office/drawing/2014/main" id="{73EF2139-C49E-44C1-9178-8EC63CD2D24E}"/>
                    </a:ext>
                  </a:extLst>
                </p:cNvPr>
                <p:cNvSpPr txBox="1"/>
                <p:nvPr/>
              </p:nvSpPr>
              <p:spPr>
                <a:xfrm>
                  <a:off x="2433678" y="2509281"/>
                  <a:ext cx="2068185" cy="407099"/>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𝒔</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𝑹</m:t>
                            </m:r>
                          </m:e>
                        </m:d>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𝑹</m:t>
                            </m:r>
                          </m:e>
                          <m: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sup>
                        </m:sSup>
                      </m:oMath>
                    </m:oMathPara>
                  </a14:m>
                  <a:endParaRPr lang="zh-CN" altLang="en-US" sz="2000" b="1">
                    <a:solidFill>
                      <a:srgbClr val="002060"/>
                    </a:solidFill>
                  </a:endParaRPr>
                </a:p>
              </p:txBody>
            </p:sp>
          </mc:Choice>
          <mc:Fallback xmlns="">
            <p:sp>
              <p:nvSpPr>
                <p:cNvPr id="82" name="文本框 81">
                  <a:extLst>
                    <a:ext uri="{FF2B5EF4-FFF2-40B4-BE49-F238E27FC236}">
                      <a16:creationId xmlns:a16="http://schemas.microsoft.com/office/drawing/2014/main" id="{73EF2139-C49E-44C1-9178-8EC63CD2D24E}"/>
                    </a:ext>
                  </a:extLst>
                </p:cNvPr>
                <p:cNvSpPr txBox="1">
                  <a:spLocks noRot="1" noChangeAspect="1" noMove="1" noResize="1" noEditPoints="1" noAdjustHandles="1" noChangeArrowheads="1" noChangeShapeType="1" noTextEdit="1"/>
                </p:cNvSpPr>
                <p:nvPr/>
              </p:nvSpPr>
              <p:spPr>
                <a:xfrm>
                  <a:off x="2433678" y="2509281"/>
                  <a:ext cx="2068185" cy="407099"/>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3" name="文本框 82">
                  <a:extLst>
                    <a:ext uri="{FF2B5EF4-FFF2-40B4-BE49-F238E27FC236}">
                      <a16:creationId xmlns:a16="http://schemas.microsoft.com/office/drawing/2014/main" id="{94E722A2-F92C-4CA4-B379-54A86F42B3ED}"/>
                    </a:ext>
                  </a:extLst>
                </p:cNvPr>
                <p:cNvSpPr txBox="1"/>
                <p:nvPr/>
              </p:nvSpPr>
              <p:spPr>
                <a:xfrm>
                  <a:off x="556244" y="4418894"/>
                  <a:ext cx="1266694" cy="400110"/>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𝒔</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𝑹</m:t>
                            </m:r>
                          </m:e>
                        </m:d>
                      </m:oMath>
                    </m:oMathPara>
                  </a14:m>
                  <a:endParaRPr lang="en-US" altLang="zh-CN" sz="2000" b="1">
                    <a:solidFill>
                      <a:srgbClr val="002060"/>
                    </a:solidFill>
                  </a:endParaRPr>
                </a:p>
              </p:txBody>
            </p:sp>
          </mc:Choice>
          <mc:Fallback xmlns="">
            <p:sp>
              <p:nvSpPr>
                <p:cNvPr id="83" name="文本框 82">
                  <a:extLst>
                    <a:ext uri="{FF2B5EF4-FFF2-40B4-BE49-F238E27FC236}">
                      <a16:creationId xmlns:a16="http://schemas.microsoft.com/office/drawing/2014/main" id="{94E722A2-F92C-4CA4-B379-54A86F42B3ED}"/>
                    </a:ext>
                  </a:extLst>
                </p:cNvPr>
                <p:cNvSpPr txBox="1">
                  <a:spLocks noRot="1" noChangeAspect="1" noMove="1" noResize="1" noEditPoints="1" noAdjustHandles="1" noChangeArrowheads="1" noChangeShapeType="1" noTextEdit="1"/>
                </p:cNvSpPr>
                <p:nvPr/>
              </p:nvSpPr>
              <p:spPr>
                <a:xfrm>
                  <a:off x="556244" y="4418894"/>
                  <a:ext cx="1266694" cy="400110"/>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4" name="文本框 83">
                  <a:extLst>
                    <a:ext uri="{FF2B5EF4-FFF2-40B4-BE49-F238E27FC236}">
                      <a16:creationId xmlns:a16="http://schemas.microsoft.com/office/drawing/2014/main" id="{5BD708BB-7E70-4AA0-9944-7C0457102F14}"/>
                    </a:ext>
                  </a:extLst>
                </p:cNvPr>
                <p:cNvSpPr txBox="1"/>
                <p:nvPr/>
              </p:nvSpPr>
              <p:spPr>
                <a:xfrm>
                  <a:off x="927856" y="3397815"/>
                  <a:ext cx="1988799" cy="407099"/>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𝑹</m:t>
                            </m:r>
                          </m:e>
                          <m: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sup>
                        </m:s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𝒔</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𝑹</m:t>
                            </m:r>
                          </m:e>
                        </m:d>
                      </m:oMath>
                    </m:oMathPara>
                  </a14:m>
                  <a:endParaRPr lang="en-US" altLang="zh-CN" sz="2000" b="1">
                    <a:solidFill>
                      <a:srgbClr val="002060"/>
                    </a:solidFill>
                  </a:endParaRPr>
                </a:p>
              </p:txBody>
            </p:sp>
          </mc:Choice>
          <mc:Fallback xmlns="">
            <p:sp>
              <p:nvSpPr>
                <p:cNvPr id="84" name="文本框 83">
                  <a:extLst>
                    <a:ext uri="{FF2B5EF4-FFF2-40B4-BE49-F238E27FC236}">
                      <a16:creationId xmlns:a16="http://schemas.microsoft.com/office/drawing/2014/main" id="{5BD708BB-7E70-4AA0-9944-7C0457102F14}"/>
                    </a:ext>
                  </a:extLst>
                </p:cNvPr>
                <p:cNvSpPr txBox="1">
                  <a:spLocks noRot="1" noChangeAspect="1" noMove="1" noResize="1" noEditPoints="1" noAdjustHandles="1" noChangeArrowheads="1" noChangeShapeType="1" noTextEdit="1"/>
                </p:cNvSpPr>
                <p:nvPr/>
              </p:nvSpPr>
              <p:spPr>
                <a:xfrm>
                  <a:off x="927856" y="3397815"/>
                  <a:ext cx="1988799" cy="407099"/>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5" name="文本框 84">
                  <a:extLst>
                    <a:ext uri="{FF2B5EF4-FFF2-40B4-BE49-F238E27FC236}">
                      <a16:creationId xmlns:a16="http://schemas.microsoft.com/office/drawing/2014/main" id="{7628B155-FC89-42B7-A1E5-DDC3714B1B36}"/>
                    </a:ext>
                  </a:extLst>
                </p:cNvPr>
                <p:cNvSpPr txBox="1"/>
                <p:nvPr/>
              </p:nvSpPr>
              <p:spPr>
                <a:xfrm>
                  <a:off x="1872083" y="4426507"/>
                  <a:ext cx="1463538" cy="407099"/>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𝑹</m:t>
                            </m:r>
                          </m:e>
                          <m: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sup>
                        </m:s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𝒔</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𝑹</m:t>
                            </m:r>
                          </m:e>
                        </m:d>
                      </m:oMath>
                    </m:oMathPara>
                  </a14:m>
                  <a:endParaRPr lang="en-US" altLang="zh-CN" sz="2000" b="1">
                    <a:solidFill>
                      <a:srgbClr val="002060"/>
                    </a:solidFill>
                  </a:endParaRPr>
                </a:p>
              </p:txBody>
            </p:sp>
          </mc:Choice>
          <mc:Fallback xmlns="">
            <p:sp>
              <p:nvSpPr>
                <p:cNvPr id="85" name="文本框 84">
                  <a:extLst>
                    <a:ext uri="{FF2B5EF4-FFF2-40B4-BE49-F238E27FC236}">
                      <a16:creationId xmlns:a16="http://schemas.microsoft.com/office/drawing/2014/main" id="{7628B155-FC89-42B7-A1E5-DDC3714B1B36}"/>
                    </a:ext>
                  </a:extLst>
                </p:cNvPr>
                <p:cNvSpPr txBox="1">
                  <a:spLocks noRot="1" noChangeAspect="1" noMove="1" noResize="1" noEditPoints="1" noAdjustHandles="1" noChangeArrowheads="1" noChangeShapeType="1" noTextEdit="1"/>
                </p:cNvSpPr>
                <p:nvPr/>
              </p:nvSpPr>
              <p:spPr>
                <a:xfrm>
                  <a:off x="1872083" y="4426507"/>
                  <a:ext cx="1463538" cy="407099"/>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文本框 85">
                  <a:extLst>
                    <a:ext uri="{FF2B5EF4-FFF2-40B4-BE49-F238E27FC236}">
                      <a16:creationId xmlns:a16="http://schemas.microsoft.com/office/drawing/2014/main" id="{5C3B27CD-B3F7-4C25-9CEB-AF7448721218}"/>
                    </a:ext>
                  </a:extLst>
                </p:cNvPr>
                <p:cNvSpPr txBox="1"/>
                <p:nvPr/>
              </p:nvSpPr>
              <p:spPr>
                <a:xfrm>
                  <a:off x="3983256" y="3397815"/>
                  <a:ext cx="1928119" cy="407099"/>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𝒔</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𝑹</m:t>
                            </m:r>
                          </m:e>
                        </m:d>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𝑹</m:t>
                            </m:r>
                          </m:e>
                          <m: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sup>
                        </m:sSup>
                      </m:oMath>
                    </m:oMathPara>
                  </a14:m>
                  <a:endParaRPr lang="zh-CN" altLang="en-US" sz="2000" b="1">
                    <a:solidFill>
                      <a:srgbClr val="002060"/>
                    </a:solidFill>
                  </a:endParaRPr>
                </a:p>
              </p:txBody>
            </p:sp>
          </mc:Choice>
          <mc:Fallback xmlns="">
            <p:sp>
              <p:nvSpPr>
                <p:cNvPr id="86" name="文本框 85">
                  <a:extLst>
                    <a:ext uri="{FF2B5EF4-FFF2-40B4-BE49-F238E27FC236}">
                      <a16:creationId xmlns:a16="http://schemas.microsoft.com/office/drawing/2014/main" id="{5C3B27CD-B3F7-4C25-9CEB-AF7448721218}"/>
                    </a:ext>
                  </a:extLst>
                </p:cNvPr>
                <p:cNvSpPr txBox="1">
                  <a:spLocks noRot="1" noChangeAspect="1" noMove="1" noResize="1" noEditPoints="1" noAdjustHandles="1" noChangeArrowheads="1" noChangeShapeType="1" noTextEdit="1"/>
                </p:cNvSpPr>
                <p:nvPr/>
              </p:nvSpPr>
              <p:spPr>
                <a:xfrm>
                  <a:off x="3983256" y="3397815"/>
                  <a:ext cx="1928119" cy="407099"/>
                </a:xfrm>
                <a:prstGeom prst="rect">
                  <a:avLst/>
                </a:prstGeom>
                <a:blipFill>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文本框 86">
                  <a:extLst>
                    <a:ext uri="{FF2B5EF4-FFF2-40B4-BE49-F238E27FC236}">
                      <a16:creationId xmlns:a16="http://schemas.microsoft.com/office/drawing/2014/main" id="{BFB8BFF9-0828-4BA8-9BEF-5DEA88247154}"/>
                    </a:ext>
                  </a:extLst>
                </p:cNvPr>
                <p:cNvSpPr txBox="1"/>
                <p:nvPr/>
              </p:nvSpPr>
              <p:spPr>
                <a:xfrm>
                  <a:off x="3370467" y="4426507"/>
                  <a:ext cx="1644761" cy="407099"/>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𝑹</m:t>
                            </m:r>
                          </m:e>
                          <m: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sup>
                        </m:sSup>
                      </m:oMath>
                    </m:oMathPara>
                  </a14:m>
                  <a:endParaRPr lang="zh-CN" altLang="en-US" sz="2000" b="1">
                    <a:solidFill>
                      <a:srgbClr val="002060"/>
                    </a:solidFill>
                  </a:endParaRPr>
                </a:p>
              </p:txBody>
            </p:sp>
          </mc:Choice>
          <mc:Fallback xmlns="">
            <p:sp>
              <p:nvSpPr>
                <p:cNvPr id="87" name="文本框 86">
                  <a:extLst>
                    <a:ext uri="{FF2B5EF4-FFF2-40B4-BE49-F238E27FC236}">
                      <a16:creationId xmlns:a16="http://schemas.microsoft.com/office/drawing/2014/main" id="{BFB8BFF9-0828-4BA8-9BEF-5DEA88247154}"/>
                    </a:ext>
                  </a:extLst>
                </p:cNvPr>
                <p:cNvSpPr txBox="1">
                  <a:spLocks noRot="1" noChangeAspect="1" noMove="1" noResize="1" noEditPoints="1" noAdjustHandles="1" noChangeArrowheads="1" noChangeShapeType="1" noTextEdit="1"/>
                </p:cNvSpPr>
                <p:nvPr/>
              </p:nvSpPr>
              <p:spPr>
                <a:xfrm>
                  <a:off x="3370467" y="4426507"/>
                  <a:ext cx="1644761" cy="407099"/>
                </a:xfrm>
                <a:prstGeom prst="rect">
                  <a:avLst/>
                </a:prstGeom>
                <a:blipFill>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8" name="文本框 87">
                  <a:extLst>
                    <a:ext uri="{FF2B5EF4-FFF2-40B4-BE49-F238E27FC236}">
                      <a16:creationId xmlns:a16="http://schemas.microsoft.com/office/drawing/2014/main" id="{4EB6D719-AEB0-4440-AC9F-D48446388E41}"/>
                    </a:ext>
                  </a:extLst>
                </p:cNvPr>
                <p:cNvSpPr txBox="1"/>
                <p:nvPr/>
              </p:nvSpPr>
              <p:spPr>
                <a:xfrm>
                  <a:off x="5075171" y="4426507"/>
                  <a:ext cx="1272956" cy="652551"/>
                </a:xfrm>
                <a:prstGeom prst="rect">
                  <a:avLst/>
                </a:prstGeom>
                <a:solidFill>
                  <a:schemeClr val="accent2">
                    <a:lumMod val="20000"/>
                    <a:lumOff val="80000"/>
                  </a:schemeClr>
                </a:solidFill>
              </p:spPr>
              <p:txBody>
                <a:bodyPr wrap="square" rtlCol="0">
                  <a:spAutoFit/>
                </a:bodyPr>
                <a:lstStyle/>
                <a:p>
                  <a:pPr algn="ctr"/>
                  <a14:m>
                    <m:oMath xmlns:m="http://schemas.openxmlformats.org/officeDocument/2006/math">
                      <m:r>
                        <a:rPr lang="en-US" altLang="zh-CN" b="1" i="1" smtClean="0">
                          <a:solidFill>
                            <a:srgbClr val="002060"/>
                          </a:solidFill>
                          <a:latin typeface="Cambria Math" panose="02040503050406030204" pitchFamily="18" charset="0"/>
                        </a:rPr>
                        <m:t>𝑹</m:t>
                      </m:r>
                      <m:r>
                        <a:rPr lang="en-US" altLang="zh-CN" b="1" i="1" smtClean="0">
                          <a:solidFill>
                            <a:srgbClr val="002060"/>
                          </a:solidFill>
                          <a:latin typeface="Cambria Math" panose="02040503050406030204" pitchFamily="18" charset="0"/>
                        </a:rPr>
                        <m:t>∪</m:t>
                      </m:r>
                      <m:sSup>
                        <m:sSupPr>
                          <m:ctrlPr>
                            <a:rPr lang="en-US" altLang="zh-CN" b="1" i="1" smtClean="0">
                              <a:solidFill>
                                <a:srgbClr val="002060"/>
                              </a:solidFill>
                              <a:latin typeface="Cambria Math" panose="02040503050406030204" pitchFamily="18" charset="0"/>
                            </a:rPr>
                          </m:ctrlPr>
                        </m:sSupPr>
                        <m:e>
                          <m:r>
                            <a:rPr lang="en-US" altLang="zh-CN" b="1" i="1" smtClean="0">
                              <a:solidFill>
                                <a:srgbClr val="002060"/>
                              </a:solidFill>
                              <a:latin typeface="Cambria Math" panose="02040503050406030204" pitchFamily="18" charset="0"/>
                            </a:rPr>
                            <m:t>𝑹</m:t>
                          </m:r>
                        </m:e>
                        <m:sup>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𝟏</m:t>
                          </m:r>
                        </m:sup>
                      </m:sSup>
                    </m:oMath>
                  </a14:m>
                  <a:r>
                    <a:rPr lang="zh-CN" altLang="en-US" b="1">
                      <a:solidFill>
                        <a:srgbClr val="002060"/>
                      </a:solidFill>
                    </a:rPr>
                    <a:t>是对称关系</a:t>
                  </a:r>
                </a:p>
              </p:txBody>
            </p:sp>
          </mc:Choice>
          <mc:Fallback xmlns="">
            <p:sp>
              <p:nvSpPr>
                <p:cNvPr id="88" name="文本框 87">
                  <a:extLst>
                    <a:ext uri="{FF2B5EF4-FFF2-40B4-BE49-F238E27FC236}">
                      <a16:creationId xmlns:a16="http://schemas.microsoft.com/office/drawing/2014/main" id="{4EB6D719-AEB0-4440-AC9F-D48446388E41}"/>
                    </a:ext>
                  </a:extLst>
                </p:cNvPr>
                <p:cNvSpPr txBox="1">
                  <a:spLocks noRot="1" noChangeAspect="1" noMove="1" noResize="1" noEditPoints="1" noAdjustHandles="1" noChangeArrowheads="1" noChangeShapeType="1" noTextEdit="1"/>
                </p:cNvSpPr>
                <p:nvPr/>
              </p:nvSpPr>
              <p:spPr>
                <a:xfrm>
                  <a:off x="5075171" y="4426507"/>
                  <a:ext cx="1272956" cy="652551"/>
                </a:xfrm>
                <a:prstGeom prst="rect">
                  <a:avLst/>
                </a:prstGeom>
                <a:blipFill>
                  <a:blip r:embed="rId18"/>
                  <a:stretch>
                    <a:fillRect t="-3738" r="-1435" b="-1401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9" name="文本框 88">
                  <a:extLst>
                    <a:ext uri="{FF2B5EF4-FFF2-40B4-BE49-F238E27FC236}">
                      <a16:creationId xmlns:a16="http://schemas.microsoft.com/office/drawing/2014/main" id="{254E9B67-47A2-490E-8424-524BBED4A2C0}"/>
                    </a:ext>
                  </a:extLst>
                </p:cNvPr>
                <p:cNvSpPr txBox="1"/>
                <p:nvPr/>
              </p:nvSpPr>
              <p:spPr>
                <a:xfrm>
                  <a:off x="3438376" y="5467285"/>
                  <a:ext cx="2926530" cy="466731"/>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b="1" i="1" smtClean="0">
                                <a:solidFill>
                                  <a:srgbClr val="002060"/>
                                </a:solidFill>
                                <a:latin typeface="Cambria Math" panose="02040503050406030204" pitchFamily="18" charset="0"/>
                              </a:rPr>
                            </m:ctrlPr>
                          </m:sSupPr>
                          <m:e>
                            <m:d>
                              <m:dPr>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𝑹</m:t>
                                </m:r>
                                <m:r>
                                  <a:rPr lang="en-US" altLang="zh-CN" b="1" i="1" smtClean="0">
                                    <a:solidFill>
                                      <a:srgbClr val="002060"/>
                                    </a:solidFill>
                                    <a:latin typeface="Cambria Math" panose="02040503050406030204" pitchFamily="18" charset="0"/>
                                  </a:rPr>
                                  <m:t>∪</m:t>
                                </m:r>
                                <m:sSup>
                                  <m:sSupPr>
                                    <m:ctrlPr>
                                      <a:rPr lang="en-US" altLang="zh-CN" b="1" i="1" smtClean="0">
                                        <a:solidFill>
                                          <a:srgbClr val="002060"/>
                                        </a:solidFill>
                                        <a:latin typeface="Cambria Math" panose="02040503050406030204" pitchFamily="18" charset="0"/>
                                      </a:rPr>
                                    </m:ctrlPr>
                                  </m:sSupPr>
                                  <m:e>
                                    <m:r>
                                      <a:rPr lang="en-US" altLang="zh-CN" b="1" i="1" smtClean="0">
                                        <a:solidFill>
                                          <a:srgbClr val="002060"/>
                                        </a:solidFill>
                                        <a:latin typeface="Cambria Math" panose="02040503050406030204" pitchFamily="18" charset="0"/>
                                      </a:rPr>
                                      <m:t>𝑹</m:t>
                                    </m:r>
                                  </m:e>
                                  <m:sup>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𝟏</m:t>
                                    </m:r>
                                  </m:sup>
                                </m:sSup>
                              </m:e>
                            </m:d>
                          </m:e>
                          <m:sup>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𝟏</m:t>
                            </m:r>
                          </m:sup>
                        </m:sSup>
                        <m:r>
                          <a:rPr lang="en-US" altLang="zh-CN" b="1" i="1" smtClean="0">
                            <a:solidFill>
                              <a:srgbClr val="002060"/>
                            </a:solidFill>
                            <a:latin typeface="Cambria Math" panose="02040503050406030204" pitchFamily="18" charset="0"/>
                          </a:rPr>
                          <m:t>=</m:t>
                        </m:r>
                        <m:sSup>
                          <m:sSupPr>
                            <m:ctrlPr>
                              <a:rPr lang="en-US" altLang="zh-CN" b="1" i="1" smtClean="0">
                                <a:solidFill>
                                  <a:srgbClr val="002060"/>
                                </a:solidFill>
                                <a:latin typeface="Cambria Math" panose="02040503050406030204" pitchFamily="18" charset="0"/>
                              </a:rPr>
                            </m:ctrlPr>
                          </m:sSupPr>
                          <m:e>
                            <m:r>
                              <a:rPr lang="en-US" altLang="zh-CN" b="1" i="1" smtClean="0">
                                <a:solidFill>
                                  <a:srgbClr val="002060"/>
                                </a:solidFill>
                                <a:latin typeface="Cambria Math" panose="02040503050406030204" pitchFamily="18" charset="0"/>
                              </a:rPr>
                              <m:t>𝑹</m:t>
                            </m:r>
                          </m:e>
                          <m:sup>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𝟏</m:t>
                            </m:r>
                          </m:sup>
                        </m:sSup>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𝑹</m:t>
                        </m:r>
                      </m:oMath>
                    </m:oMathPara>
                  </a14:m>
                  <a:endParaRPr lang="en-US" altLang="zh-CN" sz="2000" b="1">
                    <a:solidFill>
                      <a:srgbClr val="002060"/>
                    </a:solidFill>
                  </a:endParaRPr>
                </a:p>
              </p:txBody>
            </p:sp>
          </mc:Choice>
          <mc:Fallback xmlns="">
            <p:sp>
              <p:nvSpPr>
                <p:cNvPr id="89" name="文本框 88">
                  <a:extLst>
                    <a:ext uri="{FF2B5EF4-FFF2-40B4-BE49-F238E27FC236}">
                      <a16:creationId xmlns:a16="http://schemas.microsoft.com/office/drawing/2014/main" id="{254E9B67-47A2-490E-8424-524BBED4A2C0}"/>
                    </a:ext>
                  </a:extLst>
                </p:cNvPr>
                <p:cNvSpPr txBox="1">
                  <a:spLocks noRot="1" noChangeAspect="1" noMove="1" noResize="1" noEditPoints="1" noAdjustHandles="1" noChangeArrowheads="1" noChangeShapeType="1" noTextEdit="1"/>
                </p:cNvSpPr>
                <p:nvPr/>
              </p:nvSpPr>
              <p:spPr>
                <a:xfrm>
                  <a:off x="3438376" y="5467285"/>
                  <a:ext cx="2926530" cy="466731"/>
                </a:xfrm>
                <a:prstGeom prst="rect">
                  <a:avLst/>
                </a:prstGeom>
                <a:blipFill>
                  <a:blip r:embed="rId19"/>
                  <a:stretch>
                    <a:fillRect/>
                  </a:stretch>
                </a:blipFill>
              </p:spPr>
              <p:txBody>
                <a:bodyPr/>
                <a:lstStyle/>
                <a:p>
                  <a:r>
                    <a:rPr lang="zh-CN" altLang="en-US">
                      <a:noFill/>
                    </a:rPr>
                    <a:t> </a:t>
                  </a:r>
                </a:p>
              </p:txBody>
            </p:sp>
          </mc:Fallback>
        </mc:AlternateContent>
        <p:cxnSp>
          <p:nvCxnSpPr>
            <p:cNvPr id="90" name="直接箭头连接符 89">
              <a:extLst>
                <a:ext uri="{FF2B5EF4-FFF2-40B4-BE49-F238E27FC236}">
                  <a16:creationId xmlns:a16="http://schemas.microsoft.com/office/drawing/2014/main" id="{A26465AD-674C-4F30-A822-A743CD5FF8D6}"/>
                </a:ext>
              </a:extLst>
            </p:cNvPr>
            <p:cNvCxnSpPr>
              <a:cxnSpLocks/>
              <a:stCxn id="82" idx="2"/>
              <a:endCxn id="84" idx="0"/>
            </p:cNvCxnSpPr>
            <p:nvPr/>
          </p:nvCxnSpPr>
          <p:spPr>
            <a:xfrm flipH="1">
              <a:off x="1922256" y="2916380"/>
              <a:ext cx="1545515" cy="481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id="{4CB57FAB-EC60-40ED-B15E-DD656D768599}"/>
                </a:ext>
              </a:extLst>
            </p:cNvPr>
            <p:cNvCxnSpPr>
              <a:cxnSpLocks/>
              <a:stCxn id="82" idx="2"/>
              <a:endCxn id="86" idx="0"/>
            </p:cNvCxnSpPr>
            <p:nvPr/>
          </p:nvCxnSpPr>
          <p:spPr>
            <a:xfrm>
              <a:off x="3467771" y="2916380"/>
              <a:ext cx="1479545" cy="481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a:extLst>
                <a:ext uri="{FF2B5EF4-FFF2-40B4-BE49-F238E27FC236}">
                  <a16:creationId xmlns:a16="http://schemas.microsoft.com/office/drawing/2014/main" id="{73055129-B8EA-482A-AF12-8BB9AA002C6E}"/>
                </a:ext>
              </a:extLst>
            </p:cNvPr>
            <p:cNvCxnSpPr>
              <a:cxnSpLocks/>
              <a:stCxn id="84" idx="2"/>
              <a:endCxn id="83" idx="0"/>
            </p:cNvCxnSpPr>
            <p:nvPr/>
          </p:nvCxnSpPr>
          <p:spPr>
            <a:xfrm flipH="1">
              <a:off x="1189591" y="3804914"/>
              <a:ext cx="732665" cy="613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a:extLst>
                <a:ext uri="{FF2B5EF4-FFF2-40B4-BE49-F238E27FC236}">
                  <a16:creationId xmlns:a16="http://schemas.microsoft.com/office/drawing/2014/main" id="{8434B305-1E54-4295-AFDA-CCA00EAE03BF}"/>
                </a:ext>
              </a:extLst>
            </p:cNvPr>
            <p:cNvCxnSpPr>
              <a:cxnSpLocks/>
              <a:stCxn id="84" idx="2"/>
              <a:endCxn id="85" idx="0"/>
            </p:cNvCxnSpPr>
            <p:nvPr/>
          </p:nvCxnSpPr>
          <p:spPr>
            <a:xfrm>
              <a:off x="1922256" y="3804914"/>
              <a:ext cx="681596" cy="621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id="{67C900E7-CC48-440E-B8B0-6A8D0119D741}"/>
                </a:ext>
              </a:extLst>
            </p:cNvPr>
            <p:cNvCxnSpPr>
              <a:cxnSpLocks/>
              <a:stCxn id="86" idx="2"/>
              <a:endCxn id="87" idx="0"/>
            </p:cNvCxnSpPr>
            <p:nvPr/>
          </p:nvCxnSpPr>
          <p:spPr>
            <a:xfrm flipH="1">
              <a:off x="4192848" y="3804914"/>
              <a:ext cx="754468" cy="621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a:extLst>
                <a:ext uri="{FF2B5EF4-FFF2-40B4-BE49-F238E27FC236}">
                  <a16:creationId xmlns:a16="http://schemas.microsoft.com/office/drawing/2014/main" id="{822B8C25-5C0C-4B57-9C37-4A7E8810E883}"/>
                </a:ext>
              </a:extLst>
            </p:cNvPr>
            <p:cNvCxnSpPr>
              <a:cxnSpLocks/>
              <a:stCxn id="86" idx="2"/>
              <a:endCxn id="88" idx="0"/>
            </p:cNvCxnSpPr>
            <p:nvPr/>
          </p:nvCxnSpPr>
          <p:spPr>
            <a:xfrm>
              <a:off x="4947316" y="3804914"/>
              <a:ext cx="764333" cy="621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3524FAA1-94F7-479D-AF36-1D8CE60D46FA}"/>
                </a:ext>
              </a:extLst>
            </p:cNvPr>
            <p:cNvCxnSpPr>
              <a:cxnSpLocks/>
              <a:stCxn id="88" idx="2"/>
              <a:endCxn id="89" idx="0"/>
            </p:cNvCxnSpPr>
            <p:nvPr/>
          </p:nvCxnSpPr>
          <p:spPr>
            <a:xfrm flipH="1">
              <a:off x="4901641" y="5079058"/>
              <a:ext cx="810008" cy="388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文本框 96">
              <a:extLst>
                <a:ext uri="{FF2B5EF4-FFF2-40B4-BE49-F238E27FC236}">
                  <a16:creationId xmlns:a16="http://schemas.microsoft.com/office/drawing/2014/main" id="{DAB8A8E5-3CBF-4E5B-891C-657D4D043E54}"/>
                </a:ext>
              </a:extLst>
            </p:cNvPr>
            <p:cNvSpPr txBox="1"/>
            <p:nvPr/>
          </p:nvSpPr>
          <p:spPr>
            <a:xfrm>
              <a:off x="4106952" y="3857889"/>
              <a:ext cx="1680725" cy="285656"/>
            </a:xfrm>
            <a:prstGeom prst="rect">
              <a:avLst/>
            </a:prstGeom>
            <a:solidFill>
              <a:schemeClr val="accent4">
                <a:lumMod val="20000"/>
                <a:lumOff val="80000"/>
              </a:schemeClr>
            </a:solidFill>
          </p:spPr>
          <p:txBody>
            <a:bodyPr wrap="square" lIns="0" tIns="0" rIns="0" bIns="0" rtlCol="0">
              <a:spAutoFit/>
            </a:bodyPr>
            <a:lstStyle/>
            <a:p>
              <a:pPr algn="ctr">
                <a:lnSpc>
                  <a:spcPts val="2400"/>
                </a:lnSpc>
              </a:pPr>
              <a:r>
                <a:rPr lang="zh-CN" altLang="en-US" sz="1600" b="1">
                  <a:solidFill>
                    <a:schemeClr val="accent2">
                      <a:lumMod val="50000"/>
                    </a:schemeClr>
                  </a:solidFill>
                </a:rPr>
                <a:t>关系闭包的最小性</a:t>
              </a:r>
            </a:p>
          </p:txBody>
        </p:sp>
        <p:sp>
          <p:nvSpPr>
            <p:cNvPr id="98" name="文本框 97">
              <a:extLst>
                <a:ext uri="{FF2B5EF4-FFF2-40B4-BE49-F238E27FC236}">
                  <a16:creationId xmlns:a16="http://schemas.microsoft.com/office/drawing/2014/main" id="{B9D9AE7C-9018-4820-B350-E2C7B3EE2D96}"/>
                </a:ext>
              </a:extLst>
            </p:cNvPr>
            <p:cNvSpPr txBox="1"/>
            <p:nvPr/>
          </p:nvSpPr>
          <p:spPr>
            <a:xfrm>
              <a:off x="1350024" y="3855152"/>
              <a:ext cx="1135098" cy="285656"/>
            </a:xfrm>
            <a:prstGeom prst="rect">
              <a:avLst/>
            </a:prstGeom>
            <a:solidFill>
              <a:schemeClr val="accent4">
                <a:lumMod val="20000"/>
                <a:lumOff val="80000"/>
              </a:schemeClr>
            </a:solidFill>
          </p:spPr>
          <p:txBody>
            <a:bodyPr wrap="square" lIns="0" tIns="0" rIns="0" bIns="0" rtlCol="0">
              <a:spAutoFit/>
            </a:bodyPr>
            <a:lstStyle/>
            <a:p>
              <a:pPr algn="ctr">
                <a:lnSpc>
                  <a:spcPts val="2400"/>
                </a:lnSpc>
              </a:pPr>
              <a:r>
                <a:rPr lang="zh-CN" altLang="en-US" sz="1600" b="1">
                  <a:solidFill>
                    <a:schemeClr val="accent2">
                      <a:lumMod val="50000"/>
                    </a:schemeClr>
                  </a:solidFill>
                </a:rPr>
                <a:t>集合并性质</a:t>
              </a:r>
            </a:p>
          </p:txBody>
        </p:sp>
        <mc:AlternateContent xmlns:mc="http://schemas.openxmlformats.org/markup-compatibility/2006" xmlns:a14="http://schemas.microsoft.com/office/drawing/2010/main">
          <mc:Choice Requires="a14">
            <p:sp>
              <p:nvSpPr>
                <p:cNvPr id="99" name="文本框 98">
                  <a:extLst>
                    <a:ext uri="{FF2B5EF4-FFF2-40B4-BE49-F238E27FC236}">
                      <a16:creationId xmlns:a16="http://schemas.microsoft.com/office/drawing/2014/main" id="{59CE0D72-4C2E-4FF2-A6C0-DDAC3DE16D98}"/>
                    </a:ext>
                  </a:extLst>
                </p:cNvPr>
                <p:cNvSpPr txBox="1"/>
                <p:nvPr/>
              </p:nvSpPr>
              <p:spPr>
                <a:xfrm>
                  <a:off x="1985670" y="5552371"/>
                  <a:ext cx="1236364" cy="400110"/>
                </a:xfrm>
                <a:prstGeom prst="rect">
                  <a:avLst/>
                </a:prstGeom>
                <a:solidFill>
                  <a:schemeClr val="accent2">
                    <a:lumMod val="20000"/>
                    <a:lumOff val="80000"/>
                  </a:schemeClr>
                </a:solid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𝒔</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oMath>
                    </m:oMathPara>
                  </a14:m>
                  <a:endParaRPr lang="zh-CN" altLang="en-US" sz="2000" b="1">
                    <a:solidFill>
                      <a:srgbClr val="002060"/>
                    </a:solidFill>
                  </a:endParaRPr>
                </a:p>
              </p:txBody>
            </p:sp>
          </mc:Choice>
          <mc:Fallback xmlns="">
            <p:sp>
              <p:nvSpPr>
                <p:cNvPr id="99" name="文本框 98">
                  <a:extLst>
                    <a:ext uri="{FF2B5EF4-FFF2-40B4-BE49-F238E27FC236}">
                      <a16:creationId xmlns:a16="http://schemas.microsoft.com/office/drawing/2014/main" id="{59CE0D72-4C2E-4FF2-A6C0-DDAC3DE16D98}"/>
                    </a:ext>
                  </a:extLst>
                </p:cNvPr>
                <p:cNvSpPr txBox="1">
                  <a:spLocks noRot="1" noChangeAspect="1" noMove="1" noResize="1" noEditPoints="1" noAdjustHandles="1" noChangeArrowheads="1" noChangeShapeType="1" noTextEdit="1"/>
                </p:cNvSpPr>
                <p:nvPr/>
              </p:nvSpPr>
              <p:spPr>
                <a:xfrm>
                  <a:off x="1985670" y="5552371"/>
                  <a:ext cx="1236364" cy="400110"/>
                </a:xfrm>
                <a:prstGeom prst="rect">
                  <a:avLst/>
                </a:prstGeom>
                <a:blipFill>
                  <a:blip r:embed="rId20"/>
                  <a:stretch>
                    <a:fillRect l="-985" b="-15152"/>
                  </a:stretch>
                </a:blipFill>
              </p:spPr>
              <p:txBody>
                <a:bodyPr/>
                <a:lstStyle/>
                <a:p>
                  <a:r>
                    <a:rPr lang="zh-CN" altLang="en-US">
                      <a:noFill/>
                    </a:rPr>
                    <a:t> </a:t>
                  </a:r>
                </a:p>
              </p:txBody>
            </p:sp>
          </mc:Fallback>
        </mc:AlternateContent>
        <p:cxnSp>
          <p:nvCxnSpPr>
            <p:cNvPr id="100" name="直接箭头连接符 99">
              <a:extLst>
                <a:ext uri="{FF2B5EF4-FFF2-40B4-BE49-F238E27FC236}">
                  <a16:creationId xmlns:a16="http://schemas.microsoft.com/office/drawing/2014/main" id="{CAF58397-059B-483C-B857-D31A32C0BCF0}"/>
                </a:ext>
              </a:extLst>
            </p:cNvPr>
            <p:cNvCxnSpPr>
              <a:stCxn id="85" idx="2"/>
              <a:endCxn id="99" idx="0"/>
            </p:cNvCxnSpPr>
            <p:nvPr/>
          </p:nvCxnSpPr>
          <p:spPr>
            <a:xfrm>
              <a:off x="2603852" y="4833606"/>
              <a:ext cx="0" cy="718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51" name="文本框 150">
            <a:extLst>
              <a:ext uri="{FF2B5EF4-FFF2-40B4-BE49-F238E27FC236}">
                <a16:creationId xmlns:a16="http://schemas.microsoft.com/office/drawing/2014/main" id="{2FEA6B8A-F1B8-43CF-A9AB-03F937E87C3A}"/>
              </a:ext>
            </a:extLst>
          </p:cNvPr>
          <p:cNvSpPr txBox="1"/>
          <p:nvPr/>
        </p:nvSpPr>
        <p:spPr>
          <a:xfrm>
            <a:off x="7220329" y="4885454"/>
            <a:ext cx="1975756" cy="285656"/>
          </a:xfrm>
          <a:prstGeom prst="rect">
            <a:avLst/>
          </a:prstGeom>
          <a:solidFill>
            <a:schemeClr val="accent4">
              <a:lumMod val="20000"/>
              <a:lumOff val="80000"/>
            </a:schemeClr>
          </a:solidFill>
        </p:spPr>
        <p:txBody>
          <a:bodyPr wrap="square" lIns="0" tIns="0" rIns="0" bIns="0" rtlCol="0">
            <a:spAutoFit/>
          </a:bodyPr>
          <a:lstStyle/>
          <a:p>
            <a:pPr algn="ctr">
              <a:lnSpc>
                <a:spcPts val="2400"/>
              </a:lnSpc>
            </a:pPr>
            <a:r>
              <a:rPr lang="zh-CN" altLang="en-US" sz="1600" b="1">
                <a:solidFill>
                  <a:schemeClr val="accent2">
                    <a:lumMod val="50000"/>
                  </a:schemeClr>
                </a:solidFill>
              </a:rPr>
              <a:t>关系逆保持子集关系</a:t>
            </a:r>
          </a:p>
        </p:txBody>
      </p:sp>
      <mc:AlternateContent xmlns:mc="http://schemas.openxmlformats.org/markup-compatibility/2006" xmlns:a14="http://schemas.microsoft.com/office/drawing/2010/main">
        <mc:Choice Requires="a14">
          <p:sp>
            <p:nvSpPr>
              <p:cNvPr id="152" name="文本框 151">
                <a:extLst>
                  <a:ext uri="{FF2B5EF4-FFF2-40B4-BE49-F238E27FC236}">
                    <a16:creationId xmlns:a16="http://schemas.microsoft.com/office/drawing/2014/main" id="{E8FA935C-4B9B-4670-8BAB-AF47CE43EC39}"/>
                  </a:ext>
                </a:extLst>
              </p:cNvPr>
              <p:cNvSpPr txBox="1"/>
              <p:nvPr/>
            </p:nvSpPr>
            <p:spPr>
              <a:xfrm>
                <a:off x="5670410" y="1167666"/>
                <a:ext cx="4071418" cy="1103892"/>
              </a:xfrm>
              <a:prstGeom prst="rect">
                <a:avLst/>
              </a:prstGeom>
              <a:solidFill>
                <a:schemeClr val="accent4">
                  <a:lumMod val="20000"/>
                  <a:lumOff val="80000"/>
                </a:schemeClr>
              </a:solidFill>
            </p:spPr>
            <p:txBody>
              <a:bodyPr wrap="square" rtlCol="0">
                <a:spAutoFit/>
              </a:bodyPr>
              <a:lstStyle/>
              <a:p>
                <a:pPr>
                  <a:spcBef>
                    <a:spcPts val="300"/>
                  </a:spcBef>
                </a:pPr>
                <a14:m>
                  <m:oMath xmlns:m="http://schemas.openxmlformats.org/officeDocument/2006/math">
                    <m:r>
                      <a:rPr lang="en-US" altLang="zh-CN" b="1" i="1" smtClean="0">
                        <a:solidFill>
                          <a:srgbClr val="C00000"/>
                        </a:solidFill>
                        <a:latin typeface="Cambria Math" panose="02040503050406030204" pitchFamily="18" charset="0"/>
                      </a:rPr>
                      <m:t>𝑹</m:t>
                    </m:r>
                  </m:oMath>
                </a14:m>
                <a:r>
                  <a:rPr lang="zh-CN" altLang="en-US" b="1">
                    <a:solidFill>
                      <a:srgbClr val="C00000"/>
                    </a:solidFill>
                  </a:rPr>
                  <a:t>是自反关系当且仅当</a:t>
                </a:r>
                <a14:m>
                  <m:oMath xmlns:m="http://schemas.openxmlformats.org/officeDocument/2006/math">
                    <m:sSub>
                      <m:sSubPr>
                        <m:ctrlPr>
                          <a:rPr lang="en-US" altLang="zh-CN" b="1" i="1" smtClean="0">
                            <a:solidFill>
                              <a:srgbClr val="C00000"/>
                            </a:solidFill>
                            <a:latin typeface="Cambria Math" panose="02040503050406030204" pitchFamily="18" charset="0"/>
                          </a:rPr>
                        </m:ctrlPr>
                      </m:sSubPr>
                      <m:e>
                        <m:r>
                          <a:rPr lang="en-US" altLang="zh-CN" b="1" i="0" smtClean="0">
                            <a:solidFill>
                              <a:srgbClr val="C00000"/>
                            </a:solidFill>
                            <a:latin typeface="Cambria Math" panose="02040503050406030204" pitchFamily="18" charset="0"/>
                          </a:rPr>
                          <m:t>𝚫</m:t>
                        </m:r>
                      </m:e>
                      <m:sub>
                        <m:r>
                          <a:rPr lang="en-US" altLang="zh-CN" b="1" i="1" smtClean="0">
                            <a:solidFill>
                              <a:srgbClr val="C00000"/>
                            </a:solidFill>
                            <a:latin typeface="Cambria Math" panose="02040503050406030204" pitchFamily="18" charset="0"/>
                          </a:rPr>
                          <m:t>𝑨</m:t>
                        </m:r>
                      </m:sub>
                    </m:sSub>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𝑹</m:t>
                    </m:r>
                  </m:oMath>
                </a14:m>
                <a:endParaRPr lang="en-US" altLang="zh-CN" b="1">
                  <a:solidFill>
                    <a:srgbClr val="C00000"/>
                  </a:solidFill>
                </a:endParaRPr>
              </a:p>
              <a:p>
                <a:pPr>
                  <a:spcBef>
                    <a:spcPts val="300"/>
                  </a:spcBef>
                </a:pPr>
                <a14:m>
                  <m:oMath xmlns:m="http://schemas.openxmlformats.org/officeDocument/2006/math">
                    <m:r>
                      <a:rPr lang="en-US" altLang="zh-CN" b="1" i="1" smtClean="0">
                        <a:solidFill>
                          <a:srgbClr val="C00000"/>
                        </a:solidFill>
                        <a:latin typeface="Cambria Math" panose="02040503050406030204" pitchFamily="18" charset="0"/>
                      </a:rPr>
                      <m:t>𝑹</m:t>
                    </m:r>
                  </m:oMath>
                </a14:m>
                <a:r>
                  <a:rPr lang="zh-CN" altLang="en-US" b="1">
                    <a:solidFill>
                      <a:srgbClr val="C00000"/>
                    </a:solidFill>
                  </a:rPr>
                  <a:t>是对称关系当且仅当</a:t>
                </a:r>
                <a14:m>
                  <m:oMath xmlns:m="http://schemas.openxmlformats.org/officeDocument/2006/math">
                    <m:r>
                      <a:rPr lang="en-US" altLang="zh-CN" b="1" i="1" smtClean="0">
                        <a:solidFill>
                          <a:srgbClr val="C00000"/>
                        </a:solidFill>
                        <a:latin typeface="Cambria Math" panose="02040503050406030204" pitchFamily="18" charset="0"/>
                      </a:rPr>
                      <m:t>𝑹</m:t>
                    </m:r>
                    <m:r>
                      <a:rPr lang="en-US" altLang="zh-CN" b="1" i="1" smtClean="0">
                        <a:solidFill>
                          <a:srgbClr val="C00000"/>
                        </a:solidFill>
                        <a:latin typeface="Cambria Math" panose="02040503050406030204" pitchFamily="18" charset="0"/>
                      </a:rPr>
                      <m:t> = </m:t>
                    </m:r>
                    <m:sSup>
                      <m:sSupPr>
                        <m:ctrlPr>
                          <a:rPr lang="en-US" altLang="zh-CN" b="1" i="1" smtClean="0">
                            <a:solidFill>
                              <a:srgbClr val="C00000"/>
                            </a:solidFill>
                            <a:latin typeface="Cambria Math" panose="02040503050406030204" pitchFamily="18" charset="0"/>
                          </a:rPr>
                        </m:ctrlPr>
                      </m:sSupPr>
                      <m:e>
                        <m:r>
                          <a:rPr lang="en-US" altLang="zh-CN" b="1" i="1" smtClean="0">
                            <a:solidFill>
                              <a:srgbClr val="C00000"/>
                            </a:solidFill>
                            <a:latin typeface="Cambria Math" panose="02040503050406030204" pitchFamily="18" charset="0"/>
                          </a:rPr>
                          <m:t>𝑹</m:t>
                        </m:r>
                      </m:e>
                      <m:sup>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𝟏</m:t>
                        </m:r>
                      </m:sup>
                    </m:sSup>
                  </m:oMath>
                </a14:m>
                <a:endParaRPr lang="en-US" altLang="zh-CN" b="1">
                  <a:solidFill>
                    <a:srgbClr val="C00000"/>
                  </a:solidFill>
                </a:endParaRPr>
              </a:p>
              <a:p>
                <a14:m>
                  <m:oMath xmlns:m="http://schemas.openxmlformats.org/officeDocument/2006/math">
                    <m:sSup>
                      <m:sSupPr>
                        <m:ctrlPr>
                          <a:rPr lang="en-US" altLang="zh-CN" b="1" i="1" smtClean="0">
                            <a:solidFill>
                              <a:srgbClr val="C00000"/>
                            </a:solidFill>
                            <a:latin typeface="Cambria Math" panose="02040503050406030204" pitchFamily="18" charset="0"/>
                          </a:rPr>
                        </m:ctrlPr>
                      </m:sSupPr>
                      <m:e>
                        <m:d>
                          <m:dPr>
                            <m:ctrlPr>
                              <a:rPr lang="en-US" altLang="zh-CN" b="1" i="1" smtClean="0">
                                <a:solidFill>
                                  <a:srgbClr val="C00000"/>
                                </a:solidFill>
                                <a:latin typeface="Cambria Math" panose="02040503050406030204" pitchFamily="18" charset="0"/>
                              </a:rPr>
                            </m:ctrlPr>
                          </m:dPr>
                          <m:e>
                            <m:sSup>
                              <m:sSupPr>
                                <m:ctrlPr>
                                  <a:rPr lang="en-US" altLang="zh-CN" b="1" i="1" smtClean="0">
                                    <a:solidFill>
                                      <a:srgbClr val="C00000"/>
                                    </a:solidFill>
                                    <a:latin typeface="Cambria Math" panose="02040503050406030204" pitchFamily="18" charset="0"/>
                                  </a:rPr>
                                </m:ctrlPr>
                              </m:sSupPr>
                              <m:e>
                                <m:r>
                                  <a:rPr lang="en-US" altLang="zh-CN" b="1" i="1" smtClean="0">
                                    <a:solidFill>
                                      <a:srgbClr val="C00000"/>
                                    </a:solidFill>
                                    <a:latin typeface="Cambria Math" panose="02040503050406030204" pitchFamily="18" charset="0"/>
                                  </a:rPr>
                                  <m:t>𝑹</m:t>
                                </m:r>
                              </m:e>
                              <m:sup>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𝟏</m:t>
                                </m:r>
                              </m:sup>
                            </m:sSup>
                          </m:e>
                        </m:d>
                      </m:e>
                      <m:sup>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𝟏</m:t>
                        </m:r>
                      </m:sup>
                    </m:sSup>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𝑹</m:t>
                    </m:r>
                  </m:oMath>
                </a14:m>
                <a:r>
                  <a:rPr lang="en-US" altLang="zh-CN" b="1">
                    <a:solidFill>
                      <a:srgbClr val="C00000"/>
                    </a:solidFill>
                  </a:rPr>
                  <a:t>     </a:t>
                </a:r>
                <a14:m>
                  <m:oMath xmlns:m="http://schemas.openxmlformats.org/officeDocument/2006/math">
                    <m:sSup>
                      <m:sSupPr>
                        <m:ctrlPr>
                          <a:rPr lang="en-US" altLang="zh-CN" b="1" i="1" smtClean="0">
                            <a:solidFill>
                              <a:srgbClr val="C00000"/>
                            </a:solidFill>
                            <a:latin typeface="Cambria Math" panose="02040503050406030204" pitchFamily="18" charset="0"/>
                          </a:rPr>
                        </m:ctrlPr>
                      </m:sSupPr>
                      <m:e>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𝑹</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𝑺</m:t>
                            </m:r>
                          </m:e>
                        </m:d>
                      </m:e>
                      <m:sup>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𝟏</m:t>
                        </m:r>
                      </m:sup>
                    </m:sSup>
                    <m:r>
                      <a:rPr lang="en-US" altLang="zh-CN" b="1" i="1" smtClean="0">
                        <a:solidFill>
                          <a:srgbClr val="C00000"/>
                        </a:solidFill>
                        <a:latin typeface="Cambria Math" panose="02040503050406030204" pitchFamily="18" charset="0"/>
                      </a:rPr>
                      <m:t>=</m:t>
                    </m:r>
                    <m:sSup>
                      <m:sSupPr>
                        <m:ctrlPr>
                          <a:rPr lang="en-US" altLang="zh-CN" b="1" i="1" smtClean="0">
                            <a:solidFill>
                              <a:srgbClr val="C00000"/>
                            </a:solidFill>
                            <a:latin typeface="Cambria Math" panose="02040503050406030204" pitchFamily="18" charset="0"/>
                          </a:rPr>
                        </m:ctrlPr>
                      </m:sSupPr>
                      <m:e>
                        <m:r>
                          <a:rPr lang="en-US" altLang="zh-CN" b="1" i="1" smtClean="0">
                            <a:solidFill>
                              <a:srgbClr val="C00000"/>
                            </a:solidFill>
                            <a:latin typeface="Cambria Math" panose="02040503050406030204" pitchFamily="18" charset="0"/>
                          </a:rPr>
                          <m:t>𝑹</m:t>
                        </m:r>
                      </m:e>
                      <m:sup>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𝟏</m:t>
                        </m:r>
                      </m:sup>
                    </m:sSup>
                    <m:r>
                      <a:rPr lang="en-US" altLang="zh-CN" b="1" i="1" smtClean="0">
                        <a:solidFill>
                          <a:srgbClr val="C00000"/>
                        </a:solidFill>
                        <a:latin typeface="Cambria Math" panose="02040503050406030204" pitchFamily="18" charset="0"/>
                      </a:rPr>
                      <m:t>∪</m:t>
                    </m:r>
                    <m:sSup>
                      <m:sSupPr>
                        <m:ctrlPr>
                          <a:rPr lang="en-US" altLang="zh-CN" b="1" i="1" smtClean="0">
                            <a:solidFill>
                              <a:srgbClr val="C00000"/>
                            </a:solidFill>
                            <a:latin typeface="Cambria Math" panose="02040503050406030204" pitchFamily="18" charset="0"/>
                          </a:rPr>
                        </m:ctrlPr>
                      </m:sSupPr>
                      <m:e>
                        <m:r>
                          <a:rPr lang="en-US" altLang="zh-CN" b="1" i="1" smtClean="0">
                            <a:solidFill>
                              <a:srgbClr val="C00000"/>
                            </a:solidFill>
                            <a:latin typeface="Cambria Math" panose="02040503050406030204" pitchFamily="18" charset="0"/>
                          </a:rPr>
                          <m:t>𝑺</m:t>
                        </m:r>
                      </m:e>
                      <m:sup>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𝟏</m:t>
                        </m:r>
                      </m:sup>
                    </m:sSup>
                  </m:oMath>
                </a14:m>
                <a:endParaRPr lang="zh-CN" altLang="en-US" b="1">
                  <a:solidFill>
                    <a:srgbClr val="C00000"/>
                  </a:solidFill>
                </a:endParaRPr>
              </a:p>
            </p:txBody>
          </p:sp>
        </mc:Choice>
        <mc:Fallback xmlns="">
          <p:sp>
            <p:nvSpPr>
              <p:cNvPr id="152" name="文本框 151">
                <a:extLst>
                  <a:ext uri="{FF2B5EF4-FFF2-40B4-BE49-F238E27FC236}">
                    <a16:creationId xmlns:a16="http://schemas.microsoft.com/office/drawing/2014/main" id="{E8FA935C-4B9B-4670-8BAB-AF47CE43EC39}"/>
                  </a:ext>
                </a:extLst>
              </p:cNvPr>
              <p:cNvSpPr txBox="1">
                <a:spLocks noRot="1" noChangeAspect="1" noMove="1" noResize="1" noEditPoints="1" noAdjustHandles="1" noChangeArrowheads="1" noChangeShapeType="1" noTextEdit="1"/>
              </p:cNvSpPr>
              <p:nvPr/>
            </p:nvSpPr>
            <p:spPr>
              <a:xfrm>
                <a:off x="5670410" y="1167666"/>
                <a:ext cx="4071418" cy="1103892"/>
              </a:xfrm>
              <a:prstGeom prst="rect">
                <a:avLst/>
              </a:prstGeom>
              <a:blipFill>
                <a:blip r:embed="rId21"/>
                <a:stretch>
                  <a:fillRect t="-3315"/>
                </a:stretch>
              </a:blipFill>
            </p:spPr>
            <p:txBody>
              <a:bodyPr/>
              <a:lstStyle/>
              <a:p>
                <a:r>
                  <a:rPr lang="zh-CN" altLang="en-US">
                    <a:noFill/>
                  </a:rPr>
                  <a:t> </a:t>
                </a:r>
              </a:p>
            </p:txBody>
          </p:sp>
        </mc:Fallback>
      </mc:AlternateContent>
      <p:sp>
        <p:nvSpPr>
          <p:cNvPr id="153" name="矩形: 圆角 152">
            <a:extLst>
              <a:ext uri="{FF2B5EF4-FFF2-40B4-BE49-F238E27FC236}">
                <a16:creationId xmlns:a16="http://schemas.microsoft.com/office/drawing/2014/main" id="{BEF40850-8118-45B6-9A78-8A669CE6FAA5}"/>
              </a:ext>
            </a:extLst>
          </p:cNvPr>
          <p:cNvSpPr/>
          <p:nvPr/>
        </p:nvSpPr>
        <p:spPr>
          <a:xfrm>
            <a:off x="173535" y="2425139"/>
            <a:ext cx="5868333" cy="3638880"/>
          </a:xfrm>
          <a:prstGeom prst="roundRect">
            <a:avLst>
              <a:gd name="adj" fmla="val 4802"/>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矩形: 圆角 153">
            <a:extLst>
              <a:ext uri="{FF2B5EF4-FFF2-40B4-BE49-F238E27FC236}">
                <a16:creationId xmlns:a16="http://schemas.microsoft.com/office/drawing/2014/main" id="{892A58C0-4AE9-4049-88C6-CF4FE5821F82}"/>
              </a:ext>
            </a:extLst>
          </p:cNvPr>
          <p:cNvSpPr/>
          <p:nvPr/>
        </p:nvSpPr>
        <p:spPr>
          <a:xfrm>
            <a:off x="6117297" y="2425139"/>
            <a:ext cx="5901168" cy="3638880"/>
          </a:xfrm>
          <a:prstGeom prst="roundRect">
            <a:avLst>
              <a:gd name="adj" fmla="val 4802"/>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文本框 154">
            <a:extLst>
              <a:ext uri="{FF2B5EF4-FFF2-40B4-BE49-F238E27FC236}">
                <a16:creationId xmlns:a16="http://schemas.microsoft.com/office/drawing/2014/main" id="{D7860859-B62A-49E6-B461-CE0CA58C1885}"/>
              </a:ext>
            </a:extLst>
          </p:cNvPr>
          <p:cNvSpPr txBox="1"/>
          <p:nvPr/>
        </p:nvSpPr>
        <p:spPr>
          <a:xfrm>
            <a:off x="9969250" y="1396447"/>
            <a:ext cx="1821003" cy="646331"/>
          </a:xfrm>
          <a:prstGeom prst="rect">
            <a:avLst/>
          </a:prstGeom>
          <a:solidFill>
            <a:schemeClr val="accent4">
              <a:lumMod val="40000"/>
              <a:lumOff val="60000"/>
            </a:schemeClr>
          </a:solidFill>
        </p:spPr>
        <p:txBody>
          <a:bodyPr wrap="square" rtlCol="0">
            <a:spAutoFit/>
          </a:bodyPr>
          <a:lstStyle/>
          <a:p>
            <a:r>
              <a:rPr lang="zh-CN" altLang="en-US" b="1">
                <a:solidFill>
                  <a:srgbClr val="002060"/>
                </a:solidFill>
              </a:rPr>
              <a:t>自行根据证明思路写出完整证明</a:t>
            </a:r>
          </a:p>
        </p:txBody>
      </p:sp>
      <p:sp>
        <p:nvSpPr>
          <p:cNvPr id="156" name="文本框 155">
            <a:extLst>
              <a:ext uri="{FF2B5EF4-FFF2-40B4-BE49-F238E27FC236}">
                <a16:creationId xmlns:a16="http://schemas.microsoft.com/office/drawing/2014/main" id="{816B030A-6A43-4FB3-9C59-41F9798C4E0D}"/>
              </a:ext>
            </a:extLst>
          </p:cNvPr>
          <p:cNvSpPr txBox="1"/>
          <p:nvPr/>
        </p:nvSpPr>
        <p:spPr>
          <a:xfrm>
            <a:off x="5512570" y="2610505"/>
            <a:ext cx="1134025" cy="369332"/>
          </a:xfrm>
          <a:prstGeom prst="rect">
            <a:avLst/>
          </a:prstGeom>
          <a:solidFill>
            <a:schemeClr val="accent2">
              <a:lumMod val="20000"/>
              <a:lumOff val="80000"/>
            </a:schemeClr>
          </a:solidFill>
        </p:spPr>
        <p:txBody>
          <a:bodyPr wrap="square" rtlCol="0">
            <a:spAutoFit/>
          </a:bodyPr>
          <a:lstStyle/>
          <a:p>
            <a:pPr algn="ctr"/>
            <a:r>
              <a:rPr lang="zh-CN" altLang="en-US" b="1">
                <a:solidFill>
                  <a:srgbClr val="C00000"/>
                </a:solidFill>
              </a:rPr>
              <a:t>证明思路</a:t>
            </a:r>
          </a:p>
        </p:txBody>
      </p:sp>
    </p:spTree>
    <p:extLst>
      <p:ext uri="{BB962C8B-B14F-4D97-AF65-F5344CB8AC3E}">
        <p14:creationId xmlns:p14="http://schemas.microsoft.com/office/powerpoint/2010/main" val="3733590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第二十讲  关系的闭包</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13</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1107232" y="1448010"/>
            <a:ext cx="5281127" cy="3874715"/>
          </a:xfrm>
          <a:prstGeom prst="rect">
            <a:avLst/>
          </a:prstGeom>
          <a:noFill/>
        </p:spPr>
        <p:txBody>
          <a:bodyPr wrap="square" rtlCol="0">
            <a:spAutoFit/>
          </a:bodyPr>
          <a:lstStyle/>
          <a:p>
            <a:pPr>
              <a:lnSpc>
                <a:spcPct val="200000"/>
              </a:lnSpc>
            </a:pPr>
            <a:r>
              <a:rPr lang="zh-CN" altLang="en-US" sz="3200" b="1">
                <a:solidFill>
                  <a:schemeClr val="bg2">
                    <a:lumMod val="90000"/>
                  </a:schemeClr>
                </a:solidFill>
                <a:latin typeface="仿宋" panose="02010609060101010101" pitchFamily="49" charset="-122"/>
                <a:ea typeface="仿宋" panose="02010609060101010101" pitchFamily="49" charset="-122"/>
              </a:rPr>
              <a:t>关系闭包的定义与基本性质</a:t>
            </a:r>
            <a:endParaRPr lang="en-US" altLang="zh-CN" sz="3200" b="1">
              <a:solidFill>
                <a:schemeClr val="bg2">
                  <a:lumMod val="90000"/>
                </a:schemeClr>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bg2">
                    <a:lumMod val="90000"/>
                  </a:schemeClr>
                </a:solidFill>
                <a:latin typeface="仿宋" panose="02010609060101010101" pitchFamily="49" charset="-122"/>
                <a:ea typeface="仿宋" panose="02010609060101010101" pitchFamily="49" charset="-122"/>
              </a:rPr>
              <a:t>自反闭包和对称闭包的计算</a:t>
            </a:r>
            <a:endParaRPr lang="en-US" altLang="zh-CN" sz="3200" b="1">
              <a:solidFill>
                <a:schemeClr val="bg2">
                  <a:lumMod val="90000"/>
                </a:schemeClr>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传递闭包的计算</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en-US" altLang="zh-CN" sz="3200">
                <a:solidFill>
                  <a:schemeClr val="bg2">
                    <a:lumMod val="90000"/>
                  </a:schemeClr>
                </a:solidFill>
                <a:latin typeface="Arial" panose="020B0604020202020204" pitchFamily="34" charset="0"/>
                <a:ea typeface="仿宋" panose="02010609060101010101" pitchFamily="49" charset="-122"/>
                <a:cs typeface="Arial" panose="020B0604020202020204" pitchFamily="34" charset="0"/>
              </a:rPr>
              <a:t>Warshall</a:t>
            </a:r>
            <a:r>
              <a:rPr lang="zh-CN" altLang="en-US" sz="3200" b="1">
                <a:solidFill>
                  <a:schemeClr val="bg2">
                    <a:lumMod val="90000"/>
                  </a:schemeClr>
                </a:solidFill>
                <a:latin typeface="仿宋" panose="02010609060101010101" pitchFamily="49" charset="-122"/>
                <a:ea typeface="仿宋" panose="02010609060101010101" pitchFamily="49" charset="-122"/>
              </a:rPr>
              <a:t>算法</a:t>
            </a:r>
            <a:endParaRPr lang="en-US" altLang="zh-CN" sz="3200" b="1">
              <a:solidFill>
                <a:schemeClr val="bg2">
                  <a:lumMod val="90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466699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圆角 44">
            <a:extLst>
              <a:ext uri="{FF2B5EF4-FFF2-40B4-BE49-F238E27FC236}">
                <a16:creationId xmlns:a16="http://schemas.microsoft.com/office/drawing/2014/main" id="{1725BD26-B93F-4C7F-B489-2DE9AFDF6E5C}"/>
              </a:ext>
            </a:extLst>
          </p:cNvPr>
          <p:cNvSpPr/>
          <p:nvPr/>
        </p:nvSpPr>
        <p:spPr>
          <a:xfrm>
            <a:off x="994493" y="2876115"/>
            <a:ext cx="8536625" cy="2432497"/>
          </a:xfrm>
          <a:prstGeom prst="roundRect">
            <a:avLst>
              <a:gd name="adj" fmla="val 8435"/>
            </a:avLst>
          </a:prstGeom>
          <a:solidFill>
            <a:schemeClr val="bg1">
              <a:lumMod val="95000"/>
              <a:alpha val="50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传递闭包的计算</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第二十讲  关系的闭包</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14</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生活中关系传递闭包的计算举例（一）</a:t>
            </a:r>
          </a:p>
        </p:txBody>
      </p:sp>
      <p:sp>
        <p:nvSpPr>
          <p:cNvPr id="11" name="文本框 10">
            <a:extLst>
              <a:ext uri="{FF2B5EF4-FFF2-40B4-BE49-F238E27FC236}">
                <a16:creationId xmlns:a16="http://schemas.microsoft.com/office/drawing/2014/main" id="{40070326-946C-4704-8F5A-A76E6EC4D872}"/>
              </a:ext>
            </a:extLst>
          </p:cNvPr>
          <p:cNvSpPr txBox="1"/>
          <p:nvPr/>
        </p:nvSpPr>
        <p:spPr>
          <a:xfrm>
            <a:off x="876794" y="1234961"/>
            <a:ext cx="10438410" cy="923330"/>
          </a:xfrm>
          <a:prstGeom prst="rect">
            <a:avLst/>
          </a:prstGeom>
          <a:solidFill>
            <a:schemeClr val="accent5">
              <a:lumMod val="20000"/>
              <a:lumOff val="80000"/>
            </a:schemeClr>
          </a:solidFill>
        </p:spPr>
        <p:txBody>
          <a:bodyPr wrap="square" rtlCol="0">
            <a:spAutoFit/>
          </a:bodyPr>
          <a:lstStyle/>
          <a:p>
            <a:pPr algn="ctr">
              <a:spcBef>
                <a:spcPts val="600"/>
              </a:spcBef>
              <a:spcAft>
                <a:spcPts val="600"/>
              </a:spcAft>
            </a:pPr>
            <a:r>
              <a:rPr lang="zh-CN" altLang="en-US" sz="2400" b="1">
                <a:solidFill>
                  <a:schemeClr val="accent2">
                    <a:lumMod val="50000"/>
                  </a:schemeClr>
                </a:solidFill>
              </a:rPr>
              <a:t>关系的传递闭包是包含这个关系的最小传递关系</a:t>
            </a:r>
          </a:p>
          <a:p>
            <a:pPr algn="ct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当一个关系不具有传递性时，可</a:t>
            </a:r>
            <a:r>
              <a:rPr lang="zh-CN" altLang="en-US" sz="2000" b="1">
                <a:solidFill>
                  <a:srgbClr val="C00000"/>
                </a:solidFill>
                <a:latin typeface="+mn-ea"/>
              </a:rPr>
              <a:t>添加最少有序对</a:t>
            </a:r>
            <a:r>
              <a:rPr lang="zh-CN" altLang="en-US" sz="2000" b="1">
                <a:solidFill>
                  <a:srgbClr val="002060"/>
                </a:solidFill>
                <a:latin typeface="楷体" panose="02010609060101010101" pitchFamily="49" charset="-122"/>
                <a:ea typeface="楷体" panose="02010609060101010101" pitchFamily="49" charset="-122"/>
              </a:rPr>
              <a:t>使得其具有传递性，从而得到它的传递闭包</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3B12815-141D-455E-9336-824A151109DF}"/>
                  </a:ext>
                </a:extLst>
              </p:cNvPr>
              <p:cNvSpPr txBox="1"/>
              <p:nvPr/>
            </p:nvSpPr>
            <p:spPr>
              <a:xfrm>
                <a:off x="875978" y="2375607"/>
                <a:ext cx="10016729" cy="400110"/>
              </a:xfrm>
              <a:prstGeom prst="rect">
                <a:avLst/>
              </a:prstGeom>
              <a:solidFill>
                <a:schemeClr val="accent6">
                  <a:lumMod val="20000"/>
                  <a:lumOff val="80000"/>
                </a:schemeClr>
              </a:solidFill>
            </p:spPr>
            <p:txBody>
              <a:bodyPr wrap="square" rtlCol="0">
                <a:spAutoFit/>
              </a:bodyPr>
              <a:lstStyle/>
              <a:p>
                <a:r>
                  <a:rPr lang="zh-CN" altLang="en-US" sz="2000" b="1">
                    <a:solidFill>
                      <a:srgbClr val="002060"/>
                    </a:solidFill>
                    <a:latin typeface="楷体" panose="02010609060101010101" pitchFamily="49" charset="-122"/>
                    <a:ea typeface="楷体" panose="02010609060101010101" pitchFamily="49" charset="-122"/>
                  </a:rPr>
                  <a:t>设</a:t>
                </a:r>
                <a14:m>
                  <m:oMath xmlns:m="http://schemas.openxmlformats.org/officeDocument/2006/math">
                    <m:r>
                      <a:rPr lang="en-US" altLang="zh-CN" sz="2000" b="1" i="1" smtClean="0">
                        <a:solidFill>
                          <a:srgbClr val="002060"/>
                        </a:solidFill>
                        <a:latin typeface="Cambria Math" panose="02040503050406030204" pitchFamily="18" charset="0"/>
                      </a:rPr>
                      <m:t>𝑨</m:t>
                    </m:r>
                  </m:oMath>
                </a14:m>
                <a:r>
                  <a:rPr lang="zh-CN" altLang="en-US" sz="2000" b="1">
                    <a:solidFill>
                      <a:srgbClr val="002060"/>
                    </a:solidFill>
                    <a:latin typeface="楷体" panose="02010609060101010101" pitchFamily="49" charset="-122"/>
                    <a:ea typeface="楷体" panose="02010609060101010101" pitchFamily="49" charset="-122"/>
                  </a:rPr>
                  <a:t>是所有人构成的集合，关系</a:t>
                </a:r>
                <a14:m>
                  <m:oMath xmlns:m="http://schemas.openxmlformats.org/officeDocument/2006/math">
                    <m:r>
                      <a:rPr lang="en-US" altLang="zh-CN" sz="2000" b="1" i="1" smtClean="0">
                        <a:solidFill>
                          <a:srgbClr val="002060"/>
                        </a:solidFill>
                        <a:latin typeface="Cambria Math" panose="02040503050406030204" pitchFamily="18" charset="0"/>
                      </a:rPr>
                      <m:t>𝑹</m:t>
                    </m:r>
                  </m:oMath>
                </a14:m>
                <a:r>
                  <a:rPr lang="zh-CN" altLang="en-US" sz="2000" b="1">
                    <a:solidFill>
                      <a:srgbClr val="002060"/>
                    </a:solidFill>
                    <a:latin typeface="楷体" panose="02010609060101010101" pitchFamily="49" charset="-122"/>
                    <a:ea typeface="楷体" panose="02010609060101010101" pitchFamily="49" charset="-122"/>
                  </a:rPr>
                  <a:t>是“</a:t>
                </a:r>
                <a:r>
                  <a:rPr lang="zh-CN" altLang="en-US" sz="2000" b="1">
                    <a:solidFill>
                      <a:srgbClr val="C00000"/>
                    </a:solidFill>
                    <a:latin typeface="楷体" panose="02010609060101010101" pitchFamily="49" charset="-122"/>
                    <a:ea typeface="楷体" panose="02010609060101010101" pitchFamily="49" charset="-122"/>
                  </a:rPr>
                  <a:t>能直接联系到</a:t>
                </a:r>
                <a:r>
                  <a:rPr lang="zh-CN" altLang="en-US" sz="2000" b="1">
                    <a:solidFill>
                      <a:srgbClr val="002060"/>
                    </a:solidFill>
                    <a:latin typeface="楷体" panose="02010609060101010101" pitchFamily="49" charset="-122"/>
                    <a:ea typeface="楷体" panose="02010609060101010101" pitchFamily="49" charset="-122"/>
                  </a:rPr>
                  <a:t>”这个关系，考虑</a:t>
                </a:r>
                <a14:m>
                  <m:oMath xmlns:m="http://schemas.openxmlformats.org/officeDocument/2006/math">
                    <m:r>
                      <a:rPr lang="en-US" altLang="zh-CN" sz="2000" b="1" i="1" smtClean="0">
                        <a:solidFill>
                          <a:srgbClr val="002060"/>
                        </a:solidFill>
                        <a:latin typeface="Cambria Math" panose="02040503050406030204" pitchFamily="18" charset="0"/>
                      </a:rPr>
                      <m:t>𝒕</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oMath>
                </a14:m>
                <a:r>
                  <a:rPr lang="zh-CN" altLang="en-US" sz="2000" b="1">
                    <a:solidFill>
                      <a:srgbClr val="002060"/>
                    </a:solidFill>
                    <a:latin typeface="楷体" panose="02010609060101010101" pitchFamily="49" charset="-122"/>
                    <a:ea typeface="楷体" panose="02010609060101010101" pitchFamily="49" charset="-122"/>
                  </a:rPr>
                  <a:t>应该是什么？</a:t>
                </a:r>
              </a:p>
            </p:txBody>
          </p:sp>
        </mc:Choice>
        <mc:Fallback xmlns="">
          <p:sp>
            <p:nvSpPr>
              <p:cNvPr id="2" name="文本框 1">
                <a:extLst>
                  <a:ext uri="{FF2B5EF4-FFF2-40B4-BE49-F238E27FC236}">
                    <a16:creationId xmlns:a16="http://schemas.microsoft.com/office/drawing/2014/main" id="{73B12815-141D-455E-9336-824A151109DF}"/>
                  </a:ext>
                </a:extLst>
              </p:cNvPr>
              <p:cNvSpPr txBox="1">
                <a:spLocks noRot="1" noChangeAspect="1" noMove="1" noResize="1" noEditPoints="1" noAdjustHandles="1" noChangeArrowheads="1" noChangeShapeType="1" noTextEdit="1"/>
              </p:cNvSpPr>
              <p:nvPr/>
            </p:nvSpPr>
            <p:spPr>
              <a:xfrm>
                <a:off x="875978" y="2375607"/>
                <a:ext cx="10016729" cy="400110"/>
              </a:xfrm>
              <a:prstGeom prst="rect">
                <a:avLst/>
              </a:prstGeom>
              <a:blipFill>
                <a:blip r:embed="rId2"/>
                <a:stretch>
                  <a:fillRect l="-670" t="-12308" r="-122" b="-24615"/>
                </a:stretch>
              </a:blipFill>
            </p:spPr>
            <p:txBody>
              <a:bodyPr/>
              <a:lstStyle/>
              <a:p>
                <a:r>
                  <a:rPr lang="zh-CN" altLang="en-US">
                    <a:noFill/>
                  </a:rPr>
                  <a:t> </a:t>
                </a:r>
              </a:p>
            </p:txBody>
          </p:sp>
        </mc:Fallback>
      </mc:AlternateContent>
      <p:grpSp>
        <p:nvGrpSpPr>
          <p:cNvPr id="44" name="组合 43">
            <a:extLst>
              <a:ext uri="{FF2B5EF4-FFF2-40B4-BE49-F238E27FC236}">
                <a16:creationId xmlns:a16="http://schemas.microsoft.com/office/drawing/2014/main" id="{4ED56E39-6761-4D18-944E-9C5460289401}"/>
              </a:ext>
            </a:extLst>
          </p:cNvPr>
          <p:cNvGrpSpPr/>
          <p:nvPr/>
        </p:nvGrpSpPr>
        <p:grpSpPr>
          <a:xfrm>
            <a:off x="1112581" y="2922116"/>
            <a:ext cx="8308509" cy="2386496"/>
            <a:chOff x="1112581" y="2906662"/>
            <a:chExt cx="8308509" cy="2386496"/>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912B13F-8FE5-4604-AEF4-4B0AF06BE690}"/>
                    </a:ext>
                  </a:extLst>
                </p:cNvPr>
                <p:cNvSpPr txBox="1"/>
                <p:nvPr/>
              </p:nvSpPr>
              <p:spPr>
                <a:xfrm>
                  <a:off x="1112581" y="3075708"/>
                  <a:ext cx="1874221" cy="646331"/>
                </a:xfrm>
                <a:prstGeom prst="rect">
                  <a:avLst/>
                </a:prstGeom>
                <a:solidFill>
                  <a:schemeClr val="accent6">
                    <a:lumMod val="20000"/>
                    <a:lumOff val="80000"/>
                    <a:alpha val="25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𝒂</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𝒃</m:t>
                            </m:r>
                          </m:e>
                        </m:d>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𝑹</m:t>
                        </m:r>
                      </m:oMath>
                    </m:oMathPara>
                  </a14:m>
                  <a:endParaRPr lang="en-US" altLang="zh-CN" b="1">
                    <a:solidFill>
                      <a:srgbClr val="002060"/>
                    </a:solidFill>
                    <a:latin typeface="楷体" panose="02010609060101010101" pitchFamily="49" charset="-122"/>
                    <a:ea typeface="楷体" panose="02010609060101010101" pitchFamily="49" charset="-122"/>
                  </a:endParaRPr>
                </a:p>
                <a:p>
                  <a14:m>
                    <m:oMath xmlns:m="http://schemas.openxmlformats.org/officeDocument/2006/math">
                      <m:r>
                        <a:rPr lang="en-US" altLang="zh-CN" b="1" i="1" smtClean="0">
                          <a:solidFill>
                            <a:srgbClr val="002060"/>
                          </a:solidFill>
                          <a:latin typeface="Cambria Math" panose="02040503050406030204" pitchFamily="18" charset="0"/>
                        </a:rPr>
                        <m:t>𝒂</m:t>
                      </m:r>
                    </m:oMath>
                  </a14:m>
                  <a:r>
                    <a:rPr lang="zh-CN" altLang="en-US" b="1">
                      <a:solidFill>
                        <a:srgbClr val="002060"/>
                      </a:solidFill>
                      <a:latin typeface="楷体" panose="02010609060101010101" pitchFamily="49" charset="-122"/>
                      <a:ea typeface="楷体" panose="02010609060101010101" pitchFamily="49" charset="-122"/>
                    </a:rPr>
                    <a:t>能直接联系到</a:t>
                  </a:r>
                  <a14:m>
                    <m:oMath xmlns:m="http://schemas.openxmlformats.org/officeDocument/2006/math">
                      <m:r>
                        <a:rPr lang="en-US" altLang="zh-CN" b="1" i="1" smtClean="0">
                          <a:solidFill>
                            <a:srgbClr val="002060"/>
                          </a:solidFill>
                          <a:latin typeface="Cambria Math" panose="02040503050406030204" pitchFamily="18" charset="0"/>
                        </a:rPr>
                        <m:t>𝒃</m:t>
                      </m:r>
                    </m:oMath>
                  </a14:m>
                  <a:endParaRPr lang="zh-CN" altLang="en-US" b="1">
                    <a:solidFill>
                      <a:srgbClr val="002060"/>
                    </a:solidFill>
                    <a:latin typeface="楷体" panose="02010609060101010101" pitchFamily="49" charset="-122"/>
                    <a:ea typeface="楷体" panose="02010609060101010101" pitchFamily="49" charset="-122"/>
                  </a:endParaRPr>
                </a:p>
              </p:txBody>
            </p:sp>
          </mc:Choice>
          <mc:Fallback xmlns="">
            <p:sp>
              <p:nvSpPr>
                <p:cNvPr id="3" name="文本框 2">
                  <a:extLst>
                    <a:ext uri="{FF2B5EF4-FFF2-40B4-BE49-F238E27FC236}">
                      <a16:creationId xmlns:a16="http://schemas.microsoft.com/office/drawing/2014/main" id="{3912B13F-8FE5-4604-AEF4-4B0AF06BE690}"/>
                    </a:ext>
                  </a:extLst>
                </p:cNvPr>
                <p:cNvSpPr txBox="1">
                  <a:spLocks noRot="1" noChangeAspect="1" noMove="1" noResize="1" noEditPoints="1" noAdjustHandles="1" noChangeArrowheads="1" noChangeShapeType="1" noTextEdit="1"/>
                </p:cNvSpPr>
                <p:nvPr/>
              </p:nvSpPr>
              <p:spPr>
                <a:xfrm>
                  <a:off x="1112581" y="3075708"/>
                  <a:ext cx="1874221" cy="646331"/>
                </a:xfrm>
                <a:prstGeom prst="rect">
                  <a:avLst/>
                </a:prstGeom>
                <a:blipFill>
                  <a:blip r:embed="rId3"/>
                  <a:stretch>
                    <a:fillRect b="-122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3D3E8008-82BF-423C-B21B-BCAE7FD25AA0}"/>
                    </a:ext>
                  </a:extLst>
                </p:cNvPr>
                <p:cNvSpPr txBox="1"/>
                <p:nvPr/>
              </p:nvSpPr>
              <p:spPr>
                <a:xfrm>
                  <a:off x="1145969" y="3851563"/>
                  <a:ext cx="1822862" cy="646331"/>
                </a:xfrm>
                <a:prstGeom prst="rect">
                  <a:avLst/>
                </a:prstGeom>
                <a:solidFill>
                  <a:schemeClr val="accent6">
                    <a:lumMod val="20000"/>
                    <a:lumOff val="80000"/>
                    <a:alpha val="25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𝒃</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𝒄</m:t>
                            </m:r>
                          </m:e>
                        </m:d>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𝑹</m:t>
                        </m:r>
                      </m:oMath>
                    </m:oMathPara>
                  </a14:m>
                  <a:endParaRPr lang="en-US" altLang="zh-CN" b="1">
                    <a:solidFill>
                      <a:srgbClr val="002060"/>
                    </a:solidFill>
                    <a:latin typeface="楷体" panose="02010609060101010101" pitchFamily="49" charset="-122"/>
                    <a:ea typeface="楷体" panose="02010609060101010101" pitchFamily="49" charset="-122"/>
                  </a:endParaRPr>
                </a:p>
                <a:p>
                  <a14:m>
                    <m:oMath xmlns:m="http://schemas.openxmlformats.org/officeDocument/2006/math">
                      <m:r>
                        <a:rPr lang="en-US" altLang="zh-CN" b="1" i="1" smtClean="0">
                          <a:solidFill>
                            <a:srgbClr val="002060"/>
                          </a:solidFill>
                          <a:latin typeface="Cambria Math" panose="02040503050406030204" pitchFamily="18" charset="0"/>
                        </a:rPr>
                        <m:t>𝒃</m:t>
                      </m:r>
                    </m:oMath>
                  </a14:m>
                  <a:r>
                    <a:rPr lang="zh-CN" altLang="en-US" b="1">
                      <a:solidFill>
                        <a:srgbClr val="002060"/>
                      </a:solidFill>
                      <a:latin typeface="楷体" panose="02010609060101010101" pitchFamily="49" charset="-122"/>
                      <a:ea typeface="楷体" panose="02010609060101010101" pitchFamily="49" charset="-122"/>
                    </a:rPr>
                    <a:t>能直接联系到</a:t>
                  </a:r>
                  <a14:m>
                    <m:oMath xmlns:m="http://schemas.openxmlformats.org/officeDocument/2006/math">
                      <m:r>
                        <a:rPr lang="en-US" altLang="zh-CN" b="1" i="1" smtClean="0">
                          <a:solidFill>
                            <a:srgbClr val="002060"/>
                          </a:solidFill>
                          <a:latin typeface="Cambria Math" panose="02040503050406030204" pitchFamily="18" charset="0"/>
                        </a:rPr>
                        <m:t>𝒄</m:t>
                      </m:r>
                    </m:oMath>
                  </a14:m>
                  <a:endParaRPr lang="zh-CN" altLang="en-US" b="1">
                    <a:solidFill>
                      <a:srgbClr val="002060"/>
                    </a:solidFill>
                    <a:latin typeface="楷体" panose="02010609060101010101" pitchFamily="49" charset="-122"/>
                    <a:ea typeface="楷体" panose="02010609060101010101" pitchFamily="49" charset="-122"/>
                  </a:endParaRPr>
                </a:p>
              </p:txBody>
            </p:sp>
          </mc:Choice>
          <mc:Fallback xmlns="">
            <p:sp>
              <p:nvSpPr>
                <p:cNvPr id="12" name="文本框 11">
                  <a:extLst>
                    <a:ext uri="{FF2B5EF4-FFF2-40B4-BE49-F238E27FC236}">
                      <a16:creationId xmlns:a16="http://schemas.microsoft.com/office/drawing/2014/main" id="{3D3E8008-82BF-423C-B21B-BCAE7FD25AA0}"/>
                    </a:ext>
                  </a:extLst>
                </p:cNvPr>
                <p:cNvSpPr txBox="1">
                  <a:spLocks noRot="1" noChangeAspect="1" noMove="1" noResize="1" noEditPoints="1" noAdjustHandles="1" noChangeArrowheads="1" noChangeShapeType="1" noTextEdit="1"/>
                </p:cNvSpPr>
                <p:nvPr/>
              </p:nvSpPr>
              <p:spPr>
                <a:xfrm>
                  <a:off x="1145969" y="3851563"/>
                  <a:ext cx="1822862" cy="646331"/>
                </a:xfrm>
                <a:prstGeom prst="rect">
                  <a:avLst/>
                </a:prstGeom>
                <a:blipFill>
                  <a:blip r:embed="rId4"/>
                  <a:stretch>
                    <a:fillRect b="-122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C2BDCD01-11B7-4738-B5AC-673DDBB7ACD4}"/>
                    </a:ext>
                  </a:extLst>
                </p:cNvPr>
                <p:cNvSpPr txBox="1"/>
                <p:nvPr/>
              </p:nvSpPr>
              <p:spPr>
                <a:xfrm>
                  <a:off x="3845627" y="3214208"/>
                  <a:ext cx="1432955" cy="369332"/>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𝒂</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𝒃</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𝒕</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𝑹</m:t>
                        </m:r>
                        <m:r>
                          <a:rPr lang="en-US" altLang="zh-CN" b="1" i="1" smtClean="0">
                            <a:solidFill>
                              <a:schemeClr val="accent2">
                                <a:lumMod val="50000"/>
                              </a:schemeClr>
                            </a:solidFill>
                            <a:latin typeface="Cambria Math" panose="02040503050406030204" pitchFamily="18" charset="0"/>
                          </a:rPr>
                          <m:t>)</m:t>
                        </m:r>
                      </m:oMath>
                    </m:oMathPara>
                  </a14:m>
                  <a:endParaRPr lang="en-US" altLang="zh-CN" b="1">
                    <a:solidFill>
                      <a:schemeClr val="accent2">
                        <a:lumMod val="50000"/>
                      </a:schemeClr>
                    </a:solidFill>
                    <a:latin typeface="楷体" panose="02010609060101010101" pitchFamily="49" charset="-122"/>
                    <a:ea typeface="楷体" panose="02010609060101010101" pitchFamily="49" charset="-122"/>
                  </a:endParaRPr>
                </a:p>
              </p:txBody>
            </p:sp>
          </mc:Choice>
          <mc:Fallback xmlns="">
            <p:sp>
              <p:nvSpPr>
                <p:cNvPr id="13" name="文本框 12">
                  <a:extLst>
                    <a:ext uri="{FF2B5EF4-FFF2-40B4-BE49-F238E27FC236}">
                      <a16:creationId xmlns:a16="http://schemas.microsoft.com/office/drawing/2014/main" id="{C2BDCD01-11B7-4738-B5AC-673DDBB7ACD4}"/>
                    </a:ext>
                  </a:extLst>
                </p:cNvPr>
                <p:cNvSpPr txBox="1">
                  <a:spLocks noRot="1" noChangeAspect="1" noMove="1" noResize="1" noEditPoints="1" noAdjustHandles="1" noChangeArrowheads="1" noChangeShapeType="1" noTextEdit="1"/>
                </p:cNvSpPr>
                <p:nvPr/>
              </p:nvSpPr>
              <p:spPr>
                <a:xfrm>
                  <a:off x="3845627" y="3214208"/>
                  <a:ext cx="1432955" cy="369332"/>
                </a:xfrm>
                <a:prstGeom prst="rect">
                  <a:avLst/>
                </a:prstGeom>
                <a:blipFill>
                  <a:blip r:embed="rId5"/>
                  <a:stretch>
                    <a:fillRect r="-1277"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AA06DEB1-A82D-44B7-9C20-46C3E1873EA4}"/>
                    </a:ext>
                  </a:extLst>
                </p:cNvPr>
                <p:cNvSpPr txBox="1"/>
                <p:nvPr/>
              </p:nvSpPr>
              <p:spPr>
                <a:xfrm>
                  <a:off x="3815938" y="3985337"/>
                  <a:ext cx="1492332" cy="369332"/>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𝒃</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𝒄</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𝒕</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𝑹</m:t>
                        </m:r>
                        <m:r>
                          <a:rPr lang="en-US" altLang="zh-CN" b="1" i="1" smtClean="0">
                            <a:solidFill>
                              <a:schemeClr val="accent2">
                                <a:lumMod val="50000"/>
                              </a:schemeClr>
                            </a:solidFill>
                            <a:latin typeface="Cambria Math" panose="02040503050406030204" pitchFamily="18" charset="0"/>
                          </a:rPr>
                          <m:t>)</m:t>
                        </m:r>
                      </m:oMath>
                    </m:oMathPara>
                  </a14:m>
                  <a:endParaRPr lang="en-US" altLang="zh-CN" b="1">
                    <a:solidFill>
                      <a:schemeClr val="accent2">
                        <a:lumMod val="50000"/>
                      </a:schemeClr>
                    </a:solidFill>
                    <a:latin typeface="楷体" panose="02010609060101010101" pitchFamily="49" charset="-122"/>
                    <a:ea typeface="楷体" panose="02010609060101010101" pitchFamily="49" charset="-122"/>
                  </a:endParaRPr>
                </a:p>
              </p:txBody>
            </p:sp>
          </mc:Choice>
          <mc:Fallback xmlns="">
            <p:sp>
              <p:nvSpPr>
                <p:cNvPr id="14" name="文本框 13">
                  <a:extLst>
                    <a:ext uri="{FF2B5EF4-FFF2-40B4-BE49-F238E27FC236}">
                      <a16:creationId xmlns:a16="http://schemas.microsoft.com/office/drawing/2014/main" id="{AA06DEB1-A82D-44B7-9C20-46C3E1873EA4}"/>
                    </a:ext>
                  </a:extLst>
                </p:cNvPr>
                <p:cNvSpPr txBox="1">
                  <a:spLocks noRot="1" noChangeAspect="1" noMove="1" noResize="1" noEditPoints="1" noAdjustHandles="1" noChangeArrowheads="1" noChangeShapeType="1" noTextEdit="1"/>
                </p:cNvSpPr>
                <p:nvPr/>
              </p:nvSpPr>
              <p:spPr>
                <a:xfrm>
                  <a:off x="3815938" y="3985337"/>
                  <a:ext cx="1492332" cy="369332"/>
                </a:xfrm>
                <a:prstGeom prst="rect">
                  <a:avLst/>
                </a:prstGeom>
                <a:blipFill>
                  <a:blip r:embed="rId6"/>
                  <a:stretch>
                    <a:fillRect b="-163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1C770E65-9961-4673-8FF7-0528A4228138}"/>
                    </a:ext>
                  </a:extLst>
                </p:cNvPr>
                <p:cNvSpPr txBox="1"/>
                <p:nvPr/>
              </p:nvSpPr>
              <p:spPr>
                <a:xfrm>
                  <a:off x="5892141" y="3576805"/>
                  <a:ext cx="1440872" cy="369332"/>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𝒂</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𝒄</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𝒕</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𝑹</m:t>
                        </m:r>
                        <m:r>
                          <a:rPr lang="en-US" altLang="zh-CN" b="1" i="1" smtClean="0">
                            <a:solidFill>
                              <a:schemeClr val="accent2">
                                <a:lumMod val="50000"/>
                              </a:schemeClr>
                            </a:solidFill>
                            <a:latin typeface="Cambria Math" panose="02040503050406030204" pitchFamily="18" charset="0"/>
                          </a:rPr>
                          <m:t>)</m:t>
                        </m:r>
                      </m:oMath>
                    </m:oMathPara>
                  </a14:m>
                  <a:endParaRPr lang="en-US" altLang="zh-CN" b="1">
                    <a:solidFill>
                      <a:schemeClr val="accent2">
                        <a:lumMod val="50000"/>
                      </a:schemeClr>
                    </a:solidFill>
                    <a:latin typeface="楷体" panose="02010609060101010101" pitchFamily="49" charset="-122"/>
                    <a:ea typeface="楷体" panose="02010609060101010101" pitchFamily="49" charset="-122"/>
                  </a:endParaRPr>
                </a:p>
              </p:txBody>
            </p:sp>
          </mc:Choice>
          <mc:Fallback xmlns="">
            <p:sp>
              <p:nvSpPr>
                <p:cNvPr id="15" name="文本框 14">
                  <a:extLst>
                    <a:ext uri="{FF2B5EF4-FFF2-40B4-BE49-F238E27FC236}">
                      <a16:creationId xmlns:a16="http://schemas.microsoft.com/office/drawing/2014/main" id="{1C770E65-9961-4673-8FF7-0528A4228138}"/>
                    </a:ext>
                  </a:extLst>
                </p:cNvPr>
                <p:cNvSpPr txBox="1">
                  <a:spLocks noRot="1" noChangeAspect="1" noMove="1" noResize="1" noEditPoints="1" noAdjustHandles="1" noChangeArrowheads="1" noChangeShapeType="1" noTextEdit="1"/>
                </p:cNvSpPr>
                <p:nvPr/>
              </p:nvSpPr>
              <p:spPr>
                <a:xfrm>
                  <a:off x="5892141" y="3576805"/>
                  <a:ext cx="1440872" cy="369332"/>
                </a:xfrm>
                <a:prstGeom prst="rect">
                  <a:avLst/>
                </a:prstGeom>
                <a:blipFill>
                  <a:blip r:embed="rId7"/>
                  <a:stretch>
                    <a:fillRect r="-424" b="-163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022F0804-0925-4C3C-8D38-7343B11CB825}"/>
                    </a:ext>
                  </a:extLst>
                </p:cNvPr>
                <p:cNvSpPr txBox="1"/>
                <p:nvPr/>
              </p:nvSpPr>
              <p:spPr>
                <a:xfrm>
                  <a:off x="1112581" y="4646827"/>
                  <a:ext cx="1856250" cy="646331"/>
                </a:xfrm>
                <a:prstGeom prst="rect">
                  <a:avLst/>
                </a:prstGeom>
                <a:solidFill>
                  <a:schemeClr val="accent6">
                    <a:lumMod val="20000"/>
                    <a:lumOff val="80000"/>
                    <a:alpha val="25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𝒄</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𝒅</m:t>
                            </m:r>
                          </m:e>
                        </m:d>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𝑹</m:t>
                        </m:r>
                      </m:oMath>
                    </m:oMathPara>
                  </a14:m>
                  <a:endParaRPr lang="en-US" altLang="zh-CN" b="1">
                    <a:solidFill>
                      <a:srgbClr val="002060"/>
                    </a:solidFill>
                    <a:latin typeface="楷体" panose="02010609060101010101" pitchFamily="49" charset="-122"/>
                    <a:ea typeface="楷体" panose="02010609060101010101" pitchFamily="49" charset="-122"/>
                  </a:endParaRPr>
                </a:p>
                <a:p>
                  <a14:m>
                    <m:oMath xmlns:m="http://schemas.openxmlformats.org/officeDocument/2006/math">
                      <m:r>
                        <a:rPr lang="en-US" altLang="zh-CN" b="1" i="1" smtClean="0">
                          <a:solidFill>
                            <a:srgbClr val="002060"/>
                          </a:solidFill>
                          <a:latin typeface="Cambria Math" panose="02040503050406030204" pitchFamily="18" charset="0"/>
                        </a:rPr>
                        <m:t>𝒄</m:t>
                      </m:r>
                    </m:oMath>
                  </a14:m>
                  <a:r>
                    <a:rPr lang="zh-CN" altLang="en-US" b="1">
                      <a:solidFill>
                        <a:srgbClr val="002060"/>
                      </a:solidFill>
                      <a:latin typeface="楷体" panose="02010609060101010101" pitchFamily="49" charset="-122"/>
                      <a:ea typeface="楷体" panose="02010609060101010101" pitchFamily="49" charset="-122"/>
                    </a:rPr>
                    <a:t>能直接联系到</a:t>
                  </a:r>
                  <a14:m>
                    <m:oMath xmlns:m="http://schemas.openxmlformats.org/officeDocument/2006/math">
                      <m:r>
                        <a:rPr lang="en-US" altLang="zh-CN" b="1" i="1" smtClean="0">
                          <a:solidFill>
                            <a:srgbClr val="002060"/>
                          </a:solidFill>
                          <a:latin typeface="Cambria Math" panose="02040503050406030204" pitchFamily="18" charset="0"/>
                        </a:rPr>
                        <m:t>𝒅</m:t>
                      </m:r>
                    </m:oMath>
                  </a14:m>
                  <a:endParaRPr lang="zh-CN" altLang="en-US" b="1">
                    <a:solidFill>
                      <a:srgbClr val="002060"/>
                    </a:solidFill>
                    <a:latin typeface="楷体" panose="02010609060101010101" pitchFamily="49" charset="-122"/>
                    <a:ea typeface="楷体" panose="02010609060101010101" pitchFamily="49" charset="-122"/>
                  </a:endParaRPr>
                </a:p>
              </p:txBody>
            </p:sp>
          </mc:Choice>
          <mc:Fallback xmlns="">
            <p:sp>
              <p:nvSpPr>
                <p:cNvPr id="16" name="文本框 15">
                  <a:extLst>
                    <a:ext uri="{FF2B5EF4-FFF2-40B4-BE49-F238E27FC236}">
                      <a16:creationId xmlns:a16="http://schemas.microsoft.com/office/drawing/2014/main" id="{022F0804-0925-4C3C-8D38-7343B11CB825}"/>
                    </a:ext>
                  </a:extLst>
                </p:cNvPr>
                <p:cNvSpPr txBox="1">
                  <a:spLocks noRot="1" noChangeAspect="1" noMove="1" noResize="1" noEditPoints="1" noAdjustHandles="1" noChangeArrowheads="1" noChangeShapeType="1" noTextEdit="1"/>
                </p:cNvSpPr>
                <p:nvPr/>
              </p:nvSpPr>
              <p:spPr>
                <a:xfrm>
                  <a:off x="1112581" y="4646827"/>
                  <a:ext cx="1856250" cy="646331"/>
                </a:xfrm>
                <a:prstGeom prst="rect">
                  <a:avLst/>
                </a:prstGeom>
                <a:blipFill>
                  <a:blip r:embed="rId8"/>
                  <a:stretch>
                    <a:fillRect b="-122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A8D1376F-F7C1-4D5B-84AF-A3D7890CBB1E}"/>
                    </a:ext>
                  </a:extLst>
                </p:cNvPr>
                <p:cNvSpPr txBox="1"/>
                <p:nvPr/>
              </p:nvSpPr>
              <p:spPr>
                <a:xfrm>
                  <a:off x="3817918" y="4785327"/>
                  <a:ext cx="1492332" cy="369332"/>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𝒄</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𝒅</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𝒕</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𝑹</m:t>
                        </m:r>
                        <m:r>
                          <a:rPr lang="en-US" altLang="zh-CN" b="1" i="1" smtClean="0">
                            <a:solidFill>
                              <a:schemeClr val="accent2">
                                <a:lumMod val="50000"/>
                              </a:schemeClr>
                            </a:solidFill>
                            <a:latin typeface="Cambria Math" panose="02040503050406030204" pitchFamily="18" charset="0"/>
                          </a:rPr>
                          <m:t>)</m:t>
                        </m:r>
                      </m:oMath>
                    </m:oMathPara>
                  </a14:m>
                  <a:endParaRPr lang="en-US" altLang="zh-CN" b="1">
                    <a:solidFill>
                      <a:schemeClr val="accent2">
                        <a:lumMod val="50000"/>
                      </a:schemeClr>
                    </a:solidFill>
                    <a:latin typeface="楷体" panose="02010609060101010101" pitchFamily="49" charset="-122"/>
                    <a:ea typeface="楷体" panose="02010609060101010101" pitchFamily="49" charset="-122"/>
                  </a:endParaRPr>
                </a:p>
              </p:txBody>
            </p:sp>
          </mc:Choice>
          <mc:Fallback xmlns="">
            <p:sp>
              <p:nvSpPr>
                <p:cNvPr id="18" name="文本框 17">
                  <a:extLst>
                    <a:ext uri="{FF2B5EF4-FFF2-40B4-BE49-F238E27FC236}">
                      <a16:creationId xmlns:a16="http://schemas.microsoft.com/office/drawing/2014/main" id="{A8D1376F-F7C1-4D5B-84AF-A3D7890CBB1E}"/>
                    </a:ext>
                  </a:extLst>
                </p:cNvPr>
                <p:cNvSpPr txBox="1">
                  <a:spLocks noRot="1" noChangeAspect="1" noMove="1" noResize="1" noEditPoints="1" noAdjustHandles="1" noChangeArrowheads="1" noChangeShapeType="1" noTextEdit="1"/>
                </p:cNvSpPr>
                <p:nvPr/>
              </p:nvSpPr>
              <p:spPr>
                <a:xfrm>
                  <a:off x="3817918" y="4785327"/>
                  <a:ext cx="1492332" cy="369332"/>
                </a:xfrm>
                <a:prstGeom prst="rect">
                  <a:avLst/>
                </a:prstGeom>
                <a:blipFill>
                  <a:blip r:embed="rId9"/>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023E9EA5-04A8-4B51-BB9F-BDF159D2C011}"/>
                    </a:ext>
                  </a:extLst>
                </p:cNvPr>
                <p:cNvSpPr txBox="1"/>
                <p:nvPr/>
              </p:nvSpPr>
              <p:spPr>
                <a:xfrm>
                  <a:off x="5892141" y="4397155"/>
                  <a:ext cx="1440872" cy="369332"/>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𝒃</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𝒅</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𝒕</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𝑹</m:t>
                        </m:r>
                        <m:r>
                          <a:rPr lang="en-US" altLang="zh-CN" b="1" i="1" smtClean="0">
                            <a:solidFill>
                              <a:schemeClr val="accent2">
                                <a:lumMod val="50000"/>
                              </a:schemeClr>
                            </a:solidFill>
                            <a:latin typeface="Cambria Math" panose="02040503050406030204" pitchFamily="18" charset="0"/>
                          </a:rPr>
                          <m:t>)</m:t>
                        </m:r>
                      </m:oMath>
                    </m:oMathPara>
                  </a14:m>
                  <a:endParaRPr lang="en-US" altLang="zh-CN" b="1">
                    <a:solidFill>
                      <a:schemeClr val="accent2">
                        <a:lumMod val="50000"/>
                      </a:schemeClr>
                    </a:solidFill>
                    <a:latin typeface="楷体" panose="02010609060101010101" pitchFamily="49" charset="-122"/>
                    <a:ea typeface="楷体" panose="02010609060101010101" pitchFamily="49" charset="-122"/>
                  </a:endParaRPr>
                </a:p>
              </p:txBody>
            </p:sp>
          </mc:Choice>
          <mc:Fallback xmlns="">
            <p:sp>
              <p:nvSpPr>
                <p:cNvPr id="19" name="文本框 18">
                  <a:extLst>
                    <a:ext uri="{FF2B5EF4-FFF2-40B4-BE49-F238E27FC236}">
                      <a16:creationId xmlns:a16="http://schemas.microsoft.com/office/drawing/2014/main" id="{023E9EA5-04A8-4B51-BB9F-BDF159D2C011}"/>
                    </a:ext>
                  </a:extLst>
                </p:cNvPr>
                <p:cNvSpPr txBox="1">
                  <a:spLocks noRot="1" noChangeAspect="1" noMove="1" noResize="1" noEditPoints="1" noAdjustHandles="1" noChangeArrowheads="1" noChangeShapeType="1" noTextEdit="1"/>
                </p:cNvSpPr>
                <p:nvPr/>
              </p:nvSpPr>
              <p:spPr>
                <a:xfrm>
                  <a:off x="5892141" y="4397155"/>
                  <a:ext cx="1440872" cy="369332"/>
                </a:xfrm>
                <a:prstGeom prst="rect">
                  <a:avLst/>
                </a:prstGeom>
                <a:blipFill>
                  <a:blip r:embed="rId10"/>
                  <a:stretch>
                    <a:fillRect r="-1695"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DAF3B90E-A3A7-409C-91D2-77AEE57ADEA7}"/>
                    </a:ext>
                  </a:extLst>
                </p:cNvPr>
                <p:cNvSpPr txBox="1"/>
                <p:nvPr/>
              </p:nvSpPr>
              <p:spPr>
                <a:xfrm>
                  <a:off x="7980218" y="4785327"/>
                  <a:ext cx="1440872" cy="369332"/>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𝒂</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𝒅</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𝒕</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𝑹</m:t>
                        </m:r>
                        <m:r>
                          <a:rPr lang="en-US" altLang="zh-CN" b="1" i="1" smtClean="0">
                            <a:solidFill>
                              <a:schemeClr val="accent2">
                                <a:lumMod val="50000"/>
                              </a:schemeClr>
                            </a:solidFill>
                            <a:latin typeface="Cambria Math" panose="02040503050406030204" pitchFamily="18" charset="0"/>
                          </a:rPr>
                          <m:t>)</m:t>
                        </m:r>
                      </m:oMath>
                    </m:oMathPara>
                  </a14:m>
                  <a:endParaRPr lang="en-US" altLang="zh-CN" b="1">
                    <a:solidFill>
                      <a:schemeClr val="accent2">
                        <a:lumMod val="50000"/>
                      </a:schemeClr>
                    </a:solidFill>
                    <a:latin typeface="楷体" panose="02010609060101010101" pitchFamily="49" charset="-122"/>
                    <a:ea typeface="楷体" panose="02010609060101010101" pitchFamily="49" charset="-122"/>
                  </a:endParaRPr>
                </a:p>
              </p:txBody>
            </p:sp>
          </mc:Choice>
          <mc:Fallback xmlns="">
            <p:sp>
              <p:nvSpPr>
                <p:cNvPr id="20" name="文本框 19">
                  <a:extLst>
                    <a:ext uri="{FF2B5EF4-FFF2-40B4-BE49-F238E27FC236}">
                      <a16:creationId xmlns:a16="http://schemas.microsoft.com/office/drawing/2014/main" id="{DAF3B90E-A3A7-409C-91D2-77AEE57ADEA7}"/>
                    </a:ext>
                  </a:extLst>
                </p:cNvPr>
                <p:cNvSpPr txBox="1">
                  <a:spLocks noRot="1" noChangeAspect="1" noMove="1" noResize="1" noEditPoints="1" noAdjustHandles="1" noChangeArrowheads="1" noChangeShapeType="1" noTextEdit="1"/>
                </p:cNvSpPr>
                <p:nvPr/>
              </p:nvSpPr>
              <p:spPr>
                <a:xfrm>
                  <a:off x="7980218" y="4785327"/>
                  <a:ext cx="1440872" cy="369332"/>
                </a:xfrm>
                <a:prstGeom prst="rect">
                  <a:avLst/>
                </a:prstGeom>
                <a:blipFill>
                  <a:blip r:embed="rId11"/>
                  <a:stretch>
                    <a:fillRect r="-1695" b="-16667"/>
                  </a:stretch>
                </a:blipFill>
              </p:spPr>
              <p:txBody>
                <a:bodyPr/>
                <a:lstStyle/>
                <a:p>
                  <a:r>
                    <a:rPr lang="zh-CN" altLang="en-US">
                      <a:noFill/>
                    </a:rPr>
                    <a:t> </a:t>
                  </a:r>
                </a:p>
              </p:txBody>
            </p:sp>
          </mc:Fallback>
        </mc:AlternateContent>
        <p:cxnSp>
          <p:nvCxnSpPr>
            <p:cNvPr id="6" name="直接箭头连接符 5">
              <a:extLst>
                <a:ext uri="{FF2B5EF4-FFF2-40B4-BE49-F238E27FC236}">
                  <a16:creationId xmlns:a16="http://schemas.microsoft.com/office/drawing/2014/main" id="{422586BE-06DB-4598-9304-CBE2C5BCE697}"/>
                </a:ext>
              </a:extLst>
            </p:cNvPr>
            <p:cNvCxnSpPr>
              <a:stCxn id="3" idx="3"/>
              <a:endCxn id="13" idx="1"/>
            </p:cNvCxnSpPr>
            <p:nvPr/>
          </p:nvCxnSpPr>
          <p:spPr>
            <a:xfrm>
              <a:off x="2986802" y="3398874"/>
              <a:ext cx="8588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EF9914DD-56AB-48CC-A743-2F3841EA4020}"/>
                </a:ext>
              </a:extLst>
            </p:cNvPr>
            <p:cNvCxnSpPr>
              <a:stCxn id="12" idx="3"/>
              <a:endCxn id="14" idx="1"/>
            </p:cNvCxnSpPr>
            <p:nvPr/>
          </p:nvCxnSpPr>
          <p:spPr>
            <a:xfrm flipV="1">
              <a:off x="2968831" y="4170003"/>
              <a:ext cx="847107" cy="4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5818221F-288E-4EDB-831A-2ED879D02441}"/>
                </a:ext>
              </a:extLst>
            </p:cNvPr>
            <p:cNvCxnSpPr>
              <a:stCxn id="16" idx="3"/>
              <a:endCxn id="18" idx="1"/>
            </p:cNvCxnSpPr>
            <p:nvPr/>
          </p:nvCxnSpPr>
          <p:spPr>
            <a:xfrm>
              <a:off x="2968831" y="4969993"/>
              <a:ext cx="8490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81914904-46C1-4E83-8A7C-2A73A55ABD39}"/>
                    </a:ext>
                  </a:extLst>
                </p:cNvPr>
                <p:cNvSpPr txBox="1"/>
                <p:nvPr/>
              </p:nvSpPr>
              <p:spPr>
                <a:xfrm>
                  <a:off x="3937928" y="2906662"/>
                  <a:ext cx="1148006" cy="276999"/>
                </a:xfrm>
                <a:prstGeom prst="rect">
                  <a:avLst/>
                </a:prstGeom>
                <a:solidFill>
                  <a:schemeClr val="accent4">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𝑹</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𝒕</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𝑹</m:t>
                            </m:r>
                          </m:e>
                        </m:d>
                      </m:oMath>
                    </m:oMathPara>
                  </a14:m>
                  <a:endParaRPr lang="zh-CN" altLang="en-US" b="1">
                    <a:solidFill>
                      <a:schemeClr val="accent2">
                        <a:lumMod val="50000"/>
                      </a:schemeClr>
                    </a:solidFill>
                  </a:endParaRPr>
                </a:p>
              </p:txBody>
            </p:sp>
          </mc:Choice>
          <mc:Fallback xmlns="">
            <p:sp>
              <p:nvSpPr>
                <p:cNvPr id="25" name="文本框 24">
                  <a:extLst>
                    <a:ext uri="{FF2B5EF4-FFF2-40B4-BE49-F238E27FC236}">
                      <a16:creationId xmlns:a16="http://schemas.microsoft.com/office/drawing/2014/main" id="{81914904-46C1-4E83-8A7C-2A73A55ABD39}"/>
                    </a:ext>
                  </a:extLst>
                </p:cNvPr>
                <p:cNvSpPr txBox="1">
                  <a:spLocks noRot="1" noChangeAspect="1" noMove="1" noResize="1" noEditPoints="1" noAdjustHandles="1" noChangeArrowheads="1" noChangeShapeType="1" noTextEdit="1"/>
                </p:cNvSpPr>
                <p:nvPr/>
              </p:nvSpPr>
              <p:spPr>
                <a:xfrm>
                  <a:off x="3937928" y="2906662"/>
                  <a:ext cx="1148006" cy="276999"/>
                </a:xfrm>
                <a:prstGeom prst="rect">
                  <a:avLst/>
                </a:prstGeom>
                <a:blipFill>
                  <a:blip r:embed="rId12"/>
                  <a:stretch>
                    <a:fillRect b="-6522"/>
                  </a:stretch>
                </a:blipFill>
              </p:spPr>
              <p:txBody>
                <a:bodyPr/>
                <a:lstStyle/>
                <a:p>
                  <a:r>
                    <a:rPr lang="zh-CN" altLang="en-US">
                      <a:noFill/>
                    </a:rPr>
                    <a:t> </a:t>
                  </a:r>
                </a:p>
              </p:txBody>
            </p:sp>
          </mc:Fallback>
        </mc:AlternateContent>
        <p:cxnSp>
          <p:nvCxnSpPr>
            <p:cNvPr id="27" name="直接箭头连接符 26">
              <a:extLst>
                <a:ext uri="{FF2B5EF4-FFF2-40B4-BE49-F238E27FC236}">
                  <a16:creationId xmlns:a16="http://schemas.microsoft.com/office/drawing/2014/main" id="{76BEB3F1-3DFD-4BDD-ACFA-E2697C9461FE}"/>
                </a:ext>
              </a:extLst>
            </p:cNvPr>
            <p:cNvCxnSpPr>
              <a:stCxn id="13" idx="3"/>
              <a:endCxn id="15" idx="1"/>
            </p:cNvCxnSpPr>
            <p:nvPr/>
          </p:nvCxnSpPr>
          <p:spPr>
            <a:xfrm>
              <a:off x="5278582" y="3398874"/>
              <a:ext cx="613559" cy="362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4CFFFE4D-8D30-4F03-AF61-9CBE0AFED041}"/>
                </a:ext>
              </a:extLst>
            </p:cNvPr>
            <p:cNvCxnSpPr>
              <a:stCxn id="14" idx="3"/>
              <a:endCxn id="15" idx="1"/>
            </p:cNvCxnSpPr>
            <p:nvPr/>
          </p:nvCxnSpPr>
          <p:spPr>
            <a:xfrm flipV="1">
              <a:off x="5308270" y="3761471"/>
              <a:ext cx="583871" cy="40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4A0D5988-6C5B-4241-AA39-6A773950B14C}"/>
                </a:ext>
              </a:extLst>
            </p:cNvPr>
            <p:cNvCxnSpPr>
              <a:stCxn id="14" idx="3"/>
              <a:endCxn id="19" idx="1"/>
            </p:cNvCxnSpPr>
            <p:nvPr/>
          </p:nvCxnSpPr>
          <p:spPr>
            <a:xfrm>
              <a:off x="5308270" y="4170003"/>
              <a:ext cx="583871" cy="411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B255FF5E-DD97-4A96-BC34-1A74D7F74FE8}"/>
                </a:ext>
              </a:extLst>
            </p:cNvPr>
            <p:cNvCxnSpPr>
              <a:stCxn id="18" idx="3"/>
              <a:endCxn id="19" idx="1"/>
            </p:cNvCxnSpPr>
            <p:nvPr/>
          </p:nvCxnSpPr>
          <p:spPr>
            <a:xfrm flipV="1">
              <a:off x="5310250" y="4581821"/>
              <a:ext cx="581891" cy="388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6B9207A2-81F9-4698-88B9-10A83CA32B99}"/>
                </a:ext>
              </a:extLst>
            </p:cNvPr>
            <p:cNvCxnSpPr>
              <a:stCxn id="15" idx="3"/>
              <a:endCxn id="20" idx="1"/>
            </p:cNvCxnSpPr>
            <p:nvPr/>
          </p:nvCxnSpPr>
          <p:spPr>
            <a:xfrm>
              <a:off x="7333013" y="3761471"/>
              <a:ext cx="647205" cy="1208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063BC5D1-30C4-4028-84C3-14A6F6F0A76F}"/>
                </a:ext>
              </a:extLst>
            </p:cNvPr>
            <p:cNvCxnSpPr>
              <a:stCxn id="18" idx="3"/>
              <a:endCxn id="20" idx="1"/>
            </p:cNvCxnSpPr>
            <p:nvPr/>
          </p:nvCxnSpPr>
          <p:spPr>
            <a:xfrm>
              <a:off x="5310250" y="4969993"/>
              <a:ext cx="26699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71EA7ECF-7225-4202-9758-11C9B31081BE}"/>
                    </a:ext>
                  </a:extLst>
                </p:cNvPr>
                <p:cNvSpPr txBox="1"/>
                <p:nvPr/>
              </p:nvSpPr>
              <p:spPr>
                <a:xfrm>
                  <a:off x="5892141" y="3085649"/>
                  <a:ext cx="1432956" cy="276999"/>
                </a:xfrm>
                <a:prstGeom prst="rect">
                  <a:avLst/>
                </a:prstGeom>
                <a:solidFill>
                  <a:schemeClr val="accent4">
                    <a:lumMod val="20000"/>
                    <a:lumOff val="80000"/>
                  </a:schemeClr>
                </a:solidFill>
              </p:spPr>
              <p:txBody>
                <a:bodyPr wrap="square" lIns="0" tIns="0" rIns="0" bIns="0" rtlCol="0">
                  <a:spAutoFit/>
                </a:bodyPr>
                <a:lstStyle/>
                <a:p>
                  <a14:m>
                    <m:oMath xmlns:m="http://schemas.openxmlformats.org/officeDocument/2006/math">
                      <m:r>
                        <a:rPr lang="en-US" altLang="zh-CN" b="1" i="1" smtClean="0">
                          <a:solidFill>
                            <a:schemeClr val="accent2">
                              <a:lumMod val="50000"/>
                            </a:schemeClr>
                          </a:solidFill>
                          <a:latin typeface="Cambria Math" panose="02040503050406030204" pitchFamily="18" charset="0"/>
                        </a:rPr>
                        <m:t>𝒕</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𝑹</m:t>
                          </m:r>
                        </m:e>
                      </m:d>
                    </m:oMath>
                  </a14:m>
                  <a:r>
                    <a:rPr lang="zh-CN" altLang="en-US" b="1">
                      <a:solidFill>
                        <a:schemeClr val="accent2">
                          <a:lumMod val="50000"/>
                        </a:schemeClr>
                      </a:solidFill>
                    </a:rPr>
                    <a:t>的传递性</a:t>
                  </a:r>
                </a:p>
              </p:txBody>
            </p:sp>
          </mc:Choice>
          <mc:Fallback xmlns="">
            <p:sp>
              <p:nvSpPr>
                <p:cNvPr id="40" name="文本框 39">
                  <a:extLst>
                    <a:ext uri="{FF2B5EF4-FFF2-40B4-BE49-F238E27FC236}">
                      <a16:creationId xmlns:a16="http://schemas.microsoft.com/office/drawing/2014/main" id="{71EA7ECF-7225-4202-9758-11C9B31081BE}"/>
                    </a:ext>
                  </a:extLst>
                </p:cNvPr>
                <p:cNvSpPr txBox="1">
                  <a:spLocks noRot="1" noChangeAspect="1" noMove="1" noResize="1" noEditPoints="1" noAdjustHandles="1" noChangeArrowheads="1" noChangeShapeType="1" noTextEdit="1"/>
                </p:cNvSpPr>
                <p:nvPr/>
              </p:nvSpPr>
              <p:spPr>
                <a:xfrm>
                  <a:off x="5892141" y="3085649"/>
                  <a:ext cx="1432956" cy="276999"/>
                </a:xfrm>
                <a:prstGeom prst="rect">
                  <a:avLst/>
                </a:prstGeom>
                <a:blipFill>
                  <a:blip r:embed="rId13"/>
                  <a:stretch>
                    <a:fillRect l="-5532" t="-28889" r="-5532" b="-51111"/>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1623D5F7-9251-45A0-9EAA-9FDEB40B03E5}"/>
                  </a:ext>
                </a:extLst>
              </p:cNvPr>
              <p:cNvSpPr txBox="1"/>
              <p:nvPr/>
            </p:nvSpPr>
            <p:spPr>
              <a:xfrm>
                <a:off x="8183921" y="3237741"/>
                <a:ext cx="3434550" cy="999504"/>
              </a:xfrm>
              <a:prstGeom prst="rect">
                <a:avLst/>
              </a:prstGeom>
              <a:solidFill>
                <a:schemeClr val="accent2">
                  <a:lumMod val="20000"/>
                  <a:lumOff val="80000"/>
                </a:schemeClr>
              </a:solidFill>
            </p:spPr>
            <p:txBody>
              <a:bodyPr wrap="square" rtlCol="0">
                <a:spAutoFit/>
              </a:bodyPr>
              <a:lstStyle/>
              <a:p>
                <a:pPr algn="ctr">
                  <a:lnSpc>
                    <a:spcPts val="2400"/>
                  </a:lnSpc>
                </a:pP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oMath>
                </a14:m>
                <a:r>
                  <a:rPr lang="en-US" altLang="zh-CN" b="1">
                    <a:solidFill>
                      <a:schemeClr val="accent2">
                        <a:lumMod val="50000"/>
                      </a:schemeClr>
                    </a:solidFill>
                  </a:rPr>
                  <a:t> </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𝒕</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𝑹</m:t>
                    </m:r>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 是“</a:t>
                </a:r>
                <a:r>
                  <a:rPr lang="zh-CN" altLang="en-US" b="1">
                    <a:solidFill>
                      <a:srgbClr val="C00000"/>
                    </a:solidFill>
                  </a:rPr>
                  <a:t>可以联系到</a:t>
                </a:r>
                <a:r>
                  <a:rPr lang="zh-CN" altLang="en-US" b="1">
                    <a:solidFill>
                      <a:schemeClr val="accent2">
                        <a:lumMod val="50000"/>
                      </a:schemeClr>
                    </a:solidFill>
                  </a:rPr>
                  <a:t>”关系：</a:t>
                </a:r>
                <a:endParaRPr lang="en-US" altLang="zh-CN" b="1">
                  <a:solidFill>
                    <a:schemeClr val="accent2">
                      <a:lumMod val="50000"/>
                    </a:schemeClr>
                  </a:solidFill>
                </a:endParaRPr>
              </a:p>
              <a:p>
                <a:pPr algn="ctr">
                  <a:lnSpc>
                    <a:spcPts val="2400"/>
                  </a:lnSpc>
                </a:pPr>
                <a:r>
                  <a:rPr lang="zh-CN" altLang="en-US" b="1">
                    <a:solidFill>
                      <a:schemeClr val="accent2">
                        <a:lumMod val="50000"/>
                      </a:schemeClr>
                    </a:solidFill>
                  </a:rPr>
                  <a:t>如果</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𝒙</m:t>
                    </m:r>
                  </m:oMath>
                </a14:m>
                <a:r>
                  <a:rPr lang="zh-CN" altLang="en-US" b="1">
                    <a:solidFill>
                      <a:schemeClr val="accent2">
                        <a:lumMod val="50000"/>
                      </a:schemeClr>
                    </a:solidFill>
                  </a:rPr>
                  <a:t>和</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𝒚</m:t>
                    </m:r>
                  </m:oMath>
                </a14:m>
                <a:r>
                  <a:rPr lang="zh-CN" altLang="en-US" b="1">
                    <a:solidFill>
                      <a:schemeClr val="accent2">
                        <a:lumMod val="50000"/>
                      </a:schemeClr>
                    </a:solidFill>
                  </a:rPr>
                  <a:t>间存在若干中间能直接联系到的人，则</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𝒙</m:t>
                    </m:r>
                  </m:oMath>
                </a14:m>
                <a:r>
                  <a:rPr lang="zh-CN" altLang="en-US" b="1">
                    <a:solidFill>
                      <a:schemeClr val="accent2">
                        <a:lumMod val="50000"/>
                      </a:schemeClr>
                    </a:solidFill>
                  </a:rPr>
                  <a:t>可以联系到</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𝒚</m:t>
                    </m:r>
                  </m:oMath>
                </a14:m>
                <a:endParaRPr lang="zh-CN" altLang="en-US" b="1">
                  <a:solidFill>
                    <a:schemeClr val="accent2">
                      <a:lumMod val="50000"/>
                    </a:schemeClr>
                  </a:solidFill>
                </a:endParaRPr>
              </a:p>
            </p:txBody>
          </p:sp>
        </mc:Choice>
        <mc:Fallback xmlns="">
          <p:sp>
            <p:nvSpPr>
              <p:cNvPr id="41" name="文本框 40">
                <a:extLst>
                  <a:ext uri="{FF2B5EF4-FFF2-40B4-BE49-F238E27FC236}">
                    <a16:creationId xmlns:a16="http://schemas.microsoft.com/office/drawing/2014/main" id="{1623D5F7-9251-45A0-9EAA-9FDEB40B03E5}"/>
                  </a:ext>
                </a:extLst>
              </p:cNvPr>
              <p:cNvSpPr txBox="1">
                <a:spLocks noRot="1" noChangeAspect="1" noMove="1" noResize="1" noEditPoints="1" noAdjustHandles="1" noChangeArrowheads="1" noChangeShapeType="1" noTextEdit="1"/>
              </p:cNvSpPr>
              <p:nvPr/>
            </p:nvSpPr>
            <p:spPr>
              <a:xfrm>
                <a:off x="8183921" y="3237741"/>
                <a:ext cx="3434550" cy="999504"/>
              </a:xfrm>
              <a:prstGeom prst="rect">
                <a:avLst/>
              </a:prstGeom>
              <a:blipFill>
                <a:blip r:embed="rId14"/>
                <a:stretch>
                  <a:fillRect l="-1599" t="-1220" r="-1421" b="-91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9277B188-09C1-4009-8998-7FCA33280B20}"/>
                  </a:ext>
                </a:extLst>
              </p:cNvPr>
              <p:cNvSpPr txBox="1"/>
              <p:nvPr/>
            </p:nvSpPr>
            <p:spPr>
              <a:xfrm>
                <a:off x="8295990" y="5386055"/>
                <a:ext cx="3210412" cy="1000402"/>
              </a:xfrm>
              <a:prstGeom prst="rect">
                <a:avLst/>
              </a:prstGeom>
              <a:solidFill>
                <a:schemeClr val="accent2">
                  <a:lumMod val="20000"/>
                  <a:lumOff val="80000"/>
                </a:schemeClr>
              </a:solidFill>
            </p:spPr>
            <p:txBody>
              <a:bodyPr wrap="square" rtlCol="0">
                <a:spAutoFit/>
              </a:bodyPr>
              <a:lstStyle/>
              <a:p>
                <a:pPr algn="ctr">
                  <a:lnSpc>
                    <a:spcPts val="2400"/>
                  </a:lnSpc>
                </a:pPr>
                <a14:m>
                  <m:oMath xmlns:m="http://schemas.openxmlformats.org/officeDocument/2006/math">
                    <m:r>
                      <a:rPr lang="en-US" altLang="zh-CN" b="1" i="1" smtClean="0">
                        <a:solidFill>
                          <a:schemeClr val="accent2">
                            <a:lumMod val="50000"/>
                          </a:schemeClr>
                        </a:solidFill>
                        <a:latin typeface="Cambria Math" panose="02040503050406030204" pitchFamily="18" charset="0"/>
                      </a:rPr>
                      <m:t>𝒕</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𝑹</m:t>
                    </m:r>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 的</a:t>
                </a:r>
                <a:r>
                  <a:rPr lang="zh-CN" altLang="en-US" b="1">
                    <a:solidFill>
                      <a:srgbClr val="C00000"/>
                    </a:solidFill>
                  </a:rPr>
                  <a:t>最小性</a:t>
                </a:r>
                <a:r>
                  <a:rPr lang="zh-CN" altLang="en-US" b="1">
                    <a:solidFill>
                      <a:schemeClr val="accent2">
                        <a:lumMod val="50000"/>
                      </a:schemeClr>
                    </a:solidFill>
                  </a:rPr>
                  <a:t>：</a:t>
                </a:r>
                <a:endParaRPr lang="en-US" altLang="zh-CN" b="1">
                  <a:solidFill>
                    <a:schemeClr val="accent2">
                      <a:lumMod val="50000"/>
                    </a:schemeClr>
                  </a:solidFill>
                </a:endParaRPr>
              </a:p>
              <a:p>
                <a:pPr algn="ctr">
                  <a:lnSpc>
                    <a:spcPts val="2400"/>
                  </a:lnSpc>
                </a:pPr>
                <a14:m>
                  <m:oMath xmlns:m="http://schemas.openxmlformats.org/officeDocument/2006/math">
                    <m:r>
                      <a:rPr lang="en-US" altLang="zh-CN" b="1" i="1" smtClean="0">
                        <a:solidFill>
                          <a:schemeClr val="accent2">
                            <a:lumMod val="50000"/>
                          </a:schemeClr>
                        </a:solidFill>
                        <a:latin typeface="Cambria Math" panose="02040503050406030204" pitchFamily="18" charset="0"/>
                      </a:rPr>
                      <m:t>𝒙</m:t>
                    </m:r>
                  </m:oMath>
                </a14:m>
                <a:r>
                  <a:rPr lang="zh-CN" altLang="en-US" b="1">
                    <a:solidFill>
                      <a:schemeClr val="accent2">
                        <a:lumMod val="50000"/>
                      </a:schemeClr>
                    </a:solidFill>
                  </a:rPr>
                  <a:t>要可以联系到</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𝒚</m:t>
                    </m:r>
                  </m:oMath>
                </a14:m>
                <a:r>
                  <a:rPr lang="zh-CN" altLang="en-US" b="1">
                    <a:solidFill>
                      <a:schemeClr val="accent2">
                        <a:lumMod val="50000"/>
                      </a:schemeClr>
                    </a:solidFill>
                  </a:rPr>
                  <a:t>，则必须存在若干中间能直接联系到的人</a:t>
                </a:r>
              </a:p>
            </p:txBody>
          </p:sp>
        </mc:Choice>
        <mc:Fallback xmlns="">
          <p:sp>
            <p:nvSpPr>
              <p:cNvPr id="42" name="文本框 41">
                <a:extLst>
                  <a:ext uri="{FF2B5EF4-FFF2-40B4-BE49-F238E27FC236}">
                    <a16:creationId xmlns:a16="http://schemas.microsoft.com/office/drawing/2014/main" id="{9277B188-09C1-4009-8998-7FCA33280B20}"/>
                  </a:ext>
                </a:extLst>
              </p:cNvPr>
              <p:cNvSpPr txBox="1">
                <a:spLocks noRot="1" noChangeAspect="1" noMove="1" noResize="1" noEditPoints="1" noAdjustHandles="1" noChangeArrowheads="1" noChangeShapeType="1" noTextEdit="1"/>
              </p:cNvSpPr>
              <p:nvPr/>
            </p:nvSpPr>
            <p:spPr>
              <a:xfrm>
                <a:off x="8295990" y="5386055"/>
                <a:ext cx="3210412" cy="1000402"/>
              </a:xfrm>
              <a:prstGeom prst="rect">
                <a:avLst/>
              </a:prstGeom>
              <a:blipFill>
                <a:blip r:embed="rId15"/>
                <a:stretch>
                  <a:fillRect t="-1829" r="-1518" b="-91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BAA95181-AE01-4791-B7EA-95CF023895DA}"/>
                  </a:ext>
                </a:extLst>
              </p:cNvPr>
              <p:cNvSpPr txBox="1"/>
              <p:nvPr/>
            </p:nvSpPr>
            <p:spPr>
              <a:xfrm>
                <a:off x="875978" y="5520669"/>
                <a:ext cx="6354078" cy="691728"/>
              </a:xfrm>
              <a:prstGeom prst="rect">
                <a:avLst/>
              </a:prstGeom>
              <a:solidFill>
                <a:schemeClr val="accent2">
                  <a:lumMod val="20000"/>
                  <a:lumOff val="80000"/>
                </a:schemeClr>
              </a:solidFill>
            </p:spPr>
            <p:txBody>
              <a:bodyPr wrap="square" rtlCol="0">
                <a:spAutoFit/>
              </a:bodyPr>
              <a:lstStyle/>
              <a:p>
                <a:pPr algn="ctr">
                  <a:lnSpc>
                    <a:spcPts val="2400"/>
                  </a:lnSpc>
                </a:pP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 </a:t>
                </a:r>
                <a:r>
                  <a:rPr lang="zh-CN" altLang="en-US" b="1">
                    <a:solidFill>
                      <a:srgbClr val="C00000"/>
                    </a:solidFill>
                  </a:rPr>
                  <a:t>对任意</a:t>
                </a:r>
                <a14:m>
                  <m:oMath xmlns:m="http://schemas.openxmlformats.org/officeDocument/2006/math">
                    <m:r>
                      <a:rPr lang="en-US" altLang="zh-CN" b="1" i="1" smtClean="0">
                        <a:solidFill>
                          <a:srgbClr val="C00000"/>
                        </a:solidFill>
                        <a:latin typeface="Cambria Math" panose="02040503050406030204" pitchFamily="18" charset="0"/>
                      </a:rPr>
                      <m:t>𝒙</m:t>
                    </m:r>
                    <m:r>
                      <a:rPr lang="en-US" altLang="zh-CN" b="1" i="1" smtClean="0">
                        <a:solidFill>
                          <a:srgbClr val="C00000"/>
                        </a:solidFill>
                        <a:latin typeface="Cambria Math" panose="02040503050406030204" pitchFamily="18" charset="0"/>
                      </a:rPr>
                      <m:t>, </m:t>
                    </m:r>
                    <m:r>
                      <a:rPr lang="en-US" altLang="zh-CN" b="1" i="1" smtClean="0">
                        <a:solidFill>
                          <a:srgbClr val="C00000"/>
                        </a:solidFill>
                        <a:latin typeface="Cambria Math" panose="02040503050406030204" pitchFamily="18" charset="0"/>
                      </a:rPr>
                      <m:t>𝒚</m:t>
                    </m:r>
                  </m:oMath>
                </a14:m>
                <a:r>
                  <a:rPr lang="zh-CN" altLang="en-US" b="1">
                    <a:solidFill>
                      <a:srgbClr val="C00000"/>
                    </a:solidFill>
                  </a:rPr>
                  <a:t>，</a:t>
                </a:r>
                <a14:m>
                  <m:oMath xmlns:m="http://schemas.openxmlformats.org/officeDocument/2006/math">
                    <m:d>
                      <m:dPr>
                        <m:begChr m:val="⟨"/>
                        <m:endChr m:val="⟩"/>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𝒙</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𝒚</m:t>
                        </m:r>
                      </m:e>
                    </m:d>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𝒕</m:t>
                    </m:r>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𝑹</m:t>
                        </m:r>
                      </m:e>
                    </m:d>
                  </m:oMath>
                </a14:m>
                <a:r>
                  <a:rPr lang="zh-CN" altLang="en-US" b="1">
                    <a:solidFill>
                      <a:srgbClr val="C00000"/>
                    </a:solidFill>
                  </a:rPr>
                  <a:t>当且仅当</a:t>
                </a:r>
                <a14:m>
                  <m:oMath xmlns:m="http://schemas.openxmlformats.org/officeDocument/2006/math">
                    <m:d>
                      <m:dPr>
                        <m:begChr m:val="⟨"/>
                        <m:endChr m:val="⟩"/>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𝒙</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𝒚</m:t>
                        </m:r>
                      </m:e>
                    </m:d>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𝑹</m:t>
                    </m:r>
                  </m:oMath>
                </a14:m>
                <a:r>
                  <a:rPr lang="zh-CN" altLang="en-US" b="1">
                    <a:solidFill>
                      <a:srgbClr val="C00000"/>
                    </a:solidFill>
                  </a:rPr>
                  <a:t>，或者存在</a:t>
                </a:r>
                <a14:m>
                  <m:oMath xmlns:m="http://schemas.openxmlformats.org/officeDocument/2006/math">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𝒂</m:t>
                        </m:r>
                      </m:e>
                      <m:sub>
                        <m:r>
                          <a:rPr lang="en-US" altLang="zh-CN" b="1" i="1" smtClean="0">
                            <a:solidFill>
                              <a:srgbClr val="C00000"/>
                            </a:solidFill>
                            <a:latin typeface="Cambria Math" panose="02040503050406030204" pitchFamily="18" charset="0"/>
                          </a:rPr>
                          <m:t>𝟏</m:t>
                        </m:r>
                      </m:sub>
                    </m:sSub>
                    <m:r>
                      <a:rPr lang="en-US" altLang="zh-CN" b="1" i="1" smtClean="0">
                        <a:solidFill>
                          <a:srgbClr val="C00000"/>
                        </a:solidFill>
                        <a:latin typeface="Cambria Math" panose="02040503050406030204" pitchFamily="18" charset="0"/>
                      </a:rPr>
                      <m:t>, ⋯, </m:t>
                    </m:r>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𝒂</m:t>
                        </m:r>
                      </m:e>
                      <m:sub>
                        <m:r>
                          <a:rPr lang="en-US" altLang="zh-CN" b="1" i="1" smtClean="0">
                            <a:solidFill>
                              <a:srgbClr val="C00000"/>
                            </a:solidFill>
                            <a:latin typeface="Cambria Math" panose="02040503050406030204" pitchFamily="18" charset="0"/>
                          </a:rPr>
                          <m:t>𝒌</m:t>
                        </m:r>
                      </m:sub>
                    </m:sSub>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𝒌</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𝟏</m:t>
                        </m:r>
                      </m:e>
                    </m:d>
                  </m:oMath>
                </a14:m>
                <a:r>
                  <a:rPr lang="zh-CN" altLang="en-US" b="1">
                    <a:solidFill>
                      <a:srgbClr val="C00000"/>
                    </a:solidFill>
                  </a:rPr>
                  <a:t>使得</a:t>
                </a:r>
                <a14:m>
                  <m:oMath xmlns:m="http://schemas.openxmlformats.org/officeDocument/2006/math">
                    <m:d>
                      <m:dPr>
                        <m:begChr m:val="⟨"/>
                        <m:endChr m:val="⟩"/>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𝒙</m:t>
                        </m:r>
                        <m:r>
                          <a:rPr lang="en-US" altLang="zh-CN" b="1" i="1" smtClean="0">
                            <a:solidFill>
                              <a:srgbClr val="C00000"/>
                            </a:solidFill>
                            <a:latin typeface="Cambria Math" panose="02040503050406030204" pitchFamily="18" charset="0"/>
                          </a:rPr>
                          <m:t>, </m:t>
                        </m:r>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𝒂</m:t>
                            </m:r>
                          </m:e>
                          <m:sub>
                            <m:r>
                              <a:rPr lang="en-US" altLang="zh-CN" b="1" i="1" smtClean="0">
                                <a:solidFill>
                                  <a:srgbClr val="C00000"/>
                                </a:solidFill>
                                <a:latin typeface="Cambria Math" panose="02040503050406030204" pitchFamily="18" charset="0"/>
                              </a:rPr>
                              <m:t>𝟏</m:t>
                            </m:r>
                          </m:sub>
                        </m:sSub>
                      </m:e>
                    </m:d>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𝑹</m:t>
                    </m:r>
                    <m:r>
                      <a:rPr lang="zh-CN" altLang="en-US" b="1" i="1" smtClean="0">
                        <a:solidFill>
                          <a:srgbClr val="C00000"/>
                        </a:solidFill>
                        <a:latin typeface="Cambria Math" panose="02040503050406030204" pitchFamily="18" charset="0"/>
                      </a:rPr>
                      <m:t>，</m:t>
                    </m:r>
                    <m:d>
                      <m:dPr>
                        <m:begChr m:val="⟨"/>
                        <m:endChr m:val="⟩"/>
                        <m:ctrlPr>
                          <a:rPr lang="en-US" altLang="zh-CN" b="1" i="1" smtClean="0">
                            <a:solidFill>
                              <a:srgbClr val="C00000"/>
                            </a:solidFill>
                            <a:latin typeface="Cambria Math" panose="02040503050406030204" pitchFamily="18" charset="0"/>
                          </a:rPr>
                        </m:ctrlPr>
                      </m:dPr>
                      <m:e>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𝒂</m:t>
                            </m:r>
                          </m:e>
                          <m:sub>
                            <m:r>
                              <a:rPr lang="en-US" altLang="zh-CN" b="1" i="1" smtClean="0">
                                <a:solidFill>
                                  <a:srgbClr val="C00000"/>
                                </a:solidFill>
                                <a:latin typeface="Cambria Math" panose="02040503050406030204" pitchFamily="18" charset="0"/>
                              </a:rPr>
                              <m:t>𝟏</m:t>
                            </m:r>
                          </m:sub>
                        </m:sSub>
                        <m:r>
                          <a:rPr lang="en-US" altLang="zh-CN" b="1" i="1" smtClean="0">
                            <a:solidFill>
                              <a:srgbClr val="C00000"/>
                            </a:solidFill>
                            <a:latin typeface="Cambria Math" panose="02040503050406030204" pitchFamily="18" charset="0"/>
                          </a:rPr>
                          <m:t>, </m:t>
                        </m:r>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𝒂</m:t>
                            </m:r>
                          </m:e>
                          <m:sub>
                            <m:r>
                              <a:rPr lang="en-US" altLang="zh-CN" b="1" i="1" smtClean="0">
                                <a:solidFill>
                                  <a:srgbClr val="C00000"/>
                                </a:solidFill>
                                <a:latin typeface="Cambria Math" panose="02040503050406030204" pitchFamily="18" charset="0"/>
                              </a:rPr>
                              <m:t>𝟐</m:t>
                            </m:r>
                          </m:sub>
                        </m:sSub>
                      </m:e>
                    </m:d>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𝑹</m:t>
                    </m:r>
                    <m:r>
                      <a:rPr lang="en-US" altLang="zh-CN" b="1" i="1" smtClean="0">
                        <a:solidFill>
                          <a:srgbClr val="C00000"/>
                        </a:solidFill>
                        <a:latin typeface="Cambria Math" panose="02040503050406030204" pitchFamily="18" charset="0"/>
                      </a:rPr>
                      <m:t>, ⋯, </m:t>
                    </m:r>
                    <m:d>
                      <m:dPr>
                        <m:begChr m:val="⟨"/>
                        <m:endChr m:val="⟩"/>
                        <m:ctrlPr>
                          <a:rPr lang="en-US" altLang="zh-CN" b="1" i="1" smtClean="0">
                            <a:solidFill>
                              <a:srgbClr val="C00000"/>
                            </a:solidFill>
                            <a:latin typeface="Cambria Math" panose="02040503050406030204" pitchFamily="18" charset="0"/>
                          </a:rPr>
                        </m:ctrlPr>
                      </m:dPr>
                      <m:e>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𝒂</m:t>
                            </m:r>
                          </m:e>
                          <m:sub>
                            <m:r>
                              <a:rPr lang="en-US" altLang="zh-CN" b="1" i="1" smtClean="0">
                                <a:solidFill>
                                  <a:srgbClr val="C00000"/>
                                </a:solidFill>
                                <a:latin typeface="Cambria Math" panose="02040503050406030204" pitchFamily="18" charset="0"/>
                              </a:rPr>
                              <m:t>𝒌</m:t>
                            </m:r>
                          </m:sub>
                        </m:sSub>
                        <m:r>
                          <a:rPr lang="en-US" altLang="zh-CN" b="1" i="1" smtClean="0">
                            <a:solidFill>
                              <a:srgbClr val="C00000"/>
                            </a:solidFill>
                            <a:latin typeface="Cambria Math" panose="02040503050406030204" pitchFamily="18" charset="0"/>
                          </a:rPr>
                          <m:t>, </m:t>
                        </m:r>
                        <m:r>
                          <a:rPr lang="en-US" altLang="zh-CN" b="1" i="1" smtClean="0">
                            <a:solidFill>
                              <a:srgbClr val="C00000"/>
                            </a:solidFill>
                            <a:latin typeface="Cambria Math" panose="02040503050406030204" pitchFamily="18" charset="0"/>
                          </a:rPr>
                          <m:t>𝒚</m:t>
                        </m:r>
                      </m:e>
                    </m:d>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𝑹</m:t>
                    </m:r>
                  </m:oMath>
                </a14:m>
                <a:r>
                  <a:rPr lang="zh-CN" altLang="en-US" b="1">
                    <a:solidFill>
                      <a:srgbClr val="C00000"/>
                    </a:solidFill>
                  </a:rPr>
                  <a:t>。</a:t>
                </a:r>
                <a:endParaRPr lang="zh-CN" altLang="en-US" b="1">
                  <a:solidFill>
                    <a:schemeClr val="accent2">
                      <a:lumMod val="50000"/>
                    </a:schemeClr>
                  </a:solidFill>
                </a:endParaRPr>
              </a:p>
            </p:txBody>
          </p:sp>
        </mc:Choice>
        <mc:Fallback xmlns="">
          <p:sp>
            <p:nvSpPr>
              <p:cNvPr id="43" name="文本框 42">
                <a:extLst>
                  <a:ext uri="{FF2B5EF4-FFF2-40B4-BE49-F238E27FC236}">
                    <a16:creationId xmlns:a16="http://schemas.microsoft.com/office/drawing/2014/main" id="{BAA95181-AE01-4791-B7EA-95CF023895DA}"/>
                  </a:ext>
                </a:extLst>
              </p:cNvPr>
              <p:cNvSpPr txBox="1">
                <a:spLocks noRot="1" noChangeAspect="1" noMove="1" noResize="1" noEditPoints="1" noAdjustHandles="1" noChangeArrowheads="1" noChangeShapeType="1" noTextEdit="1"/>
              </p:cNvSpPr>
              <p:nvPr/>
            </p:nvSpPr>
            <p:spPr>
              <a:xfrm>
                <a:off x="875978" y="5520669"/>
                <a:ext cx="6354078" cy="691728"/>
              </a:xfrm>
              <a:prstGeom prst="rect">
                <a:avLst/>
              </a:prstGeom>
              <a:blipFill>
                <a:blip r:embed="rId16"/>
                <a:stretch>
                  <a:fillRect l="-1344" t="-2655" r="-2591" b="-14159"/>
                </a:stretch>
              </a:blipFill>
            </p:spPr>
            <p:txBody>
              <a:bodyPr/>
              <a:lstStyle/>
              <a:p>
                <a:r>
                  <a:rPr lang="zh-CN" altLang="en-US">
                    <a:noFill/>
                  </a:rPr>
                  <a:t> </a:t>
                </a:r>
              </a:p>
            </p:txBody>
          </p:sp>
        </mc:Fallback>
      </mc:AlternateContent>
      <p:sp>
        <p:nvSpPr>
          <p:cNvPr id="46" name="箭头: 下 45">
            <a:extLst>
              <a:ext uri="{FF2B5EF4-FFF2-40B4-BE49-F238E27FC236}">
                <a16:creationId xmlns:a16="http://schemas.microsoft.com/office/drawing/2014/main" id="{365244E3-2D3D-48EE-82D7-F4DEF80E3B84}"/>
              </a:ext>
            </a:extLst>
          </p:cNvPr>
          <p:cNvSpPr/>
          <p:nvPr/>
        </p:nvSpPr>
        <p:spPr>
          <a:xfrm>
            <a:off x="9871161" y="4237245"/>
            <a:ext cx="60070" cy="11488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箭头: 左 46">
            <a:extLst>
              <a:ext uri="{FF2B5EF4-FFF2-40B4-BE49-F238E27FC236}">
                <a16:creationId xmlns:a16="http://schemas.microsoft.com/office/drawing/2014/main" id="{13E63C5B-3E14-4796-AD59-724D71C66AFE}"/>
              </a:ext>
            </a:extLst>
          </p:cNvPr>
          <p:cNvSpPr/>
          <p:nvPr/>
        </p:nvSpPr>
        <p:spPr>
          <a:xfrm>
            <a:off x="7230056" y="5805798"/>
            <a:ext cx="1065934" cy="14578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41217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传递闭包的计算</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第二十讲  关系的闭包</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15</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传递闭包计算过程的直观展示</a:t>
            </a:r>
          </a:p>
        </p:txBody>
      </p:sp>
      <p:grpSp>
        <p:nvGrpSpPr>
          <p:cNvPr id="11" name="组合 10">
            <a:extLst>
              <a:ext uri="{FF2B5EF4-FFF2-40B4-BE49-F238E27FC236}">
                <a16:creationId xmlns:a16="http://schemas.microsoft.com/office/drawing/2014/main" id="{CA09263B-2BBD-4D25-8D67-54FB604138B6}"/>
              </a:ext>
            </a:extLst>
          </p:cNvPr>
          <p:cNvGrpSpPr/>
          <p:nvPr/>
        </p:nvGrpSpPr>
        <p:grpSpPr>
          <a:xfrm>
            <a:off x="2254816" y="907185"/>
            <a:ext cx="9411286" cy="5490548"/>
            <a:chOff x="1607394" y="484784"/>
            <a:chExt cx="9411286" cy="5490548"/>
          </a:xfrm>
        </p:grpSpPr>
        <p:sp>
          <p:nvSpPr>
            <p:cNvPr id="12" name="椭圆 11">
              <a:extLst>
                <a:ext uri="{FF2B5EF4-FFF2-40B4-BE49-F238E27FC236}">
                  <a16:creationId xmlns:a16="http://schemas.microsoft.com/office/drawing/2014/main" id="{25CA718E-1D97-498D-8272-93843E868B90}"/>
                </a:ext>
              </a:extLst>
            </p:cNvPr>
            <p:cNvSpPr/>
            <p:nvPr/>
          </p:nvSpPr>
          <p:spPr>
            <a:xfrm>
              <a:off x="7526425" y="1853022"/>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文本框 12">
              <a:extLst>
                <a:ext uri="{FF2B5EF4-FFF2-40B4-BE49-F238E27FC236}">
                  <a16:creationId xmlns:a16="http://schemas.microsoft.com/office/drawing/2014/main" id="{BE81EAD5-D75C-4564-AE48-2A3B636403FC}"/>
                </a:ext>
              </a:extLst>
            </p:cNvPr>
            <p:cNvSpPr txBox="1"/>
            <p:nvPr/>
          </p:nvSpPr>
          <p:spPr>
            <a:xfrm>
              <a:off x="7492011" y="1954170"/>
              <a:ext cx="57890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rPr>
                <a:t>李白</a:t>
              </a:r>
            </a:p>
          </p:txBody>
        </p:sp>
        <p:sp>
          <p:nvSpPr>
            <p:cNvPr id="14" name="椭圆 13">
              <a:extLst>
                <a:ext uri="{FF2B5EF4-FFF2-40B4-BE49-F238E27FC236}">
                  <a16:creationId xmlns:a16="http://schemas.microsoft.com/office/drawing/2014/main" id="{AA5D2BCC-B425-4A94-B290-304F4923DC07}"/>
                </a:ext>
              </a:extLst>
            </p:cNvPr>
            <p:cNvSpPr/>
            <p:nvPr/>
          </p:nvSpPr>
          <p:spPr>
            <a:xfrm>
              <a:off x="9128446" y="2275840"/>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5" name="文本框 14">
              <a:extLst>
                <a:ext uri="{FF2B5EF4-FFF2-40B4-BE49-F238E27FC236}">
                  <a16:creationId xmlns:a16="http://schemas.microsoft.com/office/drawing/2014/main" id="{5E619D34-A799-40DB-99EF-2099F5A19409}"/>
                </a:ext>
              </a:extLst>
            </p:cNvPr>
            <p:cNvSpPr txBox="1"/>
            <p:nvPr/>
          </p:nvSpPr>
          <p:spPr>
            <a:xfrm>
              <a:off x="9062001" y="2382045"/>
              <a:ext cx="64296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rPr>
                <a:t>孟浩然</a:t>
              </a:r>
            </a:p>
          </p:txBody>
        </p:sp>
        <p:sp>
          <p:nvSpPr>
            <p:cNvPr id="16" name="椭圆 15">
              <a:extLst>
                <a:ext uri="{FF2B5EF4-FFF2-40B4-BE49-F238E27FC236}">
                  <a16:creationId xmlns:a16="http://schemas.microsoft.com/office/drawing/2014/main" id="{8DFD1D30-E555-4A20-9954-9ECF30BB07C5}"/>
                </a:ext>
              </a:extLst>
            </p:cNvPr>
            <p:cNvSpPr/>
            <p:nvPr/>
          </p:nvSpPr>
          <p:spPr>
            <a:xfrm>
              <a:off x="7064253" y="3116184"/>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文本框 17">
              <a:extLst>
                <a:ext uri="{FF2B5EF4-FFF2-40B4-BE49-F238E27FC236}">
                  <a16:creationId xmlns:a16="http://schemas.microsoft.com/office/drawing/2014/main" id="{E3665715-B7ED-46B0-B43B-7D2296178224}"/>
                </a:ext>
              </a:extLst>
            </p:cNvPr>
            <p:cNvSpPr txBox="1"/>
            <p:nvPr/>
          </p:nvSpPr>
          <p:spPr>
            <a:xfrm>
              <a:off x="7029839" y="3217332"/>
              <a:ext cx="57890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rPr>
                <a:t>杜甫</a:t>
              </a:r>
            </a:p>
          </p:txBody>
        </p:sp>
        <p:sp>
          <p:nvSpPr>
            <p:cNvPr id="19" name="椭圆 18">
              <a:extLst>
                <a:ext uri="{FF2B5EF4-FFF2-40B4-BE49-F238E27FC236}">
                  <a16:creationId xmlns:a16="http://schemas.microsoft.com/office/drawing/2014/main" id="{D0BFE402-EE26-45B1-924C-C92E28F460C4}"/>
                </a:ext>
              </a:extLst>
            </p:cNvPr>
            <p:cNvSpPr/>
            <p:nvPr/>
          </p:nvSpPr>
          <p:spPr>
            <a:xfrm>
              <a:off x="7567128" y="4253248"/>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文本框 19">
              <a:extLst>
                <a:ext uri="{FF2B5EF4-FFF2-40B4-BE49-F238E27FC236}">
                  <a16:creationId xmlns:a16="http://schemas.microsoft.com/office/drawing/2014/main" id="{ADD685B9-E0C0-49DB-A7C6-87B7011AB64E}"/>
                </a:ext>
              </a:extLst>
            </p:cNvPr>
            <p:cNvSpPr txBox="1"/>
            <p:nvPr/>
          </p:nvSpPr>
          <p:spPr>
            <a:xfrm>
              <a:off x="7532714" y="4354396"/>
              <a:ext cx="57890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rPr>
                <a:t>高适</a:t>
              </a:r>
            </a:p>
          </p:txBody>
        </p:sp>
        <p:sp>
          <p:nvSpPr>
            <p:cNvPr id="21" name="椭圆 20">
              <a:extLst>
                <a:ext uri="{FF2B5EF4-FFF2-40B4-BE49-F238E27FC236}">
                  <a16:creationId xmlns:a16="http://schemas.microsoft.com/office/drawing/2014/main" id="{F7A4FA8D-50F5-46F2-8FF0-E3D2DC01EFCE}"/>
                </a:ext>
              </a:extLst>
            </p:cNvPr>
            <p:cNvSpPr/>
            <p:nvPr/>
          </p:nvSpPr>
          <p:spPr>
            <a:xfrm>
              <a:off x="8798928" y="1131132"/>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2" name="文本框 21">
              <a:extLst>
                <a:ext uri="{FF2B5EF4-FFF2-40B4-BE49-F238E27FC236}">
                  <a16:creationId xmlns:a16="http://schemas.microsoft.com/office/drawing/2014/main" id="{B6A10081-4EED-47A0-A9DE-381A51E706D1}"/>
                </a:ext>
              </a:extLst>
            </p:cNvPr>
            <p:cNvSpPr txBox="1"/>
            <p:nvPr/>
          </p:nvSpPr>
          <p:spPr>
            <a:xfrm>
              <a:off x="8786862" y="1245433"/>
              <a:ext cx="57890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rPr>
                <a:t>张旭</a:t>
              </a:r>
            </a:p>
          </p:txBody>
        </p:sp>
        <p:sp>
          <p:nvSpPr>
            <p:cNvPr id="23" name="椭圆 22">
              <a:extLst>
                <a:ext uri="{FF2B5EF4-FFF2-40B4-BE49-F238E27FC236}">
                  <a16:creationId xmlns:a16="http://schemas.microsoft.com/office/drawing/2014/main" id="{1AA62C33-E9B2-40D3-9367-BEAF037A8462}"/>
                </a:ext>
              </a:extLst>
            </p:cNvPr>
            <p:cNvSpPr/>
            <p:nvPr/>
          </p:nvSpPr>
          <p:spPr>
            <a:xfrm>
              <a:off x="5577739" y="4062572"/>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文本框 23">
              <a:extLst>
                <a:ext uri="{FF2B5EF4-FFF2-40B4-BE49-F238E27FC236}">
                  <a16:creationId xmlns:a16="http://schemas.microsoft.com/office/drawing/2014/main" id="{B1E6C919-6170-4CDE-B99F-DB6E9EDDA64D}"/>
                </a:ext>
              </a:extLst>
            </p:cNvPr>
            <p:cNvSpPr txBox="1"/>
            <p:nvPr/>
          </p:nvSpPr>
          <p:spPr>
            <a:xfrm>
              <a:off x="5543325" y="4163720"/>
              <a:ext cx="57890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rPr>
                <a:t>严武</a:t>
              </a:r>
            </a:p>
          </p:txBody>
        </p:sp>
        <p:grpSp>
          <p:nvGrpSpPr>
            <p:cNvPr id="25" name="组合 24">
              <a:extLst>
                <a:ext uri="{FF2B5EF4-FFF2-40B4-BE49-F238E27FC236}">
                  <a16:creationId xmlns:a16="http://schemas.microsoft.com/office/drawing/2014/main" id="{EC0BB8C4-F033-485D-9843-E7AB877E65B0}"/>
                </a:ext>
              </a:extLst>
            </p:cNvPr>
            <p:cNvGrpSpPr/>
            <p:nvPr/>
          </p:nvGrpSpPr>
          <p:grpSpPr>
            <a:xfrm>
              <a:off x="6526666" y="1386169"/>
              <a:ext cx="578901" cy="510074"/>
              <a:chOff x="5414662" y="261257"/>
              <a:chExt cx="578901" cy="510074"/>
            </a:xfrm>
          </p:grpSpPr>
          <p:sp>
            <p:nvSpPr>
              <p:cNvPr id="112" name="椭圆 111">
                <a:extLst>
                  <a:ext uri="{FF2B5EF4-FFF2-40B4-BE49-F238E27FC236}">
                    <a16:creationId xmlns:a16="http://schemas.microsoft.com/office/drawing/2014/main" id="{BE71AB3F-58E4-4050-AE00-AB5A5A74F4B6}"/>
                  </a:ext>
                </a:extLst>
              </p:cNvPr>
              <p:cNvSpPr/>
              <p:nvPr/>
            </p:nvSpPr>
            <p:spPr>
              <a:xfrm>
                <a:off x="5449076" y="261257"/>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3" name="文本框 112">
                <a:extLst>
                  <a:ext uri="{FF2B5EF4-FFF2-40B4-BE49-F238E27FC236}">
                    <a16:creationId xmlns:a16="http://schemas.microsoft.com/office/drawing/2014/main" id="{EB0CC7E5-74E1-4632-B5F6-D4BCC8B81571}"/>
                  </a:ext>
                </a:extLst>
              </p:cNvPr>
              <p:cNvSpPr txBox="1"/>
              <p:nvPr/>
            </p:nvSpPr>
            <p:spPr>
              <a:xfrm>
                <a:off x="5414662" y="362405"/>
                <a:ext cx="57890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rPr>
                  <a:t>苏颋</a:t>
                </a:r>
              </a:p>
            </p:txBody>
          </p:sp>
        </p:grpSp>
        <p:grpSp>
          <p:nvGrpSpPr>
            <p:cNvPr id="26" name="组合 25">
              <a:extLst>
                <a:ext uri="{FF2B5EF4-FFF2-40B4-BE49-F238E27FC236}">
                  <a16:creationId xmlns:a16="http://schemas.microsoft.com/office/drawing/2014/main" id="{80D8932B-1F78-4BCB-958D-D4F4FA45874E}"/>
                </a:ext>
              </a:extLst>
            </p:cNvPr>
            <p:cNvGrpSpPr/>
            <p:nvPr/>
          </p:nvGrpSpPr>
          <p:grpSpPr>
            <a:xfrm>
              <a:off x="5723664" y="484784"/>
              <a:ext cx="578901" cy="510074"/>
              <a:chOff x="5414662" y="261257"/>
              <a:chExt cx="578901" cy="510074"/>
            </a:xfrm>
          </p:grpSpPr>
          <p:sp>
            <p:nvSpPr>
              <p:cNvPr id="110" name="椭圆 109">
                <a:extLst>
                  <a:ext uri="{FF2B5EF4-FFF2-40B4-BE49-F238E27FC236}">
                    <a16:creationId xmlns:a16="http://schemas.microsoft.com/office/drawing/2014/main" id="{A8BBE203-AE50-47E2-8FA2-2B7AD4A91257}"/>
                  </a:ext>
                </a:extLst>
              </p:cNvPr>
              <p:cNvSpPr/>
              <p:nvPr/>
            </p:nvSpPr>
            <p:spPr>
              <a:xfrm>
                <a:off x="5449076" y="261257"/>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1" name="文本框 110">
                <a:extLst>
                  <a:ext uri="{FF2B5EF4-FFF2-40B4-BE49-F238E27FC236}">
                    <a16:creationId xmlns:a16="http://schemas.microsoft.com/office/drawing/2014/main" id="{EFD8A55E-C8BF-41AD-828A-DE564E4EE265}"/>
                  </a:ext>
                </a:extLst>
              </p:cNvPr>
              <p:cNvSpPr txBox="1"/>
              <p:nvPr/>
            </p:nvSpPr>
            <p:spPr>
              <a:xfrm>
                <a:off x="5414662" y="362405"/>
                <a:ext cx="57890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rPr>
                  <a:t>张说</a:t>
                </a:r>
              </a:p>
            </p:txBody>
          </p:sp>
        </p:grpSp>
        <p:sp>
          <p:nvSpPr>
            <p:cNvPr id="27" name="椭圆 26">
              <a:extLst>
                <a:ext uri="{FF2B5EF4-FFF2-40B4-BE49-F238E27FC236}">
                  <a16:creationId xmlns:a16="http://schemas.microsoft.com/office/drawing/2014/main" id="{C0165331-3FEA-489C-A11E-9BB53EB3FE3F}"/>
                </a:ext>
              </a:extLst>
            </p:cNvPr>
            <p:cNvSpPr/>
            <p:nvPr/>
          </p:nvSpPr>
          <p:spPr>
            <a:xfrm>
              <a:off x="5116357" y="3090054"/>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8" name="文本框 27">
              <a:extLst>
                <a:ext uri="{FF2B5EF4-FFF2-40B4-BE49-F238E27FC236}">
                  <a16:creationId xmlns:a16="http://schemas.microsoft.com/office/drawing/2014/main" id="{1592505B-04E9-497A-A971-63B561A06767}"/>
                </a:ext>
              </a:extLst>
            </p:cNvPr>
            <p:cNvSpPr txBox="1"/>
            <p:nvPr/>
          </p:nvSpPr>
          <p:spPr>
            <a:xfrm>
              <a:off x="5081943" y="3191202"/>
              <a:ext cx="57890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rPr>
                <a:t>岑参</a:t>
              </a:r>
            </a:p>
          </p:txBody>
        </p:sp>
        <p:sp>
          <p:nvSpPr>
            <p:cNvPr id="29" name="椭圆 28">
              <a:extLst>
                <a:ext uri="{FF2B5EF4-FFF2-40B4-BE49-F238E27FC236}">
                  <a16:creationId xmlns:a16="http://schemas.microsoft.com/office/drawing/2014/main" id="{CDEF743B-BFC0-40B2-B119-53D27997EF83}"/>
                </a:ext>
              </a:extLst>
            </p:cNvPr>
            <p:cNvSpPr/>
            <p:nvPr/>
          </p:nvSpPr>
          <p:spPr>
            <a:xfrm>
              <a:off x="1641808" y="2565919"/>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0" name="文本框 29">
              <a:extLst>
                <a:ext uri="{FF2B5EF4-FFF2-40B4-BE49-F238E27FC236}">
                  <a16:creationId xmlns:a16="http://schemas.microsoft.com/office/drawing/2014/main" id="{65DB33DA-57C2-4EA8-BB8B-30CD04A95DEC}"/>
                </a:ext>
              </a:extLst>
            </p:cNvPr>
            <p:cNvSpPr txBox="1"/>
            <p:nvPr/>
          </p:nvSpPr>
          <p:spPr>
            <a:xfrm>
              <a:off x="1607394" y="2667067"/>
              <a:ext cx="57890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rPr>
                <a:t>张谓</a:t>
              </a:r>
            </a:p>
          </p:txBody>
        </p:sp>
        <p:grpSp>
          <p:nvGrpSpPr>
            <p:cNvPr id="31" name="组合 30">
              <a:extLst>
                <a:ext uri="{FF2B5EF4-FFF2-40B4-BE49-F238E27FC236}">
                  <a16:creationId xmlns:a16="http://schemas.microsoft.com/office/drawing/2014/main" id="{0EC7F3CC-432E-44E8-B7F3-7533C4C527FA}"/>
                </a:ext>
              </a:extLst>
            </p:cNvPr>
            <p:cNvGrpSpPr/>
            <p:nvPr/>
          </p:nvGrpSpPr>
          <p:grpSpPr>
            <a:xfrm>
              <a:off x="3472701" y="5465258"/>
              <a:ext cx="578901" cy="510074"/>
              <a:chOff x="5414662" y="261257"/>
              <a:chExt cx="578901" cy="510074"/>
            </a:xfrm>
          </p:grpSpPr>
          <p:sp>
            <p:nvSpPr>
              <p:cNvPr id="108" name="椭圆 107">
                <a:extLst>
                  <a:ext uri="{FF2B5EF4-FFF2-40B4-BE49-F238E27FC236}">
                    <a16:creationId xmlns:a16="http://schemas.microsoft.com/office/drawing/2014/main" id="{414F0B59-9F3D-4DC6-84BE-53BEA0AD3933}"/>
                  </a:ext>
                </a:extLst>
              </p:cNvPr>
              <p:cNvSpPr/>
              <p:nvPr/>
            </p:nvSpPr>
            <p:spPr>
              <a:xfrm>
                <a:off x="5449076" y="261257"/>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9" name="文本框 108">
                <a:extLst>
                  <a:ext uri="{FF2B5EF4-FFF2-40B4-BE49-F238E27FC236}">
                    <a16:creationId xmlns:a16="http://schemas.microsoft.com/office/drawing/2014/main" id="{F9321A9A-AD18-464C-AFA5-5982C8C98C2E}"/>
                  </a:ext>
                </a:extLst>
              </p:cNvPr>
              <p:cNvSpPr txBox="1"/>
              <p:nvPr/>
            </p:nvSpPr>
            <p:spPr>
              <a:xfrm>
                <a:off x="5414662" y="362405"/>
                <a:ext cx="57890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rPr>
                  <a:t>张继</a:t>
                </a:r>
              </a:p>
            </p:txBody>
          </p:sp>
        </p:grpSp>
        <p:grpSp>
          <p:nvGrpSpPr>
            <p:cNvPr id="32" name="组合 31">
              <a:extLst>
                <a:ext uri="{FF2B5EF4-FFF2-40B4-BE49-F238E27FC236}">
                  <a16:creationId xmlns:a16="http://schemas.microsoft.com/office/drawing/2014/main" id="{960AA93A-D6D1-4DBA-80B1-65350957DB21}"/>
                </a:ext>
              </a:extLst>
            </p:cNvPr>
            <p:cNvGrpSpPr/>
            <p:nvPr/>
          </p:nvGrpSpPr>
          <p:grpSpPr>
            <a:xfrm>
              <a:off x="8648130" y="4802908"/>
              <a:ext cx="578901" cy="510074"/>
              <a:chOff x="5414662" y="261257"/>
              <a:chExt cx="578901" cy="510074"/>
            </a:xfrm>
          </p:grpSpPr>
          <p:sp>
            <p:nvSpPr>
              <p:cNvPr id="106" name="椭圆 105">
                <a:extLst>
                  <a:ext uri="{FF2B5EF4-FFF2-40B4-BE49-F238E27FC236}">
                    <a16:creationId xmlns:a16="http://schemas.microsoft.com/office/drawing/2014/main" id="{F7A42A35-DD1B-4F1A-9288-1465B61BBA25}"/>
                  </a:ext>
                </a:extLst>
              </p:cNvPr>
              <p:cNvSpPr/>
              <p:nvPr/>
            </p:nvSpPr>
            <p:spPr>
              <a:xfrm>
                <a:off x="5449076" y="261257"/>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7" name="文本框 106">
                <a:extLst>
                  <a:ext uri="{FF2B5EF4-FFF2-40B4-BE49-F238E27FC236}">
                    <a16:creationId xmlns:a16="http://schemas.microsoft.com/office/drawing/2014/main" id="{F4FD6690-E898-46BC-B009-4A17BE03C816}"/>
                  </a:ext>
                </a:extLst>
              </p:cNvPr>
              <p:cNvSpPr txBox="1"/>
              <p:nvPr/>
            </p:nvSpPr>
            <p:spPr>
              <a:xfrm>
                <a:off x="5414662" y="362405"/>
                <a:ext cx="57890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rPr>
                  <a:t>钱起</a:t>
                </a:r>
              </a:p>
            </p:txBody>
          </p:sp>
        </p:grpSp>
        <p:grpSp>
          <p:nvGrpSpPr>
            <p:cNvPr id="33" name="组合 32">
              <a:extLst>
                <a:ext uri="{FF2B5EF4-FFF2-40B4-BE49-F238E27FC236}">
                  <a16:creationId xmlns:a16="http://schemas.microsoft.com/office/drawing/2014/main" id="{0BA0BD37-ADF2-4728-BFAE-60D04FCA43C7}"/>
                </a:ext>
              </a:extLst>
            </p:cNvPr>
            <p:cNvGrpSpPr/>
            <p:nvPr/>
          </p:nvGrpSpPr>
          <p:grpSpPr>
            <a:xfrm>
              <a:off x="4632927" y="4942423"/>
              <a:ext cx="578901" cy="510074"/>
              <a:chOff x="5414662" y="261257"/>
              <a:chExt cx="578901" cy="510074"/>
            </a:xfrm>
          </p:grpSpPr>
          <p:sp>
            <p:nvSpPr>
              <p:cNvPr id="104" name="椭圆 103">
                <a:extLst>
                  <a:ext uri="{FF2B5EF4-FFF2-40B4-BE49-F238E27FC236}">
                    <a16:creationId xmlns:a16="http://schemas.microsoft.com/office/drawing/2014/main" id="{376A4701-83DD-4007-839A-B88E847F4DD7}"/>
                  </a:ext>
                </a:extLst>
              </p:cNvPr>
              <p:cNvSpPr/>
              <p:nvPr/>
            </p:nvSpPr>
            <p:spPr>
              <a:xfrm>
                <a:off x="5449076" y="261257"/>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5" name="文本框 104">
                <a:extLst>
                  <a:ext uri="{FF2B5EF4-FFF2-40B4-BE49-F238E27FC236}">
                    <a16:creationId xmlns:a16="http://schemas.microsoft.com/office/drawing/2014/main" id="{0B66BFBF-4C47-4074-A80E-D032D2F99F67}"/>
                  </a:ext>
                </a:extLst>
              </p:cNvPr>
              <p:cNvSpPr txBox="1"/>
              <p:nvPr/>
            </p:nvSpPr>
            <p:spPr>
              <a:xfrm>
                <a:off x="5414662" y="362405"/>
                <a:ext cx="57890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rPr>
                  <a:t>韩翃</a:t>
                </a:r>
              </a:p>
            </p:txBody>
          </p:sp>
        </p:grpSp>
        <p:sp>
          <p:nvSpPr>
            <p:cNvPr id="34" name="椭圆 33">
              <a:extLst>
                <a:ext uri="{FF2B5EF4-FFF2-40B4-BE49-F238E27FC236}">
                  <a16:creationId xmlns:a16="http://schemas.microsoft.com/office/drawing/2014/main" id="{B6D4B96B-B45D-4696-8F55-170FBC168E83}"/>
                </a:ext>
              </a:extLst>
            </p:cNvPr>
            <p:cNvSpPr/>
            <p:nvPr/>
          </p:nvSpPr>
          <p:spPr>
            <a:xfrm>
              <a:off x="6433337" y="5038772"/>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5" name="文本框 34">
              <a:extLst>
                <a:ext uri="{FF2B5EF4-FFF2-40B4-BE49-F238E27FC236}">
                  <a16:creationId xmlns:a16="http://schemas.microsoft.com/office/drawing/2014/main" id="{31FC813D-7E3D-464D-BA6D-02399DA1B480}"/>
                </a:ext>
              </a:extLst>
            </p:cNvPr>
            <p:cNvSpPr txBox="1"/>
            <p:nvPr/>
          </p:nvSpPr>
          <p:spPr>
            <a:xfrm>
              <a:off x="6398923" y="5139920"/>
              <a:ext cx="57890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rPr>
                <a:t>薛稷</a:t>
              </a:r>
            </a:p>
          </p:txBody>
        </p:sp>
        <p:sp>
          <p:nvSpPr>
            <p:cNvPr id="36" name="椭圆 35">
              <a:extLst>
                <a:ext uri="{FF2B5EF4-FFF2-40B4-BE49-F238E27FC236}">
                  <a16:creationId xmlns:a16="http://schemas.microsoft.com/office/drawing/2014/main" id="{4677E523-6D01-4648-BBE9-91B291819FD1}"/>
                </a:ext>
              </a:extLst>
            </p:cNvPr>
            <p:cNvSpPr/>
            <p:nvPr/>
          </p:nvSpPr>
          <p:spPr>
            <a:xfrm>
              <a:off x="9945261" y="3249473"/>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7" name="文本框 36">
              <a:extLst>
                <a:ext uri="{FF2B5EF4-FFF2-40B4-BE49-F238E27FC236}">
                  <a16:creationId xmlns:a16="http://schemas.microsoft.com/office/drawing/2014/main" id="{758F2789-848F-4326-BA13-30822E443A89}"/>
                </a:ext>
              </a:extLst>
            </p:cNvPr>
            <p:cNvSpPr txBox="1"/>
            <p:nvPr/>
          </p:nvSpPr>
          <p:spPr>
            <a:xfrm>
              <a:off x="9910847" y="3350621"/>
              <a:ext cx="57890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rPr>
                <a:t>王维</a:t>
              </a:r>
            </a:p>
          </p:txBody>
        </p:sp>
        <p:grpSp>
          <p:nvGrpSpPr>
            <p:cNvPr id="38" name="组合 37">
              <a:extLst>
                <a:ext uri="{FF2B5EF4-FFF2-40B4-BE49-F238E27FC236}">
                  <a16:creationId xmlns:a16="http://schemas.microsoft.com/office/drawing/2014/main" id="{77711B67-0C2F-456C-B960-D16B64523FF0}"/>
                </a:ext>
              </a:extLst>
            </p:cNvPr>
            <p:cNvGrpSpPr/>
            <p:nvPr/>
          </p:nvGrpSpPr>
          <p:grpSpPr>
            <a:xfrm>
              <a:off x="2677899" y="1725062"/>
              <a:ext cx="642964" cy="510074"/>
              <a:chOff x="5382631" y="261257"/>
              <a:chExt cx="642964" cy="510074"/>
            </a:xfrm>
          </p:grpSpPr>
          <p:sp>
            <p:nvSpPr>
              <p:cNvPr id="102" name="椭圆 101">
                <a:extLst>
                  <a:ext uri="{FF2B5EF4-FFF2-40B4-BE49-F238E27FC236}">
                    <a16:creationId xmlns:a16="http://schemas.microsoft.com/office/drawing/2014/main" id="{FEE7CFD7-316D-4468-87D6-312ECD964932}"/>
                  </a:ext>
                </a:extLst>
              </p:cNvPr>
              <p:cNvSpPr/>
              <p:nvPr/>
            </p:nvSpPr>
            <p:spPr>
              <a:xfrm>
                <a:off x="5449076" y="261257"/>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3" name="文本框 102">
                <a:extLst>
                  <a:ext uri="{FF2B5EF4-FFF2-40B4-BE49-F238E27FC236}">
                    <a16:creationId xmlns:a16="http://schemas.microsoft.com/office/drawing/2014/main" id="{255C9D5C-95A6-4D1A-97B7-8D259156E3CE}"/>
                  </a:ext>
                </a:extLst>
              </p:cNvPr>
              <p:cNvSpPr txBox="1"/>
              <p:nvPr/>
            </p:nvSpPr>
            <p:spPr>
              <a:xfrm>
                <a:off x="5382631" y="367462"/>
                <a:ext cx="64296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rPr>
                  <a:t>刘方平</a:t>
                </a:r>
              </a:p>
            </p:txBody>
          </p:sp>
        </p:grpSp>
        <p:sp>
          <p:nvSpPr>
            <p:cNvPr id="39" name="椭圆 38">
              <a:extLst>
                <a:ext uri="{FF2B5EF4-FFF2-40B4-BE49-F238E27FC236}">
                  <a16:creationId xmlns:a16="http://schemas.microsoft.com/office/drawing/2014/main" id="{EFDE2FD2-3CE4-4301-BBB9-7C1974BF4B10}"/>
                </a:ext>
              </a:extLst>
            </p:cNvPr>
            <p:cNvSpPr/>
            <p:nvPr/>
          </p:nvSpPr>
          <p:spPr>
            <a:xfrm>
              <a:off x="2744344" y="4606612"/>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0" name="文本框 39">
              <a:extLst>
                <a:ext uri="{FF2B5EF4-FFF2-40B4-BE49-F238E27FC236}">
                  <a16:creationId xmlns:a16="http://schemas.microsoft.com/office/drawing/2014/main" id="{D04936C0-76B9-43A5-A98B-284C949F5E27}"/>
                </a:ext>
              </a:extLst>
            </p:cNvPr>
            <p:cNvSpPr txBox="1"/>
            <p:nvPr/>
          </p:nvSpPr>
          <p:spPr>
            <a:xfrm>
              <a:off x="2677899" y="4712817"/>
              <a:ext cx="64296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rPr>
                <a:t>皇甫冉</a:t>
              </a:r>
            </a:p>
          </p:txBody>
        </p:sp>
        <p:sp>
          <p:nvSpPr>
            <p:cNvPr id="41" name="椭圆 40">
              <a:extLst>
                <a:ext uri="{FF2B5EF4-FFF2-40B4-BE49-F238E27FC236}">
                  <a16:creationId xmlns:a16="http://schemas.microsoft.com/office/drawing/2014/main" id="{714F1604-CACB-48F3-B1EF-84C7DFBAB003}"/>
                </a:ext>
              </a:extLst>
            </p:cNvPr>
            <p:cNvSpPr/>
            <p:nvPr/>
          </p:nvSpPr>
          <p:spPr>
            <a:xfrm>
              <a:off x="8463860" y="3152358"/>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2" name="文本框 41">
              <a:extLst>
                <a:ext uri="{FF2B5EF4-FFF2-40B4-BE49-F238E27FC236}">
                  <a16:creationId xmlns:a16="http://schemas.microsoft.com/office/drawing/2014/main" id="{1947C43A-63FB-4794-935B-05D573E3442E}"/>
                </a:ext>
              </a:extLst>
            </p:cNvPr>
            <p:cNvSpPr txBox="1"/>
            <p:nvPr/>
          </p:nvSpPr>
          <p:spPr>
            <a:xfrm>
              <a:off x="8397595" y="3227511"/>
              <a:ext cx="64296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rPr>
                <a:t>王昌龄</a:t>
              </a:r>
            </a:p>
          </p:txBody>
        </p:sp>
        <p:grpSp>
          <p:nvGrpSpPr>
            <p:cNvPr id="43" name="组合 42">
              <a:extLst>
                <a:ext uri="{FF2B5EF4-FFF2-40B4-BE49-F238E27FC236}">
                  <a16:creationId xmlns:a16="http://schemas.microsoft.com/office/drawing/2014/main" id="{0FA19236-1277-44AC-9A3E-84AA577FA6A8}"/>
                </a:ext>
              </a:extLst>
            </p:cNvPr>
            <p:cNvGrpSpPr/>
            <p:nvPr/>
          </p:nvGrpSpPr>
          <p:grpSpPr>
            <a:xfrm>
              <a:off x="10375716" y="4657117"/>
              <a:ext cx="642964" cy="510074"/>
              <a:chOff x="5382631" y="261257"/>
              <a:chExt cx="642964" cy="510074"/>
            </a:xfrm>
          </p:grpSpPr>
          <p:sp>
            <p:nvSpPr>
              <p:cNvPr id="100" name="椭圆 99">
                <a:extLst>
                  <a:ext uri="{FF2B5EF4-FFF2-40B4-BE49-F238E27FC236}">
                    <a16:creationId xmlns:a16="http://schemas.microsoft.com/office/drawing/2014/main" id="{F036A4C9-4755-4A79-8B4C-59B6E738E2F5}"/>
                  </a:ext>
                </a:extLst>
              </p:cNvPr>
              <p:cNvSpPr/>
              <p:nvPr/>
            </p:nvSpPr>
            <p:spPr>
              <a:xfrm>
                <a:off x="5449076" y="261257"/>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1" name="文本框 100">
                <a:extLst>
                  <a:ext uri="{FF2B5EF4-FFF2-40B4-BE49-F238E27FC236}">
                    <a16:creationId xmlns:a16="http://schemas.microsoft.com/office/drawing/2014/main" id="{A0F42A76-25F0-44D9-87F1-D90A71A067DF}"/>
                  </a:ext>
                </a:extLst>
              </p:cNvPr>
              <p:cNvSpPr txBox="1"/>
              <p:nvPr/>
            </p:nvSpPr>
            <p:spPr>
              <a:xfrm>
                <a:off x="5382631" y="367462"/>
                <a:ext cx="64296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rPr>
                  <a:t>储光义</a:t>
                </a:r>
              </a:p>
            </p:txBody>
          </p:sp>
        </p:grpSp>
        <p:grpSp>
          <p:nvGrpSpPr>
            <p:cNvPr id="44" name="组合 43">
              <a:extLst>
                <a:ext uri="{FF2B5EF4-FFF2-40B4-BE49-F238E27FC236}">
                  <a16:creationId xmlns:a16="http://schemas.microsoft.com/office/drawing/2014/main" id="{F67335B2-091A-4DE1-BD9C-026BBDACC98E}"/>
                </a:ext>
              </a:extLst>
            </p:cNvPr>
            <p:cNvGrpSpPr/>
            <p:nvPr/>
          </p:nvGrpSpPr>
          <p:grpSpPr>
            <a:xfrm>
              <a:off x="2853183" y="3075993"/>
              <a:ext cx="642964" cy="510074"/>
              <a:chOff x="5382631" y="261257"/>
              <a:chExt cx="642964" cy="510074"/>
            </a:xfrm>
          </p:grpSpPr>
          <p:sp>
            <p:nvSpPr>
              <p:cNvPr id="98" name="椭圆 97">
                <a:extLst>
                  <a:ext uri="{FF2B5EF4-FFF2-40B4-BE49-F238E27FC236}">
                    <a16:creationId xmlns:a16="http://schemas.microsoft.com/office/drawing/2014/main" id="{7D1CE9EC-2716-454E-B5E5-E92AB941DEB6}"/>
                  </a:ext>
                </a:extLst>
              </p:cNvPr>
              <p:cNvSpPr/>
              <p:nvPr/>
            </p:nvSpPr>
            <p:spPr>
              <a:xfrm>
                <a:off x="5449076" y="261257"/>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9" name="文本框 98">
                <a:extLst>
                  <a:ext uri="{FF2B5EF4-FFF2-40B4-BE49-F238E27FC236}">
                    <a16:creationId xmlns:a16="http://schemas.microsoft.com/office/drawing/2014/main" id="{968E8EE0-772A-4A4A-BA11-BA5C90914F10}"/>
                  </a:ext>
                </a:extLst>
              </p:cNvPr>
              <p:cNvSpPr txBox="1"/>
              <p:nvPr/>
            </p:nvSpPr>
            <p:spPr>
              <a:xfrm>
                <a:off x="5382631" y="367462"/>
                <a:ext cx="64296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rPr>
                  <a:t>刘长卿</a:t>
                </a:r>
              </a:p>
            </p:txBody>
          </p:sp>
        </p:grpSp>
        <p:sp>
          <p:nvSpPr>
            <p:cNvPr id="45" name="椭圆 44">
              <a:extLst>
                <a:ext uri="{FF2B5EF4-FFF2-40B4-BE49-F238E27FC236}">
                  <a16:creationId xmlns:a16="http://schemas.microsoft.com/office/drawing/2014/main" id="{94F47338-99D7-4905-A341-5B359D86729B}"/>
                </a:ext>
              </a:extLst>
            </p:cNvPr>
            <p:cNvSpPr/>
            <p:nvPr/>
          </p:nvSpPr>
          <p:spPr>
            <a:xfrm>
              <a:off x="5202760" y="1603225"/>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6" name="文本框 45">
              <a:extLst>
                <a:ext uri="{FF2B5EF4-FFF2-40B4-BE49-F238E27FC236}">
                  <a16:creationId xmlns:a16="http://schemas.microsoft.com/office/drawing/2014/main" id="{4E6F41BE-2D7F-4DCA-84FE-F66C1A54CA66}"/>
                </a:ext>
              </a:extLst>
            </p:cNvPr>
            <p:cNvSpPr txBox="1"/>
            <p:nvPr/>
          </p:nvSpPr>
          <p:spPr>
            <a:xfrm>
              <a:off x="5136315" y="1709430"/>
              <a:ext cx="64296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rPr>
                <a:t>张九龄</a:t>
              </a:r>
            </a:p>
          </p:txBody>
        </p:sp>
        <p:sp>
          <p:nvSpPr>
            <p:cNvPr id="47" name="椭圆 46">
              <a:extLst>
                <a:ext uri="{FF2B5EF4-FFF2-40B4-BE49-F238E27FC236}">
                  <a16:creationId xmlns:a16="http://schemas.microsoft.com/office/drawing/2014/main" id="{F194BB20-BE05-4262-9B7A-9D9956155F84}"/>
                </a:ext>
              </a:extLst>
            </p:cNvPr>
            <p:cNvSpPr/>
            <p:nvPr/>
          </p:nvSpPr>
          <p:spPr>
            <a:xfrm>
              <a:off x="10162527" y="1357985"/>
              <a:ext cx="510075" cy="538258"/>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8" name="文本框 47">
              <a:extLst>
                <a:ext uri="{FF2B5EF4-FFF2-40B4-BE49-F238E27FC236}">
                  <a16:creationId xmlns:a16="http://schemas.microsoft.com/office/drawing/2014/main" id="{015E854E-0C11-4206-9041-8BE15EACE22C}"/>
                </a:ext>
              </a:extLst>
            </p:cNvPr>
            <p:cNvSpPr txBox="1"/>
            <p:nvPr/>
          </p:nvSpPr>
          <p:spPr>
            <a:xfrm>
              <a:off x="10096082" y="1470058"/>
              <a:ext cx="64296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rPr>
                <a:t>崔国辅</a:t>
              </a:r>
            </a:p>
          </p:txBody>
        </p:sp>
        <p:sp>
          <p:nvSpPr>
            <p:cNvPr id="49" name="椭圆 48">
              <a:extLst>
                <a:ext uri="{FF2B5EF4-FFF2-40B4-BE49-F238E27FC236}">
                  <a16:creationId xmlns:a16="http://schemas.microsoft.com/office/drawing/2014/main" id="{9B5FE08D-DAB6-4955-94B7-F9D74679FB11}"/>
                </a:ext>
              </a:extLst>
            </p:cNvPr>
            <p:cNvSpPr/>
            <p:nvPr/>
          </p:nvSpPr>
          <p:spPr>
            <a:xfrm>
              <a:off x="4163036" y="3575199"/>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 name="文本框 49">
              <a:extLst>
                <a:ext uri="{FF2B5EF4-FFF2-40B4-BE49-F238E27FC236}">
                  <a16:creationId xmlns:a16="http://schemas.microsoft.com/office/drawing/2014/main" id="{88C04D20-8BDE-4084-AECC-F03AE94D8B0C}"/>
                </a:ext>
              </a:extLst>
            </p:cNvPr>
            <p:cNvSpPr txBox="1"/>
            <p:nvPr/>
          </p:nvSpPr>
          <p:spPr>
            <a:xfrm>
              <a:off x="4096591" y="3681404"/>
              <a:ext cx="64296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rPr>
                <a:t>李嘉祐</a:t>
              </a:r>
            </a:p>
          </p:txBody>
        </p:sp>
        <p:sp>
          <p:nvSpPr>
            <p:cNvPr id="51" name="椭圆 50">
              <a:extLst>
                <a:ext uri="{FF2B5EF4-FFF2-40B4-BE49-F238E27FC236}">
                  <a16:creationId xmlns:a16="http://schemas.microsoft.com/office/drawing/2014/main" id="{81387FC4-99E1-4436-8530-779D070BCBAF}"/>
                </a:ext>
              </a:extLst>
            </p:cNvPr>
            <p:cNvSpPr/>
            <p:nvPr/>
          </p:nvSpPr>
          <p:spPr>
            <a:xfrm>
              <a:off x="7453814" y="596425"/>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2" name="文本框 51">
              <a:extLst>
                <a:ext uri="{FF2B5EF4-FFF2-40B4-BE49-F238E27FC236}">
                  <a16:creationId xmlns:a16="http://schemas.microsoft.com/office/drawing/2014/main" id="{88B19781-D920-415E-80BB-AA423C2EAB8C}"/>
                </a:ext>
              </a:extLst>
            </p:cNvPr>
            <p:cNvSpPr txBox="1"/>
            <p:nvPr/>
          </p:nvSpPr>
          <p:spPr>
            <a:xfrm>
              <a:off x="7387369" y="702630"/>
              <a:ext cx="64296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rPr>
                <a:t>贺知章</a:t>
              </a:r>
            </a:p>
          </p:txBody>
        </p:sp>
        <p:cxnSp>
          <p:nvCxnSpPr>
            <p:cNvPr id="53" name="直接箭头连接符 52">
              <a:extLst>
                <a:ext uri="{FF2B5EF4-FFF2-40B4-BE49-F238E27FC236}">
                  <a16:creationId xmlns:a16="http://schemas.microsoft.com/office/drawing/2014/main" id="{D33B82B1-2873-4489-8BED-52DF5D86AD70}"/>
                </a:ext>
              </a:extLst>
            </p:cNvPr>
            <p:cNvCxnSpPr>
              <a:cxnSpLocks/>
              <a:stCxn id="52" idx="1"/>
              <a:endCxn id="111" idx="3"/>
            </p:cNvCxnSpPr>
            <p:nvPr/>
          </p:nvCxnSpPr>
          <p:spPr>
            <a:xfrm flipH="1" flipV="1">
              <a:off x="6302565" y="739821"/>
              <a:ext cx="1084804" cy="101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88F7AEB0-406D-4519-9CF9-3C3DAA151F9B}"/>
                </a:ext>
              </a:extLst>
            </p:cNvPr>
            <p:cNvCxnSpPr>
              <a:cxnSpLocks/>
              <a:stCxn id="112" idx="1"/>
            </p:cNvCxnSpPr>
            <p:nvPr/>
          </p:nvCxnSpPr>
          <p:spPr>
            <a:xfrm flipH="1" flipV="1">
              <a:off x="6219325" y="957646"/>
              <a:ext cx="416454" cy="503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9800753E-197A-4451-8DC9-73F7475FB6BD}"/>
                </a:ext>
              </a:extLst>
            </p:cNvPr>
            <p:cNvCxnSpPr>
              <a:cxnSpLocks/>
            </p:cNvCxnSpPr>
            <p:nvPr/>
          </p:nvCxnSpPr>
          <p:spPr>
            <a:xfrm>
              <a:off x="7043753" y="1778323"/>
              <a:ext cx="509179" cy="21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9C8747C4-EC75-4308-851A-38BFF48F47E7}"/>
                </a:ext>
              </a:extLst>
            </p:cNvPr>
            <p:cNvCxnSpPr>
              <a:cxnSpLocks/>
              <a:stCxn id="110" idx="3"/>
              <a:endCxn id="45" idx="0"/>
            </p:cNvCxnSpPr>
            <p:nvPr/>
          </p:nvCxnSpPr>
          <p:spPr>
            <a:xfrm flipH="1">
              <a:off x="5457798" y="920159"/>
              <a:ext cx="374979" cy="683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FA1370F7-B165-49C7-A975-05428C20B792}"/>
                </a:ext>
              </a:extLst>
            </p:cNvPr>
            <p:cNvCxnSpPr>
              <a:stCxn id="12" idx="0"/>
              <a:endCxn id="51" idx="4"/>
            </p:cNvCxnSpPr>
            <p:nvPr/>
          </p:nvCxnSpPr>
          <p:spPr>
            <a:xfrm flipH="1" flipV="1">
              <a:off x="7708852" y="1106499"/>
              <a:ext cx="72611" cy="746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7AA2038A-C7FC-452F-A800-449256677027}"/>
                </a:ext>
              </a:extLst>
            </p:cNvPr>
            <p:cNvCxnSpPr>
              <a:cxnSpLocks/>
              <a:stCxn id="12" idx="7"/>
              <a:endCxn id="22" idx="1"/>
            </p:cNvCxnSpPr>
            <p:nvPr/>
          </p:nvCxnSpPr>
          <p:spPr>
            <a:xfrm flipV="1">
              <a:off x="7961801" y="1399322"/>
              <a:ext cx="825061" cy="528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AF29D723-4E28-4B45-B48A-2444C5F6BC93}"/>
                </a:ext>
              </a:extLst>
            </p:cNvPr>
            <p:cNvCxnSpPr>
              <a:cxnSpLocks/>
              <a:stCxn id="13" idx="3"/>
              <a:endCxn id="14" idx="1"/>
            </p:cNvCxnSpPr>
            <p:nvPr/>
          </p:nvCxnSpPr>
          <p:spPr>
            <a:xfrm>
              <a:off x="8070912" y="2108059"/>
              <a:ext cx="1132233" cy="242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FC8548E7-BF3C-4E65-9202-1B0F23A9FD7E}"/>
                </a:ext>
              </a:extLst>
            </p:cNvPr>
            <p:cNvCxnSpPr>
              <a:cxnSpLocks/>
              <a:stCxn id="12" idx="3"/>
              <a:endCxn id="16" idx="0"/>
            </p:cNvCxnSpPr>
            <p:nvPr/>
          </p:nvCxnSpPr>
          <p:spPr>
            <a:xfrm flipH="1">
              <a:off x="7319291" y="2288397"/>
              <a:ext cx="281833" cy="82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431571FD-B2B8-4DB0-AAC3-0EBA1241C738}"/>
                </a:ext>
              </a:extLst>
            </p:cNvPr>
            <p:cNvCxnSpPr>
              <a:cxnSpLocks/>
              <a:stCxn id="16" idx="7"/>
              <a:endCxn id="12" idx="4"/>
            </p:cNvCxnSpPr>
            <p:nvPr/>
          </p:nvCxnSpPr>
          <p:spPr>
            <a:xfrm flipV="1">
              <a:off x="7499629" y="2363096"/>
              <a:ext cx="281834" cy="82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A99F4BC3-3FE1-44AA-BD0C-879C2740893C}"/>
                </a:ext>
              </a:extLst>
            </p:cNvPr>
            <p:cNvCxnSpPr>
              <a:stCxn id="16" idx="7"/>
              <a:endCxn id="21" idx="3"/>
            </p:cNvCxnSpPr>
            <p:nvPr/>
          </p:nvCxnSpPr>
          <p:spPr>
            <a:xfrm flipV="1">
              <a:off x="7499629" y="1566507"/>
              <a:ext cx="1373998" cy="1624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52A4B15B-576B-4EFC-B295-DF413DABA5AD}"/>
                </a:ext>
              </a:extLst>
            </p:cNvPr>
            <p:cNvCxnSpPr>
              <a:cxnSpLocks/>
              <a:endCxn id="15" idx="1"/>
            </p:cNvCxnSpPr>
            <p:nvPr/>
          </p:nvCxnSpPr>
          <p:spPr>
            <a:xfrm flipV="1">
              <a:off x="7608740" y="2520545"/>
              <a:ext cx="1453261" cy="727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F46D08CE-D7E4-4BEC-A117-55CF1BC2A076}"/>
                </a:ext>
              </a:extLst>
            </p:cNvPr>
            <p:cNvCxnSpPr>
              <a:stCxn id="14" idx="7"/>
              <a:endCxn id="47" idx="3"/>
            </p:cNvCxnSpPr>
            <p:nvPr/>
          </p:nvCxnSpPr>
          <p:spPr>
            <a:xfrm flipV="1">
              <a:off x="9563822" y="1817417"/>
              <a:ext cx="673404" cy="533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FBC39F91-39EB-4948-8DA4-5CBA3635689D}"/>
                </a:ext>
              </a:extLst>
            </p:cNvPr>
            <p:cNvCxnSpPr>
              <a:stCxn id="18" idx="3"/>
              <a:endCxn id="42" idx="1"/>
            </p:cNvCxnSpPr>
            <p:nvPr/>
          </p:nvCxnSpPr>
          <p:spPr>
            <a:xfrm flipV="1">
              <a:off x="7608740" y="3366011"/>
              <a:ext cx="788855" cy="5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F9CC0D7A-B9ED-4FB9-B6F5-CE0C46BE628A}"/>
                </a:ext>
              </a:extLst>
            </p:cNvPr>
            <p:cNvCxnSpPr>
              <a:cxnSpLocks/>
              <a:stCxn id="42" idx="3"/>
              <a:endCxn id="36" idx="1"/>
            </p:cNvCxnSpPr>
            <p:nvPr/>
          </p:nvCxnSpPr>
          <p:spPr>
            <a:xfrm flipV="1">
              <a:off x="9040559" y="3324172"/>
              <a:ext cx="979401" cy="41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B8A3FA8E-CE36-4C70-BC2E-CFF28706BFEB}"/>
                </a:ext>
              </a:extLst>
            </p:cNvPr>
            <p:cNvCxnSpPr>
              <a:cxnSpLocks/>
              <a:stCxn id="100" idx="0"/>
              <a:endCxn id="36" idx="5"/>
            </p:cNvCxnSpPr>
            <p:nvPr/>
          </p:nvCxnSpPr>
          <p:spPr>
            <a:xfrm flipH="1" flipV="1">
              <a:off x="10380637" y="3684848"/>
              <a:ext cx="316562" cy="972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A8FBADB3-DEE3-4070-9075-F442DD29A4EB}"/>
                </a:ext>
              </a:extLst>
            </p:cNvPr>
            <p:cNvCxnSpPr>
              <a:cxnSpLocks/>
              <a:stCxn id="36" idx="4"/>
            </p:cNvCxnSpPr>
            <p:nvPr/>
          </p:nvCxnSpPr>
          <p:spPr>
            <a:xfrm flipH="1">
              <a:off x="9113068" y="3759547"/>
              <a:ext cx="1087231" cy="1142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E8620321-AF4B-42EC-BE40-79C6D838DAE6}"/>
                </a:ext>
              </a:extLst>
            </p:cNvPr>
            <p:cNvCxnSpPr>
              <a:cxnSpLocks/>
              <a:stCxn id="107" idx="3"/>
              <a:endCxn id="101" idx="1"/>
            </p:cNvCxnSpPr>
            <p:nvPr/>
          </p:nvCxnSpPr>
          <p:spPr>
            <a:xfrm flipV="1">
              <a:off x="9227031" y="4901822"/>
              <a:ext cx="1148685" cy="156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CB3BC000-4A56-4B57-BF88-CC718EAA9A53}"/>
                </a:ext>
              </a:extLst>
            </p:cNvPr>
            <p:cNvCxnSpPr>
              <a:cxnSpLocks/>
              <a:stCxn id="106" idx="1"/>
            </p:cNvCxnSpPr>
            <p:nvPr/>
          </p:nvCxnSpPr>
          <p:spPr>
            <a:xfrm flipH="1" flipV="1">
              <a:off x="7570589" y="3494751"/>
              <a:ext cx="1186654" cy="1382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557F9D48-613B-4983-AFBE-080C76CD41E9}"/>
                </a:ext>
              </a:extLst>
            </p:cNvPr>
            <p:cNvCxnSpPr>
              <a:stCxn id="41" idx="3"/>
              <a:endCxn id="19" idx="0"/>
            </p:cNvCxnSpPr>
            <p:nvPr/>
          </p:nvCxnSpPr>
          <p:spPr>
            <a:xfrm flipH="1">
              <a:off x="7822166" y="3587733"/>
              <a:ext cx="716393" cy="665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a:extLst>
                <a:ext uri="{FF2B5EF4-FFF2-40B4-BE49-F238E27FC236}">
                  <a16:creationId xmlns:a16="http://schemas.microsoft.com/office/drawing/2014/main" id="{D8B02094-B771-4B89-A883-2202DC702169}"/>
                </a:ext>
              </a:extLst>
            </p:cNvPr>
            <p:cNvCxnSpPr>
              <a:cxnSpLocks/>
              <a:endCxn id="41" idx="4"/>
            </p:cNvCxnSpPr>
            <p:nvPr/>
          </p:nvCxnSpPr>
          <p:spPr>
            <a:xfrm flipV="1">
              <a:off x="8037521" y="3662432"/>
              <a:ext cx="681377" cy="691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1155AA4C-4393-462D-BAFB-02FC0DCF42AE}"/>
                </a:ext>
              </a:extLst>
            </p:cNvPr>
            <p:cNvCxnSpPr>
              <a:cxnSpLocks/>
              <a:stCxn id="16" idx="5"/>
              <a:endCxn id="19" idx="0"/>
            </p:cNvCxnSpPr>
            <p:nvPr/>
          </p:nvCxnSpPr>
          <p:spPr>
            <a:xfrm>
              <a:off x="7499629" y="3551559"/>
              <a:ext cx="322537" cy="701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38042F86-8728-429B-A910-912A91A27729}"/>
                </a:ext>
              </a:extLst>
            </p:cNvPr>
            <p:cNvCxnSpPr>
              <a:cxnSpLocks/>
              <a:stCxn id="19" idx="1"/>
              <a:endCxn id="16" idx="4"/>
            </p:cNvCxnSpPr>
            <p:nvPr/>
          </p:nvCxnSpPr>
          <p:spPr>
            <a:xfrm flipH="1" flipV="1">
              <a:off x="7319291" y="3626258"/>
              <a:ext cx="322536" cy="701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0ED921C0-BC2C-4F43-8683-A4298B9BB5CC}"/>
                </a:ext>
              </a:extLst>
            </p:cNvPr>
            <p:cNvCxnSpPr>
              <a:cxnSpLocks/>
              <a:stCxn id="16" idx="3"/>
              <a:endCxn id="24" idx="3"/>
            </p:cNvCxnSpPr>
            <p:nvPr/>
          </p:nvCxnSpPr>
          <p:spPr>
            <a:xfrm flipH="1">
              <a:off x="6122226" y="3551559"/>
              <a:ext cx="1016726" cy="766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DCCFDE2A-63A2-4F3C-BC97-C332598D4F38}"/>
                </a:ext>
              </a:extLst>
            </p:cNvPr>
            <p:cNvCxnSpPr>
              <a:cxnSpLocks/>
              <a:stCxn id="23" idx="7"/>
            </p:cNvCxnSpPr>
            <p:nvPr/>
          </p:nvCxnSpPr>
          <p:spPr>
            <a:xfrm flipV="1">
              <a:off x="6013115" y="3494749"/>
              <a:ext cx="1058040" cy="642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3B4C7F51-06B9-4F84-B8D4-795C61A477E5}"/>
                </a:ext>
              </a:extLst>
            </p:cNvPr>
            <p:cNvCxnSpPr>
              <a:cxnSpLocks/>
            </p:cNvCxnSpPr>
            <p:nvPr/>
          </p:nvCxnSpPr>
          <p:spPr>
            <a:xfrm flipH="1" flipV="1">
              <a:off x="5624081" y="3227057"/>
              <a:ext cx="1479285" cy="20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16C720E0-2AA1-46FC-9B81-C692A70F486B}"/>
                </a:ext>
              </a:extLst>
            </p:cNvPr>
            <p:cNvCxnSpPr>
              <a:cxnSpLocks/>
              <a:stCxn id="28" idx="3"/>
              <a:endCxn id="18" idx="1"/>
            </p:cNvCxnSpPr>
            <p:nvPr/>
          </p:nvCxnSpPr>
          <p:spPr>
            <a:xfrm>
              <a:off x="5660844" y="3345091"/>
              <a:ext cx="1368995" cy="26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a:extLst>
                <a:ext uri="{FF2B5EF4-FFF2-40B4-BE49-F238E27FC236}">
                  <a16:creationId xmlns:a16="http://schemas.microsoft.com/office/drawing/2014/main" id="{5DE64086-E1D7-4E45-9B2C-349361651D18}"/>
                </a:ext>
              </a:extLst>
            </p:cNvPr>
            <p:cNvCxnSpPr>
              <a:cxnSpLocks/>
              <a:stCxn id="37" idx="1"/>
            </p:cNvCxnSpPr>
            <p:nvPr/>
          </p:nvCxnSpPr>
          <p:spPr>
            <a:xfrm flipH="1">
              <a:off x="9004959" y="3504510"/>
              <a:ext cx="905888" cy="47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a:extLst>
                <a:ext uri="{FF2B5EF4-FFF2-40B4-BE49-F238E27FC236}">
                  <a16:creationId xmlns:a16="http://schemas.microsoft.com/office/drawing/2014/main" id="{C30DBB2B-E0A2-4A33-BEC1-6430D64EFD06}"/>
                </a:ext>
              </a:extLst>
            </p:cNvPr>
            <p:cNvCxnSpPr>
              <a:cxnSpLocks/>
              <a:stCxn id="14" idx="3"/>
              <a:endCxn id="41" idx="0"/>
            </p:cNvCxnSpPr>
            <p:nvPr/>
          </p:nvCxnSpPr>
          <p:spPr>
            <a:xfrm flipH="1">
              <a:off x="8718898" y="2711215"/>
              <a:ext cx="484247" cy="441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a:extLst>
                <a:ext uri="{FF2B5EF4-FFF2-40B4-BE49-F238E27FC236}">
                  <a16:creationId xmlns:a16="http://schemas.microsoft.com/office/drawing/2014/main" id="{E2092469-DCBC-4BB3-A68F-788D80784277}"/>
                </a:ext>
              </a:extLst>
            </p:cNvPr>
            <p:cNvCxnSpPr>
              <a:stCxn id="36" idx="0"/>
              <a:endCxn id="14" idx="5"/>
            </p:cNvCxnSpPr>
            <p:nvPr/>
          </p:nvCxnSpPr>
          <p:spPr>
            <a:xfrm flipH="1" flipV="1">
              <a:off x="9563822" y="2711215"/>
              <a:ext cx="636477" cy="538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a:extLst>
                <a:ext uri="{FF2B5EF4-FFF2-40B4-BE49-F238E27FC236}">
                  <a16:creationId xmlns:a16="http://schemas.microsoft.com/office/drawing/2014/main" id="{5794C089-312C-4D30-8854-E97D3CB9D8F4}"/>
                </a:ext>
              </a:extLst>
            </p:cNvPr>
            <p:cNvCxnSpPr>
              <a:cxnSpLocks/>
              <a:stCxn id="16" idx="3"/>
              <a:endCxn id="34" idx="0"/>
            </p:cNvCxnSpPr>
            <p:nvPr/>
          </p:nvCxnSpPr>
          <p:spPr>
            <a:xfrm flipH="1">
              <a:off x="6688375" y="3551559"/>
              <a:ext cx="450577" cy="1487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54EB5962-C72A-4960-A003-3702851D2601}"/>
                </a:ext>
              </a:extLst>
            </p:cNvPr>
            <p:cNvCxnSpPr>
              <a:stCxn id="12" idx="5"/>
              <a:endCxn id="41" idx="1"/>
            </p:cNvCxnSpPr>
            <p:nvPr/>
          </p:nvCxnSpPr>
          <p:spPr>
            <a:xfrm>
              <a:off x="7961801" y="2288397"/>
              <a:ext cx="576758" cy="938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a:extLst>
                <a:ext uri="{FF2B5EF4-FFF2-40B4-BE49-F238E27FC236}">
                  <a16:creationId xmlns:a16="http://schemas.microsoft.com/office/drawing/2014/main" id="{C988307C-1D44-48C1-ACA8-267F45C7092B}"/>
                </a:ext>
              </a:extLst>
            </p:cNvPr>
            <p:cNvCxnSpPr>
              <a:cxnSpLocks/>
            </p:cNvCxnSpPr>
            <p:nvPr/>
          </p:nvCxnSpPr>
          <p:spPr>
            <a:xfrm flipH="1">
              <a:off x="4656979" y="3429000"/>
              <a:ext cx="499952" cy="243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a:extLst>
                <a:ext uri="{FF2B5EF4-FFF2-40B4-BE49-F238E27FC236}">
                  <a16:creationId xmlns:a16="http://schemas.microsoft.com/office/drawing/2014/main" id="{FCA5CD8A-FDC5-42F4-A06B-A93B4A3971D5}"/>
                </a:ext>
              </a:extLst>
            </p:cNvPr>
            <p:cNvCxnSpPr>
              <a:cxnSpLocks/>
              <a:endCxn id="99" idx="3"/>
            </p:cNvCxnSpPr>
            <p:nvPr/>
          </p:nvCxnSpPr>
          <p:spPr>
            <a:xfrm flipH="1" flipV="1">
              <a:off x="3496147" y="3320698"/>
              <a:ext cx="681094" cy="303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id="{089720D2-33B5-4605-8E18-87A2AD0A8AA9}"/>
                </a:ext>
              </a:extLst>
            </p:cNvPr>
            <p:cNvCxnSpPr>
              <a:cxnSpLocks/>
              <a:endCxn id="50" idx="1"/>
            </p:cNvCxnSpPr>
            <p:nvPr/>
          </p:nvCxnSpPr>
          <p:spPr>
            <a:xfrm>
              <a:off x="3427714" y="3525109"/>
              <a:ext cx="668877" cy="294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a:extLst>
                <a:ext uri="{FF2B5EF4-FFF2-40B4-BE49-F238E27FC236}">
                  <a16:creationId xmlns:a16="http://schemas.microsoft.com/office/drawing/2014/main" id="{DFA4A47C-2F4E-4739-BD1D-5F177344D929}"/>
                </a:ext>
              </a:extLst>
            </p:cNvPr>
            <p:cNvCxnSpPr>
              <a:stCxn id="98" idx="0"/>
              <a:endCxn id="102" idx="4"/>
            </p:cNvCxnSpPr>
            <p:nvPr/>
          </p:nvCxnSpPr>
          <p:spPr>
            <a:xfrm flipH="1" flipV="1">
              <a:off x="2999382" y="2235136"/>
              <a:ext cx="175284" cy="840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a:extLst>
                <a:ext uri="{FF2B5EF4-FFF2-40B4-BE49-F238E27FC236}">
                  <a16:creationId xmlns:a16="http://schemas.microsoft.com/office/drawing/2014/main" id="{BE6598E8-1178-4154-9D59-39F9BB4F06D1}"/>
                </a:ext>
              </a:extLst>
            </p:cNvPr>
            <p:cNvCxnSpPr>
              <a:stCxn id="98" idx="1"/>
              <a:endCxn id="30" idx="3"/>
            </p:cNvCxnSpPr>
            <p:nvPr/>
          </p:nvCxnSpPr>
          <p:spPr>
            <a:xfrm flipH="1" flipV="1">
              <a:off x="2186295" y="2820956"/>
              <a:ext cx="808032" cy="329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id="{85AC5A67-4477-440A-ABBE-15A5B9A9865D}"/>
                </a:ext>
              </a:extLst>
            </p:cNvPr>
            <p:cNvCxnSpPr>
              <a:stCxn id="29" idx="5"/>
              <a:endCxn id="99" idx="1"/>
            </p:cNvCxnSpPr>
            <p:nvPr/>
          </p:nvCxnSpPr>
          <p:spPr>
            <a:xfrm>
              <a:off x="2077184" y="3001294"/>
              <a:ext cx="775999" cy="319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a:extLst>
                <a:ext uri="{FF2B5EF4-FFF2-40B4-BE49-F238E27FC236}">
                  <a16:creationId xmlns:a16="http://schemas.microsoft.com/office/drawing/2014/main" id="{7FE15D59-3282-4877-B76F-30804CD3275C}"/>
                </a:ext>
              </a:extLst>
            </p:cNvPr>
            <p:cNvCxnSpPr>
              <a:cxnSpLocks/>
              <a:stCxn id="98" idx="3"/>
              <a:endCxn id="39" idx="0"/>
            </p:cNvCxnSpPr>
            <p:nvPr/>
          </p:nvCxnSpPr>
          <p:spPr>
            <a:xfrm>
              <a:off x="2994327" y="3511368"/>
              <a:ext cx="5055" cy="1095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id="{001D0684-0993-453C-8410-32E7D3A8B8F2}"/>
                </a:ext>
              </a:extLst>
            </p:cNvPr>
            <p:cNvCxnSpPr>
              <a:stCxn id="39" idx="7"/>
              <a:endCxn id="98" idx="4"/>
            </p:cNvCxnSpPr>
            <p:nvPr/>
          </p:nvCxnSpPr>
          <p:spPr>
            <a:xfrm flipH="1" flipV="1">
              <a:off x="3174666" y="3586067"/>
              <a:ext cx="5054" cy="1095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a:extLst>
                <a:ext uri="{FF2B5EF4-FFF2-40B4-BE49-F238E27FC236}">
                  <a16:creationId xmlns:a16="http://schemas.microsoft.com/office/drawing/2014/main" id="{BB8B9072-DFEA-4844-B50A-D29E549B1400}"/>
                </a:ext>
              </a:extLst>
            </p:cNvPr>
            <p:cNvCxnSpPr>
              <a:stCxn id="49" idx="3"/>
              <a:endCxn id="40" idx="3"/>
            </p:cNvCxnSpPr>
            <p:nvPr/>
          </p:nvCxnSpPr>
          <p:spPr>
            <a:xfrm flipH="1">
              <a:off x="3320863" y="4010574"/>
              <a:ext cx="916872" cy="840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a:extLst>
                <a:ext uri="{FF2B5EF4-FFF2-40B4-BE49-F238E27FC236}">
                  <a16:creationId xmlns:a16="http://schemas.microsoft.com/office/drawing/2014/main" id="{7C315240-34A5-460C-AF8E-59C8F5005D2F}"/>
                </a:ext>
              </a:extLst>
            </p:cNvPr>
            <p:cNvCxnSpPr>
              <a:cxnSpLocks/>
            </p:cNvCxnSpPr>
            <p:nvPr/>
          </p:nvCxnSpPr>
          <p:spPr>
            <a:xfrm>
              <a:off x="3116060" y="5167191"/>
              <a:ext cx="463500" cy="399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id="{70466025-F4BE-412C-8D65-7600A24E9821}"/>
                </a:ext>
              </a:extLst>
            </p:cNvPr>
            <p:cNvCxnSpPr>
              <a:cxnSpLocks/>
              <a:stCxn id="108" idx="0"/>
            </p:cNvCxnSpPr>
            <p:nvPr/>
          </p:nvCxnSpPr>
          <p:spPr>
            <a:xfrm flipH="1" flipV="1">
              <a:off x="3240975" y="5038774"/>
              <a:ext cx="521178" cy="426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a:extLst>
                <a:ext uri="{FF2B5EF4-FFF2-40B4-BE49-F238E27FC236}">
                  <a16:creationId xmlns:a16="http://schemas.microsoft.com/office/drawing/2014/main" id="{14AEBC64-78B5-4835-AB39-F4FE2DE37433}"/>
                </a:ext>
              </a:extLst>
            </p:cNvPr>
            <p:cNvCxnSpPr>
              <a:stCxn id="108" idx="7"/>
              <a:endCxn id="105" idx="1"/>
            </p:cNvCxnSpPr>
            <p:nvPr/>
          </p:nvCxnSpPr>
          <p:spPr>
            <a:xfrm flipV="1">
              <a:off x="3942491" y="5197460"/>
              <a:ext cx="690436" cy="342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3E30538A-3083-4223-B9CD-FC83C38DD057}"/>
                </a:ext>
              </a:extLst>
            </p:cNvPr>
            <p:cNvCxnSpPr>
              <a:stCxn id="104" idx="3"/>
              <a:endCxn id="109" idx="3"/>
            </p:cNvCxnSpPr>
            <p:nvPr/>
          </p:nvCxnSpPr>
          <p:spPr>
            <a:xfrm flipH="1">
              <a:off x="4051602" y="5377798"/>
              <a:ext cx="690438" cy="342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id="{3AA211A7-5D55-4FCF-937A-19CC841E33A9}"/>
                </a:ext>
              </a:extLst>
            </p:cNvPr>
            <p:cNvCxnSpPr>
              <a:cxnSpLocks/>
              <a:stCxn id="45" idx="7"/>
              <a:endCxn id="110" idx="4"/>
            </p:cNvCxnSpPr>
            <p:nvPr/>
          </p:nvCxnSpPr>
          <p:spPr>
            <a:xfrm flipV="1">
              <a:off x="5638136" y="994858"/>
              <a:ext cx="374980" cy="683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 name="文本框 1">
            <a:extLst>
              <a:ext uri="{FF2B5EF4-FFF2-40B4-BE49-F238E27FC236}">
                <a16:creationId xmlns:a16="http://schemas.microsoft.com/office/drawing/2014/main" id="{4B714FC4-DD44-40F6-A92F-E92932589DD0}"/>
              </a:ext>
            </a:extLst>
          </p:cNvPr>
          <p:cNvSpPr txBox="1"/>
          <p:nvPr/>
        </p:nvSpPr>
        <p:spPr>
          <a:xfrm>
            <a:off x="293676" y="1441682"/>
            <a:ext cx="1742745" cy="1000402"/>
          </a:xfrm>
          <a:prstGeom prst="rect">
            <a:avLst/>
          </a:prstGeom>
          <a:solidFill>
            <a:schemeClr val="accent4">
              <a:lumMod val="20000"/>
              <a:lumOff val="80000"/>
            </a:schemeClr>
          </a:solidFill>
        </p:spPr>
        <p:txBody>
          <a:bodyPr wrap="square" rtlCol="0">
            <a:spAutoFit/>
          </a:bodyPr>
          <a:lstStyle/>
          <a:p>
            <a:pPr>
              <a:lnSpc>
                <a:spcPts val="2400"/>
              </a:lnSpc>
            </a:pPr>
            <a:r>
              <a:rPr lang="zh-CN" altLang="en-US" b="1">
                <a:solidFill>
                  <a:schemeClr val="accent2">
                    <a:lumMod val="50000"/>
                  </a:schemeClr>
                </a:solidFill>
              </a:rPr>
              <a:t>假设这是中唐诗人间“能直接联系到”关系图</a:t>
            </a:r>
          </a:p>
        </p:txBody>
      </p:sp>
      <p:grpSp>
        <p:nvGrpSpPr>
          <p:cNvPr id="216" name="组合 215">
            <a:extLst>
              <a:ext uri="{FF2B5EF4-FFF2-40B4-BE49-F238E27FC236}">
                <a16:creationId xmlns:a16="http://schemas.microsoft.com/office/drawing/2014/main" id="{6D821313-2B7E-4C95-994D-065606ED75F6}"/>
              </a:ext>
            </a:extLst>
          </p:cNvPr>
          <p:cNvGrpSpPr/>
          <p:nvPr/>
        </p:nvGrpSpPr>
        <p:grpSpPr>
          <a:xfrm>
            <a:off x="2254816" y="904184"/>
            <a:ext cx="9411286" cy="5490548"/>
            <a:chOff x="1607394" y="484784"/>
            <a:chExt cx="9411286" cy="5490548"/>
          </a:xfrm>
        </p:grpSpPr>
        <p:sp>
          <p:nvSpPr>
            <p:cNvPr id="217" name="椭圆 216">
              <a:extLst>
                <a:ext uri="{FF2B5EF4-FFF2-40B4-BE49-F238E27FC236}">
                  <a16:creationId xmlns:a16="http://schemas.microsoft.com/office/drawing/2014/main" id="{62342FC2-11D6-4BAE-8B07-2E6E080C5FC3}"/>
                </a:ext>
              </a:extLst>
            </p:cNvPr>
            <p:cNvSpPr/>
            <p:nvPr/>
          </p:nvSpPr>
          <p:spPr>
            <a:xfrm>
              <a:off x="7526425" y="1853022"/>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18" name="文本框 217">
              <a:extLst>
                <a:ext uri="{FF2B5EF4-FFF2-40B4-BE49-F238E27FC236}">
                  <a16:creationId xmlns:a16="http://schemas.microsoft.com/office/drawing/2014/main" id="{B4F3D1F0-A3A6-4F79-94B7-4EE0F352C361}"/>
                </a:ext>
              </a:extLst>
            </p:cNvPr>
            <p:cNvSpPr txBox="1"/>
            <p:nvPr/>
          </p:nvSpPr>
          <p:spPr>
            <a:xfrm>
              <a:off x="7492011" y="1954170"/>
              <a:ext cx="578901" cy="307777"/>
            </a:xfrm>
            <a:prstGeom prst="rect">
              <a:avLst/>
            </a:prstGeom>
            <a:noFill/>
          </p:spPr>
          <p:txBody>
            <a:bodyPr wrap="square" rtlCol="0">
              <a:spAutoFit/>
            </a:bodyPr>
            <a:lstStyle/>
            <a:p>
              <a:r>
                <a:rPr lang="zh-CN" altLang="en-US" sz="1400" b="1">
                  <a:solidFill>
                    <a:schemeClr val="bg1"/>
                  </a:solidFill>
                </a:rPr>
                <a:t>李白</a:t>
              </a:r>
            </a:p>
          </p:txBody>
        </p:sp>
        <p:sp>
          <p:nvSpPr>
            <p:cNvPr id="219" name="椭圆 218">
              <a:extLst>
                <a:ext uri="{FF2B5EF4-FFF2-40B4-BE49-F238E27FC236}">
                  <a16:creationId xmlns:a16="http://schemas.microsoft.com/office/drawing/2014/main" id="{27D5B778-D348-4F96-B246-BDBB64D73D15}"/>
                </a:ext>
              </a:extLst>
            </p:cNvPr>
            <p:cNvSpPr/>
            <p:nvPr/>
          </p:nvSpPr>
          <p:spPr>
            <a:xfrm>
              <a:off x="9128446" y="2275840"/>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20" name="文本框 219">
              <a:extLst>
                <a:ext uri="{FF2B5EF4-FFF2-40B4-BE49-F238E27FC236}">
                  <a16:creationId xmlns:a16="http://schemas.microsoft.com/office/drawing/2014/main" id="{2EE2DE42-E39E-4416-9E56-BD57E6B4334A}"/>
                </a:ext>
              </a:extLst>
            </p:cNvPr>
            <p:cNvSpPr txBox="1"/>
            <p:nvPr/>
          </p:nvSpPr>
          <p:spPr>
            <a:xfrm>
              <a:off x="9062001" y="2382045"/>
              <a:ext cx="642964" cy="276999"/>
            </a:xfrm>
            <a:prstGeom prst="rect">
              <a:avLst/>
            </a:prstGeom>
            <a:noFill/>
          </p:spPr>
          <p:txBody>
            <a:bodyPr wrap="square" rtlCol="0">
              <a:spAutoFit/>
            </a:bodyPr>
            <a:lstStyle/>
            <a:p>
              <a:r>
                <a:rPr lang="zh-CN" altLang="en-US" sz="1200" b="1">
                  <a:solidFill>
                    <a:schemeClr val="bg1"/>
                  </a:solidFill>
                </a:rPr>
                <a:t>孟浩然</a:t>
              </a:r>
            </a:p>
          </p:txBody>
        </p:sp>
        <p:sp>
          <p:nvSpPr>
            <p:cNvPr id="221" name="椭圆 220">
              <a:extLst>
                <a:ext uri="{FF2B5EF4-FFF2-40B4-BE49-F238E27FC236}">
                  <a16:creationId xmlns:a16="http://schemas.microsoft.com/office/drawing/2014/main" id="{64DE6F89-C2B3-4E66-A566-B34464397FBC}"/>
                </a:ext>
              </a:extLst>
            </p:cNvPr>
            <p:cNvSpPr/>
            <p:nvPr/>
          </p:nvSpPr>
          <p:spPr>
            <a:xfrm>
              <a:off x="7064253" y="3116184"/>
              <a:ext cx="510075" cy="510074"/>
            </a:xfrm>
            <a:prstGeom prst="ellipse">
              <a:avLst/>
            </a:prstGeom>
            <a:solidFill>
              <a:srgbClr val="FFC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22" name="文本框 221">
              <a:extLst>
                <a:ext uri="{FF2B5EF4-FFF2-40B4-BE49-F238E27FC236}">
                  <a16:creationId xmlns:a16="http://schemas.microsoft.com/office/drawing/2014/main" id="{DE00F06A-A5E2-4662-8596-0ABF27DE073B}"/>
                </a:ext>
              </a:extLst>
            </p:cNvPr>
            <p:cNvSpPr txBox="1"/>
            <p:nvPr/>
          </p:nvSpPr>
          <p:spPr>
            <a:xfrm>
              <a:off x="7029839" y="3217332"/>
              <a:ext cx="578901" cy="307777"/>
            </a:xfrm>
            <a:prstGeom prst="rect">
              <a:avLst/>
            </a:prstGeom>
            <a:noFill/>
          </p:spPr>
          <p:txBody>
            <a:bodyPr wrap="square" rtlCol="0">
              <a:spAutoFit/>
            </a:bodyPr>
            <a:lstStyle/>
            <a:p>
              <a:r>
                <a:rPr lang="zh-CN" altLang="en-US" sz="1400" b="1">
                  <a:solidFill>
                    <a:schemeClr val="bg1"/>
                  </a:solidFill>
                </a:rPr>
                <a:t>杜甫</a:t>
              </a:r>
            </a:p>
          </p:txBody>
        </p:sp>
        <p:sp>
          <p:nvSpPr>
            <p:cNvPr id="223" name="椭圆 222">
              <a:extLst>
                <a:ext uri="{FF2B5EF4-FFF2-40B4-BE49-F238E27FC236}">
                  <a16:creationId xmlns:a16="http://schemas.microsoft.com/office/drawing/2014/main" id="{776BB128-D445-4CF6-984F-A531ABE168CB}"/>
                </a:ext>
              </a:extLst>
            </p:cNvPr>
            <p:cNvSpPr/>
            <p:nvPr/>
          </p:nvSpPr>
          <p:spPr>
            <a:xfrm>
              <a:off x="7567128" y="4253248"/>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24" name="文本框 223">
              <a:extLst>
                <a:ext uri="{FF2B5EF4-FFF2-40B4-BE49-F238E27FC236}">
                  <a16:creationId xmlns:a16="http://schemas.microsoft.com/office/drawing/2014/main" id="{0FF985CC-7C7B-43C3-BFCE-5F8670558ABB}"/>
                </a:ext>
              </a:extLst>
            </p:cNvPr>
            <p:cNvSpPr txBox="1"/>
            <p:nvPr/>
          </p:nvSpPr>
          <p:spPr>
            <a:xfrm>
              <a:off x="7532714" y="4354396"/>
              <a:ext cx="578901" cy="307777"/>
            </a:xfrm>
            <a:prstGeom prst="rect">
              <a:avLst/>
            </a:prstGeom>
            <a:noFill/>
          </p:spPr>
          <p:txBody>
            <a:bodyPr wrap="square" rtlCol="0">
              <a:spAutoFit/>
            </a:bodyPr>
            <a:lstStyle/>
            <a:p>
              <a:r>
                <a:rPr lang="zh-CN" altLang="en-US" sz="1400" b="1">
                  <a:solidFill>
                    <a:schemeClr val="bg1"/>
                  </a:solidFill>
                </a:rPr>
                <a:t>高适</a:t>
              </a:r>
            </a:p>
          </p:txBody>
        </p:sp>
        <p:sp>
          <p:nvSpPr>
            <p:cNvPr id="225" name="椭圆 224">
              <a:extLst>
                <a:ext uri="{FF2B5EF4-FFF2-40B4-BE49-F238E27FC236}">
                  <a16:creationId xmlns:a16="http://schemas.microsoft.com/office/drawing/2014/main" id="{4AC62805-BB2F-4A9F-81C4-F6B9249F6231}"/>
                </a:ext>
              </a:extLst>
            </p:cNvPr>
            <p:cNvSpPr/>
            <p:nvPr/>
          </p:nvSpPr>
          <p:spPr>
            <a:xfrm>
              <a:off x="8798928" y="1131132"/>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26" name="文本框 225">
              <a:extLst>
                <a:ext uri="{FF2B5EF4-FFF2-40B4-BE49-F238E27FC236}">
                  <a16:creationId xmlns:a16="http://schemas.microsoft.com/office/drawing/2014/main" id="{06A4CB82-2529-44E9-A7FA-33E4DB421BB4}"/>
                </a:ext>
              </a:extLst>
            </p:cNvPr>
            <p:cNvSpPr txBox="1"/>
            <p:nvPr/>
          </p:nvSpPr>
          <p:spPr>
            <a:xfrm>
              <a:off x="8786862" y="1245433"/>
              <a:ext cx="578901" cy="307777"/>
            </a:xfrm>
            <a:prstGeom prst="rect">
              <a:avLst/>
            </a:prstGeom>
            <a:noFill/>
          </p:spPr>
          <p:txBody>
            <a:bodyPr wrap="square" rtlCol="0">
              <a:spAutoFit/>
            </a:bodyPr>
            <a:lstStyle/>
            <a:p>
              <a:r>
                <a:rPr lang="zh-CN" altLang="en-US" sz="1400" b="1">
                  <a:solidFill>
                    <a:schemeClr val="bg1"/>
                  </a:solidFill>
                </a:rPr>
                <a:t>张旭</a:t>
              </a:r>
            </a:p>
          </p:txBody>
        </p:sp>
        <p:sp>
          <p:nvSpPr>
            <p:cNvPr id="227" name="椭圆 226">
              <a:extLst>
                <a:ext uri="{FF2B5EF4-FFF2-40B4-BE49-F238E27FC236}">
                  <a16:creationId xmlns:a16="http://schemas.microsoft.com/office/drawing/2014/main" id="{C27D487A-26BF-4CB7-96C0-484C20F50132}"/>
                </a:ext>
              </a:extLst>
            </p:cNvPr>
            <p:cNvSpPr/>
            <p:nvPr/>
          </p:nvSpPr>
          <p:spPr>
            <a:xfrm>
              <a:off x="5577739" y="4062572"/>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28" name="文本框 227">
              <a:extLst>
                <a:ext uri="{FF2B5EF4-FFF2-40B4-BE49-F238E27FC236}">
                  <a16:creationId xmlns:a16="http://schemas.microsoft.com/office/drawing/2014/main" id="{40D88404-0FDA-4BF1-871D-15AE71E1AC1E}"/>
                </a:ext>
              </a:extLst>
            </p:cNvPr>
            <p:cNvSpPr txBox="1"/>
            <p:nvPr/>
          </p:nvSpPr>
          <p:spPr>
            <a:xfrm>
              <a:off x="5543325" y="4163720"/>
              <a:ext cx="578901" cy="307777"/>
            </a:xfrm>
            <a:prstGeom prst="rect">
              <a:avLst/>
            </a:prstGeom>
            <a:noFill/>
          </p:spPr>
          <p:txBody>
            <a:bodyPr wrap="square" rtlCol="0">
              <a:spAutoFit/>
            </a:bodyPr>
            <a:lstStyle/>
            <a:p>
              <a:r>
                <a:rPr lang="zh-CN" altLang="en-US" sz="1400" b="1">
                  <a:solidFill>
                    <a:schemeClr val="bg1"/>
                  </a:solidFill>
                </a:rPr>
                <a:t>严武</a:t>
              </a:r>
            </a:p>
          </p:txBody>
        </p:sp>
        <p:grpSp>
          <p:nvGrpSpPr>
            <p:cNvPr id="229" name="组合 228">
              <a:extLst>
                <a:ext uri="{FF2B5EF4-FFF2-40B4-BE49-F238E27FC236}">
                  <a16:creationId xmlns:a16="http://schemas.microsoft.com/office/drawing/2014/main" id="{73CDB883-C39D-4609-ADB4-1F9D805C6F6B}"/>
                </a:ext>
              </a:extLst>
            </p:cNvPr>
            <p:cNvGrpSpPr/>
            <p:nvPr/>
          </p:nvGrpSpPr>
          <p:grpSpPr>
            <a:xfrm>
              <a:off x="6526666" y="1386169"/>
              <a:ext cx="578901" cy="510074"/>
              <a:chOff x="5414662" y="261257"/>
              <a:chExt cx="578901" cy="510074"/>
            </a:xfrm>
          </p:grpSpPr>
          <p:sp>
            <p:nvSpPr>
              <p:cNvPr id="316" name="椭圆 315">
                <a:extLst>
                  <a:ext uri="{FF2B5EF4-FFF2-40B4-BE49-F238E27FC236}">
                    <a16:creationId xmlns:a16="http://schemas.microsoft.com/office/drawing/2014/main" id="{3AC9E9C3-9A06-4815-B0D6-FC434C65391A}"/>
                  </a:ext>
                </a:extLst>
              </p:cNvPr>
              <p:cNvSpPr/>
              <p:nvPr/>
            </p:nvSpPr>
            <p:spPr>
              <a:xfrm>
                <a:off x="5449076" y="261257"/>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17" name="文本框 316">
                <a:extLst>
                  <a:ext uri="{FF2B5EF4-FFF2-40B4-BE49-F238E27FC236}">
                    <a16:creationId xmlns:a16="http://schemas.microsoft.com/office/drawing/2014/main" id="{4E69689C-FC3B-4739-AB9D-A589D828098B}"/>
                  </a:ext>
                </a:extLst>
              </p:cNvPr>
              <p:cNvSpPr txBox="1"/>
              <p:nvPr/>
            </p:nvSpPr>
            <p:spPr>
              <a:xfrm>
                <a:off x="5414662" y="362405"/>
                <a:ext cx="578901" cy="307777"/>
              </a:xfrm>
              <a:prstGeom prst="rect">
                <a:avLst/>
              </a:prstGeom>
              <a:noFill/>
            </p:spPr>
            <p:txBody>
              <a:bodyPr wrap="square" rtlCol="0">
                <a:spAutoFit/>
              </a:bodyPr>
              <a:lstStyle/>
              <a:p>
                <a:r>
                  <a:rPr lang="zh-CN" altLang="en-US" sz="1400" b="1">
                    <a:solidFill>
                      <a:schemeClr val="bg1"/>
                    </a:solidFill>
                  </a:rPr>
                  <a:t>苏颋</a:t>
                </a:r>
              </a:p>
            </p:txBody>
          </p:sp>
        </p:grpSp>
        <p:grpSp>
          <p:nvGrpSpPr>
            <p:cNvPr id="230" name="组合 229">
              <a:extLst>
                <a:ext uri="{FF2B5EF4-FFF2-40B4-BE49-F238E27FC236}">
                  <a16:creationId xmlns:a16="http://schemas.microsoft.com/office/drawing/2014/main" id="{812C2E7C-192A-450B-9115-42F338A24F6A}"/>
                </a:ext>
              </a:extLst>
            </p:cNvPr>
            <p:cNvGrpSpPr/>
            <p:nvPr/>
          </p:nvGrpSpPr>
          <p:grpSpPr>
            <a:xfrm>
              <a:off x="5723664" y="484784"/>
              <a:ext cx="578901" cy="510074"/>
              <a:chOff x="5414662" y="261257"/>
              <a:chExt cx="578901" cy="510074"/>
            </a:xfrm>
          </p:grpSpPr>
          <p:sp>
            <p:nvSpPr>
              <p:cNvPr id="314" name="椭圆 313">
                <a:extLst>
                  <a:ext uri="{FF2B5EF4-FFF2-40B4-BE49-F238E27FC236}">
                    <a16:creationId xmlns:a16="http://schemas.microsoft.com/office/drawing/2014/main" id="{29B0609E-E6AF-4B83-AAC9-1BD9CC3DAB69}"/>
                  </a:ext>
                </a:extLst>
              </p:cNvPr>
              <p:cNvSpPr/>
              <p:nvPr/>
            </p:nvSpPr>
            <p:spPr>
              <a:xfrm>
                <a:off x="5449076" y="261257"/>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15" name="文本框 314">
                <a:extLst>
                  <a:ext uri="{FF2B5EF4-FFF2-40B4-BE49-F238E27FC236}">
                    <a16:creationId xmlns:a16="http://schemas.microsoft.com/office/drawing/2014/main" id="{7F06E472-7790-49E8-B0F4-5BADEA8260A5}"/>
                  </a:ext>
                </a:extLst>
              </p:cNvPr>
              <p:cNvSpPr txBox="1"/>
              <p:nvPr/>
            </p:nvSpPr>
            <p:spPr>
              <a:xfrm>
                <a:off x="5414662" y="362405"/>
                <a:ext cx="578901" cy="307777"/>
              </a:xfrm>
              <a:prstGeom prst="rect">
                <a:avLst/>
              </a:prstGeom>
              <a:noFill/>
            </p:spPr>
            <p:txBody>
              <a:bodyPr wrap="square" rtlCol="0">
                <a:spAutoFit/>
              </a:bodyPr>
              <a:lstStyle/>
              <a:p>
                <a:r>
                  <a:rPr lang="zh-CN" altLang="en-US" sz="1400" b="1">
                    <a:solidFill>
                      <a:schemeClr val="bg1"/>
                    </a:solidFill>
                  </a:rPr>
                  <a:t>张说</a:t>
                </a:r>
              </a:p>
            </p:txBody>
          </p:sp>
        </p:grpSp>
        <p:sp>
          <p:nvSpPr>
            <p:cNvPr id="231" name="椭圆 230">
              <a:extLst>
                <a:ext uri="{FF2B5EF4-FFF2-40B4-BE49-F238E27FC236}">
                  <a16:creationId xmlns:a16="http://schemas.microsoft.com/office/drawing/2014/main" id="{C80F86D8-5077-45BE-81F0-AFE5DBD6AD78}"/>
                </a:ext>
              </a:extLst>
            </p:cNvPr>
            <p:cNvSpPr/>
            <p:nvPr/>
          </p:nvSpPr>
          <p:spPr>
            <a:xfrm>
              <a:off x="5116357" y="3090054"/>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32" name="文本框 231">
              <a:extLst>
                <a:ext uri="{FF2B5EF4-FFF2-40B4-BE49-F238E27FC236}">
                  <a16:creationId xmlns:a16="http://schemas.microsoft.com/office/drawing/2014/main" id="{830C7AB7-92A5-4F14-A296-27688E33716E}"/>
                </a:ext>
              </a:extLst>
            </p:cNvPr>
            <p:cNvSpPr txBox="1"/>
            <p:nvPr/>
          </p:nvSpPr>
          <p:spPr>
            <a:xfrm>
              <a:off x="5081943" y="3191202"/>
              <a:ext cx="578901" cy="307777"/>
            </a:xfrm>
            <a:prstGeom prst="rect">
              <a:avLst/>
            </a:prstGeom>
            <a:noFill/>
          </p:spPr>
          <p:txBody>
            <a:bodyPr wrap="square" rtlCol="0">
              <a:spAutoFit/>
            </a:bodyPr>
            <a:lstStyle/>
            <a:p>
              <a:r>
                <a:rPr lang="zh-CN" altLang="en-US" sz="1400" b="1">
                  <a:solidFill>
                    <a:schemeClr val="bg1"/>
                  </a:solidFill>
                </a:rPr>
                <a:t>岑参</a:t>
              </a:r>
            </a:p>
          </p:txBody>
        </p:sp>
        <p:sp>
          <p:nvSpPr>
            <p:cNvPr id="233" name="椭圆 232">
              <a:extLst>
                <a:ext uri="{FF2B5EF4-FFF2-40B4-BE49-F238E27FC236}">
                  <a16:creationId xmlns:a16="http://schemas.microsoft.com/office/drawing/2014/main" id="{9BB2647F-2EC1-411C-94A1-691208893B68}"/>
                </a:ext>
              </a:extLst>
            </p:cNvPr>
            <p:cNvSpPr/>
            <p:nvPr/>
          </p:nvSpPr>
          <p:spPr>
            <a:xfrm>
              <a:off x="1641808" y="2565919"/>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34" name="文本框 233">
              <a:extLst>
                <a:ext uri="{FF2B5EF4-FFF2-40B4-BE49-F238E27FC236}">
                  <a16:creationId xmlns:a16="http://schemas.microsoft.com/office/drawing/2014/main" id="{1A5A7515-A6CD-496D-B72E-3A14846C7E41}"/>
                </a:ext>
              </a:extLst>
            </p:cNvPr>
            <p:cNvSpPr txBox="1"/>
            <p:nvPr/>
          </p:nvSpPr>
          <p:spPr>
            <a:xfrm>
              <a:off x="1607394" y="2667067"/>
              <a:ext cx="578901" cy="307777"/>
            </a:xfrm>
            <a:prstGeom prst="rect">
              <a:avLst/>
            </a:prstGeom>
            <a:noFill/>
          </p:spPr>
          <p:txBody>
            <a:bodyPr wrap="square" rtlCol="0">
              <a:spAutoFit/>
            </a:bodyPr>
            <a:lstStyle/>
            <a:p>
              <a:r>
                <a:rPr lang="zh-CN" altLang="en-US" sz="1400" b="1">
                  <a:solidFill>
                    <a:schemeClr val="bg1"/>
                  </a:solidFill>
                </a:rPr>
                <a:t>张谓</a:t>
              </a:r>
            </a:p>
          </p:txBody>
        </p:sp>
        <p:grpSp>
          <p:nvGrpSpPr>
            <p:cNvPr id="235" name="组合 234">
              <a:extLst>
                <a:ext uri="{FF2B5EF4-FFF2-40B4-BE49-F238E27FC236}">
                  <a16:creationId xmlns:a16="http://schemas.microsoft.com/office/drawing/2014/main" id="{95CA1DB2-BDA1-407A-BAEE-33645C9A134F}"/>
                </a:ext>
              </a:extLst>
            </p:cNvPr>
            <p:cNvGrpSpPr/>
            <p:nvPr/>
          </p:nvGrpSpPr>
          <p:grpSpPr>
            <a:xfrm>
              <a:off x="3472701" y="5465258"/>
              <a:ext cx="578901" cy="510074"/>
              <a:chOff x="5414662" y="261257"/>
              <a:chExt cx="578901" cy="510074"/>
            </a:xfrm>
          </p:grpSpPr>
          <p:sp>
            <p:nvSpPr>
              <p:cNvPr id="312" name="椭圆 311">
                <a:extLst>
                  <a:ext uri="{FF2B5EF4-FFF2-40B4-BE49-F238E27FC236}">
                    <a16:creationId xmlns:a16="http://schemas.microsoft.com/office/drawing/2014/main" id="{349F4224-D185-4838-8FD9-29317EFEE299}"/>
                  </a:ext>
                </a:extLst>
              </p:cNvPr>
              <p:cNvSpPr/>
              <p:nvPr/>
            </p:nvSpPr>
            <p:spPr>
              <a:xfrm>
                <a:off x="5449076" y="261257"/>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13" name="文本框 312">
                <a:extLst>
                  <a:ext uri="{FF2B5EF4-FFF2-40B4-BE49-F238E27FC236}">
                    <a16:creationId xmlns:a16="http://schemas.microsoft.com/office/drawing/2014/main" id="{8293978D-8C50-4A58-8E5E-20476F331E0F}"/>
                  </a:ext>
                </a:extLst>
              </p:cNvPr>
              <p:cNvSpPr txBox="1"/>
              <p:nvPr/>
            </p:nvSpPr>
            <p:spPr>
              <a:xfrm>
                <a:off x="5414662" y="362405"/>
                <a:ext cx="578901" cy="307777"/>
              </a:xfrm>
              <a:prstGeom prst="rect">
                <a:avLst/>
              </a:prstGeom>
              <a:noFill/>
            </p:spPr>
            <p:txBody>
              <a:bodyPr wrap="square" rtlCol="0">
                <a:spAutoFit/>
              </a:bodyPr>
              <a:lstStyle/>
              <a:p>
                <a:r>
                  <a:rPr lang="zh-CN" altLang="en-US" sz="1400" b="1">
                    <a:solidFill>
                      <a:schemeClr val="bg1"/>
                    </a:solidFill>
                  </a:rPr>
                  <a:t>张继</a:t>
                </a:r>
              </a:p>
            </p:txBody>
          </p:sp>
        </p:grpSp>
        <p:grpSp>
          <p:nvGrpSpPr>
            <p:cNvPr id="236" name="组合 235">
              <a:extLst>
                <a:ext uri="{FF2B5EF4-FFF2-40B4-BE49-F238E27FC236}">
                  <a16:creationId xmlns:a16="http://schemas.microsoft.com/office/drawing/2014/main" id="{081E2B34-6DEA-4440-A5A3-033874C2EBBF}"/>
                </a:ext>
              </a:extLst>
            </p:cNvPr>
            <p:cNvGrpSpPr/>
            <p:nvPr/>
          </p:nvGrpSpPr>
          <p:grpSpPr>
            <a:xfrm>
              <a:off x="8648130" y="4802908"/>
              <a:ext cx="578901" cy="510074"/>
              <a:chOff x="5414662" y="261257"/>
              <a:chExt cx="578901" cy="510074"/>
            </a:xfrm>
          </p:grpSpPr>
          <p:sp>
            <p:nvSpPr>
              <p:cNvPr id="310" name="椭圆 309">
                <a:extLst>
                  <a:ext uri="{FF2B5EF4-FFF2-40B4-BE49-F238E27FC236}">
                    <a16:creationId xmlns:a16="http://schemas.microsoft.com/office/drawing/2014/main" id="{6EE8C08B-E07B-4217-AAD6-5F262BAB1A54}"/>
                  </a:ext>
                </a:extLst>
              </p:cNvPr>
              <p:cNvSpPr/>
              <p:nvPr/>
            </p:nvSpPr>
            <p:spPr>
              <a:xfrm>
                <a:off x="5449076" y="261257"/>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11" name="文本框 310">
                <a:extLst>
                  <a:ext uri="{FF2B5EF4-FFF2-40B4-BE49-F238E27FC236}">
                    <a16:creationId xmlns:a16="http://schemas.microsoft.com/office/drawing/2014/main" id="{B31D99D2-533E-46B3-8B27-4B366C6165BD}"/>
                  </a:ext>
                </a:extLst>
              </p:cNvPr>
              <p:cNvSpPr txBox="1"/>
              <p:nvPr/>
            </p:nvSpPr>
            <p:spPr>
              <a:xfrm>
                <a:off x="5414662" y="362405"/>
                <a:ext cx="578901" cy="307777"/>
              </a:xfrm>
              <a:prstGeom prst="rect">
                <a:avLst/>
              </a:prstGeom>
              <a:noFill/>
            </p:spPr>
            <p:txBody>
              <a:bodyPr wrap="square" rtlCol="0">
                <a:spAutoFit/>
              </a:bodyPr>
              <a:lstStyle/>
              <a:p>
                <a:r>
                  <a:rPr lang="zh-CN" altLang="en-US" sz="1400" b="1">
                    <a:solidFill>
                      <a:schemeClr val="bg1"/>
                    </a:solidFill>
                  </a:rPr>
                  <a:t>钱起</a:t>
                </a:r>
              </a:p>
            </p:txBody>
          </p:sp>
        </p:grpSp>
        <p:grpSp>
          <p:nvGrpSpPr>
            <p:cNvPr id="237" name="组合 236">
              <a:extLst>
                <a:ext uri="{FF2B5EF4-FFF2-40B4-BE49-F238E27FC236}">
                  <a16:creationId xmlns:a16="http://schemas.microsoft.com/office/drawing/2014/main" id="{A03F0F03-B2A0-4C14-B1F2-AFB39C4CAB43}"/>
                </a:ext>
              </a:extLst>
            </p:cNvPr>
            <p:cNvGrpSpPr/>
            <p:nvPr/>
          </p:nvGrpSpPr>
          <p:grpSpPr>
            <a:xfrm>
              <a:off x="4632927" y="4942423"/>
              <a:ext cx="578901" cy="510074"/>
              <a:chOff x="5414662" y="261257"/>
              <a:chExt cx="578901" cy="510074"/>
            </a:xfrm>
          </p:grpSpPr>
          <p:sp>
            <p:nvSpPr>
              <p:cNvPr id="308" name="椭圆 307">
                <a:extLst>
                  <a:ext uri="{FF2B5EF4-FFF2-40B4-BE49-F238E27FC236}">
                    <a16:creationId xmlns:a16="http://schemas.microsoft.com/office/drawing/2014/main" id="{533E1FF7-78DA-4186-9AB8-57EE3E2BFCC2}"/>
                  </a:ext>
                </a:extLst>
              </p:cNvPr>
              <p:cNvSpPr/>
              <p:nvPr/>
            </p:nvSpPr>
            <p:spPr>
              <a:xfrm>
                <a:off x="5449076" y="261257"/>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09" name="文本框 308">
                <a:extLst>
                  <a:ext uri="{FF2B5EF4-FFF2-40B4-BE49-F238E27FC236}">
                    <a16:creationId xmlns:a16="http://schemas.microsoft.com/office/drawing/2014/main" id="{F6984B01-0289-4EEF-8E60-48873E9A5276}"/>
                  </a:ext>
                </a:extLst>
              </p:cNvPr>
              <p:cNvSpPr txBox="1"/>
              <p:nvPr/>
            </p:nvSpPr>
            <p:spPr>
              <a:xfrm>
                <a:off x="5414662" y="362405"/>
                <a:ext cx="578901" cy="307777"/>
              </a:xfrm>
              <a:prstGeom prst="rect">
                <a:avLst/>
              </a:prstGeom>
              <a:noFill/>
            </p:spPr>
            <p:txBody>
              <a:bodyPr wrap="square" rtlCol="0">
                <a:spAutoFit/>
              </a:bodyPr>
              <a:lstStyle/>
              <a:p>
                <a:r>
                  <a:rPr lang="zh-CN" altLang="en-US" sz="1400" b="1">
                    <a:solidFill>
                      <a:schemeClr val="bg1"/>
                    </a:solidFill>
                  </a:rPr>
                  <a:t>韩翃</a:t>
                </a:r>
              </a:p>
            </p:txBody>
          </p:sp>
        </p:grpSp>
        <p:sp>
          <p:nvSpPr>
            <p:cNvPr id="238" name="椭圆 237">
              <a:extLst>
                <a:ext uri="{FF2B5EF4-FFF2-40B4-BE49-F238E27FC236}">
                  <a16:creationId xmlns:a16="http://schemas.microsoft.com/office/drawing/2014/main" id="{0F21355B-DC1B-486C-83BB-1309DAAD352D}"/>
                </a:ext>
              </a:extLst>
            </p:cNvPr>
            <p:cNvSpPr/>
            <p:nvPr/>
          </p:nvSpPr>
          <p:spPr>
            <a:xfrm>
              <a:off x="6433337" y="5038772"/>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39" name="文本框 238">
              <a:extLst>
                <a:ext uri="{FF2B5EF4-FFF2-40B4-BE49-F238E27FC236}">
                  <a16:creationId xmlns:a16="http://schemas.microsoft.com/office/drawing/2014/main" id="{646F4117-7262-408E-B4CF-9333E5DBCD1A}"/>
                </a:ext>
              </a:extLst>
            </p:cNvPr>
            <p:cNvSpPr txBox="1"/>
            <p:nvPr/>
          </p:nvSpPr>
          <p:spPr>
            <a:xfrm>
              <a:off x="6398923" y="5139920"/>
              <a:ext cx="578901" cy="307777"/>
            </a:xfrm>
            <a:prstGeom prst="rect">
              <a:avLst/>
            </a:prstGeom>
            <a:noFill/>
          </p:spPr>
          <p:txBody>
            <a:bodyPr wrap="square" rtlCol="0">
              <a:spAutoFit/>
            </a:bodyPr>
            <a:lstStyle/>
            <a:p>
              <a:r>
                <a:rPr lang="zh-CN" altLang="en-US" sz="1400" b="1">
                  <a:solidFill>
                    <a:schemeClr val="bg1"/>
                  </a:solidFill>
                </a:rPr>
                <a:t>薛稷</a:t>
              </a:r>
            </a:p>
          </p:txBody>
        </p:sp>
        <p:sp>
          <p:nvSpPr>
            <p:cNvPr id="240" name="椭圆 239">
              <a:extLst>
                <a:ext uri="{FF2B5EF4-FFF2-40B4-BE49-F238E27FC236}">
                  <a16:creationId xmlns:a16="http://schemas.microsoft.com/office/drawing/2014/main" id="{B91EBDE1-A20E-4CD5-8C35-AADBC613193E}"/>
                </a:ext>
              </a:extLst>
            </p:cNvPr>
            <p:cNvSpPr/>
            <p:nvPr/>
          </p:nvSpPr>
          <p:spPr>
            <a:xfrm>
              <a:off x="9945261" y="3249473"/>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41" name="文本框 240">
              <a:extLst>
                <a:ext uri="{FF2B5EF4-FFF2-40B4-BE49-F238E27FC236}">
                  <a16:creationId xmlns:a16="http://schemas.microsoft.com/office/drawing/2014/main" id="{A6C282F8-95F0-4412-8F72-8A6A3E3F06F4}"/>
                </a:ext>
              </a:extLst>
            </p:cNvPr>
            <p:cNvSpPr txBox="1"/>
            <p:nvPr/>
          </p:nvSpPr>
          <p:spPr>
            <a:xfrm>
              <a:off x="9910847" y="3350621"/>
              <a:ext cx="578901" cy="307777"/>
            </a:xfrm>
            <a:prstGeom prst="rect">
              <a:avLst/>
            </a:prstGeom>
            <a:noFill/>
          </p:spPr>
          <p:txBody>
            <a:bodyPr wrap="square" rtlCol="0">
              <a:spAutoFit/>
            </a:bodyPr>
            <a:lstStyle/>
            <a:p>
              <a:r>
                <a:rPr lang="zh-CN" altLang="en-US" sz="1400" b="1">
                  <a:solidFill>
                    <a:schemeClr val="bg1"/>
                  </a:solidFill>
                </a:rPr>
                <a:t>王维</a:t>
              </a:r>
            </a:p>
          </p:txBody>
        </p:sp>
        <p:grpSp>
          <p:nvGrpSpPr>
            <p:cNvPr id="242" name="组合 241">
              <a:extLst>
                <a:ext uri="{FF2B5EF4-FFF2-40B4-BE49-F238E27FC236}">
                  <a16:creationId xmlns:a16="http://schemas.microsoft.com/office/drawing/2014/main" id="{E529002E-DCDC-4242-BA8B-AC23C62F37CA}"/>
                </a:ext>
              </a:extLst>
            </p:cNvPr>
            <p:cNvGrpSpPr/>
            <p:nvPr/>
          </p:nvGrpSpPr>
          <p:grpSpPr>
            <a:xfrm>
              <a:off x="2677899" y="1725062"/>
              <a:ext cx="642964" cy="510074"/>
              <a:chOff x="5382631" y="261257"/>
              <a:chExt cx="642964" cy="510074"/>
            </a:xfrm>
          </p:grpSpPr>
          <p:sp>
            <p:nvSpPr>
              <p:cNvPr id="306" name="椭圆 305">
                <a:extLst>
                  <a:ext uri="{FF2B5EF4-FFF2-40B4-BE49-F238E27FC236}">
                    <a16:creationId xmlns:a16="http://schemas.microsoft.com/office/drawing/2014/main" id="{CB16E440-A51F-46F6-8088-44827D546D8B}"/>
                  </a:ext>
                </a:extLst>
              </p:cNvPr>
              <p:cNvSpPr/>
              <p:nvPr/>
            </p:nvSpPr>
            <p:spPr>
              <a:xfrm>
                <a:off x="5449076" y="261257"/>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07" name="文本框 306">
                <a:extLst>
                  <a:ext uri="{FF2B5EF4-FFF2-40B4-BE49-F238E27FC236}">
                    <a16:creationId xmlns:a16="http://schemas.microsoft.com/office/drawing/2014/main" id="{56EF8091-D1F8-4BB8-8D5B-28475AE9F74C}"/>
                  </a:ext>
                </a:extLst>
              </p:cNvPr>
              <p:cNvSpPr txBox="1"/>
              <p:nvPr/>
            </p:nvSpPr>
            <p:spPr>
              <a:xfrm>
                <a:off x="5382631" y="367462"/>
                <a:ext cx="642964" cy="276999"/>
              </a:xfrm>
              <a:prstGeom prst="rect">
                <a:avLst/>
              </a:prstGeom>
              <a:noFill/>
            </p:spPr>
            <p:txBody>
              <a:bodyPr wrap="square" rtlCol="0">
                <a:spAutoFit/>
              </a:bodyPr>
              <a:lstStyle/>
              <a:p>
                <a:r>
                  <a:rPr lang="zh-CN" altLang="en-US" sz="1200" b="1">
                    <a:solidFill>
                      <a:schemeClr val="bg1"/>
                    </a:solidFill>
                  </a:rPr>
                  <a:t>刘方平</a:t>
                </a:r>
              </a:p>
            </p:txBody>
          </p:sp>
        </p:grpSp>
        <p:sp>
          <p:nvSpPr>
            <p:cNvPr id="243" name="椭圆 242">
              <a:extLst>
                <a:ext uri="{FF2B5EF4-FFF2-40B4-BE49-F238E27FC236}">
                  <a16:creationId xmlns:a16="http://schemas.microsoft.com/office/drawing/2014/main" id="{FA863D40-018C-455F-9C4C-AB3492FBAA57}"/>
                </a:ext>
              </a:extLst>
            </p:cNvPr>
            <p:cNvSpPr/>
            <p:nvPr/>
          </p:nvSpPr>
          <p:spPr>
            <a:xfrm>
              <a:off x="2744344" y="4606612"/>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44" name="文本框 243">
              <a:extLst>
                <a:ext uri="{FF2B5EF4-FFF2-40B4-BE49-F238E27FC236}">
                  <a16:creationId xmlns:a16="http://schemas.microsoft.com/office/drawing/2014/main" id="{91456206-26D8-4BE4-A5BF-3A2D01A5CE58}"/>
                </a:ext>
              </a:extLst>
            </p:cNvPr>
            <p:cNvSpPr txBox="1"/>
            <p:nvPr/>
          </p:nvSpPr>
          <p:spPr>
            <a:xfrm>
              <a:off x="2677899" y="4712817"/>
              <a:ext cx="642964" cy="276999"/>
            </a:xfrm>
            <a:prstGeom prst="rect">
              <a:avLst/>
            </a:prstGeom>
            <a:noFill/>
          </p:spPr>
          <p:txBody>
            <a:bodyPr wrap="square" rtlCol="0">
              <a:spAutoFit/>
            </a:bodyPr>
            <a:lstStyle/>
            <a:p>
              <a:r>
                <a:rPr lang="zh-CN" altLang="en-US" sz="1200" b="1">
                  <a:solidFill>
                    <a:schemeClr val="bg1"/>
                  </a:solidFill>
                </a:rPr>
                <a:t>皇甫冉</a:t>
              </a:r>
            </a:p>
          </p:txBody>
        </p:sp>
        <p:sp>
          <p:nvSpPr>
            <p:cNvPr id="245" name="椭圆 244">
              <a:extLst>
                <a:ext uri="{FF2B5EF4-FFF2-40B4-BE49-F238E27FC236}">
                  <a16:creationId xmlns:a16="http://schemas.microsoft.com/office/drawing/2014/main" id="{1223CEB7-B50E-4BB3-ACCB-DCDD39A56297}"/>
                </a:ext>
              </a:extLst>
            </p:cNvPr>
            <p:cNvSpPr/>
            <p:nvPr/>
          </p:nvSpPr>
          <p:spPr>
            <a:xfrm>
              <a:off x="8463860" y="3152358"/>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46" name="文本框 245">
              <a:extLst>
                <a:ext uri="{FF2B5EF4-FFF2-40B4-BE49-F238E27FC236}">
                  <a16:creationId xmlns:a16="http://schemas.microsoft.com/office/drawing/2014/main" id="{D69886E8-BBA3-4D76-8034-0417EDD0C345}"/>
                </a:ext>
              </a:extLst>
            </p:cNvPr>
            <p:cNvSpPr txBox="1"/>
            <p:nvPr/>
          </p:nvSpPr>
          <p:spPr>
            <a:xfrm>
              <a:off x="8397595" y="3227511"/>
              <a:ext cx="642964" cy="276999"/>
            </a:xfrm>
            <a:prstGeom prst="rect">
              <a:avLst/>
            </a:prstGeom>
            <a:noFill/>
          </p:spPr>
          <p:txBody>
            <a:bodyPr wrap="square" rtlCol="0">
              <a:spAutoFit/>
            </a:bodyPr>
            <a:lstStyle/>
            <a:p>
              <a:r>
                <a:rPr lang="zh-CN" altLang="en-US" sz="1200" b="1">
                  <a:solidFill>
                    <a:schemeClr val="bg1"/>
                  </a:solidFill>
                </a:rPr>
                <a:t>王昌龄</a:t>
              </a:r>
            </a:p>
          </p:txBody>
        </p:sp>
        <p:grpSp>
          <p:nvGrpSpPr>
            <p:cNvPr id="247" name="组合 246">
              <a:extLst>
                <a:ext uri="{FF2B5EF4-FFF2-40B4-BE49-F238E27FC236}">
                  <a16:creationId xmlns:a16="http://schemas.microsoft.com/office/drawing/2014/main" id="{5F93FB82-A5EF-494F-987E-D3C4B29FC564}"/>
                </a:ext>
              </a:extLst>
            </p:cNvPr>
            <p:cNvGrpSpPr/>
            <p:nvPr/>
          </p:nvGrpSpPr>
          <p:grpSpPr>
            <a:xfrm>
              <a:off x="10375716" y="4657117"/>
              <a:ext cx="642964" cy="510074"/>
              <a:chOff x="5382631" y="261257"/>
              <a:chExt cx="642964" cy="510074"/>
            </a:xfrm>
          </p:grpSpPr>
          <p:sp>
            <p:nvSpPr>
              <p:cNvPr id="304" name="椭圆 303">
                <a:extLst>
                  <a:ext uri="{FF2B5EF4-FFF2-40B4-BE49-F238E27FC236}">
                    <a16:creationId xmlns:a16="http://schemas.microsoft.com/office/drawing/2014/main" id="{8FE4663B-F642-4551-8E50-920506CB236A}"/>
                  </a:ext>
                </a:extLst>
              </p:cNvPr>
              <p:cNvSpPr/>
              <p:nvPr/>
            </p:nvSpPr>
            <p:spPr>
              <a:xfrm>
                <a:off x="5449076" y="261257"/>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05" name="文本框 304">
                <a:extLst>
                  <a:ext uri="{FF2B5EF4-FFF2-40B4-BE49-F238E27FC236}">
                    <a16:creationId xmlns:a16="http://schemas.microsoft.com/office/drawing/2014/main" id="{364926A1-8F0B-4F98-952A-9DAC3450A35B}"/>
                  </a:ext>
                </a:extLst>
              </p:cNvPr>
              <p:cNvSpPr txBox="1"/>
              <p:nvPr/>
            </p:nvSpPr>
            <p:spPr>
              <a:xfrm>
                <a:off x="5382631" y="367462"/>
                <a:ext cx="642964" cy="276999"/>
              </a:xfrm>
              <a:prstGeom prst="rect">
                <a:avLst/>
              </a:prstGeom>
              <a:noFill/>
            </p:spPr>
            <p:txBody>
              <a:bodyPr wrap="square" rtlCol="0">
                <a:spAutoFit/>
              </a:bodyPr>
              <a:lstStyle/>
              <a:p>
                <a:r>
                  <a:rPr lang="zh-CN" altLang="en-US" sz="1200" b="1">
                    <a:solidFill>
                      <a:schemeClr val="bg1"/>
                    </a:solidFill>
                  </a:rPr>
                  <a:t>储光义</a:t>
                </a:r>
              </a:p>
            </p:txBody>
          </p:sp>
        </p:grpSp>
        <p:grpSp>
          <p:nvGrpSpPr>
            <p:cNvPr id="248" name="组合 247">
              <a:extLst>
                <a:ext uri="{FF2B5EF4-FFF2-40B4-BE49-F238E27FC236}">
                  <a16:creationId xmlns:a16="http://schemas.microsoft.com/office/drawing/2014/main" id="{2413E77B-4062-4CC6-A764-CF82EC617F9B}"/>
                </a:ext>
              </a:extLst>
            </p:cNvPr>
            <p:cNvGrpSpPr/>
            <p:nvPr/>
          </p:nvGrpSpPr>
          <p:grpSpPr>
            <a:xfrm>
              <a:off x="2853183" y="3075993"/>
              <a:ext cx="642964" cy="510074"/>
              <a:chOff x="5382631" y="261257"/>
              <a:chExt cx="642964" cy="510074"/>
            </a:xfrm>
          </p:grpSpPr>
          <p:sp>
            <p:nvSpPr>
              <p:cNvPr id="302" name="椭圆 301">
                <a:extLst>
                  <a:ext uri="{FF2B5EF4-FFF2-40B4-BE49-F238E27FC236}">
                    <a16:creationId xmlns:a16="http://schemas.microsoft.com/office/drawing/2014/main" id="{B64C52A2-A2D3-4F08-997B-B1008B45BEC5}"/>
                  </a:ext>
                </a:extLst>
              </p:cNvPr>
              <p:cNvSpPr/>
              <p:nvPr/>
            </p:nvSpPr>
            <p:spPr>
              <a:xfrm>
                <a:off x="5449076" y="261257"/>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03" name="文本框 302">
                <a:extLst>
                  <a:ext uri="{FF2B5EF4-FFF2-40B4-BE49-F238E27FC236}">
                    <a16:creationId xmlns:a16="http://schemas.microsoft.com/office/drawing/2014/main" id="{4A21FC7B-9B9F-486C-A66F-3FE772A84C1F}"/>
                  </a:ext>
                </a:extLst>
              </p:cNvPr>
              <p:cNvSpPr txBox="1"/>
              <p:nvPr/>
            </p:nvSpPr>
            <p:spPr>
              <a:xfrm>
                <a:off x="5382631" y="367462"/>
                <a:ext cx="642964" cy="276999"/>
              </a:xfrm>
              <a:prstGeom prst="rect">
                <a:avLst/>
              </a:prstGeom>
              <a:noFill/>
            </p:spPr>
            <p:txBody>
              <a:bodyPr wrap="square" rtlCol="0">
                <a:spAutoFit/>
              </a:bodyPr>
              <a:lstStyle/>
              <a:p>
                <a:r>
                  <a:rPr lang="zh-CN" altLang="en-US" sz="1200" b="1">
                    <a:solidFill>
                      <a:schemeClr val="bg1"/>
                    </a:solidFill>
                  </a:rPr>
                  <a:t>刘长卿</a:t>
                </a:r>
              </a:p>
            </p:txBody>
          </p:sp>
        </p:grpSp>
        <p:sp>
          <p:nvSpPr>
            <p:cNvPr id="249" name="椭圆 248">
              <a:extLst>
                <a:ext uri="{FF2B5EF4-FFF2-40B4-BE49-F238E27FC236}">
                  <a16:creationId xmlns:a16="http://schemas.microsoft.com/office/drawing/2014/main" id="{7C61B8F7-25E8-4E6B-ADF3-1CA282F0AE84}"/>
                </a:ext>
              </a:extLst>
            </p:cNvPr>
            <p:cNvSpPr/>
            <p:nvPr/>
          </p:nvSpPr>
          <p:spPr>
            <a:xfrm>
              <a:off x="5202760" y="1603225"/>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50" name="文本框 249">
              <a:extLst>
                <a:ext uri="{FF2B5EF4-FFF2-40B4-BE49-F238E27FC236}">
                  <a16:creationId xmlns:a16="http://schemas.microsoft.com/office/drawing/2014/main" id="{B3F02A36-59E8-45AA-BE0F-862BAF07FC6F}"/>
                </a:ext>
              </a:extLst>
            </p:cNvPr>
            <p:cNvSpPr txBox="1"/>
            <p:nvPr/>
          </p:nvSpPr>
          <p:spPr>
            <a:xfrm>
              <a:off x="5136315" y="1709430"/>
              <a:ext cx="642964" cy="276999"/>
            </a:xfrm>
            <a:prstGeom prst="rect">
              <a:avLst/>
            </a:prstGeom>
            <a:noFill/>
          </p:spPr>
          <p:txBody>
            <a:bodyPr wrap="square" rtlCol="0">
              <a:spAutoFit/>
            </a:bodyPr>
            <a:lstStyle/>
            <a:p>
              <a:r>
                <a:rPr lang="zh-CN" altLang="en-US" sz="1200" b="1">
                  <a:solidFill>
                    <a:schemeClr val="bg1"/>
                  </a:solidFill>
                </a:rPr>
                <a:t>张九龄</a:t>
              </a:r>
            </a:p>
          </p:txBody>
        </p:sp>
        <p:sp>
          <p:nvSpPr>
            <p:cNvPr id="251" name="椭圆 250">
              <a:extLst>
                <a:ext uri="{FF2B5EF4-FFF2-40B4-BE49-F238E27FC236}">
                  <a16:creationId xmlns:a16="http://schemas.microsoft.com/office/drawing/2014/main" id="{EE70E4C4-0F0A-418C-A0F2-E434A80DCB00}"/>
                </a:ext>
              </a:extLst>
            </p:cNvPr>
            <p:cNvSpPr/>
            <p:nvPr/>
          </p:nvSpPr>
          <p:spPr>
            <a:xfrm>
              <a:off x="10162527" y="1357985"/>
              <a:ext cx="510075" cy="538258"/>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52" name="文本框 251">
              <a:extLst>
                <a:ext uri="{FF2B5EF4-FFF2-40B4-BE49-F238E27FC236}">
                  <a16:creationId xmlns:a16="http://schemas.microsoft.com/office/drawing/2014/main" id="{52C7A22C-6757-4A9F-800E-E29CCE05C61E}"/>
                </a:ext>
              </a:extLst>
            </p:cNvPr>
            <p:cNvSpPr txBox="1"/>
            <p:nvPr/>
          </p:nvSpPr>
          <p:spPr>
            <a:xfrm>
              <a:off x="10096082" y="1470058"/>
              <a:ext cx="642964" cy="276999"/>
            </a:xfrm>
            <a:prstGeom prst="rect">
              <a:avLst/>
            </a:prstGeom>
            <a:noFill/>
          </p:spPr>
          <p:txBody>
            <a:bodyPr wrap="square" rtlCol="0">
              <a:spAutoFit/>
            </a:bodyPr>
            <a:lstStyle/>
            <a:p>
              <a:r>
                <a:rPr lang="zh-CN" altLang="en-US" sz="1200" b="1">
                  <a:solidFill>
                    <a:schemeClr val="bg1"/>
                  </a:solidFill>
                </a:rPr>
                <a:t>崔国辅</a:t>
              </a:r>
            </a:p>
          </p:txBody>
        </p:sp>
        <p:sp>
          <p:nvSpPr>
            <p:cNvPr id="253" name="椭圆 252">
              <a:extLst>
                <a:ext uri="{FF2B5EF4-FFF2-40B4-BE49-F238E27FC236}">
                  <a16:creationId xmlns:a16="http://schemas.microsoft.com/office/drawing/2014/main" id="{4A00143D-AEC2-4C55-9DC8-6EABFD174184}"/>
                </a:ext>
              </a:extLst>
            </p:cNvPr>
            <p:cNvSpPr/>
            <p:nvPr/>
          </p:nvSpPr>
          <p:spPr>
            <a:xfrm>
              <a:off x="4163036" y="3575199"/>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54" name="文本框 253">
              <a:extLst>
                <a:ext uri="{FF2B5EF4-FFF2-40B4-BE49-F238E27FC236}">
                  <a16:creationId xmlns:a16="http://schemas.microsoft.com/office/drawing/2014/main" id="{2E21F9B6-D38F-4B3B-869F-733FA4096897}"/>
                </a:ext>
              </a:extLst>
            </p:cNvPr>
            <p:cNvSpPr txBox="1"/>
            <p:nvPr/>
          </p:nvSpPr>
          <p:spPr>
            <a:xfrm>
              <a:off x="4096591" y="3681404"/>
              <a:ext cx="642964" cy="276999"/>
            </a:xfrm>
            <a:prstGeom prst="rect">
              <a:avLst/>
            </a:prstGeom>
            <a:noFill/>
          </p:spPr>
          <p:txBody>
            <a:bodyPr wrap="square" rtlCol="0">
              <a:spAutoFit/>
            </a:bodyPr>
            <a:lstStyle/>
            <a:p>
              <a:r>
                <a:rPr lang="zh-CN" altLang="en-US" sz="1200" b="1">
                  <a:solidFill>
                    <a:schemeClr val="bg1"/>
                  </a:solidFill>
                </a:rPr>
                <a:t>李嘉祐</a:t>
              </a:r>
            </a:p>
          </p:txBody>
        </p:sp>
        <p:sp>
          <p:nvSpPr>
            <p:cNvPr id="255" name="椭圆 254">
              <a:extLst>
                <a:ext uri="{FF2B5EF4-FFF2-40B4-BE49-F238E27FC236}">
                  <a16:creationId xmlns:a16="http://schemas.microsoft.com/office/drawing/2014/main" id="{FDAAA0F4-F65E-411D-B19F-AFC99DF08C2B}"/>
                </a:ext>
              </a:extLst>
            </p:cNvPr>
            <p:cNvSpPr/>
            <p:nvPr/>
          </p:nvSpPr>
          <p:spPr>
            <a:xfrm>
              <a:off x="7453814" y="596425"/>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56" name="文本框 255">
              <a:extLst>
                <a:ext uri="{FF2B5EF4-FFF2-40B4-BE49-F238E27FC236}">
                  <a16:creationId xmlns:a16="http://schemas.microsoft.com/office/drawing/2014/main" id="{B29EDEB5-6AE0-46D2-83F3-7736F7741BF4}"/>
                </a:ext>
              </a:extLst>
            </p:cNvPr>
            <p:cNvSpPr txBox="1"/>
            <p:nvPr/>
          </p:nvSpPr>
          <p:spPr>
            <a:xfrm>
              <a:off x="7387369" y="702630"/>
              <a:ext cx="642964" cy="276999"/>
            </a:xfrm>
            <a:prstGeom prst="rect">
              <a:avLst/>
            </a:prstGeom>
            <a:noFill/>
          </p:spPr>
          <p:txBody>
            <a:bodyPr wrap="square" rtlCol="0">
              <a:spAutoFit/>
            </a:bodyPr>
            <a:lstStyle/>
            <a:p>
              <a:r>
                <a:rPr lang="zh-CN" altLang="en-US" sz="1200" b="1">
                  <a:solidFill>
                    <a:schemeClr val="bg1"/>
                  </a:solidFill>
                </a:rPr>
                <a:t>贺知章</a:t>
              </a:r>
            </a:p>
          </p:txBody>
        </p:sp>
        <p:cxnSp>
          <p:nvCxnSpPr>
            <p:cNvPr id="257" name="直接箭头连接符 256">
              <a:extLst>
                <a:ext uri="{FF2B5EF4-FFF2-40B4-BE49-F238E27FC236}">
                  <a16:creationId xmlns:a16="http://schemas.microsoft.com/office/drawing/2014/main" id="{CE51433F-8F2A-4EE9-B394-9583720F0ED9}"/>
                </a:ext>
              </a:extLst>
            </p:cNvPr>
            <p:cNvCxnSpPr>
              <a:cxnSpLocks/>
              <a:stCxn id="256" idx="1"/>
              <a:endCxn id="315" idx="3"/>
            </p:cNvCxnSpPr>
            <p:nvPr/>
          </p:nvCxnSpPr>
          <p:spPr>
            <a:xfrm flipH="1" flipV="1">
              <a:off x="6302565" y="739821"/>
              <a:ext cx="1084804" cy="101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8" name="直接箭头连接符 257">
              <a:extLst>
                <a:ext uri="{FF2B5EF4-FFF2-40B4-BE49-F238E27FC236}">
                  <a16:creationId xmlns:a16="http://schemas.microsoft.com/office/drawing/2014/main" id="{5671494B-C790-471C-8CAE-2CE6A2BA47F0}"/>
                </a:ext>
              </a:extLst>
            </p:cNvPr>
            <p:cNvCxnSpPr>
              <a:cxnSpLocks/>
              <a:stCxn id="316" idx="1"/>
            </p:cNvCxnSpPr>
            <p:nvPr/>
          </p:nvCxnSpPr>
          <p:spPr>
            <a:xfrm flipH="1" flipV="1">
              <a:off x="6219325" y="957646"/>
              <a:ext cx="416454" cy="503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9" name="直接箭头连接符 258">
              <a:extLst>
                <a:ext uri="{FF2B5EF4-FFF2-40B4-BE49-F238E27FC236}">
                  <a16:creationId xmlns:a16="http://schemas.microsoft.com/office/drawing/2014/main" id="{9121DE5E-3683-49DB-872A-7FCA3F2665C3}"/>
                </a:ext>
              </a:extLst>
            </p:cNvPr>
            <p:cNvCxnSpPr>
              <a:cxnSpLocks/>
            </p:cNvCxnSpPr>
            <p:nvPr/>
          </p:nvCxnSpPr>
          <p:spPr>
            <a:xfrm>
              <a:off x="7043753" y="1778323"/>
              <a:ext cx="509179" cy="21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0" name="直接箭头连接符 259">
              <a:extLst>
                <a:ext uri="{FF2B5EF4-FFF2-40B4-BE49-F238E27FC236}">
                  <a16:creationId xmlns:a16="http://schemas.microsoft.com/office/drawing/2014/main" id="{5D00DB7E-7940-46AF-BD92-531EC9BB5C86}"/>
                </a:ext>
              </a:extLst>
            </p:cNvPr>
            <p:cNvCxnSpPr>
              <a:cxnSpLocks/>
              <a:stCxn id="314" idx="3"/>
              <a:endCxn id="249" idx="0"/>
            </p:cNvCxnSpPr>
            <p:nvPr/>
          </p:nvCxnSpPr>
          <p:spPr>
            <a:xfrm flipH="1">
              <a:off x="5457798" y="920159"/>
              <a:ext cx="374979" cy="683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1" name="直接箭头连接符 260">
              <a:extLst>
                <a:ext uri="{FF2B5EF4-FFF2-40B4-BE49-F238E27FC236}">
                  <a16:creationId xmlns:a16="http://schemas.microsoft.com/office/drawing/2014/main" id="{7E26DF88-39D2-4974-ACAD-A6DA3D7EB91A}"/>
                </a:ext>
              </a:extLst>
            </p:cNvPr>
            <p:cNvCxnSpPr>
              <a:stCxn id="217" idx="0"/>
              <a:endCxn id="255" idx="4"/>
            </p:cNvCxnSpPr>
            <p:nvPr/>
          </p:nvCxnSpPr>
          <p:spPr>
            <a:xfrm flipH="1" flipV="1">
              <a:off x="7708852" y="1106499"/>
              <a:ext cx="72611" cy="746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2" name="直接箭头连接符 261">
              <a:extLst>
                <a:ext uri="{FF2B5EF4-FFF2-40B4-BE49-F238E27FC236}">
                  <a16:creationId xmlns:a16="http://schemas.microsoft.com/office/drawing/2014/main" id="{8D5F9982-5D7A-4544-957B-1C04A789B441}"/>
                </a:ext>
              </a:extLst>
            </p:cNvPr>
            <p:cNvCxnSpPr>
              <a:cxnSpLocks/>
              <a:stCxn id="217" idx="7"/>
              <a:endCxn id="226" idx="1"/>
            </p:cNvCxnSpPr>
            <p:nvPr/>
          </p:nvCxnSpPr>
          <p:spPr>
            <a:xfrm flipV="1">
              <a:off x="7961801" y="1399322"/>
              <a:ext cx="825061" cy="528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3" name="直接箭头连接符 262">
              <a:extLst>
                <a:ext uri="{FF2B5EF4-FFF2-40B4-BE49-F238E27FC236}">
                  <a16:creationId xmlns:a16="http://schemas.microsoft.com/office/drawing/2014/main" id="{25E4BF57-0C14-4589-9F3A-6050844B9D97}"/>
                </a:ext>
              </a:extLst>
            </p:cNvPr>
            <p:cNvCxnSpPr>
              <a:cxnSpLocks/>
              <a:stCxn id="218" idx="3"/>
              <a:endCxn id="219" idx="1"/>
            </p:cNvCxnSpPr>
            <p:nvPr/>
          </p:nvCxnSpPr>
          <p:spPr>
            <a:xfrm>
              <a:off x="8070912" y="2108059"/>
              <a:ext cx="1132233" cy="242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4" name="直接箭头连接符 263">
              <a:extLst>
                <a:ext uri="{FF2B5EF4-FFF2-40B4-BE49-F238E27FC236}">
                  <a16:creationId xmlns:a16="http://schemas.microsoft.com/office/drawing/2014/main" id="{F56D17A9-FE4D-4714-A6B4-789F444F22EA}"/>
                </a:ext>
              </a:extLst>
            </p:cNvPr>
            <p:cNvCxnSpPr>
              <a:cxnSpLocks/>
              <a:stCxn id="217" idx="3"/>
              <a:endCxn id="221" idx="0"/>
            </p:cNvCxnSpPr>
            <p:nvPr/>
          </p:nvCxnSpPr>
          <p:spPr>
            <a:xfrm flipH="1">
              <a:off x="7319291" y="2288397"/>
              <a:ext cx="281833" cy="82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5" name="直接箭头连接符 264">
              <a:extLst>
                <a:ext uri="{FF2B5EF4-FFF2-40B4-BE49-F238E27FC236}">
                  <a16:creationId xmlns:a16="http://schemas.microsoft.com/office/drawing/2014/main" id="{00E0599E-2FFB-4AB9-9449-9CFCB1DC8ACF}"/>
                </a:ext>
              </a:extLst>
            </p:cNvPr>
            <p:cNvCxnSpPr>
              <a:cxnSpLocks/>
              <a:stCxn id="221" idx="7"/>
              <a:endCxn id="217" idx="4"/>
            </p:cNvCxnSpPr>
            <p:nvPr/>
          </p:nvCxnSpPr>
          <p:spPr>
            <a:xfrm flipV="1">
              <a:off x="7499629" y="2363096"/>
              <a:ext cx="281834" cy="82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6" name="直接箭头连接符 265">
              <a:extLst>
                <a:ext uri="{FF2B5EF4-FFF2-40B4-BE49-F238E27FC236}">
                  <a16:creationId xmlns:a16="http://schemas.microsoft.com/office/drawing/2014/main" id="{78E30A79-45C6-497F-966D-25DAD40F195A}"/>
                </a:ext>
              </a:extLst>
            </p:cNvPr>
            <p:cNvCxnSpPr>
              <a:stCxn id="221" idx="7"/>
              <a:endCxn id="225" idx="3"/>
            </p:cNvCxnSpPr>
            <p:nvPr/>
          </p:nvCxnSpPr>
          <p:spPr>
            <a:xfrm flipV="1">
              <a:off x="7499629" y="1566507"/>
              <a:ext cx="1373998" cy="1624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7" name="直接箭头连接符 266">
              <a:extLst>
                <a:ext uri="{FF2B5EF4-FFF2-40B4-BE49-F238E27FC236}">
                  <a16:creationId xmlns:a16="http://schemas.microsoft.com/office/drawing/2014/main" id="{3A11D576-4F5F-487F-9E43-435069AFFFA1}"/>
                </a:ext>
              </a:extLst>
            </p:cNvPr>
            <p:cNvCxnSpPr>
              <a:cxnSpLocks/>
              <a:endCxn id="220" idx="1"/>
            </p:cNvCxnSpPr>
            <p:nvPr/>
          </p:nvCxnSpPr>
          <p:spPr>
            <a:xfrm flipV="1">
              <a:off x="7608740" y="2520545"/>
              <a:ext cx="1453261" cy="727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8" name="直接箭头连接符 267">
              <a:extLst>
                <a:ext uri="{FF2B5EF4-FFF2-40B4-BE49-F238E27FC236}">
                  <a16:creationId xmlns:a16="http://schemas.microsoft.com/office/drawing/2014/main" id="{7B6B6053-F94E-4777-9D1D-385A70FD9FF1}"/>
                </a:ext>
              </a:extLst>
            </p:cNvPr>
            <p:cNvCxnSpPr>
              <a:stCxn id="219" idx="7"/>
              <a:endCxn id="251" idx="3"/>
            </p:cNvCxnSpPr>
            <p:nvPr/>
          </p:nvCxnSpPr>
          <p:spPr>
            <a:xfrm flipV="1">
              <a:off x="9563822" y="1817417"/>
              <a:ext cx="673404" cy="533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9" name="直接箭头连接符 268">
              <a:extLst>
                <a:ext uri="{FF2B5EF4-FFF2-40B4-BE49-F238E27FC236}">
                  <a16:creationId xmlns:a16="http://schemas.microsoft.com/office/drawing/2014/main" id="{5C0D9423-C810-4ADB-B429-54D5C3680D2B}"/>
                </a:ext>
              </a:extLst>
            </p:cNvPr>
            <p:cNvCxnSpPr>
              <a:stCxn id="222" idx="3"/>
              <a:endCxn id="246" idx="1"/>
            </p:cNvCxnSpPr>
            <p:nvPr/>
          </p:nvCxnSpPr>
          <p:spPr>
            <a:xfrm flipV="1">
              <a:off x="7608740" y="3366011"/>
              <a:ext cx="788855" cy="5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0" name="直接箭头连接符 269">
              <a:extLst>
                <a:ext uri="{FF2B5EF4-FFF2-40B4-BE49-F238E27FC236}">
                  <a16:creationId xmlns:a16="http://schemas.microsoft.com/office/drawing/2014/main" id="{34961C88-F746-41D3-BDDC-96369777C875}"/>
                </a:ext>
              </a:extLst>
            </p:cNvPr>
            <p:cNvCxnSpPr>
              <a:cxnSpLocks/>
              <a:stCxn id="246" idx="3"/>
              <a:endCxn id="240" idx="1"/>
            </p:cNvCxnSpPr>
            <p:nvPr/>
          </p:nvCxnSpPr>
          <p:spPr>
            <a:xfrm flipV="1">
              <a:off x="9040559" y="3324172"/>
              <a:ext cx="979401" cy="41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1" name="直接箭头连接符 270">
              <a:extLst>
                <a:ext uri="{FF2B5EF4-FFF2-40B4-BE49-F238E27FC236}">
                  <a16:creationId xmlns:a16="http://schemas.microsoft.com/office/drawing/2014/main" id="{D6C9A2A8-0DA6-467B-B6A9-0F6DF65A9A99}"/>
                </a:ext>
              </a:extLst>
            </p:cNvPr>
            <p:cNvCxnSpPr>
              <a:cxnSpLocks/>
              <a:stCxn id="304" idx="0"/>
              <a:endCxn id="240" idx="5"/>
            </p:cNvCxnSpPr>
            <p:nvPr/>
          </p:nvCxnSpPr>
          <p:spPr>
            <a:xfrm flipH="1" flipV="1">
              <a:off x="10380637" y="3684848"/>
              <a:ext cx="316562" cy="972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2" name="直接箭头连接符 271">
              <a:extLst>
                <a:ext uri="{FF2B5EF4-FFF2-40B4-BE49-F238E27FC236}">
                  <a16:creationId xmlns:a16="http://schemas.microsoft.com/office/drawing/2014/main" id="{9B12DB09-EA73-4C44-961F-B79CEFA7FAC3}"/>
                </a:ext>
              </a:extLst>
            </p:cNvPr>
            <p:cNvCxnSpPr>
              <a:cxnSpLocks/>
              <a:stCxn id="240" idx="4"/>
            </p:cNvCxnSpPr>
            <p:nvPr/>
          </p:nvCxnSpPr>
          <p:spPr>
            <a:xfrm flipH="1">
              <a:off x="9113068" y="3759547"/>
              <a:ext cx="1087231" cy="1142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3" name="直接箭头连接符 272">
              <a:extLst>
                <a:ext uri="{FF2B5EF4-FFF2-40B4-BE49-F238E27FC236}">
                  <a16:creationId xmlns:a16="http://schemas.microsoft.com/office/drawing/2014/main" id="{DD1E962E-CED2-458D-956C-6373C02513CB}"/>
                </a:ext>
              </a:extLst>
            </p:cNvPr>
            <p:cNvCxnSpPr>
              <a:cxnSpLocks/>
              <a:stCxn id="311" idx="3"/>
              <a:endCxn id="305" idx="1"/>
            </p:cNvCxnSpPr>
            <p:nvPr/>
          </p:nvCxnSpPr>
          <p:spPr>
            <a:xfrm flipV="1">
              <a:off x="9227031" y="4901822"/>
              <a:ext cx="1148685" cy="156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4" name="直接箭头连接符 273">
              <a:extLst>
                <a:ext uri="{FF2B5EF4-FFF2-40B4-BE49-F238E27FC236}">
                  <a16:creationId xmlns:a16="http://schemas.microsoft.com/office/drawing/2014/main" id="{BE1E832F-41D7-4E4A-98C9-DC47EE3F6D70}"/>
                </a:ext>
              </a:extLst>
            </p:cNvPr>
            <p:cNvCxnSpPr>
              <a:cxnSpLocks/>
              <a:stCxn id="310" idx="1"/>
            </p:cNvCxnSpPr>
            <p:nvPr/>
          </p:nvCxnSpPr>
          <p:spPr>
            <a:xfrm flipH="1" flipV="1">
              <a:off x="7570589" y="3494751"/>
              <a:ext cx="1186654" cy="1382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5" name="直接箭头连接符 274">
              <a:extLst>
                <a:ext uri="{FF2B5EF4-FFF2-40B4-BE49-F238E27FC236}">
                  <a16:creationId xmlns:a16="http://schemas.microsoft.com/office/drawing/2014/main" id="{6FD90197-0CB8-40A7-94C7-A7AAE4E95CD2}"/>
                </a:ext>
              </a:extLst>
            </p:cNvPr>
            <p:cNvCxnSpPr>
              <a:stCxn id="245" idx="3"/>
              <a:endCxn id="223" idx="0"/>
            </p:cNvCxnSpPr>
            <p:nvPr/>
          </p:nvCxnSpPr>
          <p:spPr>
            <a:xfrm flipH="1">
              <a:off x="7822166" y="3587733"/>
              <a:ext cx="716393" cy="665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6" name="直接箭头连接符 275">
              <a:extLst>
                <a:ext uri="{FF2B5EF4-FFF2-40B4-BE49-F238E27FC236}">
                  <a16:creationId xmlns:a16="http://schemas.microsoft.com/office/drawing/2014/main" id="{8137BB51-661A-4D86-87DB-63FB39DE4A15}"/>
                </a:ext>
              </a:extLst>
            </p:cNvPr>
            <p:cNvCxnSpPr>
              <a:cxnSpLocks/>
              <a:endCxn id="245" idx="4"/>
            </p:cNvCxnSpPr>
            <p:nvPr/>
          </p:nvCxnSpPr>
          <p:spPr>
            <a:xfrm flipV="1">
              <a:off x="8037521" y="3662432"/>
              <a:ext cx="681377" cy="691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7" name="直接箭头连接符 276">
              <a:extLst>
                <a:ext uri="{FF2B5EF4-FFF2-40B4-BE49-F238E27FC236}">
                  <a16:creationId xmlns:a16="http://schemas.microsoft.com/office/drawing/2014/main" id="{40B744BF-8957-4645-9A5B-F9D4B3075DAE}"/>
                </a:ext>
              </a:extLst>
            </p:cNvPr>
            <p:cNvCxnSpPr>
              <a:cxnSpLocks/>
              <a:stCxn id="221" idx="5"/>
              <a:endCxn id="223" idx="0"/>
            </p:cNvCxnSpPr>
            <p:nvPr/>
          </p:nvCxnSpPr>
          <p:spPr>
            <a:xfrm>
              <a:off x="7499629" y="3551559"/>
              <a:ext cx="322537" cy="701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8" name="直接箭头连接符 277">
              <a:extLst>
                <a:ext uri="{FF2B5EF4-FFF2-40B4-BE49-F238E27FC236}">
                  <a16:creationId xmlns:a16="http://schemas.microsoft.com/office/drawing/2014/main" id="{F7D95C94-3F58-4964-9924-853F1E077911}"/>
                </a:ext>
              </a:extLst>
            </p:cNvPr>
            <p:cNvCxnSpPr>
              <a:cxnSpLocks/>
              <a:stCxn id="223" idx="1"/>
              <a:endCxn id="221" idx="4"/>
            </p:cNvCxnSpPr>
            <p:nvPr/>
          </p:nvCxnSpPr>
          <p:spPr>
            <a:xfrm flipH="1" flipV="1">
              <a:off x="7319291" y="3626258"/>
              <a:ext cx="322536" cy="701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9" name="直接箭头连接符 278">
              <a:extLst>
                <a:ext uri="{FF2B5EF4-FFF2-40B4-BE49-F238E27FC236}">
                  <a16:creationId xmlns:a16="http://schemas.microsoft.com/office/drawing/2014/main" id="{BA128836-43DB-43BF-AA6D-ECEDA565ED0F}"/>
                </a:ext>
              </a:extLst>
            </p:cNvPr>
            <p:cNvCxnSpPr>
              <a:cxnSpLocks/>
              <a:stCxn id="221" idx="3"/>
              <a:endCxn id="228" idx="3"/>
            </p:cNvCxnSpPr>
            <p:nvPr/>
          </p:nvCxnSpPr>
          <p:spPr>
            <a:xfrm flipH="1">
              <a:off x="6122226" y="3551559"/>
              <a:ext cx="1016726" cy="766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0" name="直接箭头连接符 279">
              <a:extLst>
                <a:ext uri="{FF2B5EF4-FFF2-40B4-BE49-F238E27FC236}">
                  <a16:creationId xmlns:a16="http://schemas.microsoft.com/office/drawing/2014/main" id="{6629A0AB-1F47-49FA-B10B-417B4FC8EEA7}"/>
                </a:ext>
              </a:extLst>
            </p:cNvPr>
            <p:cNvCxnSpPr>
              <a:cxnSpLocks/>
              <a:stCxn id="227" idx="7"/>
            </p:cNvCxnSpPr>
            <p:nvPr/>
          </p:nvCxnSpPr>
          <p:spPr>
            <a:xfrm flipV="1">
              <a:off x="6013115" y="3494749"/>
              <a:ext cx="1058040" cy="642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1" name="直接箭头连接符 280">
              <a:extLst>
                <a:ext uri="{FF2B5EF4-FFF2-40B4-BE49-F238E27FC236}">
                  <a16:creationId xmlns:a16="http://schemas.microsoft.com/office/drawing/2014/main" id="{B5EF6776-2A9A-4707-970D-25B4752895EB}"/>
                </a:ext>
              </a:extLst>
            </p:cNvPr>
            <p:cNvCxnSpPr>
              <a:cxnSpLocks/>
            </p:cNvCxnSpPr>
            <p:nvPr/>
          </p:nvCxnSpPr>
          <p:spPr>
            <a:xfrm flipH="1" flipV="1">
              <a:off x="5624081" y="3227057"/>
              <a:ext cx="1479285" cy="20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2" name="直接箭头连接符 281">
              <a:extLst>
                <a:ext uri="{FF2B5EF4-FFF2-40B4-BE49-F238E27FC236}">
                  <a16:creationId xmlns:a16="http://schemas.microsoft.com/office/drawing/2014/main" id="{2F17D7D2-3EFE-43B7-8726-777D7E751940}"/>
                </a:ext>
              </a:extLst>
            </p:cNvPr>
            <p:cNvCxnSpPr>
              <a:cxnSpLocks/>
              <a:stCxn id="232" idx="3"/>
              <a:endCxn id="222" idx="1"/>
            </p:cNvCxnSpPr>
            <p:nvPr/>
          </p:nvCxnSpPr>
          <p:spPr>
            <a:xfrm>
              <a:off x="5660844" y="3345091"/>
              <a:ext cx="1368995" cy="26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3" name="直接箭头连接符 282">
              <a:extLst>
                <a:ext uri="{FF2B5EF4-FFF2-40B4-BE49-F238E27FC236}">
                  <a16:creationId xmlns:a16="http://schemas.microsoft.com/office/drawing/2014/main" id="{CAE2662A-B766-4CED-B4BC-0E3DD070A655}"/>
                </a:ext>
              </a:extLst>
            </p:cNvPr>
            <p:cNvCxnSpPr>
              <a:cxnSpLocks/>
              <a:stCxn id="241" idx="1"/>
            </p:cNvCxnSpPr>
            <p:nvPr/>
          </p:nvCxnSpPr>
          <p:spPr>
            <a:xfrm flipH="1">
              <a:off x="9004959" y="3504510"/>
              <a:ext cx="905888" cy="47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4" name="直接箭头连接符 283">
              <a:extLst>
                <a:ext uri="{FF2B5EF4-FFF2-40B4-BE49-F238E27FC236}">
                  <a16:creationId xmlns:a16="http://schemas.microsoft.com/office/drawing/2014/main" id="{6760EB80-44DB-4989-9A6D-E0CBD9CDC549}"/>
                </a:ext>
              </a:extLst>
            </p:cNvPr>
            <p:cNvCxnSpPr>
              <a:cxnSpLocks/>
              <a:stCxn id="219" idx="3"/>
              <a:endCxn id="245" idx="0"/>
            </p:cNvCxnSpPr>
            <p:nvPr/>
          </p:nvCxnSpPr>
          <p:spPr>
            <a:xfrm flipH="1">
              <a:off x="8718898" y="2711215"/>
              <a:ext cx="484247" cy="441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5" name="直接箭头连接符 284">
              <a:extLst>
                <a:ext uri="{FF2B5EF4-FFF2-40B4-BE49-F238E27FC236}">
                  <a16:creationId xmlns:a16="http://schemas.microsoft.com/office/drawing/2014/main" id="{381BF535-58A4-4A44-ACEE-2D95CB481DD9}"/>
                </a:ext>
              </a:extLst>
            </p:cNvPr>
            <p:cNvCxnSpPr>
              <a:stCxn id="240" idx="0"/>
              <a:endCxn id="219" idx="5"/>
            </p:cNvCxnSpPr>
            <p:nvPr/>
          </p:nvCxnSpPr>
          <p:spPr>
            <a:xfrm flipH="1" flipV="1">
              <a:off x="9563822" y="2711215"/>
              <a:ext cx="636477" cy="538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6" name="直接箭头连接符 285">
              <a:extLst>
                <a:ext uri="{FF2B5EF4-FFF2-40B4-BE49-F238E27FC236}">
                  <a16:creationId xmlns:a16="http://schemas.microsoft.com/office/drawing/2014/main" id="{A18B4C61-5CCB-4388-8488-712DA373F7C7}"/>
                </a:ext>
              </a:extLst>
            </p:cNvPr>
            <p:cNvCxnSpPr>
              <a:cxnSpLocks/>
              <a:stCxn id="221" idx="3"/>
              <a:endCxn id="238" idx="0"/>
            </p:cNvCxnSpPr>
            <p:nvPr/>
          </p:nvCxnSpPr>
          <p:spPr>
            <a:xfrm flipH="1">
              <a:off x="6688375" y="3551559"/>
              <a:ext cx="450577" cy="1487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7" name="直接箭头连接符 286">
              <a:extLst>
                <a:ext uri="{FF2B5EF4-FFF2-40B4-BE49-F238E27FC236}">
                  <a16:creationId xmlns:a16="http://schemas.microsoft.com/office/drawing/2014/main" id="{1B55010B-29BF-4856-9E54-381D9E581858}"/>
                </a:ext>
              </a:extLst>
            </p:cNvPr>
            <p:cNvCxnSpPr>
              <a:stCxn id="217" idx="5"/>
              <a:endCxn id="245" idx="1"/>
            </p:cNvCxnSpPr>
            <p:nvPr/>
          </p:nvCxnSpPr>
          <p:spPr>
            <a:xfrm>
              <a:off x="7961801" y="2288397"/>
              <a:ext cx="576758" cy="938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8" name="直接箭头连接符 287">
              <a:extLst>
                <a:ext uri="{FF2B5EF4-FFF2-40B4-BE49-F238E27FC236}">
                  <a16:creationId xmlns:a16="http://schemas.microsoft.com/office/drawing/2014/main" id="{F301DC02-11D0-4FC7-A564-9FFEF761BAB2}"/>
                </a:ext>
              </a:extLst>
            </p:cNvPr>
            <p:cNvCxnSpPr>
              <a:cxnSpLocks/>
            </p:cNvCxnSpPr>
            <p:nvPr/>
          </p:nvCxnSpPr>
          <p:spPr>
            <a:xfrm flipH="1">
              <a:off x="4656979" y="3429000"/>
              <a:ext cx="499952" cy="243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9" name="直接箭头连接符 288">
              <a:extLst>
                <a:ext uri="{FF2B5EF4-FFF2-40B4-BE49-F238E27FC236}">
                  <a16:creationId xmlns:a16="http://schemas.microsoft.com/office/drawing/2014/main" id="{395F2E59-ADC0-48A0-8CF1-A48262F08685}"/>
                </a:ext>
              </a:extLst>
            </p:cNvPr>
            <p:cNvCxnSpPr>
              <a:cxnSpLocks/>
              <a:endCxn id="303" idx="3"/>
            </p:cNvCxnSpPr>
            <p:nvPr/>
          </p:nvCxnSpPr>
          <p:spPr>
            <a:xfrm flipH="1" flipV="1">
              <a:off x="3496147" y="3320698"/>
              <a:ext cx="681094" cy="303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0" name="直接箭头连接符 289">
              <a:extLst>
                <a:ext uri="{FF2B5EF4-FFF2-40B4-BE49-F238E27FC236}">
                  <a16:creationId xmlns:a16="http://schemas.microsoft.com/office/drawing/2014/main" id="{39AF927F-88BF-44ED-983A-374CBB85D4B6}"/>
                </a:ext>
              </a:extLst>
            </p:cNvPr>
            <p:cNvCxnSpPr>
              <a:cxnSpLocks/>
              <a:endCxn id="254" idx="1"/>
            </p:cNvCxnSpPr>
            <p:nvPr/>
          </p:nvCxnSpPr>
          <p:spPr>
            <a:xfrm>
              <a:off x="3427714" y="3525109"/>
              <a:ext cx="668877" cy="294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1" name="直接箭头连接符 290">
              <a:extLst>
                <a:ext uri="{FF2B5EF4-FFF2-40B4-BE49-F238E27FC236}">
                  <a16:creationId xmlns:a16="http://schemas.microsoft.com/office/drawing/2014/main" id="{EC793060-4C27-40B0-B596-27694A17702C}"/>
                </a:ext>
              </a:extLst>
            </p:cNvPr>
            <p:cNvCxnSpPr>
              <a:stCxn id="302" idx="0"/>
              <a:endCxn id="306" idx="4"/>
            </p:cNvCxnSpPr>
            <p:nvPr/>
          </p:nvCxnSpPr>
          <p:spPr>
            <a:xfrm flipH="1" flipV="1">
              <a:off x="2999382" y="2235136"/>
              <a:ext cx="175284" cy="840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2" name="直接箭头连接符 291">
              <a:extLst>
                <a:ext uri="{FF2B5EF4-FFF2-40B4-BE49-F238E27FC236}">
                  <a16:creationId xmlns:a16="http://schemas.microsoft.com/office/drawing/2014/main" id="{8C006AEE-B381-44D7-9D1E-C34B0BBA63CA}"/>
                </a:ext>
              </a:extLst>
            </p:cNvPr>
            <p:cNvCxnSpPr>
              <a:stCxn id="302" idx="1"/>
              <a:endCxn id="234" idx="3"/>
            </p:cNvCxnSpPr>
            <p:nvPr/>
          </p:nvCxnSpPr>
          <p:spPr>
            <a:xfrm flipH="1" flipV="1">
              <a:off x="2186295" y="2820956"/>
              <a:ext cx="808032" cy="329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3" name="直接箭头连接符 292">
              <a:extLst>
                <a:ext uri="{FF2B5EF4-FFF2-40B4-BE49-F238E27FC236}">
                  <a16:creationId xmlns:a16="http://schemas.microsoft.com/office/drawing/2014/main" id="{8369974A-2DD0-40BA-B7C0-5364815C4B4D}"/>
                </a:ext>
              </a:extLst>
            </p:cNvPr>
            <p:cNvCxnSpPr>
              <a:stCxn id="233" idx="5"/>
              <a:endCxn id="303" idx="1"/>
            </p:cNvCxnSpPr>
            <p:nvPr/>
          </p:nvCxnSpPr>
          <p:spPr>
            <a:xfrm>
              <a:off x="2077184" y="3001294"/>
              <a:ext cx="775999" cy="319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4" name="直接箭头连接符 293">
              <a:extLst>
                <a:ext uri="{FF2B5EF4-FFF2-40B4-BE49-F238E27FC236}">
                  <a16:creationId xmlns:a16="http://schemas.microsoft.com/office/drawing/2014/main" id="{652A34EA-836B-4866-B6CA-24C5A45F2791}"/>
                </a:ext>
              </a:extLst>
            </p:cNvPr>
            <p:cNvCxnSpPr>
              <a:cxnSpLocks/>
              <a:stCxn id="302" idx="3"/>
              <a:endCxn id="243" idx="0"/>
            </p:cNvCxnSpPr>
            <p:nvPr/>
          </p:nvCxnSpPr>
          <p:spPr>
            <a:xfrm>
              <a:off x="2994327" y="3511368"/>
              <a:ext cx="5055" cy="1095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5" name="直接箭头连接符 294">
              <a:extLst>
                <a:ext uri="{FF2B5EF4-FFF2-40B4-BE49-F238E27FC236}">
                  <a16:creationId xmlns:a16="http://schemas.microsoft.com/office/drawing/2014/main" id="{87807F53-BEC8-4A36-A186-6288863581D4}"/>
                </a:ext>
              </a:extLst>
            </p:cNvPr>
            <p:cNvCxnSpPr>
              <a:stCxn id="243" idx="7"/>
              <a:endCxn id="302" idx="4"/>
            </p:cNvCxnSpPr>
            <p:nvPr/>
          </p:nvCxnSpPr>
          <p:spPr>
            <a:xfrm flipH="1" flipV="1">
              <a:off x="3174666" y="3586067"/>
              <a:ext cx="5054" cy="1095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6" name="直接箭头连接符 295">
              <a:extLst>
                <a:ext uri="{FF2B5EF4-FFF2-40B4-BE49-F238E27FC236}">
                  <a16:creationId xmlns:a16="http://schemas.microsoft.com/office/drawing/2014/main" id="{47C448C1-FE55-4E38-A733-F7CA54963615}"/>
                </a:ext>
              </a:extLst>
            </p:cNvPr>
            <p:cNvCxnSpPr>
              <a:stCxn id="253" idx="3"/>
              <a:endCxn id="244" idx="3"/>
            </p:cNvCxnSpPr>
            <p:nvPr/>
          </p:nvCxnSpPr>
          <p:spPr>
            <a:xfrm flipH="1">
              <a:off x="3320863" y="4010574"/>
              <a:ext cx="916872" cy="840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7" name="直接箭头连接符 296">
              <a:extLst>
                <a:ext uri="{FF2B5EF4-FFF2-40B4-BE49-F238E27FC236}">
                  <a16:creationId xmlns:a16="http://schemas.microsoft.com/office/drawing/2014/main" id="{84C0222B-345C-4E7F-9D36-8B91C577FFF6}"/>
                </a:ext>
              </a:extLst>
            </p:cNvPr>
            <p:cNvCxnSpPr>
              <a:cxnSpLocks/>
            </p:cNvCxnSpPr>
            <p:nvPr/>
          </p:nvCxnSpPr>
          <p:spPr>
            <a:xfrm>
              <a:off x="3116060" y="5167191"/>
              <a:ext cx="463500" cy="399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8" name="直接箭头连接符 297">
              <a:extLst>
                <a:ext uri="{FF2B5EF4-FFF2-40B4-BE49-F238E27FC236}">
                  <a16:creationId xmlns:a16="http://schemas.microsoft.com/office/drawing/2014/main" id="{FAD45E86-7826-4FFA-A264-5BBBE12BC03A}"/>
                </a:ext>
              </a:extLst>
            </p:cNvPr>
            <p:cNvCxnSpPr>
              <a:cxnSpLocks/>
              <a:stCxn id="312" idx="0"/>
            </p:cNvCxnSpPr>
            <p:nvPr/>
          </p:nvCxnSpPr>
          <p:spPr>
            <a:xfrm flipH="1" flipV="1">
              <a:off x="3240975" y="5038774"/>
              <a:ext cx="521178" cy="426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9" name="直接箭头连接符 298">
              <a:extLst>
                <a:ext uri="{FF2B5EF4-FFF2-40B4-BE49-F238E27FC236}">
                  <a16:creationId xmlns:a16="http://schemas.microsoft.com/office/drawing/2014/main" id="{3D728BE1-0AE3-4B6A-B801-C04ED870889D}"/>
                </a:ext>
              </a:extLst>
            </p:cNvPr>
            <p:cNvCxnSpPr>
              <a:stCxn id="312" idx="7"/>
              <a:endCxn id="309" idx="1"/>
            </p:cNvCxnSpPr>
            <p:nvPr/>
          </p:nvCxnSpPr>
          <p:spPr>
            <a:xfrm flipV="1">
              <a:off x="3942491" y="5197460"/>
              <a:ext cx="690436" cy="342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0" name="直接箭头连接符 299">
              <a:extLst>
                <a:ext uri="{FF2B5EF4-FFF2-40B4-BE49-F238E27FC236}">
                  <a16:creationId xmlns:a16="http://schemas.microsoft.com/office/drawing/2014/main" id="{B4705BAF-B428-4F79-B406-6985C28FA8D0}"/>
                </a:ext>
              </a:extLst>
            </p:cNvPr>
            <p:cNvCxnSpPr>
              <a:stCxn id="308" idx="3"/>
              <a:endCxn id="313" idx="3"/>
            </p:cNvCxnSpPr>
            <p:nvPr/>
          </p:nvCxnSpPr>
          <p:spPr>
            <a:xfrm flipH="1">
              <a:off x="4051602" y="5377798"/>
              <a:ext cx="690438" cy="342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1" name="直接箭头连接符 300">
              <a:extLst>
                <a:ext uri="{FF2B5EF4-FFF2-40B4-BE49-F238E27FC236}">
                  <a16:creationId xmlns:a16="http://schemas.microsoft.com/office/drawing/2014/main" id="{0ACA7C5C-D97F-4DBF-A624-90D61D6444BA}"/>
                </a:ext>
              </a:extLst>
            </p:cNvPr>
            <p:cNvCxnSpPr>
              <a:cxnSpLocks/>
              <a:stCxn id="249" idx="7"/>
              <a:endCxn id="314" idx="4"/>
            </p:cNvCxnSpPr>
            <p:nvPr/>
          </p:nvCxnSpPr>
          <p:spPr>
            <a:xfrm flipV="1">
              <a:off x="5638136" y="994858"/>
              <a:ext cx="374980" cy="683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 name="文本框 2">
            <a:extLst>
              <a:ext uri="{FF2B5EF4-FFF2-40B4-BE49-F238E27FC236}">
                <a16:creationId xmlns:a16="http://schemas.microsoft.com/office/drawing/2014/main" id="{374A44B6-F3E6-46DB-907B-3471688E2139}"/>
              </a:ext>
            </a:extLst>
          </p:cNvPr>
          <p:cNvSpPr txBox="1"/>
          <p:nvPr/>
        </p:nvSpPr>
        <p:spPr>
          <a:xfrm>
            <a:off x="333279" y="2755417"/>
            <a:ext cx="1659906" cy="369332"/>
          </a:xfrm>
          <a:prstGeom prst="rect">
            <a:avLst/>
          </a:prstGeom>
          <a:solidFill>
            <a:schemeClr val="accent2">
              <a:lumMod val="20000"/>
              <a:lumOff val="80000"/>
            </a:schemeClr>
          </a:solidFill>
        </p:spPr>
        <p:txBody>
          <a:bodyPr wrap="square" rtlCol="0">
            <a:spAutoFit/>
          </a:bodyPr>
          <a:lstStyle/>
          <a:p>
            <a:r>
              <a:rPr lang="zh-CN" altLang="en-US" b="1">
                <a:solidFill>
                  <a:schemeClr val="accent2">
                    <a:lumMod val="50000"/>
                  </a:schemeClr>
                </a:solidFill>
              </a:rPr>
              <a:t>以杜甫为中心</a:t>
            </a:r>
          </a:p>
        </p:txBody>
      </p:sp>
      <p:grpSp>
        <p:nvGrpSpPr>
          <p:cNvPr id="318" name="组合 317">
            <a:extLst>
              <a:ext uri="{FF2B5EF4-FFF2-40B4-BE49-F238E27FC236}">
                <a16:creationId xmlns:a16="http://schemas.microsoft.com/office/drawing/2014/main" id="{FB714F17-93FC-45AF-AA80-0976A2E5162D}"/>
              </a:ext>
            </a:extLst>
          </p:cNvPr>
          <p:cNvGrpSpPr/>
          <p:nvPr/>
        </p:nvGrpSpPr>
        <p:grpSpPr>
          <a:xfrm>
            <a:off x="2245092" y="904184"/>
            <a:ext cx="9411286" cy="5490548"/>
            <a:chOff x="1607394" y="484784"/>
            <a:chExt cx="9411286" cy="5490548"/>
          </a:xfrm>
        </p:grpSpPr>
        <p:sp>
          <p:nvSpPr>
            <p:cNvPr id="319" name="椭圆 318">
              <a:extLst>
                <a:ext uri="{FF2B5EF4-FFF2-40B4-BE49-F238E27FC236}">
                  <a16:creationId xmlns:a16="http://schemas.microsoft.com/office/drawing/2014/main" id="{28CF54E6-8589-469F-A326-84B85175C29A}"/>
                </a:ext>
              </a:extLst>
            </p:cNvPr>
            <p:cNvSpPr/>
            <p:nvPr/>
          </p:nvSpPr>
          <p:spPr>
            <a:xfrm>
              <a:off x="7526425" y="1853022"/>
              <a:ext cx="510075" cy="510074"/>
            </a:xfrm>
            <a:prstGeom prst="ellipse">
              <a:avLst/>
            </a:prstGeom>
            <a:solidFill>
              <a:srgbClr val="00B05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20" name="文本框 319">
              <a:extLst>
                <a:ext uri="{FF2B5EF4-FFF2-40B4-BE49-F238E27FC236}">
                  <a16:creationId xmlns:a16="http://schemas.microsoft.com/office/drawing/2014/main" id="{18B8F3D4-2393-44E3-87D9-267F27EA6127}"/>
                </a:ext>
              </a:extLst>
            </p:cNvPr>
            <p:cNvSpPr txBox="1"/>
            <p:nvPr/>
          </p:nvSpPr>
          <p:spPr>
            <a:xfrm>
              <a:off x="7492011" y="1954170"/>
              <a:ext cx="578901" cy="307777"/>
            </a:xfrm>
            <a:prstGeom prst="rect">
              <a:avLst/>
            </a:prstGeom>
            <a:noFill/>
          </p:spPr>
          <p:txBody>
            <a:bodyPr wrap="square" rtlCol="0">
              <a:spAutoFit/>
            </a:bodyPr>
            <a:lstStyle/>
            <a:p>
              <a:r>
                <a:rPr lang="zh-CN" altLang="en-US" sz="1400" b="1">
                  <a:solidFill>
                    <a:schemeClr val="bg1"/>
                  </a:solidFill>
                </a:rPr>
                <a:t>李白</a:t>
              </a:r>
            </a:p>
          </p:txBody>
        </p:sp>
        <p:sp>
          <p:nvSpPr>
            <p:cNvPr id="321" name="椭圆 320">
              <a:extLst>
                <a:ext uri="{FF2B5EF4-FFF2-40B4-BE49-F238E27FC236}">
                  <a16:creationId xmlns:a16="http://schemas.microsoft.com/office/drawing/2014/main" id="{18F1451C-DFC7-4633-8D97-00AB6706EDC8}"/>
                </a:ext>
              </a:extLst>
            </p:cNvPr>
            <p:cNvSpPr/>
            <p:nvPr/>
          </p:nvSpPr>
          <p:spPr>
            <a:xfrm>
              <a:off x="9128446" y="2275840"/>
              <a:ext cx="510075" cy="510074"/>
            </a:xfrm>
            <a:prstGeom prst="ellipse">
              <a:avLst/>
            </a:prstGeom>
            <a:solidFill>
              <a:srgbClr val="00B05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22" name="文本框 321">
              <a:extLst>
                <a:ext uri="{FF2B5EF4-FFF2-40B4-BE49-F238E27FC236}">
                  <a16:creationId xmlns:a16="http://schemas.microsoft.com/office/drawing/2014/main" id="{C7E5CD35-23E4-4CAE-8BED-B797708189E8}"/>
                </a:ext>
              </a:extLst>
            </p:cNvPr>
            <p:cNvSpPr txBox="1"/>
            <p:nvPr/>
          </p:nvSpPr>
          <p:spPr>
            <a:xfrm>
              <a:off x="9062001" y="2382045"/>
              <a:ext cx="642964" cy="276999"/>
            </a:xfrm>
            <a:prstGeom prst="rect">
              <a:avLst/>
            </a:prstGeom>
            <a:noFill/>
          </p:spPr>
          <p:txBody>
            <a:bodyPr wrap="square" rtlCol="0">
              <a:spAutoFit/>
            </a:bodyPr>
            <a:lstStyle/>
            <a:p>
              <a:r>
                <a:rPr lang="zh-CN" altLang="en-US" sz="1200" b="1">
                  <a:solidFill>
                    <a:schemeClr val="bg1"/>
                  </a:solidFill>
                </a:rPr>
                <a:t>孟浩然</a:t>
              </a:r>
            </a:p>
          </p:txBody>
        </p:sp>
        <p:sp>
          <p:nvSpPr>
            <p:cNvPr id="323" name="椭圆 322">
              <a:extLst>
                <a:ext uri="{FF2B5EF4-FFF2-40B4-BE49-F238E27FC236}">
                  <a16:creationId xmlns:a16="http://schemas.microsoft.com/office/drawing/2014/main" id="{0F8A4539-6C6C-4150-82BF-FCEFFCD23FB8}"/>
                </a:ext>
              </a:extLst>
            </p:cNvPr>
            <p:cNvSpPr/>
            <p:nvPr/>
          </p:nvSpPr>
          <p:spPr>
            <a:xfrm>
              <a:off x="7064253" y="3116184"/>
              <a:ext cx="510075" cy="510074"/>
            </a:xfrm>
            <a:prstGeom prst="ellipse">
              <a:avLst/>
            </a:prstGeom>
            <a:solidFill>
              <a:srgbClr val="FFC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24" name="文本框 323">
              <a:extLst>
                <a:ext uri="{FF2B5EF4-FFF2-40B4-BE49-F238E27FC236}">
                  <a16:creationId xmlns:a16="http://schemas.microsoft.com/office/drawing/2014/main" id="{C79D2D0D-2BF2-4789-B8FE-52EF9CDA9801}"/>
                </a:ext>
              </a:extLst>
            </p:cNvPr>
            <p:cNvSpPr txBox="1"/>
            <p:nvPr/>
          </p:nvSpPr>
          <p:spPr>
            <a:xfrm>
              <a:off x="7029839" y="3217332"/>
              <a:ext cx="578901" cy="307777"/>
            </a:xfrm>
            <a:prstGeom prst="rect">
              <a:avLst/>
            </a:prstGeom>
            <a:noFill/>
          </p:spPr>
          <p:txBody>
            <a:bodyPr wrap="square" rtlCol="0">
              <a:spAutoFit/>
            </a:bodyPr>
            <a:lstStyle/>
            <a:p>
              <a:r>
                <a:rPr lang="zh-CN" altLang="en-US" sz="1400" b="1">
                  <a:solidFill>
                    <a:schemeClr val="bg1"/>
                  </a:solidFill>
                </a:rPr>
                <a:t>杜甫</a:t>
              </a:r>
            </a:p>
          </p:txBody>
        </p:sp>
        <p:sp>
          <p:nvSpPr>
            <p:cNvPr id="325" name="椭圆 324">
              <a:extLst>
                <a:ext uri="{FF2B5EF4-FFF2-40B4-BE49-F238E27FC236}">
                  <a16:creationId xmlns:a16="http://schemas.microsoft.com/office/drawing/2014/main" id="{A893676B-6F1A-4774-A3FE-7AFE4D98D5A4}"/>
                </a:ext>
              </a:extLst>
            </p:cNvPr>
            <p:cNvSpPr/>
            <p:nvPr/>
          </p:nvSpPr>
          <p:spPr>
            <a:xfrm>
              <a:off x="7567128" y="4253248"/>
              <a:ext cx="510075" cy="510074"/>
            </a:xfrm>
            <a:prstGeom prst="ellipse">
              <a:avLst/>
            </a:prstGeom>
            <a:solidFill>
              <a:srgbClr val="00B05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26" name="文本框 325">
              <a:extLst>
                <a:ext uri="{FF2B5EF4-FFF2-40B4-BE49-F238E27FC236}">
                  <a16:creationId xmlns:a16="http://schemas.microsoft.com/office/drawing/2014/main" id="{F7FA791E-AA88-426A-AA9D-0ADF8CD2E6D2}"/>
                </a:ext>
              </a:extLst>
            </p:cNvPr>
            <p:cNvSpPr txBox="1"/>
            <p:nvPr/>
          </p:nvSpPr>
          <p:spPr>
            <a:xfrm>
              <a:off x="7532714" y="4354396"/>
              <a:ext cx="578901" cy="307777"/>
            </a:xfrm>
            <a:prstGeom prst="rect">
              <a:avLst/>
            </a:prstGeom>
            <a:noFill/>
          </p:spPr>
          <p:txBody>
            <a:bodyPr wrap="square" rtlCol="0">
              <a:spAutoFit/>
            </a:bodyPr>
            <a:lstStyle/>
            <a:p>
              <a:r>
                <a:rPr lang="zh-CN" altLang="en-US" sz="1400" b="1">
                  <a:solidFill>
                    <a:schemeClr val="bg1"/>
                  </a:solidFill>
                </a:rPr>
                <a:t>高适</a:t>
              </a:r>
            </a:p>
          </p:txBody>
        </p:sp>
        <p:sp>
          <p:nvSpPr>
            <p:cNvPr id="327" name="椭圆 326">
              <a:extLst>
                <a:ext uri="{FF2B5EF4-FFF2-40B4-BE49-F238E27FC236}">
                  <a16:creationId xmlns:a16="http://schemas.microsoft.com/office/drawing/2014/main" id="{A7F40968-DC02-41FF-8848-931C89A1236E}"/>
                </a:ext>
              </a:extLst>
            </p:cNvPr>
            <p:cNvSpPr/>
            <p:nvPr/>
          </p:nvSpPr>
          <p:spPr>
            <a:xfrm>
              <a:off x="8798928" y="1131132"/>
              <a:ext cx="510075" cy="510074"/>
            </a:xfrm>
            <a:prstGeom prst="ellipse">
              <a:avLst/>
            </a:prstGeom>
            <a:solidFill>
              <a:srgbClr val="00B05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28" name="文本框 327">
              <a:extLst>
                <a:ext uri="{FF2B5EF4-FFF2-40B4-BE49-F238E27FC236}">
                  <a16:creationId xmlns:a16="http://schemas.microsoft.com/office/drawing/2014/main" id="{F2A74429-1584-43F0-A805-53F57F50991A}"/>
                </a:ext>
              </a:extLst>
            </p:cNvPr>
            <p:cNvSpPr txBox="1"/>
            <p:nvPr/>
          </p:nvSpPr>
          <p:spPr>
            <a:xfrm>
              <a:off x="8786862" y="1245433"/>
              <a:ext cx="578901" cy="307777"/>
            </a:xfrm>
            <a:prstGeom prst="rect">
              <a:avLst/>
            </a:prstGeom>
            <a:noFill/>
          </p:spPr>
          <p:txBody>
            <a:bodyPr wrap="square" rtlCol="0">
              <a:spAutoFit/>
            </a:bodyPr>
            <a:lstStyle/>
            <a:p>
              <a:r>
                <a:rPr lang="zh-CN" altLang="en-US" sz="1400" b="1">
                  <a:solidFill>
                    <a:schemeClr val="bg1"/>
                  </a:solidFill>
                </a:rPr>
                <a:t>张旭</a:t>
              </a:r>
            </a:p>
          </p:txBody>
        </p:sp>
        <p:sp>
          <p:nvSpPr>
            <p:cNvPr id="329" name="椭圆 328">
              <a:extLst>
                <a:ext uri="{FF2B5EF4-FFF2-40B4-BE49-F238E27FC236}">
                  <a16:creationId xmlns:a16="http://schemas.microsoft.com/office/drawing/2014/main" id="{B12B1EC7-07CF-43BB-BC0F-9E255C923A23}"/>
                </a:ext>
              </a:extLst>
            </p:cNvPr>
            <p:cNvSpPr/>
            <p:nvPr/>
          </p:nvSpPr>
          <p:spPr>
            <a:xfrm>
              <a:off x="5577739" y="4062572"/>
              <a:ext cx="510075" cy="510074"/>
            </a:xfrm>
            <a:prstGeom prst="ellipse">
              <a:avLst/>
            </a:prstGeom>
            <a:solidFill>
              <a:srgbClr val="00B05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30" name="文本框 329">
              <a:extLst>
                <a:ext uri="{FF2B5EF4-FFF2-40B4-BE49-F238E27FC236}">
                  <a16:creationId xmlns:a16="http://schemas.microsoft.com/office/drawing/2014/main" id="{21CBB983-3898-410E-906C-30BBBCE78BE6}"/>
                </a:ext>
              </a:extLst>
            </p:cNvPr>
            <p:cNvSpPr txBox="1"/>
            <p:nvPr/>
          </p:nvSpPr>
          <p:spPr>
            <a:xfrm>
              <a:off x="5543325" y="4163720"/>
              <a:ext cx="578901" cy="307777"/>
            </a:xfrm>
            <a:prstGeom prst="rect">
              <a:avLst/>
            </a:prstGeom>
            <a:noFill/>
          </p:spPr>
          <p:txBody>
            <a:bodyPr wrap="square" rtlCol="0">
              <a:spAutoFit/>
            </a:bodyPr>
            <a:lstStyle/>
            <a:p>
              <a:r>
                <a:rPr lang="zh-CN" altLang="en-US" sz="1400" b="1">
                  <a:solidFill>
                    <a:schemeClr val="bg1"/>
                  </a:solidFill>
                </a:rPr>
                <a:t>严武</a:t>
              </a:r>
            </a:p>
          </p:txBody>
        </p:sp>
        <p:grpSp>
          <p:nvGrpSpPr>
            <p:cNvPr id="331" name="组合 330">
              <a:extLst>
                <a:ext uri="{FF2B5EF4-FFF2-40B4-BE49-F238E27FC236}">
                  <a16:creationId xmlns:a16="http://schemas.microsoft.com/office/drawing/2014/main" id="{4CC3D5E2-3831-4FF8-A775-347CEA678363}"/>
                </a:ext>
              </a:extLst>
            </p:cNvPr>
            <p:cNvGrpSpPr/>
            <p:nvPr/>
          </p:nvGrpSpPr>
          <p:grpSpPr>
            <a:xfrm>
              <a:off x="6526666" y="1386169"/>
              <a:ext cx="578901" cy="510074"/>
              <a:chOff x="5414662" y="261257"/>
              <a:chExt cx="578901" cy="510074"/>
            </a:xfrm>
          </p:grpSpPr>
          <p:sp>
            <p:nvSpPr>
              <p:cNvPr id="418" name="椭圆 417">
                <a:extLst>
                  <a:ext uri="{FF2B5EF4-FFF2-40B4-BE49-F238E27FC236}">
                    <a16:creationId xmlns:a16="http://schemas.microsoft.com/office/drawing/2014/main" id="{5A4DD3E2-20E1-479B-B31A-96FBE45CE6F0}"/>
                  </a:ext>
                </a:extLst>
              </p:cNvPr>
              <p:cNvSpPr/>
              <p:nvPr/>
            </p:nvSpPr>
            <p:spPr>
              <a:xfrm>
                <a:off x="5449076" y="261257"/>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419" name="文本框 418">
                <a:extLst>
                  <a:ext uri="{FF2B5EF4-FFF2-40B4-BE49-F238E27FC236}">
                    <a16:creationId xmlns:a16="http://schemas.microsoft.com/office/drawing/2014/main" id="{F195F83D-7D1A-4B22-B138-417743EB4D3D}"/>
                  </a:ext>
                </a:extLst>
              </p:cNvPr>
              <p:cNvSpPr txBox="1"/>
              <p:nvPr/>
            </p:nvSpPr>
            <p:spPr>
              <a:xfrm>
                <a:off x="5414662" y="362405"/>
                <a:ext cx="578901" cy="307777"/>
              </a:xfrm>
              <a:prstGeom prst="rect">
                <a:avLst/>
              </a:prstGeom>
              <a:noFill/>
            </p:spPr>
            <p:txBody>
              <a:bodyPr wrap="square" rtlCol="0">
                <a:spAutoFit/>
              </a:bodyPr>
              <a:lstStyle/>
              <a:p>
                <a:r>
                  <a:rPr lang="zh-CN" altLang="en-US" sz="1400" b="1">
                    <a:solidFill>
                      <a:schemeClr val="bg1"/>
                    </a:solidFill>
                  </a:rPr>
                  <a:t>苏颋</a:t>
                </a:r>
              </a:p>
            </p:txBody>
          </p:sp>
        </p:grpSp>
        <p:grpSp>
          <p:nvGrpSpPr>
            <p:cNvPr id="332" name="组合 331">
              <a:extLst>
                <a:ext uri="{FF2B5EF4-FFF2-40B4-BE49-F238E27FC236}">
                  <a16:creationId xmlns:a16="http://schemas.microsoft.com/office/drawing/2014/main" id="{CED72E32-96B4-449B-B57C-08361B13E3E4}"/>
                </a:ext>
              </a:extLst>
            </p:cNvPr>
            <p:cNvGrpSpPr/>
            <p:nvPr/>
          </p:nvGrpSpPr>
          <p:grpSpPr>
            <a:xfrm>
              <a:off x="5723664" y="484784"/>
              <a:ext cx="578901" cy="510074"/>
              <a:chOff x="5414662" y="261257"/>
              <a:chExt cx="578901" cy="510074"/>
            </a:xfrm>
          </p:grpSpPr>
          <p:sp>
            <p:nvSpPr>
              <p:cNvPr id="416" name="椭圆 415">
                <a:extLst>
                  <a:ext uri="{FF2B5EF4-FFF2-40B4-BE49-F238E27FC236}">
                    <a16:creationId xmlns:a16="http://schemas.microsoft.com/office/drawing/2014/main" id="{AC14B3A8-1D18-44CB-A275-EC4B271C073F}"/>
                  </a:ext>
                </a:extLst>
              </p:cNvPr>
              <p:cNvSpPr/>
              <p:nvPr/>
            </p:nvSpPr>
            <p:spPr>
              <a:xfrm>
                <a:off x="5449076" y="261257"/>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417" name="文本框 416">
                <a:extLst>
                  <a:ext uri="{FF2B5EF4-FFF2-40B4-BE49-F238E27FC236}">
                    <a16:creationId xmlns:a16="http://schemas.microsoft.com/office/drawing/2014/main" id="{3D8265EB-10E2-4442-B78A-3ACBAC06EDA1}"/>
                  </a:ext>
                </a:extLst>
              </p:cNvPr>
              <p:cNvSpPr txBox="1"/>
              <p:nvPr/>
            </p:nvSpPr>
            <p:spPr>
              <a:xfrm>
                <a:off x="5414662" y="362405"/>
                <a:ext cx="578901" cy="307777"/>
              </a:xfrm>
              <a:prstGeom prst="rect">
                <a:avLst/>
              </a:prstGeom>
              <a:noFill/>
            </p:spPr>
            <p:txBody>
              <a:bodyPr wrap="square" rtlCol="0">
                <a:spAutoFit/>
              </a:bodyPr>
              <a:lstStyle/>
              <a:p>
                <a:r>
                  <a:rPr lang="zh-CN" altLang="en-US" sz="1400" b="1">
                    <a:solidFill>
                      <a:schemeClr val="bg1"/>
                    </a:solidFill>
                  </a:rPr>
                  <a:t>张说</a:t>
                </a:r>
              </a:p>
            </p:txBody>
          </p:sp>
        </p:grpSp>
        <p:sp>
          <p:nvSpPr>
            <p:cNvPr id="333" name="椭圆 332">
              <a:extLst>
                <a:ext uri="{FF2B5EF4-FFF2-40B4-BE49-F238E27FC236}">
                  <a16:creationId xmlns:a16="http://schemas.microsoft.com/office/drawing/2014/main" id="{5AE47B84-2090-4686-8EE1-DD649610D9DB}"/>
                </a:ext>
              </a:extLst>
            </p:cNvPr>
            <p:cNvSpPr/>
            <p:nvPr/>
          </p:nvSpPr>
          <p:spPr>
            <a:xfrm>
              <a:off x="5116357" y="3090054"/>
              <a:ext cx="510075" cy="510074"/>
            </a:xfrm>
            <a:prstGeom prst="ellipse">
              <a:avLst/>
            </a:prstGeom>
            <a:solidFill>
              <a:srgbClr val="00B05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34" name="文本框 333">
              <a:extLst>
                <a:ext uri="{FF2B5EF4-FFF2-40B4-BE49-F238E27FC236}">
                  <a16:creationId xmlns:a16="http://schemas.microsoft.com/office/drawing/2014/main" id="{DFAE463E-6CCF-4528-97F2-FD150DB02AFF}"/>
                </a:ext>
              </a:extLst>
            </p:cNvPr>
            <p:cNvSpPr txBox="1"/>
            <p:nvPr/>
          </p:nvSpPr>
          <p:spPr>
            <a:xfrm>
              <a:off x="5081943" y="3191202"/>
              <a:ext cx="578901" cy="307777"/>
            </a:xfrm>
            <a:prstGeom prst="rect">
              <a:avLst/>
            </a:prstGeom>
            <a:noFill/>
          </p:spPr>
          <p:txBody>
            <a:bodyPr wrap="square" rtlCol="0">
              <a:spAutoFit/>
            </a:bodyPr>
            <a:lstStyle/>
            <a:p>
              <a:r>
                <a:rPr lang="zh-CN" altLang="en-US" sz="1400" b="1">
                  <a:solidFill>
                    <a:schemeClr val="bg1"/>
                  </a:solidFill>
                </a:rPr>
                <a:t>岑参</a:t>
              </a:r>
            </a:p>
          </p:txBody>
        </p:sp>
        <p:sp>
          <p:nvSpPr>
            <p:cNvPr id="335" name="椭圆 334">
              <a:extLst>
                <a:ext uri="{FF2B5EF4-FFF2-40B4-BE49-F238E27FC236}">
                  <a16:creationId xmlns:a16="http://schemas.microsoft.com/office/drawing/2014/main" id="{FC43CEF6-F3F4-4929-89B8-CE079973CCAF}"/>
                </a:ext>
              </a:extLst>
            </p:cNvPr>
            <p:cNvSpPr/>
            <p:nvPr/>
          </p:nvSpPr>
          <p:spPr>
            <a:xfrm>
              <a:off x="1641808" y="2565919"/>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36" name="文本框 335">
              <a:extLst>
                <a:ext uri="{FF2B5EF4-FFF2-40B4-BE49-F238E27FC236}">
                  <a16:creationId xmlns:a16="http://schemas.microsoft.com/office/drawing/2014/main" id="{FB480C6D-C04E-460B-B702-E47DF35A5E8C}"/>
                </a:ext>
              </a:extLst>
            </p:cNvPr>
            <p:cNvSpPr txBox="1"/>
            <p:nvPr/>
          </p:nvSpPr>
          <p:spPr>
            <a:xfrm>
              <a:off x="1607394" y="2667067"/>
              <a:ext cx="578901" cy="307777"/>
            </a:xfrm>
            <a:prstGeom prst="rect">
              <a:avLst/>
            </a:prstGeom>
            <a:noFill/>
          </p:spPr>
          <p:txBody>
            <a:bodyPr wrap="square" rtlCol="0">
              <a:spAutoFit/>
            </a:bodyPr>
            <a:lstStyle/>
            <a:p>
              <a:r>
                <a:rPr lang="zh-CN" altLang="en-US" sz="1400" b="1">
                  <a:solidFill>
                    <a:schemeClr val="bg1"/>
                  </a:solidFill>
                </a:rPr>
                <a:t>张谓</a:t>
              </a:r>
            </a:p>
          </p:txBody>
        </p:sp>
        <p:grpSp>
          <p:nvGrpSpPr>
            <p:cNvPr id="337" name="组合 336">
              <a:extLst>
                <a:ext uri="{FF2B5EF4-FFF2-40B4-BE49-F238E27FC236}">
                  <a16:creationId xmlns:a16="http://schemas.microsoft.com/office/drawing/2014/main" id="{6548B431-4179-46D5-BD6A-EDEEBD1DA697}"/>
                </a:ext>
              </a:extLst>
            </p:cNvPr>
            <p:cNvGrpSpPr/>
            <p:nvPr/>
          </p:nvGrpSpPr>
          <p:grpSpPr>
            <a:xfrm>
              <a:off x="3472701" y="5465258"/>
              <a:ext cx="578901" cy="510074"/>
              <a:chOff x="5414662" y="261257"/>
              <a:chExt cx="578901" cy="510074"/>
            </a:xfrm>
          </p:grpSpPr>
          <p:sp>
            <p:nvSpPr>
              <p:cNvPr id="414" name="椭圆 413">
                <a:extLst>
                  <a:ext uri="{FF2B5EF4-FFF2-40B4-BE49-F238E27FC236}">
                    <a16:creationId xmlns:a16="http://schemas.microsoft.com/office/drawing/2014/main" id="{20EE8405-676F-4EF0-BC89-56A226C4A6DC}"/>
                  </a:ext>
                </a:extLst>
              </p:cNvPr>
              <p:cNvSpPr/>
              <p:nvPr/>
            </p:nvSpPr>
            <p:spPr>
              <a:xfrm>
                <a:off x="5449076" y="261257"/>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415" name="文本框 414">
                <a:extLst>
                  <a:ext uri="{FF2B5EF4-FFF2-40B4-BE49-F238E27FC236}">
                    <a16:creationId xmlns:a16="http://schemas.microsoft.com/office/drawing/2014/main" id="{B671102D-1D5F-4229-A48D-AB513DE0DBA0}"/>
                  </a:ext>
                </a:extLst>
              </p:cNvPr>
              <p:cNvSpPr txBox="1"/>
              <p:nvPr/>
            </p:nvSpPr>
            <p:spPr>
              <a:xfrm>
                <a:off x="5414662" y="362405"/>
                <a:ext cx="578901" cy="307777"/>
              </a:xfrm>
              <a:prstGeom prst="rect">
                <a:avLst/>
              </a:prstGeom>
              <a:noFill/>
            </p:spPr>
            <p:txBody>
              <a:bodyPr wrap="square" rtlCol="0">
                <a:spAutoFit/>
              </a:bodyPr>
              <a:lstStyle/>
              <a:p>
                <a:r>
                  <a:rPr lang="zh-CN" altLang="en-US" sz="1400" b="1">
                    <a:solidFill>
                      <a:schemeClr val="bg1"/>
                    </a:solidFill>
                  </a:rPr>
                  <a:t>张继</a:t>
                </a:r>
              </a:p>
            </p:txBody>
          </p:sp>
        </p:grpSp>
        <p:grpSp>
          <p:nvGrpSpPr>
            <p:cNvPr id="338" name="组合 337">
              <a:extLst>
                <a:ext uri="{FF2B5EF4-FFF2-40B4-BE49-F238E27FC236}">
                  <a16:creationId xmlns:a16="http://schemas.microsoft.com/office/drawing/2014/main" id="{9929AC40-66DC-46B6-ABD7-A134BC20147C}"/>
                </a:ext>
              </a:extLst>
            </p:cNvPr>
            <p:cNvGrpSpPr/>
            <p:nvPr/>
          </p:nvGrpSpPr>
          <p:grpSpPr>
            <a:xfrm>
              <a:off x="8648130" y="4802908"/>
              <a:ext cx="578901" cy="510074"/>
              <a:chOff x="5414662" y="261257"/>
              <a:chExt cx="578901" cy="510074"/>
            </a:xfrm>
          </p:grpSpPr>
          <p:sp>
            <p:nvSpPr>
              <p:cNvPr id="412" name="椭圆 411">
                <a:extLst>
                  <a:ext uri="{FF2B5EF4-FFF2-40B4-BE49-F238E27FC236}">
                    <a16:creationId xmlns:a16="http://schemas.microsoft.com/office/drawing/2014/main" id="{AB89A524-C648-4266-8E06-399D7AC24D1E}"/>
                  </a:ext>
                </a:extLst>
              </p:cNvPr>
              <p:cNvSpPr/>
              <p:nvPr/>
            </p:nvSpPr>
            <p:spPr>
              <a:xfrm>
                <a:off x="5449076" y="261257"/>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413" name="文本框 412">
                <a:extLst>
                  <a:ext uri="{FF2B5EF4-FFF2-40B4-BE49-F238E27FC236}">
                    <a16:creationId xmlns:a16="http://schemas.microsoft.com/office/drawing/2014/main" id="{348E1B39-48F0-432F-838B-CE4281B16008}"/>
                  </a:ext>
                </a:extLst>
              </p:cNvPr>
              <p:cNvSpPr txBox="1"/>
              <p:nvPr/>
            </p:nvSpPr>
            <p:spPr>
              <a:xfrm>
                <a:off x="5414662" y="362405"/>
                <a:ext cx="578901" cy="307777"/>
              </a:xfrm>
              <a:prstGeom prst="rect">
                <a:avLst/>
              </a:prstGeom>
              <a:noFill/>
            </p:spPr>
            <p:txBody>
              <a:bodyPr wrap="square" rtlCol="0">
                <a:spAutoFit/>
              </a:bodyPr>
              <a:lstStyle/>
              <a:p>
                <a:r>
                  <a:rPr lang="zh-CN" altLang="en-US" sz="1400" b="1">
                    <a:solidFill>
                      <a:schemeClr val="bg1"/>
                    </a:solidFill>
                  </a:rPr>
                  <a:t>钱起</a:t>
                </a:r>
              </a:p>
            </p:txBody>
          </p:sp>
        </p:grpSp>
        <p:grpSp>
          <p:nvGrpSpPr>
            <p:cNvPr id="339" name="组合 338">
              <a:extLst>
                <a:ext uri="{FF2B5EF4-FFF2-40B4-BE49-F238E27FC236}">
                  <a16:creationId xmlns:a16="http://schemas.microsoft.com/office/drawing/2014/main" id="{C97C6451-EC7F-4681-9CD6-8D1B3C11FF31}"/>
                </a:ext>
              </a:extLst>
            </p:cNvPr>
            <p:cNvGrpSpPr/>
            <p:nvPr/>
          </p:nvGrpSpPr>
          <p:grpSpPr>
            <a:xfrm>
              <a:off x="4632927" y="4942423"/>
              <a:ext cx="578901" cy="510074"/>
              <a:chOff x="5414662" y="261257"/>
              <a:chExt cx="578901" cy="510074"/>
            </a:xfrm>
          </p:grpSpPr>
          <p:sp>
            <p:nvSpPr>
              <p:cNvPr id="410" name="椭圆 409">
                <a:extLst>
                  <a:ext uri="{FF2B5EF4-FFF2-40B4-BE49-F238E27FC236}">
                    <a16:creationId xmlns:a16="http://schemas.microsoft.com/office/drawing/2014/main" id="{6F20B37F-0B40-4C58-B138-B7CC1DCBF60E}"/>
                  </a:ext>
                </a:extLst>
              </p:cNvPr>
              <p:cNvSpPr/>
              <p:nvPr/>
            </p:nvSpPr>
            <p:spPr>
              <a:xfrm>
                <a:off x="5449076" y="261257"/>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411" name="文本框 410">
                <a:extLst>
                  <a:ext uri="{FF2B5EF4-FFF2-40B4-BE49-F238E27FC236}">
                    <a16:creationId xmlns:a16="http://schemas.microsoft.com/office/drawing/2014/main" id="{2B5A0DBB-AA6B-424A-B0B2-93BC2F7B9383}"/>
                  </a:ext>
                </a:extLst>
              </p:cNvPr>
              <p:cNvSpPr txBox="1"/>
              <p:nvPr/>
            </p:nvSpPr>
            <p:spPr>
              <a:xfrm>
                <a:off x="5414662" y="362405"/>
                <a:ext cx="578901" cy="307777"/>
              </a:xfrm>
              <a:prstGeom prst="rect">
                <a:avLst/>
              </a:prstGeom>
              <a:noFill/>
            </p:spPr>
            <p:txBody>
              <a:bodyPr wrap="square" rtlCol="0">
                <a:spAutoFit/>
              </a:bodyPr>
              <a:lstStyle/>
              <a:p>
                <a:r>
                  <a:rPr lang="zh-CN" altLang="en-US" sz="1400" b="1">
                    <a:solidFill>
                      <a:schemeClr val="bg1"/>
                    </a:solidFill>
                  </a:rPr>
                  <a:t>韩翃</a:t>
                </a:r>
              </a:p>
            </p:txBody>
          </p:sp>
        </p:grpSp>
        <p:sp>
          <p:nvSpPr>
            <p:cNvPr id="340" name="椭圆 339">
              <a:extLst>
                <a:ext uri="{FF2B5EF4-FFF2-40B4-BE49-F238E27FC236}">
                  <a16:creationId xmlns:a16="http://schemas.microsoft.com/office/drawing/2014/main" id="{9B02301B-3DA9-47A5-BF53-D32679B5B168}"/>
                </a:ext>
              </a:extLst>
            </p:cNvPr>
            <p:cNvSpPr/>
            <p:nvPr/>
          </p:nvSpPr>
          <p:spPr>
            <a:xfrm>
              <a:off x="6433337" y="5038772"/>
              <a:ext cx="510075" cy="510074"/>
            </a:xfrm>
            <a:prstGeom prst="ellipse">
              <a:avLst/>
            </a:prstGeom>
            <a:solidFill>
              <a:srgbClr val="00B05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41" name="文本框 340">
              <a:extLst>
                <a:ext uri="{FF2B5EF4-FFF2-40B4-BE49-F238E27FC236}">
                  <a16:creationId xmlns:a16="http://schemas.microsoft.com/office/drawing/2014/main" id="{D8C61840-75E6-4DEF-80AD-E1460CF248F1}"/>
                </a:ext>
              </a:extLst>
            </p:cNvPr>
            <p:cNvSpPr txBox="1"/>
            <p:nvPr/>
          </p:nvSpPr>
          <p:spPr>
            <a:xfrm>
              <a:off x="6398923" y="5139920"/>
              <a:ext cx="578901" cy="307777"/>
            </a:xfrm>
            <a:prstGeom prst="rect">
              <a:avLst/>
            </a:prstGeom>
            <a:noFill/>
          </p:spPr>
          <p:txBody>
            <a:bodyPr wrap="square" rtlCol="0">
              <a:spAutoFit/>
            </a:bodyPr>
            <a:lstStyle/>
            <a:p>
              <a:r>
                <a:rPr lang="zh-CN" altLang="en-US" sz="1400" b="1">
                  <a:solidFill>
                    <a:schemeClr val="bg1"/>
                  </a:solidFill>
                </a:rPr>
                <a:t>薛稷</a:t>
              </a:r>
            </a:p>
          </p:txBody>
        </p:sp>
        <p:sp>
          <p:nvSpPr>
            <p:cNvPr id="342" name="椭圆 341">
              <a:extLst>
                <a:ext uri="{FF2B5EF4-FFF2-40B4-BE49-F238E27FC236}">
                  <a16:creationId xmlns:a16="http://schemas.microsoft.com/office/drawing/2014/main" id="{28026B05-ACC4-42B6-9683-87DF7E894DC0}"/>
                </a:ext>
              </a:extLst>
            </p:cNvPr>
            <p:cNvSpPr/>
            <p:nvPr/>
          </p:nvSpPr>
          <p:spPr>
            <a:xfrm>
              <a:off x="9945261" y="3249473"/>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43" name="文本框 342">
              <a:extLst>
                <a:ext uri="{FF2B5EF4-FFF2-40B4-BE49-F238E27FC236}">
                  <a16:creationId xmlns:a16="http://schemas.microsoft.com/office/drawing/2014/main" id="{ABFD11AA-DC05-4B27-960A-3214E8B8A8AF}"/>
                </a:ext>
              </a:extLst>
            </p:cNvPr>
            <p:cNvSpPr txBox="1"/>
            <p:nvPr/>
          </p:nvSpPr>
          <p:spPr>
            <a:xfrm>
              <a:off x="9910847" y="3350621"/>
              <a:ext cx="578901" cy="307777"/>
            </a:xfrm>
            <a:prstGeom prst="rect">
              <a:avLst/>
            </a:prstGeom>
            <a:noFill/>
          </p:spPr>
          <p:txBody>
            <a:bodyPr wrap="square" rtlCol="0">
              <a:spAutoFit/>
            </a:bodyPr>
            <a:lstStyle/>
            <a:p>
              <a:r>
                <a:rPr lang="zh-CN" altLang="en-US" sz="1400" b="1">
                  <a:solidFill>
                    <a:schemeClr val="bg1"/>
                  </a:solidFill>
                </a:rPr>
                <a:t>王维</a:t>
              </a:r>
            </a:p>
          </p:txBody>
        </p:sp>
        <p:grpSp>
          <p:nvGrpSpPr>
            <p:cNvPr id="344" name="组合 343">
              <a:extLst>
                <a:ext uri="{FF2B5EF4-FFF2-40B4-BE49-F238E27FC236}">
                  <a16:creationId xmlns:a16="http://schemas.microsoft.com/office/drawing/2014/main" id="{FF91FAF1-4921-4B5C-8923-76F5F8B9FC77}"/>
                </a:ext>
              </a:extLst>
            </p:cNvPr>
            <p:cNvGrpSpPr/>
            <p:nvPr/>
          </p:nvGrpSpPr>
          <p:grpSpPr>
            <a:xfrm>
              <a:off x="2677899" y="1725062"/>
              <a:ext cx="642964" cy="510074"/>
              <a:chOff x="5382631" y="261257"/>
              <a:chExt cx="642964" cy="510074"/>
            </a:xfrm>
          </p:grpSpPr>
          <p:sp>
            <p:nvSpPr>
              <p:cNvPr id="408" name="椭圆 407">
                <a:extLst>
                  <a:ext uri="{FF2B5EF4-FFF2-40B4-BE49-F238E27FC236}">
                    <a16:creationId xmlns:a16="http://schemas.microsoft.com/office/drawing/2014/main" id="{B011F3EE-E628-4123-A5A2-6EF1864B29AA}"/>
                  </a:ext>
                </a:extLst>
              </p:cNvPr>
              <p:cNvSpPr/>
              <p:nvPr/>
            </p:nvSpPr>
            <p:spPr>
              <a:xfrm>
                <a:off x="5449076" y="261257"/>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409" name="文本框 408">
                <a:extLst>
                  <a:ext uri="{FF2B5EF4-FFF2-40B4-BE49-F238E27FC236}">
                    <a16:creationId xmlns:a16="http://schemas.microsoft.com/office/drawing/2014/main" id="{EE30C0B2-028B-4C60-BD66-2F6D43E9F326}"/>
                  </a:ext>
                </a:extLst>
              </p:cNvPr>
              <p:cNvSpPr txBox="1"/>
              <p:nvPr/>
            </p:nvSpPr>
            <p:spPr>
              <a:xfrm>
                <a:off x="5382631" y="367462"/>
                <a:ext cx="642964" cy="276999"/>
              </a:xfrm>
              <a:prstGeom prst="rect">
                <a:avLst/>
              </a:prstGeom>
              <a:noFill/>
            </p:spPr>
            <p:txBody>
              <a:bodyPr wrap="square" rtlCol="0">
                <a:spAutoFit/>
              </a:bodyPr>
              <a:lstStyle/>
              <a:p>
                <a:r>
                  <a:rPr lang="zh-CN" altLang="en-US" sz="1200" b="1">
                    <a:solidFill>
                      <a:schemeClr val="bg1"/>
                    </a:solidFill>
                  </a:rPr>
                  <a:t>刘方平</a:t>
                </a:r>
              </a:p>
            </p:txBody>
          </p:sp>
        </p:grpSp>
        <p:sp>
          <p:nvSpPr>
            <p:cNvPr id="345" name="椭圆 344">
              <a:extLst>
                <a:ext uri="{FF2B5EF4-FFF2-40B4-BE49-F238E27FC236}">
                  <a16:creationId xmlns:a16="http://schemas.microsoft.com/office/drawing/2014/main" id="{7EAB4B4D-583D-4CBB-B5AD-0B2753ED335B}"/>
                </a:ext>
              </a:extLst>
            </p:cNvPr>
            <p:cNvSpPr/>
            <p:nvPr/>
          </p:nvSpPr>
          <p:spPr>
            <a:xfrm>
              <a:off x="2744344" y="4606612"/>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46" name="文本框 345">
              <a:extLst>
                <a:ext uri="{FF2B5EF4-FFF2-40B4-BE49-F238E27FC236}">
                  <a16:creationId xmlns:a16="http://schemas.microsoft.com/office/drawing/2014/main" id="{EA06F4D3-B34D-47EA-B767-63DE64F8D38E}"/>
                </a:ext>
              </a:extLst>
            </p:cNvPr>
            <p:cNvSpPr txBox="1"/>
            <p:nvPr/>
          </p:nvSpPr>
          <p:spPr>
            <a:xfrm>
              <a:off x="2677899" y="4712817"/>
              <a:ext cx="642964" cy="276999"/>
            </a:xfrm>
            <a:prstGeom prst="rect">
              <a:avLst/>
            </a:prstGeom>
            <a:noFill/>
          </p:spPr>
          <p:txBody>
            <a:bodyPr wrap="square" rtlCol="0">
              <a:spAutoFit/>
            </a:bodyPr>
            <a:lstStyle/>
            <a:p>
              <a:r>
                <a:rPr lang="zh-CN" altLang="en-US" sz="1200" b="1">
                  <a:solidFill>
                    <a:schemeClr val="bg1"/>
                  </a:solidFill>
                </a:rPr>
                <a:t>皇甫冉</a:t>
              </a:r>
            </a:p>
          </p:txBody>
        </p:sp>
        <p:sp>
          <p:nvSpPr>
            <p:cNvPr id="347" name="椭圆 346">
              <a:extLst>
                <a:ext uri="{FF2B5EF4-FFF2-40B4-BE49-F238E27FC236}">
                  <a16:creationId xmlns:a16="http://schemas.microsoft.com/office/drawing/2014/main" id="{6B17A67A-4FD2-4B4F-8516-850129B6906A}"/>
                </a:ext>
              </a:extLst>
            </p:cNvPr>
            <p:cNvSpPr/>
            <p:nvPr/>
          </p:nvSpPr>
          <p:spPr>
            <a:xfrm>
              <a:off x="8463860" y="3152358"/>
              <a:ext cx="510075" cy="510074"/>
            </a:xfrm>
            <a:prstGeom prst="ellipse">
              <a:avLst/>
            </a:prstGeom>
            <a:solidFill>
              <a:srgbClr val="00B05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48" name="文本框 347">
              <a:extLst>
                <a:ext uri="{FF2B5EF4-FFF2-40B4-BE49-F238E27FC236}">
                  <a16:creationId xmlns:a16="http://schemas.microsoft.com/office/drawing/2014/main" id="{E7490E90-00B4-4C08-971C-0B94080AABFC}"/>
                </a:ext>
              </a:extLst>
            </p:cNvPr>
            <p:cNvSpPr txBox="1"/>
            <p:nvPr/>
          </p:nvSpPr>
          <p:spPr>
            <a:xfrm>
              <a:off x="8397595" y="3227511"/>
              <a:ext cx="642964" cy="276999"/>
            </a:xfrm>
            <a:prstGeom prst="rect">
              <a:avLst/>
            </a:prstGeom>
            <a:noFill/>
          </p:spPr>
          <p:txBody>
            <a:bodyPr wrap="square" rtlCol="0">
              <a:spAutoFit/>
            </a:bodyPr>
            <a:lstStyle/>
            <a:p>
              <a:r>
                <a:rPr lang="zh-CN" altLang="en-US" sz="1200" b="1">
                  <a:solidFill>
                    <a:schemeClr val="bg1"/>
                  </a:solidFill>
                </a:rPr>
                <a:t>王昌龄</a:t>
              </a:r>
            </a:p>
          </p:txBody>
        </p:sp>
        <p:grpSp>
          <p:nvGrpSpPr>
            <p:cNvPr id="349" name="组合 348">
              <a:extLst>
                <a:ext uri="{FF2B5EF4-FFF2-40B4-BE49-F238E27FC236}">
                  <a16:creationId xmlns:a16="http://schemas.microsoft.com/office/drawing/2014/main" id="{1F118F75-9BBE-4D74-87CF-FF07C36CD9A5}"/>
                </a:ext>
              </a:extLst>
            </p:cNvPr>
            <p:cNvGrpSpPr/>
            <p:nvPr/>
          </p:nvGrpSpPr>
          <p:grpSpPr>
            <a:xfrm>
              <a:off x="10375716" y="4657117"/>
              <a:ext cx="642964" cy="510074"/>
              <a:chOff x="5382631" y="261257"/>
              <a:chExt cx="642964" cy="510074"/>
            </a:xfrm>
          </p:grpSpPr>
          <p:sp>
            <p:nvSpPr>
              <p:cNvPr id="406" name="椭圆 405">
                <a:extLst>
                  <a:ext uri="{FF2B5EF4-FFF2-40B4-BE49-F238E27FC236}">
                    <a16:creationId xmlns:a16="http://schemas.microsoft.com/office/drawing/2014/main" id="{850FE7E7-5696-40B3-BEAC-BDE83ECCE41F}"/>
                  </a:ext>
                </a:extLst>
              </p:cNvPr>
              <p:cNvSpPr/>
              <p:nvPr/>
            </p:nvSpPr>
            <p:spPr>
              <a:xfrm>
                <a:off x="5449076" y="261257"/>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407" name="文本框 406">
                <a:extLst>
                  <a:ext uri="{FF2B5EF4-FFF2-40B4-BE49-F238E27FC236}">
                    <a16:creationId xmlns:a16="http://schemas.microsoft.com/office/drawing/2014/main" id="{346159ED-4EA3-4C4F-9612-D92EE255F13F}"/>
                  </a:ext>
                </a:extLst>
              </p:cNvPr>
              <p:cNvSpPr txBox="1"/>
              <p:nvPr/>
            </p:nvSpPr>
            <p:spPr>
              <a:xfrm>
                <a:off x="5382631" y="367462"/>
                <a:ext cx="642964" cy="276999"/>
              </a:xfrm>
              <a:prstGeom prst="rect">
                <a:avLst/>
              </a:prstGeom>
              <a:noFill/>
            </p:spPr>
            <p:txBody>
              <a:bodyPr wrap="square" rtlCol="0">
                <a:spAutoFit/>
              </a:bodyPr>
              <a:lstStyle/>
              <a:p>
                <a:r>
                  <a:rPr lang="zh-CN" altLang="en-US" sz="1200" b="1">
                    <a:solidFill>
                      <a:schemeClr val="bg1"/>
                    </a:solidFill>
                  </a:rPr>
                  <a:t>储光义</a:t>
                </a:r>
              </a:p>
            </p:txBody>
          </p:sp>
        </p:grpSp>
        <p:grpSp>
          <p:nvGrpSpPr>
            <p:cNvPr id="350" name="组合 349">
              <a:extLst>
                <a:ext uri="{FF2B5EF4-FFF2-40B4-BE49-F238E27FC236}">
                  <a16:creationId xmlns:a16="http://schemas.microsoft.com/office/drawing/2014/main" id="{D09AA392-B693-447F-AF51-01FBB88D4C42}"/>
                </a:ext>
              </a:extLst>
            </p:cNvPr>
            <p:cNvGrpSpPr/>
            <p:nvPr/>
          </p:nvGrpSpPr>
          <p:grpSpPr>
            <a:xfrm>
              <a:off x="2853183" y="3075993"/>
              <a:ext cx="642964" cy="510074"/>
              <a:chOff x="5382631" y="261257"/>
              <a:chExt cx="642964" cy="510074"/>
            </a:xfrm>
          </p:grpSpPr>
          <p:sp>
            <p:nvSpPr>
              <p:cNvPr id="404" name="椭圆 403">
                <a:extLst>
                  <a:ext uri="{FF2B5EF4-FFF2-40B4-BE49-F238E27FC236}">
                    <a16:creationId xmlns:a16="http://schemas.microsoft.com/office/drawing/2014/main" id="{5D0F40AD-9648-4A92-843A-3C600DB1AE76}"/>
                  </a:ext>
                </a:extLst>
              </p:cNvPr>
              <p:cNvSpPr/>
              <p:nvPr/>
            </p:nvSpPr>
            <p:spPr>
              <a:xfrm>
                <a:off x="5449076" y="261257"/>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405" name="文本框 404">
                <a:extLst>
                  <a:ext uri="{FF2B5EF4-FFF2-40B4-BE49-F238E27FC236}">
                    <a16:creationId xmlns:a16="http://schemas.microsoft.com/office/drawing/2014/main" id="{3C2D42B2-B0DD-4CEF-BC2E-279CF9600311}"/>
                  </a:ext>
                </a:extLst>
              </p:cNvPr>
              <p:cNvSpPr txBox="1"/>
              <p:nvPr/>
            </p:nvSpPr>
            <p:spPr>
              <a:xfrm>
                <a:off x="5382631" y="367462"/>
                <a:ext cx="642964" cy="276999"/>
              </a:xfrm>
              <a:prstGeom prst="rect">
                <a:avLst/>
              </a:prstGeom>
              <a:noFill/>
            </p:spPr>
            <p:txBody>
              <a:bodyPr wrap="square" rtlCol="0">
                <a:spAutoFit/>
              </a:bodyPr>
              <a:lstStyle/>
              <a:p>
                <a:r>
                  <a:rPr lang="zh-CN" altLang="en-US" sz="1200" b="1">
                    <a:solidFill>
                      <a:schemeClr val="bg1"/>
                    </a:solidFill>
                  </a:rPr>
                  <a:t>刘长卿</a:t>
                </a:r>
              </a:p>
            </p:txBody>
          </p:sp>
        </p:grpSp>
        <p:sp>
          <p:nvSpPr>
            <p:cNvPr id="351" name="椭圆 350">
              <a:extLst>
                <a:ext uri="{FF2B5EF4-FFF2-40B4-BE49-F238E27FC236}">
                  <a16:creationId xmlns:a16="http://schemas.microsoft.com/office/drawing/2014/main" id="{AB257CC6-C8B5-4F11-84A6-B381AEA9950D}"/>
                </a:ext>
              </a:extLst>
            </p:cNvPr>
            <p:cNvSpPr/>
            <p:nvPr/>
          </p:nvSpPr>
          <p:spPr>
            <a:xfrm>
              <a:off x="5202760" y="1603225"/>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52" name="文本框 351">
              <a:extLst>
                <a:ext uri="{FF2B5EF4-FFF2-40B4-BE49-F238E27FC236}">
                  <a16:creationId xmlns:a16="http://schemas.microsoft.com/office/drawing/2014/main" id="{EA458877-4D3A-4BFC-80A4-D4190727149E}"/>
                </a:ext>
              </a:extLst>
            </p:cNvPr>
            <p:cNvSpPr txBox="1"/>
            <p:nvPr/>
          </p:nvSpPr>
          <p:spPr>
            <a:xfrm>
              <a:off x="5136315" y="1709430"/>
              <a:ext cx="642964" cy="276999"/>
            </a:xfrm>
            <a:prstGeom prst="rect">
              <a:avLst/>
            </a:prstGeom>
            <a:noFill/>
          </p:spPr>
          <p:txBody>
            <a:bodyPr wrap="square" rtlCol="0">
              <a:spAutoFit/>
            </a:bodyPr>
            <a:lstStyle/>
            <a:p>
              <a:r>
                <a:rPr lang="zh-CN" altLang="en-US" sz="1200" b="1">
                  <a:solidFill>
                    <a:schemeClr val="bg1"/>
                  </a:solidFill>
                </a:rPr>
                <a:t>张九龄</a:t>
              </a:r>
            </a:p>
          </p:txBody>
        </p:sp>
        <p:sp>
          <p:nvSpPr>
            <p:cNvPr id="353" name="椭圆 352">
              <a:extLst>
                <a:ext uri="{FF2B5EF4-FFF2-40B4-BE49-F238E27FC236}">
                  <a16:creationId xmlns:a16="http://schemas.microsoft.com/office/drawing/2014/main" id="{A964F35D-E210-440B-ABE1-E380815C7C4D}"/>
                </a:ext>
              </a:extLst>
            </p:cNvPr>
            <p:cNvSpPr/>
            <p:nvPr/>
          </p:nvSpPr>
          <p:spPr>
            <a:xfrm>
              <a:off x="10162527" y="1357985"/>
              <a:ext cx="510075" cy="538258"/>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54" name="文本框 353">
              <a:extLst>
                <a:ext uri="{FF2B5EF4-FFF2-40B4-BE49-F238E27FC236}">
                  <a16:creationId xmlns:a16="http://schemas.microsoft.com/office/drawing/2014/main" id="{CA734BF6-5934-4260-AFE3-392B5A435313}"/>
                </a:ext>
              </a:extLst>
            </p:cNvPr>
            <p:cNvSpPr txBox="1"/>
            <p:nvPr/>
          </p:nvSpPr>
          <p:spPr>
            <a:xfrm>
              <a:off x="10096082" y="1470058"/>
              <a:ext cx="642964" cy="276999"/>
            </a:xfrm>
            <a:prstGeom prst="rect">
              <a:avLst/>
            </a:prstGeom>
            <a:noFill/>
          </p:spPr>
          <p:txBody>
            <a:bodyPr wrap="square" rtlCol="0">
              <a:spAutoFit/>
            </a:bodyPr>
            <a:lstStyle/>
            <a:p>
              <a:r>
                <a:rPr lang="zh-CN" altLang="en-US" sz="1200" b="1">
                  <a:solidFill>
                    <a:schemeClr val="bg1"/>
                  </a:solidFill>
                </a:rPr>
                <a:t>崔国辅</a:t>
              </a:r>
            </a:p>
          </p:txBody>
        </p:sp>
        <p:sp>
          <p:nvSpPr>
            <p:cNvPr id="355" name="椭圆 354">
              <a:extLst>
                <a:ext uri="{FF2B5EF4-FFF2-40B4-BE49-F238E27FC236}">
                  <a16:creationId xmlns:a16="http://schemas.microsoft.com/office/drawing/2014/main" id="{ACD582F9-669A-435C-8C5E-BA8E006654F1}"/>
                </a:ext>
              </a:extLst>
            </p:cNvPr>
            <p:cNvSpPr/>
            <p:nvPr/>
          </p:nvSpPr>
          <p:spPr>
            <a:xfrm>
              <a:off x="4163036" y="3575199"/>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56" name="文本框 355">
              <a:extLst>
                <a:ext uri="{FF2B5EF4-FFF2-40B4-BE49-F238E27FC236}">
                  <a16:creationId xmlns:a16="http://schemas.microsoft.com/office/drawing/2014/main" id="{08179B22-C546-4FB4-A685-430D4A57CB66}"/>
                </a:ext>
              </a:extLst>
            </p:cNvPr>
            <p:cNvSpPr txBox="1"/>
            <p:nvPr/>
          </p:nvSpPr>
          <p:spPr>
            <a:xfrm>
              <a:off x="4096591" y="3681404"/>
              <a:ext cx="642964" cy="276999"/>
            </a:xfrm>
            <a:prstGeom prst="rect">
              <a:avLst/>
            </a:prstGeom>
            <a:noFill/>
          </p:spPr>
          <p:txBody>
            <a:bodyPr wrap="square" rtlCol="0">
              <a:spAutoFit/>
            </a:bodyPr>
            <a:lstStyle/>
            <a:p>
              <a:r>
                <a:rPr lang="zh-CN" altLang="en-US" sz="1200" b="1">
                  <a:solidFill>
                    <a:schemeClr val="bg1"/>
                  </a:solidFill>
                </a:rPr>
                <a:t>李嘉祐</a:t>
              </a:r>
            </a:p>
          </p:txBody>
        </p:sp>
        <p:sp>
          <p:nvSpPr>
            <p:cNvPr id="357" name="椭圆 356">
              <a:extLst>
                <a:ext uri="{FF2B5EF4-FFF2-40B4-BE49-F238E27FC236}">
                  <a16:creationId xmlns:a16="http://schemas.microsoft.com/office/drawing/2014/main" id="{548F2F0B-D68B-4DE4-A83E-11C8B9E352A0}"/>
                </a:ext>
              </a:extLst>
            </p:cNvPr>
            <p:cNvSpPr/>
            <p:nvPr/>
          </p:nvSpPr>
          <p:spPr>
            <a:xfrm>
              <a:off x="7453814" y="596425"/>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58" name="文本框 357">
              <a:extLst>
                <a:ext uri="{FF2B5EF4-FFF2-40B4-BE49-F238E27FC236}">
                  <a16:creationId xmlns:a16="http://schemas.microsoft.com/office/drawing/2014/main" id="{9FD97667-FE4A-4937-A3CF-BBC2CE7C86E4}"/>
                </a:ext>
              </a:extLst>
            </p:cNvPr>
            <p:cNvSpPr txBox="1"/>
            <p:nvPr/>
          </p:nvSpPr>
          <p:spPr>
            <a:xfrm>
              <a:off x="7387369" y="702630"/>
              <a:ext cx="642964" cy="276999"/>
            </a:xfrm>
            <a:prstGeom prst="rect">
              <a:avLst/>
            </a:prstGeom>
            <a:noFill/>
          </p:spPr>
          <p:txBody>
            <a:bodyPr wrap="square" rtlCol="0">
              <a:spAutoFit/>
            </a:bodyPr>
            <a:lstStyle/>
            <a:p>
              <a:r>
                <a:rPr lang="zh-CN" altLang="en-US" sz="1200" b="1">
                  <a:solidFill>
                    <a:schemeClr val="bg1"/>
                  </a:solidFill>
                </a:rPr>
                <a:t>贺知章</a:t>
              </a:r>
            </a:p>
          </p:txBody>
        </p:sp>
        <p:cxnSp>
          <p:nvCxnSpPr>
            <p:cNvPr id="359" name="直接箭头连接符 358">
              <a:extLst>
                <a:ext uri="{FF2B5EF4-FFF2-40B4-BE49-F238E27FC236}">
                  <a16:creationId xmlns:a16="http://schemas.microsoft.com/office/drawing/2014/main" id="{CBBF28E8-886B-42A6-B4E2-D9757950ADB6}"/>
                </a:ext>
              </a:extLst>
            </p:cNvPr>
            <p:cNvCxnSpPr>
              <a:cxnSpLocks/>
              <a:stCxn id="358" idx="1"/>
              <a:endCxn id="417" idx="3"/>
            </p:cNvCxnSpPr>
            <p:nvPr/>
          </p:nvCxnSpPr>
          <p:spPr>
            <a:xfrm flipH="1" flipV="1">
              <a:off x="6302565" y="739821"/>
              <a:ext cx="1084804" cy="101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0" name="直接箭头连接符 359">
              <a:extLst>
                <a:ext uri="{FF2B5EF4-FFF2-40B4-BE49-F238E27FC236}">
                  <a16:creationId xmlns:a16="http://schemas.microsoft.com/office/drawing/2014/main" id="{B8758045-5B60-4A0B-B3F6-450EA6A8C135}"/>
                </a:ext>
              </a:extLst>
            </p:cNvPr>
            <p:cNvCxnSpPr>
              <a:cxnSpLocks/>
              <a:stCxn id="418" idx="1"/>
            </p:cNvCxnSpPr>
            <p:nvPr/>
          </p:nvCxnSpPr>
          <p:spPr>
            <a:xfrm flipH="1" flipV="1">
              <a:off x="6219325" y="957646"/>
              <a:ext cx="416454" cy="503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1" name="直接箭头连接符 360">
              <a:extLst>
                <a:ext uri="{FF2B5EF4-FFF2-40B4-BE49-F238E27FC236}">
                  <a16:creationId xmlns:a16="http://schemas.microsoft.com/office/drawing/2014/main" id="{F70D6920-047B-4FF4-BE1C-3D6B07AF2D35}"/>
                </a:ext>
              </a:extLst>
            </p:cNvPr>
            <p:cNvCxnSpPr>
              <a:cxnSpLocks/>
            </p:cNvCxnSpPr>
            <p:nvPr/>
          </p:nvCxnSpPr>
          <p:spPr>
            <a:xfrm>
              <a:off x="7043753" y="1778323"/>
              <a:ext cx="509179" cy="21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2" name="直接箭头连接符 361">
              <a:extLst>
                <a:ext uri="{FF2B5EF4-FFF2-40B4-BE49-F238E27FC236}">
                  <a16:creationId xmlns:a16="http://schemas.microsoft.com/office/drawing/2014/main" id="{79AD1BD2-8B47-46CA-964C-2C3C55D248A7}"/>
                </a:ext>
              </a:extLst>
            </p:cNvPr>
            <p:cNvCxnSpPr>
              <a:cxnSpLocks/>
              <a:stCxn id="416" idx="3"/>
              <a:endCxn id="351" idx="0"/>
            </p:cNvCxnSpPr>
            <p:nvPr/>
          </p:nvCxnSpPr>
          <p:spPr>
            <a:xfrm flipH="1">
              <a:off x="5457798" y="920159"/>
              <a:ext cx="374979" cy="683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3" name="直接箭头连接符 362">
              <a:extLst>
                <a:ext uri="{FF2B5EF4-FFF2-40B4-BE49-F238E27FC236}">
                  <a16:creationId xmlns:a16="http://schemas.microsoft.com/office/drawing/2014/main" id="{68199225-1388-4967-A0ED-1F6F2DB62ED9}"/>
                </a:ext>
              </a:extLst>
            </p:cNvPr>
            <p:cNvCxnSpPr>
              <a:stCxn id="319" idx="0"/>
              <a:endCxn id="357" idx="4"/>
            </p:cNvCxnSpPr>
            <p:nvPr/>
          </p:nvCxnSpPr>
          <p:spPr>
            <a:xfrm flipH="1" flipV="1">
              <a:off x="7708852" y="1106499"/>
              <a:ext cx="72611" cy="746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4" name="直接箭头连接符 363">
              <a:extLst>
                <a:ext uri="{FF2B5EF4-FFF2-40B4-BE49-F238E27FC236}">
                  <a16:creationId xmlns:a16="http://schemas.microsoft.com/office/drawing/2014/main" id="{314B8D8C-3D05-4F03-B981-B7794A78730D}"/>
                </a:ext>
              </a:extLst>
            </p:cNvPr>
            <p:cNvCxnSpPr>
              <a:cxnSpLocks/>
              <a:stCxn id="319" idx="7"/>
              <a:endCxn id="328" idx="1"/>
            </p:cNvCxnSpPr>
            <p:nvPr/>
          </p:nvCxnSpPr>
          <p:spPr>
            <a:xfrm flipV="1">
              <a:off x="7961801" y="1399322"/>
              <a:ext cx="825061" cy="528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5" name="直接箭头连接符 364">
              <a:extLst>
                <a:ext uri="{FF2B5EF4-FFF2-40B4-BE49-F238E27FC236}">
                  <a16:creationId xmlns:a16="http://schemas.microsoft.com/office/drawing/2014/main" id="{18CDA1D7-160D-427C-A0DF-169BC040A02E}"/>
                </a:ext>
              </a:extLst>
            </p:cNvPr>
            <p:cNvCxnSpPr>
              <a:cxnSpLocks/>
              <a:stCxn id="320" idx="3"/>
              <a:endCxn id="321" idx="1"/>
            </p:cNvCxnSpPr>
            <p:nvPr/>
          </p:nvCxnSpPr>
          <p:spPr>
            <a:xfrm>
              <a:off x="8070912" y="2108059"/>
              <a:ext cx="1132233" cy="242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6" name="直接箭头连接符 365">
              <a:extLst>
                <a:ext uri="{FF2B5EF4-FFF2-40B4-BE49-F238E27FC236}">
                  <a16:creationId xmlns:a16="http://schemas.microsoft.com/office/drawing/2014/main" id="{6D6C6686-0774-403B-8C0C-481D7E0F305B}"/>
                </a:ext>
              </a:extLst>
            </p:cNvPr>
            <p:cNvCxnSpPr>
              <a:cxnSpLocks/>
              <a:stCxn id="319" idx="3"/>
              <a:endCxn id="323" idx="0"/>
            </p:cNvCxnSpPr>
            <p:nvPr/>
          </p:nvCxnSpPr>
          <p:spPr>
            <a:xfrm flipH="1">
              <a:off x="7319291" y="2288397"/>
              <a:ext cx="281833" cy="82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7" name="直接箭头连接符 366">
              <a:extLst>
                <a:ext uri="{FF2B5EF4-FFF2-40B4-BE49-F238E27FC236}">
                  <a16:creationId xmlns:a16="http://schemas.microsoft.com/office/drawing/2014/main" id="{42E1E901-97C3-4EC3-A001-05F8F1BACCA2}"/>
                </a:ext>
              </a:extLst>
            </p:cNvPr>
            <p:cNvCxnSpPr>
              <a:cxnSpLocks/>
              <a:stCxn id="323" idx="7"/>
              <a:endCxn id="319" idx="4"/>
            </p:cNvCxnSpPr>
            <p:nvPr/>
          </p:nvCxnSpPr>
          <p:spPr>
            <a:xfrm flipV="1">
              <a:off x="7499629" y="2363096"/>
              <a:ext cx="281834" cy="82778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68" name="直接箭头连接符 367">
              <a:extLst>
                <a:ext uri="{FF2B5EF4-FFF2-40B4-BE49-F238E27FC236}">
                  <a16:creationId xmlns:a16="http://schemas.microsoft.com/office/drawing/2014/main" id="{42334223-141D-4185-9CC9-42D3915C52AA}"/>
                </a:ext>
              </a:extLst>
            </p:cNvPr>
            <p:cNvCxnSpPr>
              <a:stCxn id="323" idx="7"/>
              <a:endCxn id="327" idx="3"/>
            </p:cNvCxnSpPr>
            <p:nvPr/>
          </p:nvCxnSpPr>
          <p:spPr>
            <a:xfrm flipV="1">
              <a:off x="7499629" y="1566507"/>
              <a:ext cx="1373998" cy="162437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69" name="直接箭头连接符 368">
              <a:extLst>
                <a:ext uri="{FF2B5EF4-FFF2-40B4-BE49-F238E27FC236}">
                  <a16:creationId xmlns:a16="http://schemas.microsoft.com/office/drawing/2014/main" id="{DAC044F1-157A-4844-9EB9-C6BC2D8E6507}"/>
                </a:ext>
              </a:extLst>
            </p:cNvPr>
            <p:cNvCxnSpPr>
              <a:cxnSpLocks/>
              <a:endCxn id="322" idx="1"/>
            </p:cNvCxnSpPr>
            <p:nvPr/>
          </p:nvCxnSpPr>
          <p:spPr>
            <a:xfrm flipV="1">
              <a:off x="7608740" y="2520545"/>
              <a:ext cx="1453261" cy="72704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70" name="直接箭头连接符 369">
              <a:extLst>
                <a:ext uri="{FF2B5EF4-FFF2-40B4-BE49-F238E27FC236}">
                  <a16:creationId xmlns:a16="http://schemas.microsoft.com/office/drawing/2014/main" id="{7662B11E-574A-4F5F-A8B1-3C7E32E148EA}"/>
                </a:ext>
              </a:extLst>
            </p:cNvPr>
            <p:cNvCxnSpPr>
              <a:stCxn id="321" idx="7"/>
              <a:endCxn id="353" idx="3"/>
            </p:cNvCxnSpPr>
            <p:nvPr/>
          </p:nvCxnSpPr>
          <p:spPr>
            <a:xfrm flipV="1">
              <a:off x="9563822" y="1817417"/>
              <a:ext cx="673404" cy="533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1" name="直接箭头连接符 370">
              <a:extLst>
                <a:ext uri="{FF2B5EF4-FFF2-40B4-BE49-F238E27FC236}">
                  <a16:creationId xmlns:a16="http://schemas.microsoft.com/office/drawing/2014/main" id="{8C3FC7F6-8345-46CE-927D-BF688AC96FDA}"/>
                </a:ext>
              </a:extLst>
            </p:cNvPr>
            <p:cNvCxnSpPr>
              <a:stCxn id="324" idx="3"/>
              <a:endCxn id="348" idx="1"/>
            </p:cNvCxnSpPr>
            <p:nvPr/>
          </p:nvCxnSpPr>
          <p:spPr>
            <a:xfrm flipV="1">
              <a:off x="7608740" y="3366011"/>
              <a:ext cx="788855" cy="521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72" name="直接箭头连接符 371">
              <a:extLst>
                <a:ext uri="{FF2B5EF4-FFF2-40B4-BE49-F238E27FC236}">
                  <a16:creationId xmlns:a16="http://schemas.microsoft.com/office/drawing/2014/main" id="{F71B6224-9686-470C-B08D-5C8EEBBE3EB0}"/>
                </a:ext>
              </a:extLst>
            </p:cNvPr>
            <p:cNvCxnSpPr>
              <a:cxnSpLocks/>
              <a:stCxn id="348" idx="3"/>
              <a:endCxn id="342" idx="1"/>
            </p:cNvCxnSpPr>
            <p:nvPr/>
          </p:nvCxnSpPr>
          <p:spPr>
            <a:xfrm flipV="1">
              <a:off x="9040559" y="3324172"/>
              <a:ext cx="979401" cy="41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3" name="直接箭头连接符 372">
              <a:extLst>
                <a:ext uri="{FF2B5EF4-FFF2-40B4-BE49-F238E27FC236}">
                  <a16:creationId xmlns:a16="http://schemas.microsoft.com/office/drawing/2014/main" id="{5E6F2C93-D51F-42B3-A0C9-8193699E16AB}"/>
                </a:ext>
              </a:extLst>
            </p:cNvPr>
            <p:cNvCxnSpPr>
              <a:cxnSpLocks/>
              <a:stCxn id="406" idx="0"/>
              <a:endCxn id="342" idx="5"/>
            </p:cNvCxnSpPr>
            <p:nvPr/>
          </p:nvCxnSpPr>
          <p:spPr>
            <a:xfrm flipH="1" flipV="1">
              <a:off x="10380637" y="3684848"/>
              <a:ext cx="316562" cy="972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4" name="直接箭头连接符 373">
              <a:extLst>
                <a:ext uri="{FF2B5EF4-FFF2-40B4-BE49-F238E27FC236}">
                  <a16:creationId xmlns:a16="http://schemas.microsoft.com/office/drawing/2014/main" id="{22302580-685E-4035-B615-B26AE826DD92}"/>
                </a:ext>
              </a:extLst>
            </p:cNvPr>
            <p:cNvCxnSpPr>
              <a:cxnSpLocks/>
              <a:stCxn id="342" idx="4"/>
            </p:cNvCxnSpPr>
            <p:nvPr/>
          </p:nvCxnSpPr>
          <p:spPr>
            <a:xfrm flipH="1">
              <a:off x="9113068" y="3759547"/>
              <a:ext cx="1087231" cy="1142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5" name="直接箭头连接符 374">
              <a:extLst>
                <a:ext uri="{FF2B5EF4-FFF2-40B4-BE49-F238E27FC236}">
                  <a16:creationId xmlns:a16="http://schemas.microsoft.com/office/drawing/2014/main" id="{CB626E10-6AB9-48F5-8FF3-B784A2389C36}"/>
                </a:ext>
              </a:extLst>
            </p:cNvPr>
            <p:cNvCxnSpPr>
              <a:cxnSpLocks/>
              <a:stCxn id="413" idx="3"/>
              <a:endCxn id="407" idx="1"/>
            </p:cNvCxnSpPr>
            <p:nvPr/>
          </p:nvCxnSpPr>
          <p:spPr>
            <a:xfrm flipV="1">
              <a:off x="9227031" y="4901822"/>
              <a:ext cx="1148685" cy="156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6" name="直接箭头连接符 375">
              <a:extLst>
                <a:ext uri="{FF2B5EF4-FFF2-40B4-BE49-F238E27FC236}">
                  <a16:creationId xmlns:a16="http://schemas.microsoft.com/office/drawing/2014/main" id="{84CCC717-92DF-4FF5-A4BB-A5704DB856D8}"/>
                </a:ext>
              </a:extLst>
            </p:cNvPr>
            <p:cNvCxnSpPr>
              <a:cxnSpLocks/>
              <a:stCxn id="412" idx="1"/>
            </p:cNvCxnSpPr>
            <p:nvPr/>
          </p:nvCxnSpPr>
          <p:spPr>
            <a:xfrm flipH="1" flipV="1">
              <a:off x="7570589" y="3494751"/>
              <a:ext cx="1186654" cy="1382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7" name="直接箭头连接符 376">
              <a:extLst>
                <a:ext uri="{FF2B5EF4-FFF2-40B4-BE49-F238E27FC236}">
                  <a16:creationId xmlns:a16="http://schemas.microsoft.com/office/drawing/2014/main" id="{A7FBB194-2E79-49D8-B927-C8A6303834C7}"/>
                </a:ext>
              </a:extLst>
            </p:cNvPr>
            <p:cNvCxnSpPr>
              <a:stCxn id="347" idx="3"/>
              <a:endCxn id="325" idx="0"/>
            </p:cNvCxnSpPr>
            <p:nvPr/>
          </p:nvCxnSpPr>
          <p:spPr>
            <a:xfrm flipH="1">
              <a:off x="7822166" y="3587733"/>
              <a:ext cx="716393" cy="665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8" name="直接箭头连接符 377">
              <a:extLst>
                <a:ext uri="{FF2B5EF4-FFF2-40B4-BE49-F238E27FC236}">
                  <a16:creationId xmlns:a16="http://schemas.microsoft.com/office/drawing/2014/main" id="{5C61F258-943D-495F-A3C5-9DB34C481652}"/>
                </a:ext>
              </a:extLst>
            </p:cNvPr>
            <p:cNvCxnSpPr>
              <a:cxnSpLocks/>
              <a:endCxn id="347" idx="4"/>
            </p:cNvCxnSpPr>
            <p:nvPr/>
          </p:nvCxnSpPr>
          <p:spPr>
            <a:xfrm flipV="1">
              <a:off x="8037521" y="3662432"/>
              <a:ext cx="681377" cy="691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9" name="直接箭头连接符 378">
              <a:extLst>
                <a:ext uri="{FF2B5EF4-FFF2-40B4-BE49-F238E27FC236}">
                  <a16:creationId xmlns:a16="http://schemas.microsoft.com/office/drawing/2014/main" id="{A6397B87-E67C-4963-9A37-956BBFB740EF}"/>
                </a:ext>
              </a:extLst>
            </p:cNvPr>
            <p:cNvCxnSpPr>
              <a:cxnSpLocks/>
              <a:stCxn id="323" idx="5"/>
              <a:endCxn id="325" idx="0"/>
            </p:cNvCxnSpPr>
            <p:nvPr/>
          </p:nvCxnSpPr>
          <p:spPr>
            <a:xfrm>
              <a:off x="7499629" y="3551559"/>
              <a:ext cx="322537" cy="70168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80" name="直接箭头连接符 379">
              <a:extLst>
                <a:ext uri="{FF2B5EF4-FFF2-40B4-BE49-F238E27FC236}">
                  <a16:creationId xmlns:a16="http://schemas.microsoft.com/office/drawing/2014/main" id="{710C9D2D-A8C9-4E87-B295-9FA6636039AF}"/>
                </a:ext>
              </a:extLst>
            </p:cNvPr>
            <p:cNvCxnSpPr>
              <a:cxnSpLocks/>
              <a:stCxn id="325" idx="1"/>
              <a:endCxn id="323" idx="4"/>
            </p:cNvCxnSpPr>
            <p:nvPr/>
          </p:nvCxnSpPr>
          <p:spPr>
            <a:xfrm flipH="1" flipV="1">
              <a:off x="7319291" y="3626258"/>
              <a:ext cx="322536" cy="701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1" name="直接箭头连接符 380">
              <a:extLst>
                <a:ext uri="{FF2B5EF4-FFF2-40B4-BE49-F238E27FC236}">
                  <a16:creationId xmlns:a16="http://schemas.microsoft.com/office/drawing/2014/main" id="{14BEC1A8-A422-47C0-92F2-92BD1C0AFFD0}"/>
                </a:ext>
              </a:extLst>
            </p:cNvPr>
            <p:cNvCxnSpPr>
              <a:cxnSpLocks/>
              <a:stCxn id="323" idx="3"/>
              <a:endCxn id="330" idx="3"/>
            </p:cNvCxnSpPr>
            <p:nvPr/>
          </p:nvCxnSpPr>
          <p:spPr>
            <a:xfrm flipH="1">
              <a:off x="6122226" y="3551559"/>
              <a:ext cx="1016726" cy="76605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82" name="直接箭头连接符 381">
              <a:extLst>
                <a:ext uri="{FF2B5EF4-FFF2-40B4-BE49-F238E27FC236}">
                  <a16:creationId xmlns:a16="http://schemas.microsoft.com/office/drawing/2014/main" id="{EC6A4C92-F020-47A7-9F66-3C429551C863}"/>
                </a:ext>
              </a:extLst>
            </p:cNvPr>
            <p:cNvCxnSpPr>
              <a:cxnSpLocks/>
              <a:stCxn id="329" idx="7"/>
            </p:cNvCxnSpPr>
            <p:nvPr/>
          </p:nvCxnSpPr>
          <p:spPr>
            <a:xfrm flipV="1">
              <a:off x="6013115" y="3494749"/>
              <a:ext cx="1058040" cy="642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3" name="直接箭头连接符 382">
              <a:extLst>
                <a:ext uri="{FF2B5EF4-FFF2-40B4-BE49-F238E27FC236}">
                  <a16:creationId xmlns:a16="http://schemas.microsoft.com/office/drawing/2014/main" id="{A7820D7F-73A7-41F8-992B-569FB082E423}"/>
                </a:ext>
              </a:extLst>
            </p:cNvPr>
            <p:cNvCxnSpPr>
              <a:cxnSpLocks/>
            </p:cNvCxnSpPr>
            <p:nvPr/>
          </p:nvCxnSpPr>
          <p:spPr>
            <a:xfrm flipH="1" flipV="1">
              <a:off x="5624081" y="3227057"/>
              <a:ext cx="1479285" cy="2053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84" name="直接箭头连接符 383">
              <a:extLst>
                <a:ext uri="{FF2B5EF4-FFF2-40B4-BE49-F238E27FC236}">
                  <a16:creationId xmlns:a16="http://schemas.microsoft.com/office/drawing/2014/main" id="{A4001B55-4C31-4600-B091-B2F64EBC7488}"/>
                </a:ext>
              </a:extLst>
            </p:cNvPr>
            <p:cNvCxnSpPr>
              <a:cxnSpLocks/>
              <a:stCxn id="334" idx="3"/>
              <a:endCxn id="324" idx="1"/>
            </p:cNvCxnSpPr>
            <p:nvPr/>
          </p:nvCxnSpPr>
          <p:spPr>
            <a:xfrm>
              <a:off x="5660844" y="3345091"/>
              <a:ext cx="1368995" cy="26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5" name="直接箭头连接符 384">
              <a:extLst>
                <a:ext uri="{FF2B5EF4-FFF2-40B4-BE49-F238E27FC236}">
                  <a16:creationId xmlns:a16="http://schemas.microsoft.com/office/drawing/2014/main" id="{4D7ED908-789F-4BF2-93FE-398C19059B37}"/>
                </a:ext>
              </a:extLst>
            </p:cNvPr>
            <p:cNvCxnSpPr>
              <a:cxnSpLocks/>
              <a:stCxn id="343" idx="1"/>
            </p:cNvCxnSpPr>
            <p:nvPr/>
          </p:nvCxnSpPr>
          <p:spPr>
            <a:xfrm flipH="1">
              <a:off x="9004959" y="3504510"/>
              <a:ext cx="905888" cy="47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6" name="直接箭头连接符 385">
              <a:extLst>
                <a:ext uri="{FF2B5EF4-FFF2-40B4-BE49-F238E27FC236}">
                  <a16:creationId xmlns:a16="http://schemas.microsoft.com/office/drawing/2014/main" id="{521F555E-0CA9-449D-85FE-A932F2436DC2}"/>
                </a:ext>
              </a:extLst>
            </p:cNvPr>
            <p:cNvCxnSpPr>
              <a:cxnSpLocks/>
              <a:stCxn id="321" idx="3"/>
              <a:endCxn id="347" idx="0"/>
            </p:cNvCxnSpPr>
            <p:nvPr/>
          </p:nvCxnSpPr>
          <p:spPr>
            <a:xfrm flipH="1">
              <a:off x="8718898" y="2711215"/>
              <a:ext cx="484247" cy="441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7" name="直接箭头连接符 386">
              <a:extLst>
                <a:ext uri="{FF2B5EF4-FFF2-40B4-BE49-F238E27FC236}">
                  <a16:creationId xmlns:a16="http://schemas.microsoft.com/office/drawing/2014/main" id="{E83C28D2-14D6-488D-88F0-B01E8F86B958}"/>
                </a:ext>
              </a:extLst>
            </p:cNvPr>
            <p:cNvCxnSpPr>
              <a:stCxn id="342" idx="0"/>
              <a:endCxn id="321" idx="5"/>
            </p:cNvCxnSpPr>
            <p:nvPr/>
          </p:nvCxnSpPr>
          <p:spPr>
            <a:xfrm flipH="1" flipV="1">
              <a:off x="9563822" y="2711215"/>
              <a:ext cx="636477" cy="538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8" name="直接箭头连接符 387">
              <a:extLst>
                <a:ext uri="{FF2B5EF4-FFF2-40B4-BE49-F238E27FC236}">
                  <a16:creationId xmlns:a16="http://schemas.microsoft.com/office/drawing/2014/main" id="{A191FE69-42CA-43AF-9AE9-FE603E845333}"/>
                </a:ext>
              </a:extLst>
            </p:cNvPr>
            <p:cNvCxnSpPr>
              <a:cxnSpLocks/>
              <a:stCxn id="323" idx="3"/>
              <a:endCxn id="340" idx="0"/>
            </p:cNvCxnSpPr>
            <p:nvPr/>
          </p:nvCxnSpPr>
          <p:spPr>
            <a:xfrm flipH="1">
              <a:off x="6688375" y="3551559"/>
              <a:ext cx="450577" cy="148721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89" name="直接箭头连接符 388">
              <a:extLst>
                <a:ext uri="{FF2B5EF4-FFF2-40B4-BE49-F238E27FC236}">
                  <a16:creationId xmlns:a16="http://schemas.microsoft.com/office/drawing/2014/main" id="{9DAD1B5E-6332-4955-861C-38D6148A6C74}"/>
                </a:ext>
              </a:extLst>
            </p:cNvPr>
            <p:cNvCxnSpPr>
              <a:stCxn id="319" idx="5"/>
              <a:endCxn id="347" idx="1"/>
            </p:cNvCxnSpPr>
            <p:nvPr/>
          </p:nvCxnSpPr>
          <p:spPr>
            <a:xfrm>
              <a:off x="7961801" y="2288397"/>
              <a:ext cx="576758" cy="938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0" name="直接箭头连接符 389">
              <a:extLst>
                <a:ext uri="{FF2B5EF4-FFF2-40B4-BE49-F238E27FC236}">
                  <a16:creationId xmlns:a16="http://schemas.microsoft.com/office/drawing/2014/main" id="{ABEB77F1-A25E-4758-AB8E-F3BBFA9E77DB}"/>
                </a:ext>
              </a:extLst>
            </p:cNvPr>
            <p:cNvCxnSpPr>
              <a:cxnSpLocks/>
            </p:cNvCxnSpPr>
            <p:nvPr/>
          </p:nvCxnSpPr>
          <p:spPr>
            <a:xfrm flipH="1">
              <a:off x="4656979" y="3429000"/>
              <a:ext cx="499952" cy="243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1" name="直接箭头连接符 390">
              <a:extLst>
                <a:ext uri="{FF2B5EF4-FFF2-40B4-BE49-F238E27FC236}">
                  <a16:creationId xmlns:a16="http://schemas.microsoft.com/office/drawing/2014/main" id="{70946E17-9AC0-431B-B245-33C38E842C12}"/>
                </a:ext>
              </a:extLst>
            </p:cNvPr>
            <p:cNvCxnSpPr>
              <a:cxnSpLocks/>
              <a:endCxn id="405" idx="3"/>
            </p:cNvCxnSpPr>
            <p:nvPr/>
          </p:nvCxnSpPr>
          <p:spPr>
            <a:xfrm flipH="1" flipV="1">
              <a:off x="3496147" y="3320698"/>
              <a:ext cx="681094" cy="303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2" name="直接箭头连接符 391">
              <a:extLst>
                <a:ext uri="{FF2B5EF4-FFF2-40B4-BE49-F238E27FC236}">
                  <a16:creationId xmlns:a16="http://schemas.microsoft.com/office/drawing/2014/main" id="{450CB058-AE6E-44D6-9C70-0FF01BB55442}"/>
                </a:ext>
              </a:extLst>
            </p:cNvPr>
            <p:cNvCxnSpPr>
              <a:cxnSpLocks/>
              <a:endCxn id="356" idx="1"/>
            </p:cNvCxnSpPr>
            <p:nvPr/>
          </p:nvCxnSpPr>
          <p:spPr>
            <a:xfrm>
              <a:off x="3427714" y="3525109"/>
              <a:ext cx="668877" cy="294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3" name="直接箭头连接符 392">
              <a:extLst>
                <a:ext uri="{FF2B5EF4-FFF2-40B4-BE49-F238E27FC236}">
                  <a16:creationId xmlns:a16="http://schemas.microsoft.com/office/drawing/2014/main" id="{09FF92AA-A53C-4AE7-BD49-31F38E73F236}"/>
                </a:ext>
              </a:extLst>
            </p:cNvPr>
            <p:cNvCxnSpPr>
              <a:stCxn id="404" idx="0"/>
              <a:endCxn id="408" idx="4"/>
            </p:cNvCxnSpPr>
            <p:nvPr/>
          </p:nvCxnSpPr>
          <p:spPr>
            <a:xfrm flipH="1" flipV="1">
              <a:off x="2999382" y="2235136"/>
              <a:ext cx="175284" cy="840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4" name="直接箭头连接符 393">
              <a:extLst>
                <a:ext uri="{FF2B5EF4-FFF2-40B4-BE49-F238E27FC236}">
                  <a16:creationId xmlns:a16="http://schemas.microsoft.com/office/drawing/2014/main" id="{33779C1C-D87E-4CE7-BF1F-9CF1427715C5}"/>
                </a:ext>
              </a:extLst>
            </p:cNvPr>
            <p:cNvCxnSpPr>
              <a:stCxn id="404" idx="1"/>
              <a:endCxn id="336" idx="3"/>
            </p:cNvCxnSpPr>
            <p:nvPr/>
          </p:nvCxnSpPr>
          <p:spPr>
            <a:xfrm flipH="1" flipV="1">
              <a:off x="2186295" y="2820956"/>
              <a:ext cx="808032" cy="329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5" name="直接箭头连接符 394">
              <a:extLst>
                <a:ext uri="{FF2B5EF4-FFF2-40B4-BE49-F238E27FC236}">
                  <a16:creationId xmlns:a16="http://schemas.microsoft.com/office/drawing/2014/main" id="{442E9770-7328-40F3-9AC8-BC9194F6D63B}"/>
                </a:ext>
              </a:extLst>
            </p:cNvPr>
            <p:cNvCxnSpPr>
              <a:stCxn id="335" idx="5"/>
              <a:endCxn id="405" idx="1"/>
            </p:cNvCxnSpPr>
            <p:nvPr/>
          </p:nvCxnSpPr>
          <p:spPr>
            <a:xfrm>
              <a:off x="2077184" y="3001294"/>
              <a:ext cx="775999" cy="319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6" name="直接箭头连接符 395">
              <a:extLst>
                <a:ext uri="{FF2B5EF4-FFF2-40B4-BE49-F238E27FC236}">
                  <a16:creationId xmlns:a16="http://schemas.microsoft.com/office/drawing/2014/main" id="{E0161B0C-FB7F-4095-8535-B7CCDB55275F}"/>
                </a:ext>
              </a:extLst>
            </p:cNvPr>
            <p:cNvCxnSpPr>
              <a:cxnSpLocks/>
              <a:stCxn id="404" idx="3"/>
              <a:endCxn id="345" idx="0"/>
            </p:cNvCxnSpPr>
            <p:nvPr/>
          </p:nvCxnSpPr>
          <p:spPr>
            <a:xfrm>
              <a:off x="2994327" y="3511368"/>
              <a:ext cx="5055" cy="1095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7" name="直接箭头连接符 396">
              <a:extLst>
                <a:ext uri="{FF2B5EF4-FFF2-40B4-BE49-F238E27FC236}">
                  <a16:creationId xmlns:a16="http://schemas.microsoft.com/office/drawing/2014/main" id="{16BA49C8-CCEB-4461-809C-ABAC4820CE48}"/>
                </a:ext>
              </a:extLst>
            </p:cNvPr>
            <p:cNvCxnSpPr>
              <a:stCxn id="345" idx="7"/>
              <a:endCxn id="404" idx="4"/>
            </p:cNvCxnSpPr>
            <p:nvPr/>
          </p:nvCxnSpPr>
          <p:spPr>
            <a:xfrm flipH="1" flipV="1">
              <a:off x="3174666" y="3586067"/>
              <a:ext cx="5054" cy="1095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8" name="直接箭头连接符 397">
              <a:extLst>
                <a:ext uri="{FF2B5EF4-FFF2-40B4-BE49-F238E27FC236}">
                  <a16:creationId xmlns:a16="http://schemas.microsoft.com/office/drawing/2014/main" id="{B15F8FBE-0DC7-42B2-9E7F-B781F07B0B8F}"/>
                </a:ext>
              </a:extLst>
            </p:cNvPr>
            <p:cNvCxnSpPr>
              <a:stCxn id="355" idx="3"/>
              <a:endCxn id="346" idx="3"/>
            </p:cNvCxnSpPr>
            <p:nvPr/>
          </p:nvCxnSpPr>
          <p:spPr>
            <a:xfrm flipH="1">
              <a:off x="3320863" y="4010574"/>
              <a:ext cx="916872" cy="840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9" name="直接箭头连接符 398">
              <a:extLst>
                <a:ext uri="{FF2B5EF4-FFF2-40B4-BE49-F238E27FC236}">
                  <a16:creationId xmlns:a16="http://schemas.microsoft.com/office/drawing/2014/main" id="{3CBEB072-4C3F-457D-ADD0-EAC8B4A70A09}"/>
                </a:ext>
              </a:extLst>
            </p:cNvPr>
            <p:cNvCxnSpPr>
              <a:cxnSpLocks/>
            </p:cNvCxnSpPr>
            <p:nvPr/>
          </p:nvCxnSpPr>
          <p:spPr>
            <a:xfrm>
              <a:off x="3116060" y="5167191"/>
              <a:ext cx="463500" cy="399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0" name="直接箭头连接符 399">
              <a:extLst>
                <a:ext uri="{FF2B5EF4-FFF2-40B4-BE49-F238E27FC236}">
                  <a16:creationId xmlns:a16="http://schemas.microsoft.com/office/drawing/2014/main" id="{4262AD5B-C3E6-4821-8C8D-487BE5E5EB4C}"/>
                </a:ext>
              </a:extLst>
            </p:cNvPr>
            <p:cNvCxnSpPr>
              <a:cxnSpLocks/>
              <a:stCxn id="414" idx="0"/>
            </p:cNvCxnSpPr>
            <p:nvPr/>
          </p:nvCxnSpPr>
          <p:spPr>
            <a:xfrm flipH="1" flipV="1">
              <a:off x="3240975" y="5038774"/>
              <a:ext cx="521178" cy="426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1" name="直接箭头连接符 400">
              <a:extLst>
                <a:ext uri="{FF2B5EF4-FFF2-40B4-BE49-F238E27FC236}">
                  <a16:creationId xmlns:a16="http://schemas.microsoft.com/office/drawing/2014/main" id="{63B7E4B5-95BC-46CC-B62A-ACA141485D9F}"/>
                </a:ext>
              </a:extLst>
            </p:cNvPr>
            <p:cNvCxnSpPr>
              <a:stCxn id="414" idx="7"/>
              <a:endCxn id="411" idx="1"/>
            </p:cNvCxnSpPr>
            <p:nvPr/>
          </p:nvCxnSpPr>
          <p:spPr>
            <a:xfrm flipV="1">
              <a:off x="3942491" y="5197460"/>
              <a:ext cx="690436" cy="342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2" name="直接箭头连接符 401">
              <a:extLst>
                <a:ext uri="{FF2B5EF4-FFF2-40B4-BE49-F238E27FC236}">
                  <a16:creationId xmlns:a16="http://schemas.microsoft.com/office/drawing/2014/main" id="{00467D9B-BB94-4081-8A97-F5E1962B63BE}"/>
                </a:ext>
              </a:extLst>
            </p:cNvPr>
            <p:cNvCxnSpPr>
              <a:stCxn id="410" idx="3"/>
              <a:endCxn id="415" idx="3"/>
            </p:cNvCxnSpPr>
            <p:nvPr/>
          </p:nvCxnSpPr>
          <p:spPr>
            <a:xfrm flipH="1">
              <a:off x="4051602" y="5377798"/>
              <a:ext cx="690438" cy="342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3" name="直接箭头连接符 402">
              <a:extLst>
                <a:ext uri="{FF2B5EF4-FFF2-40B4-BE49-F238E27FC236}">
                  <a16:creationId xmlns:a16="http://schemas.microsoft.com/office/drawing/2014/main" id="{16F3888D-2C0C-494A-A93C-4A83F27DC956}"/>
                </a:ext>
              </a:extLst>
            </p:cNvPr>
            <p:cNvCxnSpPr>
              <a:cxnSpLocks/>
              <a:stCxn id="351" idx="7"/>
              <a:endCxn id="416" idx="4"/>
            </p:cNvCxnSpPr>
            <p:nvPr/>
          </p:nvCxnSpPr>
          <p:spPr>
            <a:xfrm flipV="1">
              <a:off x="5638136" y="994858"/>
              <a:ext cx="374980" cy="683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 name="文本框 3">
            <a:extLst>
              <a:ext uri="{FF2B5EF4-FFF2-40B4-BE49-F238E27FC236}">
                <a16:creationId xmlns:a16="http://schemas.microsoft.com/office/drawing/2014/main" id="{85FE6218-09BE-4F44-A23F-7D9195541912}"/>
              </a:ext>
            </a:extLst>
          </p:cNvPr>
          <p:cNvSpPr txBox="1"/>
          <p:nvPr/>
        </p:nvSpPr>
        <p:spPr>
          <a:xfrm>
            <a:off x="373283" y="3482844"/>
            <a:ext cx="1584470" cy="1000402"/>
          </a:xfrm>
          <a:prstGeom prst="rect">
            <a:avLst/>
          </a:prstGeom>
          <a:solidFill>
            <a:schemeClr val="accent6">
              <a:lumMod val="20000"/>
              <a:lumOff val="80000"/>
            </a:schemeClr>
          </a:solidFill>
        </p:spPr>
        <p:txBody>
          <a:bodyPr wrap="square" rtlCol="0">
            <a:spAutoFit/>
          </a:bodyPr>
          <a:lstStyle/>
          <a:p>
            <a:pPr>
              <a:lnSpc>
                <a:spcPts val="2400"/>
              </a:lnSpc>
            </a:pPr>
            <a:r>
              <a:rPr lang="zh-CN" altLang="en-US" b="1">
                <a:solidFill>
                  <a:schemeClr val="accent6">
                    <a:lumMod val="50000"/>
                  </a:schemeClr>
                </a:solidFill>
              </a:rPr>
              <a:t>绿色</a:t>
            </a:r>
            <a:r>
              <a:rPr lang="zh-CN" altLang="en-US" b="1">
                <a:solidFill>
                  <a:schemeClr val="accent2">
                    <a:lumMod val="50000"/>
                  </a:schemeClr>
                </a:solidFill>
              </a:rPr>
              <a:t>标出杜甫能直接联系到的诗人</a:t>
            </a:r>
          </a:p>
        </p:txBody>
      </p:sp>
      <p:grpSp>
        <p:nvGrpSpPr>
          <p:cNvPr id="420" name="组合 419">
            <a:extLst>
              <a:ext uri="{FF2B5EF4-FFF2-40B4-BE49-F238E27FC236}">
                <a16:creationId xmlns:a16="http://schemas.microsoft.com/office/drawing/2014/main" id="{7EE3DB61-F6B2-4000-81DE-BE31D92AC13D}"/>
              </a:ext>
            </a:extLst>
          </p:cNvPr>
          <p:cNvGrpSpPr/>
          <p:nvPr/>
        </p:nvGrpSpPr>
        <p:grpSpPr>
          <a:xfrm>
            <a:off x="2254816" y="904184"/>
            <a:ext cx="9411286" cy="5490548"/>
            <a:chOff x="1607394" y="484784"/>
            <a:chExt cx="9411286" cy="5490548"/>
          </a:xfrm>
        </p:grpSpPr>
        <p:sp>
          <p:nvSpPr>
            <p:cNvPr id="421" name="椭圆 420">
              <a:extLst>
                <a:ext uri="{FF2B5EF4-FFF2-40B4-BE49-F238E27FC236}">
                  <a16:creationId xmlns:a16="http://schemas.microsoft.com/office/drawing/2014/main" id="{CD3A22A5-D295-4D8A-961B-97F22F80599A}"/>
                </a:ext>
              </a:extLst>
            </p:cNvPr>
            <p:cNvSpPr/>
            <p:nvPr/>
          </p:nvSpPr>
          <p:spPr>
            <a:xfrm>
              <a:off x="7526425" y="1853022"/>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422" name="文本框 421">
              <a:extLst>
                <a:ext uri="{FF2B5EF4-FFF2-40B4-BE49-F238E27FC236}">
                  <a16:creationId xmlns:a16="http://schemas.microsoft.com/office/drawing/2014/main" id="{94E303FC-BC46-4F9D-89EC-AFBBEFAC1AE0}"/>
                </a:ext>
              </a:extLst>
            </p:cNvPr>
            <p:cNvSpPr txBox="1"/>
            <p:nvPr/>
          </p:nvSpPr>
          <p:spPr>
            <a:xfrm>
              <a:off x="7492011" y="1954170"/>
              <a:ext cx="578901" cy="307777"/>
            </a:xfrm>
            <a:prstGeom prst="rect">
              <a:avLst/>
            </a:prstGeom>
            <a:noFill/>
          </p:spPr>
          <p:txBody>
            <a:bodyPr wrap="square" rtlCol="0">
              <a:spAutoFit/>
            </a:bodyPr>
            <a:lstStyle/>
            <a:p>
              <a:r>
                <a:rPr lang="zh-CN" altLang="en-US" sz="1400" b="1">
                  <a:solidFill>
                    <a:schemeClr val="bg1"/>
                  </a:solidFill>
                </a:rPr>
                <a:t>李白</a:t>
              </a:r>
            </a:p>
          </p:txBody>
        </p:sp>
        <p:sp>
          <p:nvSpPr>
            <p:cNvPr id="423" name="椭圆 422">
              <a:extLst>
                <a:ext uri="{FF2B5EF4-FFF2-40B4-BE49-F238E27FC236}">
                  <a16:creationId xmlns:a16="http://schemas.microsoft.com/office/drawing/2014/main" id="{8867C503-C478-4588-8C5E-40FB2B019139}"/>
                </a:ext>
              </a:extLst>
            </p:cNvPr>
            <p:cNvSpPr/>
            <p:nvPr/>
          </p:nvSpPr>
          <p:spPr>
            <a:xfrm>
              <a:off x="9128446" y="2275840"/>
              <a:ext cx="510075" cy="510074"/>
            </a:xfrm>
            <a:prstGeom prst="ellipse">
              <a:avLst/>
            </a:prstGeom>
            <a:solidFill>
              <a:srgbClr val="00B05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424" name="文本框 423">
              <a:extLst>
                <a:ext uri="{FF2B5EF4-FFF2-40B4-BE49-F238E27FC236}">
                  <a16:creationId xmlns:a16="http://schemas.microsoft.com/office/drawing/2014/main" id="{2391F783-183D-4557-BEC9-F63067D54F28}"/>
                </a:ext>
              </a:extLst>
            </p:cNvPr>
            <p:cNvSpPr txBox="1"/>
            <p:nvPr/>
          </p:nvSpPr>
          <p:spPr>
            <a:xfrm>
              <a:off x="9062001" y="2382045"/>
              <a:ext cx="642964" cy="276999"/>
            </a:xfrm>
            <a:prstGeom prst="rect">
              <a:avLst/>
            </a:prstGeom>
            <a:noFill/>
          </p:spPr>
          <p:txBody>
            <a:bodyPr wrap="square" rtlCol="0">
              <a:spAutoFit/>
            </a:bodyPr>
            <a:lstStyle/>
            <a:p>
              <a:r>
                <a:rPr lang="zh-CN" altLang="en-US" sz="1200" b="1">
                  <a:solidFill>
                    <a:schemeClr val="bg1"/>
                  </a:solidFill>
                </a:rPr>
                <a:t>孟浩然</a:t>
              </a:r>
            </a:p>
          </p:txBody>
        </p:sp>
        <p:sp>
          <p:nvSpPr>
            <p:cNvPr id="425" name="椭圆 424">
              <a:extLst>
                <a:ext uri="{FF2B5EF4-FFF2-40B4-BE49-F238E27FC236}">
                  <a16:creationId xmlns:a16="http://schemas.microsoft.com/office/drawing/2014/main" id="{80410E97-8B02-438F-B64A-EF7FFCA0BDDB}"/>
                </a:ext>
              </a:extLst>
            </p:cNvPr>
            <p:cNvSpPr/>
            <p:nvPr/>
          </p:nvSpPr>
          <p:spPr>
            <a:xfrm>
              <a:off x="7064253" y="3116184"/>
              <a:ext cx="510075" cy="510074"/>
            </a:xfrm>
            <a:prstGeom prst="ellipse">
              <a:avLst/>
            </a:prstGeom>
            <a:solidFill>
              <a:srgbClr val="FFC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426" name="文本框 425">
              <a:extLst>
                <a:ext uri="{FF2B5EF4-FFF2-40B4-BE49-F238E27FC236}">
                  <a16:creationId xmlns:a16="http://schemas.microsoft.com/office/drawing/2014/main" id="{71FE5813-DFFF-4F2F-A4CC-43D7444322C3}"/>
                </a:ext>
              </a:extLst>
            </p:cNvPr>
            <p:cNvSpPr txBox="1"/>
            <p:nvPr/>
          </p:nvSpPr>
          <p:spPr>
            <a:xfrm>
              <a:off x="7029839" y="3217332"/>
              <a:ext cx="578901" cy="307777"/>
            </a:xfrm>
            <a:prstGeom prst="rect">
              <a:avLst/>
            </a:prstGeom>
            <a:noFill/>
          </p:spPr>
          <p:txBody>
            <a:bodyPr wrap="square" rtlCol="0">
              <a:spAutoFit/>
            </a:bodyPr>
            <a:lstStyle/>
            <a:p>
              <a:r>
                <a:rPr lang="zh-CN" altLang="en-US" sz="1400" b="1">
                  <a:solidFill>
                    <a:schemeClr val="bg1"/>
                  </a:solidFill>
                </a:rPr>
                <a:t>杜甫</a:t>
              </a:r>
            </a:p>
          </p:txBody>
        </p:sp>
        <p:sp>
          <p:nvSpPr>
            <p:cNvPr id="427" name="椭圆 426">
              <a:extLst>
                <a:ext uri="{FF2B5EF4-FFF2-40B4-BE49-F238E27FC236}">
                  <a16:creationId xmlns:a16="http://schemas.microsoft.com/office/drawing/2014/main" id="{15E13E67-AAD6-4AE4-99A2-D599683DEEDE}"/>
                </a:ext>
              </a:extLst>
            </p:cNvPr>
            <p:cNvSpPr/>
            <p:nvPr/>
          </p:nvSpPr>
          <p:spPr>
            <a:xfrm>
              <a:off x="7567128" y="4253248"/>
              <a:ext cx="510075" cy="510074"/>
            </a:xfrm>
            <a:prstGeom prst="ellipse">
              <a:avLst/>
            </a:prstGeom>
            <a:solidFill>
              <a:srgbClr val="00B05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428" name="文本框 427">
              <a:extLst>
                <a:ext uri="{FF2B5EF4-FFF2-40B4-BE49-F238E27FC236}">
                  <a16:creationId xmlns:a16="http://schemas.microsoft.com/office/drawing/2014/main" id="{EBE2B3DF-5030-49E7-B338-D1C5581D11F8}"/>
                </a:ext>
              </a:extLst>
            </p:cNvPr>
            <p:cNvSpPr txBox="1"/>
            <p:nvPr/>
          </p:nvSpPr>
          <p:spPr>
            <a:xfrm>
              <a:off x="7532714" y="4354396"/>
              <a:ext cx="578901" cy="307777"/>
            </a:xfrm>
            <a:prstGeom prst="rect">
              <a:avLst/>
            </a:prstGeom>
            <a:noFill/>
          </p:spPr>
          <p:txBody>
            <a:bodyPr wrap="square" rtlCol="0">
              <a:spAutoFit/>
            </a:bodyPr>
            <a:lstStyle/>
            <a:p>
              <a:r>
                <a:rPr lang="zh-CN" altLang="en-US" sz="1400" b="1">
                  <a:solidFill>
                    <a:schemeClr val="bg1"/>
                  </a:solidFill>
                </a:rPr>
                <a:t>高适</a:t>
              </a:r>
            </a:p>
          </p:txBody>
        </p:sp>
        <p:sp>
          <p:nvSpPr>
            <p:cNvPr id="429" name="椭圆 428">
              <a:extLst>
                <a:ext uri="{FF2B5EF4-FFF2-40B4-BE49-F238E27FC236}">
                  <a16:creationId xmlns:a16="http://schemas.microsoft.com/office/drawing/2014/main" id="{9F91E2C0-4624-4722-9BCA-AB1D60494B60}"/>
                </a:ext>
              </a:extLst>
            </p:cNvPr>
            <p:cNvSpPr/>
            <p:nvPr/>
          </p:nvSpPr>
          <p:spPr>
            <a:xfrm>
              <a:off x="8798928" y="1131132"/>
              <a:ext cx="510075" cy="510074"/>
            </a:xfrm>
            <a:prstGeom prst="ellipse">
              <a:avLst/>
            </a:prstGeom>
            <a:solidFill>
              <a:srgbClr val="00B05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430" name="文本框 429">
              <a:extLst>
                <a:ext uri="{FF2B5EF4-FFF2-40B4-BE49-F238E27FC236}">
                  <a16:creationId xmlns:a16="http://schemas.microsoft.com/office/drawing/2014/main" id="{010D9D83-D9DF-4F3C-9BD7-CFF50CCE1CFB}"/>
                </a:ext>
              </a:extLst>
            </p:cNvPr>
            <p:cNvSpPr txBox="1"/>
            <p:nvPr/>
          </p:nvSpPr>
          <p:spPr>
            <a:xfrm>
              <a:off x="8786862" y="1245433"/>
              <a:ext cx="578901" cy="307777"/>
            </a:xfrm>
            <a:prstGeom prst="rect">
              <a:avLst/>
            </a:prstGeom>
            <a:noFill/>
          </p:spPr>
          <p:txBody>
            <a:bodyPr wrap="square" rtlCol="0">
              <a:spAutoFit/>
            </a:bodyPr>
            <a:lstStyle/>
            <a:p>
              <a:r>
                <a:rPr lang="zh-CN" altLang="en-US" sz="1400" b="1">
                  <a:solidFill>
                    <a:schemeClr val="bg1"/>
                  </a:solidFill>
                </a:rPr>
                <a:t>张旭</a:t>
              </a:r>
            </a:p>
          </p:txBody>
        </p:sp>
        <p:sp>
          <p:nvSpPr>
            <p:cNvPr id="431" name="椭圆 430">
              <a:extLst>
                <a:ext uri="{FF2B5EF4-FFF2-40B4-BE49-F238E27FC236}">
                  <a16:creationId xmlns:a16="http://schemas.microsoft.com/office/drawing/2014/main" id="{D2DDBF8C-8D87-4CB7-BCB4-7B998EB0B8A6}"/>
                </a:ext>
              </a:extLst>
            </p:cNvPr>
            <p:cNvSpPr/>
            <p:nvPr/>
          </p:nvSpPr>
          <p:spPr>
            <a:xfrm>
              <a:off x="5577739" y="4062572"/>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432" name="文本框 431">
              <a:extLst>
                <a:ext uri="{FF2B5EF4-FFF2-40B4-BE49-F238E27FC236}">
                  <a16:creationId xmlns:a16="http://schemas.microsoft.com/office/drawing/2014/main" id="{509C52FC-F17D-4F85-B9D5-BFAC996B3F38}"/>
                </a:ext>
              </a:extLst>
            </p:cNvPr>
            <p:cNvSpPr txBox="1"/>
            <p:nvPr/>
          </p:nvSpPr>
          <p:spPr>
            <a:xfrm>
              <a:off x="5543325" y="4163720"/>
              <a:ext cx="578901" cy="307777"/>
            </a:xfrm>
            <a:prstGeom prst="rect">
              <a:avLst/>
            </a:prstGeom>
            <a:noFill/>
          </p:spPr>
          <p:txBody>
            <a:bodyPr wrap="square" rtlCol="0">
              <a:spAutoFit/>
            </a:bodyPr>
            <a:lstStyle/>
            <a:p>
              <a:r>
                <a:rPr lang="zh-CN" altLang="en-US" sz="1400" b="1">
                  <a:solidFill>
                    <a:schemeClr val="bg1"/>
                  </a:solidFill>
                </a:rPr>
                <a:t>严武</a:t>
              </a:r>
            </a:p>
          </p:txBody>
        </p:sp>
        <p:grpSp>
          <p:nvGrpSpPr>
            <p:cNvPr id="433" name="组合 432">
              <a:extLst>
                <a:ext uri="{FF2B5EF4-FFF2-40B4-BE49-F238E27FC236}">
                  <a16:creationId xmlns:a16="http://schemas.microsoft.com/office/drawing/2014/main" id="{8E63069A-E28B-4EDC-B8B0-7EEE360181F9}"/>
                </a:ext>
              </a:extLst>
            </p:cNvPr>
            <p:cNvGrpSpPr/>
            <p:nvPr/>
          </p:nvGrpSpPr>
          <p:grpSpPr>
            <a:xfrm>
              <a:off x="6526666" y="1386169"/>
              <a:ext cx="578901" cy="510074"/>
              <a:chOff x="5414662" y="261257"/>
              <a:chExt cx="578901" cy="510074"/>
            </a:xfrm>
          </p:grpSpPr>
          <p:sp>
            <p:nvSpPr>
              <p:cNvPr id="520" name="椭圆 519">
                <a:extLst>
                  <a:ext uri="{FF2B5EF4-FFF2-40B4-BE49-F238E27FC236}">
                    <a16:creationId xmlns:a16="http://schemas.microsoft.com/office/drawing/2014/main" id="{030E175B-A886-41FA-B89F-641D47A8CC0F}"/>
                  </a:ext>
                </a:extLst>
              </p:cNvPr>
              <p:cNvSpPr/>
              <p:nvPr/>
            </p:nvSpPr>
            <p:spPr>
              <a:xfrm>
                <a:off x="5449076" y="261257"/>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521" name="文本框 520">
                <a:extLst>
                  <a:ext uri="{FF2B5EF4-FFF2-40B4-BE49-F238E27FC236}">
                    <a16:creationId xmlns:a16="http://schemas.microsoft.com/office/drawing/2014/main" id="{27F9F15B-3F81-4326-A0FC-13592D7C4DC1}"/>
                  </a:ext>
                </a:extLst>
              </p:cNvPr>
              <p:cNvSpPr txBox="1"/>
              <p:nvPr/>
            </p:nvSpPr>
            <p:spPr>
              <a:xfrm>
                <a:off x="5414662" y="362405"/>
                <a:ext cx="578901" cy="307777"/>
              </a:xfrm>
              <a:prstGeom prst="rect">
                <a:avLst/>
              </a:prstGeom>
              <a:noFill/>
            </p:spPr>
            <p:txBody>
              <a:bodyPr wrap="square" rtlCol="0">
                <a:spAutoFit/>
              </a:bodyPr>
              <a:lstStyle/>
              <a:p>
                <a:r>
                  <a:rPr lang="zh-CN" altLang="en-US" sz="1400" b="1">
                    <a:solidFill>
                      <a:schemeClr val="bg1"/>
                    </a:solidFill>
                  </a:rPr>
                  <a:t>苏颋</a:t>
                </a:r>
              </a:p>
            </p:txBody>
          </p:sp>
        </p:grpSp>
        <p:grpSp>
          <p:nvGrpSpPr>
            <p:cNvPr id="434" name="组合 433">
              <a:extLst>
                <a:ext uri="{FF2B5EF4-FFF2-40B4-BE49-F238E27FC236}">
                  <a16:creationId xmlns:a16="http://schemas.microsoft.com/office/drawing/2014/main" id="{06883241-9E77-49B9-8075-734051EA2CFE}"/>
                </a:ext>
              </a:extLst>
            </p:cNvPr>
            <p:cNvGrpSpPr/>
            <p:nvPr/>
          </p:nvGrpSpPr>
          <p:grpSpPr>
            <a:xfrm>
              <a:off x="5723664" y="484784"/>
              <a:ext cx="578901" cy="510074"/>
              <a:chOff x="5414662" y="261257"/>
              <a:chExt cx="578901" cy="510074"/>
            </a:xfrm>
          </p:grpSpPr>
          <p:sp>
            <p:nvSpPr>
              <p:cNvPr id="518" name="椭圆 517">
                <a:extLst>
                  <a:ext uri="{FF2B5EF4-FFF2-40B4-BE49-F238E27FC236}">
                    <a16:creationId xmlns:a16="http://schemas.microsoft.com/office/drawing/2014/main" id="{03EB37AC-EBA9-4A77-859E-ABB8EAEED1E5}"/>
                  </a:ext>
                </a:extLst>
              </p:cNvPr>
              <p:cNvSpPr/>
              <p:nvPr/>
            </p:nvSpPr>
            <p:spPr>
              <a:xfrm>
                <a:off x="5449076" y="261257"/>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519" name="文本框 518">
                <a:extLst>
                  <a:ext uri="{FF2B5EF4-FFF2-40B4-BE49-F238E27FC236}">
                    <a16:creationId xmlns:a16="http://schemas.microsoft.com/office/drawing/2014/main" id="{72B3CED7-5157-4813-81C6-A948A246C994}"/>
                  </a:ext>
                </a:extLst>
              </p:cNvPr>
              <p:cNvSpPr txBox="1"/>
              <p:nvPr/>
            </p:nvSpPr>
            <p:spPr>
              <a:xfrm>
                <a:off x="5414662" y="362405"/>
                <a:ext cx="578901" cy="307777"/>
              </a:xfrm>
              <a:prstGeom prst="rect">
                <a:avLst/>
              </a:prstGeom>
              <a:noFill/>
            </p:spPr>
            <p:txBody>
              <a:bodyPr wrap="square" rtlCol="0">
                <a:spAutoFit/>
              </a:bodyPr>
              <a:lstStyle/>
              <a:p>
                <a:r>
                  <a:rPr lang="zh-CN" altLang="en-US" sz="1400" b="1">
                    <a:solidFill>
                      <a:schemeClr val="bg1"/>
                    </a:solidFill>
                  </a:rPr>
                  <a:t>张说</a:t>
                </a:r>
              </a:p>
            </p:txBody>
          </p:sp>
        </p:grpSp>
        <p:sp>
          <p:nvSpPr>
            <p:cNvPr id="435" name="椭圆 434">
              <a:extLst>
                <a:ext uri="{FF2B5EF4-FFF2-40B4-BE49-F238E27FC236}">
                  <a16:creationId xmlns:a16="http://schemas.microsoft.com/office/drawing/2014/main" id="{F904F896-D847-4D30-9B77-64EC20EBB0DB}"/>
                </a:ext>
              </a:extLst>
            </p:cNvPr>
            <p:cNvSpPr/>
            <p:nvPr/>
          </p:nvSpPr>
          <p:spPr>
            <a:xfrm>
              <a:off x="5116357" y="3090054"/>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436" name="文本框 435">
              <a:extLst>
                <a:ext uri="{FF2B5EF4-FFF2-40B4-BE49-F238E27FC236}">
                  <a16:creationId xmlns:a16="http://schemas.microsoft.com/office/drawing/2014/main" id="{2449DDC2-D91C-48B8-A875-3C9460C55D11}"/>
                </a:ext>
              </a:extLst>
            </p:cNvPr>
            <p:cNvSpPr txBox="1"/>
            <p:nvPr/>
          </p:nvSpPr>
          <p:spPr>
            <a:xfrm>
              <a:off x="5081943" y="3191202"/>
              <a:ext cx="578901" cy="307777"/>
            </a:xfrm>
            <a:prstGeom prst="rect">
              <a:avLst/>
            </a:prstGeom>
            <a:noFill/>
          </p:spPr>
          <p:txBody>
            <a:bodyPr wrap="square" rtlCol="0">
              <a:spAutoFit/>
            </a:bodyPr>
            <a:lstStyle/>
            <a:p>
              <a:r>
                <a:rPr lang="zh-CN" altLang="en-US" sz="1400" b="1">
                  <a:solidFill>
                    <a:schemeClr val="bg1"/>
                  </a:solidFill>
                </a:rPr>
                <a:t>岑参</a:t>
              </a:r>
            </a:p>
          </p:txBody>
        </p:sp>
        <p:sp>
          <p:nvSpPr>
            <p:cNvPr id="437" name="椭圆 436">
              <a:extLst>
                <a:ext uri="{FF2B5EF4-FFF2-40B4-BE49-F238E27FC236}">
                  <a16:creationId xmlns:a16="http://schemas.microsoft.com/office/drawing/2014/main" id="{33A18862-AC4D-490E-97E5-7CE9370E7623}"/>
                </a:ext>
              </a:extLst>
            </p:cNvPr>
            <p:cNvSpPr/>
            <p:nvPr/>
          </p:nvSpPr>
          <p:spPr>
            <a:xfrm>
              <a:off x="1641808" y="2565919"/>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438" name="文本框 437">
              <a:extLst>
                <a:ext uri="{FF2B5EF4-FFF2-40B4-BE49-F238E27FC236}">
                  <a16:creationId xmlns:a16="http://schemas.microsoft.com/office/drawing/2014/main" id="{0E02648E-F623-4627-84DF-215CEFD5A37E}"/>
                </a:ext>
              </a:extLst>
            </p:cNvPr>
            <p:cNvSpPr txBox="1"/>
            <p:nvPr/>
          </p:nvSpPr>
          <p:spPr>
            <a:xfrm>
              <a:off x="1607394" y="2667067"/>
              <a:ext cx="578901" cy="307777"/>
            </a:xfrm>
            <a:prstGeom prst="rect">
              <a:avLst/>
            </a:prstGeom>
            <a:noFill/>
          </p:spPr>
          <p:txBody>
            <a:bodyPr wrap="square" rtlCol="0">
              <a:spAutoFit/>
            </a:bodyPr>
            <a:lstStyle/>
            <a:p>
              <a:r>
                <a:rPr lang="zh-CN" altLang="en-US" sz="1400" b="1">
                  <a:solidFill>
                    <a:schemeClr val="bg1"/>
                  </a:solidFill>
                </a:rPr>
                <a:t>张谓</a:t>
              </a:r>
            </a:p>
          </p:txBody>
        </p:sp>
        <p:grpSp>
          <p:nvGrpSpPr>
            <p:cNvPr id="439" name="组合 438">
              <a:extLst>
                <a:ext uri="{FF2B5EF4-FFF2-40B4-BE49-F238E27FC236}">
                  <a16:creationId xmlns:a16="http://schemas.microsoft.com/office/drawing/2014/main" id="{4589AA68-975B-4D69-9E11-D20324DCDF15}"/>
                </a:ext>
              </a:extLst>
            </p:cNvPr>
            <p:cNvGrpSpPr/>
            <p:nvPr/>
          </p:nvGrpSpPr>
          <p:grpSpPr>
            <a:xfrm>
              <a:off x="3472701" y="5465258"/>
              <a:ext cx="578901" cy="510074"/>
              <a:chOff x="5414662" y="261257"/>
              <a:chExt cx="578901" cy="510074"/>
            </a:xfrm>
          </p:grpSpPr>
          <p:sp>
            <p:nvSpPr>
              <p:cNvPr id="516" name="椭圆 515">
                <a:extLst>
                  <a:ext uri="{FF2B5EF4-FFF2-40B4-BE49-F238E27FC236}">
                    <a16:creationId xmlns:a16="http://schemas.microsoft.com/office/drawing/2014/main" id="{F04DA317-E08F-4DE7-ADDE-E573A6FF7473}"/>
                  </a:ext>
                </a:extLst>
              </p:cNvPr>
              <p:cNvSpPr/>
              <p:nvPr/>
            </p:nvSpPr>
            <p:spPr>
              <a:xfrm>
                <a:off x="5449076" y="261257"/>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517" name="文本框 516">
                <a:extLst>
                  <a:ext uri="{FF2B5EF4-FFF2-40B4-BE49-F238E27FC236}">
                    <a16:creationId xmlns:a16="http://schemas.microsoft.com/office/drawing/2014/main" id="{F8A966B7-3D63-42C5-92D7-4047501D95A9}"/>
                  </a:ext>
                </a:extLst>
              </p:cNvPr>
              <p:cNvSpPr txBox="1"/>
              <p:nvPr/>
            </p:nvSpPr>
            <p:spPr>
              <a:xfrm>
                <a:off x="5414662" y="362405"/>
                <a:ext cx="578901" cy="307777"/>
              </a:xfrm>
              <a:prstGeom prst="rect">
                <a:avLst/>
              </a:prstGeom>
              <a:noFill/>
            </p:spPr>
            <p:txBody>
              <a:bodyPr wrap="square" rtlCol="0">
                <a:spAutoFit/>
              </a:bodyPr>
              <a:lstStyle/>
              <a:p>
                <a:r>
                  <a:rPr lang="zh-CN" altLang="en-US" sz="1400" b="1">
                    <a:solidFill>
                      <a:schemeClr val="bg1"/>
                    </a:solidFill>
                  </a:rPr>
                  <a:t>张继</a:t>
                </a:r>
              </a:p>
            </p:txBody>
          </p:sp>
        </p:grpSp>
        <p:grpSp>
          <p:nvGrpSpPr>
            <p:cNvPr id="440" name="组合 439">
              <a:extLst>
                <a:ext uri="{FF2B5EF4-FFF2-40B4-BE49-F238E27FC236}">
                  <a16:creationId xmlns:a16="http://schemas.microsoft.com/office/drawing/2014/main" id="{D4C9EB09-307C-4056-807C-9AC3E9A2C1D7}"/>
                </a:ext>
              </a:extLst>
            </p:cNvPr>
            <p:cNvGrpSpPr/>
            <p:nvPr/>
          </p:nvGrpSpPr>
          <p:grpSpPr>
            <a:xfrm>
              <a:off x="8648130" y="4802908"/>
              <a:ext cx="578901" cy="510074"/>
              <a:chOff x="5414662" y="261257"/>
              <a:chExt cx="578901" cy="510074"/>
            </a:xfrm>
          </p:grpSpPr>
          <p:sp>
            <p:nvSpPr>
              <p:cNvPr id="514" name="椭圆 513">
                <a:extLst>
                  <a:ext uri="{FF2B5EF4-FFF2-40B4-BE49-F238E27FC236}">
                    <a16:creationId xmlns:a16="http://schemas.microsoft.com/office/drawing/2014/main" id="{0FCE7229-3613-4DA6-A47D-0FD14CBBF775}"/>
                  </a:ext>
                </a:extLst>
              </p:cNvPr>
              <p:cNvSpPr/>
              <p:nvPr/>
            </p:nvSpPr>
            <p:spPr>
              <a:xfrm>
                <a:off x="5449076" y="261257"/>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515" name="文本框 514">
                <a:extLst>
                  <a:ext uri="{FF2B5EF4-FFF2-40B4-BE49-F238E27FC236}">
                    <a16:creationId xmlns:a16="http://schemas.microsoft.com/office/drawing/2014/main" id="{AE5C7BCF-6E76-499B-927E-53D88066BACE}"/>
                  </a:ext>
                </a:extLst>
              </p:cNvPr>
              <p:cNvSpPr txBox="1"/>
              <p:nvPr/>
            </p:nvSpPr>
            <p:spPr>
              <a:xfrm>
                <a:off x="5414662" y="362405"/>
                <a:ext cx="578901" cy="307777"/>
              </a:xfrm>
              <a:prstGeom prst="rect">
                <a:avLst/>
              </a:prstGeom>
              <a:noFill/>
            </p:spPr>
            <p:txBody>
              <a:bodyPr wrap="square" rtlCol="0">
                <a:spAutoFit/>
              </a:bodyPr>
              <a:lstStyle/>
              <a:p>
                <a:r>
                  <a:rPr lang="zh-CN" altLang="en-US" sz="1400" b="1">
                    <a:solidFill>
                      <a:schemeClr val="bg1"/>
                    </a:solidFill>
                  </a:rPr>
                  <a:t>钱起</a:t>
                </a:r>
              </a:p>
            </p:txBody>
          </p:sp>
        </p:grpSp>
        <p:grpSp>
          <p:nvGrpSpPr>
            <p:cNvPr id="441" name="组合 440">
              <a:extLst>
                <a:ext uri="{FF2B5EF4-FFF2-40B4-BE49-F238E27FC236}">
                  <a16:creationId xmlns:a16="http://schemas.microsoft.com/office/drawing/2014/main" id="{0F5E343A-4F06-45FE-A1B5-241C62594A32}"/>
                </a:ext>
              </a:extLst>
            </p:cNvPr>
            <p:cNvGrpSpPr/>
            <p:nvPr/>
          </p:nvGrpSpPr>
          <p:grpSpPr>
            <a:xfrm>
              <a:off x="4632927" y="4942423"/>
              <a:ext cx="578901" cy="510074"/>
              <a:chOff x="5414662" y="261257"/>
              <a:chExt cx="578901" cy="510074"/>
            </a:xfrm>
          </p:grpSpPr>
          <p:sp>
            <p:nvSpPr>
              <p:cNvPr id="512" name="椭圆 511">
                <a:extLst>
                  <a:ext uri="{FF2B5EF4-FFF2-40B4-BE49-F238E27FC236}">
                    <a16:creationId xmlns:a16="http://schemas.microsoft.com/office/drawing/2014/main" id="{1259B1AE-E81A-4801-B5D6-CD25BA2100FD}"/>
                  </a:ext>
                </a:extLst>
              </p:cNvPr>
              <p:cNvSpPr/>
              <p:nvPr/>
            </p:nvSpPr>
            <p:spPr>
              <a:xfrm>
                <a:off x="5449076" y="261257"/>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513" name="文本框 512">
                <a:extLst>
                  <a:ext uri="{FF2B5EF4-FFF2-40B4-BE49-F238E27FC236}">
                    <a16:creationId xmlns:a16="http://schemas.microsoft.com/office/drawing/2014/main" id="{72FD3EB6-E0FB-48B4-9B18-5D968C1D1FFA}"/>
                  </a:ext>
                </a:extLst>
              </p:cNvPr>
              <p:cNvSpPr txBox="1"/>
              <p:nvPr/>
            </p:nvSpPr>
            <p:spPr>
              <a:xfrm>
                <a:off x="5414662" y="362405"/>
                <a:ext cx="578901" cy="307777"/>
              </a:xfrm>
              <a:prstGeom prst="rect">
                <a:avLst/>
              </a:prstGeom>
              <a:noFill/>
            </p:spPr>
            <p:txBody>
              <a:bodyPr wrap="square" rtlCol="0">
                <a:spAutoFit/>
              </a:bodyPr>
              <a:lstStyle/>
              <a:p>
                <a:r>
                  <a:rPr lang="zh-CN" altLang="en-US" sz="1400" b="1">
                    <a:solidFill>
                      <a:schemeClr val="bg1"/>
                    </a:solidFill>
                  </a:rPr>
                  <a:t>韩翃</a:t>
                </a:r>
              </a:p>
            </p:txBody>
          </p:sp>
        </p:grpSp>
        <p:sp>
          <p:nvSpPr>
            <p:cNvPr id="442" name="椭圆 441">
              <a:extLst>
                <a:ext uri="{FF2B5EF4-FFF2-40B4-BE49-F238E27FC236}">
                  <a16:creationId xmlns:a16="http://schemas.microsoft.com/office/drawing/2014/main" id="{A832E732-2F89-4304-AC30-C10F3810A5FF}"/>
                </a:ext>
              </a:extLst>
            </p:cNvPr>
            <p:cNvSpPr/>
            <p:nvPr/>
          </p:nvSpPr>
          <p:spPr>
            <a:xfrm>
              <a:off x="6433337" y="5038772"/>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443" name="文本框 442">
              <a:extLst>
                <a:ext uri="{FF2B5EF4-FFF2-40B4-BE49-F238E27FC236}">
                  <a16:creationId xmlns:a16="http://schemas.microsoft.com/office/drawing/2014/main" id="{4BF18095-7DC6-4556-858F-99AB88F073DD}"/>
                </a:ext>
              </a:extLst>
            </p:cNvPr>
            <p:cNvSpPr txBox="1"/>
            <p:nvPr/>
          </p:nvSpPr>
          <p:spPr>
            <a:xfrm>
              <a:off x="6398923" y="5139920"/>
              <a:ext cx="578901" cy="307777"/>
            </a:xfrm>
            <a:prstGeom prst="rect">
              <a:avLst/>
            </a:prstGeom>
            <a:noFill/>
          </p:spPr>
          <p:txBody>
            <a:bodyPr wrap="square" rtlCol="0">
              <a:spAutoFit/>
            </a:bodyPr>
            <a:lstStyle/>
            <a:p>
              <a:r>
                <a:rPr lang="zh-CN" altLang="en-US" sz="1400" b="1">
                  <a:solidFill>
                    <a:schemeClr val="bg1"/>
                  </a:solidFill>
                </a:rPr>
                <a:t>薛稷</a:t>
              </a:r>
            </a:p>
          </p:txBody>
        </p:sp>
        <p:sp>
          <p:nvSpPr>
            <p:cNvPr id="444" name="椭圆 443">
              <a:extLst>
                <a:ext uri="{FF2B5EF4-FFF2-40B4-BE49-F238E27FC236}">
                  <a16:creationId xmlns:a16="http://schemas.microsoft.com/office/drawing/2014/main" id="{722FB9D1-2DBD-46EB-AE7E-A5E674CB4C52}"/>
                </a:ext>
              </a:extLst>
            </p:cNvPr>
            <p:cNvSpPr/>
            <p:nvPr/>
          </p:nvSpPr>
          <p:spPr>
            <a:xfrm>
              <a:off x="9945261" y="3249473"/>
              <a:ext cx="510075" cy="510074"/>
            </a:xfrm>
            <a:prstGeom prst="ellipse">
              <a:avLst/>
            </a:prstGeom>
            <a:solidFill>
              <a:srgbClr val="00B05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445" name="文本框 444">
              <a:extLst>
                <a:ext uri="{FF2B5EF4-FFF2-40B4-BE49-F238E27FC236}">
                  <a16:creationId xmlns:a16="http://schemas.microsoft.com/office/drawing/2014/main" id="{121C13C4-FE3B-4EE5-B130-6E97FC040985}"/>
                </a:ext>
              </a:extLst>
            </p:cNvPr>
            <p:cNvSpPr txBox="1"/>
            <p:nvPr/>
          </p:nvSpPr>
          <p:spPr>
            <a:xfrm>
              <a:off x="9910847" y="3350621"/>
              <a:ext cx="578901" cy="307777"/>
            </a:xfrm>
            <a:prstGeom prst="rect">
              <a:avLst/>
            </a:prstGeom>
            <a:noFill/>
          </p:spPr>
          <p:txBody>
            <a:bodyPr wrap="square" rtlCol="0">
              <a:spAutoFit/>
            </a:bodyPr>
            <a:lstStyle/>
            <a:p>
              <a:r>
                <a:rPr lang="zh-CN" altLang="en-US" sz="1400" b="1">
                  <a:solidFill>
                    <a:schemeClr val="bg1"/>
                  </a:solidFill>
                </a:rPr>
                <a:t>王维</a:t>
              </a:r>
            </a:p>
          </p:txBody>
        </p:sp>
        <p:grpSp>
          <p:nvGrpSpPr>
            <p:cNvPr id="446" name="组合 445">
              <a:extLst>
                <a:ext uri="{FF2B5EF4-FFF2-40B4-BE49-F238E27FC236}">
                  <a16:creationId xmlns:a16="http://schemas.microsoft.com/office/drawing/2014/main" id="{BF251EF9-129A-4771-B5B6-6BC0EB9B2EAD}"/>
                </a:ext>
              </a:extLst>
            </p:cNvPr>
            <p:cNvGrpSpPr/>
            <p:nvPr/>
          </p:nvGrpSpPr>
          <p:grpSpPr>
            <a:xfrm>
              <a:off x="2677899" y="1725062"/>
              <a:ext cx="642964" cy="510074"/>
              <a:chOff x="5382631" y="261257"/>
              <a:chExt cx="642964" cy="510074"/>
            </a:xfrm>
          </p:grpSpPr>
          <p:sp>
            <p:nvSpPr>
              <p:cNvPr id="510" name="椭圆 509">
                <a:extLst>
                  <a:ext uri="{FF2B5EF4-FFF2-40B4-BE49-F238E27FC236}">
                    <a16:creationId xmlns:a16="http://schemas.microsoft.com/office/drawing/2014/main" id="{99EF03EE-8FFF-46F9-8DE5-A68ED65CAB37}"/>
                  </a:ext>
                </a:extLst>
              </p:cNvPr>
              <p:cNvSpPr/>
              <p:nvPr/>
            </p:nvSpPr>
            <p:spPr>
              <a:xfrm>
                <a:off x="5449076" y="261257"/>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511" name="文本框 510">
                <a:extLst>
                  <a:ext uri="{FF2B5EF4-FFF2-40B4-BE49-F238E27FC236}">
                    <a16:creationId xmlns:a16="http://schemas.microsoft.com/office/drawing/2014/main" id="{B33DE4F8-B0FA-4A4E-91D1-67E2A627722C}"/>
                  </a:ext>
                </a:extLst>
              </p:cNvPr>
              <p:cNvSpPr txBox="1"/>
              <p:nvPr/>
            </p:nvSpPr>
            <p:spPr>
              <a:xfrm>
                <a:off x="5382631" y="367462"/>
                <a:ext cx="642964" cy="276999"/>
              </a:xfrm>
              <a:prstGeom prst="rect">
                <a:avLst/>
              </a:prstGeom>
              <a:noFill/>
            </p:spPr>
            <p:txBody>
              <a:bodyPr wrap="square" rtlCol="0">
                <a:spAutoFit/>
              </a:bodyPr>
              <a:lstStyle/>
              <a:p>
                <a:r>
                  <a:rPr lang="zh-CN" altLang="en-US" sz="1200" b="1">
                    <a:solidFill>
                      <a:schemeClr val="bg1"/>
                    </a:solidFill>
                  </a:rPr>
                  <a:t>刘方平</a:t>
                </a:r>
              </a:p>
            </p:txBody>
          </p:sp>
        </p:grpSp>
        <p:sp>
          <p:nvSpPr>
            <p:cNvPr id="447" name="椭圆 446">
              <a:extLst>
                <a:ext uri="{FF2B5EF4-FFF2-40B4-BE49-F238E27FC236}">
                  <a16:creationId xmlns:a16="http://schemas.microsoft.com/office/drawing/2014/main" id="{52CE298B-AF82-4561-99B5-E5856809AC2B}"/>
                </a:ext>
              </a:extLst>
            </p:cNvPr>
            <p:cNvSpPr/>
            <p:nvPr/>
          </p:nvSpPr>
          <p:spPr>
            <a:xfrm>
              <a:off x="2744344" y="4606612"/>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448" name="文本框 447">
              <a:extLst>
                <a:ext uri="{FF2B5EF4-FFF2-40B4-BE49-F238E27FC236}">
                  <a16:creationId xmlns:a16="http://schemas.microsoft.com/office/drawing/2014/main" id="{FEAE4F2D-9E5C-460E-867F-597C13CF744E}"/>
                </a:ext>
              </a:extLst>
            </p:cNvPr>
            <p:cNvSpPr txBox="1"/>
            <p:nvPr/>
          </p:nvSpPr>
          <p:spPr>
            <a:xfrm>
              <a:off x="2677899" y="4712817"/>
              <a:ext cx="642964" cy="276999"/>
            </a:xfrm>
            <a:prstGeom prst="rect">
              <a:avLst/>
            </a:prstGeom>
            <a:noFill/>
          </p:spPr>
          <p:txBody>
            <a:bodyPr wrap="square" rtlCol="0">
              <a:spAutoFit/>
            </a:bodyPr>
            <a:lstStyle/>
            <a:p>
              <a:r>
                <a:rPr lang="zh-CN" altLang="en-US" sz="1200" b="1">
                  <a:solidFill>
                    <a:schemeClr val="bg1"/>
                  </a:solidFill>
                </a:rPr>
                <a:t>皇甫冉</a:t>
              </a:r>
            </a:p>
          </p:txBody>
        </p:sp>
        <p:sp>
          <p:nvSpPr>
            <p:cNvPr id="449" name="椭圆 448">
              <a:extLst>
                <a:ext uri="{FF2B5EF4-FFF2-40B4-BE49-F238E27FC236}">
                  <a16:creationId xmlns:a16="http://schemas.microsoft.com/office/drawing/2014/main" id="{9289AA7E-595B-4E95-B610-28F43E18050B}"/>
                </a:ext>
              </a:extLst>
            </p:cNvPr>
            <p:cNvSpPr/>
            <p:nvPr/>
          </p:nvSpPr>
          <p:spPr>
            <a:xfrm>
              <a:off x="8463860" y="3152358"/>
              <a:ext cx="510075" cy="510074"/>
            </a:xfrm>
            <a:prstGeom prst="ellipse">
              <a:avLst/>
            </a:prstGeom>
            <a:solidFill>
              <a:srgbClr val="00B05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450" name="文本框 449">
              <a:extLst>
                <a:ext uri="{FF2B5EF4-FFF2-40B4-BE49-F238E27FC236}">
                  <a16:creationId xmlns:a16="http://schemas.microsoft.com/office/drawing/2014/main" id="{486E6F00-0451-4DEB-AAE7-EB9F64E72180}"/>
                </a:ext>
              </a:extLst>
            </p:cNvPr>
            <p:cNvSpPr txBox="1"/>
            <p:nvPr/>
          </p:nvSpPr>
          <p:spPr>
            <a:xfrm>
              <a:off x="8397595" y="3227511"/>
              <a:ext cx="642964" cy="276999"/>
            </a:xfrm>
            <a:prstGeom prst="rect">
              <a:avLst/>
            </a:prstGeom>
            <a:noFill/>
          </p:spPr>
          <p:txBody>
            <a:bodyPr wrap="square" rtlCol="0">
              <a:spAutoFit/>
            </a:bodyPr>
            <a:lstStyle/>
            <a:p>
              <a:r>
                <a:rPr lang="zh-CN" altLang="en-US" sz="1200" b="1">
                  <a:solidFill>
                    <a:schemeClr val="bg1"/>
                  </a:solidFill>
                </a:rPr>
                <a:t>王昌龄</a:t>
              </a:r>
            </a:p>
          </p:txBody>
        </p:sp>
        <p:grpSp>
          <p:nvGrpSpPr>
            <p:cNvPr id="451" name="组合 450">
              <a:extLst>
                <a:ext uri="{FF2B5EF4-FFF2-40B4-BE49-F238E27FC236}">
                  <a16:creationId xmlns:a16="http://schemas.microsoft.com/office/drawing/2014/main" id="{9D72DAED-C633-4458-BA00-7B9358E078A4}"/>
                </a:ext>
              </a:extLst>
            </p:cNvPr>
            <p:cNvGrpSpPr/>
            <p:nvPr/>
          </p:nvGrpSpPr>
          <p:grpSpPr>
            <a:xfrm>
              <a:off x="10375716" y="4657117"/>
              <a:ext cx="642964" cy="510074"/>
              <a:chOff x="5382631" y="261257"/>
              <a:chExt cx="642964" cy="510074"/>
            </a:xfrm>
          </p:grpSpPr>
          <p:sp>
            <p:nvSpPr>
              <p:cNvPr id="508" name="椭圆 507">
                <a:extLst>
                  <a:ext uri="{FF2B5EF4-FFF2-40B4-BE49-F238E27FC236}">
                    <a16:creationId xmlns:a16="http://schemas.microsoft.com/office/drawing/2014/main" id="{01FE2BB6-22C9-4502-A481-4BE55217D6C7}"/>
                  </a:ext>
                </a:extLst>
              </p:cNvPr>
              <p:cNvSpPr/>
              <p:nvPr/>
            </p:nvSpPr>
            <p:spPr>
              <a:xfrm>
                <a:off x="5449076" y="261257"/>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509" name="文本框 508">
                <a:extLst>
                  <a:ext uri="{FF2B5EF4-FFF2-40B4-BE49-F238E27FC236}">
                    <a16:creationId xmlns:a16="http://schemas.microsoft.com/office/drawing/2014/main" id="{A137FD7F-74C2-4B2E-B20D-E524618992DB}"/>
                  </a:ext>
                </a:extLst>
              </p:cNvPr>
              <p:cNvSpPr txBox="1"/>
              <p:nvPr/>
            </p:nvSpPr>
            <p:spPr>
              <a:xfrm>
                <a:off x="5382631" y="367462"/>
                <a:ext cx="642964" cy="276999"/>
              </a:xfrm>
              <a:prstGeom prst="rect">
                <a:avLst/>
              </a:prstGeom>
              <a:noFill/>
            </p:spPr>
            <p:txBody>
              <a:bodyPr wrap="square" rtlCol="0">
                <a:spAutoFit/>
              </a:bodyPr>
              <a:lstStyle/>
              <a:p>
                <a:r>
                  <a:rPr lang="zh-CN" altLang="en-US" sz="1200" b="1">
                    <a:solidFill>
                      <a:schemeClr val="bg1"/>
                    </a:solidFill>
                  </a:rPr>
                  <a:t>储光义</a:t>
                </a:r>
              </a:p>
            </p:txBody>
          </p:sp>
        </p:grpSp>
        <p:grpSp>
          <p:nvGrpSpPr>
            <p:cNvPr id="452" name="组合 451">
              <a:extLst>
                <a:ext uri="{FF2B5EF4-FFF2-40B4-BE49-F238E27FC236}">
                  <a16:creationId xmlns:a16="http://schemas.microsoft.com/office/drawing/2014/main" id="{BD583CE6-0945-404B-888B-0F609CA51A93}"/>
                </a:ext>
              </a:extLst>
            </p:cNvPr>
            <p:cNvGrpSpPr/>
            <p:nvPr/>
          </p:nvGrpSpPr>
          <p:grpSpPr>
            <a:xfrm>
              <a:off x="2853183" y="3075993"/>
              <a:ext cx="642964" cy="510074"/>
              <a:chOff x="5382631" y="261257"/>
              <a:chExt cx="642964" cy="510074"/>
            </a:xfrm>
          </p:grpSpPr>
          <p:sp>
            <p:nvSpPr>
              <p:cNvPr id="506" name="椭圆 505">
                <a:extLst>
                  <a:ext uri="{FF2B5EF4-FFF2-40B4-BE49-F238E27FC236}">
                    <a16:creationId xmlns:a16="http://schemas.microsoft.com/office/drawing/2014/main" id="{B97E19BE-EEA1-465C-9B42-CDE73AE48C47}"/>
                  </a:ext>
                </a:extLst>
              </p:cNvPr>
              <p:cNvSpPr/>
              <p:nvPr/>
            </p:nvSpPr>
            <p:spPr>
              <a:xfrm>
                <a:off x="5449076" y="261257"/>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507" name="文本框 506">
                <a:extLst>
                  <a:ext uri="{FF2B5EF4-FFF2-40B4-BE49-F238E27FC236}">
                    <a16:creationId xmlns:a16="http://schemas.microsoft.com/office/drawing/2014/main" id="{A1516B7F-2E6B-4AA8-A98F-30FE6ECEF7B0}"/>
                  </a:ext>
                </a:extLst>
              </p:cNvPr>
              <p:cNvSpPr txBox="1"/>
              <p:nvPr/>
            </p:nvSpPr>
            <p:spPr>
              <a:xfrm>
                <a:off x="5382631" y="367462"/>
                <a:ext cx="642964" cy="276999"/>
              </a:xfrm>
              <a:prstGeom prst="rect">
                <a:avLst/>
              </a:prstGeom>
              <a:noFill/>
            </p:spPr>
            <p:txBody>
              <a:bodyPr wrap="square" rtlCol="0">
                <a:spAutoFit/>
              </a:bodyPr>
              <a:lstStyle/>
              <a:p>
                <a:r>
                  <a:rPr lang="zh-CN" altLang="en-US" sz="1200" b="1">
                    <a:solidFill>
                      <a:schemeClr val="bg1"/>
                    </a:solidFill>
                  </a:rPr>
                  <a:t>刘长卿</a:t>
                </a:r>
              </a:p>
            </p:txBody>
          </p:sp>
        </p:grpSp>
        <p:sp>
          <p:nvSpPr>
            <p:cNvPr id="453" name="椭圆 452">
              <a:extLst>
                <a:ext uri="{FF2B5EF4-FFF2-40B4-BE49-F238E27FC236}">
                  <a16:creationId xmlns:a16="http://schemas.microsoft.com/office/drawing/2014/main" id="{591E5628-7E48-46FC-9D06-2F303ED8CE30}"/>
                </a:ext>
              </a:extLst>
            </p:cNvPr>
            <p:cNvSpPr/>
            <p:nvPr/>
          </p:nvSpPr>
          <p:spPr>
            <a:xfrm>
              <a:off x="5202760" y="1603225"/>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454" name="文本框 453">
              <a:extLst>
                <a:ext uri="{FF2B5EF4-FFF2-40B4-BE49-F238E27FC236}">
                  <a16:creationId xmlns:a16="http://schemas.microsoft.com/office/drawing/2014/main" id="{89D60237-8D85-40D7-8E99-DDF9166375F2}"/>
                </a:ext>
              </a:extLst>
            </p:cNvPr>
            <p:cNvSpPr txBox="1"/>
            <p:nvPr/>
          </p:nvSpPr>
          <p:spPr>
            <a:xfrm>
              <a:off x="5136315" y="1709430"/>
              <a:ext cx="642964" cy="276999"/>
            </a:xfrm>
            <a:prstGeom prst="rect">
              <a:avLst/>
            </a:prstGeom>
            <a:noFill/>
          </p:spPr>
          <p:txBody>
            <a:bodyPr wrap="square" rtlCol="0">
              <a:spAutoFit/>
            </a:bodyPr>
            <a:lstStyle/>
            <a:p>
              <a:r>
                <a:rPr lang="zh-CN" altLang="en-US" sz="1200" b="1">
                  <a:solidFill>
                    <a:schemeClr val="bg1"/>
                  </a:solidFill>
                </a:rPr>
                <a:t>张九龄</a:t>
              </a:r>
            </a:p>
          </p:txBody>
        </p:sp>
        <p:sp>
          <p:nvSpPr>
            <p:cNvPr id="455" name="椭圆 454">
              <a:extLst>
                <a:ext uri="{FF2B5EF4-FFF2-40B4-BE49-F238E27FC236}">
                  <a16:creationId xmlns:a16="http://schemas.microsoft.com/office/drawing/2014/main" id="{CB626ADA-96ED-4511-9D10-C179E542A685}"/>
                </a:ext>
              </a:extLst>
            </p:cNvPr>
            <p:cNvSpPr/>
            <p:nvPr/>
          </p:nvSpPr>
          <p:spPr>
            <a:xfrm>
              <a:off x="10162527" y="1357985"/>
              <a:ext cx="510075" cy="538258"/>
            </a:xfrm>
            <a:prstGeom prst="ellipse">
              <a:avLst/>
            </a:prstGeom>
            <a:solidFill>
              <a:srgbClr val="00B05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456" name="文本框 455">
              <a:extLst>
                <a:ext uri="{FF2B5EF4-FFF2-40B4-BE49-F238E27FC236}">
                  <a16:creationId xmlns:a16="http://schemas.microsoft.com/office/drawing/2014/main" id="{118D474C-4809-4DBD-85DC-979EB580D0F9}"/>
                </a:ext>
              </a:extLst>
            </p:cNvPr>
            <p:cNvSpPr txBox="1"/>
            <p:nvPr/>
          </p:nvSpPr>
          <p:spPr>
            <a:xfrm>
              <a:off x="10096082" y="1470058"/>
              <a:ext cx="642964" cy="276999"/>
            </a:xfrm>
            <a:prstGeom prst="rect">
              <a:avLst/>
            </a:prstGeom>
            <a:noFill/>
          </p:spPr>
          <p:txBody>
            <a:bodyPr wrap="square" rtlCol="0">
              <a:spAutoFit/>
            </a:bodyPr>
            <a:lstStyle/>
            <a:p>
              <a:r>
                <a:rPr lang="zh-CN" altLang="en-US" sz="1200" b="1">
                  <a:solidFill>
                    <a:schemeClr val="bg1"/>
                  </a:solidFill>
                </a:rPr>
                <a:t>崔国辅</a:t>
              </a:r>
            </a:p>
          </p:txBody>
        </p:sp>
        <p:sp>
          <p:nvSpPr>
            <p:cNvPr id="457" name="椭圆 456">
              <a:extLst>
                <a:ext uri="{FF2B5EF4-FFF2-40B4-BE49-F238E27FC236}">
                  <a16:creationId xmlns:a16="http://schemas.microsoft.com/office/drawing/2014/main" id="{23E6E7FB-5A02-4213-B20B-F69738611868}"/>
                </a:ext>
              </a:extLst>
            </p:cNvPr>
            <p:cNvSpPr/>
            <p:nvPr/>
          </p:nvSpPr>
          <p:spPr>
            <a:xfrm>
              <a:off x="4163036" y="3575199"/>
              <a:ext cx="510075" cy="510074"/>
            </a:xfrm>
            <a:prstGeom prst="ellipse">
              <a:avLst/>
            </a:prstGeom>
            <a:solidFill>
              <a:srgbClr val="00B05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458" name="文本框 457">
              <a:extLst>
                <a:ext uri="{FF2B5EF4-FFF2-40B4-BE49-F238E27FC236}">
                  <a16:creationId xmlns:a16="http://schemas.microsoft.com/office/drawing/2014/main" id="{3D74F694-DEB3-410B-A7F8-C87FD84F1D84}"/>
                </a:ext>
              </a:extLst>
            </p:cNvPr>
            <p:cNvSpPr txBox="1"/>
            <p:nvPr/>
          </p:nvSpPr>
          <p:spPr>
            <a:xfrm>
              <a:off x="4096591" y="3681404"/>
              <a:ext cx="642964" cy="276999"/>
            </a:xfrm>
            <a:prstGeom prst="rect">
              <a:avLst/>
            </a:prstGeom>
            <a:noFill/>
          </p:spPr>
          <p:txBody>
            <a:bodyPr wrap="square" rtlCol="0">
              <a:spAutoFit/>
            </a:bodyPr>
            <a:lstStyle/>
            <a:p>
              <a:r>
                <a:rPr lang="zh-CN" altLang="en-US" sz="1200" b="1">
                  <a:solidFill>
                    <a:schemeClr val="bg1"/>
                  </a:solidFill>
                </a:rPr>
                <a:t>李嘉祐</a:t>
              </a:r>
            </a:p>
          </p:txBody>
        </p:sp>
        <p:sp>
          <p:nvSpPr>
            <p:cNvPr id="459" name="椭圆 458">
              <a:extLst>
                <a:ext uri="{FF2B5EF4-FFF2-40B4-BE49-F238E27FC236}">
                  <a16:creationId xmlns:a16="http://schemas.microsoft.com/office/drawing/2014/main" id="{9FCD0CB5-6C64-48BF-B6F6-67273711F995}"/>
                </a:ext>
              </a:extLst>
            </p:cNvPr>
            <p:cNvSpPr/>
            <p:nvPr/>
          </p:nvSpPr>
          <p:spPr>
            <a:xfrm>
              <a:off x="7453814" y="596425"/>
              <a:ext cx="510075" cy="510074"/>
            </a:xfrm>
            <a:prstGeom prst="ellipse">
              <a:avLst/>
            </a:prstGeom>
            <a:solidFill>
              <a:srgbClr val="00B05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460" name="文本框 459">
              <a:extLst>
                <a:ext uri="{FF2B5EF4-FFF2-40B4-BE49-F238E27FC236}">
                  <a16:creationId xmlns:a16="http://schemas.microsoft.com/office/drawing/2014/main" id="{3346BB18-16F0-4D1F-B6AF-ABA5C1CC5FFA}"/>
                </a:ext>
              </a:extLst>
            </p:cNvPr>
            <p:cNvSpPr txBox="1"/>
            <p:nvPr/>
          </p:nvSpPr>
          <p:spPr>
            <a:xfrm>
              <a:off x="7387369" y="702630"/>
              <a:ext cx="642964" cy="276999"/>
            </a:xfrm>
            <a:prstGeom prst="rect">
              <a:avLst/>
            </a:prstGeom>
            <a:noFill/>
          </p:spPr>
          <p:txBody>
            <a:bodyPr wrap="square" rtlCol="0">
              <a:spAutoFit/>
            </a:bodyPr>
            <a:lstStyle/>
            <a:p>
              <a:r>
                <a:rPr lang="zh-CN" altLang="en-US" sz="1200" b="1">
                  <a:solidFill>
                    <a:schemeClr val="bg1"/>
                  </a:solidFill>
                </a:rPr>
                <a:t>贺知章</a:t>
              </a:r>
            </a:p>
          </p:txBody>
        </p:sp>
        <p:cxnSp>
          <p:nvCxnSpPr>
            <p:cNvPr id="461" name="直接箭头连接符 460">
              <a:extLst>
                <a:ext uri="{FF2B5EF4-FFF2-40B4-BE49-F238E27FC236}">
                  <a16:creationId xmlns:a16="http://schemas.microsoft.com/office/drawing/2014/main" id="{9BC12E5A-6B95-4986-AFBA-2058FDCDC076}"/>
                </a:ext>
              </a:extLst>
            </p:cNvPr>
            <p:cNvCxnSpPr>
              <a:cxnSpLocks/>
              <a:stCxn id="460" idx="1"/>
              <a:endCxn id="519" idx="3"/>
            </p:cNvCxnSpPr>
            <p:nvPr/>
          </p:nvCxnSpPr>
          <p:spPr>
            <a:xfrm flipH="1" flipV="1">
              <a:off x="6302565" y="739821"/>
              <a:ext cx="1084804" cy="101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2" name="直接箭头连接符 461">
              <a:extLst>
                <a:ext uri="{FF2B5EF4-FFF2-40B4-BE49-F238E27FC236}">
                  <a16:creationId xmlns:a16="http://schemas.microsoft.com/office/drawing/2014/main" id="{3D09DE27-1DE5-4290-9423-5BBA0B66CAB1}"/>
                </a:ext>
              </a:extLst>
            </p:cNvPr>
            <p:cNvCxnSpPr>
              <a:cxnSpLocks/>
              <a:stCxn id="520" idx="1"/>
            </p:cNvCxnSpPr>
            <p:nvPr/>
          </p:nvCxnSpPr>
          <p:spPr>
            <a:xfrm flipH="1" flipV="1">
              <a:off x="6219325" y="957646"/>
              <a:ext cx="416454" cy="503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3" name="直接箭头连接符 462">
              <a:extLst>
                <a:ext uri="{FF2B5EF4-FFF2-40B4-BE49-F238E27FC236}">
                  <a16:creationId xmlns:a16="http://schemas.microsoft.com/office/drawing/2014/main" id="{1CD21BE6-E8AB-4324-9A4E-A4B3A19933AB}"/>
                </a:ext>
              </a:extLst>
            </p:cNvPr>
            <p:cNvCxnSpPr>
              <a:cxnSpLocks/>
            </p:cNvCxnSpPr>
            <p:nvPr/>
          </p:nvCxnSpPr>
          <p:spPr>
            <a:xfrm>
              <a:off x="7043753" y="1778323"/>
              <a:ext cx="509179" cy="21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4" name="直接箭头连接符 463">
              <a:extLst>
                <a:ext uri="{FF2B5EF4-FFF2-40B4-BE49-F238E27FC236}">
                  <a16:creationId xmlns:a16="http://schemas.microsoft.com/office/drawing/2014/main" id="{AE741296-F11C-4D3C-8458-3F1B1E371AB6}"/>
                </a:ext>
              </a:extLst>
            </p:cNvPr>
            <p:cNvCxnSpPr>
              <a:cxnSpLocks/>
              <a:stCxn id="518" idx="3"/>
              <a:endCxn id="453" idx="0"/>
            </p:cNvCxnSpPr>
            <p:nvPr/>
          </p:nvCxnSpPr>
          <p:spPr>
            <a:xfrm flipH="1">
              <a:off x="5457798" y="920159"/>
              <a:ext cx="374979" cy="683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5" name="直接箭头连接符 464">
              <a:extLst>
                <a:ext uri="{FF2B5EF4-FFF2-40B4-BE49-F238E27FC236}">
                  <a16:creationId xmlns:a16="http://schemas.microsoft.com/office/drawing/2014/main" id="{DDDCA491-E296-471F-B630-81FAE1FB8B86}"/>
                </a:ext>
              </a:extLst>
            </p:cNvPr>
            <p:cNvCxnSpPr>
              <a:stCxn id="421" idx="0"/>
              <a:endCxn id="459" idx="4"/>
            </p:cNvCxnSpPr>
            <p:nvPr/>
          </p:nvCxnSpPr>
          <p:spPr>
            <a:xfrm flipH="1" flipV="1">
              <a:off x="7708852" y="1106499"/>
              <a:ext cx="72611" cy="74652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66" name="直接箭头连接符 465">
              <a:extLst>
                <a:ext uri="{FF2B5EF4-FFF2-40B4-BE49-F238E27FC236}">
                  <a16:creationId xmlns:a16="http://schemas.microsoft.com/office/drawing/2014/main" id="{1A7597FA-4734-48B5-A908-DC294B9510FC}"/>
                </a:ext>
              </a:extLst>
            </p:cNvPr>
            <p:cNvCxnSpPr>
              <a:cxnSpLocks/>
              <a:stCxn id="421" idx="7"/>
              <a:endCxn id="430" idx="1"/>
            </p:cNvCxnSpPr>
            <p:nvPr/>
          </p:nvCxnSpPr>
          <p:spPr>
            <a:xfrm flipV="1">
              <a:off x="7961801" y="1399322"/>
              <a:ext cx="825061" cy="52839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67" name="直接箭头连接符 466">
              <a:extLst>
                <a:ext uri="{FF2B5EF4-FFF2-40B4-BE49-F238E27FC236}">
                  <a16:creationId xmlns:a16="http://schemas.microsoft.com/office/drawing/2014/main" id="{A1254A4C-32F6-4DE5-BE05-BE1D0F0C3454}"/>
                </a:ext>
              </a:extLst>
            </p:cNvPr>
            <p:cNvCxnSpPr>
              <a:cxnSpLocks/>
              <a:stCxn id="422" idx="3"/>
              <a:endCxn id="423" idx="1"/>
            </p:cNvCxnSpPr>
            <p:nvPr/>
          </p:nvCxnSpPr>
          <p:spPr>
            <a:xfrm>
              <a:off x="8070912" y="2108059"/>
              <a:ext cx="1132233" cy="24248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68" name="直接箭头连接符 467">
              <a:extLst>
                <a:ext uri="{FF2B5EF4-FFF2-40B4-BE49-F238E27FC236}">
                  <a16:creationId xmlns:a16="http://schemas.microsoft.com/office/drawing/2014/main" id="{08625BDD-F3D1-4B6B-B587-E85E3D2AF28F}"/>
                </a:ext>
              </a:extLst>
            </p:cNvPr>
            <p:cNvCxnSpPr>
              <a:cxnSpLocks/>
              <a:stCxn id="421" idx="3"/>
              <a:endCxn id="425" idx="0"/>
            </p:cNvCxnSpPr>
            <p:nvPr/>
          </p:nvCxnSpPr>
          <p:spPr>
            <a:xfrm flipH="1">
              <a:off x="7319291" y="2288397"/>
              <a:ext cx="281833" cy="82778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69" name="直接箭头连接符 468">
              <a:extLst>
                <a:ext uri="{FF2B5EF4-FFF2-40B4-BE49-F238E27FC236}">
                  <a16:creationId xmlns:a16="http://schemas.microsoft.com/office/drawing/2014/main" id="{8AE6ADEB-8135-4128-9858-9F2D47C33287}"/>
                </a:ext>
              </a:extLst>
            </p:cNvPr>
            <p:cNvCxnSpPr>
              <a:cxnSpLocks/>
              <a:stCxn id="425" idx="7"/>
              <a:endCxn id="421" idx="4"/>
            </p:cNvCxnSpPr>
            <p:nvPr/>
          </p:nvCxnSpPr>
          <p:spPr>
            <a:xfrm flipV="1">
              <a:off x="7499629" y="2363096"/>
              <a:ext cx="281834" cy="82778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0" name="直接箭头连接符 469">
              <a:extLst>
                <a:ext uri="{FF2B5EF4-FFF2-40B4-BE49-F238E27FC236}">
                  <a16:creationId xmlns:a16="http://schemas.microsoft.com/office/drawing/2014/main" id="{F52B8429-5819-49BB-977C-F10FBC068AC4}"/>
                </a:ext>
              </a:extLst>
            </p:cNvPr>
            <p:cNvCxnSpPr>
              <a:stCxn id="425" idx="7"/>
              <a:endCxn id="429" idx="3"/>
            </p:cNvCxnSpPr>
            <p:nvPr/>
          </p:nvCxnSpPr>
          <p:spPr>
            <a:xfrm flipV="1">
              <a:off x="7499629" y="1566507"/>
              <a:ext cx="1373998" cy="1624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1" name="直接箭头连接符 470">
              <a:extLst>
                <a:ext uri="{FF2B5EF4-FFF2-40B4-BE49-F238E27FC236}">
                  <a16:creationId xmlns:a16="http://schemas.microsoft.com/office/drawing/2014/main" id="{175EAB7F-34AF-4A99-B264-3DF39890B5DA}"/>
                </a:ext>
              </a:extLst>
            </p:cNvPr>
            <p:cNvCxnSpPr>
              <a:cxnSpLocks/>
              <a:endCxn id="424" idx="1"/>
            </p:cNvCxnSpPr>
            <p:nvPr/>
          </p:nvCxnSpPr>
          <p:spPr>
            <a:xfrm flipV="1">
              <a:off x="7608740" y="2520545"/>
              <a:ext cx="1453261" cy="72704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2" name="直接箭头连接符 471">
              <a:extLst>
                <a:ext uri="{FF2B5EF4-FFF2-40B4-BE49-F238E27FC236}">
                  <a16:creationId xmlns:a16="http://schemas.microsoft.com/office/drawing/2014/main" id="{D60A7C0B-7775-4EC7-8208-D4686F4EEDED}"/>
                </a:ext>
              </a:extLst>
            </p:cNvPr>
            <p:cNvCxnSpPr>
              <a:stCxn id="423" idx="7"/>
              <a:endCxn id="455" idx="3"/>
            </p:cNvCxnSpPr>
            <p:nvPr/>
          </p:nvCxnSpPr>
          <p:spPr>
            <a:xfrm flipV="1">
              <a:off x="9563822" y="1817417"/>
              <a:ext cx="673404" cy="53312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3" name="直接箭头连接符 472">
              <a:extLst>
                <a:ext uri="{FF2B5EF4-FFF2-40B4-BE49-F238E27FC236}">
                  <a16:creationId xmlns:a16="http://schemas.microsoft.com/office/drawing/2014/main" id="{DBA4512D-A451-4055-8202-966D98B8AA6F}"/>
                </a:ext>
              </a:extLst>
            </p:cNvPr>
            <p:cNvCxnSpPr>
              <a:stCxn id="426" idx="3"/>
              <a:endCxn id="450" idx="1"/>
            </p:cNvCxnSpPr>
            <p:nvPr/>
          </p:nvCxnSpPr>
          <p:spPr>
            <a:xfrm flipV="1">
              <a:off x="7608740" y="3366011"/>
              <a:ext cx="788855" cy="521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4" name="直接箭头连接符 473">
              <a:extLst>
                <a:ext uri="{FF2B5EF4-FFF2-40B4-BE49-F238E27FC236}">
                  <a16:creationId xmlns:a16="http://schemas.microsoft.com/office/drawing/2014/main" id="{A89C6137-418C-4A24-BFA5-EF6FABD520D6}"/>
                </a:ext>
              </a:extLst>
            </p:cNvPr>
            <p:cNvCxnSpPr>
              <a:cxnSpLocks/>
              <a:stCxn id="450" idx="3"/>
              <a:endCxn id="444" idx="1"/>
            </p:cNvCxnSpPr>
            <p:nvPr/>
          </p:nvCxnSpPr>
          <p:spPr>
            <a:xfrm flipV="1">
              <a:off x="9040559" y="3324172"/>
              <a:ext cx="979401" cy="4183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5" name="直接箭头连接符 474">
              <a:extLst>
                <a:ext uri="{FF2B5EF4-FFF2-40B4-BE49-F238E27FC236}">
                  <a16:creationId xmlns:a16="http://schemas.microsoft.com/office/drawing/2014/main" id="{D3CF81D7-25EC-46A1-B2E1-D12EFF087299}"/>
                </a:ext>
              </a:extLst>
            </p:cNvPr>
            <p:cNvCxnSpPr>
              <a:cxnSpLocks/>
              <a:stCxn id="508" idx="0"/>
              <a:endCxn id="444" idx="5"/>
            </p:cNvCxnSpPr>
            <p:nvPr/>
          </p:nvCxnSpPr>
          <p:spPr>
            <a:xfrm flipH="1" flipV="1">
              <a:off x="10380637" y="3684848"/>
              <a:ext cx="316562" cy="972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6" name="直接箭头连接符 475">
              <a:extLst>
                <a:ext uri="{FF2B5EF4-FFF2-40B4-BE49-F238E27FC236}">
                  <a16:creationId xmlns:a16="http://schemas.microsoft.com/office/drawing/2014/main" id="{9A33969E-4CB2-47EF-B053-68CB39D04C38}"/>
                </a:ext>
              </a:extLst>
            </p:cNvPr>
            <p:cNvCxnSpPr>
              <a:cxnSpLocks/>
              <a:stCxn id="444" idx="4"/>
            </p:cNvCxnSpPr>
            <p:nvPr/>
          </p:nvCxnSpPr>
          <p:spPr>
            <a:xfrm flipH="1">
              <a:off x="9113068" y="3759547"/>
              <a:ext cx="1087231" cy="1142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7" name="直接箭头连接符 476">
              <a:extLst>
                <a:ext uri="{FF2B5EF4-FFF2-40B4-BE49-F238E27FC236}">
                  <a16:creationId xmlns:a16="http://schemas.microsoft.com/office/drawing/2014/main" id="{699C8C75-2E0C-492E-992F-A264AE15A377}"/>
                </a:ext>
              </a:extLst>
            </p:cNvPr>
            <p:cNvCxnSpPr>
              <a:cxnSpLocks/>
              <a:stCxn id="515" idx="3"/>
              <a:endCxn id="509" idx="1"/>
            </p:cNvCxnSpPr>
            <p:nvPr/>
          </p:nvCxnSpPr>
          <p:spPr>
            <a:xfrm flipV="1">
              <a:off x="9227031" y="4901822"/>
              <a:ext cx="1148685" cy="156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8" name="直接箭头连接符 477">
              <a:extLst>
                <a:ext uri="{FF2B5EF4-FFF2-40B4-BE49-F238E27FC236}">
                  <a16:creationId xmlns:a16="http://schemas.microsoft.com/office/drawing/2014/main" id="{14345EE0-12B7-48D2-8E2F-DC74DDE03B40}"/>
                </a:ext>
              </a:extLst>
            </p:cNvPr>
            <p:cNvCxnSpPr>
              <a:cxnSpLocks/>
              <a:stCxn id="514" idx="1"/>
            </p:cNvCxnSpPr>
            <p:nvPr/>
          </p:nvCxnSpPr>
          <p:spPr>
            <a:xfrm flipH="1" flipV="1">
              <a:off x="7570589" y="3494751"/>
              <a:ext cx="1186654" cy="1382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9" name="直接箭头连接符 478">
              <a:extLst>
                <a:ext uri="{FF2B5EF4-FFF2-40B4-BE49-F238E27FC236}">
                  <a16:creationId xmlns:a16="http://schemas.microsoft.com/office/drawing/2014/main" id="{3A0F4CE3-9DAE-4B8F-B115-7C0BF4F03BAC}"/>
                </a:ext>
              </a:extLst>
            </p:cNvPr>
            <p:cNvCxnSpPr>
              <a:stCxn id="449" idx="3"/>
              <a:endCxn id="427" idx="0"/>
            </p:cNvCxnSpPr>
            <p:nvPr/>
          </p:nvCxnSpPr>
          <p:spPr>
            <a:xfrm flipH="1">
              <a:off x="7822166" y="3587733"/>
              <a:ext cx="716393" cy="66551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80" name="直接箭头连接符 479">
              <a:extLst>
                <a:ext uri="{FF2B5EF4-FFF2-40B4-BE49-F238E27FC236}">
                  <a16:creationId xmlns:a16="http://schemas.microsoft.com/office/drawing/2014/main" id="{917304CC-7EA9-411B-A5C0-88B528C6A5BB}"/>
                </a:ext>
              </a:extLst>
            </p:cNvPr>
            <p:cNvCxnSpPr>
              <a:cxnSpLocks/>
              <a:endCxn id="449" idx="4"/>
            </p:cNvCxnSpPr>
            <p:nvPr/>
          </p:nvCxnSpPr>
          <p:spPr>
            <a:xfrm flipV="1">
              <a:off x="8037521" y="3662432"/>
              <a:ext cx="681377" cy="69196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81" name="直接箭头连接符 480">
              <a:extLst>
                <a:ext uri="{FF2B5EF4-FFF2-40B4-BE49-F238E27FC236}">
                  <a16:creationId xmlns:a16="http://schemas.microsoft.com/office/drawing/2014/main" id="{871DFDF4-553E-409A-B4B8-7A1AA11E6425}"/>
                </a:ext>
              </a:extLst>
            </p:cNvPr>
            <p:cNvCxnSpPr>
              <a:cxnSpLocks/>
              <a:stCxn id="425" idx="5"/>
              <a:endCxn id="427" idx="0"/>
            </p:cNvCxnSpPr>
            <p:nvPr/>
          </p:nvCxnSpPr>
          <p:spPr>
            <a:xfrm>
              <a:off x="7499629" y="3551559"/>
              <a:ext cx="322537" cy="70168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82" name="直接箭头连接符 481">
              <a:extLst>
                <a:ext uri="{FF2B5EF4-FFF2-40B4-BE49-F238E27FC236}">
                  <a16:creationId xmlns:a16="http://schemas.microsoft.com/office/drawing/2014/main" id="{DB1EA560-B376-4FAF-89E3-CF4941280625}"/>
                </a:ext>
              </a:extLst>
            </p:cNvPr>
            <p:cNvCxnSpPr>
              <a:cxnSpLocks/>
              <a:stCxn id="427" idx="1"/>
              <a:endCxn id="425" idx="4"/>
            </p:cNvCxnSpPr>
            <p:nvPr/>
          </p:nvCxnSpPr>
          <p:spPr>
            <a:xfrm flipH="1" flipV="1">
              <a:off x="7319291" y="3626258"/>
              <a:ext cx="322536" cy="70168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83" name="直接箭头连接符 482">
              <a:extLst>
                <a:ext uri="{FF2B5EF4-FFF2-40B4-BE49-F238E27FC236}">
                  <a16:creationId xmlns:a16="http://schemas.microsoft.com/office/drawing/2014/main" id="{16DF43C2-137D-40BD-A12B-7A2F28A53921}"/>
                </a:ext>
              </a:extLst>
            </p:cNvPr>
            <p:cNvCxnSpPr>
              <a:cxnSpLocks/>
              <a:stCxn id="425" idx="3"/>
              <a:endCxn id="432" idx="3"/>
            </p:cNvCxnSpPr>
            <p:nvPr/>
          </p:nvCxnSpPr>
          <p:spPr>
            <a:xfrm flipH="1">
              <a:off x="6122226" y="3551559"/>
              <a:ext cx="1016726" cy="76605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84" name="直接箭头连接符 483">
              <a:extLst>
                <a:ext uri="{FF2B5EF4-FFF2-40B4-BE49-F238E27FC236}">
                  <a16:creationId xmlns:a16="http://schemas.microsoft.com/office/drawing/2014/main" id="{0E4DDFCD-E41D-4F19-9F39-5727B689CE17}"/>
                </a:ext>
              </a:extLst>
            </p:cNvPr>
            <p:cNvCxnSpPr>
              <a:cxnSpLocks/>
              <a:stCxn id="431" idx="7"/>
            </p:cNvCxnSpPr>
            <p:nvPr/>
          </p:nvCxnSpPr>
          <p:spPr>
            <a:xfrm flipV="1">
              <a:off x="6013115" y="3494749"/>
              <a:ext cx="1058040" cy="64252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85" name="直接箭头连接符 484">
              <a:extLst>
                <a:ext uri="{FF2B5EF4-FFF2-40B4-BE49-F238E27FC236}">
                  <a16:creationId xmlns:a16="http://schemas.microsoft.com/office/drawing/2014/main" id="{FCB48811-0DB4-419D-982A-FC6DF7731ABF}"/>
                </a:ext>
              </a:extLst>
            </p:cNvPr>
            <p:cNvCxnSpPr>
              <a:cxnSpLocks/>
            </p:cNvCxnSpPr>
            <p:nvPr/>
          </p:nvCxnSpPr>
          <p:spPr>
            <a:xfrm flipH="1" flipV="1">
              <a:off x="5624081" y="3227057"/>
              <a:ext cx="1479285" cy="2053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86" name="直接箭头连接符 485">
              <a:extLst>
                <a:ext uri="{FF2B5EF4-FFF2-40B4-BE49-F238E27FC236}">
                  <a16:creationId xmlns:a16="http://schemas.microsoft.com/office/drawing/2014/main" id="{4B1CA416-987D-45FF-9DD0-92289CF7D226}"/>
                </a:ext>
              </a:extLst>
            </p:cNvPr>
            <p:cNvCxnSpPr>
              <a:cxnSpLocks/>
              <a:stCxn id="436" idx="3"/>
              <a:endCxn id="426" idx="1"/>
            </p:cNvCxnSpPr>
            <p:nvPr/>
          </p:nvCxnSpPr>
          <p:spPr>
            <a:xfrm>
              <a:off x="5660844" y="3345091"/>
              <a:ext cx="1368995" cy="2613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87" name="直接箭头连接符 486">
              <a:extLst>
                <a:ext uri="{FF2B5EF4-FFF2-40B4-BE49-F238E27FC236}">
                  <a16:creationId xmlns:a16="http://schemas.microsoft.com/office/drawing/2014/main" id="{EB631818-8A69-420B-8730-176EABCAF569}"/>
                </a:ext>
              </a:extLst>
            </p:cNvPr>
            <p:cNvCxnSpPr>
              <a:cxnSpLocks/>
              <a:stCxn id="445" idx="1"/>
            </p:cNvCxnSpPr>
            <p:nvPr/>
          </p:nvCxnSpPr>
          <p:spPr>
            <a:xfrm flipH="1">
              <a:off x="9004959" y="3504510"/>
              <a:ext cx="905888" cy="47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8" name="直接箭头连接符 487">
              <a:extLst>
                <a:ext uri="{FF2B5EF4-FFF2-40B4-BE49-F238E27FC236}">
                  <a16:creationId xmlns:a16="http://schemas.microsoft.com/office/drawing/2014/main" id="{B5200F12-5D9A-4DA6-8955-DE104CDE3A11}"/>
                </a:ext>
              </a:extLst>
            </p:cNvPr>
            <p:cNvCxnSpPr>
              <a:cxnSpLocks/>
              <a:stCxn id="423" idx="3"/>
              <a:endCxn id="449" idx="0"/>
            </p:cNvCxnSpPr>
            <p:nvPr/>
          </p:nvCxnSpPr>
          <p:spPr>
            <a:xfrm flipH="1">
              <a:off x="8718898" y="2711215"/>
              <a:ext cx="484247" cy="44114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89" name="直接箭头连接符 488">
              <a:extLst>
                <a:ext uri="{FF2B5EF4-FFF2-40B4-BE49-F238E27FC236}">
                  <a16:creationId xmlns:a16="http://schemas.microsoft.com/office/drawing/2014/main" id="{C477BFF2-A50D-469B-8361-AF8B8F5BBCC9}"/>
                </a:ext>
              </a:extLst>
            </p:cNvPr>
            <p:cNvCxnSpPr>
              <a:stCxn id="444" idx="0"/>
              <a:endCxn id="423" idx="5"/>
            </p:cNvCxnSpPr>
            <p:nvPr/>
          </p:nvCxnSpPr>
          <p:spPr>
            <a:xfrm flipH="1" flipV="1">
              <a:off x="9563822" y="2711215"/>
              <a:ext cx="636477" cy="538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0" name="直接箭头连接符 489">
              <a:extLst>
                <a:ext uri="{FF2B5EF4-FFF2-40B4-BE49-F238E27FC236}">
                  <a16:creationId xmlns:a16="http://schemas.microsoft.com/office/drawing/2014/main" id="{BAB880D3-D9D7-4EF2-854E-51DF19D03443}"/>
                </a:ext>
              </a:extLst>
            </p:cNvPr>
            <p:cNvCxnSpPr>
              <a:cxnSpLocks/>
              <a:stCxn id="425" idx="3"/>
              <a:endCxn id="442" idx="0"/>
            </p:cNvCxnSpPr>
            <p:nvPr/>
          </p:nvCxnSpPr>
          <p:spPr>
            <a:xfrm flipH="1">
              <a:off x="6688375" y="3551559"/>
              <a:ext cx="450577" cy="1487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1" name="直接箭头连接符 490">
              <a:extLst>
                <a:ext uri="{FF2B5EF4-FFF2-40B4-BE49-F238E27FC236}">
                  <a16:creationId xmlns:a16="http://schemas.microsoft.com/office/drawing/2014/main" id="{4C926265-4C1B-4520-AC2B-20A41ED57710}"/>
                </a:ext>
              </a:extLst>
            </p:cNvPr>
            <p:cNvCxnSpPr>
              <a:stCxn id="421" idx="5"/>
              <a:endCxn id="449" idx="1"/>
            </p:cNvCxnSpPr>
            <p:nvPr/>
          </p:nvCxnSpPr>
          <p:spPr>
            <a:xfrm>
              <a:off x="7961801" y="2288397"/>
              <a:ext cx="576758" cy="93866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92" name="直接箭头连接符 491">
              <a:extLst>
                <a:ext uri="{FF2B5EF4-FFF2-40B4-BE49-F238E27FC236}">
                  <a16:creationId xmlns:a16="http://schemas.microsoft.com/office/drawing/2014/main" id="{7F59FD3B-0494-49E7-8D9A-180C6E5A88B1}"/>
                </a:ext>
              </a:extLst>
            </p:cNvPr>
            <p:cNvCxnSpPr>
              <a:cxnSpLocks/>
            </p:cNvCxnSpPr>
            <p:nvPr/>
          </p:nvCxnSpPr>
          <p:spPr>
            <a:xfrm flipH="1">
              <a:off x="4656979" y="3429000"/>
              <a:ext cx="499952" cy="24350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93" name="直接箭头连接符 492">
              <a:extLst>
                <a:ext uri="{FF2B5EF4-FFF2-40B4-BE49-F238E27FC236}">
                  <a16:creationId xmlns:a16="http://schemas.microsoft.com/office/drawing/2014/main" id="{F6A602A3-8B23-46E4-A0DC-BA72562D3FE8}"/>
                </a:ext>
              </a:extLst>
            </p:cNvPr>
            <p:cNvCxnSpPr>
              <a:cxnSpLocks/>
              <a:endCxn id="507" idx="3"/>
            </p:cNvCxnSpPr>
            <p:nvPr/>
          </p:nvCxnSpPr>
          <p:spPr>
            <a:xfrm flipH="1" flipV="1">
              <a:off x="3496147" y="3320698"/>
              <a:ext cx="681094" cy="303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4" name="直接箭头连接符 493">
              <a:extLst>
                <a:ext uri="{FF2B5EF4-FFF2-40B4-BE49-F238E27FC236}">
                  <a16:creationId xmlns:a16="http://schemas.microsoft.com/office/drawing/2014/main" id="{B6E4ECE8-EC15-475D-BACD-02D5ED1EB85E}"/>
                </a:ext>
              </a:extLst>
            </p:cNvPr>
            <p:cNvCxnSpPr>
              <a:cxnSpLocks/>
              <a:endCxn id="458" idx="1"/>
            </p:cNvCxnSpPr>
            <p:nvPr/>
          </p:nvCxnSpPr>
          <p:spPr>
            <a:xfrm>
              <a:off x="3427714" y="3525109"/>
              <a:ext cx="668877" cy="294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5" name="直接箭头连接符 494">
              <a:extLst>
                <a:ext uri="{FF2B5EF4-FFF2-40B4-BE49-F238E27FC236}">
                  <a16:creationId xmlns:a16="http://schemas.microsoft.com/office/drawing/2014/main" id="{8C27FD85-9118-4D71-A31B-3AD57D8CE562}"/>
                </a:ext>
              </a:extLst>
            </p:cNvPr>
            <p:cNvCxnSpPr>
              <a:stCxn id="506" idx="0"/>
              <a:endCxn id="510" idx="4"/>
            </p:cNvCxnSpPr>
            <p:nvPr/>
          </p:nvCxnSpPr>
          <p:spPr>
            <a:xfrm flipH="1" flipV="1">
              <a:off x="2999382" y="2235136"/>
              <a:ext cx="175284" cy="840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6" name="直接箭头连接符 495">
              <a:extLst>
                <a:ext uri="{FF2B5EF4-FFF2-40B4-BE49-F238E27FC236}">
                  <a16:creationId xmlns:a16="http://schemas.microsoft.com/office/drawing/2014/main" id="{5A79E21E-6B2D-48DA-9244-DA8190A46951}"/>
                </a:ext>
              </a:extLst>
            </p:cNvPr>
            <p:cNvCxnSpPr>
              <a:stCxn id="506" idx="1"/>
              <a:endCxn id="438" idx="3"/>
            </p:cNvCxnSpPr>
            <p:nvPr/>
          </p:nvCxnSpPr>
          <p:spPr>
            <a:xfrm flipH="1" flipV="1">
              <a:off x="2186295" y="2820956"/>
              <a:ext cx="808032" cy="329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7" name="直接箭头连接符 496">
              <a:extLst>
                <a:ext uri="{FF2B5EF4-FFF2-40B4-BE49-F238E27FC236}">
                  <a16:creationId xmlns:a16="http://schemas.microsoft.com/office/drawing/2014/main" id="{ED7BFA14-227D-481E-874F-2ABAC95ABC97}"/>
                </a:ext>
              </a:extLst>
            </p:cNvPr>
            <p:cNvCxnSpPr>
              <a:stCxn id="437" idx="5"/>
              <a:endCxn id="507" idx="1"/>
            </p:cNvCxnSpPr>
            <p:nvPr/>
          </p:nvCxnSpPr>
          <p:spPr>
            <a:xfrm>
              <a:off x="2077184" y="3001294"/>
              <a:ext cx="775999" cy="319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8" name="直接箭头连接符 497">
              <a:extLst>
                <a:ext uri="{FF2B5EF4-FFF2-40B4-BE49-F238E27FC236}">
                  <a16:creationId xmlns:a16="http://schemas.microsoft.com/office/drawing/2014/main" id="{BE4F676A-32A3-4FD6-87A9-020DD3898283}"/>
                </a:ext>
              </a:extLst>
            </p:cNvPr>
            <p:cNvCxnSpPr>
              <a:cxnSpLocks/>
              <a:stCxn id="506" idx="3"/>
              <a:endCxn id="447" idx="0"/>
            </p:cNvCxnSpPr>
            <p:nvPr/>
          </p:nvCxnSpPr>
          <p:spPr>
            <a:xfrm>
              <a:off x="2994327" y="3511368"/>
              <a:ext cx="5055" cy="1095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9" name="直接箭头连接符 498">
              <a:extLst>
                <a:ext uri="{FF2B5EF4-FFF2-40B4-BE49-F238E27FC236}">
                  <a16:creationId xmlns:a16="http://schemas.microsoft.com/office/drawing/2014/main" id="{39F2A636-FC9A-4680-BDAC-E81D2F49EA75}"/>
                </a:ext>
              </a:extLst>
            </p:cNvPr>
            <p:cNvCxnSpPr>
              <a:stCxn id="447" idx="7"/>
              <a:endCxn id="506" idx="4"/>
            </p:cNvCxnSpPr>
            <p:nvPr/>
          </p:nvCxnSpPr>
          <p:spPr>
            <a:xfrm flipH="1" flipV="1">
              <a:off x="3174666" y="3586067"/>
              <a:ext cx="5054" cy="1095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0" name="直接箭头连接符 499">
              <a:extLst>
                <a:ext uri="{FF2B5EF4-FFF2-40B4-BE49-F238E27FC236}">
                  <a16:creationId xmlns:a16="http://schemas.microsoft.com/office/drawing/2014/main" id="{92497408-4B38-4FA7-9474-F1ABBA0B11BE}"/>
                </a:ext>
              </a:extLst>
            </p:cNvPr>
            <p:cNvCxnSpPr>
              <a:stCxn id="457" idx="3"/>
              <a:endCxn id="448" idx="3"/>
            </p:cNvCxnSpPr>
            <p:nvPr/>
          </p:nvCxnSpPr>
          <p:spPr>
            <a:xfrm flipH="1">
              <a:off x="3320863" y="4010574"/>
              <a:ext cx="916872" cy="840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1" name="直接箭头连接符 500">
              <a:extLst>
                <a:ext uri="{FF2B5EF4-FFF2-40B4-BE49-F238E27FC236}">
                  <a16:creationId xmlns:a16="http://schemas.microsoft.com/office/drawing/2014/main" id="{B97C47A2-F83A-42CA-A963-3C8E8664BF2D}"/>
                </a:ext>
              </a:extLst>
            </p:cNvPr>
            <p:cNvCxnSpPr>
              <a:cxnSpLocks/>
            </p:cNvCxnSpPr>
            <p:nvPr/>
          </p:nvCxnSpPr>
          <p:spPr>
            <a:xfrm>
              <a:off x="3116060" y="5167191"/>
              <a:ext cx="463500" cy="399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2" name="直接箭头连接符 501">
              <a:extLst>
                <a:ext uri="{FF2B5EF4-FFF2-40B4-BE49-F238E27FC236}">
                  <a16:creationId xmlns:a16="http://schemas.microsoft.com/office/drawing/2014/main" id="{4661F3B5-2500-4FE8-9084-35107115FCF5}"/>
                </a:ext>
              </a:extLst>
            </p:cNvPr>
            <p:cNvCxnSpPr>
              <a:cxnSpLocks/>
              <a:stCxn id="516" idx="0"/>
            </p:cNvCxnSpPr>
            <p:nvPr/>
          </p:nvCxnSpPr>
          <p:spPr>
            <a:xfrm flipH="1" flipV="1">
              <a:off x="3240975" y="5038774"/>
              <a:ext cx="521178" cy="426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3" name="直接箭头连接符 502">
              <a:extLst>
                <a:ext uri="{FF2B5EF4-FFF2-40B4-BE49-F238E27FC236}">
                  <a16:creationId xmlns:a16="http://schemas.microsoft.com/office/drawing/2014/main" id="{60409ED1-07CB-4A4F-9D5D-989226E53997}"/>
                </a:ext>
              </a:extLst>
            </p:cNvPr>
            <p:cNvCxnSpPr>
              <a:stCxn id="516" idx="7"/>
              <a:endCxn id="513" idx="1"/>
            </p:cNvCxnSpPr>
            <p:nvPr/>
          </p:nvCxnSpPr>
          <p:spPr>
            <a:xfrm flipV="1">
              <a:off x="3942491" y="5197460"/>
              <a:ext cx="690436" cy="342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4" name="直接箭头连接符 503">
              <a:extLst>
                <a:ext uri="{FF2B5EF4-FFF2-40B4-BE49-F238E27FC236}">
                  <a16:creationId xmlns:a16="http://schemas.microsoft.com/office/drawing/2014/main" id="{12313765-35A1-4FEC-9A07-02ECE3C6E11A}"/>
                </a:ext>
              </a:extLst>
            </p:cNvPr>
            <p:cNvCxnSpPr>
              <a:stCxn id="512" idx="3"/>
              <a:endCxn id="517" idx="3"/>
            </p:cNvCxnSpPr>
            <p:nvPr/>
          </p:nvCxnSpPr>
          <p:spPr>
            <a:xfrm flipH="1">
              <a:off x="4051602" y="5377798"/>
              <a:ext cx="690438" cy="342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5" name="直接箭头连接符 504">
              <a:extLst>
                <a:ext uri="{FF2B5EF4-FFF2-40B4-BE49-F238E27FC236}">
                  <a16:creationId xmlns:a16="http://schemas.microsoft.com/office/drawing/2014/main" id="{6DE66C3B-3C56-4A20-9E34-CD174FE98D49}"/>
                </a:ext>
              </a:extLst>
            </p:cNvPr>
            <p:cNvCxnSpPr>
              <a:cxnSpLocks/>
              <a:stCxn id="453" idx="7"/>
              <a:endCxn id="518" idx="4"/>
            </p:cNvCxnSpPr>
            <p:nvPr/>
          </p:nvCxnSpPr>
          <p:spPr>
            <a:xfrm flipV="1">
              <a:off x="5638136" y="994858"/>
              <a:ext cx="374980" cy="683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22" name="文本框 521">
            <a:extLst>
              <a:ext uri="{FF2B5EF4-FFF2-40B4-BE49-F238E27FC236}">
                <a16:creationId xmlns:a16="http://schemas.microsoft.com/office/drawing/2014/main" id="{08FE430D-2118-42B6-BF15-005717370A61}"/>
              </a:ext>
            </a:extLst>
          </p:cNvPr>
          <p:cNvSpPr txBox="1"/>
          <p:nvPr/>
        </p:nvSpPr>
        <p:spPr>
          <a:xfrm>
            <a:off x="377952" y="3477988"/>
            <a:ext cx="1584470" cy="1308179"/>
          </a:xfrm>
          <a:prstGeom prst="rect">
            <a:avLst/>
          </a:prstGeom>
          <a:solidFill>
            <a:schemeClr val="accent6">
              <a:lumMod val="20000"/>
              <a:lumOff val="80000"/>
            </a:schemeClr>
          </a:solidFill>
        </p:spPr>
        <p:txBody>
          <a:bodyPr wrap="square" rtlCol="0">
            <a:spAutoFit/>
          </a:bodyPr>
          <a:lstStyle/>
          <a:p>
            <a:pPr>
              <a:lnSpc>
                <a:spcPts val="2400"/>
              </a:lnSpc>
            </a:pPr>
            <a:r>
              <a:rPr lang="zh-CN" altLang="en-US" b="1">
                <a:solidFill>
                  <a:schemeClr val="accent6">
                    <a:lumMod val="50000"/>
                  </a:schemeClr>
                </a:solidFill>
              </a:rPr>
              <a:t>绿色</a:t>
            </a:r>
            <a:r>
              <a:rPr lang="zh-CN" altLang="en-US" b="1">
                <a:solidFill>
                  <a:schemeClr val="accent2">
                    <a:lumMod val="50000"/>
                  </a:schemeClr>
                </a:solidFill>
              </a:rPr>
              <a:t>标出杜甫经过</a:t>
            </a:r>
            <a:r>
              <a:rPr lang="zh-CN" altLang="en-US" b="1">
                <a:solidFill>
                  <a:srgbClr val="C00000"/>
                </a:solidFill>
              </a:rPr>
              <a:t>一个中间人</a:t>
            </a:r>
            <a:r>
              <a:rPr lang="zh-CN" altLang="en-US" b="1">
                <a:solidFill>
                  <a:schemeClr val="accent2">
                    <a:lumMod val="50000"/>
                  </a:schemeClr>
                </a:solidFill>
              </a:rPr>
              <a:t>可以联系到的诗人</a:t>
            </a:r>
          </a:p>
        </p:txBody>
      </p:sp>
      <p:grpSp>
        <p:nvGrpSpPr>
          <p:cNvPr id="523" name="组合 522">
            <a:extLst>
              <a:ext uri="{FF2B5EF4-FFF2-40B4-BE49-F238E27FC236}">
                <a16:creationId xmlns:a16="http://schemas.microsoft.com/office/drawing/2014/main" id="{CA9234AF-A923-45E4-AEC0-554356D44963}"/>
              </a:ext>
            </a:extLst>
          </p:cNvPr>
          <p:cNvGrpSpPr/>
          <p:nvPr/>
        </p:nvGrpSpPr>
        <p:grpSpPr>
          <a:xfrm>
            <a:off x="2247359" y="904184"/>
            <a:ext cx="9411286" cy="5490548"/>
            <a:chOff x="1607394" y="484784"/>
            <a:chExt cx="9411286" cy="5490548"/>
          </a:xfrm>
        </p:grpSpPr>
        <p:sp>
          <p:nvSpPr>
            <p:cNvPr id="524" name="椭圆 523">
              <a:extLst>
                <a:ext uri="{FF2B5EF4-FFF2-40B4-BE49-F238E27FC236}">
                  <a16:creationId xmlns:a16="http://schemas.microsoft.com/office/drawing/2014/main" id="{BE8D2459-361E-41A7-BEBE-755EDB8DB8FE}"/>
                </a:ext>
              </a:extLst>
            </p:cNvPr>
            <p:cNvSpPr/>
            <p:nvPr/>
          </p:nvSpPr>
          <p:spPr>
            <a:xfrm>
              <a:off x="7526425" y="1853022"/>
              <a:ext cx="510075" cy="510074"/>
            </a:xfrm>
            <a:prstGeom prst="ellipse">
              <a:avLst/>
            </a:prstGeom>
            <a:solidFill>
              <a:srgbClr val="00B05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525" name="文本框 524">
              <a:extLst>
                <a:ext uri="{FF2B5EF4-FFF2-40B4-BE49-F238E27FC236}">
                  <a16:creationId xmlns:a16="http://schemas.microsoft.com/office/drawing/2014/main" id="{F7578784-1835-4B39-8447-16F471CB55A2}"/>
                </a:ext>
              </a:extLst>
            </p:cNvPr>
            <p:cNvSpPr txBox="1"/>
            <p:nvPr/>
          </p:nvSpPr>
          <p:spPr>
            <a:xfrm>
              <a:off x="7492011" y="1954170"/>
              <a:ext cx="578901" cy="307777"/>
            </a:xfrm>
            <a:prstGeom prst="rect">
              <a:avLst/>
            </a:prstGeom>
            <a:noFill/>
          </p:spPr>
          <p:txBody>
            <a:bodyPr wrap="square" rtlCol="0">
              <a:spAutoFit/>
            </a:bodyPr>
            <a:lstStyle/>
            <a:p>
              <a:r>
                <a:rPr lang="zh-CN" altLang="en-US" sz="1400" b="1">
                  <a:solidFill>
                    <a:schemeClr val="bg1"/>
                  </a:solidFill>
                </a:rPr>
                <a:t>李白</a:t>
              </a:r>
            </a:p>
          </p:txBody>
        </p:sp>
        <p:sp>
          <p:nvSpPr>
            <p:cNvPr id="526" name="椭圆 525">
              <a:extLst>
                <a:ext uri="{FF2B5EF4-FFF2-40B4-BE49-F238E27FC236}">
                  <a16:creationId xmlns:a16="http://schemas.microsoft.com/office/drawing/2014/main" id="{FCCE2C3D-494F-43A6-8E81-52D1ACD390E0}"/>
                </a:ext>
              </a:extLst>
            </p:cNvPr>
            <p:cNvSpPr/>
            <p:nvPr/>
          </p:nvSpPr>
          <p:spPr>
            <a:xfrm>
              <a:off x="9128446" y="2275840"/>
              <a:ext cx="510075" cy="510074"/>
            </a:xfrm>
            <a:prstGeom prst="ellipse">
              <a:avLst/>
            </a:prstGeom>
            <a:solidFill>
              <a:srgbClr val="00B05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527" name="文本框 526">
              <a:extLst>
                <a:ext uri="{FF2B5EF4-FFF2-40B4-BE49-F238E27FC236}">
                  <a16:creationId xmlns:a16="http://schemas.microsoft.com/office/drawing/2014/main" id="{6D26043A-706D-4D70-9EB7-61F25B3DFC2E}"/>
                </a:ext>
              </a:extLst>
            </p:cNvPr>
            <p:cNvSpPr txBox="1"/>
            <p:nvPr/>
          </p:nvSpPr>
          <p:spPr>
            <a:xfrm>
              <a:off x="9062001" y="2382045"/>
              <a:ext cx="642964" cy="276999"/>
            </a:xfrm>
            <a:prstGeom prst="rect">
              <a:avLst/>
            </a:prstGeom>
            <a:noFill/>
          </p:spPr>
          <p:txBody>
            <a:bodyPr wrap="square" rtlCol="0">
              <a:spAutoFit/>
            </a:bodyPr>
            <a:lstStyle/>
            <a:p>
              <a:r>
                <a:rPr lang="zh-CN" altLang="en-US" sz="1200" b="1">
                  <a:solidFill>
                    <a:schemeClr val="bg1"/>
                  </a:solidFill>
                </a:rPr>
                <a:t>孟浩然</a:t>
              </a:r>
            </a:p>
          </p:txBody>
        </p:sp>
        <p:sp>
          <p:nvSpPr>
            <p:cNvPr id="528" name="椭圆 527">
              <a:extLst>
                <a:ext uri="{FF2B5EF4-FFF2-40B4-BE49-F238E27FC236}">
                  <a16:creationId xmlns:a16="http://schemas.microsoft.com/office/drawing/2014/main" id="{42DD05CB-F552-4D80-82C3-85DA1FB9ED98}"/>
                </a:ext>
              </a:extLst>
            </p:cNvPr>
            <p:cNvSpPr/>
            <p:nvPr/>
          </p:nvSpPr>
          <p:spPr>
            <a:xfrm>
              <a:off x="7064253" y="3116184"/>
              <a:ext cx="510075" cy="510074"/>
            </a:xfrm>
            <a:prstGeom prst="ellipse">
              <a:avLst/>
            </a:prstGeom>
            <a:solidFill>
              <a:srgbClr val="FFC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529" name="文本框 528">
              <a:extLst>
                <a:ext uri="{FF2B5EF4-FFF2-40B4-BE49-F238E27FC236}">
                  <a16:creationId xmlns:a16="http://schemas.microsoft.com/office/drawing/2014/main" id="{0F41DA69-41BF-46C6-913E-8A1EA404B343}"/>
                </a:ext>
              </a:extLst>
            </p:cNvPr>
            <p:cNvSpPr txBox="1"/>
            <p:nvPr/>
          </p:nvSpPr>
          <p:spPr>
            <a:xfrm>
              <a:off x="7029839" y="3217332"/>
              <a:ext cx="578901" cy="307777"/>
            </a:xfrm>
            <a:prstGeom prst="rect">
              <a:avLst/>
            </a:prstGeom>
            <a:noFill/>
          </p:spPr>
          <p:txBody>
            <a:bodyPr wrap="square" rtlCol="0">
              <a:spAutoFit/>
            </a:bodyPr>
            <a:lstStyle/>
            <a:p>
              <a:r>
                <a:rPr lang="zh-CN" altLang="en-US" sz="1400" b="1">
                  <a:solidFill>
                    <a:schemeClr val="bg1"/>
                  </a:solidFill>
                </a:rPr>
                <a:t>杜甫</a:t>
              </a:r>
            </a:p>
          </p:txBody>
        </p:sp>
        <p:sp>
          <p:nvSpPr>
            <p:cNvPr id="530" name="椭圆 529">
              <a:extLst>
                <a:ext uri="{FF2B5EF4-FFF2-40B4-BE49-F238E27FC236}">
                  <a16:creationId xmlns:a16="http://schemas.microsoft.com/office/drawing/2014/main" id="{08A3A4E8-9F20-4515-89F3-9A0BAAA307FA}"/>
                </a:ext>
              </a:extLst>
            </p:cNvPr>
            <p:cNvSpPr/>
            <p:nvPr/>
          </p:nvSpPr>
          <p:spPr>
            <a:xfrm>
              <a:off x="7567128" y="4253248"/>
              <a:ext cx="510075" cy="510074"/>
            </a:xfrm>
            <a:prstGeom prst="ellipse">
              <a:avLst/>
            </a:prstGeom>
            <a:solidFill>
              <a:srgbClr val="00B05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531" name="文本框 530">
              <a:extLst>
                <a:ext uri="{FF2B5EF4-FFF2-40B4-BE49-F238E27FC236}">
                  <a16:creationId xmlns:a16="http://schemas.microsoft.com/office/drawing/2014/main" id="{7D417F76-1E48-464B-9A3B-362AA887F522}"/>
                </a:ext>
              </a:extLst>
            </p:cNvPr>
            <p:cNvSpPr txBox="1"/>
            <p:nvPr/>
          </p:nvSpPr>
          <p:spPr>
            <a:xfrm>
              <a:off x="7532714" y="4354396"/>
              <a:ext cx="578901" cy="307777"/>
            </a:xfrm>
            <a:prstGeom prst="rect">
              <a:avLst/>
            </a:prstGeom>
            <a:noFill/>
          </p:spPr>
          <p:txBody>
            <a:bodyPr wrap="square" rtlCol="0">
              <a:spAutoFit/>
            </a:bodyPr>
            <a:lstStyle/>
            <a:p>
              <a:r>
                <a:rPr lang="zh-CN" altLang="en-US" sz="1400" b="1">
                  <a:solidFill>
                    <a:schemeClr val="bg1"/>
                  </a:solidFill>
                </a:rPr>
                <a:t>高适</a:t>
              </a:r>
            </a:p>
          </p:txBody>
        </p:sp>
        <p:sp>
          <p:nvSpPr>
            <p:cNvPr id="532" name="椭圆 531">
              <a:extLst>
                <a:ext uri="{FF2B5EF4-FFF2-40B4-BE49-F238E27FC236}">
                  <a16:creationId xmlns:a16="http://schemas.microsoft.com/office/drawing/2014/main" id="{BB0BE489-41DD-452B-8726-5570E1218F43}"/>
                </a:ext>
              </a:extLst>
            </p:cNvPr>
            <p:cNvSpPr/>
            <p:nvPr/>
          </p:nvSpPr>
          <p:spPr>
            <a:xfrm>
              <a:off x="8798928" y="1131132"/>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533" name="文本框 532">
              <a:extLst>
                <a:ext uri="{FF2B5EF4-FFF2-40B4-BE49-F238E27FC236}">
                  <a16:creationId xmlns:a16="http://schemas.microsoft.com/office/drawing/2014/main" id="{F19F5A7A-DE47-432A-BA2D-6DBE13C74437}"/>
                </a:ext>
              </a:extLst>
            </p:cNvPr>
            <p:cNvSpPr txBox="1"/>
            <p:nvPr/>
          </p:nvSpPr>
          <p:spPr>
            <a:xfrm>
              <a:off x="8786862" y="1245433"/>
              <a:ext cx="578901" cy="307777"/>
            </a:xfrm>
            <a:prstGeom prst="rect">
              <a:avLst/>
            </a:prstGeom>
            <a:noFill/>
          </p:spPr>
          <p:txBody>
            <a:bodyPr wrap="square" rtlCol="0">
              <a:spAutoFit/>
            </a:bodyPr>
            <a:lstStyle/>
            <a:p>
              <a:r>
                <a:rPr lang="zh-CN" altLang="en-US" sz="1400" b="1">
                  <a:solidFill>
                    <a:schemeClr val="bg1"/>
                  </a:solidFill>
                </a:rPr>
                <a:t>张旭</a:t>
              </a:r>
            </a:p>
          </p:txBody>
        </p:sp>
        <p:sp>
          <p:nvSpPr>
            <p:cNvPr id="534" name="椭圆 533">
              <a:extLst>
                <a:ext uri="{FF2B5EF4-FFF2-40B4-BE49-F238E27FC236}">
                  <a16:creationId xmlns:a16="http://schemas.microsoft.com/office/drawing/2014/main" id="{65D27A08-0AC3-4F9C-AD8E-BDC2B245B990}"/>
                </a:ext>
              </a:extLst>
            </p:cNvPr>
            <p:cNvSpPr/>
            <p:nvPr/>
          </p:nvSpPr>
          <p:spPr>
            <a:xfrm>
              <a:off x="5577739" y="4062572"/>
              <a:ext cx="510075" cy="510074"/>
            </a:xfrm>
            <a:prstGeom prst="ellipse">
              <a:avLst/>
            </a:prstGeom>
            <a:solidFill>
              <a:srgbClr val="00B05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535" name="文本框 534">
              <a:extLst>
                <a:ext uri="{FF2B5EF4-FFF2-40B4-BE49-F238E27FC236}">
                  <a16:creationId xmlns:a16="http://schemas.microsoft.com/office/drawing/2014/main" id="{2D04A3A0-0315-477D-887C-33D0F1381FDA}"/>
                </a:ext>
              </a:extLst>
            </p:cNvPr>
            <p:cNvSpPr txBox="1"/>
            <p:nvPr/>
          </p:nvSpPr>
          <p:spPr>
            <a:xfrm>
              <a:off x="5543325" y="4163720"/>
              <a:ext cx="578901" cy="307777"/>
            </a:xfrm>
            <a:prstGeom prst="rect">
              <a:avLst/>
            </a:prstGeom>
            <a:noFill/>
          </p:spPr>
          <p:txBody>
            <a:bodyPr wrap="square" rtlCol="0">
              <a:spAutoFit/>
            </a:bodyPr>
            <a:lstStyle/>
            <a:p>
              <a:r>
                <a:rPr lang="zh-CN" altLang="en-US" sz="1400" b="1">
                  <a:solidFill>
                    <a:schemeClr val="bg1"/>
                  </a:solidFill>
                </a:rPr>
                <a:t>严武</a:t>
              </a:r>
            </a:p>
          </p:txBody>
        </p:sp>
        <p:grpSp>
          <p:nvGrpSpPr>
            <p:cNvPr id="536" name="组合 535">
              <a:extLst>
                <a:ext uri="{FF2B5EF4-FFF2-40B4-BE49-F238E27FC236}">
                  <a16:creationId xmlns:a16="http://schemas.microsoft.com/office/drawing/2014/main" id="{6C1CAE37-AB26-4670-B829-72BAF69A2DA6}"/>
                </a:ext>
              </a:extLst>
            </p:cNvPr>
            <p:cNvGrpSpPr/>
            <p:nvPr/>
          </p:nvGrpSpPr>
          <p:grpSpPr>
            <a:xfrm>
              <a:off x="6526666" y="1386169"/>
              <a:ext cx="578901" cy="510074"/>
              <a:chOff x="5414662" y="261257"/>
              <a:chExt cx="578901" cy="510074"/>
            </a:xfrm>
          </p:grpSpPr>
          <p:sp>
            <p:nvSpPr>
              <p:cNvPr id="620" name="椭圆 619">
                <a:extLst>
                  <a:ext uri="{FF2B5EF4-FFF2-40B4-BE49-F238E27FC236}">
                    <a16:creationId xmlns:a16="http://schemas.microsoft.com/office/drawing/2014/main" id="{BB39934B-16D9-4287-91B6-3123989F76EA}"/>
                  </a:ext>
                </a:extLst>
              </p:cNvPr>
              <p:cNvSpPr/>
              <p:nvPr/>
            </p:nvSpPr>
            <p:spPr>
              <a:xfrm>
                <a:off x="5449076" y="261257"/>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621" name="文本框 620">
                <a:extLst>
                  <a:ext uri="{FF2B5EF4-FFF2-40B4-BE49-F238E27FC236}">
                    <a16:creationId xmlns:a16="http://schemas.microsoft.com/office/drawing/2014/main" id="{89EF3DEB-98B9-4B0C-8172-E6A60B4F10CE}"/>
                  </a:ext>
                </a:extLst>
              </p:cNvPr>
              <p:cNvSpPr txBox="1"/>
              <p:nvPr/>
            </p:nvSpPr>
            <p:spPr>
              <a:xfrm>
                <a:off x="5414662" y="362405"/>
                <a:ext cx="578901" cy="307777"/>
              </a:xfrm>
              <a:prstGeom prst="rect">
                <a:avLst/>
              </a:prstGeom>
              <a:noFill/>
            </p:spPr>
            <p:txBody>
              <a:bodyPr wrap="square" rtlCol="0">
                <a:spAutoFit/>
              </a:bodyPr>
              <a:lstStyle/>
              <a:p>
                <a:r>
                  <a:rPr lang="zh-CN" altLang="en-US" sz="1400" b="1">
                    <a:solidFill>
                      <a:schemeClr val="bg1"/>
                    </a:solidFill>
                  </a:rPr>
                  <a:t>苏颋</a:t>
                </a:r>
              </a:p>
            </p:txBody>
          </p:sp>
        </p:grpSp>
        <p:sp>
          <p:nvSpPr>
            <p:cNvPr id="537" name="椭圆 536">
              <a:extLst>
                <a:ext uri="{FF2B5EF4-FFF2-40B4-BE49-F238E27FC236}">
                  <a16:creationId xmlns:a16="http://schemas.microsoft.com/office/drawing/2014/main" id="{7180D0B2-8542-4354-B36C-E8756D4E26B4}"/>
                </a:ext>
              </a:extLst>
            </p:cNvPr>
            <p:cNvSpPr/>
            <p:nvPr/>
          </p:nvSpPr>
          <p:spPr>
            <a:xfrm>
              <a:off x="5758078" y="484784"/>
              <a:ext cx="510075" cy="510074"/>
            </a:xfrm>
            <a:prstGeom prst="ellipse">
              <a:avLst/>
            </a:prstGeom>
            <a:solidFill>
              <a:srgbClr val="00B05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538" name="文本框 537">
              <a:extLst>
                <a:ext uri="{FF2B5EF4-FFF2-40B4-BE49-F238E27FC236}">
                  <a16:creationId xmlns:a16="http://schemas.microsoft.com/office/drawing/2014/main" id="{22DEBEDD-BF27-48CA-B4E6-3C09E3F35043}"/>
                </a:ext>
              </a:extLst>
            </p:cNvPr>
            <p:cNvSpPr txBox="1"/>
            <p:nvPr/>
          </p:nvSpPr>
          <p:spPr>
            <a:xfrm>
              <a:off x="5723664" y="585932"/>
              <a:ext cx="578901" cy="307777"/>
            </a:xfrm>
            <a:prstGeom prst="rect">
              <a:avLst/>
            </a:prstGeom>
            <a:noFill/>
          </p:spPr>
          <p:txBody>
            <a:bodyPr wrap="square" rtlCol="0">
              <a:spAutoFit/>
            </a:bodyPr>
            <a:lstStyle/>
            <a:p>
              <a:r>
                <a:rPr lang="zh-CN" altLang="en-US" sz="1400" b="1">
                  <a:solidFill>
                    <a:schemeClr val="bg1"/>
                  </a:solidFill>
                </a:rPr>
                <a:t>张说</a:t>
              </a:r>
            </a:p>
          </p:txBody>
        </p:sp>
        <p:sp>
          <p:nvSpPr>
            <p:cNvPr id="539" name="椭圆 538">
              <a:extLst>
                <a:ext uri="{FF2B5EF4-FFF2-40B4-BE49-F238E27FC236}">
                  <a16:creationId xmlns:a16="http://schemas.microsoft.com/office/drawing/2014/main" id="{A56DB4EF-3D2A-4FE4-9E58-5B4CED81E9C8}"/>
                </a:ext>
              </a:extLst>
            </p:cNvPr>
            <p:cNvSpPr/>
            <p:nvPr/>
          </p:nvSpPr>
          <p:spPr>
            <a:xfrm>
              <a:off x="5116357" y="3090054"/>
              <a:ext cx="510075" cy="510074"/>
            </a:xfrm>
            <a:prstGeom prst="ellipse">
              <a:avLst/>
            </a:prstGeom>
            <a:solidFill>
              <a:srgbClr val="00B05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540" name="文本框 539">
              <a:extLst>
                <a:ext uri="{FF2B5EF4-FFF2-40B4-BE49-F238E27FC236}">
                  <a16:creationId xmlns:a16="http://schemas.microsoft.com/office/drawing/2014/main" id="{11E752F3-5028-4295-9DE7-C2B04D87AE99}"/>
                </a:ext>
              </a:extLst>
            </p:cNvPr>
            <p:cNvSpPr txBox="1"/>
            <p:nvPr/>
          </p:nvSpPr>
          <p:spPr>
            <a:xfrm>
              <a:off x="5081943" y="3191202"/>
              <a:ext cx="578901" cy="307777"/>
            </a:xfrm>
            <a:prstGeom prst="rect">
              <a:avLst/>
            </a:prstGeom>
            <a:noFill/>
          </p:spPr>
          <p:txBody>
            <a:bodyPr wrap="square" rtlCol="0">
              <a:spAutoFit/>
            </a:bodyPr>
            <a:lstStyle/>
            <a:p>
              <a:r>
                <a:rPr lang="zh-CN" altLang="en-US" sz="1400" b="1">
                  <a:solidFill>
                    <a:schemeClr val="bg1"/>
                  </a:solidFill>
                </a:rPr>
                <a:t>岑参</a:t>
              </a:r>
            </a:p>
          </p:txBody>
        </p:sp>
        <p:sp>
          <p:nvSpPr>
            <p:cNvPr id="541" name="椭圆 540">
              <a:extLst>
                <a:ext uri="{FF2B5EF4-FFF2-40B4-BE49-F238E27FC236}">
                  <a16:creationId xmlns:a16="http://schemas.microsoft.com/office/drawing/2014/main" id="{1BE1DBBF-83A7-4532-8703-BCFBB2BF7D18}"/>
                </a:ext>
              </a:extLst>
            </p:cNvPr>
            <p:cNvSpPr/>
            <p:nvPr/>
          </p:nvSpPr>
          <p:spPr>
            <a:xfrm>
              <a:off x="1641808" y="2565919"/>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542" name="文本框 541">
              <a:extLst>
                <a:ext uri="{FF2B5EF4-FFF2-40B4-BE49-F238E27FC236}">
                  <a16:creationId xmlns:a16="http://schemas.microsoft.com/office/drawing/2014/main" id="{D889AB69-ABE1-4C7F-A3E9-DA2BFF6A2093}"/>
                </a:ext>
              </a:extLst>
            </p:cNvPr>
            <p:cNvSpPr txBox="1"/>
            <p:nvPr/>
          </p:nvSpPr>
          <p:spPr>
            <a:xfrm>
              <a:off x="1607394" y="2667067"/>
              <a:ext cx="578901" cy="307777"/>
            </a:xfrm>
            <a:prstGeom prst="rect">
              <a:avLst/>
            </a:prstGeom>
            <a:noFill/>
          </p:spPr>
          <p:txBody>
            <a:bodyPr wrap="square" rtlCol="0">
              <a:spAutoFit/>
            </a:bodyPr>
            <a:lstStyle/>
            <a:p>
              <a:r>
                <a:rPr lang="zh-CN" altLang="en-US" sz="1400" b="1">
                  <a:solidFill>
                    <a:schemeClr val="bg1"/>
                  </a:solidFill>
                </a:rPr>
                <a:t>张谓</a:t>
              </a:r>
            </a:p>
          </p:txBody>
        </p:sp>
        <p:grpSp>
          <p:nvGrpSpPr>
            <p:cNvPr id="543" name="组合 542">
              <a:extLst>
                <a:ext uri="{FF2B5EF4-FFF2-40B4-BE49-F238E27FC236}">
                  <a16:creationId xmlns:a16="http://schemas.microsoft.com/office/drawing/2014/main" id="{99A67408-70D1-4EE4-8F31-C43077E63002}"/>
                </a:ext>
              </a:extLst>
            </p:cNvPr>
            <p:cNvGrpSpPr/>
            <p:nvPr/>
          </p:nvGrpSpPr>
          <p:grpSpPr>
            <a:xfrm>
              <a:off x="3472701" y="5465258"/>
              <a:ext cx="578901" cy="510074"/>
              <a:chOff x="5414662" y="261257"/>
              <a:chExt cx="578901" cy="510074"/>
            </a:xfrm>
          </p:grpSpPr>
          <p:sp>
            <p:nvSpPr>
              <p:cNvPr id="618" name="椭圆 617">
                <a:extLst>
                  <a:ext uri="{FF2B5EF4-FFF2-40B4-BE49-F238E27FC236}">
                    <a16:creationId xmlns:a16="http://schemas.microsoft.com/office/drawing/2014/main" id="{88D4AC90-2902-4A36-B4CD-70AED68BD3D8}"/>
                  </a:ext>
                </a:extLst>
              </p:cNvPr>
              <p:cNvSpPr/>
              <p:nvPr/>
            </p:nvSpPr>
            <p:spPr>
              <a:xfrm>
                <a:off x="5449076" y="261257"/>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619" name="文本框 618">
                <a:extLst>
                  <a:ext uri="{FF2B5EF4-FFF2-40B4-BE49-F238E27FC236}">
                    <a16:creationId xmlns:a16="http://schemas.microsoft.com/office/drawing/2014/main" id="{CFCC40EB-B693-4953-A767-E95B7F55C5F3}"/>
                  </a:ext>
                </a:extLst>
              </p:cNvPr>
              <p:cNvSpPr txBox="1"/>
              <p:nvPr/>
            </p:nvSpPr>
            <p:spPr>
              <a:xfrm>
                <a:off x="5414662" y="362405"/>
                <a:ext cx="578901" cy="307777"/>
              </a:xfrm>
              <a:prstGeom prst="rect">
                <a:avLst/>
              </a:prstGeom>
              <a:noFill/>
            </p:spPr>
            <p:txBody>
              <a:bodyPr wrap="square" rtlCol="0">
                <a:spAutoFit/>
              </a:bodyPr>
              <a:lstStyle/>
              <a:p>
                <a:r>
                  <a:rPr lang="zh-CN" altLang="en-US" sz="1400" b="1">
                    <a:solidFill>
                      <a:schemeClr val="bg1"/>
                    </a:solidFill>
                  </a:rPr>
                  <a:t>张继</a:t>
                </a:r>
              </a:p>
            </p:txBody>
          </p:sp>
        </p:grpSp>
        <p:sp>
          <p:nvSpPr>
            <p:cNvPr id="544" name="椭圆 543">
              <a:extLst>
                <a:ext uri="{FF2B5EF4-FFF2-40B4-BE49-F238E27FC236}">
                  <a16:creationId xmlns:a16="http://schemas.microsoft.com/office/drawing/2014/main" id="{42FB0F41-00D7-44B1-871F-2099756AE76D}"/>
                </a:ext>
              </a:extLst>
            </p:cNvPr>
            <p:cNvSpPr/>
            <p:nvPr/>
          </p:nvSpPr>
          <p:spPr>
            <a:xfrm>
              <a:off x="8682544" y="4802908"/>
              <a:ext cx="510075" cy="510074"/>
            </a:xfrm>
            <a:prstGeom prst="ellipse">
              <a:avLst/>
            </a:prstGeom>
            <a:solidFill>
              <a:srgbClr val="00B05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545" name="文本框 544">
              <a:extLst>
                <a:ext uri="{FF2B5EF4-FFF2-40B4-BE49-F238E27FC236}">
                  <a16:creationId xmlns:a16="http://schemas.microsoft.com/office/drawing/2014/main" id="{6447CE17-4E27-44CE-9F20-4E087666E0A2}"/>
                </a:ext>
              </a:extLst>
            </p:cNvPr>
            <p:cNvSpPr txBox="1"/>
            <p:nvPr/>
          </p:nvSpPr>
          <p:spPr>
            <a:xfrm>
              <a:off x="8648130" y="4904056"/>
              <a:ext cx="578901" cy="307777"/>
            </a:xfrm>
            <a:prstGeom prst="rect">
              <a:avLst/>
            </a:prstGeom>
            <a:noFill/>
          </p:spPr>
          <p:txBody>
            <a:bodyPr wrap="square" rtlCol="0">
              <a:spAutoFit/>
            </a:bodyPr>
            <a:lstStyle/>
            <a:p>
              <a:r>
                <a:rPr lang="zh-CN" altLang="en-US" sz="1400" b="1">
                  <a:solidFill>
                    <a:schemeClr val="bg1"/>
                  </a:solidFill>
                </a:rPr>
                <a:t>钱起</a:t>
              </a:r>
            </a:p>
          </p:txBody>
        </p:sp>
        <p:grpSp>
          <p:nvGrpSpPr>
            <p:cNvPr id="546" name="组合 545">
              <a:extLst>
                <a:ext uri="{FF2B5EF4-FFF2-40B4-BE49-F238E27FC236}">
                  <a16:creationId xmlns:a16="http://schemas.microsoft.com/office/drawing/2014/main" id="{B77DCCF0-0F29-4DFA-9BAB-BF5ACC004879}"/>
                </a:ext>
              </a:extLst>
            </p:cNvPr>
            <p:cNvGrpSpPr/>
            <p:nvPr/>
          </p:nvGrpSpPr>
          <p:grpSpPr>
            <a:xfrm>
              <a:off x="4632927" y="4942423"/>
              <a:ext cx="578901" cy="510074"/>
              <a:chOff x="5414662" y="261257"/>
              <a:chExt cx="578901" cy="510074"/>
            </a:xfrm>
          </p:grpSpPr>
          <p:sp>
            <p:nvSpPr>
              <p:cNvPr id="616" name="椭圆 615">
                <a:extLst>
                  <a:ext uri="{FF2B5EF4-FFF2-40B4-BE49-F238E27FC236}">
                    <a16:creationId xmlns:a16="http://schemas.microsoft.com/office/drawing/2014/main" id="{9AF22EFB-BA8C-4CD3-9C1A-5430DFC881B5}"/>
                  </a:ext>
                </a:extLst>
              </p:cNvPr>
              <p:cNvSpPr/>
              <p:nvPr/>
            </p:nvSpPr>
            <p:spPr>
              <a:xfrm>
                <a:off x="5449076" y="261257"/>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617" name="文本框 616">
                <a:extLst>
                  <a:ext uri="{FF2B5EF4-FFF2-40B4-BE49-F238E27FC236}">
                    <a16:creationId xmlns:a16="http://schemas.microsoft.com/office/drawing/2014/main" id="{81758369-566C-4667-94AE-C5184AF806C4}"/>
                  </a:ext>
                </a:extLst>
              </p:cNvPr>
              <p:cNvSpPr txBox="1"/>
              <p:nvPr/>
            </p:nvSpPr>
            <p:spPr>
              <a:xfrm>
                <a:off x="5414662" y="362405"/>
                <a:ext cx="578901" cy="307777"/>
              </a:xfrm>
              <a:prstGeom prst="rect">
                <a:avLst/>
              </a:prstGeom>
              <a:noFill/>
            </p:spPr>
            <p:txBody>
              <a:bodyPr wrap="square" rtlCol="0">
                <a:spAutoFit/>
              </a:bodyPr>
              <a:lstStyle/>
              <a:p>
                <a:r>
                  <a:rPr lang="zh-CN" altLang="en-US" sz="1400" b="1">
                    <a:solidFill>
                      <a:schemeClr val="bg1"/>
                    </a:solidFill>
                  </a:rPr>
                  <a:t>韩翃</a:t>
                </a:r>
              </a:p>
            </p:txBody>
          </p:sp>
        </p:grpSp>
        <p:sp>
          <p:nvSpPr>
            <p:cNvPr id="547" name="椭圆 546">
              <a:extLst>
                <a:ext uri="{FF2B5EF4-FFF2-40B4-BE49-F238E27FC236}">
                  <a16:creationId xmlns:a16="http://schemas.microsoft.com/office/drawing/2014/main" id="{779EA6E1-3C5F-4D62-AEDD-FF4C432A6FD0}"/>
                </a:ext>
              </a:extLst>
            </p:cNvPr>
            <p:cNvSpPr/>
            <p:nvPr/>
          </p:nvSpPr>
          <p:spPr>
            <a:xfrm>
              <a:off x="6433337" y="5038772"/>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548" name="文本框 547">
              <a:extLst>
                <a:ext uri="{FF2B5EF4-FFF2-40B4-BE49-F238E27FC236}">
                  <a16:creationId xmlns:a16="http://schemas.microsoft.com/office/drawing/2014/main" id="{1DCF3AC9-282D-4B99-85B1-5FA7A8001742}"/>
                </a:ext>
              </a:extLst>
            </p:cNvPr>
            <p:cNvSpPr txBox="1"/>
            <p:nvPr/>
          </p:nvSpPr>
          <p:spPr>
            <a:xfrm>
              <a:off x="6398923" y="5139920"/>
              <a:ext cx="578901" cy="307777"/>
            </a:xfrm>
            <a:prstGeom prst="rect">
              <a:avLst/>
            </a:prstGeom>
            <a:noFill/>
          </p:spPr>
          <p:txBody>
            <a:bodyPr wrap="square" rtlCol="0">
              <a:spAutoFit/>
            </a:bodyPr>
            <a:lstStyle/>
            <a:p>
              <a:r>
                <a:rPr lang="zh-CN" altLang="en-US" sz="1400" b="1">
                  <a:solidFill>
                    <a:schemeClr val="bg1"/>
                  </a:solidFill>
                </a:rPr>
                <a:t>薛稷</a:t>
              </a:r>
            </a:p>
          </p:txBody>
        </p:sp>
        <p:sp>
          <p:nvSpPr>
            <p:cNvPr id="549" name="椭圆 548">
              <a:extLst>
                <a:ext uri="{FF2B5EF4-FFF2-40B4-BE49-F238E27FC236}">
                  <a16:creationId xmlns:a16="http://schemas.microsoft.com/office/drawing/2014/main" id="{DA409A99-DC43-459C-964E-4C8C2A0CCFDE}"/>
                </a:ext>
              </a:extLst>
            </p:cNvPr>
            <p:cNvSpPr/>
            <p:nvPr/>
          </p:nvSpPr>
          <p:spPr>
            <a:xfrm>
              <a:off x="9945261" y="3249473"/>
              <a:ext cx="510075" cy="510074"/>
            </a:xfrm>
            <a:prstGeom prst="ellipse">
              <a:avLst/>
            </a:prstGeom>
            <a:solidFill>
              <a:srgbClr val="00B05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550" name="文本框 549">
              <a:extLst>
                <a:ext uri="{FF2B5EF4-FFF2-40B4-BE49-F238E27FC236}">
                  <a16:creationId xmlns:a16="http://schemas.microsoft.com/office/drawing/2014/main" id="{52439DB0-B21F-4EFC-999C-40469618783F}"/>
                </a:ext>
              </a:extLst>
            </p:cNvPr>
            <p:cNvSpPr txBox="1"/>
            <p:nvPr/>
          </p:nvSpPr>
          <p:spPr>
            <a:xfrm>
              <a:off x="9910847" y="3350621"/>
              <a:ext cx="578901" cy="307777"/>
            </a:xfrm>
            <a:prstGeom prst="rect">
              <a:avLst/>
            </a:prstGeom>
            <a:noFill/>
          </p:spPr>
          <p:txBody>
            <a:bodyPr wrap="square" rtlCol="0">
              <a:spAutoFit/>
            </a:bodyPr>
            <a:lstStyle/>
            <a:p>
              <a:r>
                <a:rPr lang="zh-CN" altLang="en-US" sz="1400" b="1">
                  <a:solidFill>
                    <a:schemeClr val="bg1"/>
                  </a:solidFill>
                </a:rPr>
                <a:t>王维</a:t>
              </a:r>
            </a:p>
          </p:txBody>
        </p:sp>
        <p:grpSp>
          <p:nvGrpSpPr>
            <p:cNvPr id="551" name="组合 550">
              <a:extLst>
                <a:ext uri="{FF2B5EF4-FFF2-40B4-BE49-F238E27FC236}">
                  <a16:creationId xmlns:a16="http://schemas.microsoft.com/office/drawing/2014/main" id="{8F6710F2-0C87-4EFE-A53D-89A23AD25334}"/>
                </a:ext>
              </a:extLst>
            </p:cNvPr>
            <p:cNvGrpSpPr/>
            <p:nvPr/>
          </p:nvGrpSpPr>
          <p:grpSpPr>
            <a:xfrm>
              <a:off x="2677899" y="1725062"/>
              <a:ext cx="642964" cy="510074"/>
              <a:chOff x="5382631" y="261257"/>
              <a:chExt cx="642964" cy="510074"/>
            </a:xfrm>
          </p:grpSpPr>
          <p:sp>
            <p:nvSpPr>
              <p:cNvPr id="614" name="椭圆 613">
                <a:extLst>
                  <a:ext uri="{FF2B5EF4-FFF2-40B4-BE49-F238E27FC236}">
                    <a16:creationId xmlns:a16="http://schemas.microsoft.com/office/drawing/2014/main" id="{BC2BBBF9-5E2B-4465-8CF8-B8CA7BFFF65C}"/>
                  </a:ext>
                </a:extLst>
              </p:cNvPr>
              <p:cNvSpPr/>
              <p:nvPr/>
            </p:nvSpPr>
            <p:spPr>
              <a:xfrm>
                <a:off x="5449076" y="261257"/>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615" name="文本框 614">
                <a:extLst>
                  <a:ext uri="{FF2B5EF4-FFF2-40B4-BE49-F238E27FC236}">
                    <a16:creationId xmlns:a16="http://schemas.microsoft.com/office/drawing/2014/main" id="{4DFDF4B1-BE11-4DFA-90BE-8E213F9CE2AD}"/>
                  </a:ext>
                </a:extLst>
              </p:cNvPr>
              <p:cNvSpPr txBox="1"/>
              <p:nvPr/>
            </p:nvSpPr>
            <p:spPr>
              <a:xfrm>
                <a:off x="5382631" y="367462"/>
                <a:ext cx="642964" cy="276999"/>
              </a:xfrm>
              <a:prstGeom prst="rect">
                <a:avLst/>
              </a:prstGeom>
              <a:noFill/>
            </p:spPr>
            <p:txBody>
              <a:bodyPr wrap="square" rtlCol="0">
                <a:spAutoFit/>
              </a:bodyPr>
              <a:lstStyle/>
              <a:p>
                <a:r>
                  <a:rPr lang="zh-CN" altLang="en-US" sz="1200" b="1">
                    <a:solidFill>
                      <a:schemeClr val="bg1"/>
                    </a:solidFill>
                  </a:rPr>
                  <a:t>刘方平</a:t>
                </a:r>
              </a:p>
            </p:txBody>
          </p:sp>
        </p:grpSp>
        <p:sp>
          <p:nvSpPr>
            <p:cNvPr id="552" name="椭圆 551">
              <a:extLst>
                <a:ext uri="{FF2B5EF4-FFF2-40B4-BE49-F238E27FC236}">
                  <a16:creationId xmlns:a16="http://schemas.microsoft.com/office/drawing/2014/main" id="{5FBB8E94-CC88-43CF-9B09-AEEA31535294}"/>
                </a:ext>
              </a:extLst>
            </p:cNvPr>
            <p:cNvSpPr/>
            <p:nvPr/>
          </p:nvSpPr>
          <p:spPr>
            <a:xfrm>
              <a:off x="2744344" y="4606612"/>
              <a:ext cx="510075" cy="510074"/>
            </a:xfrm>
            <a:prstGeom prst="ellipse">
              <a:avLst/>
            </a:prstGeom>
            <a:solidFill>
              <a:srgbClr val="00B05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553" name="文本框 552">
              <a:extLst>
                <a:ext uri="{FF2B5EF4-FFF2-40B4-BE49-F238E27FC236}">
                  <a16:creationId xmlns:a16="http://schemas.microsoft.com/office/drawing/2014/main" id="{06A46DF9-153E-4142-A763-37443BE24190}"/>
                </a:ext>
              </a:extLst>
            </p:cNvPr>
            <p:cNvSpPr txBox="1"/>
            <p:nvPr/>
          </p:nvSpPr>
          <p:spPr>
            <a:xfrm>
              <a:off x="2677899" y="4712817"/>
              <a:ext cx="642964" cy="276999"/>
            </a:xfrm>
            <a:prstGeom prst="rect">
              <a:avLst/>
            </a:prstGeom>
            <a:noFill/>
          </p:spPr>
          <p:txBody>
            <a:bodyPr wrap="square" rtlCol="0">
              <a:spAutoFit/>
            </a:bodyPr>
            <a:lstStyle/>
            <a:p>
              <a:r>
                <a:rPr lang="zh-CN" altLang="en-US" sz="1200" b="1">
                  <a:solidFill>
                    <a:schemeClr val="bg1"/>
                  </a:solidFill>
                </a:rPr>
                <a:t>皇甫冉</a:t>
              </a:r>
            </a:p>
          </p:txBody>
        </p:sp>
        <p:sp>
          <p:nvSpPr>
            <p:cNvPr id="554" name="椭圆 553">
              <a:extLst>
                <a:ext uri="{FF2B5EF4-FFF2-40B4-BE49-F238E27FC236}">
                  <a16:creationId xmlns:a16="http://schemas.microsoft.com/office/drawing/2014/main" id="{E5916091-08F9-4E2F-83EA-7CDC1DD5D6D6}"/>
                </a:ext>
              </a:extLst>
            </p:cNvPr>
            <p:cNvSpPr/>
            <p:nvPr/>
          </p:nvSpPr>
          <p:spPr>
            <a:xfrm>
              <a:off x="8463860" y="3152358"/>
              <a:ext cx="510075" cy="510074"/>
            </a:xfrm>
            <a:prstGeom prst="ellipse">
              <a:avLst/>
            </a:prstGeom>
            <a:solidFill>
              <a:srgbClr val="00B05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555" name="文本框 554">
              <a:extLst>
                <a:ext uri="{FF2B5EF4-FFF2-40B4-BE49-F238E27FC236}">
                  <a16:creationId xmlns:a16="http://schemas.microsoft.com/office/drawing/2014/main" id="{6978B2CA-C0CC-4743-A27D-0FB446BB6519}"/>
                </a:ext>
              </a:extLst>
            </p:cNvPr>
            <p:cNvSpPr txBox="1"/>
            <p:nvPr/>
          </p:nvSpPr>
          <p:spPr>
            <a:xfrm>
              <a:off x="8397595" y="3227511"/>
              <a:ext cx="642964" cy="276999"/>
            </a:xfrm>
            <a:prstGeom prst="rect">
              <a:avLst/>
            </a:prstGeom>
            <a:noFill/>
          </p:spPr>
          <p:txBody>
            <a:bodyPr wrap="square" rtlCol="0">
              <a:spAutoFit/>
            </a:bodyPr>
            <a:lstStyle/>
            <a:p>
              <a:r>
                <a:rPr lang="zh-CN" altLang="en-US" sz="1200" b="1">
                  <a:solidFill>
                    <a:schemeClr val="bg1"/>
                  </a:solidFill>
                </a:rPr>
                <a:t>王昌龄</a:t>
              </a:r>
            </a:p>
          </p:txBody>
        </p:sp>
        <p:grpSp>
          <p:nvGrpSpPr>
            <p:cNvPr id="556" name="组合 555">
              <a:extLst>
                <a:ext uri="{FF2B5EF4-FFF2-40B4-BE49-F238E27FC236}">
                  <a16:creationId xmlns:a16="http://schemas.microsoft.com/office/drawing/2014/main" id="{54501DBE-04DD-4A26-B5BC-5FA7B0EA279F}"/>
                </a:ext>
              </a:extLst>
            </p:cNvPr>
            <p:cNvGrpSpPr/>
            <p:nvPr/>
          </p:nvGrpSpPr>
          <p:grpSpPr>
            <a:xfrm>
              <a:off x="10375716" y="4657117"/>
              <a:ext cx="642964" cy="510074"/>
              <a:chOff x="5382631" y="261257"/>
              <a:chExt cx="642964" cy="510074"/>
            </a:xfrm>
          </p:grpSpPr>
          <p:sp>
            <p:nvSpPr>
              <p:cNvPr id="612" name="椭圆 611">
                <a:extLst>
                  <a:ext uri="{FF2B5EF4-FFF2-40B4-BE49-F238E27FC236}">
                    <a16:creationId xmlns:a16="http://schemas.microsoft.com/office/drawing/2014/main" id="{A36EE71E-CDBF-4B6A-9751-83812C67775E}"/>
                  </a:ext>
                </a:extLst>
              </p:cNvPr>
              <p:cNvSpPr/>
              <p:nvPr/>
            </p:nvSpPr>
            <p:spPr>
              <a:xfrm>
                <a:off x="5449076" y="261257"/>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613" name="文本框 612">
                <a:extLst>
                  <a:ext uri="{FF2B5EF4-FFF2-40B4-BE49-F238E27FC236}">
                    <a16:creationId xmlns:a16="http://schemas.microsoft.com/office/drawing/2014/main" id="{9C31705A-2616-4D2C-B7ED-3D9B22620175}"/>
                  </a:ext>
                </a:extLst>
              </p:cNvPr>
              <p:cNvSpPr txBox="1"/>
              <p:nvPr/>
            </p:nvSpPr>
            <p:spPr>
              <a:xfrm>
                <a:off x="5382631" y="367462"/>
                <a:ext cx="642964" cy="276999"/>
              </a:xfrm>
              <a:prstGeom prst="rect">
                <a:avLst/>
              </a:prstGeom>
              <a:noFill/>
            </p:spPr>
            <p:txBody>
              <a:bodyPr wrap="square" rtlCol="0">
                <a:spAutoFit/>
              </a:bodyPr>
              <a:lstStyle/>
              <a:p>
                <a:r>
                  <a:rPr lang="zh-CN" altLang="en-US" sz="1200" b="1">
                    <a:solidFill>
                      <a:schemeClr val="bg1"/>
                    </a:solidFill>
                  </a:rPr>
                  <a:t>储光义</a:t>
                </a:r>
              </a:p>
            </p:txBody>
          </p:sp>
        </p:grpSp>
        <p:sp>
          <p:nvSpPr>
            <p:cNvPr id="557" name="椭圆 556">
              <a:extLst>
                <a:ext uri="{FF2B5EF4-FFF2-40B4-BE49-F238E27FC236}">
                  <a16:creationId xmlns:a16="http://schemas.microsoft.com/office/drawing/2014/main" id="{9E634173-E5E1-46D3-B9BD-806EF2D3A4ED}"/>
                </a:ext>
              </a:extLst>
            </p:cNvPr>
            <p:cNvSpPr/>
            <p:nvPr/>
          </p:nvSpPr>
          <p:spPr>
            <a:xfrm>
              <a:off x="2919628" y="3075993"/>
              <a:ext cx="510075" cy="510074"/>
            </a:xfrm>
            <a:prstGeom prst="ellipse">
              <a:avLst/>
            </a:prstGeom>
            <a:solidFill>
              <a:srgbClr val="00B05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558" name="文本框 557">
              <a:extLst>
                <a:ext uri="{FF2B5EF4-FFF2-40B4-BE49-F238E27FC236}">
                  <a16:creationId xmlns:a16="http://schemas.microsoft.com/office/drawing/2014/main" id="{CDAB5FD7-A0E5-4167-8878-C7CD5BD8BE9D}"/>
                </a:ext>
              </a:extLst>
            </p:cNvPr>
            <p:cNvSpPr txBox="1"/>
            <p:nvPr/>
          </p:nvSpPr>
          <p:spPr>
            <a:xfrm>
              <a:off x="2853183" y="3182198"/>
              <a:ext cx="642964" cy="276999"/>
            </a:xfrm>
            <a:prstGeom prst="rect">
              <a:avLst/>
            </a:prstGeom>
            <a:noFill/>
          </p:spPr>
          <p:txBody>
            <a:bodyPr wrap="square" rtlCol="0">
              <a:spAutoFit/>
            </a:bodyPr>
            <a:lstStyle/>
            <a:p>
              <a:r>
                <a:rPr lang="zh-CN" altLang="en-US" sz="1200" b="1">
                  <a:solidFill>
                    <a:schemeClr val="bg1"/>
                  </a:solidFill>
                </a:rPr>
                <a:t>刘长卿</a:t>
              </a:r>
            </a:p>
          </p:txBody>
        </p:sp>
        <p:sp>
          <p:nvSpPr>
            <p:cNvPr id="559" name="椭圆 558">
              <a:extLst>
                <a:ext uri="{FF2B5EF4-FFF2-40B4-BE49-F238E27FC236}">
                  <a16:creationId xmlns:a16="http://schemas.microsoft.com/office/drawing/2014/main" id="{A1DF05EA-875E-40C3-B81B-B6BF97D07F11}"/>
                </a:ext>
              </a:extLst>
            </p:cNvPr>
            <p:cNvSpPr/>
            <p:nvPr/>
          </p:nvSpPr>
          <p:spPr>
            <a:xfrm>
              <a:off x="5202760" y="1603225"/>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560" name="文本框 559">
              <a:extLst>
                <a:ext uri="{FF2B5EF4-FFF2-40B4-BE49-F238E27FC236}">
                  <a16:creationId xmlns:a16="http://schemas.microsoft.com/office/drawing/2014/main" id="{27AD779F-2DE6-4542-B0DB-EF617C0F141B}"/>
                </a:ext>
              </a:extLst>
            </p:cNvPr>
            <p:cNvSpPr txBox="1"/>
            <p:nvPr/>
          </p:nvSpPr>
          <p:spPr>
            <a:xfrm>
              <a:off x="5136315" y="1709430"/>
              <a:ext cx="642964" cy="276999"/>
            </a:xfrm>
            <a:prstGeom prst="rect">
              <a:avLst/>
            </a:prstGeom>
            <a:noFill/>
          </p:spPr>
          <p:txBody>
            <a:bodyPr wrap="square" rtlCol="0">
              <a:spAutoFit/>
            </a:bodyPr>
            <a:lstStyle/>
            <a:p>
              <a:r>
                <a:rPr lang="zh-CN" altLang="en-US" sz="1200" b="1">
                  <a:solidFill>
                    <a:schemeClr val="bg1"/>
                  </a:solidFill>
                </a:rPr>
                <a:t>张九龄</a:t>
              </a:r>
            </a:p>
          </p:txBody>
        </p:sp>
        <p:sp>
          <p:nvSpPr>
            <p:cNvPr id="561" name="椭圆 560">
              <a:extLst>
                <a:ext uri="{FF2B5EF4-FFF2-40B4-BE49-F238E27FC236}">
                  <a16:creationId xmlns:a16="http://schemas.microsoft.com/office/drawing/2014/main" id="{82CB8B58-B7C1-4493-985F-0CAFC6738B01}"/>
                </a:ext>
              </a:extLst>
            </p:cNvPr>
            <p:cNvSpPr/>
            <p:nvPr/>
          </p:nvSpPr>
          <p:spPr>
            <a:xfrm>
              <a:off x="10162527" y="1357985"/>
              <a:ext cx="510075" cy="538258"/>
            </a:xfrm>
            <a:prstGeom prst="ellipse">
              <a:avLst/>
            </a:prstGeom>
            <a:solidFill>
              <a:srgbClr val="00B05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562" name="文本框 561">
              <a:extLst>
                <a:ext uri="{FF2B5EF4-FFF2-40B4-BE49-F238E27FC236}">
                  <a16:creationId xmlns:a16="http://schemas.microsoft.com/office/drawing/2014/main" id="{15EE8852-A242-4D4D-939E-AFE2365B846A}"/>
                </a:ext>
              </a:extLst>
            </p:cNvPr>
            <p:cNvSpPr txBox="1"/>
            <p:nvPr/>
          </p:nvSpPr>
          <p:spPr>
            <a:xfrm>
              <a:off x="10096082" y="1470058"/>
              <a:ext cx="642964" cy="276999"/>
            </a:xfrm>
            <a:prstGeom prst="rect">
              <a:avLst/>
            </a:prstGeom>
            <a:noFill/>
          </p:spPr>
          <p:txBody>
            <a:bodyPr wrap="square" rtlCol="0">
              <a:spAutoFit/>
            </a:bodyPr>
            <a:lstStyle/>
            <a:p>
              <a:r>
                <a:rPr lang="zh-CN" altLang="en-US" sz="1200" b="1">
                  <a:solidFill>
                    <a:schemeClr val="bg1"/>
                  </a:solidFill>
                </a:rPr>
                <a:t>崔国辅</a:t>
              </a:r>
            </a:p>
          </p:txBody>
        </p:sp>
        <p:sp>
          <p:nvSpPr>
            <p:cNvPr id="563" name="椭圆 562">
              <a:extLst>
                <a:ext uri="{FF2B5EF4-FFF2-40B4-BE49-F238E27FC236}">
                  <a16:creationId xmlns:a16="http://schemas.microsoft.com/office/drawing/2014/main" id="{1B386ACE-7076-4265-853B-143FC0ED0D3F}"/>
                </a:ext>
              </a:extLst>
            </p:cNvPr>
            <p:cNvSpPr/>
            <p:nvPr/>
          </p:nvSpPr>
          <p:spPr>
            <a:xfrm>
              <a:off x="4163036" y="3575199"/>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564" name="文本框 563">
              <a:extLst>
                <a:ext uri="{FF2B5EF4-FFF2-40B4-BE49-F238E27FC236}">
                  <a16:creationId xmlns:a16="http://schemas.microsoft.com/office/drawing/2014/main" id="{535DC971-C3CC-439A-8621-80E4BFBC2FC1}"/>
                </a:ext>
              </a:extLst>
            </p:cNvPr>
            <p:cNvSpPr txBox="1"/>
            <p:nvPr/>
          </p:nvSpPr>
          <p:spPr>
            <a:xfrm>
              <a:off x="4096591" y="3681404"/>
              <a:ext cx="642964" cy="276999"/>
            </a:xfrm>
            <a:prstGeom prst="rect">
              <a:avLst/>
            </a:prstGeom>
            <a:noFill/>
          </p:spPr>
          <p:txBody>
            <a:bodyPr wrap="square" rtlCol="0">
              <a:spAutoFit/>
            </a:bodyPr>
            <a:lstStyle/>
            <a:p>
              <a:r>
                <a:rPr lang="zh-CN" altLang="en-US" sz="1200" b="1">
                  <a:solidFill>
                    <a:schemeClr val="bg1"/>
                  </a:solidFill>
                </a:rPr>
                <a:t>李嘉祐</a:t>
              </a:r>
            </a:p>
          </p:txBody>
        </p:sp>
        <p:sp>
          <p:nvSpPr>
            <p:cNvPr id="565" name="椭圆 564">
              <a:extLst>
                <a:ext uri="{FF2B5EF4-FFF2-40B4-BE49-F238E27FC236}">
                  <a16:creationId xmlns:a16="http://schemas.microsoft.com/office/drawing/2014/main" id="{886BDDB9-0414-4D18-B56A-41D8945FBBCC}"/>
                </a:ext>
              </a:extLst>
            </p:cNvPr>
            <p:cNvSpPr/>
            <p:nvPr/>
          </p:nvSpPr>
          <p:spPr>
            <a:xfrm>
              <a:off x="7453814" y="596425"/>
              <a:ext cx="510075" cy="510074"/>
            </a:xfrm>
            <a:prstGeom prst="ellipse">
              <a:avLst/>
            </a:prstGeom>
            <a:solidFill>
              <a:srgbClr val="C00000">
                <a:alpha val="8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566" name="文本框 565">
              <a:extLst>
                <a:ext uri="{FF2B5EF4-FFF2-40B4-BE49-F238E27FC236}">
                  <a16:creationId xmlns:a16="http://schemas.microsoft.com/office/drawing/2014/main" id="{650D23A9-E186-40B5-A8F5-1C4C737413D7}"/>
                </a:ext>
              </a:extLst>
            </p:cNvPr>
            <p:cNvSpPr txBox="1"/>
            <p:nvPr/>
          </p:nvSpPr>
          <p:spPr>
            <a:xfrm>
              <a:off x="7387369" y="702630"/>
              <a:ext cx="642964" cy="276999"/>
            </a:xfrm>
            <a:prstGeom prst="rect">
              <a:avLst/>
            </a:prstGeom>
            <a:noFill/>
          </p:spPr>
          <p:txBody>
            <a:bodyPr wrap="square" rtlCol="0">
              <a:spAutoFit/>
            </a:bodyPr>
            <a:lstStyle/>
            <a:p>
              <a:r>
                <a:rPr lang="zh-CN" altLang="en-US" sz="1200" b="1">
                  <a:solidFill>
                    <a:schemeClr val="bg1"/>
                  </a:solidFill>
                </a:rPr>
                <a:t>贺知章</a:t>
              </a:r>
            </a:p>
          </p:txBody>
        </p:sp>
        <p:cxnSp>
          <p:nvCxnSpPr>
            <p:cNvPr id="567" name="直接箭头连接符 566">
              <a:extLst>
                <a:ext uri="{FF2B5EF4-FFF2-40B4-BE49-F238E27FC236}">
                  <a16:creationId xmlns:a16="http://schemas.microsoft.com/office/drawing/2014/main" id="{70AE452D-5706-4982-B5C0-1A99FB8C898D}"/>
                </a:ext>
              </a:extLst>
            </p:cNvPr>
            <p:cNvCxnSpPr>
              <a:cxnSpLocks/>
              <a:stCxn id="566" idx="1"/>
              <a:endCxn id="538" idx="3"/>
            </p:cNvCxnSpPr>
            <p:nvPr/>
          </p:nvCxnSpPr>
          <p:spPr>
            <a:xfrm flipH="1" flipV="1">
              <a:off x="6302565" y="739821"/>
              <a:ext cx="1084804" cy="10130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68" name="直接箭头连接符 567">
              <a:extLst>
                <a:ext uri="{FF2B5EF4-FFF2-40B4-BE49-F238E27FC236}">
                  <a16:creationId xmlns:a16="http://schemas.microsoft.com/office/drawing/2014/main" id="{C4B48635-DE1A-4F1A-8C0D-826469FD0D61}"/>
                </a:ext>
              </a:extLst>
            </p:cNvPr>
            <p:cNvCxnSpPr>
              <a:cxnSpLocks/>
              <a:stCxn id="620" idx="1"/>
            </p:cNvCxnSpPr>
            <p:nvPr/>
          </p:nvCxnSpPr>
          <p:spPr>
            <a:xfrm flipH="1" flipV="1">
              <a:off x="6219325" y="957646"/>
              <a:ext cx="416454" cy="503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9" name="直接箭头连接符 568">
              <a:extLst>
                <a:ext uri="{FF2B5EF4-FFF2-40B4-BE49-F238E27FC236}">
                  <a16:creationId xmlns:a16="http://schemas.microsoft.com/office/drawing/2014/main" id="{C978A69F-FE79-4021-BC66-ACAC7267C244}"/>
                </a:ext>
              </a:extLst>
            </p:cNvPr>
            <p:cNvCxnSpPr>
              <a:cxnSpLocks/>
            </p:cNvCxnSpPr>
            <p:nvPr/>
          </p:nvCxnSpPr>
          <p:spPr>
            <a:xfrm>
              <a:off x="7043753" y="1778323"/>
              <a:ext cx="509179" cy="21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0" name="直接箭头连接符 569">
              <a:extLst>
                <a:ext uri="{FF2B5EF4-FFF2-40B4-BE49-F238E27FC236}">
                  <a16:creationId xmlns:a16="http://schemas.microsoft.com/office/drawing/2014/main" id="{543E7017-D843-446C-8EAC-8A35BBF754FE}"/>
                </a:ext>
              </a:extLst>
            </p:cNvPr>
            <p:cNvCxnSpPr>
              <a:cxnSpLocks/>
              <a:stCxn id="537" idx="3"/>
              <a:endCxn id="559" idx="0"/>
            </p:cNvCxnSpPr>
            <p:nvPr/>
          </p:nvCxnSpPr>
          <p:spPr>
            <a:xfrm flipH="1">
              <a:off x="5457798" y="920159"/>
              <a:ext cx="374979" cy="683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1" name="直接箭头连接符 570">
              <a:extLst>
                <a:ext uri="{FF2B5EF4-FFF2-40B4-BE49-F238E27FC236}">
                  <a16:creationId xmlns:a16="http://schemas.microsoft.com/office/drawing/2014/main" id="{B4A3A103-DD55-4773-9776-821903A2CC03}"/>
                </a:ext>
              </a:extLst>
            </p:cNvPr>
            <p:cNvCxnSpPr>
              <a:stCxn id="524" idx="0"/>
              <a:endCxn id="565" idx="4"/>
            </p:cNvCxnSpPr>
            <p:nvPr/>
          </p:nvCxnSpPr>
          <p:spPr>
            <a:xfrm flipH="1" flipV="1">
              <a:off x="7708852" y="1106499"/>
              <a:ext cx="72611" cy="74652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72" name="直接箭头连接符 571">
              <a:extLst>
                <a:ext uri="{FF2B5EF4-FFF2-40B4-BE49-F238E27FC236}">
                  <a16:creationId xmlns:a16="http://schemas.microsoft.com/office/drawing/2014/main" id="{E0084460-CE6F-43FF-A75F-9ACBDC1CF944}"/>
                </a:ext>
              </a:extLst>
            </p:cNvPr>
            <p:cNvCxnSpPr>
              <a:cxnSpLocks/>
              <a:stCxn id="524" idx="7"/>
              <a:endCxn id="533" idx="1"/>
            </p:cNvCxnSpPr>
            <p:nvPr/>
          </p:nvCxnSpPr>
          <p:spPr>
            <a:xfrm flipV="1">
              <a:off x="7961801" y="1399322"/>
              <a:ext cx="825061" cy="528399"/>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73" name="直接箭头连接符 572">
              <a:extLst>
                <a:ext uri="{FF2B5EF4-FFF2-40B4-BE49-F238E27FC236}">
                  <a16:creationId xmlns:a16="http://schemas.microsoft.com/office/drawing/2014/main" id="{BC7C956F-22C8-43FE-89FE-A3D5FFBB75D7}"/>
                </a:ext>
              </a:extLst>
            </p:cNvPr>
            <p:cNvCxnSpPr>
              <a:cxnSpLocks/>
              <a:stCxn id="525" idx="3"/>
              <a:endCxn id="526" idx="1"/>
            </p:cNvCxnSpPr>
            <p:nvPr/>
          </p:nvCxnSpPr>
          <p:spPr>
            <a:xfrm>
              <a:off x="8070912" y="2108059"/>
              <a:ext cx="1132233" cy="24248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74" name="直接箭头连接符 573">
              <a:extLst>
                <a:ext uri="{FF2B5EF4-FFF2-40B4-BE49-F238E27FC236}">
                  <a16:creationId xmlns:a16="http://schemas.microsoft.com/office/drawing/2014/main" id="{301C3E65-3A21-4AB0-A594-8D245584D527}"/>
                </a:ext>
              </a:extLst>
            </p:cNvPr>
            <p:cNvCxnSpPr>
              <a:cxnSpLocks/>
              <a:stCxn id="524" idx="3"/>
              <a:endCxn id="528" idx="0"/>
            </p:cNvCxnSpPr>
            <p:nvPr/>
          </p:nvCxnSpPr>
          <p:spPr>
            <a:xfrm flipH="1">
              <a:off x="7319291" y="2288397"/>
              <a:ext cx="281833" cy="82778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75" name="直接箭头连接符 574">
              <a:extLst>
                <a:ext uri="{FF2B5EF4-FFF2-40B4-BE49-F238E27FC236}">
                  <a16:creationId xmlns:a16="http://schemas.microsoft.com/office/drawing/2014/main" id="{8F995913-B2D4-4127-BD70-5431520A3FF1}"/>
                </a:ext>
              </a:extLst>
            </p:cNvPr>
            <p:cNvCxnSpPr>
              <a:cxnSpLocks/>
              <a:stCxn id="528" idx="7"/>
              <a:endCxn id="524" idx="4"/>
            </p:cNvCxnSpPr>
            <p:nvPr/>
          </p:nvCxnSpPr>
          <p:spPr>
            <a:xfrm flipV="1">
              <a:off x="7499629" y="2363096"/>
              <a:ext cx="281834" cy="82778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76" name="直接箭头连接符 575">
              <a:extLst>
                <a:ext uri="{FF2B5EF4-FFF2-40B4-BE49-F238E27FC236}">
                  <a16:creationId xmlns:a16="http://schemas.microsoft.com/office/drawing/2014/main" id="{6EFC65ED-F38C-4504-8255-309137B1E610}"/>
                </a:ext>
              </a:extLst>
            </p:cNvPr>
            <p:cNvCxnSpPr>
              <a:stCxn id="528" idx="7"/>
              <a:endCxn id="532" idx="3"/>
            </p:cNvCxnSpPr>
            <p:nvPr/>
          </p:nvCxnSpPr>
          <p:spPr>
            <a:xfrm flipV="1">
              <a:off x="7499629" y="1566507"/>
              <a:ext cx="1373998" cy="1624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7" name="直接箭头连接符 576">
              <a:extLst>
                <a:ext uri="{FF2B5EF4-FFF2-40B4-BE49-F238E27FC236}">
                  <a16:creationId xmlns:a16="http://schemas.microsoft.com/office/drawing/2014/main" id="{21E6DC93-4F1C-4264-AAC3-D23A579B45B6}"/>
                </a:ext>
              </a:extLst>
            </p:cNvPr>
            <p:cNvCxnSpPr>
              <a:cxnSpLocks/>
              <a:endCxn id="527" idx="1"/>
            </p:cNvCxnSpPr>
            <p:nvPr/>
          </p:nvCxnSpPr>
          <p:spPr>
            <a:xfrm flipV="1">
              <a:off x="7608740" y="2520545"/>
              <a:ext cx="1453261" cy="72704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78" name="直接箭头连接符 577">
              <a:extLst>
                <a:ext uri="{FF2B5EF4-FFF2-40B4-BE49-F238E27FC236}">
                  <a16:creationId xmlns:a16="http://schemas.microsoft.com/office/drawing/2014/main" id="{79F96A26-F39B-438E-9F8B-56AA567D4836}"/>
                </a:ext>
              </a:extLst>
            </p:cNvPr>
            <p:cNvCxnSpPr>
              <a:stCxn id="526" idx="7"/>
              <a:endCxn id="561" idx="3"/>
            </p:cNvCxnSpPr>
            <p:nvPr/>
          </p:nvCxnSpPr>
          <p:spPr>
            <a:xfrm flipV="1">
              <a:off x="9563822" y="1817417"/>
              <a:ext cx="673404" cy="53312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79" name="直接箭头连接符 578">
              <a:extLst>
                <a:ext uri="{FF2B5EF4-FFF2-40B4-BE49-F238E27FC236}">
                  <a16:creationId xmlns:a16="http://schemas.microsoft.com/office/drawing/2014/main" id="{6301C1AB-3FD3-404A-8218-E9BC8A04789C}"/>
                </a:ext>
              </a:extLst>
            </p:cNvPr>
            <p:cNvCxnSpPr>
              <a:stCxn id="529" idx="3"/>
              <a:endCxn id="555" idx="1"/>
            </p:cNvCxnSpPr>
            <p:nvPr/>
          </p:nvCxnSpPr>
          <p:spPr>
            <a:xfrm flipV="1">
              <a:off x="7608740" y="3366011"/>
              <a:ext cx="788855" cy="521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80" name="直接箭头连接符 579">
              <a:extLst>
                <a:ext uri="{FF2B5EF4-FFF2-40B4-BE49-F238E27FC236}">
                  <a16:creationId xmlns:a16="http://schemas.microsoft.com/office/drawing/2014/main" id="{8FC72E1A-5605-44E9-993C-EB03423B4AB0}"/>
                </a:ext>
              </a:extLst>
            </p:cNvPr>
            <p:cNvCxnSpPr>
              <a:cxnSpLocks/>
              <a:stCxn id="555" idx="3"/>
              <a:endCxn id="549" idx="1"/>
            </p:cNvCxnSpPr>
            <p:nvPr/>
          </p:nvCxnSpPr>
          <p:spPr>
            <a:xfrm flipV="1">
              <a:off x="9040559" y="3324172"/>
              <a:ext cx="979401" cy="4183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81" name="直接箭头连接符 580">
              <a:extLst>
                <a:ext uri="{FF2B5EF4-FFF2-40B4-BE49-F238E27FC236}">
                  <a16:creationId xmlns:a16="http://schemas.microsoft.com/office/drawing/2014/main" id="{3BC3F1E8-5171-430F-8A30-FBFF8E951286}"/>
                </a:ext>
              </a:extLst>
            </p:cNvPr>
            <p:cNvCxnSpPr>
              <a:cxnSpLocks/>
              <a:stCxn id="612" idx="0"/>
              <a:endCxn id="549" idx="5"/>
            </p:cNvCxnSpPr>
            <p:nvPr/>
          </p:nvCxnSpPr>
          <p:spPr>
            <a:xfrm flipH="1" flipV="1">
              <a:off x="10380637" y="3684848"/>
              <a:ext cx="316562" cy="972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2" name="直接箭头连接符 581">
              <a:extLst>
                <a:ext uri="{FF2B5EF4-FFF2-40B4-BE49-F238E27FC236}">
                  <a16:creationId xmlns:a16="http://schemas.microsoft.com/office/drawing/2014/main" id="{9DE8403F-5890-4209-A025-5234E1BF49BB}"/>
                </a:ext>
              </a:extLst>
            </p:cNvPr>
            <p:cNvCxnSpPr>
              <a:cxnSpLocks/>
              <a:stCxn id="549" idx="4"/>
            </p:cNvCxnSpPr>
            <p:nvPr/>
          </p:nvCxnSpPr>
          <p:spPr>
            <a:xfrm flipH="1">
              <a:off x="9113068" y="3759547"/>
              <a:ext cx="1087231" cy="114227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83" name="直接箭头连接符 582">
              <a:extLst>
                <a:ext uri="{FF2B5EF4-FFF2-40B4-BE49-F238E27FC236}">
                  <a16:creationId xmlns:a16="http://schemas.microsoft.com/office/drawing/2014/main" id="{30952341-F31B-47D4-9EA3-ED2F7D8DB1E5}"/>
                </a:ext>
              </a:extLst>
            </p:cNvPr>
            <p:cNvCxnSpPr>
              <a:cxnSpLocks/>
              <a:stCxn id="545" idx="3"/>
              <a:endCxn id="613" idx="1"/>
            </p:cNvCxnSpPr>
            <p:nvPr/>
          </p:nvCxnSpPr>
          <p:spPr>
            <a:xfrm flipV="1">
              <a:off x="9227031" y="4901822"/>
              <a:ext cx="1148685" cy="156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4" name="直接箭头连接符 583">
              <a:extLst>
                <a:ext uri="{FF2B5EF4-FFF2-40B4-BE49-F238E27FC236}">
                  <a16:creationId xmlns:a16="http://schemas.microsoft.com/office/drawing/2014/main" id="{05247DF4-3D29-46B7-840B-F9F614B8C4C0}"/>
                </a:ext>
              </a:extLst>
            </p:cNvPr>
            <p:cNvCxnSpPr>
              <a:cxnSpLocks/>
              <a:stCxn id="544" idx="1"/>
            </p:cNvCxnSpPr>
            <p:nvPr/>
          </p:nvCxnSpPr>
          <p:spPr>
            <a:xfrm flipH="1" flipV="1">
              <a:off x="7570589" y="3494751"/>
              <a:ext cx="1186654" cy="1382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5" name="直接箭头连接符 584">
              <a:extLst>
                <a:ext uri="{FF2B5EF4-FFF2-40B4-BE49-F238E27FC236}">
                  <a16:creationId xmlns:a16="http://schemas.microsoft.com/office/drawing/2014/main" id="{8ADD2996-B396-4523-BA3B-BE5FC7774B87}"/>
                </a:ext>
              </a:extLst>
            </p:cNvPr>
            <p:cNvCxnSpPr>
              <a:stCxn id="554" idx="3"/>
              <a:endCxn id="530" idx="0"/>
            </p:cNvCxnSpPr>
            <p:nvPr/>
          </p:nvCxnSpPr>
          <p:spPr>
            <a:xfrm flipH="1">
              <a:off x="7822166" y="3587733"/>
              <a:ext cx="716393" cy="66551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86" name="直接箭头连接符 585">
              <a:extLst>
                <a:ext uri="{FF2B5EF4-FFF2-40B4-BE49-F238E27FC236}">
                  <a16:creationId xmlns:a16="http://schemas.microsoft.com/office/drawing/2014/main" id="{8420210D-0B60-49AA-BDD1-8E276E57D8EC}"/>
                </a:ext>
              </a:extLst>
            </p:cNvPr>
            <p:cNvCxnSpPr>
              <a:cxnSpLocks/>
              <a:endCxn id="554" idx="4"/>
            </p:cNvCxnSpPr>
            <p:nvPr/>
          </p:nvCxnSpPr>
          <p:spPr>
            <a:xfrm flipV="1">
              <a:off x="8037521" y="3662432"/>
              <a:ext cx="681377" cy="69196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87" name="直接箭头连接符 586">
              <a:extLst>
                <a:ext uri="{FF2B5EF4-FFF2-40B4-BE49-F238E27FC236}">
                  <a16:creationId xmlns:a16="http://schemas.microsoft.com/office/drawing/2014/main" id="{7B775EB0-645F-4789-8592-BB4E803CC6AC}"/>
                </a:ext>
              </a:extLst>
            </p:cNvPr>
            <p:cNvCxnSpPr>
              <a:cxnSpLocks/>
              <a:stCxn id="528" idx="5"/>
              <a:endCxn id="530" idx="0"/>
            </p:cNvCxnSpPr>
            <p:nvPr/>
          </p:nvCxnSpPr>
          <p:spPr>
            <a:xfrm>
              <a:off x="7499629" y="3551559"/>
              <a:ext cx="322537" cy="70168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88" name="直接箭头连接符 587">
              <a:extLst>
                <a:ext uri="{FF2B5EF4-FFF2-40B4-BE49-F238E27FC236}">
                  <a16:creationId xmlns:a16="http://schemas.microsoft.com/office/drawing/2014/main" id="{655F9257-720D-4A2C-9D89-77B8A4D8202B}"/>
                </a:ext>
              </a:extLst>
            </p:cNvPr>
            <p:cNvCxnSpPr>
              <a:cxnSpLocks/>
              <a:stCxn id="530" idx="1"/>
              <a:endCxn id="528" idx="4"/>
            </p:cNvCxnSpPr>
            <p:nvPr/>
          </p:nvCxnSpPr>
          <p:spPr>
            <a:xfrm flipH="1" flipV="1">
              <a:off x="7319291" y="3626258"/>
              <a:ext cx="322536" cy="70168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89" name="直接箭头连接符 588">
              <a:extLst>
                <a:ext uri="{FF2B5EF4-FFF2-40B4-BE49-F238E27FC236}">
                  <a16:creationId xmlns:a16="http://schemas.microsoft.com/office/drawing/2014/main" id="{34E728E1-527B-462F-90EC-82A633348C1E}"/>
                </a:ext>
              </a:extLst>
            </p:cNvPr>
            <p:cNvCxnSpPr>
              <a:cxnSpLocks/>
              <a:stCxn id="528" idx="3"/>
              <a:endCxn id="535" idx="3"/>
            </p:cNvCxnSpPr>
            <p:nvPr/>
          </p:nvCxnSpPr>
          <p:spPr>
            <a:xfrm flipH="1">
              <a:off x="6122226" y="3551559"/>
              <a:ext cx="1016726" cy="76605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0" name="直接箭头连接符 589">
              <a:extLst>
                <a:ext uri="{FF2B5EF4-FFF2-40B4-BE49-F238E27FC236}">
                  <a16:creationId xmlns:a16="http://schemas.microsoft.com/office/drawing/2014/main" id="{500CB6A2-38D1-481C-B526-877FD577FCC2}"/>
                </a:ext>
              </a:extLst>
            </p:cNvPr>
            <p:cNvCxnSpPr>
              <a:cxnSpLocks/>
              <a:stCxn id="534" idx="7"/>
            </p:cNvCxnSpPr>
            <p:nvPr/>
          </p:nvCxnSpPr>
          <p:spPr>
            <a:xfrm flipV="1">
              <a:off x="6013115" y="3494749"/>
              <a:ext cx="1058040" cy="64252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1" name="直接箭头连接符 590">
              <a:extLst>
                <a:ext uri="{FF2B5EF4-FFF2-40B4-BE49-F238E27FC236}">
                  <a16:creationId xmlns:a16="http://schemas.microsoft.com/office/drawing/2014/main" id="{F271A30D-0F4E-45AD-900C-0E427A4ED6E1}"/>
                </a:ext>
              </a:extLst>
            </p:cNvPr>
            <p:cNvCxnSpPr>
              <a:cxnSpLocks/>
            </p:cNvCxnSpPr>
            <p:nvPr/>
          </p:nvCxnSpPr>
          <p:spPr>
            <a:xfrm flipH="1" flipV="1">
              <a:off x="5624081" y="3227057"/>
              <a:ext cx="1479285" cy="2053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2" name="直接箭头连接符 591">
              <a:extLst>
                <a:ext uri="{FF2B5EF4-FFF2-40B4-BE49-F238E27FC236}">
                  <a16:creationId xmlns:a16="http://schemas.microsoft.com/office/drawing/2014/main" id="{50C43BED-5130-4CD2-A2DD-A0BD56C34BEB}"/>
                </a:ext>
              </a:extLst>
            </p:cNvPr>
            <p:cNvCxnSpPr>
              <a:cxnSpLocks/>
              <a:stCxn id="540" idx="3"/>
              <a:endCxn id="529" idx="1"/>
            </p:cNvCxnSpPr>
            <p:nvPr/>
          </p:nvCxnSpPr>
          <p:spPr>
            <a:xfrm>
              <a:off x="5660844" y="3345091"/>
              <a:ext cx="1368995" cy="2613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3" name="直接箭头连接符 592">
              <a:extLst>
                <a:ext uri="{FF2B5EF4-FFF2-40B4-BE49-F238E27FC236}">
                  <a16:creationId xmlns:a16="http://schemas.microsoft.com/office/drawing/2014/main" id="{7F897819-D58F-4261-B8BF-CB85781A9CA5}"/>
                </a:ext>
              </a:extLst>
            </p:cNvPr>
            <p:cNvCxnSpPr>
              <a:cxnSpLocks/>
              <a:stCxn id="550" idx="1"/>
            </p:cNvCxnSpPr>
            <p:nvPr/>
          </p:nvCxnSpPr>
          <p:spPr>
            <a:xfrm flipH="1">
              <a:off x="9004959" y="3504510"/>
              <a:ext cx="905888" cy="4704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4" name="直接箭头连接符 593">
              <a:extLst>
                <a:ext uri="{FF2B5EF4-FFF2-40B4-BE49-F238E27FC236}">
                  <a16:creationId xmlns:a16="http://schemas.microsoft.com/office/drawing/2014/main" id="{DAD45E0D-B8B3-48C5-A6E1-CC66E42C885A}"/>
                </a:ext>
              </a:extLst>
            </p:cNvPr>
            <p:cNvCxnSpPr>
              <a:cxnSpLocks/>
              <a:stCxn id="526" idx="3"/>
              <a:endCxn id="554" idx="0"/>
            </p:cNvCxnSpPr>
            <p:nvPr/>
          </p:nvCxnSpPr>
          <p:spPr>
            <a:xfrm flipH="1">
              <a:off x="8718898" y="2711215"/>
              <a:ext cx="484247" cy="44114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5" name="直接箭头连接符 594">
              <a:extLst>
                <a:ext uri="{FF2B5EF4-FFF2-40B4-BE49-F238E27FC236}">
                  <a16:creationId xmlns:a16="http://schemas.microsoft.com/office/drawing/2014/main" id="{D0981E60-81C9-45E5-AC45-AD77FE2B61C7}"/>
                </a:ext>
              </a:extLst>
            </p:cNvPr>
            <p:cNvCxnSpPr>
              <a:stCxn id="549" idx="0"/>
              <a:endCxn id="526" idx="5"/>
            </p:cNvCxnSpPr>
            <p:nvPr/>
          </p:nvCxnSpPr>
          <p:spPr>
            <a:xfrm flipH="1" flipV="1">
              <a:off x="9563822" y="2711215"/>
              <a:ext cx="636477" cy="5382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6" name="直接箭头连接符 595">
              <a:extLst>
                <a:ext uri="{FF2B5EF4-FFF2-40B4-BE49-F238E27FC236}">
                  <a16:creationId xmlns:a16="http://schemas.microsoft.com/office/drawing/2014/main" id="{FBA201DD-BD37-4B2B-82CA-0B443D6A4111}"/>
                </a:ext>
              </a:extLst>
            </p:cNvPr>
            <p:cNvCxnSpPr>
              <a:cxnSpLocks/>
              <a:stCxn id="528" idx="3"/>
              <a:endCxn id="547" idx="0"/>
            </p:cNvCxnSpPr>
            <p:nvPr/>
          </p:nvCxnSpPr>
          <p:spPr>
            <a:xfrm flipH="1">
              <a:off x="6688375" y="3551559"/>
              <a:ext cx="450577" cy="1487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7" name="直接箭头连接符 596">
              <a:extLst>
                <a:ext uri="{FF2B5EF4-FFF2-40B4-BE49-F238E27FC236}">
                  <a16:creationId xmlns:a16="http://schemas.microsoft.com/office/drawing/2014/main" id="{CAFD1B70-7F7F-4F39-8191-09E55E18282C}"/>
                </a:ext>
              </a:extLst>
            </p:cNvPr>
            <p:cNvCxnSpPr>
              <a:stCxn id="524" idx="5"/>
              <a:endCxn id="554" idx="1"/>
            </p:cNvCxnSpPr>
            <p:nvPr/>
          </p:nvCxnSpPr>
          <p:spPr>
            <a:xfrm>
              <a:off x="7961801" y="2288397"/>
              <a:ext cx="576758" cy="93866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8" name="直接箭头连接符 597">
              <a:extLst>
                <a:ext uri="{FF2B5EF4-FFF2-40B4-BE49-F238E27FC236}">
                  <a16:creationId xmlns:a16="http://schemas.microsoft.com/office/drawing/2014/main" id="{D8C3E0D2-F56F-423E-96EB-247B3470D704}"/>
                </a:ext>
              </a:extLst>
            </p:cNvPr>
            <p:cNvCxnSpPr>
              <a:cxnSpLocks/>
            </p:cNvCxnSpPr>
            <p:nvPr/>
          </p:nvCxnSpPr>
          <p:spPr>
            <a:xfrm flipH="1">
              <a:off x="4656979" y="3429000"/>
              <a:ext cx="499952" cy="24350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9" name="直接箭头连接符 598">
              <a:extLst>
                <a:ext uri="{FF2B5EF4-FFF2-40B4-BE49-F238E27FC236}">
                  <a16:creationId xmlns:a16="http://schemas.microsoft.com/office/drawing/2014/main" id="{A11AB3B0-EF66-4BE2-8F82-2CBE37BF600A}"/>
                </a:ext>
              </a:extLst>
            </p:cNvPr>
            <p:cNvCxnSpPr>
              <a:cxnSpLocks/>
              <a:endCxn id="558" idx="3"/>
            </p:cNvCxnSpPr>
            <p:nvPr/>
          </p:nvCxnSpPr>
          <p:spPr>
            <a:xfrm flipH="1" flipV="1">
              <a:off x="3496147" y="3320698"/>
              <a:ext cx="681094" cy="30363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00" name="直接箭头连接符 599">
              <a:extLst>
                <a:ext uri="{FF2B5EF4-FFF2-40B4-BE49-F238E27FC236}">
                  <a16:creationId xmlns:a16="http://schemas.microsoft.com/office/drawing/2014/main" id="{2D4B43AF-B5ED-4507-A2E9-78607A33F390}"/>
                </a:ext>
              </a:extLst>
            </p:cNvPr>
            <p:cNvCxnSpPr>
              <a:cxnSpLocks/>
              <a:endCxn id="564" idx="1"/>
            </p:cNvCxnSpPr>
            <p:nvPr/>
          </p:nvCxnSpPr>
          <p:spPr>
            <a:xfrm>
              <a:off x="3427714" y="3525109"/>
              <a:ext cx="668877" cy="294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1" name="直接箭头连接符 600">
              <a:extLst>
                <a:ext uri="{FF2B5EF4-FFF2-40B4-BE49-F238E27FC236}">
                  <a16:creationId xmlns:a16="http://schemas.microsoft.com/office/drawing/2014/main" id="{A153734B-C6A5-4DE4-AC22-1FC234FE18C8}"/>
                </a:ext>
              </a:extLst>
            </p:cNvPr>
            <p:cNvCxnSpPr>
              <a:stCxn id="557" idx="0"/>
              <a:endCxn id="614" idx="4"/>
            </p:cNvCxnSpPr>
            <p:nvPr/>
          </p:nvCxnSpPr>
          <p:spPr>
            <a:xfrm flipH="1" flipV="1">
              <a:off x="2999382" y="2235136"/>
              <a:ext cx="175284" cy="840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2" name="直接箭头连接符 601">
              <a:extLst>
                <a:ext uri="{FF2B5EF4-FFF2-40B4-BE49-F238E27FC236}">
                  <a16:creationId xmlns:a16="http://schemas.microsoft.com/office/drawing/2014/main" id="{74B13421-943B-4E9B-8AD4-9C5AC7E70969}"/>
                </a:ext>
              </a:extLst>
            </p:cNvPr>
            <p:cNvCxnSpPr>
              <a:stCxn id="557" idx="1"/>
              <a:endCxn id="542" idx="3"/>
            </p:cNvCxnSpPr>
            <p:nvPr/>
          </p:nvCxnSpPr>
          <p:spPr>
            <a:xfrm flipH="1" flipV="1">
              <a:off x="2186295" y="2820956"/>
              <a:ext cx="808032" cy="329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3" name="直接箭头连接符 602">
              <a:extLst>
                <a:ext uri="{FF2B5EF4-FFF2-40B4-BE49-F238E27FC236}">
                  <a16:creationId xmlns:a16="http://schemas.microsoft.com/office/drawing/2014/main" id="{C7996ED7-E56D-4381-AC30-B530D173AE9B}"/>
                </a:ext>
              </a:extLst>
            </p:cNvPr>
            <p:cNvCxnSpPr>
              <a:stCxn id="541" idx="5"/>
              <a:endCxn id="558" idx="1"/>
            </p:cNvCxnSpPr>
            <p:nvPr/>
          </p:nvCxnSpPr>
          <p:spPr>
            <a:xfrm>
              <a:off x="2077184" y="3001294"/>
              <a:ext cx="775999" cy="319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4" name="直接箭头连接符 603">
              <a:extLst>
                <a:ext uri="{FF2B5EF4-FFF2-40B4-BE49-F238E27FC236}">
                  <a16:creationId xmlns:a16="http://schemas.microsoft.com/office/drawing/2014/main" id="{B3AABF0E-16A0-4851-9C86-43118F2A2743}"/>
                </a:ext>
              </a:extLst>
            </p:cNvPr>
            <p:cNvCxnSpPr>
              <a:cxnSpLocks/>
              <a:stCxn id="557" idx="3"/>
              <a:endCxn id="552" idx="0"/>
            </p:cNvCxnSpPr>
            <p:nvPr/>
          </p:nvCxnSpPr>
          <p:spPr>
            <a:xfrm>
              <a:off x="2994327" y="3511368"/>
              <a:ext cx="5055" cy="1095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5" name="直接箭头连接符 604">
              <a:extLst>
                <a:ext uri="{FF2B5EF4-FFF2-40B4-BE49-F238E27FC236}">
                  <a16:creationId xmlns:a16="http://schemas.microsoft.com/office/drawing/2014/main" id="{0461FE25-91E0-41AF-B86B-C70074D97024}"/>
                </a:ext>
              </a:extLst>
            </p:cNvPr>
            <p:cNvCxnSpPr>
              <a:stCxn id="552" idx="7"/>
              <a:endCxn id="557" idx="4"/>
            </p:cNvCxnSpPr>
            <p:nvPr/>
          </p:nvCxnSpPr>
          <p:spPr>
            <a:xfrm flipH="1" flipV="1">
              <a:off x="3174666" y="3586067"/>
              <a:ext cx="5054" cy="1095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6" name="直接箭头连接符 605">
              <a:extLst>
                <a:ext uri="{FF2B5EF4-FFF2-40B4-BE49-F238E27FC236}">
                  <a16:creationId xmlns:a16="http://schemas.microsoft.com/office/drawing/2014/main" id="{B73AB25B-03E5-4306-8A88-66593761C895}"/>
                </a:ext>
              </a:extLst>
            </p:cNvPr>
            <p:cNvCxnSpPr>
              <a:stCxn id="563" idx="3"/>
              <a:endCxn id="553" idx="3"/>
            </p:cNvCxnSpPr>
            <p:nvPr/>
          </p:nvCxnSpPr>
          <p:spPr>
            <a:xfrm flipH="1">
              <a:off x="3320863" y="4010574"/>
              <a:ext cx="916872" cy="84074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07" name="直接箭头连接符 606">
              <a:extLst>
                <a:ext uri="{FF2B5EF4-FFF2-40B4-BE49-F238E27FC236}">
                  <a16:creationId xmlns:a16="http://schemas.microsoft.com/office/drawing/2014/main" id="{5241779F-574F-4956-A373-BF4F1A9DE91D}"/>
                </a:ext>
              </a:extLst>
            </p:cNvPr>
            <p:cNvCxnSpPr>
              <a:cxnSpLocks/>
            </p:cNvCxnSpPr>
            <p:nvPr/>
          </p:nvCxnSpPr>
          <p:spPr>
            <a:xfrm>
              <a:off x="3116060" y="5167191"/>
              <a:ext cx="463500" cy="399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8" name="直接箭头连接符 607">
              <a:extLst>
                <a:ext uri="{FF2B5EF4-FFF2-40B4-BE49-F238E27FC236}">
                  <a16:creationId xmlns:a16="http://schemas.microsoft.com/office/drawing/2014/main" id="{4CD63311-FA60-4709-8BB6-64A2E48D15E9}"/>
                </a:ext>
              </a:extLst>
            </p:cNvPr>
            <p:cNvCxnSpPr>
              <a:cxnSpLocks/>
              <a:stCxn id="618" idx="0"/>
            </p:cNvCxnSpPr>
            <p:nvPr/>
          </p:nvCxnSpPr>
          <p:spPr>
            <a:xfrm flipH="1" flipV="1">
              <a:off x="3240975" y="5038774"/>
              <a:ext cx="521178" cy="426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9" name="直接箭头连接符 608">
              <a:extLst>
                <a:ext uri="{FF2B5EF4-FFF2-40B4-BE49-F238E27FC236}">
                  <a16:creationId xmlns:a16="http://schemas.microsoft.com/office/drawing/2014/main" id="{D3FAD963-166D-42E2-903B-88701920D1C9}"/>
                </a:ext>
              </a:extLst>
            </p:cNvPr>
            <p:cNvCxnSpPr>
              <a:stCxn id="618" idx="7"/>
              <a:endCxn id="617" idx="1"/>
            </p:cNvCxnSpPr>
            <p:nvPr/>
          </p:nvCxnSpPr>
          <p:spPr>
            <a:xfrm flipV="1">
              <a:off x="3942491" y="5197460"/>
              <a:ext cx="690436" cy="342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0" name="直接箭头连接符 609">
              <a:extLst>
                <a:ext uri="{FF2B5EF4-FFF2-40B4-BE49-F238E27FC236}">
                  <a16:creationId xmlns:a16="http://schemas.microsoft.com/office/drawing/2014/main" id="{B1F09D6B-C121-4DC1-B2EF-33436FB21944}"/>
                </a:ext>
              </a:extLst>
            </p:cNvPr>
            <p:cNvCxnSpPr>
              <a:stCxn id="616" idx="3"/>
              <a:endCxn id="619" idx="3"/>
            </p:cNvCxnSpPr>
            <p:nvPr/>
          </p:nvCxnSpPr>
          <p:spPr>
            <a:xfrm flipH="1">
              <a:off x="4051602" y="5377798"/>
              <a:ext cx="690438" cy="342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1" name="直接箭头连接符 610">
              <a:extLst>
                <a:ext uri="{FF2B5EF4-FFF2-40B4-BE49-F238E27FC236}">
                  <a16:creationId xmlns:a16="http://schemas.microsoft.com/office/drawing/2014/main" id="{FE0FCC7A-F3DF-4D22-833E-A5DE29A6D8C9}"/>
                </a:ext>
              </a:extLst>
            </p:cNvPr>
            <p:cNvCxnSpPr>
              <a:cxnSpLocks/>
              <a:stCxn id="559" idx="7"/>
              <a:endCxn id="537" idx="4"/>
            </p:cNvCxnSpPr>
            <p:nvPr/>
          </p:nvCxnSpPr>
          <p:spPr>
            <a:xfrm flipV="1">
              <a:off x="5638136" y="994858"/>
              <a:ext cx="374980" cy="683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22" name="文本框 621">
            <a:extLst>
              <a:ext uri="{FF2B5EF4-FFF2-40B4-BE49-F238E27FC236}">
                <a16:creationId xmlns:a16="http://schemas.microsoft.com/office/drawing/2014/main" id="{4D25A7F2-1F33-411D-B80B-408A9736D0F7}"/>
              </a:ext>
            </a:extLst>
          </p:cNvPr>
          <p:cNvSpPr txBox="1"/>
          <p:nvPr/>
        </p:nvSpPr>
        <p:spPr>
          <a:xfrm>
            <a:off x="363733" y="3477987"/>
            <a:ext cx="1584470" cy="1308179"/>
          </a:xfrm>
          <a:prstGeom prst="rect">
            <a:avLst/>
          </a:prstGeom>
          <a:solidFill>
            <a:schemeClr val="accent6">
              <a:lumMod val="20000"/>
              <a:lumOff val="80000"/>
            </a:schemeClr>
          </a:solidFill>
        </p:spPr>
        <p:txBody>
          <a:bodyPr wrap="square" rtlCol="0">
            <a:spAutoFit/>
          </a:bodyPr>
          <a:lstStyle/>
          <a:p>
            <a:pPr>
              <a:lnSpc>
                <a:spcPts val="2400"/>
              </a:lnSpc>
            </a:pPr>
            <a:r>
              <a:rPr lang="zh-CN" altLang="en-US" b="1">
                <a:solidFill>
                  <a:schemeClr val="accent6">
                    <a:lumMod val="50000"/>
                  </a:schemeClr>
                </a:solidFill>
              </a:rPr>
              <a:t>绿色</a:t>
            </a:r>
            <a:r>
              <a:rPr lang="zh-CN" altLang="en-US" b="1">
                <a:solidFill>
                  <a:schemeClr val="accent2">
                    <a:lumMod val="50000"/>
                  </a:schemeClr>
                </a:solidFill>
              </a:rPr>
              <a:t>标出杜甫经过</a:t>
            </a:r>
            <a:r>
              <a:rPr lang="zh-CN" altLang="en-US" b="1">
                <a:solidFill>
                  <a:srgbClr val="C00000"/>
                </a:solidFill>
              </a:rPr>
              <a:t>两个中间人</a:t>
            </a:r>
            <a:r>
              <a:rPr lang="zh-CN" altLang="en-US" b="1">
                <a:solidFill>
                  <a:schemeClr val="accent2">
                    <a:lumMod val="50000"/>
                  </a:schemeClr>
                </a:solidFill>
              </a:rPr>
              <a:t>可以联系到的诗人</a:t>
            </a:r>
          </a:p>
        </p:txBody>
      </p:sp>
      <p:sp>
        <p:nvSpPr>
          <p:cNvPr id="6" name="文本框 5">
            <a:extLst>
              <a:ext uri="{FF2B5EF4-FFF2-40B4-BE49-F238E27FC236}">
                <a16:creationId xmlns:a16="http://schemas.microsoft.com/office/drawing/2014/main" id="{0C084B02-C503-4C91-B636-1907CA4D6008}"/>
              </a:ext>
            </a:extLst>
          </p:cNvPr>
          <p:cNvSpPr txBox="1"/>
          <p:nvPr/>
        </p:nvSpPr>
        <p:spPr>
          <a:xfrm>
            <a:off x="3425533" y="2746281"/>
            <a:ext cx="5342034" cy="737510"/>
          </a:xfrm>
          <a:prstGeom prst="rect">
            <a:avLst/>
          </a:prstGeom>
          <a:solidFill>
            <a:schemeClr val="accent4">
              <a:lumMod val="20000"/>
              <a:lumOff val="80000"/>
            </a:schemeClr>
          </a:solidFill>
        </p:spPr>
        <p:txBody>
          <a:bodyPr wrap="square" rtlCol="0">
            <a:spAutoFit/>
          </a:bodyPr>
          <a:lstStyle/>
          <a:p>
            <a:pPr algn="ctr">
              <a:lnSpc>
                <a:spcPts val="2600"/>
              </a:lnSpc>
            </a:pPr>
            <a:r>
              <a:rPr lang="zh-CN" altLang="en-US" b="1">
                <a:solidFill>
                  <a:srgbClr val="002060"/>
                </a:solidFill>
              </a:rPr>
              <a:t>复杂网络的“六度分隔理论”（</a:t>
            </a:r>
            <a:r>
              <a:rPr lang="zh-CN" altLang="en-US" b="1">
                <a:solidFill>
                  <a:srgbClr val="C00000"/>
                </a:solidFill>
              </a:rPr>
              <a:t>小世界理论</a:t>
            </a:r>
            <a:r>
              <a:rPr lang="zh-CN" altLang="en-US" b="1">
                <a:solidFill>
                  <a:srgbClr val="002060"/>
                </a:solidFill>
              </a:rPr>
              <a:t>）</a:t>
            </a:r>
            <a:endParaRPr lang="en-US" altLang="zh-CN" b="1">
              <a:solidFill>
                <a:srgbClr val="002060"/>
              </a:solidFill>
            </a:endParaRPr>
          </a:p>
          <a:p>
            <a:pPr algn="ctr">
              <a:lnSpc>
                <a:spcPts val="2600"/>
              </a:lnSpc>
            </a:pPr>
            <a:r>
              <a:rPr lang="zh-CN" altLang="en-US" b="1">
                <a:solidFill>
                  <a:srgbClr val="002060"/>
                </a:solidFill>
              </a:rPr>
              <a:t>你最多通过</a:t>
            </a:r>
            <a:r>
              <a:rPr lang="en-US" altLang="zh-CN" b="1">
                <a:solidFill>
                  <a:srgbClr val="002060"/>
                </a:solidFill>
              </a:rPr>
              <a:t>5</a:t>
            </a:r>
            <a:r>
              <a:rPr lang="zh-CN" altLang="en-US" b="1">
                <a:solidFill>
                  <a:srgbClr val="002060"/>
                </a:solidFill>
              </a:rPr>
              <a:t>个中间人就可联系到世界上任何一个人</a:t>
            </a:r>
          </a:p>
        </p:txBody>
      </p:sp>
    </p:spTree>
    <p:extLst>
      <p:ext uri="{BB962C8B-B14F-4D97-AF65-F5344CB8AC3E}">
        <p14:creationId xmlns:p14="http://schemas.microsoft.com/office/powerpoint/2010/main" val="4179150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22" grpId="0" animBg="1"/>
      <p:bldP spid="622"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传递闭包的计算</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第二十讲  关系的闭包</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16</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生活中关系传递闭包的计算举例（二）</a:t>
            </a:r>
          </a:p>
        </p:txBody>
      </p:sp>
      <p:sp>
        <p:nvSpPr>
          <p:cNvPr id="11" name="文本框 10">
            <a:extLst>
              <a:ext uri="{FF2B5EF4-FFF2-40B4-BE49-F238E27FC236}">
                <a16:creationId xmlns:a16="http://schemas.microsoft.com/office/drawing/2014/main" id="{40070326-946C-4704-8F5A-A76E6EC4D872}"/>
              </a:ext>
            </a:extLst>
          </p:cNvPr>
          <p:cNvSpPr txBox="1"/>
          <p:nvPr/>
        </p:nvSpPr>
        <p:spPr>
          <a:xfrm>
            <a:off x="876794" y="1234961"/>
            <a:ext cx="10438410" cy="923330"/>
          </a:xfrm>
          <a:prstGeom prst="rect">
            <a:avLst/>
          </a:prstGeom>
          <a:solidFill>
            <a:schemeClr val="accent5">
              <a:lumMod val="20000"/>
              <a:lumOff val="80000"/>
            </a:schemeClr>
          </a:solidFill>
        </p:spPr>
        <p:txBody>
          <a:bodyPr wrap="square" rtlCol="0">
            <a:spAutoFit/>
          </a:bodyPr>
          <a:lstStyle/>
          <a:p>
            <a:pPr algn="ctr">
              <a:spcBef>
                <a:spcPts val="600"/>
              </a:spcBef>
              <a:spcAft>
                <a:spcPts val="600"/>
              </a:spcAft>
            </a:pPr>
            <a:r>
              <a:rPr lang="zh-CN" altLang="en-US" sz="2400" b="1">
                <a:solidFill>
                  <a:schemeClr val="accent2">
                    <a:lumMod val="50000"/>
                  </a:schemeClr>
                </a:solidFill>
              </a:rPr>
              <a:t>关系的传递闭包是包含这个关系的最小传递关系</a:t>
            </a:r>
          </a:p>
          <a:p>
            <a:pPr algn="ct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当一个关系不具有传递性时，可</a:t>
            </a:r>
            <a:r>
              <a:rPr lang="zh-CN" altLang="en-US" sz="2000" b="1">
                <a:solidFill>
                  <a:srgbClr val="C00000"/>
                </a:solidFill>
                <a:latin typeface="+mn-ea"/>
              </a:rPr>
              <a:t>添加最少有序对</a:t>
            </a:r>
            <a:r>
              <a:rPr lang="zh-CN" altLang="en-US" sz="2000" b="1">
                <a:solidFill>
                  <a:srgbClr val="002060"/>
                </a:solidFill>
                <a:latin typeface="楷体" panose="02010609060101010101" pitchFamily="49" charset="-122"/>
                <a:ea typeface="楷体" panose="02010609060101010101" pitchFamily="49" charset="-122"/>
              </a:rPr>
              <a:t>使得其具有传递性，从而得到它的传递闭包</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3B12815-141D-455E-9336-824A151109DF}"/>
                  </a:ext>
                </a:extLst>
              </p:cNvPr>
              <p:cNvSpPr txBox="1"/>
              <p:nvPr/>
            </p:nvSpPr>
            <p:spPr>
              <a:xfrm>
                <a:off x="875978" y="2514119"/>
                <a:ext cx="10016729" cy="400110"/>
              </a:xfrm>
              <a:prstGeom prst="rect">
                <a:avLst/>
              </a:prstGeom>
              <a:solidFill>
                <a:schemeClr val="accent6">
                  <a:lumMod val="20000"/>
                  <a:lumOff val="80000"/>
                </a:schemeClr>
              </a:solidFill>
            </p:spPr>
            <p:txBody>
              <a:bodyPr wrap="square" rtlCol="0">
                <a:spAutoFit/>
              </a:bodyPr>
              <a:lstStyle/>
              <a:p>
                <a:r>
                  <a:rPr lang="zh-CN" altLang="en-US" sz="2000" b="1">
                    <a:solidFill>
                      <a:srgbClr val="002060"/>
                    </a:solidFill>
                    <a:latin typeface="楷体" panose="02010609060101010101" pitchFamily="49" charset="-122"/>
                    <a:ea typeface="楷体" panose="02010609060101010101" pitchFamily="49" charset="-122"/>
                  </a:rPr>
                  <a:t>设</a:t>
                </a:r>
                <a14:m>
                  <m:oMath xmlns:m="http://schemas.openxmlformats.org/officeDocument/2006/math">
                    <m:r>
                      <a:rPr lang="en-US" altLang="zh-CN" sz="2000" b="1" i="1" smtClean="0">
                        <a:solidFill>
                          <a:srgbClr val="002060"/>
                        </a:solidFill>
                        <a:latin typeface="Cambria Math" panose="02040503050406030204" pitchFamily="18" charset="0"/>
                      </a:rPr>
                      <m:t>𝑨</m:t>
                    </m:r>
                  </m:oMath>
                </a14:m>
                <a:r>
                  <a:rPr lang="zh-CN" altLang="en-US" sz="2000" b="1">
                    <a:solidFill>
                      <a:srgbClr val="002060"/>
                    </a:solidFill>
                    <a:latin typeface="楷体" panose="02010609060101010101" pitchFamily="49" charset="-122"/>
                    <a:ea typeface="楷体" panose="02010609060101010101" pitchFamily="49" charset="-122"/>
                  </a:rPr>
                  <a:t>是所有人构成的集合，关系</a:t>
                </a:r>
                <a14:m>
                  <m:oMath xmlns:m="http://schemas.openxmlformats.org/officeDocument/2006/math">
                    <m:r>
                      <a:rPr lang="en-US" altLang="zh-CN" sz="2000" b="1" i="1" smtClean="0">
                        <a:solidFill>
                          <a:srgbClr val="002060"/>
                        </a:solidFill>
                        <a:latin typeface="Cambria Math" panose="02040503050406030204" pitchFamily="18" charset="0"/>
                      </a:rPr>
                      <m:t>𝑹</m:t>
                    </m:r>
                  </m:oMath>
                </a14:m>
                <a:r>
                  <a:rPr lang="zh-CN" altLang="en-US" sz="2000" b="1">
                    <a:solidFill>
                      <a:srgbClr val="002060"/>
                    </a:solidFill>
                    <a:latin typeface="楷体" panose="02010609060101010101" pitchFamily="49" charset="-122"/>
                    <a:ea typeface="楷体" panose="02010609060101010101" pitchFamily="49" charset="-122"/>
                  </a:rPr>
                  <a:t>是“</a:t>
                </a:r>
                <a:r>
                  <a:rPr lang="zh-CN" altLang="en-US" sz="2000" b="1">
                    <a:solidFill>
                      <a:srgbClr val="C00000"/>
                    </a:solidFill>
                    <a:latin typeface="楷体" panose="02010609060101010101" pitchFamily="49" charset="-122"/>
                    <a:ea typeface="楷体" panose="02010609060101010101" pitchFamily="49" charset="-122"/>
                  </a:rPr>
                  <a:t>有密切接触</a:t>
                </a:r>
                <a:r>
                  <a:rPr lang="zh-CN" altLang="en-US" sz="2000" b="1">
                    <a:solidFill>
                      <a:srgbClr val="002060"/>
                    </a:solidFill>
                    <a:latin typeface="楷体" panose="02010609060101010101" pitchFamily="49" charset="-122"/>
                    <a:ea typeface="楷体" panose="02010609060101010101" pitchFamily="49" charset="-122"/>
                  </a:rPr>
                  <a:t>”这个关系，它的传递闭包</a:t>
                </a:r>
                <a14:m>
                  <m:oMath xmlns:m="http://schemas.openxmlformats.org/officeDocument/2006/math">
                    <m:r>
                      <a:rPr lang="en-US" altLang="zh-CN" sz="2000" b="1" i="1" smtClean="0">
                        <a:solidFill>
                          <a:srgbClr val="002060"/>
                        </a:solidFill>
                        <a:latin typeface="Cambria Math" panose="02040503050406030204" pitchFamily="18" charset="0"/>
                      </a:rPr>
                      <m:t>𝒕</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oMath>
                </a14:m>
                <a:r>
                  <a:rPr lang="zh-CN" altLang="en-US" sz="2000" b="1">
                    <a:solidFill>
                      <a:srgbClr val="002060"/>
                    </a:solidFill>
                    <a:latin typeface="楷体" panose="02010609060101010101" pitchFamily="49" charset="-122"/>
                    <a:ea typeface="楷体" panose="02010609060101010101" pitchFamily="49" charset="-122"/>
                  </a:rPr>
                  <a:t>是什么？</a:t>
                </a:r>
              </a:p>
            </p:txBody>
          </p:sp>
        </mc:Choice>
        <mc:Fallback xmlns="">
          <p:sp>
            <p:nvSpPr>
              <p:cNvPr id="2" name="文本框 1">
                <a:extLst>
                  <a:ext uri="{FF2B5EF4-FFF2-40B4-BE49-F238E27FC236}">
                    <a16:creationId xmlns:a16="http://schemas.microsoft.com/office/drawing/2014/main" id="{73B12815-141D-455E-9336-824A151109DF}"/>
                  </a:ext>
                </a:extLst>
              </p:cNvPr>
              <p:cNvSpPr txBox="1">
                <a:spLocks noRot="1" noChangeAspect="1" noMove="1" noResize="1" noEditPoints="1" noAdjustHandles="1" noChangeArrowheads="1" noChangeShapeType="1" noTextEdit="1"/>
              </p:cNvSpPr>
              <p:nvPr/>
            </p:nvSpPr>
            <p:spPr>
              <a:xfrm>
                <a:off x="875978" y="2514119"/>
                <a:ext cx="10016729" cy="400110"/>
              </a:xfrm>
              <a:prstGeom prst="rect">
                <a:avLst/>
              </a:prstGeom>
              <a:blipFill>
                <a:blip r:embed="rId2"/>
                <a:stretch>
                  <a:fillRect l="-670" t="-10606" r="-3165" b="-2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1623D5F7-9251-45A0-9EAA-9FDEB40B03E5}"/>
                  </a:ext>
                </a:extLst>
              </p:cNvPr>
              <p:cNvSpPr txBox="1"/>
              <p:nvPr/>
            </p:nvSpPr>
            <p:spPr>
              <a:xfrm>
                <a:off x="875977" y="5147831"/>
                <a:ext cx="9784746" cy="383951"/>
              </a:xfrm>
              <a:prstGeom prst="rect">
                <a:avLst/>
              </a:prstGeom>
              <a:solidFill>
                <a:schemeClr val="accent2">
                  <a:lumMod val="20000"/>
                  <a:lumOff val="80000"/>
                </a:schemeClr>
              </a:solidFill>
            </p:spPr>
            <p:txBody>
              <a:bodyPr wrap="square" rtlCol="0">
                <a:spAutoFit/>
              </a:bodyPr>
              <a:lstStyle/>
              <a:p>
                <a:pPr algn="ctr">
                  <a:lnSpc>
                    <a:spcPts val="2400"/>
                  </a:lnSpc>
                </a:pPr>
                <a14:m>
                  <m:oMath xmlns:m="http://schemas.openxmlformats.org/officeDocument/2006/math">
                    <m:r>
                      <a:rPr lang="en-US" altLang="zh-CN" b="1" i="1" smtClean="0">
                        <a:solidFill>
                          <a:schemeClr val="accent2">
                            <a:lumMod val="50000"/>
                          </a:schemeClr>
                        </a:solidFill>
                        <a:latin typeface="Cambria Math" panose="02040503050406030204" pitchFamily="18" charset="0"/>
                      </a:rPr>
                      <m:t>𝒕</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𝑹</m:t>
                    </m:r>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 是“</a:t>
                </a:r>
                <a:r>
                  <a:rPr lang="zh-CN" altLang="en-US" b="1">
                    <a:solidFill>
                      <a:srgbClr val="C00000"/>
                    </a:solidFill>
                  </a:rPr>
                  <a:t>可能传染病毒</a:t>
                </a:r>
                <a:r>
                  <a:rPr lang="zh-CN" altLang="en-US" b="1">
                    <a:solidFill>
                      <a:schemeClr val="accent2">
                        <a:lumMod val="50000"/>
                      </a:schemeClr>
                    </a:solidFill>
                  </a:rPr>
                  <a:t>”关系：如果</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𝒙</m:t>
                    </m:r>
                  </m:oMath>
                </a14:m>
                <a:r>
                  <a:rPr lang="zh-CN" altLang="en-US" b="1">
                    <a:solidFill>
                      <a:schemeClr val="accent2">
                        <a:lumMod val="50000"/>
                      </a:schemeClr>
                    </a:solidFill>
                  </a:rPr>
                  <a:t>和</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𝒚</m:t>
                    </m:r>
                  </m:oMath>
                </a14:m>
                <a:r>
                  <a:rPr lang="zh-CN" altLang="en-US" b="1">
                    <a:solidFill>
                      <a:schemeClr val="accent2">
                        <a:lumMod val="50000"/>
                      </a:schemeClr>
                    </a:solidFill>
                  </a:rPr>
                  <a:t>间存在若干中间有密切接触的人，则</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𝒙</m:t>
                    </m:r>
                  </m:oMath>
                </a14:m>
                <a:r>
                  <a:rPr lang="zh-CN" altLang="en-US" b="1">
                    <a:solidFill>
                      <a:schemeClr val="accent2">
                        <a:lumMod val="50000"/>
                      </a:schemeClr>
                    </a:solidFill>
                  </a:rPr>
                  <a:t>可能传染病毒给</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𝒚</m:t>
                    </m:r>
                  </m:oMath>
                </a14:m>
                <a:endParaRPr lang="zh-CN" altLang="en-US" b="1">
                  <a:solidFill>
                    <a:schemeClr val="accent2">
                      <a:lumMod val="50000"/>
                    </a:schemeClr>
                  </a:solidFill>
                </a:endParaRPr>
              </a:p>
            </p:txBody>
          </p:sp>
        </mc:Choice>
        <mc:Fallback xmlns="">
          <p:sp>
            <p:nvSpPr>
              <p:cNvPr id="41" name="文本框 40">
                <a:extLst>
                  <a:ext uri="{FF2B5EF4-FFF2-40B4-BE49-F238E27FC236}">
                    <a16:creationId xmlns:a16="http://schemas.microsoft.com/office/drawing/2014/main" id="{1623D5F7-9251-45A0-9EAA-9FDEB40B03E5}"/>
                  </a:ext>
                </a:extLst>
              </p:cNvPr>
              <p:cNvSpPr txBox="1">
                <a:spLocks noRot="1" noChangeAspect="1" noMove="1" noResize="1" noEditPoints="1" noAdjustHandles="1" noChangeArrowheads="1" noChangeShapeType="1" noTextEdit="1"/>
              </p:cNvSpPr>
              <p:nvPr/>
            </p:nvSpPr>
            <p:spPr>
              <a:xfrm>
                <a:off x="875977" y="5147831"/>
                <a:ext cx="9784746" cy="383951"/>
              </a:xfrm>
              <a:prstGeom prst="rect">
                <a:avLst/>
              </a:prstGeom>
              <a:blipFill>
                <a:blip r:embed="rId3"/>
                <a:stretch>
                  <a:fillRect t="-3175" b="-253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BAA95181-AE01-4791-B7EA-95CF023895DA}"/>
                  </a:ext>
                </a:extLst>
              </p:cNvPr>
              <p:cNvSpPr txBox="1"/>
              <p:nvPr/>
            </p:nvSpPr>
            <p:spPr>
              <a:xfrm>
                <a:off x="333420" y="5723758"/>
                <a:ext cx="11525155" cy="383951"/>
              </a:xfrm>
              <a:prstGeom prst="rect">
                <a:avLst/>
              </a:prstGeom>
              <a:solidFill>
                <a:schemeClr val="accent2">
                  <a:lumMod val="20000"/>
                  <a:lumOff val="80000"/>
                </a:schemeClr>
              </a:solidFill>
            </p:spPr>
            <p:txBody>
              <a:bodyPr wrap="square" rtlCol="0">
                <a:spAutoFit/>
              </a:bodyPr>
              <a:lstStyle/>
              <a:p>
                <a:pPr algn="ctr">
                  <a:lnSpc>
                    <a:spcPts val="2400"/>
                  </a:lnSpc>
                </a:pP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 </a:t>
                </a:r>
                <a14:m>
                  <m:oMath xmlns:m="http://schemas.openxmlformats.org/officeDocument/2006/math">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𝒙</m:t>
                    </m:r>
                    <m:r>
                      <a:rPr lang="en-US" altLang="zh-CN" b="1" i="1" smtClean="0">
                        <a:solidFill>
                          <a:srgbClr val="C00000"/>
                        </a:solidFill>
                        <a:latin typeface="Cambria Math" panose="02040503050406030204" pitchFamily="18" charset="0"/>
                      </a:rPr>
                      <m:t>, </m:t>
                    </m:r>
                    <m:r>
                      <a:rPr lang="en-US" altLang="zh-CN" b="1" i="1" smtClean="0">
                        <a:solidFill>
                          <a:srgbClr val="C00000"/>
                        </a:solidFill>
                        <a:latin typeface="Cambria Math" panose="02040503050406030204" pitchFamily="18" charset="0"/>
                      </a:rPr>
                      <m:t>𝒚</m:t>
                    </m:r>
                  </m:oMath>
                </a14:m>
                <a:r>
                  <a:rPr lang="zh-CN" altLang="en-US" b="1">
                    <a:solidFill>
                      <a:srgbClr val="C00000"/>
                    </a:solidFill>
                  </a:rPr>
                  <a:t>，</a:t>
                </a:r>
                <a14:m>
                  <m:oMath xmlns:m="http://schemas.openxmlformats.org/officeDocument/2006/math">
                    <m:d>
                      <m:dPr>
                        <m:begChr m:val="⟨"/>
                        <m:endChr m:val="⟩"/>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𝒙</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𝒚</m:t>
                        </m:r>
                      </m:e>
                    </m:d>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𝒕</m:t>
                    </m:r>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𝑹</m:t>
                        </m:r>
                      </m:e>
                    </m:d>
                  </m:oMath>
                </a14:m>
                <a:r>
                  <a:rPr lang="zh-CN" altLang="en-US" b="1">
                    <a:solidFill>
                      <a:srgbClr val="C00000"/>
                    </a:solidFill>
                  </a:rPr>
                  <a:t>当且仅当</a:t>
                </a:r>
                <a14:m>
                  <m:oMath xmlns:m="http://schemas.openxmlformats.org/officeDocument/2006/math">
                    <m:d>
                      <m:dPr>
                        <m:begChr m:val="⟨"/>
                        <m:endChr m:val="⟩"/>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𝒙</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𝒚</m:t>
                        </m:r>
                      </m:e>
                    </m:d>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𝑹</m:t>
                    </m:r>
                  </m:oMath>
                </a14:m>
                <a:r>
                  <a:rPr lang="zh-CN" altLang="en-US" b="1">
                    <a:solidFill>
                      <a:srgbClr val="C00000"/>
                    </a:solidFill>
                  </a:rPr>
                  <a:t>，或者存在</a:t>
                </a:r>
                <a14:m>
                  <m:oMath xmlns:m="http://schemas.openxmlformats.org/officeDocument/2006/math">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𝒂</m:t>
                        </m:r>
                      </m:e>
                      <m:sub>
                        <m:r>
                          <a:rPr lang="en-US" altLang="zh-CN" b="1" i="1" smtClean="0">
                            <a:solidFill>
                              <a:srgbClr val="C00000"/>
                            </a:solidFill>
                            <a:latin typeface="Cambria Math" panose="02040503050406030204" pitchFamily="18" charset="0"/>
                          </a:rPr>
                          <m:t>𝟏</m:t>
                        </m:r>
                      </m:sub>
                    </m:sSub>
                    <m:r>
                      <a:rPr lang="en-US" altLang="zh-CN" b="1" i="1" smtClean="0">
                        <a:solidFill>
                          <a:srgbClr val="C00000"/>
                        </a:solidFill>
                        <a:latin typeface="Cambria Math" panose="02040503050406030204" pitchFamily="18" charset="0"/>
                      </a:rPr>
                      <m:t>, ⋯, </m:t>
                    </m:r>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𝒂</m:t>
                        </m:r>
                      </m:e>
                      <m:sub>
                        <m:r>
                          <a:rPr lang="en-US" altLang="zh-CN" b="1" i="1" smtClean="0">
                            <a:solidFill>
                              <a:srgbClr val="C00000"/>
                            </a:solidFill>
                            <a:latin typeface="Cambria Math" panose="02040503050406030204" pitchFamily="18" charset="0"/>
                          </a:rPr>
                          <m:t>𝒌</m:t>
                        </m:r>
                      </m:sub>
                    </m:sSub>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𝒌</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𝟏</m:t>
                        </m:r>
                      </m:e>
                    </m:d>
                  </m:oMath>
                </a14:m>
                <a:r>
                  <a:rPr lang="zh-CN" altLang="en-US" b="1">
                    <a:solidFill>
                      <a:srgbClr val="C00000"/>
                    </a:solidFill>
                  </a:rPr>
                  <a:t>使得</a:t>
                </a:r>
                <a14:m>
                  <m:oMath xmlns:m="http://schemas.openxmlformats.org/officeDocument/2006/math">
                    <m:d>
                      <m:dPr>
                        <m:begChr m:val="⟨"/>
                        <m:endChr m:val="⟩"/>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𝒙</m:t>
                        </m:r>
                        <m:r>
                          <a:rPr lang="en-US" altLang="zh-CN" b="1" i="1" smtClean="0">
                            <a:solidFill>
                              <a:srgbClr val="C00000"/>
                            </a:solidFill>
                            <a:latin typeface="Cambria Math" panose="02040503050406030204" pitchFamily="18" charset="0"/>
                          </a:rPr>
                          <m:t>, </m:t>
                        </m:r>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𝒂</m:t>
                            </m:r>
                          </m:e>
                          <m:sub>
                            <m:r>
                              <a:rPr lang="en-US" altLang="zh-CN" b="1" i="1" smtClean="0">
                                <a:solidFill>
                                  <a:srgbClr val="C00000"/>
                                </a:solidFill>
                                <a:latin typeface="Cambria Math" panose="02040503050406030204" pitchFamily="18" charset="0"/>
                              </a:rPr>
                              <m:t>𝟏</m:t>
                            </m:r>
                          </m:sub>
                        </m:sSub>
                      </m:e>
                    </m:d>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𝑹</m:t>
                    </m:r>
                    <m:r>
                      <a:rPr lang="zh-CN" altLang="en-US" b="1" i="1" smtClean="0">
                        <a:solidFill>
                          <a:srgbClr val="C00000"/>
                        </a:solidFill>
                        <a:latin typeface="Cambria Math" panose="02040503050406030204" pitchFamily="18" charset="0"/>
                      </a:rPr>
                      <m:t>，</m:t>
                    </m:r>
                    <m:d>
                      <m:dPr>
                        <m:begChr m:val="⟨"/>
                        <m:endChr m:val="⟩"/>
                        <m:ctrlPr>
                          <a:rPr lang="en-US" altLang="zh-CN" b="1" i="1" smtClean="0">
                            <a:solidFill>
                              <a:srgbClr val="C00000"/>
                            </a:solidFill>
                            <a:latin typeface="Cambria Math" panose="02040503050406030204" pitchFamily="18" charset="0"/>
                          </a:rPr>
                        </m:ctrlPr>
                      </m:dPr>
                      <m:e>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𝒂</m:t>
                            </m:r>
                          </m:e>
                          <m:sub>
                            <m:r>
                              <a:rPr lang="en-US" altLang="zh-CN" b="1" i="1" smtClean="0">
                                <a:solidFill>
                                  <a:srgbClr val="C00000"/>
                                </a:solidFill>
                                <a:latin typeface="Cambria Math" panose="02040503050406030204" pitchFamily="18" charset="0"/>
                              </a:rPr>
                              <m:t>𝟏</m:t>
                            </m:r>
                          </m:sub>
                        </m:sSub>
                        <m:r>
                          <a:rPr lang="en-US" altLang="zh-CN" b="1" i="1" smtClean="0">
                            <a:solidFill>
                              <a:srgbClr val="C00000"/>
                            </a:solidFill>
                            <a:latin typeface="Cambria Math" panose="02040503050406030204" pitchFamily="18" charset="0"/>
                          </a:rPr>
                          <m:t>, </m:t>
                        </m:r>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𝒂</m:t>
                            </m:r>
                          </m:e>
                          <m:sub>
                            <m:r>
                              <a:rPr lang="en-US" altLang="zh-CN" b="1" i="1" smtClean="0">
                                <a:solidFill>
                                  <a:srgbClr val="C00000"/>
                                </a:solidFill>
                                <a:latin typeface="Cambria Math" panose="02040503050406030204" pitchFamily="18" charset="0"/>
                              </a:rPr>
                              <m:t>𝟐</m:t>
                            </m:r>
                          </m:sub>
                        </m:sSub>
                      </m:e>
                    </m:d>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𝑹</m:t>
                    </m:r>
                    <m:r>
                      <a:rPr lang="en-US" altLang="zh-CN" b="1" i="1" smtClean="0">
                        <a:solidFill>
                          <a:srgbClr val="C00000"/>
                        </a:solidFill>
                        <a:latin typeface="Cambria Math" panose="02040503050406030204" pitchFamily="18" charset="0"/>
                      </a:rPr>
                      <m:t>, ⋯, </m:t>
                    </m:r>
                    <m:d>
                      <m:dPr>
                        <m:begChr m:val="⟨"/>
                        <m:endChr m:val="⟩"/>
                        <m:ctrlPr>
                          <a:rPr lang="en-US" altLang="zh-CN" b="1" i="1" smtClean="0">
                            <a:solidFill>
                              <a:srgbClr val="C00000"/>
                            </a:solidFill>
                            <a:latin typeface="Cambria Math" panose="02040503050406030204" pitchFamily="18" charset="0"/>
                          </a:rPr>
                        </m:ctrlPr>
                      </m:dPr>
                      <m:e>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𝒂</m:t>
                            </m:r>
                          </m:e>
                          <m:sub>
                            <m:r>
                              <a:rPr lang="en-US" altLang="zh-CN" b="1" i="1" smtClean="0">
                                <a:solidFill>
                                  <a:srgbClr val="C00000"/>
                                </a:solidFill>
                                <a:latin typeface="Cambria Math" panose="02040503050406030204" pitchFamily="18" charset="0"/>
                              </a:rPr>
                              <m:t>𝒌</m:t>
                            </m:r>
                          </m:sub>
                        </m:sSub>
                        <m:r>
                          <a:rPr lang="en-US" altLang="zh-CN" b="1" i="1" smtClean="0">
                            <a:solidFill>
                              <a:srgbClr val="C00000"/>
                            </a:solidFill>
                            <a:latin typeface="Cambria Math" panose="02040503050406030204" pitchFamily="18" charset="0"/>
                          </a:rPr>
                          <m:t>, </m:t>
                        </m:r>
                        <m:r>
                          <a:rPr lang="en-US" altLang="zh-CN" b="1" i="1" smtClean="0">
                            <a:solidFill>
                              <a:srgbClr val="C00000"/>
                            </a:solidFill>
                            <a:latin typeface="Cambria Math" panose="02040503050406030204" pitchFamily="18" charset="0"/>
                          </a:rPr>
                          <m:t>𝒚</m:t>
                        </m:r>
                      </m:e>
                    </m:d>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𝑹</m:t>
                    </m:r>
                  </m:oMath>
                </a14:m>
                <a:endParaRPr lang="zh-CN" altLang="en-US" b="1">
                  <a:solidFill>
                    <a:schemeClr val="accent2">
                      <a:lumMod val="50000"/>
                    </a:schemeClr>
                  </a:solidFill>
                </a:endParaRPr>
              </a:p>
            </p:txBody>
          </p:sp>
        </mc:Choice>
        <mc:Fallback xmlns="">
          <p:sp>
            <p:nvSpPr>
              <p:cNvPr id="43" name="文本框 42">
                <a:extLst>
                  <a:ext uri="{FF2B5EF4-FFF2-40B4-BE49-F238E27FC236}">
                    <a16:creationId xmlns:a16="http://schemas.microsoft.com/office/drawing/2014/main" id="{BAA95181-AE01-4791-B7EA-95CF023895DA}"/>
                  </a:ext>
                </a:extLst>
              </p:cNvPr>
              <p:cNvSpPr txBox="1">
                <a:spLocks noRot="1" noChangeAspect="1" noMove="1" noResize="1" noEditPoints="1" noAdjustHandles="1" noChangeArrowheads="1" noChangeShapeType="1" noTextEdit="1"/>
              </p:cNvSpPr>
              <p:nvPr/>
            </p:nvSpPr>
            <p:spPr>
              <a:xfrm>
                <a:off x="333420" y="5723758"/>
                <a:ext cx="11525155" cy="383951"/>
              </a:xfrm>
              <a:prstGeom prst="rect">
                <a:avLst/>
              </a:prstGeom>
              <a:blipFill>
                <a:blip r:embed="rId4"/>
                <a:stretch>
                  <a:fillRect t="-4762" b="-253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045D6B8E-375D-4C3D-9E5A-B189BC2F4D13}"/>
                  </a:ext>
                </a:extLst>
              </p:cNvPr>
              <p:cNvSpPr txBox="1"/>
              <p:nvPr/>
            </p:nvSpPr>
            <p:spPr>
              <a:xfrm>
                <a:off x="875977" y="3094664"/>
                <a:ext cx="10016729" cy="1968103"/>
              </a:xfrm>
              <a:prstGeom prst="rect">
                <a:avLst/>
              </a:prstGeom>
              <a:solidFill>
                <a:schemeClr val="accent6">
                  <a:lumMod val="20000"/>
                  <a:lumOff val="80000"/>
                  <a:alpha val="50000"/>
                </a:schemeClr>
              </a:solidFill>
            </p:spPr>
            <p:txBody>
              <a:bodyPr wrap="square" rtlCol="0">
                <a:spAutoFit/>
              </a:bodyPr>
              <a:lstStyle/>
              <a:p>
                <a:pPr>
                  <a:spcBef>
                    <a:spcPts val="600"/>
                  </a:spcBef>
                </a:pPr>
                <a:r>
                  <a:rPr lang="zh-CN" altLang="en-US" sz="2000" b="1">
                    <a:solidFill>
                      <a:schemeClr val="accent6">
                        <a:lumMod val="50000"/>
                      </a:schemeClr>
                    </a:solidFill>
                  </a:rPr>
                  <a:t>新冠病毒防护时，医护人员的流行病学调查范围涉及</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𝑹</m:t>
                    </m:r>
                  </m:oMath>
                </a14:m>
                <a:r>
                  <a:rPr lang="zh-CN" altLang="en-US" sz="2000" b="1">
                    <a:solidFill>
                      <a:schemeClr val="accent6">
                        <a:lumMod val="50000"/>
                      </a:schemeClr>
                    </a:solidFill>
                  </a:rPr>
                  <a:t>的传递闭包</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𝒕</m:t>
                    </m:r>
                    <m:d>
                      <m:dPr>
                        <m:ctrlPr>
                          <a:rPr lang="en-US" altLang="zh-CN" sz="2000" b="1" i="1" smtClean="0">
                            <a:solidFill>
                              <a:schemeClr val="accent6">
                                <a:lumMod val="50000"/>
                              </a:schemeClr>
                            </a:solidFill>
                            <a:latin typeface="Cambria Math" panose="02040503050406030204" pitchFamily="18" charset="0"/>
                          </a:rPr>
                        </m:ctrlPr>
                      </m:dPr>
                      <m:e>
                        <m:r>
                          <a:rPr lang="en-US" altLang="zh-CN" sz="2000" b="1" i="1">
                            <a:solidFill>
                              <a:schemeClr val="accent6">
                                <a:lumMod val="50000"/>
                              </a:schemeClr>
                            </a:solidFill>
                            <a:latin typeface="Cambria Math" panose="02040503050406030204" pitchFamily="18" charset="0"/>
                          </a:rPr>
                          <m:t>𝑹</m:t>
                        </m:r>
                      </m:e>
                    </m:d>
                  </m:oMath>
                </a14:m>
                <a:endParaRPr lang="en-US" altLang="zh-CN" sz="2000" b="1">
                  <a:solidFill>
                    <a:schemeClr val="accent6">
                      <a:lumMod val="50000"/>
                    </a:schemeClr>
                  </a:solidFill>
                </a:endParaRPr>
              </a:p>
              <a:p>
                <a:pPr marL="342900" indent="-342900">
                  <a:lnSpc>
                    <a:spcPts val="2800"/>
                  </a:lnSpc>
                  <a:spcBef>
                    <a:spcPts val="600"/>
                  </a:spcBef>
                  <a:buFont typeface="Arial" panose="020B0604020202020204" pitchFamily="34" charset="0"/>
                  <a:buChar char="•"/>
                </a:pPr>
                <a:r>
                  <a:rPr lang="zh-CN" altLang="en-US" sz="2000" b="1">
                    <a:solidFill>
                      <a:schemeClr val="accent4">
                        <a:lumMod val="50000"/>
                      </a:schemeClr>
                    </a:solidFill>
                    <a:latin typeface="楷体" panose="02010609060101010101" pitchFamily="49" charset="-122"/>
                    <a:ea typeface="楷体" panose="02010609060101010101" pitchFamily="49" charset="-122"/>
                  </a:rPr>
                  <a:t>从某个人</a:t>
                </a:r>
                <a14:m>
                  <m:oMath xmlns:m="http://schemas.openxmlformats.org/officeDocument/2006/math">
                    <m:r>
                      <a:rPr lang="en-US" altLang="zh-CN" sz="2000" b="1" i="1" smtClean="0">
                        <a:solidFill>
                          <a:schemeClr val="accent4">
                            <a:lumMod val="50000"/>
                          </a:schemeClr>
                        </a:solidFill>
                        <a:latin typeface="Cambria Math" panose="02040503050406030204" pitchFamily="18" charset="0"/>
                      </a:rPr>
                      <m:t>𝒂</m:t>
                    </m:r>
                  </m:oMath>
                </a14:m>
                <a:r>
                  <a:rPr lang="zh-CN" altLang="en-US" sz="2000" b="1">
                    <a:solidFill>
                      <a:schemeClr val="accent4">
                        <a:lumMod val="50000"/>
                      </a:schemeClr>
                    </a:solidFill>
                    <a:latin typeface="楷体" panose="02010609060101010101" pitchFamily="49" charset="-122"/>
                    <a:ea typeface="楷体" panose="02010609060101010101" pitchFamily="49" charset="-122"/>
                  </a:rPr>
                  <a:t>开始，要找到所有与</a:t>
                </a:r>
                <a14:m>
                  <m:oMath xmlns:m="http://schemas.openxmlformats.org/officeDocument/2006/math">
                    <m:r>
                      <a:rPr lang="en-US" altLang="zh-CN" sz="2000" b="1" i="1" smtClean="0">
                        <a:solidFill>
                          <a:schemeClr val="accent4">
                            <a:lumMod val="50000"/>
                          </a:schemeClr>
                        </a:solidFill>
                        <a:latin typeface="Cambria Math" panose="02040503050406030204" pitchFamily="18" charset="0"/>
                      </a:rPr>
                      <m:t>𝒂</m:t>
                    </m:r>
                  </m:oMath>
                </a14:m>
                <a:r>
                  <a:rPr lang="zh-CN" altLang="en-US" sz="2000" b="1">
                    <a:solidFill>
                      <a:schemeClr val="accent4">
                        <a:lumMod val="50000"/>
                      </a:schemeClr>
                    </a:solidFill>
                    <a:latin typeface="楷体" panose="02010609060101010101" pitchFamily="49" charset="-122"/>
                    <a:ea typeface="楷体" panose="02010609060101010101" pitchFamily="49" charset="-122"/>
                  </a:rPr>
                  <a:t>有密切接触的人，对于与</a:t>
                </a:r>
                <a14:m>
                  <m:oMath xmlns:m="http://schemas.openxmlformats.org/officeDocument/2006/math">
                    <m:r>
                      <a:rPr lang="en-US" altLang="zh-CN" sz="2000" b="1" i="1" smtClean="0">
                        <a:solidFill>
                          <a:schemeClr val="accent4">
                            <a:lumMod val="50000"/>
                          </a:schemeClr>
                        </a:solidFill>
                        <a:latin typeface="Cambria Math" panose="02040503050406030204" pitchFamily="18" charset="0"/>
                      </a:rPr>
                      <m:t>𝒂</m:t>
                    </m:r>
                  </m:oMath>
                </a14:m>
                <a:r>
                  <a:rPr lang="zh-CN" altLang="en-US" sz="2000" b="1">
                    <a:solidFill>
                      <a:schemeClr val="accent4">
                        <a:lumMod val="50000"/>
                      </a:schemeClr>
                    </a:solidFill>
                    <a:latin typeface="楷体" panose="02010609060101010101" pitchFamily="49" charset="-122"/>
                    <a:ea typeface="楷体" panose="02010609060101010101" pitchFamily="49" charset="-122"/>
                  </a:rPr>
                  <a:t>有密切接触的人，又要找到与它有密切接触的所有人等等</a:t>
                </a:r>
              </a:p>
              <a:p>
                <a:pPr marL="342900" indent="-342900">
                  <a:lnSpc>
                    <a:spcPts val="2800"/>
                  </a:lnSpc>
                  <a:spcBef>
                    <a:spcPts val="600"/>
                  </a:spcBef>
                  <a:buFont typeface="Arial" panose="020B0604020202020204" pitchFamily="34" charset="0"/>
                  <a:buChar char="•"/>
                </a:pPr>
                <a:r>
                  <a:rPr lang="zh-CN" altLang="en-US" sz="2000" b="1">
                    <a:solidFill>
                      <a:schemeClr val="accent4">
                        <a:lumMod val="50000"/>
                      </a:schemeClr>
                    </a:solidFill>
                    <a:latin typeface="楷体" panose="02010609060101010101" pitchFamily="49" charset="-122"/>
                    <a:ea typeface="楷体" panose="02010609060101010101" pitchFamily="49" charset="-122"/>
                  </a:rPr>
                  <a:t>有密切接触可能构成一个病毒传播的链条：</a:t>
                </a:r>
                <a14:m>
                  <m:oMath xmlns:m="http://schemas.openxmlformats.org/officeDocument/2006/math">
                    <m:r>
                      <a:rPr lang="en-US" altLang="zh-CN" sz="2000" b="1" i="1" smtClean="0">
                        <a:solidFill>
                          <a:schemeClr val="accent4">
                            <a:lumMod val="50000"/>
                          </a:schemeClr>
                        </a:solidFill>
                        <a:latin typeface="Cambria Math" panose="02040503050406030204" pitchFamily="18" charset="0"/>
                      </a:rPr>
                      <m:t>𝒂</m:t>
                    </m:r>
                  </m:oMath>
                </a14:m>
                <a:r>
                  <a:rPr lang="zh-CN" altLang="en-US" sz="2000" b="1">
                    <a:solidFill>
                      <a:schemeClr val="accent4">
                        <a:lumMod val="50000"/>
                      </a:schemeClr>
                    </a:solidFill>
                    <a:latin typeface="楷体" panose="02010609060101010101" pitchFamily="49" charset="-122"/>
                    <a:ea typeface="楷体" panose="02010609060101010101" pitchFamily="49" charset="-122"/>
                  </a:rPr>
                  <a:t>可能传染病毒给与</a:t>
                </a:r>
                <a14:m>
                  <m:oMath xmlns:m="http://schemas.openxmlformats.org/officeDocument/2006/math">
                    <m:r>
                      <a:rPr lang="en-US" altLang="zh-CN" sz="2000" b="1" i="1" smtClean="0">
                        <a:solidFill>
                          <a:schemeClr val="accent4">
                            <a:lumMod val="50000"/>
                          </a:schemeClr>
                        </a:solidFill>
                        <a:latin typeface="Cambria Math" panose="02040503050406030204" pitchFamily="18" charset="0"/>
                      </a:rPr>
                      <m:t>𝒂</m:t>
                    </m:r>
                  </m:oMath>
                </a14:m>
                <a:r>
                  <a:rPr lang="zh-CN" altLang="en-US" sz="2000" b="1">
                    <a:solidFill>
                      <a:schemeClr val="accent4">
                        <a:lumMod val="50000"/>
                      </a:schemeClr>
                    </a:solidFill>
                    <a:latin typeface="楷体" panose="02010609060101010101" pitchFamily="49" charset="-122"/>
                    <a:ea typeface="楷体" panose="02010609060101010101" pitchFamily="49" charset="-122"/>
                  </a:rPr>
                  <a:t>有密切接触的</a:t>
                </a:r>
                <a14:m>
                  <m:oMath xmlns:m="http://schemas.openxmlformats.org/officeDocument/2006/math">
                    <m:r>
                      <a:rPr lang="en-US" altLang="zh-CN" sz="2000" b="1" i="1" smtClean="0">
                        <a:solidFill>
                          <a:schemeClr val="accent4">
                            <a:lumMod val="50000"/>
                          </a:schemeClr>
                        </a:solidFill>
                        <a:latin typeface="Cambria Math" panose="02040503050406030204" pitchFamily="18" charset="0"/>
                      </a:rPr>
                      <m:t>𝒃</m:t>
                    </m:r>
                  </m:oMath>
                </a14:m>
                <a:r>
                  <a:rPr lang="zh-CN" altLang="en-US" sz="2000" b="1">
                    <a:solidFill>
                      <a:schemeClr val="accent4">
                        <a:lumMod val="50000"/>
                      </a:schemeClr>
                    </a:solidFill>
                    <a:latin typeface="楷体" panose="02010609060101010101" pitchFamily="49" charset="-122"/>
                    <a:ea typeface="楷体" panose="02010609060101010101" pitchFamily="49" charset="-122"/>
                  </a:rPr>
                  <a:t>，进一步传染病毒给与</a:t>
                </a:r>
                <a14:m>
                  <m:oMath xmlns:m="http://schemas.openxmlformats.org/officeDocument/2006/math">
                    <m:r>
                      <a:rPr lang="en-US" altLang="zh-CN" sz="2000" b="1" i="1" smtClean="0">
                        <a:solidFill>
                          <a:schemeClr val="accent4">
                            <a:lumMod val="50000"/>
                          </a:schemeClr>
                        </a:solidFill>
                        <a:latin typeface="Cambria Math" panose="02040503050406030204" pitchFamily="18" charset="0"/>
                      </a:rPr>
                      <m:t>𝒃</m:t>
                    </m:r>
                  </m:oMath>
                </a14:m>
                <a:r>
                  <a:rPr lang="zh-CN" altLang="en-US" sz="2000" b="1">
                    <a:solidFill>
                      <a:schemeClr val="accent4">
                        <a:lumMod val="50000"/>
                      </a:schemeClr>
                    </a:solidFill>
                    <a:latin typeface="楷体" panose="02010609060101010101" pitchFamily="49" charset="-122"/>
                    <a:ea typeface="楷体" panose="02010609060101010101" pitchFamily="49" charset="-122"/>
                  </a:rPr>
                  <a:t>有密切接触的</a:t>
                </a:r>
                <a14:m>
                  <m:oMath xmlns:m="http://schemas.openxmlformats.org/officeDocument/2006/math">
                    <m:r>
                      <a:rPr lang="en-US" altLang="zh-CN" sz="2000" b="1" i="1" smtClean="0">
                        <a:solidFill>
                          <a:schemeClr val="accent4">
                            <a:lumMod val="50000"/>
                          </a:schemeClr>
                        </a:solidFill>
                        <a:latin typeface="Cambria Math" panose="02040503050406030204" pitchFamily="18" charset="0"/>
                      </a:rPr>
                      <m:t>𝒄</m:t>
                    </m:r>
                  </m:oMath>
                </a14:m>
                <a:r>
                  <a:rPr lang="zh-CN" altLang="en-US" sz="2000" b="1">
                    <a:solidFill>
                      <a:schemeClr val="accent4">
                        <a:lumMod val="50000"/>
                      </a:schemeClr>
                    </a:solidFill>
                    <a:latin typeface="楷体" panose="02010609060101010101" pitchFamily="49" charset="-122"/>
                    <a:ea typeface="楷体" panose="02010609060101010101" pitchFamily="49" charset="-122"/>
                  </a:rPr>
                  <a:t>等等</a:t>
                </a:r>
              </a:p>
            </p:txBody>
          </p:sp>
        </mc:Choice>
        <mc:Fallback xmlns="">
          <p:sp>
            <p:nvSpPr>
              <p:cNvPr id="4" name="文本框 3">
                <a:extLst>
                  <a:ext uri="{FF2B5EF4-FFF2-40B4-BE49-F238E27FC236}">
                    <a16:creationId xmlns:a16="http://schemas.microsoft.com/office/drawing/2014/main" id="{045D6B8E-375D-4C3D-9E5A-B189BC2F4D13}"/>
                  </a:ext>
                </a:extLst>
              </p:cNvPr>
              <p:cNvSpPr txBox="1">
                <a:spLocks noRot="1" noChangeAspect="1" noMove="1" noResize="1" noEditPoints="1" noAdjustHandles="1" noChangeArrowheads="1" noChangeShapeType="1" noTextEdit="1"/>
              </p:cNvSpPr>
              <p:nvPr/>
            </p:nvSpPr>
            <p:spPr>
              <a:xfrm>
                <a:off x="875977" y="3094664"/>
                <a:ext cx="10016729" cy="1968103"/>
              </a:xfrm>
              <a:prstGeom prst="rect">
                <a:avLst/>
              </a:prstGeom>
              <a:blipFill>
                <a:blip r:embed="rId5"/>
                <a:stretch>
                  <a:fillRect l="-670" t="-1858" b="-34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78161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传递闭包的计算</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第二十讲  关系的闭包</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17</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传递闭包的关系图解释</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8B1EEF0D-0A38-461C-8A8E-B28BABCBF83F}"/>
                  </a:ext>
                </a:extLst>
              </p:cNvPr>
              <p:cNvSpPr txBox="1"/>
              <p:nvPr/>
            </p:nvSpPr>
            <p:spPr>
              <a:xfrm>
                <a:off x="746137" y="1161854"/>
                <a:ext cx="2938161" cy="400110"/>
              </a:xfrm>
              <a:prstGeom prst="rect">
                <a:avLst/>
              </a:prstGeom>
              <a:solidFill>
                <a:schemeClr val="accent2">
                  <a:lumMod val="20000"/>
                  <a:lumOff val="80000"/>
                </a:schemeClr>
              </a:solidFill>
            </p:spPr>
            <p:txBody>
              <a:bodyPr wrap="square" rtlCol="0">
                <a:spAutoFit/>
              </a:bodyPr>
              <a:lstStyle/>
              <a:p>
                <a:pPr algn="ctr"/>
                <a:r>
                  <a:rPr lang="zh-CN" altLang="en-US" sz="2000" b="1">
                    <a:solidFill>
                      <a:schemeClr val="accent2">
                        <a:lumMod val="50000"/>
                      </a:schemeClr>
                    </a:solidFill>
                  </a:rPr>
                  <a:t>设</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𝑹</m:t>
                    </m:r>
                  </m:oMath>
                </a14:m>
                <a:r>
                  <a:rPr lang="zh-CN" altLang="en-US" sz="2000" b="1">
                    <a:solidFill>
                      <a:schemeClr val="accent2">
                        <a:lumMod val="50000"/>
                      </a:schemeClr>
                    </a:solidFill>
                  </a:rPr>
                  <a:t>是非空集</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𝑨</m:t>
                    </m:r>
                  </m:oMath>
                </a14:m>
                <a:r>
                  <a:rPr lang="zh-CN" altLang="en-US" sz="2000" b="1">
                    <a:solidFill>
                      <a:schemeClr val="accent2">
                        <a:lumMod val="50000"/>
                      </a:schemeClr>
                    </a:solidFill>
                  </a:rPr>
                  <a:t>上的关系</a:t>
                </a:r>
              </a:p>
            </p:txBody>
          </p:sp>
        </mc:Choice>
        <mc:Fallback xmlns="">
          <p:sp>
            <p:nvSpPr>
              <p:cNvPr id="11" name="文本框 10">
                <a:extLst>
                  <a:ext uri="{FF2B5EF4-FFF2-40B4-BE49-F238E27FC236}">
                    <a16:creationId xmlns:a16="http://schemas.microsoft.com/office/drawing/2014/main" id="{8B1EEF0D-0A38-461C-8A8E-B28BABCBF83F}"/>
                  </a:ext>
                </a:extLst>
              </p:cNvPr>
              <p:cNvSpPr txBox="1">
                <a:spLocks noRot="1" noChangeAspect="1" noMove="1" noResize="1" noEditPoints="1" noAdjustHandles="1" noChangeArrowheads="1" noChangeShapeType="1" noTextEdit="1"/>
              </p:cNvSpPr>
              <p:nvPr/>
            </p:nvSpPr>
            <p:spPr>
              <a:xfrm>
                <a:off x="746137" y="1161854"/>
                <a:ext cx="2938161" cy="400110"/>
              </a:xfrm>
              <a:prstGeom prst="rect">
                <a:avLst/>
              </a:prstGeom>
              <a:blipFill>
                <a:blip r:embed="rId2"/>
                <a:stretch>
                  <a:fillRect l="-415" t="-9231" r="-415" b="-2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1B4D3902-DB24-4ABD-AF4D-79A2039F9E39}"/>
                  </a:ext>
                </a:extLst>
              </p:cNvPr>
              <p:cNvSpPr txBox="1"/>
              <p:nvPr/>
            </p:nvSpPr>
            <p:spPr>
              <a:xfrm>
                <a:off x="2291561" y="1712576"/>
                <a:ext cx="7608876" cy="784830"/>
              </a:xfrm>
              <a:prstGeom prst="rect">
                <a:avLst/>
              </a:prstGeom>
              <a:solidFill>
                <a:schemeClr val="accent2">
                  <a:lumMod val="20000"/>
                  <a:lumOff val="80000"/>
                </a:schemeClr>
              </a:solidFill>
            </p:spPr>
            <p:txBody>
              <a:bodyPr wrap="square" rtlCol="0">
                <a:spAutoFit/>
              </a:bodyPr>
              <a:lstStyle/>
              <a:p>
                <a:pPr algn="ctr">
                  <a:lnSpc>
                    <a:spcPts val="2400"/>
                  </a:lnSpc>
                  <a:spcBef>
                    <a:spcPts val="600"/>
                  </a:spcBef>
                </a:pPr>
                <a14:m>
                  <m:oMath xmlns:m="http://schemas.openxmlformats.org/officeDocument/2006/math">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𝒙</m:t>
                    </m:r>
                    <m:r>
                      <a:rPr lang="en-US" altLang="zh-CN" sz="2000" b="1" i="1" smtClean="0">
                        <a:solidFill>
                          <a:srgbClr val="C00000"/>
                        </a:solidFill>
                        <a:latin typeface="Cambria Math" panose="02040503050406030204" pitchFamily="18" charset="0"/>
                      </a:rPr>
                      <m:t>, </m:t>
                    </m:r>
                    <m:r>
                      <a:rPr lang="en-US" altLang="zh-CN" sz="2000" b="1" i="1" smtClean="0">
                        <a:solidFill>
                          <a:srgbClr val="C00000"/>
                        </a:solidFill>
                        <a:latin typeface="Cambria Math" panose="02040503050406030204" pitchFamily="18" charset="0"/>
                      </a:rPr>
                      <m:t>𝒚</m:t>
                    </m:r>
                  </m:oMath>
                </a14:m>
                <a:r>
                  <a:rPr lang="zh-CN" altLang="en-US" sz="2000" b="1">
                    <a:solidFill>
                      <a:srgbClr val="C00000"/>
                    </a:solidFill>
                  </a:rPr>
                  <a:t>，</a:t>
                </a:r>
                <a14:m>
                  <m:oMath xmlns:m="http://schemas.openxmlformats.org/officeDocument/2006/math">
                    <m:d>
                      <m:dPr>
                        <m:begChr m:val="⟨"/>
                        <m:endChr m:val="⟩"/>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𝒙</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𝒚</m:t>
                        </m:r>
                      </m:e>
                    </m:d>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𝒕</m:t>
                    </m:r>
                    <m:d>
                      <m:dPr>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𝑹</m:t>
                        </m:r>
                      </m:e>
                    </m:d>
                  </m:oMath>
                </a14:m>
                <a:r>
                  <a:rPr lang="zh-CN" altLang="en-US" sz="2000" b="1">
                    <a:solidFill>
                      <a:srgbClr val="C00000"/>
                    </a:solidFill>
                  </a:rPr>
                  <a:t>当且仅当</a:t>
                </a:r>
                <a14:m>
                  <m:oMath xmlns:m="http://schemas.openxmlformats.org/officeDocument/2006/math">
                    <m:d>
                      <m:dPr>
                        <m:begChr m:val="⟨"/>
                        <m:endChr m:val="⟩"/>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𝒙</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𝒚</m:t>
                        </m:r>
                      </m:e>
                    </m:d>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𝑹</m:t>
                    </m:r>
                  </m:oMath>
                </a14:m>
                <a:r>
                  <a:rPr lang="zh-CN" altLang="en-US" sz="2000" b="1">
                    <a:solidFill>
                      <a:srgbClr val="C00000"/>
                    </a:solidFill>
                  </a:rPr>
                  <a:t>，或者</a:t>
                </a:r>
                <a:endParaRPr lang="en-US" altLang="zh-CN" sz="2000" b="1">
                  <a:solidFill>
                    <a:srgbClr val="C00000"/>
                  </a:solidFill>
                </a:endParaRPr>
              </a:p>
              <a:p>
                <a:pPr algn="ctr">
                  <a:lnSpc>
                    <a:spcPts val="2400"/>
                  </a:lnSpc>
                  <a:spcBef>
                    <a:spcPts val="600"/>
                  </a:spcBef>
                </a:pPr>
                <a:r>
                  <a:rPr lang="zh-CN" altLang="en-US" sz="2000" b="1">
                    <a:solidFill>
                      <a:srgbClr val="C00000"/>
                    </a:solidFill>
                  </a:rPr>
                  <a:t>存在</a:t>
                </a:r>
                <a14:m>
                  <m:oMath xmlns:m="http://schemas.openxmlformats.org/officeDocument/2006/math">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𝒂</m:t>
                        </m:r>
                      </m:e>
                      <m:sub>
                        <m:r>
                          <a:rPr lang="en-US" altLang="zh-CN" sz="2000" b="1" i="1" smtClean="0">
                            <a:solidFill>
                              <a:srgbClr val="C00000"/>
                            </a:solidFill>
                            <a:latin typeface="Cambria Math" panose="02040503050406030204" pitchFamily="18" charset="0"/>
                          </a:rPr>
                          <m:t>𝟏</m:t>
                        </m:r>
                      </m:sub>
                    </m:sSub>
                    <m:r>
                      <a:rPr lang="en-US" altLang="zh-CN" sz="2000" b="1" i="1" smtClean="0">
                        <a:solidFill>
                          <a:srgbClr val="C00000"/>
                        </a:solidFill>
                        <a:latin typeface="Cambria Math" panose="02040503050406030204" pitchFamily="18" charset="0"/>
                      </a:rPr>
                      <m:t>, ⋯, </m:t>
                    </m:r>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𝒂</m:t>
                        </m:r>
                      </m:e>
                      <m:sub>
                        <m:r>
                          <a:rPr lang="en-US" altLang="zh-CN" sz="2000" b="1" i="1" smtClean="0">
                            <a:solidFill>
                              <a:srgbClr val="C00000"/>
                            </a:solidFill>
                            <a:latin typeface="Cambria Math" panose="02040503050406030204" pitchFamily="18" charset="0"/>
                          </a:rPr>
                          <m:t>𝒌</m:t>
                        </m:r>
                      </m:sub>
                    </m:sSub>
                    <m:d>
                      <m:dPr>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𝒌</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𝟏</m:t>
                        </m:r>
                      </m:e>
                    </m:d>
                  </m:oMath>
                </a14:m>
                <a:r>
                  <a:rPr lang="zh-CN" altLang="en-US" sz="2000" b="1">
                    <a:solidFill>
                      <a:srgbClr val="C00000"/>
                    </a:solidFill>
                  </a:rPr>
                  <a:t>使得</a:t>
                </a:r>
                <a14:m>
                  <m:oMath xmlns:m="http://schemas.openxmlformats.org/officeDocument/2006/math">
                    <m:d>
                      <m:dPr>
                        <m:begChr m:val="⟨"/>
                        <m:endChr m:val="⟩"/>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𝒙</m:t>
                        </m:r>
                        <m:r>
                          <a:rPr lang="en-US" altLang="zh-CN" sz="2000" b="1" i="1" smtClean="0">
                            <a:solidFill>
                              <a:srgbClr val="C00000"/>
                            </a:solidFill>
                            <a:latin typeface="Cambria Math" panose="02040503050406030204" pitchFamily="18" charset="0"/>
                          </a:rPr>
                          <m:t>, </m:t>
                        </m:r>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𝒂</m:t>
                            </m:r>
                          </m:e>
                          <m:sub>
                            <m:r>
                              <a:rPr lang="en-US" altLang="zh-CN" sz="2000" b="1" i="1" smtClean="0">
                                <a:solidFill>
                                  <a:srgbClr val="C00000"/>
                                </a:solidFill>
                                <a:latin typeface="Cambria Math" panose="02040503050406030204" pitchFamily="18" charset="0"/>
                              </a:rPr>
                              <m:t>𝟏</m:t>
                            </m:r>
                          </m:sub>
                        </m:sSub>
                      </m:e>
                    </m:d>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𝑹</m:t>
                    </m:r>
                    <m:r>
                      <a:rPr lang="zh-CN" altLang="en-US" sz="2000" b="1" i="1" smtClean="0">
                        <a:solidFill>
                          <a:srgbClr val="C00000"/>
                        </a:solidFill>
                        <a:latin typeface="Cambria Math" panose="02040503050406030204" pitchFamily="18" charset="0"/>
                      </a:rPr>
                      <m:t>，</m:t>
                    </m:r>
                    <m:d>
                      <m:dPr>
                        <m:begChr m:val="⟨"/>
                        <m:endChr m:val="⟩"/>
                        <m:ctrlPr>
                          <a:rPr lang="en-US" altLang="zh-CN" sz="2000" b="1" i="1" smtClean="0">
                            <a:solidFill>
                              <a:srgbClr val="C00000"/>
                            </a:solidFill>
                            <a:latin typeface="Cambria Math" panose="02040503050406030204" pitchFamily="18" charset="0"/>
                          </a:rPr>
                        </m:ctrlPr>
                      </m:dPr>
                      <m:e>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𝒂</m:t>
                            </m:r>
                          </m:e>
                          <m:sub>
                            <m:r>
                              <a:rPr lang="en-US" altLang="zh-CN" sz="2000" b="1" i="1" smtClean="0">
                                <a:solidFill>
                                  <a:srgbClr val="C00000"/>
                                </a:solidFill>
                                <a:latin typeface="Cambria Math" panose="02040503050406030204" pitchFamily="18" charset="0"/>
                              </a:rPr>
                              <m:t>𝟏</m:t>
                            </m:r>
                          </m:sub>
                        </m:sSub>
                        <m:r>
                          <a:rPr lang="en-US" altLang="zh-CN" sz="2000" b="1" i="1" smtClean="0">
                            <a:solidFill>
                              <a:srgbClr val="C00000"/>
                            </a:solidFill>
                            <a:latin typeface="Cambria Math" panose="02040503050406030204" pitchFamily="18" charset="0"/>
                          </a:rPr>
                          <m:t>, </m:t>
                        </m:r>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𝒂</m:t>
                            </m:r>
                          </m:e>
                          <m:sub>
                            <m:r>
                              <a:rPr lang="en-US" altLang="zh-CN" sz="2000" b="1" i="1" smtClean="0">
                                <a:solidFill>
                                  <a:srgbClr val="C00000"/>
                                </a:solidFill>
                                <a:latin typeface="Cambria Math" panose="02040503050406030204" pitchFamily="18" charset="0"/>
                              </a:rPr>
                              <m:t>𝟐</m:t>
                            </m:r>
                          </m:sub>
                        </m:sSub>
                      </m:e>
                    </m:d>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𝑹</m:t>
                    </m:r>
                    <m:r>
                      <a:rPr lang="en-US" altLang="zh-CN" sz="2000" b="1" i="1" smtClean="0">
                        <a:solidFill>
                          <a:srgbClr val="C00000"/>
                        </a:solidFill>
                        <a:latin typeface="Cambria Math" panose="02040503050406030204" pitchFamily="18" charset="0"/>
                      </a:rPr>
                      <m:t>, ⋯, </m:t>
                    </m:r>
                    <m:d>
                      <m:dPr>
                        <m:begChr m:val="⟨"/>
                        <m:endChr m:val="⟩"/>
                        <m:ctrlPr>
                          <a:rPr lang="en-US" altLang="zh-CN" sz="2000" b="1" i="1" smtClean="0">
                            <a:solidFill>
                              <a:srgbClr val="C00000"/>
                            </a:solidFill>
                            <a:latin typeface="Cambria Math" panose="02040503050406030204" pitchFamily="18" charset="0"/>
                          </a:rPr>
                        </m:ctrlPr>
                      </m:dPr>
                      <m:e>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𝒂</m:t>
                            </m:r>
                          </m:e>
                          <m:sub>
                            <m:r>
                              <a:rPr lang="en-US" altLang="zh-CN" sz="2000" b="1" i="1" smtClean="0">
                                <a:solidFill>
                                  <a:srgbClr val="C00000"/>
                                </a:solidFill>
                                <a:latin typeface="Cambria Math" panose="02040503050406030204" pitchFamily="18" charset="0"/>
                              </a:rPr>
                              <m:t>𝒌</m:t>
                            </m:r>
                          </m:sub>
                        </m:sSub>
                        <m:r>
                          <a:rPr lang="en-US" altLang="zh-CN" sz="2000" b="1" i="1" smtClean="0">
                            <a:solidFill>
                              <a:srgbClr val="C00000"/>
                            </a:solidFill>
                            <a:latin typeface="Cambria Math" panose="02040503050406030204" pitchFamily="18" charset="0"/>
                          </a:rPr>
                          <m:t>, </m:t>
                        </m:r>
                        <m:r>
                          <a:rPr lang="en-US" altLang="zh-CN" sz="2000" b="1" i="1" smtClean="0">
                            <a:solidFill>
                              <a:srgbClr val="C00000"/>
                            </a:solidFill>
                            <a:latin typeface="Cambria Math" panose="02040503050406030204" pitchFamily="18" charset="0"/>
                          </a:rPr>
                          <m:t>𝒚</m:t>
                        </m:r>
                      </m:e>
                    </m:d>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𝑹</m:t>
                    </m:r>
                  </m:oMath>
                </a14:m>
                <a:endParaRPr lang="zh-CN" altLang="en-US" sz="2000" b="1">
                  <a:solidFill>
                    <a:schemeClr val="accent2">
                      <a:lumMod val="50000"/>
                    </a:schemeClr>
                  </a:solidFill>
                </a:endParaRPr>
              </a:p>
            </p:txBody>
          </p:sp>
        </mc:Choice>
        <mc:Fallback xmlns="">
          <p:sp>
            <p:nvSpPr>
              <p:cNvPr id="12" name="文本框 11">
                <a:extLst>
                  <a:ext uri="{FF2B5EF4-FFF2-40B4-BE49-F238E27FC236}">
                    <a16:creationId xmlns:a16="http://schemas.microsoft.com/office/drawing/2014/main" id="{1B4D3902-DB24-4ABD-AF4D-79A2039F9E39}"/>
                  </a:ext>
                </a:extLst>
              </p:cNvPr>
              <p:cNvSpPr txBox="1">
                <a:spLocks noRot="1" noChangeAspect="1" noMove="1" noResize="1" noEditPoints="1" noAdjustHandles="1" noChangeArrowheads="1" noChangeShapeType="1" noTextEdit="1"/>
              </p:cNvSpPr>
              <p:nvPr/>
            </p:nvSpPr>
            <p:spPr>
              <a:xfrm>
                <a:off x="2291561" y="1712576"/>
                <a:ext cx="7608876" cy="784830"/>
              </a:xfrm>
              <a:prstGeom prst="rect">
                <a:avLst/>
              </a:prstGeom>
              <a:blipFill>
                <a:blip r:embed="rId3"/>
                <a:stretch>
                  <a:fillRect t="-4651" b="-131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B332A2AB-F164-46F8-9569-4B874AF730CC}"/>
                  </a:ext>
                </a:extLst>
              </p:cNvPr>
              <p:cNvSpPr txBox="1"/>
              <p:nvPr/>
            </p:nvSpPr>
            <p:spPr>
              <a:xfrm>
                <a:off x="7467890" y="1161854"/>
                <a:ext cx="3977973" cy="400110"/>
              </a:xfrm>
              <a:prstGeom prst="rect">
                <a:avLst/>
              </a:prstGeom>
              <a:solidFill>
                <a:schemeClr val="accent4">
                  <a:lumMod val="20000"/>
                  <a:lumOff val="80000"/>
                </a:schemeClr>
              </a:solidFill>
            </p:spPr>
            <p:txBody>
              <a:bodyPr wrap="square" rtlCol="0">
                <a:spAutoFit/>
              </a:bodyPr>
              <a:lstStyle/>
              <a:p>
                <a:r>
                  <a:rPr lang="zh-CN" altLang="en-US" sz="2000" b="1">
                    <a:solidFill>
                      <a:schemeClr val="accent2">
                        <a:lumMod val="50000"/>
                      </a:schemeClr>
                    </a:solidFill>
                  </a:rPr>
                  <a:t>下面公式中个体变量的论域都是</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𝑨</m:t>
                    </m:r>
                  </m:oMath>
                </a14:m>
                <a:endParaRPr lang="zh-CN" altLang="en-US" sz="20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B332A2AB-F164-46F8-9569-4B874AF730CC}"/>
                  </a:ext>
                </a:extLst>
              </p:cNvPr>
              <p:cNvSpPr txBox="1">
                <a:spLocks noRot="1" noChangeAspect="1" noMove="1" noResize="1" noEditPoints="1" noAdjustHandles="1" noChangeArrowheads="1" noChangeShapeType="1" noTextEdit="1"/>
              </p:cNvSpPr>
              <p:nvPr/>
            </p:nvSpPr>
            <p:spPr>
              <a:xfrm>
                <a:off x="7467890" y="1161854"/>
                <a:ext cx="3977973" cy="400110"/>
              </a:xfrm>
              <a:prstGeom prst="rect">
                <a:avLst/>
              </a:prstGeom>
              <a:blipFill>
                <a:blip r:embed="rId4"/>
                <a:stretch>
                  <a:fillRect l="-1531" t="-9231" b="-27692"/>
                </a:stretch>
              </a:blipFill>
            </p:spPr>
            <p:txBody>
              <a:bodyPr/>
              <a:lstStyle/>
              <a:p>
                <a:r>
                  <a:rPr lang="zh-CN" altLang="en-US">
                    <a:noFill/>
                  </a:rPr>
                  <a:t> </a:t>
                </a:r>
              </a:p>
            </p:txBody>
          </p:sp>
        </mc:Fallback>
      </mc:AlternateContent>
      <p:grpSp>
        <p:nvGrpSpPr>
          <p:cNvPr id="28" name="组合 27">
            <a:extLst>
              <a:ext uri="{FF2B5EF4-FFF2-40B4-BE49-F238E27FC236}">
                <a16:creationId xmlns:a16="http://schemas.microsoft.com/office/drawing/2014/main" id="{AAE3AEA4-F482-4C1C-8C53-A34C2DA732D5}"/>
              </a:ext>
            </a:extLst>
          </p:cNvPr>
          <p:cNvGrpSpPr/>
          <p:nvPr/>
        </p:nvGrpSpPr>
        <p:grpSpPr>
          <a:xfrm>
            <a:off x="822069" y="2697569"/>
            <a:ext cx="10547860" cy="2544832"/>
            <a:chOff x="945548" y="2834777"/>
            <a:chExt cx="10547860" cy="2544832"/>
          </a:xfrm>
        </p:grpSpPr>
        <p:sp>
          <p:nvSpPr>
            <p:cNvPr id="27" name="矩形: 圆角 26">
              <a:extLst>
                <a:ext uri="{FF2B5EF4-FFF2-40B4-BE49-F238E27FC236}">
                  <a16:creationId xmlns:a16="http://schemas.microsoft.com/office/drawing/2014/main" id="{A56DF745-4891-4237-AE47-F16C8817352A}"/>
                </a:ext>
              </a:extLst>
            </p:cNvPr>
            <p:cNvSpPr/>
            <p:nvPr/>
          </p:nvSpPr>
          <p:spPr>
            <a:xfrm>
              <a:off x="945548" y="2834777"/>
              <a:ext cx="10547860" cy="2544832"/>
            </a:xfrm>
            <a:prstGeom prst="roundRect">
              <a:avLst>
                <a:gd name="adj" fmla="val 5104"/>
              </a:avLst>
            </a:prstGeom>
            <a:noFill/>
            <a:ln>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B5995F21-3DD1-44C9-8CF7-365D64433529}"/>
                    </a:ext>
                  </a:extLst>
                </p:cNvPr>
                <p:cNvSpPr txBox="1"/>
                <p:nvPr/>
              </p:nvSpPr>
              <p:spPr>
                <a:xfrm>
                  <a:off x="9463551" y="2904881"/>
                  <a:ext cx="1923065" cy="400110"/>
                </a:xfrm>
                <a:prstGeom prst="rect">
                  <a:avLst/>
                </a:prstGeom>
                <a:solidFill>
                  <a:schemeClr val="accent4">
                    <a:lumMod val="20000"/>
                    <a:lumOff val="80000"/>
                  </a:schemeClr>
                </a:solidFill>
              </p:spPr>
              <p:txBody>
                <a:bodyPr wrap="square" rtlCol="0">
                  <a:spAutoFit/>
                </a:bodyPr>
                <a:lstStyle/>
                <a:p>
                  <a:pPr algn="ctr"/>
                  <a:r>
                    <a:rPr lang="zh-CN" altLang="en-US" sz="2000" b="1">
                      <a:solidFill>
                        <a:schemeClr val="accent2">
                          <a:lumMod val="50000"/>
                        </a:schemeClr>
                      </a:solidFill>
                    </a:rPr>
                    <a:t>在</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𝑹</m:t>
                      </m:r>
                    </m:oMath>
                  </a14:m>
                  <a:r>
                    <a:rPr lang="zh-CN" altLang="en-US" sz="2000" b="1">
                      <a:solidFill>
                        <a:schemeClr val="accent2">
                          <a:lumMod val="50000"/>
                        </a:schemeClr>
                      </a:solidFill>
                    </a:rPr>
                    <a:t>的关系图中</a:t>
                  </a:r>
                </a:p>
              </p:txBody>
            </p:sp>
          </mc:Choice>
          <mc:Fallback xmlns="">
            <p:sp>
              <p:nvSpPr>
                <p:cNvPr id="4" name="文本框 3">
                  <a:extLst>
                    <a:ext uri="{FF2B5EF4-FFF2-40B4-BE49-F238E27FC236}">
                      <a16:creationId xmlns:a16="http://schemas.microsoft.com/office/drawing/2014/main" id="{B5995F21-3DD1-44C9-8CF7-365D64433529}"/>
                    </a:ext>
                  </a:extLst>
                </p:cNvPr>
                <p:cNvSpPr txBox="1">
                  <a:spLocks noRot="1" noChangeAspect="1" noMove="1" noResize="1" noEditPoints="1" noAdjustHandles="1" noChangeArrowheads="1" noChangeShapeType="1" noTextEdit="1"/>
                </p:cNvSpPr>
                <p:nvPr/>
              </p:nvSpPr>
              <p:spPr>
                <a:xfrm>
                  <a:off x="9463551" y="2904881"/>
                  <a:ext cx="1923065" cy="400110"/>
                </a:xfrm>
                <a:prstGeom prst="rect">
                  <a:avLst/>
                </a:prstGeom>
                <a:blipFill>
                  <a:blip r:embed="rId5"/>
                  <a:stretch>
                    <a:fillRect l="-2532" t="-7576" r="-2532"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CD8D9E6-67BE-46AA-B51A-219CD6527195}"/>
                    </a:ext>
                  </a:extLst>
                </p:cNvPr>
                <p:cNvSpPr txBox="1"/>
                <p:nvPr/>
              </p:nvSpPr>
              <p:spPr>
                <a:xfrm>
                  <a:off x="1034538" y="2911113"/>
                  <a:ext cx="1254798" cy="400110"/>
                </a:xfrm>
                <a:prstGeom prst="rect">
                  <a:avLst/>
                </a:prstGeom>
                <a:solidFill>
                  <a:schemeClr val="accent5">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000" b="1" i="1" smtClean="0">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𝒙</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𝒚</m:t>
                            </m:r>
                          </m:e>
                        </m:d>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𝑹</m:t>
                        </m:r>
                      </m:oMath>
                    </m:oMathPara>
                  </a14:m>
                  <a:endParaRPr lang="zh-CN" altLang="en-US" sz="2000">
                    <a:solidFill>
                      <a:srgbClr val="002060"/>
                    </a:solidFill>
                  </a:endParaRPr>
                </a:p>
              </p:txBody>
            </p:sp>
          </mc:Choice>
          <mc:Fallback xmlns="">
            <p:sp>
              <p:nvSpPr>
                <p:cNvPr id="6" name="文本框 5">
                  <a:extLst>
                    <a:ext uri="{FF2B5EF4-FFF2-40B4-BE49-F238E27FC236}">
                      <a16:creationId xmlns:a16="http://schemas.microsoft.com/office/drawing/2014/main" id="{2CD8D9E6-67BE-46AA-B51A-219CD6527195}"/>
                    </a:ext>
                  </a:extLst>
                </p:cNvPr>
                <p:cNvSpPr txBox="1">
                  <a:spLocks noRot="1" noChangeAspect="1" noMove="1" noResize="1" noEditPoints="1" noAdjustHandles="1" noChangeArrowheads="1" noChangeShapeType="1" noTextEdit="1"/>
                </p:cNvSpPr>
                <p:nvPr/>
              </p:nvSpPr>
              <p:spPr>
                <a:xfrm>
                  <a:off x="1034538" y="2911113"/>
                  <a:ext cx="1254798" cy="400110"/>
                </a:xfrm>
                <a:prstGeom prst="rect">
                  <a:avLst/>
                </a:prstGeom>
                <a:blipFill>
                  <a:blip r:embed="rId6"/>
                  <a:stretch>
                    <a:fillRect b="-75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F27AEFB2-863B-4109-80DB-2D4C4ADB75E8}"/>
                    </a:ext>
                  </a:extLst>
                </p:cNvPr>
                <p:cNvSpPr txBox="1"/>
                <p:nvPr/>
              </p:nvSpPr>
              <p:spPr>
                <a:xfrm>
                  <a:off x="7407539" y="2911113"/>
                  <a:ext cx="1789857" cy="400110"/>
                </a:xfrm>
                <a:prstGeom prst="rect">
                  <a:avLst/>
                </a:prstGeom>
                <a:solidFill>
                  <a:schemeClr val="accent4">
                    <a:lumMod val="20000"/>
                    <a:lumOff val="80000"/>
                    <a:alpha val="50000"/>
                  </a:schemeClr>
                </a:solidFill>
              </p:spPr>
              <p:txBody>
                <a:bodyPr wrap="square" rtlCol="0">
                  <a:spAutoFit/>
                </a:bodyPr>
                <a:lstStyle/>
                <a:p>
                  <a14:m>
                    <m:oMath xmlns:m="http://schemas.openxmlformats.org/officeDocument/2006/math">
                      <m:r>
                        <a:rPr lang="en-US" altLang="zh-CN" sz="2000" b="1" i="1" smtClean="0">
                          <a:latin typeface="Cambria Math" panose="02040503050406030204" pitchFamily="18" charset="0"/>
                        </a:rPr>
                        <m:t>𝒙</m:t>
                      </m:r>
                    </m:oMath>
                  </a14:m>
                  <a:r>
                    <a:rPr lang="zh-CN" altLang="en-US" sz="2000" b="1">
                      <a:latin typeface="楷体" panose="02010609060101010101" pitchFamily="49" charset="-122"/>
                      <a:ea typeface="楷体" panose="02010609060101010101" pitchFamily="49" charset="-122"/>
                    </a:rPr>
                    <a:t>到</a:t>
                  </a:r>
                  <a14:m>
                    <m:oMath xmlns:m="http://schemas.openxmlformats.org/officeDocument/2006/math">
                      <m:r>
                        <a:rPr lang="en-US" altLang="zh-CN" sz="2000" b="1" i="1" smtClean="0">
                          <a:latin typeface="Cambria Math" panose="02040503050406030204" pitchFamily="18" charset="0"/>
                        </a:rPr>
                        <m:t>𝒚</m:t>
                      </m:r>
                    </m:oMath>
                  </a14:m>
                  <a:r>
                    <a:rPr lang="zh-CN" altLang="en-US" sz="2000" b="1">
                      <a:latin typeface="楷体" panose="02010609060101010101" pitchFamily="49" charset="-122"/>
                      <a:ea typeface="楷体" panose="02010609060101010101" pitchFamily="49" charset="-122"/>
                    </a:rPr>
                    <a:t>有有向边</a:t>
                  </a:r>
                </a:p>
              </p:txBody>
            </p:sp>
          </mc:Choice>
          <mc:Fallback xmlns="">
            <p:sp>
              <p:nvSpPr>
                <p:cNvPr id="13" name="文本框 12">
                  <a:extLst>
                    <a:ext uri="{FF2B5EF4-FFF2-40B4-BE49-F238E27FC236}">
                      <a16:creationId xmlns:a16="http://schemas.microsoft.com/office/drawing/2014/main" id="{F27AEFB2-863B-4109-80DB-2D4C4ADB75E8}"/>
                    </a:ext>
                  </a:extLst>
                </p:cNvPr>
                <p:cNvSpPr txBox="1">
                  <a:spLocks noRot="1" noChangeAspect="1" noMove="1" noResize="1" noEditPoints="1" noAdjustHandles="1" noChangeArrowheads="1" noChangeShapeType="1" noTextEdit="1"/>
                </p:cNvSpPr>
                <p:nvPr/>
              </p:nvSpPr>
              <p:spPr>
                <a:xfrm>
                  <a:off x="7407539" y="2911113"/>
                  <a:ext cx="1789857" cy="400110"/>
                </a:xfrm>
                <a:prstGeom prst="rect">
                  <a:avLst/>
                </a:prstGeom>
                <a:blipFill>
                  <a:blip r:embed="rId7"/>
                  <a:stretch>
                    <a:fillRect t="-10606" r="-1701" b="-2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F683F876-BE9F-4C53-9633-6E4D59A82B07}"/>
                    </a:ext>
                  </a:extLst>
                </p:cNvPr>
                <p:cNvSpPr txBox="1"/>
                <p:nvPr/>
              </p:nvSpPr>
              <p:spPr>
                <a:xfrm>
                  <a:off x="1034538" y="3444228"/>
                  <a:ext cx="3377274" cy="400110"/>
                </a:xfrm>
                <a:prstGeom prst="rect">
                  <a:avLst/>
                </a:prstGeom>
                <a:solidFill>
                  <a:schemeClr val="accent5">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𝟏</m:t>
                            </m:r>
                          </m:sub>
                        </m:sSub>
                        <m:r>
                          <a:rPr lang="en-US" altLang="zh-CN" sz="2000" b="1" i="1" smtClean="0">
                            <a:solidFill>
                              <a:srgbClr val="002060"/>
                            </a:solidFill>
                            <a:latin typeface="Cambria Math" panose="02040503050406030204" pitchFamily="18" charset="0"/>
                          </a:rPr>
                          <m:t>,</m:t>
                        </m:r>
                        <m:d>
                          <m:dPr>
                            <m:begChr m:val="⟨"/>
                            <m:endChr m:val="⟩"/>
                            <m:ctrlPr>
                              <a:rPr lang="en-US" altLang="zh-CN" sz="2000" b="1" i="1" smtClean="0">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𝒙</m:t>
                            </m:r>
                            <m:r>
                              <a:rPr lang="en-US" altLang="zh-CN" sz="2000" b="1" i="1">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𝟏</m:t>
                                </m:r>
                              </m:sub>
                            </m:sSub>
                          </m:e>
                        </m:d>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d>
                          <m:dPr>
                            <m:begChr m:val="⟨"/>
                            <m:endChr m:val="⟩"/>
                            <m:ctrlPr>
                              <a:rPr lang="en-US" altLang="zh-CN" sz="2000" b="1" i="1">
                                <a:solidFill>
                                  <a:srgbClr val="002060"/>
                                </a:solidFill>
                                <a:latin typeface="Cambria Math" panose="02040503050406030204" pitchFamily="18" charset="0"/>
                              </a:rPr>
                            </m:ctrlPr>
                          </m:dPr>
                          <m:e>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𝟏</m:t>
                                </m:r>
                              </m:sub>
                            </m:sSub>
                            <m:r>
                              <a:rPr lang="en-US" altLang="zh-CN" sz="2000" b="1" i="1">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𝒚</m:t>
                            </m:r>
                            <m:r>
                              <a:rPr lang="en-US" altLang="zh-CN" sz="2000" b="1" i="1" smtClean="0">
                                <a:solidFill>
                                  <a:srgbClr val="002060"/>
                                </a:solidFill>
                                <a:latin typeface="Cambria Math" panose="02040503050406030204" pitchFamily="18" charset="0"/>
                              </a:rPr>
                              <m:t> </m:t>
                            </m:r>
                          </m:e>
                        </m:d>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𝑹</m:t>
                        </m:r>
                      </m:oMath>
                    </m:oMathPara>
                  </a14:m>
                  <a:endParaRPr lang="zh-CN" altLang="en-US" sz="2000">
                    <a:solidFill>
                      <a:srgbClr val="002060"/>
                    </a:solidFill>
                  </a:endParaRPr>
                </a:p>
              </p:txBody>
            </p:sp>
          </mc:Choice>
          <mc:Fallback xmlns="">
            <p:sp>
              <p:nvSpPr>
                <p:cNvPr id="15" name="文本框 14">
                  <a:extLst>
                    <a:ext uri="{FF2B5EF4-FFF2-40B4-BE49-F238E27FC236}">
                      <a16:creationId xmlns:a16="http://schemas.microsoft.com/office/drawing/2014/main" id="{F683F876-BE9F-4C53-9633-6E4D59A82B07}"/>
                    </a:ext>
                  </a:extLst>
                </p:cNvPr>
                <p:cNvSpPr txBox="1">
                  <a:spLocks noRot="1" noChangeAspect="1" noMove="1" noResize="1" noEditPoints="1" noAdjustHandles="1" noChangeArrowheads="1" noChangeShapeType="1" noTextEdit="1"/>
                </p:cNvSpPr>
                <p:nvPr/>
              </p:nvSpPr>
              <p:spPr>
                <a:xfrm>
                  <a:off x="1034538" y="3444228"/>
                  <a:ext cx="3377274" cy="400110"/>
                </a:xfrm>
                <a:prstGeom prst="rect">
                  <a:avLst/>
                </a:prstGeom>
                <a:blipFill>
                  <a:blip r:embed="rId8"/>
                  <a:stretch>
                    <a:fillRect b="-75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806E71DF-0495-4D11-93E9-5BBEDD365B62}"/>
                    </a:ext>
                  </a:extLst>
                </p:cNvPr>
                <p:cNvSpPr txBox="1"/>
                <p:nvPr/>
              </p:nvSpPr>
              <p:spPr>
                <a:xfrm>
                  <a:off x="7403088" y="3445853"/>
                  <a:ext cx="3215966" cy="400110"/>
                </a:xfrm>
                <a:prstGeom prst="rect">
                  <a:avLst/>
                </a:prstGeom>
                <a:solidFill>
                  <a:schemeClr val="accent4">
                    <a:lumMod val="20000"/>
                    <a:lumOff val="80000"/>
                    <a:alpha val="50000"/>
                  </a:schemeClr>
                </a:solidFill>
              </p:spPr>
              <p:txBody>
                <a:bodyPr wrap="square" rtlCol="0">
                  <a:spAutoFit/>
                </a:bodyPr>
                <a:lstStyle/>
                <a:p>
                  <a14:m>
                    <m:oMath xmlns:m="http://schemas.openxmlformats.org/officeDocument/2006/math">
                      <m:r>
                        <a:rPr lang="en-US" altLang="zh-CN" sz="2000" b="1" i="1" smtClean="0">
                          <a:latin typeface="Cambria Math" panose="02040503050406030204" pitchFamily="18" charset="0"/>
                        </a:rPr>
                        <m:t>𝒙</m:t>
                      </m:r>
                    </m:oMath>
                  </a14:m>
                  <a:r>
                    <a:rPr lang="zh-CN" altLang="en-US" sz="2000" b="1">
                      <a:latin typeface="楷体" panose="02010609060101010101" pitchFamily="49" charset="-122"/>
                      <a:ea typeface="楷体" panose="02010609060101010101" pitchFamily="49" charset="-122"/>
                    </a:rPr>
                    <a:t>到</a:t>
                  </a:r>
                  <a14:m>
                    <m:oMath xmlns:m="http://schemas.openxmlformats.org/officeDocument/2006/math">
                      <m:r>
                        <a:rPr lang="en-US" altLang="zh-CN" sz="2000" b="1" i="1" smtClean="0">
                          <a:latin typeface="Cambria Math" panose="02040503050406030204" pitchFamily="18" charset="0"/>
                        </a:rPr>
                        <m:t>𝒚</m:t>
                      </m:r>
                    </m:oMath>
                  </a14:m>
                  <a:r>
                    <a:rPr lang="zh-CN" altLang="en-US" sz="2000" b="1">
                      <a:latin typeface="楷体" panose="02010609060101010101" pitchFamily="49" charset="-122"/>
                      <a:ea typeface="楷体" panose="02010609060101010101" pitchFamily="49" charset="-122"/>
                    </a:rPr>
                    <a:t>有长度为</a:t>
                  </a:r>
                  <a14:m>
                    <m:oMath xmlns:m="http://schemas.openxmlformats.org/officeDocument/2006/math">
                      <m:r>
                        <a:rPr lang="en-US" altLang="zh-CN" sz="2000" b="1" i="1" smtClean="0">
                          <a:latin typeface="Cambria Math" panose="02040503050406030204" pitchFamily="18" charset="0"/>
                        </a:rPr>
                        <m:t>𝟐</m:t>
                      </m:r>
                    </m:oMath>
                  </a14:m>
                  <a:r>
                    <a:rPr lang="zh-CN" altLang="en-US" sz="2000" b="1">
                      <a:latin typeface="楷体" panose="02010609060101010101" pitchFamily="49" charset="-122"/>
                      <a:ea typeface="楷体" panose="02010609060101010101" pitchFamily="49" charset="-122"/>
                    </a:rPr>
                    <a:t>的有向通路</a:t>
                  </a:r>
                </a:p>
              </p:txBody>
            </p:sp>
          </mc:Choice>
          <mc:Fallback xmlns="">
            <p:sp>
              <p:nvSpPr>
                <p:cNvPr id="16" name="文本框 15">
                  <a:extLst>
                    <a:ext uri="{FF2B5EF4-FFF2-40B4-BE49-F238E27FC236}">
                      <a16:creationId xmlns:a16="http://schemas.microsoft.com/office/drawing/2014/main" id="{806E71DF-0495-4D11-93E9-5BBEDD365B62}"/>
                    </a:ext>
                  </a:extLst>
                </p:cNvPr>
                <p:cNvSpPr txBox="1">
                  <a:spLocks noRot="1" noChangeAspect="1" noMove="1" noResize="1" noEditPoints="1" noAdjustHandles="1" noChangeArrowheads="1" noChangeShapeType="1" noTextEdit="1"/>
                </p:cNvSpPr>
                <p:nvPr/>
              </p:nvSpPr>
              <p:spPr>
                <a:xfrm>
                  <a:off x="7403088" y="3445853"/>
                  <a:ext cx="3215966" cy="400110"/>
                </a:xfrm>
                <a:prstGeom prst="rect">
                  <a:avLst/>
                </a:prstGeom>
                <a:blipFill>
                  <a:blip r:embed="rId9"/>
                  <a:stretch>
                    <a:fillRect t="-12308" r="-1136" b="-2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CC96C26E-CD92-4F83-A057-55AE71AF33B9}"/>
                    </a:ext>
                  </a:extLst>
                </p:cNvPr>
                <p:cNvSpPr txBox="1"/>
                <p:nvPr/>
              </p:nvSpPr>
              <p:spPr>
                <a:xfrm>
                  <a:off x="1034538" y="3977343"/>
                  <a:ext cx="5166026" cy="400110"/>
                </a:xfrm>
                <a:prstGeom prst="rect">
                  <a:avLst/>
                </a:prstGeom>
                <a:solidFill>
                  <a:schemeClr val="accent5">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𝟏</m:t>
                            </m:r>
                          </m:sub>
                        </m:sSub>
                        <m:r>
                          <a:rPr lang="en-US" altLang="zh-CN" sz="2000" b="1" i="1" smtClean="0">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𝟐</m:t>
                            </m:r>
                          </m:sub>
                        </m:sSub>
                        <m:r>
                          <a:rPr lang="en-US" altLang="zh-CN" sz="2000" b="1" i="1" smtClean="0">
                            <a:solidFill>
                              <a:srgbClr val="002060"/>
                            </a:solidFill>
                            <a:latin typeface="Cambria Math" panose="02040503050406030204" pitchFamily="18" charset="0"/>
                          </a:rPr>
                          <m:t>,</m:t>
                        </m:r>
                        <m:d>
                          <m:dPr>
                            <m:begChr m:val="⟨"/>
                            <m:endChr m:val="⟩"/>
                            <m:ctrlPr>
                              <a:rPr lang="en-US" altLang="zh-CN" sz="2000" b="1" i="1" smtClean="0">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𝒙</m:t>
                            </m:r>
                            <m:r>
                              <a:rPr lang="en-US" altLang="zh-CN" sz="2000" b="1" i="1">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𝟏</m:t>
                                </m:r>
                              </m:sub>
                            </m:sSub>
                          </m:e>
                        </m:d>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𝑹</m:t>
                        </m:r>
                        <m:r>
                          <a:rPr lang="en-US" altLang="zh-CN" sz="2000" b="1" i="1">
                            <a:solidFill>
                              <a:srgbClr val="002060"/>
                            </a:solidFill>
                            <a:latin typeface="Cambria Math" panose="02040503050406030204" pitchFamily="18" charset="0"/>
                          </a:rPr>
                          <m:t>,</m:t>
                        </m:r>
                        <m:d>
                          <m:dPr>
                            <m:begChr m:val="⟨"/>
                            <m:endChr m:val="⟩"/>
                            <m:ctrlPr>
                              <a:rPr lang="en-US" altLang="zh-CN" sz="2000" b="1" i="1">
                                <a:solidFill>
                                  <a:srgbClr val="002060"/>
                                </a:solidFill>
                                <a:latin typeface="Cambria Math" panose="02040503050406030204" pitchFamily="18" charset="0"/>
                              </a:rPr>
                            </m:ctrlPr>
                          </m:dPr>
                          <m:e>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panose="02040503050406030204" pitchFamily="18" charset="0"/>
                                  </a:rPr>
                                  <m:t>𝒂</m:t>
                                </m:r>
                              </m:e>
                              <m:sub>
                                <m:r>
                                  <a:rPr lang="en-US" altLang="zh-CN" sz="2000" b="1" i="1">
                                    <a:solidFill>
                                      <a:srgbClr val="002060"/>
                                    </a:solidFill>
                                    <a:latin typeface="Cambria Math" panose="02040503050406030204" pitchFamily="18" charset="0"/>
                                  </a:rPr>
                                  <m:t>𝟏</m:t>
                                </m:r>
                              </m:sub>
                            </m:sSub>
                            <m:r>
                              <a:rPr lang="en-US" altLang="zh-CN" sz="2000" b="1" i="1">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𝟐</m:t>
                                </m:r>
                              </m:sub>
                            </m:sSub>
                            <m:r>
                              <a:rPr lang="en-US" altLang="zh-CN" sz="2000" b="1" i="1">
                                <a:solidFill>
                                  <a:srgbClr val="002060"/>
                                </a:solidFill>
                                <a:latin typeface="Cambria Math" panose="02040503050406030204" pitchFamily="18" charset="0"/>
                              </a:rPr>
                              <m:t> </m:t>
                            </m:r>
                          </m:e>
                        </m:d>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d>
                          <m:dPr>
                            <m:begChr m:val="⟨"/>
                            <m:endChr m:val="⟩"/>
                            <m:ctrlPr>
                              <a:rPr lang="en-US" altLang="zh-CN" sz="2000" b="1" i="1">
                                <a:solidFill>
                                  <a:srgbClr val="002060"/>
                                </a:solidFill>
                                <a:latin typeface="Cambria Math" panose="02040503050406030204" pitchFamily="18" charset="0"/>
                              </a:rPr>
                            </m:ctrlPr>
                          </m:dPr>
                          <m:e>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𝟐</m:t>
                                </m:r>
                              </m:sub>
                            </m:sSub>
                            <m:r>
                              <a:rPr lang="en-US" altLang="zh-CN" sz="2000" b="1" i="1">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𝒚</m:t>
                            </m:r>
                            <m:r>
                              <a:rPr lang="en-US" altLang="zh-CN" sz="2000" b="1" i="1" smtClean="0">
                                <a:solidFill>
                                  <a:srgbClr val="002060"/>
                                </a:solidFill>
                                <a:latin typeface="Cambria Math" panose="02040503050406030204" pitchFamily="18" charset="0"/>
                              </a:rPr>
                              <m:t> </m:t>
                            </m:r>
                          </m:e>
                        </m:d>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𝑹</m:t>
                        </m:r>
                      </m:oMath>
                    </m:oMathPara>
                  </a14:m>
                  <a:endParaRPr lang="zh-CN" altLang="en-US" sz="2000">
                    <a:solidFill>
                      <a:srgbClr val="002060"/>
                    </a:solidFill>
                  </a:endParaRPr>
                </a:p>
              </p:txBody>
            </p:sp>
          </mc:Choice>
          <mc:Fallback xmlns="">
            <p:sp>
              <p:nvSpPr>
                <p:cNvPr id="18" name="文本框 17">
                  <a:extLst>
                    <a:ext uri="{FF2B5EF4-FFF2-40B4-BE49-F238E27FC236}">
                      <a16:creationId xmlns:a16="http://schemas.microsoft.com/office/drawing/2014/main" id="{CC96C26E-CD92-4F83-A057-55AE71AF33B9}"/>
                    </a:ext>
                  </a:extLst>
                </p:cNvPr>
                <p:cNvSpPr txBox="1">
                  <a:spLocks noRot="1" noChangeAspect="1" noMove="1" noResize="1" noEditPoints="1" noAdjustHandles="1" noChangeArrowheads="1" noChangeShapeType="1" noTextEdit="1"/>
                </p:cNvSpPr>
                <p:nvPr/>
              </p:nvSpPr>
              <p:spPr>
                <a:xfrm>
                  <a:off x="1034538" y="3977343"/>
                  <a:ext cx="5166026" cy="400110"/>
                </a:xfrm>
                <a:prstGeom prst="rect">
                  <a:avLst/>
                </a:prstGeom>
                <a:blipFill>
                  <a:blip r:embed="rId10"/>
                  <a:stretch>
                    <a:fillRect b="-75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188CF74B-5E84-4AC5-80B5-A72376A24D51}"/>
                    </a:ext>
                  </a:extLst>
                </p:cNvPr>
                <p:cNvSpPr txBox="1"/>
                <p:nvPr/>
              </p:nvSpPr>
              <p:spPr>
                <a:xfrm>
                  <a:off x="7403087" y="3977343"/>
                  <a:ext cx="3215966" cy="400110"/>
                </a:xfrm>
                <a:prstGeom prst="rect">
                  <a:avLst/>
                </a:prstGeom>
                <a:solidFill>
                  <a:schemeClr val="accent4">
                    <a:lumMod val="20000"/>
                    <a:lumOff val="80000"/>
                    <a:alpha val="50000"/>
                  </a:schemeClr>
                </a:solidFill>
              </p:spPr>
              <p:txBody>
                <a:bodyPr wrap="square" rtlCol="0">
                  <a:spAutoFit/>
                </a:bodyPr>
                <a:lstStyle/>
                <a:p>
                  <a14:m>
                    <m:oMath xmlns:m="http://schemas.openxmlformats.org/officeDocument/2006/math">
                      <m:r>
                        <a:rPr lang="en-US" altLang="zh-CN" sz="2000" b="1" i="1" smtClean="0">
                          <a:latin typeface="Cambria Math" panose="02040503050406030204" pitchFamily="18" charset="0"/>
                        </a:rPr>
                        <m:t>𝒙</m:t>
                      </m:r>
                    </m:oMath>
                  </a14:m>
                  <a:r>
                    <a:rPr lang="zh-CN" altLang="en-US" sz="2000" b="1">
                      <a:latin typeface="楷体" panose="02010609060101010101" pitchFamily="49" charset="-122"/>
                      <a:ea typeface="楷体" panose="02010609060101010101" pitchFamily="49" charset="-122"/>
                    </a:rPr>
                    <a:t>到</a:t>
                  </a:r>
                  <a14:m>
                    <m:oMath xmlns:m="http://schemas.openxmlformats.org/officeDocument/2006/math">
                      <m:r>
                        <a:rPr lang="en-US" altLang="zh-CN" sz="2000" b="1" i="1" smtClean="0">
                          <a:latin typeface="Cambria Math" panose="02040503050406030204" pitchFamily="18" charset="0"/>
                        </a:rPr>
                        <m:t>𝒚</m:t>
                      </m:r>
                    </m:oMath>
                  </a14:m>
                  <a:r>
                    <a:rPr lang="zh-CN" altLang="en-US" sz="2000" b="1">
                      <a:latin typeface="楷体" panose="02010609060101010101" pitchFamily="49" charset="-122"/>
                      <a:ea typeface="楷体" panose="02010609060101010101" pitchFamily="49" charset="-122"/>
                    </a:rPr>
                    <a:t>有长度为</a:t>
                  </a:r>
                  <a14:m>
                    <m:oMath xmlns:m="http://schemas.openxmlformats.org/officeDocument/2006/math">
                      <m:r>
                        <a:rPr lang="en-US" altLang="zh-CN" sz="2000" b="1" i="1" smtClean="0">
                          <a:latin typeface="Cambria Math" panose="02040503050406030204" pitchFamily="18" charset="0"/>
                        </a:rPr>
                        <m:t>𝟑</m:t>
                      </m:r>
                    </m:oMath>
                  </a14:m>
                  <a:r>
                    <a:rPr lang="zh-CN" altLang="en-US" sz="2000" b="1">
                      <a:latin typeface="楷体" panose="02010609060101010101" pitchFamily="49" charset="-122"/>
                      <a:ea typeface="楷体" panose="02010609060101010101" pitchFamily="49" charset="-122"/>
                    </a:rPr>
                    <a:t>的有向通路</a:t>
                  </a:r>
                </a:p>
              </p:txBody>
            </p:sp>
          </mc:Choice>
          <mc:Fallback xmlns="">
            <p:sp>
              <p:nvSpPr>
                <p:cNvPr id="19" name="文本框 18">
                  <a:extLst>
                    <a:ext uri="{FF2B5EF4-FFF2-40B4-BE49-F238E27FC236}">
                      <a16:creationId xmlns:a16="http://schemas.microsoft.com/office/drawing/2014/main" id="{188CF74B-5E84-4AC5-80B5-A72376A24D51}"/>
                    </a:ext>
                  </a:extLst>
                </p:cNvPr>
                <p:cNvSpPr txBox="1">
                  <a:spLocks noRot="1" noChangeAspect="1" noMove="1" noResize="1" noEditPoints="1" noAdjustHandles="1" noChangeArrowheads="1" noChangeShapeType="1" noTextEdit="1"/>
                </p:cNvSpPr>
                <p:nvPr/>
              </p:nvSpPr>
              <p:spPr>
                <a:xfrm>
                  <a:off x="7403087" y="3977343"/>
                  <a:ext cx="3215966" cy="400110"/>
                </a:xfrm>
                <a:prstGeom prst="rect">
                  <a:avLst/>
                </a:prstGeom>
                <a:blipFill>
                  <a:blip r:embed="rId11"/>
                  <a:stretch>
                    <a:fillRect t="-12121" r="-1136" b="-2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90CE6215-34BF-4958-B5D2-CAB128B904AE}"/>
                    </a:ext>
                  </a:extLst>
                </p:cNvPr>
                <p:cNvSpPr txBox="1"/>
                <p:nvPr/>
              </p:nvSpPr>
              <p:spPr>
                <a:xfrm>
                  <a:off x="3450692" y="4440439"/>
                  <a:ext cx="467211" cy="400110"/>
                </a:xfrm>
                <a:prstGeom prst="rect">
                  <a:avLst/>
                </a:prstGeom>
                <a:solidFill>
                  <a:schemeClr val="accent5">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pitchFamily="18" charset="0"/>
                          </a:rPr>
                          <m:t>⋮</m:t>
                        </m:r>
                      </m:oMath>
                    </m:oMathPara>
                  </a14:m>
                  <a:endParaRPr lang="zh-CN" altLang="en-US" sz="2000"/>
                </a:p>
              </p:txBody>
            </p:sp>
          </mc:Choice>
          <mc:Fallback xmlns="">
            <p:sp>
              <p:nvSpPr>
                <p:cNvPr id="14" name="文本框 13">
                  <a:extLst>
                    <a:ext uri="{FF2B5EF4-FFF2-40B4-BE49-F238E27FC236}">
                      <a16:creationId xmlns:a16="http://schemas.microsoft.com/office/drawing/2014/main" id="{90CE6215-34BF-4958-B5D2-CAB128B904AE}"/>
                    </a:ext>
                  </a:extLst>
                </p:cNvPr>
                <p:cNvSpPr txBox="1">
                  <a:spLocks noRot="1" noChangeAspect="1" noMove="1" noResize="1" noEditPoints="1" noAdjustHandles="1" noChangeArrowheads="1" noChangeShapeType="1" noTextEdit="1"/>
                </p:cNvSpPr>
                <p:nvPr/>
              </p:nvSpPr>
              <p:spPr>
                <a:xfrm>
                  <a:off x="3450692" y="4440439"/>
                  <a:ext cx="467211" cy="400110"/>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F84F6020-A38F-4A0F-9CEA-9311F5DE25BE}"/>
                    </a:ext>
                  </a:extLst>
                </p:cNvPr>
                <p:cNvSpPr txBox="1"/>
                <p:nvPr/>
              </p:nvSpPr>
              <p:spPr>
                <a:xfrm>
                  <a:off x="8908788" y="4440439"/>
                  <a:ext cx="470423" cy="400110"/>
                </a:xfrm>
                <a:prstGeom prst="rect">
                  <a:avLst/>
                </a:prstGeom>
                <a:solidFill>
                  <a:schemeClr val="accent4">
                    <a:lumMod val="20000"/>
                    <a:lumOff val="80000"/>
                    <a:alpha val="5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C00000"/>
                            </a:solidFill>
                            <a:latin typeface="Cambria Math" panose="02040503050406030204" pitchFamily="18" charset="0"/>
                          </a:rPr>
                          <m:t>⋮</m:t>
                        </m:r>
                      </m:oMath>
                    </m:oMathPara>
                  </a14:m>
                  <a:endParaRPr lang="zh-CN" altLang="en-US" sz="2000" b="1">
                    <a:solidFill>
                      <a:srgbClr val="C00000"/>
                    </a:solidFill>
                    <a:latin typeface="楷体" panose="02010609060101010101" pitchFamily="49" charset="-122"/>
                    <a:ea typeface="楷体" panose="02010609060101010101" pitchFamily="49" charset="-122"/>
                  </a:endParaRPr>
                </a:p>
              </p:txBody>
            </p:sp>
          </mc:Choice>
          <mc:Fallback xmlns="">
            <p:sp>
              <p:nvSpPr>
                <p:cNvPr id="20" name="文本框 19">
                  <a:extLst>
                    <a:ext uri="{FF2B5EF4-FFF2-40B4-BE49-F238E27FC236}">
                      <a16:creationId xmlns:a16="http://schemas.microsoft.com/office/drawing/2014/main" id="{F84F6020-A38F-4A0F-9CEA-9311F5DE25BE}"/>
                    </a:ext>
                  </a:extLst>
                </p:cNvPr>
                <p:cNvSpPr txBox="1">
                  <a:spLocks noRot="1" noChangeAspect="1" noMove="1" noResize="1" noEditPoints="1" noAdjustHandles="1" noChangeArrowheads="1" noChangeShapeType="1" noTextEdit="1"/>
                </p:cNvSpPr>
                <p:nvPr/>
              </p:nvSpPr>
              <p:spPr>
                <a:xfrm>
                  <a:off x="8908788" y="4440439"/>
                  <a:ext cx="470423" cy="400110"/>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8B45F244-4149-40D7-802D-37B9161A3ECC}"/>
                    </a:ext>
                  </a:extLst>
                </p:cNvPr>
                <p:cNvSpPr txBox="1"/>
                <p:nvPr/>
              </p:nvSpPr>
              <p:spPr>
                <a:xfrm>
                  <a:off x="1034537" y="4898278"/>
                  <a:ext cx="6053729" cy="400110"/>
                </a:xfrm>
                <a:prstGeom prst="rect">
                  <a:avLst/>
                </a:prstGeom>
                <a:solidFill>
                  <a:schemeClr val="accent5">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𝟏</m:t>
                            </m:r>
                          </m:sub>
                        </m:sSub>
                        <m:r>
                          <a:rPr lang="en-US" altLang="zh-CN" sz="2000" b="1" i="1" smtClean="0">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𝟐</m:t>
                            </m:r>
                          </m:sub>
                        </m:sSub>
                        <m:r>
                          <a:rPr lang="en-US" altLang="zh-CN" sz="2000" b="1" i="1" smtClean="0">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𝒌</m:t>
                            </m:r>
                          </m:sub>
                        </m:sSub>
                        <m:r>
                          <a:rPr lang="en-US" altLang="zh-CN" sz="2000" b="1" i="1" smtClean="0">
                            <a:solidFill>
                              <a:srgbClr val="002060"/>
                            </a:solidFill>
                            <a:latin typeface="Cambria Math" panose="02040503050406030204" pitchFamily="18" charset="0"/>
                          </a:rPr>
                          <m:t>,</m:t>
                        </m:r>
                        <m:d>
                          <m:dPr>
                            <m:begChr m:val="⟨"/>
                            <m:endChr m:val="⟩"/>
                            <m:ctrlPr>
                              <a:rPr lang="en-US" altLang="zh-CN" sz="2000" b="1" i="1" smtClean="0">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𝒙</m:t>
                            </m:r>
                            <m:r>
                              <a:rPr lang="en-US" altLang="zh-CN" sz="2000" b="1" i="1">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𝟏</m:t>
                                </m:r>
                              </m:sub>
                            </m:sSub>
                          </m:e>
                        </m:d>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𝑹</m:t>
                        </m:r>
                        <m:r>
                          <a:rPr lang="en-US" altLang="zh-CN" sz="2000" b="1" i="1">
                            <a:solidFill>
                              <a:srgbClr val="002060"/>
                            </a:solidFill>
                            <a:latin typeface="Cambria Math" panose="02040503050406030204" pitchFamily="18" charset="0"/>
                          </a:rPr>
                          <m:t>,</m:t>
                        </m:r>
                        <m:d>
                          <m:dPr>
                            <m:begChr m:val="⟨"/>
                            <m:endChr m:val="⟩"/>
                            <m:ctrlPr>
                              <a:rPr lang="en-US" altLang="zh-CN" sz="2000" b="1" i="1">
                                <a:solidFill>
                                  <a:srgbClr val="002060"/>
                                </a:solidFill>
                                <a:latin typeface="Cambria Math" panose="02040503050406030204" pitchFamily="18" charset="0"/>
                              </a:rPr>
                            </m:ctrlPr>
                          </m:dPr>
                          <m:e>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panose="02040503050406030204" pitchFamily="18" charset="0"/>
                                  </a:rPr>
                                  <m:t>𝒂</m:t>
                                </m:r>
                              </m:e>
                              <m:sub>
                                <m:r>
                                  <a:rPr lang="en-US" altLang="zh-CN" sz="2000" b="1" i="1">
                                    <a:solidFill>
                                      <a:srgbClr val="002060"/>
                                    </a:solidFill>
                                    <a:latin typeface="Cambria Math" panose="02040503050406030204" pitchFamily="18" charset="0"/>
                                  </a:rPr>
                                  <m:t>𝟏</m:t>
                                </m:r>
                              </m:sub>
                            </m:sSub>
                            <m:r>
                              <a:rPr lang="en-US" altLang="zh-CN" sz="2000" b="1" i="1">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𝟐</m:t>
                                </m:r>
                              </m:sub>
                            </m:sSub>
                            <m:r>
                              <a:rPr lang="en-US" altLang="zh-CN" sz="2000" b="1" i="1">
                                <a:solidFill>
                                  <a:srgbClr val="002060"/>
                                </a:solidFill>
                                <a:latin typeface="Cambria Math" panose="02040503050406030204" pitchFamily="18" charset="0"/>
                              </a:rPr>
                              <m:t> </m:t>
                            </m:r>
                          </m:e>
                        </m:d>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d>
                          <m:dPr>
                            <m:begChr m:val="⟨"/>
                            <m:endChr m:val="⟩"/>
                            <m:ctrlPr>
                              <a:rPr lang="en-US" altLang="zh-CN" sz="2000" b="1" i="1">
                                <a:solidFill>
                                  <a:srgbClr val="002060"/>
                                </a:solidFill>
                                <a:latin typeface="Cambria Math" panose="02040503050406030204" pitchFamily="18" charset="0"/>
                              </a:rPr>
                            </m:ctrlPr>
                          </m:dPr>
                          <m:e>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𝒌</m:t>
                                </m:r>
                              </m:sub>
                            </m:sSub>
                            <m:r>
                              <a:rPr lang="en-US" altLang="zh-CN" sz="2000" b="1" i="1">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𝒚</m:t>
                            </m:r>
                            <m:r>
                              <a:rPr lang="en-US" altLang="zh-CN" sz="2000" b="1" i="1" smtClean="0">
                                <a:solidFill>
                                  <a:srgbClr val="002060"/>
                                </a:solidFill>
                                <a:latin typeface="Cambria Math" panose="02040503050406030204" pitchFamily="18" charset="0"/>
                              </a:rPr>
                              <m:t> </m:t>
                            </m:r>
                          </m:e>
                        </m:d>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𝑹</m:t>
                        </m:r>
                      </m:oMath>
                    </m:oMathPara>
                  </a14:m>
                  <a:endParaRPr lang="zh-CN" altLang="en-US" sz="2000">
                    <a:solidFill>
                      <a:srgbClr val="002060"/>
                    </a:solidFill>
                  </a:endParaRPr>
                </a:p>
              </p:txBody>
            </p:sp>
          </mc:Choice>
          <mc:Fallback xmlns="">
            <p:sp>
              <p:nvSpPr>
                <p:cNvPr id="21" name="文本框 20">
                  <a:extLst>
                    <a:ext uri="{FF2B5EF4-FFF2-40B4-BE49-F238E27FC236}">
                      <a16:creationId xmlns:a16="http://schemas.microsoft.com/office/drawing/2014/main" id="{8B45F244-4149-40D7-802D-37B9161A3ECC}"/>
                    </a:ext>
                  </a:extLst>
                </p:cNvPr>
                <p:cNvSpPr txBox="1">
                  <a:spLocks noRot="1" noChangeAspect="1" noMove="1" noResize="1" noEditPoints="1" noAdjustHandles="1" noChangeArrowheads="1" noChangeShapeType="1" noTextEdit="1"/>
                </p:cNvSpPr>
                <p:nvPr/>
              </p:nvSpPr>
              <p:spPr>
                <a:xfrm>
                  <a:off x="1034537" y="4898278"/>
                  <a:ext cx="6053729" cy="400110"/>
                </a:xfrm>
                <a:prstGeom prst="rect">
                  <a:avLst/>
                </a:prstGeom>
                <a:blipFill>
                  <a:blip r:embed="rId14"/>
                  <a:stretch>
                    <a:fillRect b="-75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1597CF24-0F9A-47DF-A82B-B2439E276C38}"/>
                    </a:ext>
                  </a:extLst>
                </p:cNvPr>
                <p:cNvSpPr txBox="1"/>
                <p:nvPr/>
              </p:nvSpPr>
              <p:spPr>
                <a:xfrm>
                  <a:off x="7403086" y="4898278"/>
                  <a:ext cx="3683180" cy="400110"/>
                </a:xfrm>
                <a:prstGeom prst="rect">
                  <a:avLst/>
                </a:prstGeom>
                <a:solidFill>
                  <a:schemeClr val="accent4">
                    <a:lumMod val="20000"/>
                    <a:lumOff val="80000"/>
                    <a:alpha val="50000"/>
                  </a:schemeClr>
                </a:solidFill>
              </p:spPr>
              <p:txBody>
                <a:bodyPr wrap="square" rtlCol="0">
                  <a:spAutoFit/>
                </a:bodyPr>
                <a:lstStyle/>
                <a:p>
                  <a14:m>
                    <m:oMath xmlns:m="http://schemas.openxmlformats.org/officeDocument/2006/math">
                      <m:r>
                        <a:rPr lang="en-US" altLang="zh-CN" sz="2000" b="1" i="1" smtClean="0">
                          <a:latin typeface="Cambria Math" panose="02040503050406030204" pitchFamily="18" charset="0"/>
                        </a:rPr>
                        <m:t>𝒙</m:t>
                      </m:r>
                    </m:oMath>
                  </a14:m>
                  <a:r>
                    <a:rPr lang="zh-CN" altLang="en-US" sz="2000" b="1">
                      <a:latin typeface="楷体" panose="02010609060101010101" pitchFamily="49" charset="-122"/>
                      <a:ea typeface="楷体" panose="02010609060101010101" pitchFamily="49" charset="-122"/>
                    </a:rPr>
                    <a:t>到</a:t>
                  </a:r>
                  <a14:m>
                    <m:oMath xmlns:m="http://schemas.openxmlformats.org/officeDocument/2006/math">
                      <m:r>
                        <a:rPr lang="en-US" altLang="zh-CN" sz="2000" b="1" i="1" smtClean="0">
                          <a:latin typeface="Cambria Math" panose="02040503050406030204" pitchFamily="18" charset="0"/>
                        </a:rPr>
                        <m:t>𝒚</m:t>
                      </m:r>
                    </m:oMath>
                  </a14:m>
                  <a:r>
                    <a:rPr lang="zh-CN" altLang="en-US" sz="2000" b="1">
                      <a:latin typeface="楷体" panose="02010609060101010101" pitchFamily="49" charset="-122"/>
                      <a:ea typeface="楷体" panose="02010609060101010101" pitchFamily="49" charset="-122"/>
                    </a:rPr>
                    <a:t>有长度为</a:t>
                  </a:r>
                  <a14:m>
                    <m:oMath xmlns:m="http://schemas.openxmlformats.org/officeDocument/2006/math">
                      <m:r>
                        <a:rPr lang="en-US" altLang="zh-CN" sz="2000" b="1" i="1" smtClean="0">
                          <a:latin typeface="Cambria Math" panose="02040503050406030204" pitchFamily="18" charset="0"/>
                        </a:rPr>
                        <m:t>𝒌</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oMath>
                  </a14:m>
                  <a:r>
                    <a:rPr lang="zh-CN" altLang="en-US" sz="2000" b="1">
                      <a:latin typeface="楷体" panose="02010609060101010101" pitchFamily="49" charset="-122"/>
                      <a:ea typeface="楷体" panose="02010609060101010101" pitchFamily="49" charset="-122"/>
                    </a:rPr>
                    <a:t>的有向通路</a:t>
                  </a:r>
                </a:p>
              </p:txBody>
            </p:sp>
          </mc:Choice>
          <mc:Fallback xmlns="">
            <p:sp>
              <p:nvSpPr>
                <p:cNvPr id="22" name="文本框 21">
                  <a:extLst>
                    <a:ext uri="{FF2B5EF4-FFF2-40B4-BE49-F238E27FC236}">
                      <a16:creationId xmlns:a16="http://schemas.microsoft.com/office/drawing/2014/main" id="{1597CF24-0F9A-47DF-A82B-B2439E276C38}"/>
                    </a:ext>
                  </a:extLst>
                </p:cNvPr>
                <p:cNvSpPr txBox="1">
                  <a:spLocks noRot="1" noChangeAspect="1" noMove="1" noResize="1" noEditPoints="1" noAdjustHandles="1" noChangeArrowheads="1" noChangeShapeType="1" noTextEdit="1"/>
                </p:cNvSpPr>
                <p:nvPr/>
              </p:nvSpPr>
              <p:spPr>
                <a:xfrm>
                  <a:off x="7403086" y="4898278"/>
                  <a:ext cx="3683180" cy="400110"/>
                </a:xfrm>
                <a:prstGeom prst="rect">
                  <a:avLst/>
                </a:prstGeom>
                <a:blipFill>
                  <a:blip r:embed="rId15"/>
                  <a:stretch>
                    <a:fillRect t="-10606" r="-828" b="-22727"/>
                  </a:stretch>
                </a:blipFill>
              </p:spPr>
              <p:txBody>
                <a:bodyPr/>
                <a:lstStyle/>
                <a:p>
                  <a:r>
                    <a:rPr lang="zh-CN" altLang="en-US">
                      <a:noFill/>
                    </a:rPr>
                    <a:t> </a:t>
                  </a:r>
                </a:p>
              </p:txBody>
            </p:sp>
          </mc:Fallback>
        </mc:AlternateContent>
        <p:sp>
          <p:nvSpPr>
            <p:cNvPr id="23" name="箭头: 右 22">
              <a:extLst>
                <a:ext uri="{FF2B5EF4-FFF2-40B4-BE49-F238E27FC236}">
                  <a16:creationId xmlns:a16="http://schemas.microsoft.com/office/drawing/2014/main" id="{F424A46B-435F-4A41-85A7-B72DD88881B1}"/>
                </a:ext>
              </a:extLst>
            </p:cNvPr>
            <p:cNvSpPr/>
            <p:nvPr/>
          </p:nvSpPr>
          <p:spPr>
            <a:xfrm>
              <a:off x="2289336" y="3111168"/>
              <a:ext cx="511375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箭头: 右 23">
              <a:extLst>
                <a:ext uri="{FF2B5EF4-FFF2-40B4-BE49-F238E27FC236}">
                  <a16:creationId xmlns:a16="http://schemas.microsoft.com/office/drawing/2014/main" id="{7563CEB6-0F96-457D-B0A0-AE784E58C50C}"/>
                </a:ext>
              </a:extLst>
            </p:cNvPr>
            <p:cNvSpPr/>
            <p:nvPr/>
          </p:nvSpPr>
          <p:spPr>
            <a:xfrm>
              <a:off x="4411812" y="3639479"/>
              <a:ext cx="2991274"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箭头: 右 24">
              <a:extLst>
                <a:ext uri="{FF2B5EF4-FFF2-40B4-BE49-F238E27FC236}">
                  <a16:creationId xmlns:a16="http://schemas.microsoft.com/office/drawing/2014/main" id="{72A7EB68-1901-480A-A561-CAD4AE56029F}"/>
                </a:ext>
              </a:extLst>
            </p:cNvPr>
            <p:cNvSpPr/>
            <p:nvPr/>
          </p:nvSpPr>
          <p:spPr>
            <a:xfrm>
              <a:off x="6200564" y="4170724"/>
              <a:ext cx="1202522"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右 25">
              <a:extLst>
                <a:ext uri="{FF2B5EF4-FFF2-40B4-BE49-F238E27FC236}">
                  <a16:creationId xmlns:a16="http://schemas.microsoft.com/office/drawing/2014/main" id="{FE0D8AF0-4BA5-4AC7-90D8-DDBD846335E8}"/>
                </a:ext>
              </a:extLst>
            </p:cNvPr>
            <p:cNvSpPr/>
            <p:nvPr/>
          </p:nvSpPr>
          <p:spPr>
            <a:xfrm>
              <a:off x="7088266" y="5086900"/>
              <a:ext cx="31482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29" name="文本框 28">
                <a:extLst>
                  <a:ext uri="{FF2B5EF4-FFF2-40B4-BE49-F238E27FC236}">
                    <a16:creationId xmlns:a16="http://schemas.microsoft.com/office/drawing/2014/main" id="{BC078A53-88AD-4694-A652-48570A0FF955}"/>
                  </a:ext>
                </a:extLst>
              </p:cNvPr>
              <p:cNvSpPr txBox="1"/>
              <p:nvPr/>
            </p:nvSpPr>
            <p:spPr>
              <a:xfrm>
                <a:off x="2084396" y="5477574"/>
                <a:ext cx="8081096" cy="400110"/>
              </a:xfrm>
              <a:prstGeom prst="rect">
                <a:avLst/>
              </a:prstGeom>
              <a:solidFill>
                <a:schemeClr val="accent4">
                  <a:lumMod val="20000"/>
                  <a:lumOff val="80000"/>
                </a:schemeClr>
              </a:solidFill>
            </p:spPr>
            <p:txBody>
              <a:bodyPr wrap="square" rtlCol="0">
                <a:spAutoFit/>
              </a:bodyPr>
              <a:lstStyle/>
              <a:p>
                <a:pPr>
                  <a:spcBef>
                    <a:spcPts val="600"/>
                  </a:spcBef>
                </a:pPr>
                <a:r>
                  <a:rPr lang="zh-CN" altLang="en-US" sz="2000" b="1" dirty="0">
                    <a:solidFill>
                      <a:schemeClr val="accent2">
                        <a:lumMod val="50000"/>
                      </a:schemeClr>
                    </a:solidFill>
                  </a:rPr>
                  <a:t>从</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𝑹</m:t>
                    </m:r>
                  </m:oMath>
                </a14:m>
                <a:r>
                  <a:rPr lang="zh-CN" altLang="en-US" sz="2000" b="1" dirty="0">
                    <a:solidFill>
                      <a:schemeClr val="accent2">
                        <a:lumMod val="50000"/>
                      </a:schemeClr>
                    </a:solidFill>
                  </a:rPr>
                  <a:t>的关系图角度看，</a:t>
                </a:r>
                <a14:m>
                  <m:oMath xmlns:m="http://schemas.openxmlformats.org/officeDocument/2006/math">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𝒚</m:t>
                        </m:r>
                      </m:e>
                    </m:d>
                    <m:r>
                      <a:rPr lang="en-US" altLang="zh-CN" sz="2000" b="1" i="1" smtClean="0">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𝒕</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𝑹</m:t>
                        </m:r>
                      </m:e>
                    </m:d>
                  </m:oMath>
                </a14:m>
                <a:r>
                  <a:rPr lang="zh-CN" altLang="en-US" sz="2000" b="1" dirty="0">
                    <a:solidFill>
                      <a:schemeClr val="accent2">
                        <a:lumMod val="50000"/>
                      </a:schemeClr>
                    </a:solidFill>
                  </a:rPr>
                  <a:t>当且仅当</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𝒙</m:t>
                    </m:r>
                  </m:oMath>
                </a14:m>
                <a:r>
                  <a:rPr lang="zh-CN" altLang="en-US" sz="2000" b="1" dirty="0">
                    <a:solidFill>
                      <a:schemeClr val="accent2">
                        <a:lumMod val="50000"/>
                      </a:schemeClr>
                    </a:solidFill>
                  </a:rPr>
                  <a:t>到</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𝒚</m:t>
                    </m:r>
                  </m:oMath>
                </a14:m>
                <a:r>
                  <a:rPr lang="zh-CN" altLang="en-US" sz="2000" b="1" dirty="0">
                    <a:solidFill>
                      <a:schemeClr val="accent2">
                        <a:lumMod val="50000"/>
                      </a:schemeClr>
                    </a:solidFill>
                  </a:rPr>
                  <a:t>有有向通路</a:t>
                </a:r>
              </a:p>
            </p:txBody>
          </p:sp>
        </mc:Choice>
        <mc:Fallback>
          <p:sp>
            <p:nvSpPr>
              <p:cNvPr id="29" name="文本框 28">
                <a:extLst>
                  <a:ext uri="{FF2B5EF4-FFF2-40B4-BE49-F238E27FC236}">
                    <a16:creationId xmlns:a16="http://schemas.microsoft.com/office/drawing/2014/main" id="{BC078A53-88AD-4694-A652-48570A0FF955}"/>
                  </a:ext>
                </a:extLst>
              </p:cNvPr>
              <p:cNvSpPr txBox="1">
                <a:spLocks noRot="1" noChangeAspect="1" noMove="1" noResize="1" noEditPoints="1" noAdjustHandles="1" noChangeArrowheads="1" noChangeShapeType="1" noTextEdit="1"/>
              </p:cNvSpPr>
              <p:nvPr/>
            </p:nvSpPr>
            <p:spPr>
              <a:xfrm>
                <a:off x="2084396" y="5477574"/>
                <a:ext cx="8081096" cy="400110"/>
              </a:xfrm>
              <a:prstGeom prst="rect">
                <a:avLst/>
              </a:prstGeom>
              <a:blipFill>
                <a:blip r:embed="rId16"/>
                <a:stretch>
                  <a:fillRect l="-830" t="-9231" b="-276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10414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传递闭包的计算</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第二十讲  关系的闭包</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18</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传递闭包计算公式的引入</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8B1EEF0D-0A38-461C-8A8E-B28BABCBF83F}"/>
                  </a:ext>
                </a:extLst>
              </p:cNvPr>
              <p:cNvSpPr txBox="1"/>
              <p:nvPr/>
            </p:nvSpPr>
            <p:spPr>
              <a:xfrm>
                <a:off x="746137" y="1161854"/>
                <a:ext cx="2938161" cy="400110"/>
              </a:xfrm>
              <a:prstGeom prst="rect">
                <a:avLst/>
              </a:prstGeom>
              <a:solidFill>
                <a:schemeClr val="accent2">
                  <a:lumMod val="20000"/>
                  <a:lumOff val="80000"/>
                </a:schemeClr>
              </a:solidFill>
            </p:spPr>
            <p:txBody>
              <a:bodyPr wrap="square" rtlCol="0">
                <a:spAutoFit/>
              </a:bodyPr>
              <a:lstStyle/>
              <a:p>
                <a:pPr algn="ctr"/>
                <a:r>
                  <a:rPr lang="zh-CN" altLang="en-US" sz="2000" b="1">
                    <a:solidFill>
                      <a:schemeClr val="accent2">
                        <a:lumMod val="50000"/>
                      </a:schemeClr>
                    </a:solidFill>
                  </a:rPr>
                  <a:t>设</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𝑹</m:t>
                    </m:r>
                  </m:oMath>
                </a14:m>
                <a:r>
                  <a:rPr lang="zh-CN" altLang="en-US" sz="2000" b="1">
                    <a:solidFill>
                      <a:schemeClr val="accent2">
                        <a:lumMod val="50000"/>
                      </a:schemeClr>
                    </a:solidFill>
                  </a:rPr>
                  <a:t>是非空集</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𝑨</m:t>
                    </m:r>
                  </m:oMath>
                </a14:m>
                <a:r>
                  <a:rPr lang="zh-CN" altLang="en-US" sz="2000" b="1">
                    <a:solidFill>
                      <a:schemeClr val="accent2">
                        <a:lumMod val="50000"/>
                      </a:schemeClr>
                    </a:solidFill>
                  </a:rPr>
                  <a:t>上的关系</a:t>
                </a:r>
              </a:p>
            </p:txBody>
          </p:sp>
        </mc:Choice>
        <mc:Fallback xmlns="">
          <p:sp>
            <p:nvSpPr>
              <p:cNvPr id="11" name="文本框 10">
                <a:extLst>
                  <a:ext uri="{FF2B5EF4-FFF2-40B4-BE49-F238E27FC236}">
                    <a16:creationId xmlns:a16="http://schemas.microsoft.com/office/drawing/2014/main" id="{8B1EEF0D-0A38-461C-8A8E-B28BABCBF83F}"/>
                  </a:ext>
                </a:extLst>
              </p:cNvPr>
              <p:cNvSpPr txBox="1">
                <a:spLocks noRot="1" noChangeAspect="1" noMove="1" noResize="1" noEditPoints="1" noAdjustHandles="1" noChangeArrowheads="1" noChangeShapeType="1" noTextEdit="1"/>
              </p:cNvSpPr>
              <p:nvPr/>
            </p:nvSpPr>
            <p:spPr>
              <a:xfrm>
                <a:off x="746137" y="1161854"/>
                <a:ext cx="2938161" cy="400110"/>
              </a:xfrm>
              <a:prstGeom prst="rect">
                <a:avLst/>
              </a:prstGeom>
              <a:blipFill>
                <a:blip r:embed="rId2"/>
                <a:stretch>
                  <a:fillRect l="-415" t="-9231" r="-415" b="-2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1B4D3902-DB24-4ABD-AF4D-79A2039F9E39}"/>
                  </a:ext>
                </a:extLst>
              </p:cNvPr>
              <p:cNvSpPr txBox="1"/>
              <p:nvPr/>
            </p:nvSpPr>
            <p:spPr>
              <a:xfrm>
                <a:off x="2291561" y="1712576"/>
                <a:ext cx="7608876" cy="784830"/>
              </a:xfrm>
              <a:prstGeom prst="rect">
                <a:avLst/>
              </a:prstGeom>
              <a:solidFill>
                <a:schemeClr val="accent2">
                  <a:lumMod val="20000"/>
                  <a:lumOff val="80000"/>
                </a:schemeClr>
              </a:solidFill>
            </p:spPr>
            <p:txBody>
              <a:bodyPr wrap="square" rtlCol="0">
                <a:spAutoFit/>
              </a:bodyPr>
              <a:lstStyle/>
              <a:p>
                <a:pPr algn="ctr">
                  <a:lnSpc>
                    <a:spcPts val="2400"/>
                  </a:lnSpc>
                  <a:spcBef>
                    <a:spcPts val="600"/>
                  </a:spcBef>
                </a:pPr>
                <a14:m>
                  <m:oMath xmlns:m="http://schemas.openxmlformats.org/officeDocument/2006/math">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𝒙</m:t>
                    </m:r>
                    <m:r>
                      <a:rPr lang="en-US" altLang="zh-CN" sz="2000" b="1" i="1" smtClean="0">
                        <a:solidFill>
                          <a:srgbClr val="C00000"/>
                        </a:solidFill>
                        <a:latin typeface="Cambria Math" panose="02040503050406030204" pitchFamily="18" charset="0"/>
                      </a:rPr>
                      <m:t>, </m:t>
                    </m:r>
                    <m:r>
                      <a:rPr lang="en-US" altLang="zh-CN" sz="2000" b="1" i="1" smtClean="0">
                        <a:solidFill>
                          <a:srgbClr val="C00000"/>
                        </a:solidFill>
                        <a:latin typeface="Cambria Math" panose="02040503050406030204" pitchFamily="18" charset="0"/>
                      </a:rPr>
                      <m:t>𝒚</m:t>
                    </m:r>
                  </m:oMath>
                </a14:m>
                <a:r>
                  <a:rPr lang="zh-CN" altLang="en-US" sz="2000" b="1">
                    <a:solidFill>
                      <a:srgbClr val="C00000"/>
                    </a:solidFill>
                  </a:rPr>
                  <a:t>，</a:t>
                </a:r>
                <a14:m>
                  <m:oMath xmlns:m="http://schemas.openxmlformats.org/officeDocument/2006/math">
                    <m:d>
                      <m:dPr>
                        <m:begChr m:val="⟨"/>
                        <m:endChr m:val="⟩"/>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𝒙</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𝒚</m:t>
                        </m:r>
                      </m:e>
                    </m:d>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𝒕</m:t>
                    </m:r>
                    <m:d>
                      <m:dPr>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𝑹</m:t>
                        </m:r>
                      </m:e>
                    </m:d>
                  </m:oMath>
                </a14:m>
                <a:r>
                  <a:rPr lang="zh-CN" altLang="en-US" sz="2000" b="1">
                    <a:solidFill>
                      <a:srgbClr val="C00000"/>
                    </a:solidFill>
                  </a:rPr>
                  <a:t>当且仅当</a:t>
                </a:r>
                <a14:m>
                  <m:oMath xmlns:m="http://schemas.openxmlformats.org/officeDocument/2006/math">
                    <m:d>
                      <m:dPr>
                        <m:begChr m:val="⟨"/>
                        <m:endChr m:val="⟩"/>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𝒙</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𝒚</m:t>
                        </m:r>
                      </m:e>
                    </m:d>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𝑹</m:t>
                    </m:r>
                  </m:oMath>
                </a14:m>
                <a:r>
                  <a:rPr lang="zh-CN" altLang="en-US" sz="2000" b="1">
                    <a:solidFill>
                      <a:srgbClr val="C00000"/>
                    </a:solidFill>
                  </a:rPr>
                  <a:t>，或者</a:t>
                </a:r>
                <a:endParaRPr lang="en-US" altLang="zh-CN" sz="2000" b="1">
                  <a:solidFill>
                    <a:srgbClr val="C00000"/>
                  </a:solidFill>
                </a:endParaRPr>
              </a:p>
              <a:p>
                <a:pPr algn="ctr">
                  <a:lnSpc>
                    <a:spcPts val="2400"/>
                  </a:lnSpc>
                  <a:spcBef>
                    <a:spcPts val="600"/>
                  </a:spcBef>
                </a:pPr>
                <a:r>
                  <a:rPr lang="zh-CN" altLang="en-US" sz="2000" b="1">
                    <a:solidFill>
                      <a:srgbClr val="C00000"/>
                    </a:solidFill>
                  </a:rPr>
                  <a:t>存在</a:t>
                </a:r>
                <a14:m>
                  <m:oMath xmlns:m="http://schemas.openxmlformats.org/officeDocument/2006/math">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𝒂</m:t>
                        </m:r>
                      </m:e>
                      <m:sub>
                        <m:r>
                          <a:rPr lang="en-US" altLang="zh-CN" sz="2000" b="1" i="1" smtClean="0">
                            <a:solidFill>
                              <a:srgbClr val="C00000"/>
                            </a:solidFill>
                            <a:latin typeface="Cambria Math" panose="02040503050406030204" pitchFamily="18" charset="0"/>
                          </a:rPr>
                          <m:t>𝟏</m:t>
                        </m:r>
                      </m:sub>
                    </m:sSub>
                    <m:r>
                      <a:rPr lang="en-US" altLang="zh-CN" sz="2000" b="1" i="1" smtClean="0">
                        <a:solidFill>
                          <a:srgbClr val="C00000"/>
                        </a:solidFill>
                        <a:latin typeface="Cambria Math" panose="02040503050406030204" pitchFamily="18" charset="0"/>
                      </a:rPr>
                      <m:t>, ⋯, </m:t>
                    </m:r>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𝒂</m:t>
                        </m:r>
                      </m:e>
                      <m:sub>
                        <m:r>
                          <a:rPr lang="en-US" altLang="zh-CN" sz="2000" b="1" i="1" smtClean="0">
                            <a:solidFill>
                              <a:srgbClr val="C00000"/>
                            </a:solidFill>
                            <a:latin typeface="Cambria Math" panose="02040503050406030204" pitchFamily="18" charset="0"/>
                          </a:rPr>
                          <m:t>𝒌</m:t>
                        </m:r>
                      </m:sub>
                    </m:sSub>
                    <m:d>
                      <m:dPr>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𝒌</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𝟏</m:t>
                        </m:r>
                      </m:e>
                    </m:d>
                  </m:oMath>
                </a14:m>
                <a:r>
                  <a:rPr lang="zh-CN" altLang="en-US" sz="2000" b="1">
                    <a:solidFill>
                      <a:srgbClr val="C00000"/>
                    </a:solidFill>
                  </a:rPr>
                  <a:t>使得</a:t>
                </a:r>
                <a14:m>
                  <m:oMath xmlns:m="http://schemas.openxmlformats.org/officeDocument/2006/math">
                    <m:d>
                      <m:dPr>
                        <m:begChr m:val="⟨"/>
                        <m:endChr m:val="⟩"/>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𝒙</m:t>
                        </m:r>
                        <m:r>
                          <a:rPr lang="en-US" altLang="zh-CN" sz="2000" b="1" i="1" smtClean="0">
                            <a:solidFill>
                              <a:srgbClr val="C00000"/>
                            </a:solidFill>
                            <a:latin typeface="Cambria Math" panose="02040503050406030204" pitchFamily="18" charset="0"/>
                          </a:rPr>
                          <m:t>, </m:t>
                        </m:r>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𝒂</m:t>
                            </m:r>
                          </m:e>
                          <m:sub>
                            <m:r>
                              <a:rPr lang="en-US" altLang="zh-CN" sz="2000" b="1" i="1" smtClean="0">
                                <a:solidFill>
                                  <a:srgbClr val="C00000"/>
                                </a:solidFill>
                                <a:latin typeface="Cambria Math" panose="02040503050406030204" pitchFamily="18" charset="0"/>
                              </a:rPr>
                              <m:t>𝟏</m:t>
                            </m:r>
                          </m:sub>
                        </m:sSub>
                      </m:e>
                    </m:d>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𝑹</m:t>
                    </m:r>
                    <m:r>
                      <a:rPr lang="zh-CN" altLang="en-US" sz="2000" b="1" i="1" smtClean="0">
                        <a:solidFill>
                          <a:srgbClr val="C00000"/>
                        </a:solidFill>
                        <a:latin typeface="Cambria Math" panose="02040503050406030204" pitchFamily="18" charset="0"/>
                      </a:rPr>
                      <m:t>，</m:t>
                    </m:r>
                    <m:d>
                      <m:dPr>
                        <m:begChr m:val="⟨"/>
                        <m:endChr m:val="⟩"/>
                        <m:ctrlPr>
                          <a:rPr lang="en-US" altLang="zh-CN" sz="2000" b="1" i="1" smtClean="0">
                            <a:solidFill>
                              <a:srgbClr val="C00000"/>
                            </a:solidFill>
                            <a:latin typeface="Cambria Math" panose="02040503050406030204" pitchFamily="18" charset="0"/>
                          </a:rPr>
                        </m:ctrlPr>
                      </m:dPr>
                      <m:e>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𝒂</m:t>
                            </m:r>
                          </m:e>
                          <m:sub>
                            <m:r>
                              <a:rPr lang="en-US" altLang="zh-CN" sz="2000" b="1" i="1" smtClean="0">
                                <a:solidFill>
                                  <a:srgbClr val="C00000"/>
                                </a:solidFill>
                                <a:latin typeface="Cambria Math" panose="02040503050406030204" pitchFamily="18" charset="0"/>
                              </a:rPr>
                              <m:t>𝟏</m:t>
                            </m:r>
                          </m:sub>
                        </m:sSub>
                        <m:r>
                          <a:rPr lang="en-US" altLang="zh-CN" sz="2000" b="1" i="1" smtClean="0">
                            <a:solidFill>
                              <a:srgbClr val="C00000"/>
                            </a:solidFill>
                            <a:latin typeface="Cambria Math" panose="02040503050406030204" pitchFamily="18" charset="0"/>
                          </a:rPr>
                          <m:t>, </m:t>
                        </m:r>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𝒂</m:t>
                            </m:r>
                          </m:e>
                          <m:sub>
                            <m:r>
                              <a:rPr lang="en-US" altLang="zh-CN" sz="2000" b="1" i="1" smtClean="0">
                                <a:solidFill>
                                  <a:srgbClr val="C00000"/>
                                </a:solidFill>
                                <a:latin typeface="Cambria Math" panose="02040503050406030204" pitchFamily="18" charset="0"/>
                              </a:rPr>
                              <m:t>𝟐</m:t>
                            </m:r>
                          </m:sub>
                        </m:sSub>
                      </m:e>
                    </m:d>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𝑹</m:t>
                    </m:r>
                    <m:r>
                      <a:rPr lang="en-US" altLang="zh-CN" sz="2000" b="1" i="1" smtClean="0">
                        <a:solidFill>
                          <a:srgbClr val="C00000"/>
                        </a:solidFill>
                        <a:latin typeface="Cambria Math" panose="02040503050406030204" pitchFamily="18" charset="0"/>
                      </a:rPr>
                      <m:t>, ⋯, </m:t>
                    </m:r>
                    <m:d>
                      <m:dPr>
                        <m:begChr m:val="⟨"/>
                        <m:endChr m:val="⟩"/>
                        <m:ctrlPr>
                          <a:rPr lang="en-US" altLang="zh-CN" sz="2000" b="1" i="1" smtClean="0">
                            <a:solidFill>
                              <a:srgbClr val="C00000"/>
                            </a:solidFill>
                            <a:latin typeface="Cambria Math" panose="02040503050406030204" pitchFamily="18" charset="0"/>
                          </a:rPr>
                        </m:ctrlPr>
                      </m:dPr>
                      <m:e>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𝒂</m:t>
                            </m:r>
                          </m:e>
                          <m:sub>
                            <m:r>
                              <a:rPr lang="en-US" altLang="zh-CN" sz="2000" b="1" i="1" smtClean="0">
                                <a:solidFill>
                                  <a:srgbClr val="C00000"/>
                                </a:solidFill>
                                <a:latin typeface="Cambria Math" panose="02040503050406030204" pitchFamily="18" charset="0"/>
                              </a:rPr>
                              <m:t>𝒌</m:t>
                            </m:r>
                          </m:sub>
                        </m:sSub>
                        <m:r>
                          <a:rPr lang="en-US" altLang="zh-CN" sz="2000" b="1" i="1" smtClean="0">
                            <a:solidFill>
                              <a:srgbClr val="C00000"/>
                            </a:solidFill>
                            <a:latin typeface="Cambria Math" panose="02040503050406030204" pitchFamily="18" charset="0"/>
                          </a:rPr>
                          <m:t>, </m:t>
                        </m:r>
                        <m:r>
                          <a:rPr lang="en-US" altLang="zh-CN" sz="2000" b="1" i="1" smtClean="0">
                            <a:solidFill>
                              <a:srgbClr val="C00000"/>
                            </a:solidFill>
                            <a:latin typeface="Cambria Math" panose="02040503050406030204" pitchFamily="18" charset="0"/>
                          </a:rPr>
                          <m:t>𝒚</m:t>
                        </m:r>
                      </m:e>
                    </m:d>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𝑹</m:t>
                    </m:r>
                  </m:oMath>
                </a14:m>
                <a:endParaRPr lang="zh-CN" altLang="en-US" sz="2000" b="1">
                  <a:solidFill>
                    <a:schemeClr val="accent2">
                      <a:lumMod val="50000"/>
                    </a:schemeClr>
                  </a:solidFill>
                </a:endParaRPr>
              </a:p>
            </p:txBody>
          </p:sp>
        </mc:Choice>
        <mc:Fallback xmlns="">
          <p:sp>
            <p:nvSpPr>
              <p:cNvPr id="12" name="文本框 11">
                <a:extLst>
                  <a:ext uri="{FF2B5EF4-FFF2-40B4-BE49-F238E27FC236}">
                    <a16:creationId xmlns:a16="http://schemas.microsoft.com/office/drawing/2014/main" id="{1B4D3902-DB24-4ABD-AF4D-79A2039F9E39}"/>
                  </a:ext>
                </a:extLst>
              </p:cNvPr>
              <p:cNvSpPr txBox="1">
                <a:spLocks noRot="1" noChangeAspect="1" noMove="1" noResize="1" noEditPoints="1" noAdjustHandles="1" noChangeArrowheads="1" noChangeShapeType="1" noTextEdit="1"/>
              </p:cNvSpPr>
              <p:nvPr/>
            </p:nvSpPr>
            <p:spPr>
              <a:xfrm>
                <a:off x="2291561" y="1712576"/>
                <a:ext cx="7608876" cy="784830"/>
              </a:xfrm>
              <a:prstGeom prst="rect">
                <a:avLst/>
              </a:prstGeom>
              <a:blipFill>
                <a:blip r:embed="rId3"/>
                <a:stretch>
                  <a:fillRect t="-4651" b="-131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B332A2AB-F164-46F8-9569-4B874AF730CC}"/>
                  </a:ext>
                </a:extLst>
              </p:cNvPr>
              <p:cNvSpPr txBox="1"/>
              <p:nvPr/>
            </p:nvSpPr>
            <p:spPr>
              <a:xfrm>
                <a:off x="7467890" y="1161854"/>
                <a:ext cx="3977973" cy="400110"/>
              </a:xfrm>
              <a:prstGeom prst="rect">
                <a:avLst/>
              </a:prstGeom>
              <a:solidFill>
                <a:schemeClr val="accent4">
                  <a:lumMod val="20000"/>
                  <a:lumOff val="80000"/>
                </a:schemeClr>
              </a:solidFill>
            </p:spPr>
            <p:txBody>
              <a:bodyPr wrap="square" rtlCol="0">
                <a:spAutoFit/>
              </a:bodyPr>
              <a:lstStyle/>
              <a:p>
                <a:r>
                  <a:rPr lang="zh-CN" altLang="en-US" sz="2000" b="1">
                    <a:solidFill>
                      <a:schemeClr val="accent2">
                        <a:lumMod val="50000"/>
                      </a:schemeClr>
                    </a:solidFill>
                  </a:rPr>
                  <a:t>下面公式中个体变量的论域都是</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𝑨</m:t>
                    </m:r>
                  </m:oMath>
                </a14:m>
                <a:endParaRPr lang="zh-CN" altLang="en-US" sz="20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B332A2AB-F164-46F8-9569-4B874AF730CC}"/>
                  </a:ext>
                </a:extLst>
              </p:cNvPr>
              <p:cNvSpPr txBox="1">
                <a:spLocks noRot="1" noChangeAspect="1" noMove="1" noResize="1" noEditPoints="1" noAdjustHandles="1" noChangeArrowheads="1" noChangeShapeType="1" noTextEdit="1"/>
              </p:cNvSpPr>
              <p:nvPr/>
            </p:nvSpPr>
            <p:spPr>
              <a:xfrm>
                <a:off x="7467890" y="1161854"/>
                <a:ext cx="3977973" cy="400110"/>
              </a:xfrm>
              <a:prstGeom prst="rect">
                <a:avLst/>
              </a:prstGeom>
              <a:blipFill>
                <a:blip r:embed="rId4"/>
                <a:stretch>
                  <a:fillRect l="-1531" t="-9231" b="-27692"/>
                </a:stretch>
              </a:blipFill>
            </p:spPr>
            <p:txBody>
              <a:bodyPr/>
              <a:lstStyle/>
              <a:p>
                <a:r>
                  <a:rPr lang="zh-CN" altLang="en-US">
                    <a:noFill/>
                  </a:rPr>
                  <a:t> </a:t>
                </a:r>
              </a:p>
            </p:txBody>
          </p:sp>
        </mc:Fallback>
      </mc:AlternateContent>
      <p:sp>
        <p:nvSpPr>
          <p:cNvPr id="27" name="矩形: 圆角 26">
            <a:extLst>
              <a:ext uri="{FF2B5EF4-FFF2-40B4-BE49-F238E27FC236}">
                <a16:creationId xmlns:a16="http://schemas.microsoft.com/office/drawing/2014/main" id="{A56DF745-4891-4237-AE47-F16C8817352A}"/>
              </a:ext>
            </a:extLst>
          </p:cNvPr>
          <p:cNvSpPr/>
          <p:nvPr/>
        </p:nvSpPr>
        <p:spPr>
          <a:xfrm>
            <a:off x="822069" y="2697569"/>
            <a:ext cx="10547860" cy="2098816"/>
          </a:xfrm>
          <a:prstGeom prst="roundRect">
            <a:avLst>
              <a:gd name="adj" fmla="val 5104"/>
            </a:avLst>
          </a:prstGeom>
          <a:noFill/>
          <a:ln>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F683F876-BE9F-4C53-9633-6E4D59A82B07}"/>
                  </a:ext>
                </a:extLst>
              </p:cNvPr>
              <p:cNvSpPr txBox="1"/>
              <p:nvPr/>
            </p:nvSpPr>
            <p:spPr>
              <a:xfrm>
                <a:off x="917734" y="2842861"/>
                <a:ext cx="3377274" cy="400110"/>
              </a:xfrm>
              <a:prstGeom prst="rect">
                <a:avLst/>
              </a:prstGeom>
              <a:solidFill>
                <a:schemeClr val="accent5">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𝟏</m:t>
                          </m:r>
                        </m:sub>
                      </m:sSub>
                      <m:r>
                        <a:rPr lang="en-US" altLang="zh-CN" sz="2000" b="1" i="1" smtClean="0">
                          <a:solidFill>
                            <a:srgbClr val="002060"/>
                          </a:solidFill>
                          <a:latin typeface="Cambria Math" panose="02040503050406030204" pitchFamily="18" charset="0"/>
                        </a:rPr>
                        <m:t>,</m:t>
                      </m:r>
                      <m:d>
                        <m:dPr>
                          <m:begChr m:val="⟨"/>
                          <m:endChr m:val="⟩"/>
                          <m:ctrlPr>
                            <a:rPr lang="en-US" altLang="zh-CN" sz="2000" b="1" i="1" smtClean="0">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𝒙</m:t>
                          </m:r>
                          <m:r>
                            <a:rPr lang="en-US" altLang="zh-CN" sz="2000" b="1" i="1">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𝟏</m:t>
                              </m:r>
                            </m:sub>
                          </m:sSub>
                        </m:e>
                      </m:d>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d>
                        <m:dPr>
                          <m:begChr m:val="⟨"/>
                          <m:endChr m:val="⟩"/>
                          <m:ctrlPr>
                            <a:rPr lang="en-US" altLang="zh-CN" sz="2000" b="1" i="1">
                              <a:solidFill>
                                <a:srgbClr val="002060"/>
                              </a:solidFill>
                              <a:latin typeface="Cambria Math" panose="02040503050406030204" pitchFamily="18" charset="0"/>
                            </a:rPr>
                          </m:ctrlPr>
                        </m:dPr>
                        <m:e>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𝟏</m:t>
                              </m:r>
                            </m:sub>
                          </m:sSub>
                          <m:r>
                            <a:rPr lang="en-US" altLang="zh-CN" sz="2000" b="1" i="1">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𝒚</m:t>
                          </m:r>
                          <m:r>
                            <a:rPr lang="en-US" altLang="zh-CN" sz="2000" b="1" i="1" smtClean="0">
                              <a:solidFill>
                                <a:srgbClr val="002060"/>
                              </a:solidFill>
                              <a:latin typeface="Cambria Math" panose="02040503050406030204" pitchFamily="18" charset="0"/>
                            </a:rPr>
                            <m:t> </m:t>
                          </m:r>
                        </m:e>
                      </m:d>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𝑹</m:t>
                      </m:r>
                    </m:oMath>
                  </m:oMathPara>
                </a14:m>
                <a:endParaRPr lang="zh-CN" altLang="en-US" sz="2000">
                  <a:solidFill>
                    <a:srgbClr val="002060"/>
                  </a:solidFill>
                </a:endParaRPr>
              </a:p>
            </p:txBody>
          </p:sp>
        </mc:Choice>
        <mc:Fallback xmlns="">
          <p:sp>
            <p:nvSpPr>
              <p:cNvPr id="15" name="文本框 14">
                <a:extLst>
                  <a:ext uri="{FF2B5EF4-FFF2-40B4-BE49-F238E27FC236}">
                    <a16:creationId xmlns:a16="http://schemas.microsoft.com/office/drawing/2014/main" id="{F683F876-BE9F-4C53-9633-6E4D59A82B07}"/>
                  </a:ext>
                </a:extLst>
              </p:cNvPr>
              <p:cNvSpPr txBox="1">
                <a:spLocks noRot="1" noChangeAspect="1" noMove="1" noResize="1" noEditPoints="1" noAdjustHandles="1" noChangeArrowheads="1" noChangeShapeType="1" noTextEdit="1"/>
              </p:cNvSpPr>
              <p:nvPr/>
            </p:nvSpPr>
            <p:spPr>
              <a:xfrm>
                <a:off x="917734" y="2842861"/>
                <a:ext cx="3377274" cy="400110"/>
              </a:xfrm>
              <a:prstGeom prst="rect">
                <a:avLst/>
              </a:prstGeom>
              <a:blipFill>
                <a:blip r:embed="rId5"/>
                <a:stretch>
                  <a:fillRect b="-75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806E71DF-0495-4D11-93E9-5BBEDD365B62}"/>
                  </a:ext>
                </a:extLst>
              </p:cNvPr>
              <p:cNvSpPr txBox="1"/>
              <p:nvPr/>
            </p:nvSpPr>
            <p:spPr>
              <a:xfrm>
                <a:off x="7722343" y="2844486"/>
                <a:ext cx="1661938" cy="400110"/>
              </a:xfrm>
              <a:prstGeom prst="rect">
                <a:avLst/>
              </a:prstGeom>
              <a:solidFill>
                <a:schemeClr val="accent4">
                  <a:lumMod val="20000"/>
                  <a:lumOff val="80000"/>
                  <a:alpha val="5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𝒙</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𝒚</m:t>
                          </m:r>
                        </m:e>
                      </m:d>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𝑹</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𝑹</m:t>
                      </m:r>
                    </m:oMath>
                  </m:oMathPara>
                </a14:m>
                <a:endParaRPr lang="zh-CN" altLang="en-US" sz="2000" b="1">
                  <a:latin typeface="楷体" panose="02010609060101010101" pitchFamily="49" charset="-122"/>
                  <a:ea typeface="楷体" panose="02010609060101010101" pitchFamily="49" charset="-122"/>
                </a:endParaRPr>
              </a:p>
            </p:txBody>
          </p:sp>
        </mc:Choice>
        <mc:Fallback xmlns="">
          <p:sp>
            <p:nvSpPr>
              <p:cNvPr id="16" name="文本框 15">
                <a:extLst>
                  <a:ext uri="{FF2B5EF4-FFF2-40B4-BE49-F238E27FC236}">
                    <a16:creationId xmlns:a16="http://schemas.microsoft.com/office/drawing/2014/main" id="{806E71DF-0495-4D11-93E9-5BBEDD365B62}"/>
                  </a:ext>
                </a:extLst>
              </p:cNvPr>
              <p:cNvSpPr txBox="1">
                <a:spLocks noRot="1" noChangeAspect="1" noMove="1" noResize="1" noEditPoints="1" noAdjustHandles="1" noChangeArrowheads="1" noChangeShapeType="1" noTextEdit="1"/>
              </p:cNvSpPr>
              <p:nvPr/>
            </p:nvSpPr>
            <p:spPr>
              <a:xfrm>
                <a:off x="7722343" y="2844486"/>
                <a:ext cx="1661938" cy="400110"/>
              </a:xfrm>
              <a:prstGeom prst="rect">
                <a:avLst/>
              </a:prstGeom>
              <a:blipFill>
                <a:blip r:embed="rId6"/>
                <a:stretch>
                  <a:fillRect b="-123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CC96C26E-CD92-4F83-A057-55AE71AF33B9}"/>
                  </a:ext>
                </a:extLst>
              </p:cNvPr>
              <p:cNvSpPr txBox="1"/>
              <p:nvPr/>
            </p:nvSpPr>
            <p:spPr>
              <a:xfrm>
                <a:off x="917734" y="3375976"/>
                <a:ext cx="5166026" cy="400110"/>
              </a:xfrm>
              <a:prstGeom prst="rect">
                <a:avLst/>
              </a:prstGeom>
              <a:solidFill>
                <a:schemeClr val="accent5">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𝟏</m:t>
                          </m:r>
                        </m:sub>
                      </m:sSub>
                      <m:r>
                        <a:rPr lang="en-US" altLang="zh-CN" sz="2000" b="1" i="1" smtClean="0">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𝟐</m:t>
                          </m:r>
                        </m:sub>
                      </m:sSub>
                      <m:r>
                        <a:rPr lang="en-US" altLang="zh-CN" sz="2000" b="1" i="1" smtClean="0">
                          <a:solidFill>
                            <a:srgbClr val="002060"/>
                          </a:solidFill>
                          <a:latin typeface="Cambria Math" panose="02040503050406030204" pitchFamily="18" charset="0"/>
                        </a:rPr>
                        <m:t>,</m:t>
                      </m:r>
                      <m:d>
                        <m:dPr>
                          <m:begChr m:val="⟨"/>
                          <m:endChr m:val="⟩"/>
                          <m:ctrlPr>
                            <a:rPr lang="en-US" altLang="zh-CN" sz="2000" b="1" i="1" smtClean="0">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𝒙</m:t>
                          </m:r>
                          <m:r>
                            <a:rPr lang="en-US" altLang="zh-CN" sz="2000" b="1" i="1">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𝟏</m:t>
                              </m:r>
                            </m:sub>
                          </m:sSub>
                        </m:e>
                      </m:d>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𝑹</m:t>
                      </m:r>
                      <m:r>
                        <a:rPr lang="en-US" altLang="zh-CN" sz="2000" b="1" i="1">
                          <a:solidFill>
                            <a:srgbClr val="002060"/>
                          </a:solidFill>
                          <a:latin typeface="Cambria Math" panose="02040503050406030204" pitchFamily="18" charset="0"/>
                        </a:rPr>
                        <m:t>,</m:t>
                      </m:r>
                      <m:d>
                        <m:dPr>
                          <m:begChr m:val="⟨"/>
                          <m:endChr m:val="⟩"/>
                          <m:ctrlPr>
                            <a:rPr lang="en-US" altLang="zh-CN" sz="2000" b="1" i="1">
                              <a:solidFill>
                                <a:srgbClr val="002060"/>
                              </a:solidFill>
                              <a:latin typeface="Cambria Math" panose="02040503050406030204" pitchFamily="18" charset="0"/>
                            </a:rPr>
                          </m:ctrlPr>
                        </m:dPr>
                        <m:e>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panose="02040503050406030204" pitchFamily="18" charset="0"/>
                                </a:rPr>
                                <m:t>𝒂</m:t>
                              </m:r>
                            </m:e>
                            <m:sub>
                              <m:r>
                                <a:rPr lang="en-US" altLang="zh-CN" sz="2000" b="1" i="1">
                                  <a:solidFill>
                                    <a:srgbClr val="002060"/>
                                  </a:solidFill>
                                  <a:latin typeface="Cambria Math" panose="02040503050406030204" pitchFamily="18" charset="0"/>
                                </a:rPr>
                                <m:t>𝟏</m:t>
                              </m:r>
                            </m:sub>
                          </m:sSub>
                          <m:r>
                            <a:rPr lang="en-US" altLang="zh-CN" sz="2000" b="1" i="1">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𝟐</m:t>
                              </m:r>
                            </m:sub>
                          </m:sSub>
                          <m:r>
                            <a:rPr lang="en-US" altLang="zh-CN" sz="2000" b="1" i="1">
                              <a:solidFill>
                                <a:srgbClr val="002060"/>
                              </a:solidFill>
                              <a:latin typeface="Cambria Math" panose="02040503050406030204" pitchFamily="18" charset="0"/>
                            </a:rPr>
                            <m:t> </m:t>
                          </m:r>
                        </m:e>
                      </m:d>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d>
                        <m:dPr>
                          <m:begChr m:val="⟨"/>
                          <m:endChr m:val="⟩"/>
                          <m:ctrlPr>
                            <a:rPr lang="en-US" altLang="zh-CN" sz="2000" b="1" i="1">
                              <a:solidFill>
                                <a:srgbClr val="002060"/>
                              </a:solidFill>
                              <a:latin typeface="Cambria Math" panose="02040503050406030204" pitchFamily="18" charset="0"/>
                            </a:rPr>
                          </m:ctrlPr>
                        </m:dPr>
                        <m:e>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𝟐</m:t>
                              </m:r>
                            </m:sub>
                          </m:sSub>
                          <m:r>
                            <a:rPr lang="en-US" altLang="zh-CN" sz="2000" b="1" i="1">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𝒚</m:t>
                          </m:r>
                          <m:r>
                            <a:rPr lang="en-US" altLang="zh-CN" sz="2000" b="1" i="1" smtClean="0">
                              <a:solidFill>
                                <a:srgbClr val="002060"/>
                              </a:solidFill>
                              <a:latin typeface="Cambria Math" panose="02040503050406030204" pitchFamily="18" charset="0"/>
                            </a:rPr>
                            <m:t> </m:t>
                          </m:r>
                        </m:e>
                      </m:d>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𝑹</m:t>
                      </m:r>
                    </m:oMath>
                  </m:oMathPara>
                </a14:m>
                <a:endParaRPr lang="zh-CN" altLang="en-US" sz="2000">
                  <a:solidFill>
                    <a:srgbClr val="002060"/>
                  </a:solidFill>
                </a:endParaRPr>
              </a:p>
            </p:txBody>
          </p:sp>
        </mc:Choice>
        <mc:Fallback xmlns="">
          <p:sp>
            <p:nvSpPr>
              <p:cNvPr id="18" name="文本框 17">
                <a:extLst>
                  <a:ext uri="{FF2B5EF4-FFF2-40B4-BE49-F238E27FC236}">
                    <a16:creationId xmlns:a16="http://schemas.microsoft.com/office/drawing/2014/main" id="{CC96C26E-CD92-4F83-A057-55AE71AF33B9}"/>
                  </a:ext>
                </a:extLst>
              </p:cNvPr>
              <p:cNvSpPr txBox="1">
                <a:spLocks noRot="1" noChangeAspect="1" noMove="1" noResize="1" noEditPoints="1" noAdjustHandles="1" noChangeArrowheads="1" noChangeShapeType="1" noTextEdit="1"/>
              </p:cNvSpPr>
              <p:nvPr/>
            </p:nvSpPr>
            <p:spPr>
              <a:xfrm>
                <a:off x="917734" y="3375976"/>
                <a:ext cx="5166026" cy="400110"/>
              </a:xfrm>
              <a:prstGeom prst="rect">
                <a:avLst/>
              </a:prstGeom>
              <a:blipFill>
                <a:blip r:embed="rId7"/>
                <a:stretch>
                  <a:fillRect b="-92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90CE6215-34BF-4958-B5D2-CAB128B904AE}"/>
                  </a:ext>
                </a:extLst>
              </p:cNvPr>
              <p:cNvSpPr txBox="1"/>
              <p:nvPr/>
            </p:nvSpPr>
            <p:spPr>
              <a:xfrm>
                <a:off x="3333888" y="3839072"/>
                <a:ext cx="467211" cy="400110"/>
              </a:xfrm>
              <a:prstGeom prst="rect">
                <a:avLst/>
              </a:prstGeom>
              <a:solidFill>
                <a:schemeClr val="accent5">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pitchFamily="18" charset="0"/>
                        </a:rPr>
                        <m:t>⋮</m:t>
                      </m:r>
                    </m:oMath>
                  </m:oMathPara>
                </a14:m>
                <a:endParaRPr lang="zh-CN" altLang="en-US" sz="2000"/>
              </a:p>
            </p:txBody>
          </p:sp>
        </mc:Choice>
        <mc:Fallback xmlns="">
          <p:sp>
            <p:nvSpPr>
              <p:cNvPr id="14" name="文本框 13">
                <a:extLst>
                  <a:ext uri="{FF2B5EF4-FFF2-40B4-BE49-F238E27FC236}">
                    <a16:creationId xmlns:a16="http://schemas.microsoft.com/office/drawing/2014/main" id="{90CE6215-34BF-4958-B5D2-CAB128B904AE}"/>
                  </a:ext>
                </a:extLst>
              </p:cNvPr>
              <p:cNvSpPr txBox="1">
                <a:spLocks noRot="1" noChangeAspect="1" noMove="1" noResize="1" noEditPoints="1" noAdjustHandles="1" noChangeArrowheads="1" noChangeShapeType="1" noTextEdit="1"/>
              </p:cNvSpPr>
              <p:nvPr/>
            </p:nvSpPr>
            <p:spPr>
              <a:xfrm>
                <a:off x="3333888" y="3839072"/>
                <a:ext cx="467211" cy="400110"/>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F84F6020-A38F-4A0F-9CEA-9311F5DE25BE}"/>
                  </a:ext>
                </a:extLst>
              </p:cNvPr>
              <p:cNvSpPr txBox="1"/>
              <p:nvPr/>
            </p:nvSpPr>
            <p:spPr>
              <a:xfrm>
                <a:off x="8791984" y="3839072"/>
                <a:ext cx="470423" cy="400110"/>
              </a:xfrm>
              <a:prstGeom prst="rect">
                <a:avLst/>
              </a:prstGeom>
              <a:solidFill>
                <a:schemeClr val="accent4">
                  <a:lumMod val="20000"/>
                  <a:lumOff val="80000"/>
                  <a:alpha val="5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C00000"/>
                          </a:solidFill>
                          <a:latin typeface="Cambria Math" panose="02040503050406030204" pitchFamily="18" charset="0"/>
                        </a:rPr>
                        <m:t>⋮</m:t>
                      </m:r>
                    </m:oMath>
                  </m:oMathPara>
                </a14:m>
                <a:endParaRPr lang="zh-CN" altLang="en-US" sz="2000" b="1">
                  <a:solidFill>
                    <a:srgbClr val="C00000"/>
                  </a:solidFill>
                  <a:latin typeface="楷体" panose="02010609060101010101" pitchFamily="49" charset="-122"/>
                  <a:ea typeface="楷体" panose="02010609060101010101" pitchFamily="49" charset="-122"/>
                </a:endParaRPr>
              </a:p>
            </p:txBody>
          </p:sp>
        </mc:Choice>
        <mc:Fallback xmlns="">
          <p:sp>
            <p:nvSpPr>
              <p:cNvPr id="20" name="文本框 19">
                <a:extLst>
                  <a:ext uri="{FF2B5EF4-FFF2-40B4-BE49-F238E27FC236}">
                    <a16:creationId xmlns:a16="http://schemas.microsoft.com/office/drawing/2014/main" id="{F84F6020-A38F-4A0F-9CEA-9311F5DE25BE}"/>
                  </a:ext>
                </a:extLst>
              </p:cNvPr>
              <p:cNvSpPr txBox="1">
                <a:spLocks noRot="1" noChangeAspect="1" noMove="1" noResize="1" noEditPoints="1" noAdjustHandles="1" noChangeArrowheads="1" noChangeShapeType="1" noTextEdit="1"/>
              </p:cNvSpPr>
              <p:nvPr/>
            </p:nvSpPr>
            <p:spPr>
              <a:xfrm>
                <a:off x="8791984" y="3839072"/>
                <a:ext cx="470423" cy="400110"/>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8B45F244-4149-40D7-802D-37B9161A3ECC}"/>
                  </a:ext>
                </a:extLst>
              </p:cNvPr>
              <p:cNvSpPr txBox="1"/>
              <p:nvPr/>
            </p:nvSpPr>
            <p:spPr>
              <a:xfrm>
                <a:off x="917733" y="4296911"/>
                <a:ext cx="6053729" cy="400110"/>
              </a:xfrm>
              <a:prstGeom prst="rect">
                <a:avLst/>
              </a:prstGeom>
              <a:solidFill>
                <a:schemeClr val="accent5">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𝟏</m:t>
                          </m:r>
                        </m:sub>
                      </m:sSub>
                      <m:r>
                        <a:rPr lang="en-US" altLang="zh-CN" sz="2000" b="1" i="1" smtClean="0">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𝟐</m:t>
                          </m:r>
                        </m:sub>
                      </m:sSub>
                      <m:r>
                        <a:rPr lang="en-US" altLang="zh-CN" sz="2000" b="1" i="1" smtClean="0">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𝒌</m:t>
                          </m:r>
                        </m:sub>
                      </m:sSub>
                      <m:r>
                        <a:rPr lang="en-US" altLang="zh-CN" sz="2000" b="1" i="1" smtClean="0">
                          <a:solidFill>
                            <a:srgbClr val="002060"/>
                          </a:solidFill>
                          <a:latin typeface="Cambria Math" panose="02040503050406030204" pitchFamily="18" charset="0"/>
                        </a:rPr>
                        <m:t>,</m:t>
                      </m:r>
                      <m:d>
                        <m:dPr>
                          <m:begChr m:val="⟨"/>
                          <m:endChr m:val="⟩"/>
                          <m:ctrlPr>
                            <a:rPr lang="en-US" altLang="zh-CN" sz="2000" b="1" i="1" smtClean="0">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𝒙</m:t>
                          </m:r>
                          <m:r>
                            <a:rPr lang="en-US" altLang="zh-CN" sz="2000" b="1" i="1">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𝟏</m:t>
                              </m:r>
                            </m:sub>
                          </m:sSub>
                        </m:e>
                      </m:d>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𝑹</m:t>
                      </m:r>
                      <m:r>
                        <a:rPr lang="en-US" altLang="zh-CN" sz="2000" b="1" i="1">
                          <a:solidFill>
                            <a:srgbClr val="002060"/>
                          </a:solidFill>
                          <a:latin typeface="Cambria Math" panose="02040503050406030204" pitchFamily="18" charset="0"/>
                        </a:rPr>
                        <m:t>,</m:t>
                      </m:r>
                      <m:d>
                        <m:dPr>
                          <m:begChr m:val="⟨"/>
                          <m:endChr m:val="⟩"/>
                          <m:ctrlPr>
                            <a:rPr lang="en-US" altLang="zh-CN" sz="2000" b="1" i="1">
                              <a:solidFill>
                                <a:srgbClr val="002060"/>
                              </a:solidFill>
                              <a:latin typeface="Cambria Math" panose="02040503050406030204" pitchFamily="18" charset="0"/>
                            </a:rPr>
                          </m:ctrlPr>
                        </m:dPr>
                        <m:e>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panose="02040503050406030204" pitchFamily="18" charset="0"/>
                                </a:rPr>
                                <m:t>𝒂</m:t>
                              </m:r>
                            </m:e>
                            <m:sub>
                              <m:r>
                                <a:rPr lang="en-US" altLang="zh-CN" sz="2000" b="1" i="1">
                                  <a:solidFill>
                                    <a:srgbClr val="002060"/>
                                  </a:solidFill>
                                  <a:latin typeface="Cambria Math" panose="02040503050406030204" pitchFamily="18" charset="0"/>
                                </a:rPr>
                                <m:t>𝟏</m:t>
                              </m:r>
                            </m:sub>
                          </m:sSub>
                          <m:r>
                            <a:rPr lang="en-US" altLang="zh-CN" sz="2000" b="1" i="1">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𝟐</m:t>
                              </m:r>
                            </m:sub>
                          </m:sSub>
                          <m:r>
                            <a:rPr lang="en-US" altLang="zh-CN" sz="2000" b="1" i="1">
                              <a:solidFill>
                                <a:srgbClr val="002060"/>
                              </a:solidFill>
                              <a:latin typeface="Cambria Math" panose="02040503050406030204" pitchFamily="18" charset="0"/>
                            </a:rPr>
                            <m:t> </m:t>
                          </m:r>
                        </m:e>
                      </m:d>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d>
                        <m:dPr>
                          <m:begChr m:val="⟨"/>
                          <m:endChr m:val="⟩"/>
                          <m:ctrlPr>
                            <a:rPr lang="en-US" altLang="zh-CN" sz="2000" b="1" i="1">
                              <a:solidFill>
                                <a:srgbClr val="002060"/>
                              </a:solidFill>
                              <a:latin typeface="Cambria Math" panose="02040503050406030204" pitchFamily="18" charset="0"/>
                            </a:rPr>
                          </m:ctrlPr>
                        </m:dPr>
                        <m:e>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𝒌</m:t>
                              </m:r>
                            </m:sub>
                          </m:sSub>
                          <m:r>
                            <a:rPr lang="en-US" altLang="zh-CN" sz="2000" b="1" i="1">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𝒚</m:t>
                          </m:r>
                          <m:r>
                            <a:rPr lang="en-US" altLang="zh-CN" sz="2000" b="1" i="1" smtClean="0">
                              <a:solidFill>
                                <a:srgbClr val="002060"/>
                              </a:solidFill>
                              <a:latin typeface="Cambria Math" panose="02040503050406030204" pitchFamily="18" charset="0"/>
                            </a:rPr>
                            <m:t> </m:t>
                          </m:r>
                        </m:e>
                      </m:d>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𝑹</m:t>
                      </m:r>
                    </m:oMath>
                  </m:oMathPara>
                </a14:m>
                <a:endParaRPr lang="zh-CN" altLang="en-US" sz="2000">
                  <a:solidFill>
                    <a:srgbClr val="002060"/>
                  </a:solidFill>
                </a:endParaRPr>
              </a:p>
            </p:txBody>
          </p:sp>
        </mc:Choice>
        <mc:Fallback xmlns="">
          <p:sp>
            <p:nvSpPr>
              <p:cNvPr id="21" name="文本框 20">
                <a:extLst>
                  <a:ext uri="{FF2B5EF4-FFF2-40B4-BE49-F238E27FC236}">
                    <a16:creationId xmlns:a16="http://schemas.microsoft.com/office/drawing/2014/main" id="{8B45F244-4149-40D7-802D-37B9161A3ECC}"/>
                  </a:ext>
                </a:extLst>
              </p:cNvPr>
              <p:cNvSpPr txBox="1">
                <a:spLocks noRot="1" noChangeAspect="1" noMove="1" noResize="1" noEditPoints="1" noAdjustHandles="1" noChangeArrowheads="1" noChangeShapeType="1" noTextEdit="1"/>
              </p:cNvSpPr>
              <p:nvPr/>
            </p:nvSpPr>
            <p:spPr>
              <a:xfrm>
                <a:off x="917733" y="4296911"/>
                <a:ext cx="6053729" cy="400110"/>
              </a:xfrm>
              <a:prstGeom prst="rect">
                <a:avLst/>
              </a:prstGeom>
              <a:blipFill>
                <a:blip r:embed="rId10"/>
                <a:stretch>
                  <a:fillRect b="-7576"/>
                </a:stretch>
              </a:blipFill>
            </p:spPr>
            <p:txBody>
              <a:bodyPr/>
              <a:lstStyle/>
              <a:p>
                <a:r>
                  <a:rPr lang="zh-CN" altLang="en-US">
                    <a:noFill/>
                  </a:rPr>
                  <a:t> </a:t>
                </a:r>
              </a:p>
            </p:txBody>
          </p:sp>
        </mc:Fallback>
      </mc:AlternateContent>
      <p:sp>
        <p:nvSpPr>
          <p:cNvPr id="24" name="箭头: 右 23">
            <a:extLst>
              <a:ext uri="{FF2B5EF4-FFF2-40B4-BE49-F238E27FC236}">
                <a16:creationId xmlns:a16="http://schemas.microsoft.com/office/drawing/2014/main" id="{7563CEB6-0F96-457D-B0A0-AE784E58C50C}"/>
              </a:ext>
            </a:extLst>
          </p:cNvPr>
          <p:cNvSpPr/>
          <p:nvPr/>
        </p:nvSpPr>
        <p:spPr>
          <a:xfrm>
            <a:off x="4295008" y="3023978"/>
            <a:ext cx="3427334" cy="598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箭头: 右 24">
            <a:extLst>
              <a:ext uri="{FF2B5EF4-FFF2-40B4-BE49-F238E27FC236}">
                <a16:creationId xmlns:a16="http://schemas.microsoft.com/office/drawing/2014/main" id="{72A7EB68-1901-480A-A561-CAD4AE56029F}"/>
              </a:ext>
            </a:extLst>
          </p:cNvPr>
          <p:cNvSpPr/>
          <p:nvPr/>
        </p:nvSpPr>
        <p:spPr>
          <a:xfrm>
            <a:off x="6083759" y="3569357"/>
            <a:ext cx="1638581"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右 25">
            <a:extLst>
              <a:ext uri="{FF2B5EF4-FFF2-40B4-BE49-F238E27FC236}">
                <a16:creationId xmlns:a16="http://schemas.microsoft.com/office/drawing/2014/main" id="{FE0D8AF0-4BA5-4AC7-90D8-DDBD846335E8}"/>
              </a:ext>
            </a:extLst>
          </p:cNvPr>
          <p:cNvSpPr/>
          <p:nvPr/>
        </p:nvSpPr>
        <p:spPr>
          <a:xfrm>
            <a:off x="6971462" y="4485533"/>
            <a:ext cx="750878"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BC078A53-88AD-4694-A652-48570A0FF955}"/>
                  </a:ext>
                </a:extLst>
              </p:cNvPr>
              <p:cNvSpPr txBox="1"/>
              <p:nvPr/>
            </p:nvSpPr>
            <p:spPr>
              <a:xfrm>
                <a:off x="498359" y="5050280"/>
                <a:ext cx="10547860" cy="921855"/>
              </a:xfrm>
              <a:prstGeom prst="rect">
                <a:avLst/>
              </a:prstGeom>
              <a:solidFill>
                <a:schemeClr val="accent4">
                  <a:lumMod val="20000"/>
                  <a:lumOff val="80000"/>
                </a:schemeClr>
              </a:solidFill>
            </p:spPr>
            <p:txBody>
              <a:bodyPr wrap="square" rtlCol="0">
                <a:spAutoFit/>
              </a:bodyPr>
              <a:lstStyle/>
              <a:p>
                <a:pPr algn="ctr">
                  <a:spcBef>
                    <a:spcPts val="600"/>
                  </a:spcBef>
                </a:pPr>
                <a:r>
                  <a:rPr lang="zh-CN" altLang="en-US" sz="2400" b="1">
                    <a:solidFill>
                      <a:srgbClr val="C00000"/>
                    </a:solidFill>
                    <a:latin typeface="+mn-ea"/>
                  </a:rPr>
                  <a:t>引入关系的幂运算</a:t>
                </a:r>
                <a14:m>
                  <m:oMath xmlns:m="http://schemas.openxmlformats.org/officeDocument/2006/math">
                    <m:sSup>
                      <m:sSupPr>
                        <m:ctrlPr>
                          <a:rPr lang="en-US" altLang="zh-CN" sz="2400" b="1" i="1" smtClean="0">
                            <a:solidFill>
                              <a:srgbClr val="C00000"/>
                            </a:solidFill>
                            <a:latin typeface="Cambria Math" panose="02040503050406030204" pitchFamily="18" charset="0"/>
                          </a:rPr>
                        </m:ctrlPr>
                      </m:sSupPr>
                      <m:e>
                        <m:r>
                          <a:rPr lang="en-US" altLang="zh-CN" sz="2400" b="1" i="1" smtClean="0">
                            <a:solidFill>
                              <a:srgbClr val="C00000"/>
                            </a:solidFill>
                            <a:latin typeface="Cambria Math" panose="02040503050406030204" pitchFamily="18" charset="0"/>
                          </a:rPr>
                          <m:t>𝑹</m:t>
                        </m:r>
                      </m:e>
                      <m:sup>
                        <m:r>
                          <a:rPr lang="en-US" altLang="zh-CN" sz="2400" b="1" i="1" smtClean="0">
                            <a:solidFill>
                              <a:srgbClr val="C00000"/>
                            </a:solidFill>
                            <a:latin typeface="Cambria Math" panose="02040503050406030204" pitchFamily="18" charset="0"/>
                          </a:rPr>
                          <m:t>𝒏</m:t>
                        </m:r>
                      </m:sup>
                    </m:sSup>
                  </m:oMath>
                </a14:m>
                <a:endParaRPr lang="en-US" altLang="zh-CN" sz="2400" b="1">
                  <a:solidFill>
                    <a:srgbClr val="C00000"/>
                  </a:solidFill>
                  <a:latin typeface="+mn-ea"/>
                </a:endParaRPr>
              </a:p>
              <a:p>
                <a:pPr algn="ctr">
                  <a:spcBef>
                    <a:spcPts val="600"/>
                  </a:spcBef>
                </a:pPr>
                <a14:m>
                  <m:oMath xmlns:m="http://schemas.openxmlformats.org/officeDocument/2006/math">
                    <m:sSup>
                      <m:sSupPr>
                        <m:ctrlPr>
                          <a:rPr lang="en-US" altLang="zh-CN" sz="2400" b="1" i="1" smtClean="0">
                            <a:solidFill>
                              <a:schemeClr val="accent2">
                                <a:lumMod val="50000"/>
                              </a:schemeClr>
                            </a:solidFill>
                            <a:latin typeface="Cambria Math" panose="02040503050406030204" pitchFamily="18" charset="0"/>
                          </a:rPr>
                        </m:ctrlPr>
                      </m:sSupPr>
                      <m:e>
                        <m:r>
                          <a:rPr lang="en-US" altLang="zh-CN" sz="2400" b="1" i="1" smtClean="0">
                            <a:solidFill>
                              <a:schemeClr val="accent2">
                                <a:lumMod val="50000"/>
                              </a:schemeClr>
                            </a:solidFill>
                            <a:latin typeface="Cambria Math" panose="02040503050406030204" pitchFamily="18" charset="0"/>
                          </a:rPr>
                          <m:t>𝑹</m:t>
                        </m:r>
                      </m:e>
                      <m:sup>
                        <m:r>
                          <a:rPr lang="en-US" altLang="zh-CN" sz="2400" b="1" i="1" smtClean="0">
                            <a:solidFill>
                              <a:schemeClr val="accent2">
                                <a:lumMod val="50000"/>
                              </a:schemeClr>
                            </a:solidFill>
                            <a:latin typeface="Cambria Math" panose="02040503050406030204" pitchFamily="18" charset="0"/>
                          </a:rPr>
                          <m:t>𝟏</m:t>
                        </m:r>
                      </m:sup>
                    </m:sSup>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𝑹</m:t>
                    </m:r>
                  </m:oMath>
                </a14:m>
                <a:r>
                  <a:rPr lang="en-US" altLang="zh-CN" sz="2400" b="1">
                    <a:solidFill>
                      <a:schemeClr val="accent2">
                        <a:lumMod val="50000"/>
                      </a:schemeClr>
                    </a:solidFill>
                    <a:latin typeface="+mn-ea"/>
                  </a:rPr>
                  <a:t>	</a:t>
                </a:r>
                <a14:m>
                  <m:oMath xmlns:m="http://schemas.openxmlformats.org/officeDocument/2006/math">
                    <m:sSup>
                      <m:sSupPr>
                        <m:ctrlPr>
                          <a:rPr lang="en-US" altLang="zh-CN" sz="2400" b="1" i="1" smtClean="0">
                            <a:solidFill>
                              <a:schemeClr val="accent2">
                                <a:lumMod val="50000"/>
                              </a:schemeClr>
                            </a:solidFill>
                            <a:latin typeface="Cambria Math" panose="02040503050406030204" pitchFamily="18" charset="0"/>
                          </a:rPr>
                        </m:ctrlPr>
                      </m:sSupPr>
                      <m:e>
                        <m:r>
                          <a:rPr lang="en-US" altLang="zh-CN" sz="2400" b="1" i="1" smtClean="0">
                            <a:solidFill>
                              <a:schemeClr val="accent2">
                                <a:lumMod val="50000"/>
                              </a:schemeClr>
                            </a:solidFill>
                            <a:latin typeface="Cambria Math" panose="02040503050406030204" pitchFamily="18" charset="0"/>
                          </a:rPr>
                          <m:t>𝑹</m:t>
                        </m:r>
                      </m:e>
                      <m:sup>
                        <m:r>
                          <a:rPr lang="en-US" altLang="zh-CN" sz="2400" b="1" i="1" smtClean="0">
                            <a:solidFill>
                              <a:schemeClr val="accent2">
                                <a:lumMod val="50000"/>
                              </a:schemeClr>
                            </a:solidFill>
                            <a:latin typeface="Cambria Math" panose="02040503050406030204" pitchFamily="18" charset="0"/>
                          </a:rPr>
                          <m:t>𝟐</m:t>
                        </m:r>
                      </m:sup>
                    </m:sSup>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𝑹</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𝑹</m:t>
                    </m:r>
                  </m:oMath>
                </a14:m>
                <a:r>
                  <a:rPr lang="en-US" altLang="zh-CN" sz="2400" b="1">
                    <a:solidFill>
                      <a:schemeClr val="accent2">
                        <a:lumMod val="50000"/>
                      </a:schemeClr>
                    </a:solidFill>
                    <a:latin typeface="+mn-ea"/>
                  </a:rPr>
                  <a:t>	</a:t>
                </a:r>
                <a14:m>
                  <m:oMath xmlns:m="http://schemas.openxmlformats.org/officeDocument/2006/math">
                    <m:sSup>
                      <m:sSupPr>
                        <m:ctrlPr>
                          <a:rPr lang="en-US" altLang="zh-CN" sz="2400" b="1" i="1" smtClean="0">
                            <a:solidFill>
                              <a:schemeClr val="accent2">
                                <a:lumMod val="50000"/>
                              </a:schemeClr>
                            </a:solidFill>
                            <a:latin typeface="Cambria Math" panose="02040503050406030204" pitchFamily="18" charset="0"/>
                          </a:rPr>
                        </m:ctrlPr>
                      </m:sSupPr>
                      <m:e>
                        <m:r>
                          <a:rPr lang="en-US" altLang="zh-CN" sz="2400" b="1" i="1" smtClean="0">
                            <a:solidFill>
                              <a:schemeClr val="accent2">
                                <a:lumMod val="50000"/>
                              </a:schemeClr>
                            </a:solidFill>
                            <a:latin typeface="Cambria Math" panose="02040503050406030204" pitchFamily="18" charset="0"/>
                          </a:rPr>
                          <m:t>𝑹</m:t>
                        </m:r>
                      </m:e>
                      <m:sup>
                        <m:r>
                          <a:rPr lang="en-US" altLang="zh-CN" sz="2400" b="1" i="1" smtClean="0">
                            <a:solidFill>
                              <a:schemeClr val="accent2">
                                <a:lumMod val="50000"/>
                              </a:schemeClr>
                            </a:solidFill>
                            <a:latin typeface="Cambria Math" panose="02040503050406030204" pitchFamily="18" charset="0"/>
                          </a:rPr>
                          <m:t>𝟑</m:t>
                        </m:r>
                      </m:sup>
                    </m:sSup>
                    <m:r>
                      <a:rPr lang="en-US" altLang="zh-CN" sz="2400" b="1" i="1" smtClean="0">
                        <a:solidFill>
                          <a:schemeClr val="accent2">
                            <a:lumMod val="50000"/>
                          </a:schemeClr>
                        </a:solidFill>
                        <a:latin typeface="Cambria Math" panose="02040503050406030204" pitchFamily="18" charset="0"/>
                      </a:rPr>
                      <m:t>=</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𝑹</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𝑹</m:t>
                        </m:r>
                      </m:e>
                    </m:d>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𝑹</m:t>
                    </m:r>
                  </m:oMath>
                </a14:m>
                <a:r>
                  <a:rPr lang="en-US" altLang="zh-CN" sz="2400" b="1">
                    <a:solidFill>
                      <a:schemeClr val="accent2">
                        <a:lumMod val="50000"/>
                      </a:schemeClr>
                    </a:solidFill>
                    <a:latin typeface="+mn-ea"/>
                  </a:rPr>
                  <a:t>	</a:t>
                </a:r>
                <a14:m>
                  <m:oMath xmlns:m="http://schemas.openxmlformats.org/officeDocument/2006/math">
                    <m:sSup>
                      <m:sSupPr>
                        <m:ctrlPr>
                          <a:rPr lang="en-US" altLang="zh-CN" sz="2400" b="1" i="1" smtClean="0">
                            <a:solidFill>
                              <a:schemeClr val="accent2">
                                <a:lumMod val="50000"/>
                              </a:schemeClr>
                            </a:solidFill>
                            <a:latin typeface="Cambria Math" panose="02040503050406030204" pitchFamily="18" charset="0"/>
                          </a:rPr>
                        </m:ctrlPr>
                      </m:sSupPr>
                      <m:e>
                        <m:r>
                          <a:rPr lang="en-US" altLang="zh-CN" sz="2400" b="1" i="1" smtClean="0">
                            <a:solidFill>
                              <a:schemeClr val="accent2">
                                <a:lumMod val="50000"/>
                              </a:schemeClr>
                            </a:solidFill>
                            <a:latin typeface="Cambria Math" panose="02040503050406030204" pitchFamily="18" charset="0"/>
                          </a:rPr>
                          <m:t>𝑹</m:t>
                        </m:r>
                      </m:e>
                      <m:sup>
                        <m:r>
                          <a:rPr lang="en-US" altLang="zh-CN" sz="2400" b="1" i="1" smtClean="0">
                            <a:solidFill>
                              <a:schemeClr val="accent2">
                                <a:lumMod val="50000"/>
                              </a:schemeClr>
                            </a:solidFill>
                            <a:latin typeface="Cambria Math" panose="02040503050406030204" pitchFamily="18" charset="0"/>
                          </a:rPr>
                          <m:t>𝒌</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𝟏</m:t>
                        </m:r>
                      </m:sup>
                    </m:sSup>
                    <m:r>
                      <a:rPr lang="en-US" altLang="zh-CN" sz="2400" b="1" i="1" smtClean="0">
                        <a:solidFill>
                          <a:schemeClr val="accent2">
                            <a:lumMod val="50000"/>
                          </a:schemeClr>
                        </a:solidFill>
                        <a:latin typeface="Cambria Math" panose="02040503050406030204" pitchFamily="18" charset="0"/>
                      </a:rPr>
                      <m:t>=(⋯</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𝑹</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𝑹</m:t>
                        </m:r>
                      </m:e>
                    </m:d>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𝑹</m:t>
                    </m:r>
                    <m:r>
                      <a:rPr lang="en-US" altLang="zh-CN" sz="2400" b="1" i="1" smtClean="0">
                        <a:solidFill>
                          <a:schemeClr val="accent2">
                            <a:lumMod val="50000"/>
                          </a:schemeClr>
                        </a:solidFill>
                        <a:latin typeface="Cambria Math" panose="02040503050406030204" pitchFamily="18" charset="0"/>
                      </a:rPr>
                      <m:t>)</m:t>
                    </m:r>
                  </m:oMath>
                </a14:m>
                <a:endParaRPr lang="zh-CN" altLang="en-US" sz="2400" b="1">
                  <a:solidFill>
                    <a:srgbClr val="C00000"/>
                  </a:solidFill>
                  <a:latin typeface="+mn-ea"/>
                </a:endParaRPr>
              </a:p>
            </p:txBody>
          </p:sp>
        </mc:Choice>
        <mc:Fallback xmlns="">
          <p:sp>
            <p:nvSpPr>
              <p:cNvPr id="29" name="文本框 28">
                <a:extLst>
                  <a:ext uri="{FF2B5EF4-FFF2-40B4-BE49-F238E27FC236}">
                    <a16:creationId xmlns:a16="http://schemas.microsoft.com/office/drawing/2014/main" id="{BC078A53-88AD-4694-A652-48570A0FF955}"/>
                  </a:ext>
                </a:extLst>
              </p:cNvPr>
              <p:cNvSpPr txBox="1">
                <a:spLocks noRot="1" noChangeAspect="1" noMove="1" noResize="1" noEditPoints="1" noAdjustHandles="1" noChangeArrowheads="1" noChangeShapeType="1" noTextEdit="1"/>
              </p:cNvSpPr>
              <p:nvPr/>
            </p:nvSpPr>
            <p:spPr>
              <a:xfrm>
                <a:off x="498359" y="5050280"/>
                <a:ext cx="10547860" cy="921855"/>
              </a:xfrm>
              <a:prstGeom prst="rect">
                <a:avLst/>
              </a:prstGeom>
              <a:blipFill>
                <a:blip r:embed="rId11"/>
                <a:stretch>
                  <a:fillRect t="-4605" b="-78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76D9CC2E-FF6A-4DA7-B98E-535E5A114BF5}"/>
                  </a:ext>
                </a:extLst>
              </p:cNvPr>
              <p:cNvSpPr txBox="1"/>
              <p:nvPr/>
            </p:nvSpPr>
            <p:spPr>
              <a:xfrm>
                <a:off x="7722341" y="3368757"/>
                <a:ext cx="2329385" cy="400110"/>
              </a:xfrm>
              <a:prstGeom prst="rect">
                <a:avLst/>
              </a:prstGeom>
              <a:solidFill>
                <a:schemeClr val="accent4">
                  <a:lumMod val="20000"/>
                  <a:lumOff val="80000"/>
                  <a:alpha val="5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𝒙</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𝒚</m:t>
                          </m:r>
                        </m:e>
                      </m:d>
                      <m:r>
                        <a:rPr lang="en-US" altLang="zh-CN" sz="2000" b="1" i="1" smtClean="0">
                          <a:latin typeface="Cambria Math" panose="02040503050406030204" pitchFamily="18" charset="0"/>
                        </a:rPr>
                        <m:t>∈</m:t>
                      </m:r>
                      <m:d>
                        <m:dPr>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𝑹</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𝑹</m:t>
                          </m:r>
                        </m:e>
                      </m:d>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𝑹</m:t>
                      </m:r>
                    </m:oMath>
                  </m:oMathPara>
                </a14:m>
                <a:endParaRPr lang="zh-CN" altLang="en-US" sz="2000" b="1">
                  <a:latin typeface="楷体" panose="02010609060101010101" pitchFamily="49" charset="-122"/>
                  <a:ea typeface="楷体" panose="02010609060101010101" pitchFamily="49" charset="-122"/>
                </a:endParaRPr>
              </a:p>
            </p:txBody>
          </p:sp>
        </mc:Choice>
        <mc:Fallback xmlns="">
          <p:sp>
            <p:nvSpPr>
              <p:cNvPr id="31" name="文本框 30">
                <a:extLst>
                  <a:ext uri="{FF2B5EF4-FFF2-40B4-BE49-F238E27FC236}">
                    <a16:creationId xmlns:a16="http://schemas.microsoft.com/office/drawing/2014/main" id="{76D9CC2E-FF6A-4DA7-B98E-535E5A114BF5}"/>
                  </a:ext>
                </a:extLst>
              </p:cNvPr>
              <p:cNvSpPr txBox="1">
                <a:spLocks noRot="1" noChangeAspect="1" noMove="1" noResize="1" noEditPoints="1" noAdjustHandles="1" noChangeArrowheads="1" noChangeShapeType="1" noTextEdit="1"/>
              </p:cNvSpPr>
              <p:nvPr/>
            </p:nvSpPr>
            <p:spPr>
              <a:xfrm>
                <a:off x="7722341" y="3368757"/>
                <a:ext cx="2329385" cy="400110"/>
              </a:xfrm>
              <a:prstGeom prst="rect">
                <a:avLst/>
              </a:prstGeom>
              <a:blipFill>
                <a:blip r:embed="rId12"/>
                <a:stretch>
                  <a:fillRect b="-123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54D85DF8-E53B-4C18-AAB2-618060677FA7}"/>
                  </a:ext>
                </a:extLst>
              </p:cNvPr>
              <p:cNvSpPr txBox="1"/>
              <p:nvPr/>
            </p:nvSpPr>
            <p:spPr>
              <a:xfrm>
                <a:off x="7722341" y="4293957"/>
                <a:ext cx="3223761" cy="400110"/>
              </a:xfrm>
              <a:prstGeom prst="rect">
                <a:avLst/>
              </a:prstGeom>
              <a:solidFill>
                <a:schemeClr val="accent4">
                  <a:lumMod val="20000"/>
                  <a:lumOff val="80000"/>
                  <a:alpha val="5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𝒙</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𝒚</m:t>
                          </m:r>
                        </m:e>
                      </m:d>
                      <m:r>
                        <a:rPr lang="en-US" altLang="zh-CN" sz="2000" b="1" i="1" smtClean="0">
                          <a:latin typeface="Cambria Math" panose="02040503050406030204" pitchFamily="18" charset="0"/>
                        </a:rPr>
                        <m:t>∈(⋯</m:t>
                      </m:r>
                      <m:d>
                        <m:dPr>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𝑹</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𝑹</m:t>
                          </m:r>
                        </m:e>
                      </m:d>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𝑹</m:t>
                      </m:r>
                      <m:r>
                        <a:rPr lang="en-US" altLang="zh-CN" sz="2000" b="1" i="1" smtClean="0">
                          <a:latin typeface="Cambria Math" panose="02040503050406030204" pitchFamily="18" charset="0"/>
                        </a:rPr>
                        <m:t>)</m:t>
                      </m:r>
                    </m:oMath>
                  </m:oMathPara>
                </a14:m>
                <a:endParaRPr lang="zh-CN" altLang="en-US" sz="2000" b="1">
                  <a:latin typeface="楷体" panose="02010609060101010101" pitchFamily="49" charset="-122"/>
                  <a:ea typeface="楷体" panose="02010609060101010101" pitchFamily="49" charset="-122"/>
                </a:endParaRPr>
              </a:p>
            </p:txBody>
          </p:sp>
        </mc:Choice>
        <mc:Fallback xmlns="">
          <p:sp>
            <p:nvSpPr>
              <p:cNvPr id="32" name="文本框 31">
                <a:extLst>
                  <a:ext uri="{FF2B5EF4-FFF2-40B4-BE49-F238E27FC236}">
                    <a16:creationId xmlns:a16="http://schemas.microsoft.com/office/drawing/2014/main" id="{54D85DF8-E53B-4C18-AAB2-618060677FA7}"/>
                  </a:ext>
                </a:extLst>
              </p:cNvPr>
              <p:cNvSpPr txBox="1">
                <a:spLocks noRot="1" noChangeAspect="1" noMove="1" noResize="1" noEditPoints="1" noAdjustHandles="1" noChangeArrowheads="1" noChangeShapeType="1" noTextEdit="1"/>
              </p:cNvSpPr>
              <p:nvPr/>
            </p:nvSpPr>
            <p:spPr>
              <a:xfrm>
                <a:off x="7722341" y="4293957"/>
                <a:ext cx="3223761" cy="400110"/>
              </a:xfrm>
              <a:prstGeom prst="rect">
                <a:avLst/>
              </a:prstGeom>
              <a:blipFill>
                <a:blip r:embed="rId13"/>
                <a:stretch>
                  <a:fillRect b="-181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92635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传递闭包的计算</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第二十讲  关系的闭包</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19</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关系幂的定义</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3C3E757-6ED8-4944-8BE3-6E7E52D78A5C}"/>
                  </a:ext>
                </a:extLst>
              </p:cNvPr>
              <p:cNvSpPr txBox="1"/>
              <p:nvPr/>
            </p:nvSpPr>
            <p:spPr>
              <a:xfrm>
                <a:off x="689691" y="1340031"/>
                <a:ext cx="10812614" cy="2312428"/>
              </a:xfrm>
              <a:prstGeom prst="rect">
                <a:avLst/>
              </a:prstGeom>
              <a:solidFill>
                <a:schemeClr val="accent2">
                  <a:lumMod val="20000"/>
                  <a:lumOff val="80000"/>
                </a:schemeClr>
              </a:solidFill>
            </p:spPr>
            <p:txBody>
              <a:bodyPr wrap="square" rtlCol="0">
                <a:spAutoFit/>
              </a:bodyPr>
              <a:lstStyle/>
              <a:p>
                <a:pPr algn="ctr">
                  <a:spcBef>
                    <a:spcPts val="1200"/>
                  </a:spcBef>
                  <a:spcAft>
                    <a:spcPts val="600"/>
                  </a:spcAft>
                </a:pPr>
                <a:r>
                  <a:rPr lang="zh-CN" altLang="en-US" sz="2800" b="1">
                    <a:solidFill>
                      <a:srgbClr val="C00000"/>
                    </a:solidFill>
                  </a:rPr>
                  <a:t>关系幂</a:t>
                </a:r>
                <a14:m>
                  <m:oMath xmlns:m="http://schemas.openxmlformats.org/officeDocument/2006/math">
                    <m:sSup>
                      <m:sSupPr>
                        <m:ctrlPr>
                          <a:rPr lang="en-US" altLang="zh-CN" sz="2800" b="1" i="1" smtClean="0">
                            <a:solidFill>
                              <a:srgbClr val="C00000"/>
                            </a:solidFill>
                            <a:latin typeface="Cambria Math" panose="02040503050406030204" pitchFamily="18" charset="0"/>
                          </a:rPr>
                        </m:ctrlPr>
                      </m:sSupPr>
                      <m:e>
                        <m:r>
                          <a:rPr lang="en-US" altLang="zh-CN" sz="2800" b="1" i="1" smtClean="0">
                            <a:solidFill>
                              <a:srgbClr val="C00000"/>
                            </a:solidFill>
                            <a:latin typeface="Cambria Math" panose="02040503050406030204" pitchFamily="18" charset="0"/>
                          </a:rPr>
                          <m:t>𝑹</m:t>
                        </m:r>
                      </m:e>
                      <m:sup>
                        <m:r>
                          <a:rPr lang="en-US" altLang="zh-CN" sz="2800" b="1" i="1" smtClean="0">
                            <a:solidFill>
                              <a:srgbClr val="C00000"/>
                            </a:solidFill>
                            <a:latin typeface="Cambria Math" panose="02040503050406030204" pitchFamily="18" charset="0"/>
                          </a:rPr>
                          <m:t>𝒏</m:t>
                        </m:r>
                      </m:sup>
                    </m:sSup>
                    <m:d>
                      <m:dPr>
                        <m:ctrlPr>
                          <a:rPr lang="en-US" altLang="zh-CN" sz="2800" b="1" i="1" smtClean="0">
                            <a:solidFill>
                              <a:srgbClr val="C00000"/>
                            </a:solidFill>
                            <a:latin typeface="Cambria Math" panose="02040503050406030204" pitchFamily="18" charset="0"/>
                          </a:rPr>
                        </m:ctrlPr>
                      </m:dPr>
                      <m:e>
                        <m:r>
                          <a:rPr lang="en-US" altLang="zh-CN" sz="2800" b="1" i="1" smtClean="0">
                            <a:solidFill>
                              <a:srgbClr val="C00000"/>
                            </a:solidFill>
                            <a:latin typeface="Cambria Math" panose="02040503050406030204" pitchFamily="18" charset="0"/>
                          </a:rPr>
                          <m:t>𝒏</m:t>
                        </m:r>
                        <m:r>
                          <a:rPr lang="en-US" altLang="zh-CN" sz="2800" b="1" i="1" smtClean="0">
                            <a:solidFill>
                              <a:srgbClr val="C00000"/>
                            </a:solidFill>
                            <a:latin typeface="Cambria Math" panose="02040503050406030204" pitchFamily="18" charset="0"/>
                          </a:rPr>
                          <m:t>≥</m:t>
                        </m:r>
                        <m:r>
                          <a:rPr lang="en-US" altLang="zh-CN" sz="2800" b="1" i="1" smtClean="0">
                            <a:solidFill>
                              <a:srgbClr val="C00000"/>
                            </a:solidFill>
                            <a:latin typeface="Cambria Math" panose="02040503050406030204" pitchFamily="18" charset="0"/>
                          </a:rPr>
                          <m:t>𝟏</m:t>
                        </m:r>
                      </m:e>
                    </m:d>
                  </m:oMath>
                </a14:m>
                <a:r>
                  <a:rPr lang="zh-CN" altLang="en-US" sz="2800" b="1">
                    <a:solidFill>
                      <a:srgbClr val="C00000"/>
                    </a:solidFill>
                  </a:rPr>
                  <a:t>的定义</a:t>
                </a:r>
                <a:endParaRPr lang="en-US" altLang="zh-CN" sz="2800" b="1">
                  <a:solidFill>
                    <a:srgbClr val="C00000"/>
                  </a:solidFill>
                </a:endParaRPr>
              </a:p>
              <a:p>
                <a:pPr>
                  <a:spcBef>
                    <a:spcPts val="1200"/>
                  </a:spcBef>
                  <a:spcAft>
                    <a:spcPts val="600"/>
                  </a:spcAft>
                </a:pPr>
                <a:r>
                  <a:rPr lang="zh-CN" altLang="en-US" sz="2400" b="1">
                    <a:solidFill>
                      <a:srgbClr val="002060"/>
                    </a:solidFill>
                    <a:latin typeface="楷体" panose="02010609060101010101" pitchFamily="49" charset="-122"/>
                    <a:ea typeface="楷体" panose="02010609060101010101" pitchFamily="49" charset="-122"/>
                  </a:rPr>
                  <a:t>设</a:t>
                </a:r>
                <a14:m>
                  <m:oMath xmlns:m="http://schemas.openxmlformats.org/officeDocument/2006/math">
                    <m:r>
                      <a:rPr lang="en-US" altLang="zh-CN" sz="2400" b="1" i="1" smtClean="0">
                        <a:solidFill>
                          <a:srgbClr val="002060"/>
                        </a:solidFill>
                        <a:latin typeface="Cambria Math" panose="02040503050406030204" pitchFamily="18" charset="0"/>
                      </a:rPr>
                      <m:t>𝑹</m:t>
                    </m:r>
                  </m:oMath>
                </a14:m>
                <a:r>
                  <a:rPr lang="zh-CN" altLang="en-US" sz="2400" b="1">
                    <a:solidFill>
                      <a:srgbClr val="002060"/>
                    </a:solidFill>
                    <a:latin typeface="楷体" panose="02010609060101010101" pitchFamily="49" charset="-122"/>
                    <a:ea typeface="楷体" panose="02010609060101010101" pitchFamily="49" charset="-122"/>
                  </a:rPr>
                  <a:t>是非空集</a:t>
                </a:r>
                <a14:m>
                  <m:oMath xmlns:m="http://schemas.openxmlformats.org/officeDocument/2006/math">
                    <m:r>
                      <a:rPr lang="en-US" altLang="zh-CN" sz="2400" b="1" i="1" smtClean="0">
                        <a:solidFill>
                          <a:srgbClr val="002060"/>
                        </a:solidFill>
                        <a:latin typeface="Cambria Math" panose="02040503050406030204" pitchFamily="18" charset="0"/>
                      </a:rPr>
                      <m:t>𝑨</m:t>
                    </m:r>
                  </m:oMath>
                </a14:m>
                <a:r>
                  <a:rPr lang="zh-CN" altLang="en-US" sz="2400" b="1">
                    <a:solidFill>
                      <a:srgbClr val="002060"/>
                    </a:solidFill>
                    <a:latin typeface="楷体" panose="02010609060101010101" pitchFamily="49" charset="-122"/>
                    <a:ea typeface="楷体" panose="02010609060101010101" pitchFamily="49" charset="-122"/>
                  </a:rPr>
                  <a:t>上的关系，整数</a:t>
                </a:r>
                <a14:m>
                  <m:oMath xmlns:m="http://schemas.openxmlformats.org/officeDocument/2006/math">
                    <m:r>
                      <a:rPr lang="en-US" altLang="zh-CN" sz="2400" b="1" i="1" smtClean="0">
                        <a:solidFill>
                          <a:srgbClr val="002060"/>
                        </a:solidFill>
                        <a:latin typeface="Cambria Math" panose="02040503050406030204" pitchFamily="18" charset="0"/>
                      </a:rPr>
                      <m:t>𝒏</m:t>
                    </m:r>
                    <m:r>
                      <a:rPr lang="en-US" altLang="zh-CN" sz="2400" b="1" i="1">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𝟏</m:t>
                    </m:r>
                  </m:oMath>
                </a14:m>
                <a:r>
                  <a:rPr lang="zh-CN" altLang="en-US" sz="2400" b="1">
                    <a:solidFill>
                      <a:srgbClr val="002060"/>
                    </a:solidFill>
                    <a:latin typeface="楷体" panose="02010609060101010101" pitchFamily="49" charset="-122"/>
                    <a:ea typeface="楷体" panose="02010609060101010101" pitchFamily="49" charset="-122"/>
                  </a:rPr>
                  <a:t>，关系</a:t>
                </a:r>
                <a14:m>
                  <m:oMath xmlns:m="http://schemas.openxmlformats.org/officeDocument/2006/math">
                    <m:r>
                      <a:rPr lang="en-US" altLang="zh-CN" sz="2400" b="1" i="1" smtClean="0">
                        <a:solidFill>
                          <a:srgbClr val="002060"/>
                        </a:solidFill>
                        <a:latin typeface="Cambria Math" panose="02040503050406030204" pitchFamily="18" charset="0"/>
                      </a:rPr>
                      <m:t>𝑹</m:t>
                    </m:r>
                  </m:oMath>
                </a14:m>
                <a:r>
                  <a:rPr lang="zh-CN" altLang="en-US" sz="2400" b="1">
                    <a:solidFill>
                      <a:srgbClr val="002060"/>
                    </a:solidFill>
                    <a:latin typeface="楷体" panose="02010609060101010101" pitchFamily="49" charset="-122"/>
                    <a:ea typeface="楷体" panose="02010609060101010101" pitchFamily="49" charset="-122"/>
                  </a:rPr>
                  <a:t>的</a:t>
                </a:r>
                <a14:m>
                  <m:oMath xmlns:m="http://schemas.openxmlformats.org/officeDocument/2006/math">
                    <m:r>
                      <a:rPr lang="en-US" altLang="zh-CN" sz="2400" b="1" i="1" smtClean="0">
                        <a:solidFill>
                          <a:srgbClr val="002060"/>
                        </a:solidFill>
                        <a:latin typeface="Cambria Math" panose="02040503050406030204" pitchFamily="18" charset="0"/>
                      </a:rPr>
                      <m:t>𝒏</m:t>
                    </m:r>
                  </m:oMath>
                </a14:m>
                <a:r>
                  <a:rPr lang="zh-CN" altLang="en-US" sz="2400" b="1">
                    <a:solidFill>
                      <a:srgbClr val="002060"/>
                    </a:solidFill>
                    <a:latin typeface="楷体" panose="02010609060101010101" pitchFamily="49" charset="-122"/>
                    <a:ea typeface="楷体" panose="02010609060101010101" pitchFamily="49" charset="-122"/>
                  </a:rPr>
                  <a:t>次幂，记为</a:t>
                </a:r>
                <a14:m>
                  <m:oMath xmlns:m="http://schemas.openxmlformats.org/officeDocument/2006/math">
                    <m:sSup>
                      <m:sSupPr>
                        <m:ctrlPr>
                          <a:rPr lang="en-US" altLang="zh-CN" sz="2400" b="1" i="1" smtClean="0">
                            <a:solidFill>
                              <a:srgbClr val="002060"/>
                            </a:solidFill>
                            <a:latin typeface="Cambria Math" panose="02040503050406030204" pitchFamily="18" charset="0"/>
                          </a:rPr>
                        </m:ctrlPr>
                      </m:sSupPr>
                      <m:e>
                        <m:r>
                          <a:rPr lang="en-US" altLang="zh-CN" sz="2400" b="1" i="1" smtClean="0">
                            <a:solidFill>
                              <a:srgbClr val="002060"/>
                            </a:solidFill>
                            <a:latin typeface="Cambria Math" panose="02040503050406030204" pitchFamily="18" charset="0"/>
                          </a:rPr>
                          <m:t>𝑹</m:t>
                        </m:r>
                      </m:e>
                      <m:sup>
                        <m:r>
                          <a:rPr lang="en-US" altLang="zh-CN" sz="2400" b="1" i="1" smtClean="0">
                            <a:solidFill>
                              <a:srgbClr val="002060"/>
                            </a:solidFill>
                            <a:latin typeface="Cambria Math" panose="02040503050406030204" pitchFamily="18" charset="0"/>
                          </a:rPr>
                          <m:t>𝒏</m:t>
                        </m:r>
                      </m:sup>
                    </m:sSup>
                  </m:oMath>
                </a14:m>
                <a:r>
                  <a:rPr lang="zh-CN" altLang="en-US" sz="2400" b="1">
                    <a:solidFill>
                      <a:srgbClr val="002060"/>
                    </a:solidFill>
                    <a:latin typeface="楷体" panose="02010609060101010101" pitchFamily="49" charset="-122"/>
                    <a:ea typeface="楷体" panose="02010609060101010101" pitchFamily="49" charset="-122"/>
                  </a:rPr>
                  <a:t>，递归定义为：</a:t>
                </a:r>
                <a:endParaRPr lang="en-US" altLang="zh-CN" sz="2400" b="1">
                  <a:solidFill>
                    <a:srgbClr val="002060"/>
                  </a:solidFill>
                  <a:latin typeface="楷体" panose="02010609060101010101" pitchFamily="49" charset="-122"/>
                  <a:ea typeface="楷体" panose="02010609060101010101" pitchFamily="49" charset="-122"/>
                </a:endParaRPr>
              </a:p>
              <a:p>
                <a:pPr>
                  <a:spcBef>
                    <a:spcPts val="1200"/>
                  </a:spcBef>
                  <a:spcAft>
                    <a:spcPts val="600"/>
                  </a:spcAft>
                </a:pPr>
                <a14:m>
                  <m:oMathPara xmlns:m="http://schemas.openxmlformats.org/officeDocument/2006/math">
                    <m:oMathParaPr>
                      <m:jc m:val="centerGroup"/>
                    </m:oMathParaPr>
                    <m:oMath xmlns:m="http://schemas.openxmlformats.org/officeDocument/2006/math">
                      <m:sSup>
                        <m:sSupPr>
                          <m:ctrlPr>
                            <a:rPr lang="en-US" altLang="zh-CN" sz="2800" b="1" i="1" smtClean="0">
                              <a:solidFill>
                                <a:schemeClr val="accent2">
                                  <a:lumMod val="50000"/>
                                </a:schemeClr>
                              </a:solidFill>
                              <a:latin typeface="Cambria Math" panose="02040503050406030204" pitchFamily="18" charset="0"/>
                            </a:rPr>
                          </m:ctrlPr>
                        </m:sSupPr>
                        <m:e>
                          <m:r>
                            <a:rPr lang="en-US" altLang="zh-CN" sz="2800" b="1" i="1" smtClean="0">
                              <a:solidFill>
                                <a:schemeClr val="accent2">
                                  <a:lumMod val="50000"/>
                                </a:schemeClr>
                              </a:solidFill>
                              <a:latin typeface="Cambria Math" panose="02040503050406030204" pitchFamily="18" charset="0"/>
                            </a:rPr>
                            <m:t>𝑹</m:t>
                          </m:r>
                        </m:e>
                        <m:sup>
                          <m:r>
                            <a:rPr lang="en-US" altLang="zh-CN" sz="2800" b="1" i="1" smtClean="0">
                              <a:solidFill>
                                <a:schemeClr val="accent2">
                                  <a:lumMod val="50000"/>
                                </a:schemeClr>
                              </a:solidFill>
                              <a:latin typeface="Cambria Math" panose="02040503050406030204" pitchFamily="18" charset="0"/>
                            </a:rPr>
                            <m:t>𝟏</m:t>
                          </m:r>
                        </m:sup>
                      </m:sSup>
                      <m:r>
                        <a:rPr lang="en-US" altLang="zh-CN" sz="2800" b="1" i="1" smtClean="0">
                          <a:solidFill>
                            <a:schemeClr val="accent2">
                              <a:lumMod val="50000"/>
                            </a:schemeClr>
                          </a:solidFill>
                          <a:latin typeface="Cambria Math" panose="02040503050406030204" pitchFamily="18" charset="0"/>
                        </a:rPr>
                        <m:t>= </m:t>
                      </m:r>
                      <m:r>
                        <a:rPr lang="en-US" altLang="zh-CN" sz="2800" b="1" i="1" smtClean="0">
                          <a:solidFill>
                            <a:schemeClr val="accent2">
                              <a:lumMod val="50000"/>
                            </a:schemeClr>
                          </a:solidFill>
                          <a:latin typeface="Cambria Math" panose="02040503050406030204" pitchFamily="18" charset="0"/>
                        </a:rPr>
                        <m:t>𝑹</m:t>
                      </m:r>
                    </m:oMath>
                  </m:oMathPara>
                </a14:m>
                <a:endParaRPr lang="en-US" altLang="zh-CN" sz="2800" b="1">
                  <a:solidFill>
                    <a:schemeClr val="accent2">
                      <a:lumMod val="50000"/>
                    </a:schemeClr>
                  </a:solidFill>
                </a:endParaRPr>
              </a:p>
              <a:p>
                <a:pPr>
                  <a:spcBef>
                    <a:spcPts val="1200"/>
                  </a:spcBef>
                  <a:spcAft>
                    <a:spcPts val="600"/>
                  </a:spcAft>
                </a:pPr>
                <a14:m>
                  <m:oMathPara xmlns:m="http://schemas.openxmlformats.org/officeDocument/2006/math">
                    <m:oMathParaPr>
                      <m:jc m:val="centerGroup"/>
                    </m:oMathParaPr>
                    <m:oMath xmlns:m="http://schemas.openxmlformats.org/officeDocument/2006/math">
                      <m:sSup>
                        <m:sSupPr>
                          <m:ctrlPr>
                            <a:rPr lang="en-US" altLang="zh-CN" sz="2800" b="1" i="1" smtClean="0">
                              <a:solidFill>
                                <a:schemeClr val="accent2">
                                  <a:lumMod val="50000"/>
                                </a:schemeClr>
                              </a:solidFill>
                              <a:latin typeface="Cambria Math" panose="02040503050406030204" pitchFamily="18" charset="0"/>
                            </a:rPr>
                          </m:ctrlPr>
                        </m:sSupPr>
                        <m:e>
                          <m:r>
                            <a:rPr lang="en-US" altLang="zh-CN" sz="2800" b="1" i="1" smtClean="0">
                              <a:solidFill>
                                <a:schemeClr val="accent2">
                                  <a:lumMod val="50000"/>
                                </a:schemeClr>
                              </a:solidFill>
                              <a:latin typeface="Cambria Math" panose="02040503050406030204" pitchFamily="18" charset="0"/>
                            </a:rPr>
                            <m:t>𝑹</m:t>
                          </m:r>
                        </m:e>
                        <m:sup>
                          <m:r>
                            <a:rPr lang="en-US" altLang="zh-CN" sz="2800" b="1" i="1" smtClean="0">
                              <a:solidFill>
                                <a:schemeClr val="accent2">
                                  <a:lumMod val="50000"/>
                                </a:schemeClr>
                              </a:solidFill>
                              <a:latin typeface="Cambria Math" panose="02040503050406030204" pitchFamily="18" charset="0"/>
                            </a:rPr>
                            <m:t>𝒏</m:t>
                          </m:r>
                          <m:r>
                            <a:rPr lang="en-US" altLang="zh-CN" sz="2800" b="1" i="1" smtClean="0">
                              <a:solidFill>
                                <a:schemeClr val="accent2">
                                  <a:lumMod val="50000"/>
                                </a:schemeClr>
                              </a:solidFill>
                              <a:latin typeface="Cambria Math" panose="02040503050406030204" pitchFamily="18" charset="0"/>
                            </a:rPr>
                            <m:t>+</m:t>
                          </m:r>
                          <m:r>
                            <a:rPr lang="en-US" altLang="zh-CN" sz="2800" b="1" i="1" smtClean="0">
                              <a:solidFill>
                                <a:schemeClr val="accent2">
                                  <a:lumMod val="50000"/>
                                </a:schemeClr>
                              </a:solidFill>
                              <a:latin typeface="Cambria Math" panose="02040503050406030204" pitchFamily="18" charset="0"/>
                            </a:rPr>
                            <m:t>𝟏</m:t>
                          </m:r>
                        </m:sup>
                      </m:sSup>
                      <m:r>
                        <a:rPr lang="en-US" altLang="zh-CN" sz="2800" b="1" i="1" smtClean="0">
                          <a:solidFill>
                            <a:schemeClr val="accent2">
                              <a:lumMod val="50000"/>
                            </a:schemeClr>
                          </a:solidFill>
                          <a:latin typeface="Cambria Math" panose="02040503050406030204" pitchFamily="18" charset="0"/>
                        </a:rPr>
                        <m:t>=</m:t>
                      </m:r>
                      <m:r>
                        <a:rPr lang="en-US" altLang="zh-CN" sz="2800" b="1" i="1">
                          <a:solidFill>
                            <a:schemeClr val="accent2">
                              <a:lumMod val="50000"/>
                            </a:schemeClr>
                          </a:solidFill>
                          <a:latin typeface="Cambria Math" panose="02040503050406030204" pitchFamily="18" charset="0"/>
                        </a:rPr>
                        <m:t> </m:t>
                      </m:r>
                      <m:sSup>
                        <m:sSupPr>
                          <m:ctrlPr>
                            <a:rPr lang="en-US" altLang="zh-CN" sz="2800" b="1" i="1" smtClean="0">
                              <a:solidFill>
                                <a:schemeClr val="accent2">
                                  <a:lumMod val="50000"/>
                                </a:schemeClr>
                              </a:solidFill>
                              <a:latin typeface="Cambria Math" panose="02040503050406030204" pitchFamily="18" charset="0"/>
                            </a:rPr>
                          </m:ctrlPr>
                        </m:sSupPr>
                        <m:e>
                          <m:r>
                            <a:rPr lang="en-US" altLang="zh-CN" sz="2800" b="1" i="1" smtClean="0">
                              <a:solidFill>
                                <a:schemeClr val="accent2">
                                  <a:lumMod val="50000"/>
                                </a:schemeClr>
                              </a:solidFill>
                              <a:latin typeface="Cambria Math" panose="02040503050406030204" pitchFamily="18" charset="0"/>
                            </a:rPr>
                            <m:t>𝑹</m:t>
                          </m:r>
                        </m:e>
                        <m:sup>
                          <m:r>
                            <a:rPr lang="en-US" altLang="zh-CN" sz="2800" b="1" i="1" smtClean="0">
                              <a:solidFill>
                                <a:schemeClr val="accent2">
                                  <a:lumMod val="50000"/>
                                </a:schemeClr>
                              </a:solidFill>
                              <a:latin typeface="Cambria Math" panose="02040503050406030204" pitchFamily="18" charset="0"/>
                            </a:rPr>
                            <m:t>𝒏</m:t>
                          </m:r>
                        </m:sup>
                      </m:sSup>
                      <m:r>
                        <a:rPr lang="en-US" altLang="zh-CN" sz="2800" b="1" i="1" smtClean="0">
                          <a:solidFill>
                            <a:schemeClr val="accent2">
                              <a:lumMod val="50000"/>
                            </a:schemeClr>
                          </a:solidFill>
                          <a:latin typeface="Cambria Math" panose="02040503050406030204" pitchFamily="18" charset="0"/>
                        </a:rPr>
                        <m:t>∘</m:t>
                      </m:r>
                      <m:r>
                        <a:rPr lang="en-US" altLang="zh-CN" sz="2800" b="1" i="1">
                          <a:solidFill>
                            <a:schemeClr val="accent2">
                              <a:lumMod val="50000"/>
                            </a:schemeClr>
                          </a:solidFill>
                          <a:latin typeface="Cambria Math" panose="02040503050406030204" pitchFamily="18" charset="0"/>
                        </a:rPr>
                        <m:t>𝑹</m:t>
                      </m:r>
                    </m:oMath>
                  </m:oMathPara>
                </a14:m>
                <a:endParaRPr lang="zh-CN" altLang="en-US" sz="2800" b="1">
                  <a:solidFill>
                    <a:srgbClr val="002060"/>
                  </a:solidFill>
                </a:endParaRPr>
              </a:p>
            </p:txBody>
          </p:sp>
        </mc:Choice>
        <mc:Fallback xmlns="">
          <p:sp>
            <p:nvSpPr>
              <p:cNvPr id="2" name="文本框 1">
                <a:extLst>
                  <a:ext uri="{FF2B5EF4-FFF2-40B4-BE49-F238E27FC236}">
                    <a16:creationId xmlns:a16="http://schemas.microsoft.com/office/drawing/2014/main" id="{C3C3E757-6ED8-4944-8BE3-6E7E52D78A5C}"/>
                  </a:ext>
                </a:extLst>
              </p:cNvPr>
              <p:cNvSpPr txBox="1">
                <a:spLocks noRot="1" noChangeAspect="1" noMove="1" noResize="1" noEditPoints="1" noAdjustHandles="1" noChangeArrowheads="1" noChangeShapeType="1" noTextEdit="1"/>
              </p:cNvSpPr>
              <p:nvPr/>
            </p:nvSpPr>
            <p:spPr>
              <a:xfrm>
                <a:off x="689691" y="1340031"/>
                <a:ext cx="10812614" cy="2312428"/>
              </a:xfrm>
              <a:prstGeom prst="rect">
                <a:avLst/>
              </a:prstGeom>
              <a:blipFill>
                <a:blip r:embed="rId2"/>
                <a:stretch>
                  <a:fillRect l="-846" t="-2902" r="-1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45291C1-DEE9-49BB-8D44-62A2E0EEBA23}"/>
                  </a:ext>
                </a:extLst>
              </p:cNvPr>
              <p:cNvSpPr txBox="1"/>
              <p:nvPr/>
            </p:nvSpPr>
            <p:spPr>
              <a:xfrm>
                <a:off x="842092" y="3980226"/>
                <a:ext cx="10507812" cy="1261884"/>
              </a:xfrm>
              <a:prstGeom prst="rect">
                <a:avLst/>
              </a:prstGeom>
              <a:solidFill>
                <a:schemeClr val="accent5">
                  <a:lumMod val="20000"/>
                  <a:lumOff val="80000"/>
                </a:schemeClr>
              </a:solidFill>
            </p:spPr>
            <p:txBody>
              <a:bodyPr wrap="square" rtlCol="0">
                <a:spAutoFit/>
              </a:bodyPr>
              <a:lstStyle/>
              <a:p>
                <a:pPr algn="ctr">
                  <a:spcBef>
                    <a:spcPts val="1200"/>
                  </a:spcBef>
                  <a:spcAft>
                    <a:spcPts val="1200"/>
                  </a:spcAft>
                </a:pPr>
                <a:r>
                  <a:rPr lang="zh-CN" altLang="en-US" sz="2800" b="1">
                    <a:solidFill>
                      <a:srgbClr val="C00000"/>
                    </a:solidFill>
                  </a:rPr>
                  <a:t>关系幂的基本性质</a:t>
                </a:r>
                <a:endParaRPr lang="en-US" altLang="zh-CN" sz="2800" b="1">
                  <a:solidFill>
                    <a:srgbClr val="C00000"/>
                  </a:solidFill>
                </a:endParaRPr>
              </a:p>
              <a:p>
                <a:pPr>
                  <a:spcBef>
                    <a:spcPts val="1200"/>
                  </a:spcBef>
                  <a:spcAft>
                    <a:spcPts val="1200"/>
                  </a:spcAft>
                </a:pPr>
                <a:r>
                  <a:rPr lang="zh-CN" altLang="en-US" sz="2800" b="1">
                    <a:solidFill>
                      <a:srgbClr val="002060"/>
                    </a:solidFill>
                    <a:latin typeface="楷体" panose="02010609060101010101" pitchFamily="49" charset="-122"/>
                    <a:ea typeface="楷体" panose="02010609060101010101" pitchFamily="49" charset="-122"/>
                  </a:rPr>
                  <a:t>设</a:t>
                </a:r>
                <a14:m>
                  <m:oMath xmlns:m="http://schemas.openxmlformats.org/officeDocument/2006/math">
                    <m:r>
                      <a:rPr lang="en-US" altLang="zh-CN" sz="2800" b="1" i="1" smtClean="0">
                        <a:solidFill>
                          <a:srgbClr val="002060"/>
                        </a:solidFill>
                        <a:latin typeface="Cambria Math" panose="02040503050406030204" pitchFamily="18" charset="0"/>
                        <a:ea typeface="楷体" panose="02010609060101010101" pitchFamily="49" charset="-122"/>
                      </a:rPr>
                      <m:t>𝑹</m:t>
                    </m:r>
                  </m:oMath>
                </a14:m>
                <a:r>
                  <a:rPr lang="zh-CN" altLang="en-US" sz="2800" b="1">
                    <a:solidFill>
                      <a:srgbClr val="002060"/>
                    </a:solidFill>
                    <a:latin typeface="楷体" panose="02010609060101010101" pitchFamily="49" charset="-122"/>
                    <a:ea typeface="楷体" panose="02010609060101010101" pitchFamily="49" charset="-122"/>
                  </a:rPr>
                  <a:t>是非空集</a:t>
                </a:r>
                <a14:m>
                  <m:oMath xmlns:m="http://schemas.openxmlformats.org/officeDocument/2006/math">
                    <m:r>
                      <a:rPr lang="en-US" altLang="zh-CN" sz="2800" b="1" i="1" smtClean="0">
                        <a:solidFill>
                          <a:srgbClr val="002060"/>
                        </a:solidFill>
                        <a:latin typeface="Cambria Math" panose="02040503050406030204" pitchFamily="18" charset="0"/>
                        <a:ea typeface="楷体" panose="02010609060101010101" pitchFamily="49" charset="-122"/>
                      </a:rPr>
                      <m:t>𝑨</m:t>
                    </m:r>
                  </m:oMath>
                </a14:m>
                <a:r>
                  <a:rPr lang="zh-CN" altLang="en-US" sz="2800" b="1">
                    <a:solidFill>
                      <a:srgbClr val="002060"/>
                    </a:solidFill>
                    <a:latin typeface="楷体" panose="02010609060101010101" pitchFamily="49" charset="-122"/>
                    <a:ea typeface="楷体" panose="02010609060101010101" pitchFamily="49" charset="-122"/>
                  </a:rPr>
                  <a:t>上的关系，对任意正整数</a:t>
                </a:r>
                <a14:m>
                  <m:oMath xmlns:m="http://schemas.openxmlformats.org/officeDocument/2006/math">
                    <m:r>
                      <a:rPr lang="en-US" altLang="zh-CN" sz="2800" b="1" i="1" smtClean="0">
                        <a:solidFill>
                          <a:srgbClr val="002060"/>
                        </a:solidFill>
                        <a:latin typeface="Cambria Math" panose="02040503050406030204" pitchFamily="18" charset="0"/>
                      </a:rPr>
                      <m:t>𝒎</m:t>
                    </m:r>
                    <m:r>
                      <a:rPr lang="en-US" altLang="zh-CN" sz="2800" b="1" i="1" smtClean="0">
                        <a:solidFill>
                          <a:srgbClr val="002060"/>
                        </a:solidFill>
                        <a:latin typeface="Cambria Math" panose="02040503050406030204" pitchFamily="18" charset="0"/>
                      </a:rPr>
                      <m:t>, </m:t>
                    </m:r>
                    <m:r>
                      <a:rPr lang="en-US" altLang="zh-CN" sz="2800" b="1" i="1" smtClean="0">
                        <a:solidFill>
                          <a:srgbClr val="002060"/>
                        </a:solidFill>
                        <a:latin typeface="Cambria Math" panose="02040503050406030204" pitchFamily="18" charset="0"/>
                      </a:rPr>
                      <m:t>𝒏</m:t>
                    </m:r>
                  </m:oMath>
                </a14:m>
                <a:r>
                  <a:rPr lang="zh-CN" altLang="en-US" sz="2800" b="1">
                    <a:solidFill>
                      <a:srgbClr val="002060"/>
                    </a:solidFill>
                    <a:latin typeface="楷体" panose="02010609060101010101" pitchFamily="49" charset="-122"/>
                    <a:ea typeface="楷体" panose="02010609060101010101" pitchFamily="49" charset="-122"/>
                  </a:rPr>
                  <a:t>有</a:t>
                </a:r>
                <a:r>
                  <a:rPr lang="zh-CN" altLang="en-US" sz="2800" b="1" i="0">
                    <a:solidFill>
                      <a:srgbClr val="002060"/>
                    </a:solidFill>
                    <a:latin typeface="楷体" panose="02010609060101010101" pitchFamily="49" charset="-122"/>
                    <a:ea typeface="楷体" panose="02010609060101010101" pitchFamily="49" charset="-122"/>
                  </a:rPr>
                  <a:t>：</a:t>
                </a:r>
                <a14:m>
                  <m:oMath xmlns:m="http://schemas.openxmlformats.org/officeDocument/2006/math">
                    <m:sSup>
                      <m:sSupPr>
                        <m:ctrlPr>
                          <a:rPr lang="en-US" altLang="zh-CN" sz="2800" b="1" i="1" smtClean="0">
                            <a:solidFill>
                              <a:srgbClr val="C00000"/>
                            </a:solidFill>
                            <a:latin typeface="Cambria Math" panose="02040503050406030204" pitchFamily="18" charset="0"/>
                          </a:rPr>
                        </m:ctrlPr>
                      </m:sSupPr>
                      <m:e>
                        <m:r>
                          <a:rPr lang="en-US" altLang="zh-CN" sz="2800" b="1" i="1" smtClean="0">
                            <a:solidFill>
                              <a:srgbClr val="C00000"/>
                            </a:solidFill>
                            <a:latin typeface="Cambria Math" panose="02040503050406030204" pitchFamily="18" charset="0"/>
                          </a:rPr>
                          <m:t>𝑹</m:t>
                        </m:r>
                      </m:e>
                      <m:sup>
                        <m:r>
                          <a:rPr lang="en-US" altLang="zh-CN" sz="2800" b="1" i="1" smtClean="0">
                            <a:solidFill>
                              <a:srgbClr val="C00000"/>
                            </a:solidFill>
                            <a:latin typeface="Cambria Math" panose="02040503050406030204" pitchFamily="18" charset="0"/>
                          </a:rPr>
                          <m:t>𝒎</m:t>
                        </m:r>
                      </m:sup>
                    </m:sSup>
                    <m:r>
                      <a:rPr lang="en-US" altLang="zh-CN" sz="2800" b="1" i="1" smtClean="0">
                        <a:solidFill>
                          <a:srgbClr val="C00000"/>
                        </a:solidFill>
                        <a:latin typeface="Cambria Math" panose="02040503050406030204" pitchFamily="18" charset="0"/>
                      </a:rPr>
                      <m:t>∘</m:t>
                    </m:r>
                    <m:sSup>
                      <m:sSupPr>
                        <m:ctrlPr>
                          <a:rPr lang="en-US" altLang="zh-CN" sz="2800" b="1" i="1" smtClean="0">
                            <a:solidFill>
                              <a:srgbClr val="C00000"/>
                            </a:solidFill>
                            <a:latin typeface="Cambria Math" panose="02040503050406030204" pitchFamily="18" charset="0"/>
                          </a:rPr>
                        </m:ctrlPr>
                      </m:sSupPr>
                      <m:e>
                        <m:r>
                          <a:rPr lang="en-US" altLang="zh-CN" sz="2800" b="1" i="1" smtClean="0">
                            <a:solidFill>
                              <a:srgbClr val="C00000"/>
                            </a:solidFill>
                            <a:latin typeface="Cambria Math" panose="02040503050406030204" pitchFamily="18" charset="0"/>
                          </a:rPr>
                          <m:t>𝑹</m:t>
                        </m:r>
                      </m:e>
                      <m:sup>
                        <m:r>
                          <a:rPr lang="en-US" altLang="zh-CN" sz="2800" b="1" i="1" smtClean="0">
                            <a:solidFill>
                              <a:srgbClr val="C00000"/>
                            </a:solidFill>
                            <a:latin typeface="Cambria Math" panose="02040503050406030204" pitchFamily="18" charset="0"/>
                          </a:rPr>
                          <m:t>𝒏</m:t>
                        </m:r>
                      </m:sup>
                    </m:sSup>
                    <m:r>
                      <a:rPr lang="en-US" altLang="zh-CN" sz="2800" b="1" i="1" smtClean="0">
                        <a:solidFill>
                          <a:srgbClr val="C00000"/>
                        </a:solidFill>
                        <a:latin typeface="Cambria Math" panose="02040503050406030204" pitchFamily="18" charset="0"/>
                      </a:rPr>
                      <m:t>= </m:t>
                    </m:r>
                    <m:sSup>
                      <m:sSupPr>
                        <m:ctrlPr>
                          <a:rPr lang="en-US" altLang="zh-CN" sz="2800" b="1" i="1" smtClean="0">
                            <a:solidFill>
                              <a:srgbClr val="C00000"/>
                            </a:solidFill>
                            <a:latin typeface="Cambria Math" panose="02040503050406030204" pitchFamily="18" charset="0"/>
                          </a:rPr>
                        </m:ctrlPr>
                      </m:sSupPr>
                      <m:e>
                        <m:r>
                          <a:rPr lang="en-US" altLang="zh-CN" sz="2800" b="1" i="1" smtClean="0">
                            <a:solidFill>
                              <a:srgbClr val="C00000"/>
                            </a:solidFill>
                            <a:latin typeface="Cambria Math" panose="02040503050406030204" pitchFamily="18" charset="0"/>
                          </a:rPr>
                          <m:t>𝑹</m:t>
                        </m:r>
                      </m:e>
                      <m:sup>
                        <m:r>
                          <a:rPr lang="en-US" altLang="zh-CN" sz="2800" b="1" i="1" smtClean="0">
                            <a:solidFill>
                              <a:srgbClr val="C00000"/>
                            </a:solidFill>
                            <a:latin typeface="Cambria Math" panose="02040503050406030204" pitchFamily="18" charset="0"/>
                          </a:rPr>
                          <m:t>𝒎</m:t>
                        </m:r>
                        <m:r>
                          <a:rPr lang="en-US" altLang="zh-CN" sz="2800" b="1" i="1" smtClean="0">
                            <a:solidFill>
                              <a:srgbClr val="C00000"/>
                            </a:solidFill>
                            <a:latin typeface="Cambria Math" panose="02040503050406030204" pitchFamily="18" charset="0"/>
                          </a:rPr>
                          <m:t>+</m:t>
                        </m:r>
                        <m:r>
                          <a:rPr lang="en-US" altLang="zh-CN" sz="2800" b="1" i="1" smtClean="0">
                            <a:solidFill>
                              <a:srgbClr val="C00000"/>
                            </a:solidFill>
                            <a:latin typeface="Cambria Math" panose="02040503050406030204" pitchFamily="18" charset="0"/>
                          </a:rPr>
                          <m:t>𝒏</m:t>
                        </m:r>
                      </m:sup>
                    </m:sSup>
                  </m:oMath>
                </a14:m>
                <a:endParaRPr lang="zh-CN" altLang="en-US" sz="2800" b="1">
                  <a:solidFill>
                    <a:srgbClr val="002060"/>
                  </a:solidFill>
                  <a:latin typeface="楷体" panose="02010609060101010101" pitchFamily="49" charset="-122"/>
                  <a:ea typeface="楷体" panose="02010609060101010101" pitchFamily="49" charset="-122"/>
                </a:endParaRPr>
              </a:p>
            </p:txBody>
          </p:sp>
        </mc:Choice>
        <mc:Fallback xmlns="">
          <p:sp>
            <p:nvSpPr>
              <p:cNvPr id="3" name="文本框 2">
                <a:extLst>
                  <a:ext uri="{FF2B5EF4-FFF2-40B4-BE49-F238E27FC236}">
                    <a16:creationId xmlns:a16="http://schemas.microsoft.com/office/drawing/2014/main" id="{F45291C1-DEE9-49BB-8D44-62A2E0EEBA23}"/>
                  </a:ext>
                </a:extLst>
              </p:cNvPr>
              <p:cNvSpPr txBox="1">
                <a:spLocks noRot="1" noChangeAspect="1" noMove="1" noResize="1" noEditPoints="1" noAdjustHandles="1" noChangeArrowheads="1" noChangeShapeType="1" noTextEdit="1"/>
              </p:cNvSpPr>
              <p:nvPr/>
            </p:nvSpPr>
            <p:spPr>
              <a:xfrm>
                <a:off x="842092" y="3980226"/>
                <a:ext cx="10507812" cy="1261884"/>
              </a:xfrm>
              <a:prstGeom prst="rect">
                <a:avLst/>
              </a:prstGeom>
              <a:blipFill>
                <a:blip r:embed="rId3"/>
                <a:stretch>
                  <a:fillRect l="-1160" t="-5797" b="-115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6CC20127-FE1C-42AA-9F44-EF3D993CAF26}"/>
                  </a:ext>
                </a:extLst>
              </p:cNvPr>
              <p:cNvSpPr txBox="1"/>
              <p:nvPr/>
            </p:nvSpPr>
            <p:spPr>
              <a:xfrm>
                <a:off x="689691" y="5421038"/>
                <a:ext cx="6238391" cy="461665"/>
              </a:xfrm>
              <a:prstGeom prst="rect">
                <a:avLst/>
              </a:prstGeom>
              <a:solidFill>
                <a:schemeClr val="accent4">
                  <a:lumMod val="20000"/>
                  <a:lumOff val="80000"/>
                </a:schemeClr>
              </a:solidFill>
            </p:spPr>
            <p:txBody>
              <a:bodyPr wrap="square" rtlCol="0">
                <a:spAutoFit/>
              </a:bodyPr>
              <a:lstStyle/>
              <a:p>
                <a:r>
                  <a:rPr lang="zh-CN" altLang="en-US" sz="2400" b="1">
                    <a:solidFill>
                      <a:schemeClr val="accent2">
                        <a:lumMod val="50000"/>
                      </a:schemeClr>
                    </a:solidFill>
                  </a:rPr>
                  <a:t>如何证明？是对</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𝒎</m:t>
                    </m:r>
                  </m:oMath>
                </a14:m>
                <a:r>
                  <a:rPr lang="zh-CN" altLang="en-US" sz="2400" b="1">
                    <a:solidFill>
                      <a:schemeClr val="accent2">
                        <a:lumMod val="50000"/>
                      </a:schemeClr>
                    </a:solidFill>
                  </a:rPr>
                  <a:t>还是对</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𝒏</m:t>
                    </m:r>
                  </m:oMath>
                </a14:m>
                <a:r>
                  <a:rPr lang="zh-CN" altLang="en-US" sz="2400" b="1">
                    <a:solidFill>
                      <a:schemeClr val="accent2">
                        <a:lumMod val="50000"/>
                      </a:schemeClr>
                    </a:solidFill>
                  </a:rPr>
                  <a:t>实施数学归纳法？</a:t>
                </a:r>
              </a:p>
            </p:txBody>
          </p:sp>
        </mc:Choice>
        <mc:Fallback xmlns="">
          <p:sp>
            <p:nvSpPr>
              <p:cNvPr id="4" name="文本框 3">
                <a:extLst>
                  <a:ext uri="{FF2B5EF4-FFF2-40B4-BE49-F238E27FC236}">
                    <a16:creationId xmlns:a16="http://schemas.microsoft.com/office/drawing/2014/main" id="{6CC20127-FE1C-42AA-9F44-EF3D993CAF26}"/>
                  </a:ext>
                </a:extLst>
              </p:cNvPr>
              <p:cNvSpPr txBox="1">
                <a:spLocks noRot="1" noChangeAspect="1" noMove="1" noResize="1" noEditPoints="1" noAdjustHandles="1" noChangeArrowheads="1" noChangeShapeType="1" noTextEdit="1"/>
              </p:cNvSpPr>
              <p:nvPr/>
            </p:nvSpPr>
            <p:spPr>
              <a:xfrm>
                <a:off x="689691" y="5421038"/>
                <a:ext cx="6238391" cy="461665"/>
              </a:xfrm>
              <a:prstGeom prst="rect">
                <a:avLst/>
              </a:prstGeom>
              <a:blipFill>
                <a:blip r:embed="rId4"/>
                <a:stretch>
                  <a:fillRect l="-1466" t="-9211" r="-98" b="-30263"/>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8515CE45-8025-4D38-89D6-BF19AC6466A8}"/>
              </a:ext>
            </a:extLst>
          </p:cNvPr>
          <p:cNvSpPr txBox="1"/>
          <p:nvPr/>
        </p:nvSpPr>
        <p:spPr>
          <a:xfrm>
            <a:off x="8229600" y="5421038"/>
            <a:ext cx="3272705" cy="461665"/>
          </a:xfrm>
          <a:prstGeom prst="rect">
            <a:avLst/>
          </a:prstGeom>
          <a:solidFill>
            <a:schemeClr val="accent2">
              <a:lumMod val="20000"/>
              <a:lumOff val="80000"/>
            </a:schemeClr>
          </a:solidFill>
        </p:spPr>
        <p:txBody>
          <a:bodyPr wrap="square" rtlCol="0">
            <a:spAutoFit/>
          </a:bodyPr>
          <a:lstStyle/>
          <a:p>
            <a:r>
              <a:rPr lang="zh-CN" altLang="en-US" sz="2400" b="1">
                <a:solidFill>
                  <a:schemeClr val="accent4">
                    <a:lumMod val="50000"/>
                  </a:schemeClr>
                </a:solidFill>
              </a:rPr>
              <a:t>证明留作课后自行练习</a:t>
            </a:r>
          </a:p>
        </p:txBody>
      </p:sp>
    </p:spTree>
    <p:extLst>
      <p:ext uri="{BB962C8B-B14F-4D97-AF65-F5344CB8AC3E}">
        <p14:creationId xmlns:p14="http://schemas.microsoft.com/office/powerpoint/2010/main" val="781106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第二十讲  关系的闭包</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2</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1107232" y="1448010"/>
            <a:ext cx="5281127" cy="3874715"/>
          </a:xfrm>
          <a:prstGeom prst="rect">
            <a:avLst/>
          </a:prstGeom>
          <a:noFill/>
        </p:spPr>
        <p:txBody>
          <a:bodyPr wrap="square" rtlCol="0">
            <a:spAutoFit/>
          </a:bodyPr>
          <a:lstStyle/>
          <a:p>
            <a:pPr>
              <a:lnSpc>
                <a:spcPct val="200000"/>
              </a:lnSpc>
            </a:pPr>
            <a:r>
              <a:rPr lang="zh-CN" altLang="en-US" sz="3200" b="1" dirty="0">
                <a:solidFill>
                  <a:schemeClr val="accent6">
                    <a:lumMod val="50000"/>
                  </a:schemeClr>
                </a:solidFill>
                <a:latin typeface="仿宋" panose="02010609060101010101" pitchFamily="49" charset="-122"/>
                <a:ea typeface="仿宋" panose="02010609060101010101" pitchFamily="49" charset="-122"/>
              </a:rPr>
              <a:t>关系闭包的定义与基本性质</a:t>
            </a:r>
            <a:endParaRPr lang="en-US" altLang="zh-CN" sz="3200" b="1" dirty="0">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3200" b="1" dirty="0">
                <a:solidFill>
                  <a:schemeClr val="accent6">
                    <a:lumMod val="50000"/>
                  </a:schemeClr>
                </a:solidFill>
                <a:latin typeface="仿宋" panose="02010609060101010101" pitchFamily="49" charset="-122"/>
                <a:ea typeface="仿宋" panose="02010609060101010101" pitchFamily="49" charset="-122"/>
              </a:rPr>
              <a:t>自反闭包和对称闭包的计算</a:t>
            </a:r>
            <a:endParaRPr lang="en-US" altLang="zh-CN" sz="3200" b="1" dirty="0">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3200" b="1" dirty="0">
                <a:solidFill>
                  <a:schemeClr val="accent6">
                    <a:lumMod val="50000"/>
                  </a:schemeClr>
                </a:solidFill>
                <a:latin typeface="仿宋" panose="02010609060101010101" pitchFamily="49" charset="-122"/>
                <a:ea typeface="仿宋" panose="02010609060101010101" pitchFamily="49" charset="-122"/>
              </a:rPr>
              <a:t>传递闭包的计算</a:t>
            </a:r>
            <a:endParaRPr lang="en-US" altLang="zh-CN" sz="3200" b="1" dirty="0">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en-US" altLang="zh-CN" sz="3200" dirty="0" err="1">
                <a:solidFill>
                  <a:schemeClr val="accent6">
                    <a:lumMod val="50000"/>
                  </a:schemeClr>
                </a:solidFill>
                <a:latin typeface="Arial" panose="020B0604020202020204" pitchFamily="34" charset="0"/>
                <a:ea typeface="仿宋" panose="02010609060101010101" pitchFamily="49" charset="-122"/>
                <a:cs typeface="Arial" panose="020B0604020202020204" pitchFamily="34" charset="0"/>
              </a:rPr>
              <a:t>Warshall</a:t>
            </a:r>
            <a:r>
              <a:rPr lang="zh-CN" altLang="en-US" sz="3200" b="1" dirty="0">
                <a:solidFill>
                  <a:schemeClr val="accent6">
                    <a:lumMod val="50000"/>
                  </a:schemeClr>
                </a:solidFill>
                <a:latin typeface="仿宋" panose="02010609060101010101" pitchFamily="49" charset="-122"/>
                <a:ea typeface="仿宋" panose="02010609060101010101" pitchFamily="49" charset="-122"/>
              </a:rPr>
              <a:t>算法</a:t>
            </a:r>
            <a:endParaRPr lang="en-US" altLang="zh-CN" sz="3200" b="1" dirty="0">
              <a:solidFill>
                <a:schemeClr val="accent6">
                  <a:lumMod val="50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902105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传递闭包的计算</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第二十讲  关系的闭包</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20</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传递闭包计算公式的引入</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8B1EEF0D-0A38-461C-8A8E-B28BABCBF83F}"/>
                  </a:ext>
                </a:extLst>
              </p:cNvPr>
              <p:cNvSpPr txBox="1"/>
              <p:nvPr/>
            </p:nvSpPr>
            <p:spPr>
              <a:xfrm>
                <a:off x="746137" y="1161854"/>
                <a:ext cx="2938161" cy="400110"/>
              </a:xfrm>
              <a:prstGeom prst="rect">
                <a:avLst/>
              </a:prstGeom>
              <a:solidFill>
                <a:schemeClr val="accent2">
                  <a:lumMod val="20000"/>
                  <a:lumOff val="80000"/>
                </a:schemeClr>
              </a:solidFill>
            </p:spPr>
            <p:txBody>
              <a:bodyPr wrap="square" rtlCol="0">
                <a:spAutoFit/>
              </a:bodyPr>
              <a:lstStyle/>
              <a:p>
                <a:pPr algn="ctr"/>
                <a:r>
                  <a:rPr lang="zh-CN" altLang="en-US" sz="2000" b="1">
                    <a:solidFill>
                      <a:schemeClr val="accent2">
                        <a:lumMod val="50000"/>
                      </a:schemeClr>
                    </a:solidFill>
                  </a:rPr>
                  <a:t>设</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𝑹</m:t>
                    </m:r>
                  </m:oMath>
                </a14:m>
                <a:r>
                  <a:rPr lang="zh-CN" altLang="en-US" sz="2000" b="1">
                    <a:solidFill>
                      <a:schemeClr val="accent2">
                        <a:lumMod val="50000"/>
                      </a:schemeClr>
                    </a:solidFill>
                  </a:rPr>
                  <a:t>是非空集</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𝑨</m:t>
                    </m:r>
                  </m:oMath>
                </a14:m>
                <a:r>
                  <a:rPr lang="zh-CN" altLang="en-US" sz="2000" b="1">
                    <a:solidFill>
                      <a:schemeClr val="accent2">
                        <a:lumMod val="50000"/>
                      </a:schemeClr>
                    </a:solidFill>
                  </a:rPr>
                  <a:t>上的关系</a:t>
                </a:r>
              </a:p>
            </p:txBody>
          </p:sp>
        </mc:Choice>
        <mc:Fallback xmlns="">
          <p:sp>
            <p:nvSpPr>
              <p:cNvPr id="11" name="文本框 10">
                <a:extLst>
                  <a:ext uri="{FF2B5EF4-FFF2-40B4-BE49-F238E27FC236}">
                    <a16:creationId xmlns:a16="http://schemas.microsoft.com/office/drawing/2014/main" id="{8B1EEF0D-0A38-461C-8A8E-B28BABCBF83F}"/>
                  </a:ext>
                </a:extLst>
              </p:cNvPr>
              <p:cNvSpPr txBox="1">
                <a:spLocks noRot="1" noChangeAspect="1" noMove="1" noResize="1" noEditPoints="1" noAdjustHandles="1" noChangeArrowheads="1" noChangeShapeType="1" noTextEdit="1"/>
              </p:cNvSpPr>
              <p:nvPr/>
            </p:nvSpPr>
            <p:spPr>
              <a:xfrm>
                <a:off x="746137" y="1161854"/>
                <a:ext cx="2938161" cy="400110"/>
              </a:xfrm>
              <a:prstGeom prst="rect">
                <a:avLst/>
              </a:prstGeom>
              <a:blipFill>
                <a:blip r:embed="rId2"/>
                <a:stretch>
                  <a:fillRect l="-415" t="-9231" r="-415" b="-2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1B4D3902-DB24-4ABD-AF4D-79A2039F9E39}"/>
                  </a:ext>
                </a:extLst>
              </p:cNvPr>
              <p:cNvSpPr txBox="1"/>
              <p:nvPr/>
            </p:nvSpPr>
            <p:spPr>
              <a:xfrm>
                <a:off x="2291561" y="1712576"/>
                <a:ext cx="7608876" cy="784830"/>
              </a:xfrm>
              <a:prstGeom prst="rect">
                <a:avLst/>
              </a:prstGeom>
              <a:solidFill>
                <a:schemeClr val="accent2">
                  <a:lumMod val="20000"/>
                  <a:lumOff val="80000"/>
                </a:schemeClr>
              </a:solidFill>
            </p:spPr>
            <p:txBody>
              <a:bodyPr wrap="square" rtlCol="0">
                <a:spAutoFit/>
              </a:bodyPr>
              <a:lstStyle/>
              <a:p>
                <a:pPr algn="ctr">
                  <a:lnSpc>
                    <a:spcPts val="2400"/>
                  </a:lnSpc>
                  <a:spcBef>
                    <a:spcPts val="600"/>
                  </a:spcBef>
                </a:pPr>
                <a14:m>
                  <m:oMath xmlns:m="http://schemas.openxmlformats.org/officeDocument/2006/math">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𝒙</m:t>
                    </m:r>
                    <m:r>
                      <a:rPr lang="en-US" altLang="zh-CN" sz="2000" b="1" i="1" smtClean="0">
                        <a:solidFill>
                          <a:srgbClr val="C00000"/>
                        </a:solidFill>
                        <a:latin typeface="Cambria Math" panose="02040503050406030204" pitchFamily="18" charset="0"/>
                      </a:rPr>
                      <m:t>, </m:t>
                    </m:r>
                    <m:r>
                      <a:rPr lang="en-US" altLang="zh-CN" sz="2000" b="1" i="1" smtClean="0">
                        <a:solidFill>
                          <a:srgbClr val="C00000"/>
                        </a:solidFill>
                        <a:latin typeface="Cambria Math" panose="02040503050406030204" pitchFamily="18" charset="0"/>
                      </a:rPr>
                      <m:t>𝒚</m:t>
                    </m:r>
                  </m:oMath>
                </a14:m>
                <a:r>
                  <a:rPr lang="zh-CN" altLang="en-US" sz="2000" b="1">
                    <a:solidFill>
                      <a:srgbClr val="C00000"/>
                    </a:solidFill>
                  </a:rPr>
                  <a:t>，</a:t>
                </a:r>
                <a14:m>
                  <m:oMath xmlns:m="http://schemas.openxmlformats.org/officeDocument/2006/math">
                    <m:d>
                      <m:dPr>
                        <m:begChr m:val="⟨"/>
                        <m:endChr m:val="⟩"/>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𝒙</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𝒚</m:t>
                        </m:r>
                      </m:e>
                    </m:d>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𝒕</m:t>
                    </m:r>
                    <m:d>
                      <m:dPr>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𝑹</m:t>
                        </m:r>
                      </m:e>
                    </m:d>
                  </m:oMath>
                </a14:m>
                <a:r>
                  <a:rPr lang="zh-CN" altLang="en-US" sz="2000" b="1">
                    <a:solidFill>
                      <a:srgbClr val="C00000"/>
                    </a:solidFill>
                  </a:rPr>
                  <a:t>当且仅当</a:t>
                </a:r>
                <a14:m>
                  <m:oMath xmlns:m="http://schemas.openxmlformats.org/officeDocument/2006/math">
                    <m:d>
                      <m:dPr>
                        <m:begChr m:val="⟨"/>
                        <m:endChr m:val="⟩"/>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𝒙</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𝒚</m:t>
                        </m:r>
                      </m:e>
                    </m:d>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𝑹</m:t>
                    </m:r>
                  </m:oMath>
                </a14:m>
                <a:r>
                  <a:rPr lang="zh-CN" altLang="en-US" sz="2000" b="1">
                    <a:solidFill>
                      <a:srgbClr val="C00000"/>
                    </a:solidFill>
                  </a:rPr>
                  <a:t>，或者</a:t>
                </a:r>
                <a:endParaRPr lang="en-US" altLang="zh-CN" sz="2000" b="1">
                  <a:solidFill>
                    <a:srgbClr val="C00000"/>
                  </a:solidFill>
                </a:endParaRPr>
              </a:p>
              <a:p>
                <a:pPr algn="ctr">
                  <a:lnSpc>
                    <a:spcPts val="2400"/>
                  </a:lnSpc>
                  <a:spcBef>
                    <a:spcPts val="600"/>
                  </a:spcBef>
                </a:pPr>
                <a:r>
                  <a:rPr lang="zh-CN" altLang="en-US" sz="2000" b="1">
                    <a:solidFill>
                      <a:srgbClr val="C00000"/>
                    </a:solidFill>
                  </a:rPr>
                  <a:t>存在</a:t>
                </a:r>
                <a14:m>
                  <m:oMath xmlns:m="http://schemas.openxmlformats.org/officeDocument/2006/math">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𝒂</m:t>
                        </m:r>
                      </m:e>
                      <m:sub>
                        <m:r>
                          <a:rPr lang="en-US" altLang="zh-CN" sz="2000" b="1" i="1" smtClean="0">
                            <a:solidFill>
                              <a:srgbClr val="C00000"/>
                            </a:solidFill>
                            <a:latin typeface="Cambria Math" panose="02040503050406030204" pitchFamily="18" charset="0"/>
                          </a:rPr>
                          <m:t>𝟏</m:t>
                        </m:r>
                      </m:sub>
                    </m:sSub>
                    <m:r>
                      <a:rPr lang="en-US" altLang="zh-CN" sz="2000" b="1" i="1" smtClean="0">
                        <a:solidFill>
                          <a:srgbClr val="C00000"/>
                        </a:solidFill>
                        <a:latin typeface="Cambria Math" panose="02040503050406030204" pitchFamily="18" charset="0"/>
                      </a:rPr>
                      <m:t>, ⋯, </m:t>
                    </m:r>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𝒂</m:t>
                        </m:r>
                      </m:e>
                      <m:sub>
                        <m:r>
                          <a:rPr lang="en-US" altLang="zh-CN" sz="2000" b="1" i="1" smtClean="0">
                            <a:solidFill>
                              <a:srgbClr val="C00000"/>
                            </a:solidFill>
                            <a:latin typeface="Cambria Math" panose="02040503050406030204" pitchFamily="18" charset="0"/>
                          </a:rPr>
                          <m:t>𝒌</m:t>
                        </m:r>
                      </m:sub>
                    </m:sSub>
                    <m:d>
                      <m:dPr>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𝒌</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𝟏</m:t>
                        </m:r>
                      </m:e>
                    </m:d>
                  </m:oMath>
                </a14:m>
                <a:r>
                  <a:rPr lang="zh-CN" altLang="en-US" sz="2000" b="1">
                    <a:solidFill>
                      <a:srgbClr val="C00000"/>
                    </a:solidFill>
                  </a:rPr>
                  <a:t>使得</a:t>
                </a:r>
                <a14:m>
                  <m:oMath xmlns:m="http://schemas.openxmlformats.org/officeDocument/2006/math">
                    <m:d>
                      <m:dPr>
                        <m:begChr m:val="⟨"/>
                        <m:endChr m:val="⟩"/>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𝒙</m:t>
                        </m:r>
                        <m:r>
                          <a:rPr lang="en-US" altLang="zh-CN" sz="2000" b="1" i="1" smtClean="0">
                            <a:solidFill>
                              <a:srgbClr val="C00000"/>
                            </a:solidFill>
                            <a:latin typeface="Cambria Math" panose="02040503050406030204" pitchFamily="18" charset="0"/>
                          </a:rPr>
                          <m:t>, </m:t>
                        </m:r>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𝒂</m:t>
                            </m:r>
                          </m:e>
                          <m:sub>
                            <m:r>
                              <a:rPr lang="en-US" altLang="zh-CN" sz="2000" b="1" i="1" smtClean="0">
                                <a:solidFill>
                                  <a:srgbClr val="C00000"/>
                                </a:solidFill>
                                <a:latin typeface="Cambria Math" panose="02040503050406030204" pitchFamily="18" charset="0"/>
                              </a:rPr>
                              <m:t>𝟏</m:t>
                            </m:r>
                          </m:sub>
                        </m:sSub>
                      </m:e>
                    </m:d>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𝑹</m:t>
                    </m:r>
                    <m:r>
                      <a:rPr lang="zh-CN" altLang="en-US" sz="2000" b="1" i="1" smtClean="0">
                        <a:solidFill>
                          <a:srgbClr val="C00000"/>
                        </a:solidFill>
                        <a:latin typeface="Cambria Math" panose="02040503050406030204" pitchFamily="18" charset="0"/>
                      </a:rPr>
                      <m:t>，</m:t>
                    </m:r>
                    <m:d>
                      <m:dPr>
                        <m:begChr m:val="⟨"/>
                        <m:endChr m:val="⟩"/>
                        <m:ctrlPr>
                          <a:rPr lang="en-US" altLang="zh-CN" sz="2000" b="1" i="1" smtClean="0">
                            <a:solidFill>
                              <a:srgbClr val="C00000"/>
                            </a:solidFill>
                            <a:latin typeface="Cambria Math" panose="02040503050406030204" pitchFamily="18" charset="0"/>
                          </a:rPr>
                        </m:ctrlPr>
                      </m:dPr>
                      <m:e>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𝒂</m:t>
                            </m:r>
                          </m:e>
                          <m:sub>
                            <m:r>
                              <a:rPr lang="en-US" altLang="zh-CN" sz="2000" b="1" i="1" smtClean="0">
                                <a:solidFill>
                                  <a:srgbClr val="C00000"/>
                                </a:solidFill>
                                <a:latin typeface="Cambria Math" panose="02040503050406030204" pitchFamily="18" charset="0"/>
                              </a:rPr>
                              <m:t>𝟏</m:t>
                            </m:r>
                          </m:sub>
                        </m:sSub>
                        <m:r>
                          <a:rPr lang="en-US" altLang="zh-CN" sz="2000" b="1" i="1" smtClean="0">
                            <a:solidFill>
                              <a:srgbClr val="C00000"/>
                            </a:solidFill>
                            <a:latin typeface="Cambria Math" panose="02040503050406030204" pitchFamily="18" charset="0"/>
                          </a:rPr>
                          <m:t>, </m:t>
                        </m:r>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𝒂</m:t>
                            </m:r>
                          </m:e>
                          <m:sub>
                            <m:r>
                              <a:rPr lang="en-US" altLang="zh-CN" sz="2000" b="1" i="1" smtClean="0">
                                <a:solidFill>
                                  <a:srgbClr val="C00000"/>
                                </a:solidFill>
                                <a:latin typeface="Cambria Math" panose="02040503050406030204" pitchFamily="18" charset="0"/>
                              </a:rPr>
                              <m:t>𝟐</m:t>
                            </m:r>
                          </m:sub>
                        </m:sSub>
                      </m:e>
                    </m:d>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𝑹</m:t>
                    </m:r>
                    <m:r>
                      <a:rPr lang="en-US" altLang="zh-CN" sz="2000" b="1" i="1" smtClean="0">
                        <a:solidFill>
                          <a:srgbClr val="C00000"/>
                        </a:solidFill>
                        <a:latin typeface="Cambria Math" panose="02040503050406030204" pitchFamily="18" charset="0"/>
                      </a:rPr>
                      <m:t>, ⋯, </m:t>
                    </m:r>
                    <m:d>
                      <m:dPr>
                        <m:begChr m:val="⟨"/>
                        <m:endChr m:val="⟩"/>
                        <m:ctrlPr>
                          <a:rPr lang="en-US" altLang="zh-CN" sz="2000" b="1" i="1" smtClean="0">
                            <a:solidFill>
                              <a:srgbClr val="C00000"/>
                            </a:solidFill>
                            <a:latin typeface="Cambria Math" panose="02040503050406030204" pitchFamily="18" charset="0"/>
                          </a:rPr>
                        </m:ctrlPr>
                      </m:dPr>
                      <m:e>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𝒂</m:t>
                            </m:r>
                          </m:e>
                          <m:sub>
                            <m:r>
                              <a:rPr lang="en-US" altLang="zh-CN" sz="2000" b="1" i="1" smtClean="0">
                                <a:solidFill>
                                  <a:srgbClr val="C00000"/>
                                </a:solidFill>
                                <a:latin typeface="Cambria Math" panose="02040503050406030204" pitchFamily="18" charset="0"/>
                              </a:rPr>
                              <m:t>𝒌</m:t>
                            </m:r>
                          </m:sub>
                        </m:sSub>
                        <m:r>
                          <a:rPr lang="en-US" altLang="zh-CN" sz="2000" b="1" i="1" smtClean="0">
                            <a:solidFill>
                              <a:srgbClr val="C00000"/>
                            </a:solidFill>
                            <a:latin typeface="Cambria Math" panose="02040503050406030204" pitchFamily="18" charset="0"/>
                          </a:rPr>
                          <m:t>, </m:t>
                        </m:r>
                        <m:r>
                          <a:rPr lang="en-US" altLang="zh-CN" sz="2000" b="1" i="1" smtClean="0">
                            <a:solidFill>
                              <a:srgbClr val="C00000"/>
                            </a:solidFill>
                            <a:latin typeface="Cambria Math" panose="02040503050406030204" pitchFamily="18" charset="0"/>
                          </a:rPr>
                          <m:t>𝒚</m:t>
                        </m:r>
                      </m:e>
                    </m:d>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𝑹</m:t>
                    </m:r>
                  </m:oMath>
                </a14:m>
                <a:endParaRPr lang="zh-CN" altLang="en-US" sz="2000" b="1">
                  <a:solidFill>
                    <a:schemeClr val="accent2">
                      <a:lumMod val="50000"/>
                    </a:schemeClr>
                  </a:solidFill>
                </a:endParaRPr>
              </a:p>
            </p:txBody>
          </p:sp>
        </mc:Choice>
        <mc:Fallback xmlns="">
          <p:sp>
            <p:nvSpPr>
              <p:cNvPr id="12" name="文本框 11">
                <a:extLst>
                  <a:ext uri="{FF2B5EF4-FFF2-40B4-BE49-F238E27FC236}">
                    <a16:creationId xmlns:a16="http://schemas.microsoft.com/office/drawing/2014/main" id="{1B4D3902-DB24-4ABD-AF4D-79A2039F9E39}"/>
                  </a:ext>
                </a:extLst>
              </p:cNvPr>
              <p:cNvSpPr txBox="1">
                <a:spLocks noRot="1" noChangeAspect="1" noMove="1" noResize="1" noEditPoints="1" noAdjustHandles="1" noChangeArrowheads="1" noChangeShapeType="1" noTextEdit="1"/>
              </p:cNvSpPr>
              <p:nvPr/>
            </p:nvSpPr>
            <p:spPr>
              <a:xfrm>
                <a:off x="2291561" y="1712576"/>
                <a:ext cx="7608876" cy="784830"/>
              </a:xfrm>
              <a:prstGeom prst="rect">
                <a:avLst/>
              </a:prstGeom>
              <a:blipFill>
                <a:blip r:embed="rId3"/>
                <a:stretch>
                  <a:fillRect t="-4651" b="-131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B332A2AB-F164-46F8-9569-4B874AF730CC}"/>
                  </a:ext>
                </a:extLst>
              </p:cNvPr>
              <p:cNvSpPr txBox="1"/>
              <p:nvPr/>
            </p:nvSpPr>
            <p:spPr>
              <a:xfrm>
                <a:off x="7467890" y="1161854"/>
                <a:ext cx="3977973" cy="400110"/>
              </a:xfrm>
              <a:prstGeom prst="rect">
                <a:avLst/>
              </a:prstGeom>
              <a:solidFill>
                <a:schemeClr val="accent4">
                  <a:lumMod val="20000"/>
                  <a:lumOff val="80000"/>
                </a:schemeClr>
              </a:solidFill>
            </p:spPr>
            <p:txBody>
              <a:bodyPr wrap="square" rtlCol="0">
                <a:spAutoFit/>
              </a:bodyPr>
              <a:lstStyle/>
              <a:p>
                <a:r>
                  <a:rPr lang="zh-CN" altLang="en-US" sz="2000" b="1">
                    <a:solidFill>
                      <a:schemeClr val="accent2">
                        <a:lumMod val="50000"/>
                      </a:schemeClr>
                    </a:solidFill>
                  </a:rPr>
                  <a:t>下面公式中个体变量的论域都是</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𝑨</m:t>
                    </m:r>
                  </m:oMath>
                </a14:m>
                <a:endParaRPr lang="zh-CN" altLang="en-US" sz="20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B332A2AB-F164-46F8-9569-4B874AF730CC}"/>
                  </a:ext>
                </a:extLst>
              </p:cNvPr>
              <p:cNvSpPr txBox="1">
                <a:spLocks noRot="1" noChangeAspect="1" noMove="1" noResize="1" noEditPoints="1" noAdjustHandles="1" noChangeArrowheads="1" noChangeShapeType="1" noTextEdit="1"/>
              </p:cNvSpPr>
              <p:nvPr/>
            </p:nvSpPr>
            <p:spPr>
              <a:xfrm>
                <a:off x="7467890" y="1161854"/>
                <a:ext cx="3977973" cy="400110"/>
              </a:xfrm>
              <a:prstGeom prst="rect">
                <a:avLst/>
              </a:prstGeom>
              <a:blipFill>
                <a:blip r:embed="rId4"/>
                <a:stretch>
                  <a:fillRect l="-1531" t="-9231" b="-2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BC078A53-88AD-4694-A652-48570A0FF955}"/>
                  </a:ext>
                </a:extLst>
              </p:cNvPr>
              <p:cNvSpPr txBox="1"/>
              <p:nvPr/>
            </p:nvSpPr>
            <p:spPr>
              <a:xfrm>
                <a:off x="730855" y="5055764"/>
                <a:ext cx="4867901" cy="844911"/>
              </a:xfrm>
              <a:prstGeom prst="rect">
                <a:avLst/>
              </a:prstGeom>
              <a:solidFill>
                <a:schemeClr val="accent4">
                  <a:lumMod val="20000"/>
                  <a:lumOff val="80000"/>
                </a:schemeClr>
              </a:solidFill>
            </p:spPr>
            <p:txBody>
              <a:bodyPr wrap="square" rtlCol="0">
                <a:spAutoFit/>
              </a:bodyPr>
              <a:lstStyle/>
              <a:p>
                <a:pPr algn="ctr">
                  <a:spcBef>
                    <a:spcPts val="600"/>
                  </a:spcBef>
                </a:pP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𝒙</m:t>
                    </m:r>
                    <m:r>
                      <a:rPr lang="en-US" altLang="zh-CN" sz="2400" b="1" i="1" smtClean="0">
                        <a:solidFill>
                          <a:schemeClr val="accent2">
                            <a:lumMod val="50000"/>
                          </a:schemeClr>
                        </a:solidFill>
                        <a:latin typeface="Cambria Math" panose="02040503050406030204" pitchFamily="18" charset="0"/>
                      </a:rPr>
                      <m:t>, </m:t>
                    </m:r>
                    <m:r>
                      <a:rPr lang="en-US" altLang="zh-CN" sz="2400" b="1" i="1" smtClean="0">
                        <a:solidFill>
                          <a:schemeClr val="accent2">
                            <a:lumMod val="50000"/>
                          </a:schemeClr>
                        </a:solidFill>
                        <a:latin typeface="Cambria Math" panose="02040503050406030204" pitchFamily="18" charset="0"/>
                      </a:rPr>
                      <m:t>𝒚</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𝑨</m:t>
                    </m:r>
                  </m:oMath>
                </a14:m>
                <a:r>
                  <a:rPr lang="en-US" altLang="zh-CN" sz="2400" b="1">
                    <a:solidFill>
                      <a:schemeClr val="accent2">
                        <a:lumMod val="50000"/>
                      </a:schemeClr>
                    </a:solidFill>
                  </a:rPr>
                  <a:t>, </a:t>
                </a:r>
                <a14:m>
                  <m:oMath xmlns:m="http://schemas.openxmlformats.org/officeDocument/2006/math">
                    <m:d>
                      <m:dPr>
                        <m:begChr m:val="⟨"/>
                        <m:endChr m:val="⟩"/>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𝒚</m:t>
                        </m:r>
                      </m:e>
                    </m:d>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𝒕</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𝑹</m:t>
                        </m:r>
                      </m:e>
                    </m:d>
                  </m:oMath>
                </a14:m>
                <a:r>
                  <a:rPr lang="en-US" altLang="zh-CN" sz="2400" b="1">
                    <a:solidFill>
                      <a:schemeClr val="accent2">
                        <a:lumMod val="50000"/>
                      </a:schemeClr>
                    </a:solidFill>
                  </a:rPr>
                  <a:t> </a:t>
                </a:r>
                <a:r>
                  <a:rPr lang="zh-CN" altLang="en-US" sz="2400" b="1">
                    <a:solidFill>
                      <a:schemeClr val="accent2">
                        <a:lumMod val="50000"/>
                      </a:schemeClr>
                    </a:solidFill>
                  </a:rPr>
                  <a:t>当且仅当 </a:t>
                </a:r>
                <a14:m>
                  <m:oMath xmlns:m="http://schemas.openxmlformats.org/officeDocument/2006/math">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𝒌</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𝟏</m:t>
                    </m:r>
                  </m:oMath>
                </a14:m>
                <a:r>
                  <a:rPr lang="en-US" altLang="zh-CN" sz="2400" b="1">
                    <a:solidFill>
                      <a:schemeClr val="accent2">
                        <a:lumMod val="50000"/>
                      </a:schemeClr>
                    </a:solidFill>
                  </a:rPr>
                  <a:t>, </a:t>
                </a:r>
                <a14:m>
                  <m:oMath xmlns:m="http://schemas.openxmlformats.org/officeDocument/2006/math">
                    <m:d>
                      <m:dPr>
                        <m:begChr m:val="⟨"/>
                        <m:endChr m:val="⟩"/>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𝒚</m:t>
                        </m:r>
                      </m:e>
                    </m:d>
                    <m:r>
                      <a:rPr lang="en-US" altLang="zh-CN" sz="2400" b="1" i="1">
                        <a:solidFill>
                          <a:schemeClr val="accent2">
                            <a:lumMod val="50000"/>
                          </a:schemeClr>
                        </a:solidFill>
                        <a:latin typeface="Cambria Math" panose="02040503050406030204" pitchFamily="18" charset="0"/>
                      </a:rPr>
                      <m:t>∈</m:t>
                    </m:r>
                    <m:sSup>
                      <m:sSupPr>
                        <m:ctrlPr>
                          <a:rPr lang="en-US" altLang="zh-CN" sz="2400" b="1" i="1">
                            <a:solidFill>
                              <a:schemeClr val="accent2">
                                <a:lumMod val="50000"/>
                              </a:schemeClr>
                            </a:solidFill>
                            <a:latin typeface="Cambria Math" panose="02040503050406030204" pitchFamily="18" charset="0"/>
                          </a:rPr>
                        </m:ctrlPr>
                      </m:sSupPr>
                      <m:e>
                        <m:r>
                          <a:rPr lang="en-US" altLang="zh-CN" sz="2400" b="1" i="1">
                            <a:solidFill>
                              <a:schemeClr val="accent2">
                                <a:lumMod val="50000"/>
                              </a:schemeClr>
                            </a:solidFill>
                            <a:latin typeface="Cambria Math" panose="02040503050406030204" pitchFamily="18" charset="0"/>
                          </a:rPr>
                          <m:t>𝑹</m:t>
                        </m:r>
                      </m:e>
                      <m:sup>
                        <m:r>
                          <a:rPr lang="en-US" altLang="zh-CN" sz="2400" b="1" i="1">
                            <a:solidFill>
                              <a:schemeClr val="accent2">
                                <a:lumMod val="50000"/>
                              </a:schemeClr>
                            </a:solidFill>
                            <a:latin typeface="Cambria Math" panose="02040503050406030204" pitchFamily="18" charset="0"/>
                          </a:rPr>
                          <m:t>𝒌</m:t>
                        </m:r>
                      </m:sup>
                    </m:sSup>
                  </m:oMath>
                </a14:m>
                <a:endParaRPr lang="zh-CN" altLang="en-US" sz="2400" b="1">
                  <a:solidFill>
                    <a:schemeClr val="accent2">
                      <a:lumMod val="50000"/>
                    </a:schemeClr>
                  </a:solidFill>
                  <a:latin typeface="+mn-ea"/>
                </a:endParaRPr>
              </a:p>
            </p:txBody>
          </p:sp>
        </mc:Choice>
        <mc:Fallback xmlns="">
          <p:sp>
            <p:nvSpPr>
              <p:cNvPr id="29" name="文本框 28">
                <a:extLst>
                  <a:ext uri="{FF2B5EF4-FFF2-40B4-BE49-F238E27FC236}">
                    <a16:creationId xmlns:a16="http://schemas.microsoft.com/office/drawing/2014/main" id="{BC078A53-88AD-4694-A652-48570A0FF955}"/>
                  </a:ext>
                </a:extLst>
              </p:cNvPr>
              <p:cNvSpPr txBox="1">
                <a:spLocks noRot="1" noChangeAspect="1" noMove="1" noResize="1" noEditPoints="1" noAdjustHandles="1" noChangeArrowheads="1" noChangeShapeType="1" noTextEdit="1"/>
              </p:cNvSpPr>
              <p:nvPr/>
            </p:nvSpPr>
            <p:spPr>
              <a:xfrm>
                <a:off x="730855" y="5055764"/>
                <a:ext cx="4867901" cy="844911"/>
              </a:xfrm>
              <a:prstGeom prst="rect">
                <a:avLst/>
              </a:prstGeom>
              <a:blipFill>
                <a:blip r:embed="rId5"/>
                <a:stretch>
                  <a:fillRect t="-5036" b="-15827"/>
                </a:stretch>
              </a:blipFill>
            </p:spPr>
            <p:txBody>
              <a:bodyPr/>
              <a:lstStyle/>
              <a:p>
                <a:r>
                  <a:rPr lang="zh-CN" altLang="en-US">
                    <a:noFill/>
                  </a:rPr>
                  <a:t> </a:t>
                </a:r>
              </a:p>
            </p:txBody>
          </p:sp>
        </mc:Fallback>
      </mc:AlternateContent>
      <p:grpSp>
        <p:nvGrpSpPr>
          <p:cNvPr id="13" name="组合 12">
            <a:extLst>
              <a:ext uri="{FF2B5EF4-FFF2-40B4-BE49-F238E27FC236}">
                <a16:creationId xmlns:a16="http://schemas.microsoft.com/office/drawing/2014/main" id="{EF8ACE08-1213-42D4-96B5-B1CC71AD67F3}"/>
              </a:ext>
            </a:extLst>
          </p:cNvPr>
          <p:cNvGrpSpPr/>
          <p:nvPr/>
        </p:nvGrpSpPr>
        <p:grpSpPr>
          <a:xfrm>
            <a:off x="1587960" y="2692676"/>
            <a:ext cx="9016074" cy="2098816"/>
            <a:chOff x="822069" y="2697569"/>
            <a:chExt cx="9016074" cy="2098816"/>
          </a:xfrm>
        </p:grpSpPr>
        <p:sp>
          <p:nvSpPr>
            <p:cNvPr id="27" name="矩形: 圆角 26">
              <a:extLst>
                <a:ext uri="{FF2B5EF4-FFF2-40B4-BE49-F238E27FC236}">
                  <a16:creationId xmlns:a16="http://schemas.microsoft.com/office/drawing/2014/main" id="{A56DF745-4891-4237-AE47-F16C8817352A}"/>
                </a:ext>
              </a:extLst>
            </p:cNvPr>
            <p:cNvSpPr/>
            <p:nvPr/>
          </p:nvSpPr>
          <p:spPr>
            <a:xfrm>
              <a:off x="822069" y="2697569"/>
              <a:ext cx="9016074" cy="2098816"/>
            </a:xfrm>
            <a:prstGeom prst="roundRect">
              <a:avLst>
                <a:gd name="adj" fmla="val 5104"/>
              </a:avLst>
            </a:prstGeom>
            <a:noFill/>
            <a:ln>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F683F876-BE9F-4C53-9633-6E4D59A82B07}"/>
                    </a:ext>
                  </a:extLst>
                </p:cNvPr>
                <p:cNvSpPr txBox="1"/>
                <p:nvPr/>
              </p:nvSpPr>
              <p:spPr>
                <a:xfrm>
                  <a:off x="917734" y="2842861"/>
                  <a:ext cx="3377274" cy="400110"/>
                </a:xfrm>
                <a:prstGeom prst="rect">
                  <a:avLst/>
                </a:prstGeom>
                <a:solidFill>
                  <a:schemeClr val="accent5">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𝟏</m:t>
                            </m:r>
                          </m:sub>
                        </m:sSub>
                        <m:r>
                          <a:rPr lang="en-US" altLang="zh-CN" sz="2000" b="1" i="1" smtClean="0">
                            <a:solidFill>
                              <a:srgbClr val="002060"/>
                            </a:solidFill>
                            <a:latin typeface="Cambria Math" panose="02040503050406030204" pitchFamily="18" charset="0"/>
                          </a:rPr>
                          <m:t>,</m:t>
                        </m:r>
                        <m:d>
                          <m:dPr>
                            <m:begChr m:val="⟨"/>
                            <m:endChr m:val="⟩"/>
                            <m:ctrlPr>
                              <a:rPr lang="en-US" altLang="zh-CN" sz="2000" b="1" i="1" smtClean="0">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𝒙</m:t>
                            </m:r>
                            <m:r>
                              <a:rPr lang="en-US" altLang="zh-CN" sz="2000" b="1" i="1">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𝟏</m:t>
                                </m:r>
                              </m:sub>
                            </m:sSub>
                          </m:e>
                        </m:d>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d>
                          <m:dPr>
                            <m:begChr m:val="⟨"/>
                            <m:endChr m:val="⟩"/>
                            <m:ctrlPr>
                              <a:rPr lang="en-US" altLang="zh-CN" sz="2000" b="1" i="1">
                                <a:solidFill>
                                  <a:srgbClr val="002060"/>
                                </a:solidFill>
                                <a:latin typeface="Cambria Math" panose="02040503050406030204" pitchFamily="18" charset="0"/>
                              </a:rPr>
                            </m:ctrlPr>
                          </m:dPr>
                          <m:e>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𝟏</m:t>
                                </m:r>
                              </m:sub>
                            </m:sSub>
                            <m:r>
                              <a:rPr lang="en-US" altLang="zh-CN" sz="2000" b="1" i="1">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𝒚</m:t>
                            </m:r>
                            <m:r>
                              <a:rPr lang="en-US" altLang="zh-CN" sz="2000" b="1" i="1" smtClean="0">
                                <a:solidFill>
                                  <a:srgbClr val="002060"/>
                                </a:solidFill>
                                <a:latin typeface="Cambria Math" panose="02040503050406030204" pitchFamily="18" charset="0"/>
                              </a:rPr>
                              <m:t> </m:t>
                            </m:r>
                          </m:e>
                        </m:d>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𝑹</m:t>
                        </m:r>
                      </m:oMath>
                    </m:oMathPara>
                  </a14:m>
                  <a:endParaRPr lang="zh-CN" altLang="en-US" sz="2000">
                    <a:solidFill>
                      <a:srgbClr val="002060"/>
                    </a:solidFill>
                  </a:endParaRPr>
                </a:p>
              </p:txBody>
            </p:sp>
          </mc:Choice>
          <mc:Fallback xmlns="">
            <p:sp>
              <p:nvSpPr>
                <p:cNvPr id="15" name="文本框 14">
                  <a:extLst>
                    <a:ext uri="{FF2B5EF4-FFF2-40B4-BE49-F238E27FC236}">
                      <a16:creationId xmlns:a16="http://schemas.microsoft.com/office/drawing/2014/main" id="{F683F876-BE9F-4C53-9633-6E4D59A82B07}"/>
                    </a:ext>
                  </a:extLst>
                </p:cNvPr>
                <p:cNvSpPr txBox="1">
                  <a:spLocks noRot="1" noChangeAspect="1" noMove="1" noResize="1" noEditPoints="1" noAdjustHandles="1" noChangeArrowheads="1" noChangeShapeType="1" noTextEdit="1"/>
                </p:cNvSpPr>
                <p:nvPr/>
              </p:nvSpPr>
              <p:spPr>
                <a:xfrm>
                  <a:off x="917734" y="2842861"/>
                  <a:ext cx="3377274" cy="400110"/>
                </a:xfrm>
                <a:prstGeom prst="rect">
                  <a:avLst/>
                </a:prstGeom>
                <a:blipFill>
                  <a:blip r:embed="rId6"/>
                  <a:stretch>
                    <a:fillRect b="-92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806E71DF-0495-4D11-93E9-5BBEDD365B62}"/>
                    </a:ext>
                  </a:extLst>
                </p:cNvPr>
                <p:cNvSpPr txBox="1"/>
                <p:nvPr/>
              </p:nvSpPr>
              <p:spPr>
                <a:xfrm>
                  <a:off x="7722343" y="2844486"/>
                  <a:ext cx="1661938" cy="407099"/>
                </a:xfrm>
                <a:prstGeom prst="rect">
                  <a:avLst/>
                </a:prstGeom>
                <a:solidFill>
                  <a:schemeClr val="accent4">
                    <a:lumMod val="20000"/>
                    <a:lumOff val="80000"/>
                    <a:alpha val="5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𝒙</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𝒚</m:t>
                            </m:r>
                          </m:e>
                        </m:d>
                        <m:r>
                          <a:rPr lang="en-US" altLang="zh-CN" sz="2000" b="1" i="1" smtClean="0">
                            <a:latin typeface="Cambria Math" panose="02040503050406030204" pitchFamily="18" charset="0"/>
                          </a:rPr>
                          <m:t>∈</m:t>
                        </m:r>
                        <m:sSup>
                          <m:sSupPr>
                            <m:ctrlPr>
                              <a:rPr lang="en-US" altLang="zh-CN" sz="2000" b="1" i="1" smtClean="0">
                                <a:latin typeface="Cambria Math" panose="02040503050406030204" pitchFamily="18" charset="0"/>
                              </a:rPr>
                            </m:ctrlPr>
                          </m:sSupPr>
                          <m:e>
                            <m:r>
                              <a:rPr lang="en-US" altLang="zh-CN" sz="2000" b="1" i="1" smtClean="0">
                                <a:latin typeface="Cambria Math" panose="02040503050406030204" pitchFamily="18" charset="0"/>
                              </a:rPr>
                              <m:t>𝑹</m:t>
                            </m:r>
                          </m:e>
                          <m:sup>
                            <m:r>
                              <a:rPr lang="en-US" altLang="zh-CN" sz="2000" b="1" i="1" smtClean="0">
                                <a:latin typeface="Cambria Math" panose="02040503050406030204" pitchFamily="18" charset="0"/>
                              </a:rPr>
                              <m:t>𝟐</m:t>
                            </m:r>
                          </m:sup>
                        </m:sSup>
                      </m:oMath>
                    </m:oMathPara>
                  </a14:m>
                  <a:endParaRPr lang="zh-CN" altLang="en-US" sz="2000" b="1">
                    <a:latin typeface="楷体" panose="02010609060101010101" pitchFamily="49" charset="-122"/>
                    <a:ea typeface="楷体" panose="02010609060101010101" pitchFamily="49" charset="-122"/>
                  </a:endParaRPr>
                </a:p>
              </p:txBody>
            </p:sp>
          </mc:Choice>
          <mc:Fallback xmlns="">
            <p:sp>
              <p:nvSpPr>
                <p:cNvPr id="16" name="文本框 15">
                  <a:extLst>
                    <a:ext uri="{FF2B5EF4-FFF2-40B4-BE49-F238E27FC236}">
                      <a16:creationId xmlns:a16="http://schemas.microsoft.com/office/drawing/2014/main" id="{806E71DF-0495-4D11-93E9-5BBEDD365B62}"/>
                    </a:ext>
                  </a:extLst>
                </p:cNvPr>
                <p:cNvSpPr txBox="1">
                  <a:spLocks noRot="1" noChangeAspect="1" noMove="1" noResize="1" noEditPoints="1" noAdjustHandles="1" noChangeArrowheads="1" noChangeShapeType="1" noTextEdit="1"/>
                </p:cNvSpPr>
                <p:nvPr/>
              </p:nvSpPr>
              <p:spPr>
                <a:xfrm>
                  <a:off x="7722343" y="2844486"/>
                  <a:ext cx="1661938" cy="407099"/>
                </a:xfrm>
                <a:prstGeom prst="rect">
                  <a:avLst/>
                </a:prstGeom>
                <a:blipFill>
                  <a:blip r:embed="rId7"/>
                  <a:stretch>
                    <a:fillRect b="-104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CC96C26E-CD92-4F83-A057-55AE71AF33B9}"/>
                    </a:ext>
                  </a:extLst>
                </p:cNvPr>
                <p:cNvSpPr txBox="1"/>
                <p:nvPr/>
              </p:nvSpPr>
              <p:spPr>
                <a:xfrm>
                  <a:off x="917734" y="3375976"/>
                  <a:ext cx="5166026" cy="400110"/>
                </a:xfrm>
                <a:prstGeom prst="rect">
                  <a:avLst/>
                </a:prstGeom>
                <a:solidFill>
                  <a:schemeClr val="accent5">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𝟏</m:t>
                            </m:r>
                          </m:sub>
                        </m:sSub>
                        <m:r>
                          <a:rPr lang="en-US" altLang="zh-CN" sz="2000" b="1" i="1" smtClean="0">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𝟐</m:t>
                            </m:r>
                          </m:sub>
                        </m:sSub>
                        <m:r>
                          <a:rPr lang="en-US" altLang="zh-CN" sz="2000" b="1" i="1" smtClean="0">
                            <a:solidFill>
                              <a:srgbClr val="002060"/>
                            </a:solidFill>
                            <a:latin typeface="Cambria Math" panose="02040503050406030204" pitchFamily="18" charset="0"/>
                          </a:rPr>
                          <m:t>,</m:t>
                        </m:r>
                        <m:d>
                          <m:dPr>
                            <m:begChr m:val="⟨"/>
                            <m:endChr m:val="⟩"/>
                            <m:ctrlPr>
                              <a:rPr lang="en-US" altLang="zh-CN" sz="2000" b="1" i="1" smtClean="0">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𝒙</m:t>
                            </m:r>
                            <m:r>
                              <a:rPr lang="en-US" altLang="zh-CN" sz="2000" b="1" i="1">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𝟏</m:t>
                                </m:r>
                              </m:sub>
                            </m:sSub>
                          </m:e>
                        </m:d>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𝑹</m:t>
                        </m:r>
                        <m:r>
                          <a:rPr lang="en-US" altLang="zh-CN" sz="2000" b="1" i="1">
                            <a:solidFill>
                              <a:srgbClr val="002060"/>
                            </a:solidFill>
                            <a:latin typeface="Cambria Math" panose="02040503050406030204" pitchFamily="18" charset="0"/>
                          </a:rPr>
                          <m:t>,</m:t>
                        </m:r>
                        <m:d>
                          <m:dPr>
                            <m:begChr m:val="⟨"/>
                            <m:endChr m:val="⟩"/>
                            <m:ctrlPr>
                              <a:rPr lang="en-US" altLang="zh-CN" sz="2000" b="1" i="1">
                                <a:solidFill>
                                  <a:srgbClr val="002060"/>
                                </a:solidFill>
                                <a:latin typeface="Cambria Math" panose="02040503050406030204" pitchFamily="18" charset="0"/>
                              </a:rPr>
                            </m:ctrlPr>
                          </m:dPr>
                          <m:e>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panose="02040503050406030204" pitchFamily="18" charset="0"/>
                                  </a:rPr>
                                  <m:t>𝒂</m:t>
                                </m:r>
                              </m:e>
                              <m:sub>
                                <m:r>
                                  <a:rPr lang="en-US" altLang="zh-CN" sz="2000" b="1" i="1">
                                    <a:solidFill>
                                      <a:srgbClr val="002060"/>
                                    </a:solidFill>
                                    <a:latin typeface="Cambria Math" panose="02040503050406030204" pitchFamily="18" charset="0"/>
                                  </a:rPr>
                                  <m:t>𝟏</m:t>
                                </m:r>
                              </m:sub>
                            </m:sSub>
                            <m:r>
                              <a:rPr lang="en-US" altLang="zh-CN" sz="2000" b="1" i="1">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𝟐</m:t>
                                </m:r>
                              </m:sub>
                            </m:sSub>
                            <m:r>
                              <a:rPr lang="en-US" altLang="zh-CN" sz="2000" b="1" i="1">
                                <a:solidFill>
                                  <a:srgbClr val="002060"/>
                                </a:solidFill>
                                <a:latin typeface="Cambria Math" panose="02040503050406030204" pitchFamily="18" charset="0"/>
                              </a:rPr>
                              <m:t> </m:t>
                            </m:r>
                          </m:e>
                        </m:d>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d>
                          <m:dPr>
                            <m:begChr m:val="⟨"/>
                            <m:endChr m:val="⟩"/>
                            <m:ctrlPr>
                              <a:rPr lang="en-US" altLang="zh-CN" sz="2000" b="1" i="1">
                                <a:solidFill>
                                  <a:srgbClr val="002060"/>
                                </a:solidFill>
                                <a:latin typeface="Cambria Math" panose="02040503050406030204" pitchFamily="18" charset="0"/>
                              </a:rPr>
                            </m:ctrlPr>
                          </m:dPr>
                          <m:e>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𝟐</m:t>
                                </m:r>
                              </m:sub>
                            </m:sSub>
                            <m:r>
                              <a:rPr lang="en-US" altLang="zh-CN" sz="2000" b="1" i="1">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𝒚</m:t>
                            </m:r>
                            <m:r>
                              <a:rPr lang="en-US" altLang="zh-CN" sz="2000" b="1" i="1" smtClean="0">
                                <a:solidFill>
                                  <a:srgbClr val="002060"/>
                                </a:solidFill>
                                <a:latin typeface="Cambria Math" panose="02040503050406030204" pitchFamily="18" charset="0"/>
                              </a:rPr>
                              <m:t> </m:t>
                            </m:r>
                          </m:e>
                        </m:d>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𝑹</m:t>
                        </m:r>
                      </m:oMath>
                    </m:oMathPara>
                  </a14:m>
                  <a:endParaRPr lang="zh-CN" altLang="en-US" sz="2000">
                    <a:solidFill>
                      <a:srgbClr val="002060"/>
                    </a:solidFill>
                  </a:endParaRPr>
                </a:p>
              </p:txBody>
            </p:sp>
          </mc:Choice>
          <mc:Fallback xmlns="">
            <p:sp>
              <p:nvSpPr>
                <p:cNvPr id="18" name="文本框 17">
                  <a:extLst>
                    <a:ext uri="{FF2B5EF4-FFF2-40B4-BE49-F238E27FC236}">
                      <a16:creationId xmlns:a16="http://schemas.microsoft.com/office/drawing/2014/main" id="{CC96C26E-CD92-4F83-A057-55AE71AF33B9}"/>
                    </a:ext>
                  </a:extLst>
                </p:cNvPr>
                <p:cNvSpPr txBox="1">
                  <a:spLocks noRot="1" noChangeAspect="1" noMove="1" noResize="1" noEditPoints="1" noAdjustHandles="1" noChangeArrowheads="1" noChangeShapeType="1" noTextEdit="1"/>
                </p:cNvSpPr>
                <p:nvPr/>
              </p:nvSpPr>
              <p:spPr>
                <a:xfrm>
                  <a:off x="917734" y="3375976"/>
                  <a:ext cx="5166026" cy="400110"/>
                </a:xfrm>
                <a:prstGeom prst="rect">
                  <a:avLst/>
                </a:prstGeom>
                <a:blipFill>
                  <a:blip r:embed="rId8"/>
                  <a:stretch>
                    <a:fillRect b="-75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90CE6215-34BF-4958-B5D2-CAB128B904AE}"/>
                    </a:ext>
                  </a:extLst>
                </p:cNvPr>
                <p:cNvSpPr txBox="1"/>
                <p:nvPr/>
              </p:nvSpPr>
              <p:spPr>
                <a:xfrm>
                  <a:off x="3333888" y="3839072"/>
                  <a:ext cx="467211" cy="400110"/>
                </a:xfrm>
                <a:prstGeom prst="rect">
                  <a:avLst/>
                </a:prstGeom>
                <a:solidFill>
                  <a:schemeClr val="accent5">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pitchFamily="18" charset="0"/>
                          </a:rPr>
                          <m:t>⋮</m:t>
                        </m:r>
                      </m:oMath>
                    </m:oMathPara>
                  </a14:m>
                  <a:endParaRPr lang="zh-CN" altLang="en-US" sz="2000"/>
                </a:p>
              </p:txBody>
            </p:sp>
          </mc:Choice>
          <mc:Fallback xmlns="">
            <p:sp>
              <p:nvSpPr>
                <p:cNvPr id="14" name="文本框 13">
                  <a:extLst>
                    <a:ext uri="{FF2B5EF4-FFF2-40B4-BE49-F238E27FC236}">
                      <a16:creationId xmlns:a16="http://schemas.microsoft.com/office/drawing/2014/main" id="{90CE6215-34BF-4958-B5D2-CAB128B904AE}"/>
                    </a:ext>
                  </a:extLst>
                </p:cNvPr>
                <p:cNvSpPr txBox="1">
                  <a:spLocks noRot="1" noChangeAspect="1" noMove="1" noResize="1" noEditPoints="1" noAdjustHandles="1" noChangeArrowheads="1" noChangeShapeType="1" noTextEdit="1"/>
                </p:cNvSpPr>
                <p:nvPr/>
              </p:nvSpPr>
              <p:spPr>
                <a:xfrm>
                  <a:off x="3333888" y="3839072"/>
                  <a:ext cx="467211" cy="400110"/>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F84F6020-A38F-4A0F-9CEA-9311F5DE25BE}"/>
                    </a:ext>
                  </a:extLst>
                </p:cNvPr>
                <p:cNvSpPr txBox="1"/>
                <p:nvPr/>
              </p:nvSpPr>
              <p:spPr>
                <a:xfrm>
                  <a:off x="8390903" y="3834523"/>
                  <a:ext cx="470423" cy="400110"/>
                </a:xfrm>
                <a:prstGeom prst="rect">
                  <a:avLst/>
                </a:prstGeom>
                <a:solidFill>
                  <a:schemeClr val="accent4">
                    <a:lumMod val="20000"/>
                    <a:lumOff val="80000"/>
                    <a:alpha val="5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C00000"/>
                            </a:solidFill>
                            <a:latin typeface="Cambria Math" panose="02040503050406030204" pitchFamily="18" charset="0"/>
                          </a:rPr>
                          <m:t>⋮</m:t>
                        </m:r>
                      </m:oMath>
                    </m:oMathPara>
                  </a14:m>
                  <a:endParaRPr lang="zh-CN" altLang="en-US" sz="2000" b="1">
                    <a:solidFill>
                      <a:srgbClr val="C00000"/>
                    </a:solidFill>
                    <a:latin typeface="楷体" panose="02010609060101010101" pitchFamily="49" charset="-122"/>
                    <a:ea typeface="楷体" panose="02010609060101010101" pitchFamily="49" charset="-122"/>
                  </a:endParaRPr>
                </a:p>
              </p:txBody>
            </p:sp>
          </mc:Choice>
          <mc:Fallback xmlns="">
            <p:sp>
              <p:nvSpPr>
                <p:cNvPr id="20" name="文本框 19">
                  <a:extLst>
                    <a:ext uri="{FF2B5EF4-FFF2-40B4-BE49-F238E27FC236}">
                      <a16:creationId xmlns:a16="http://schemas.microsoft.com/office/drawing/2014/main" id="{F84F6020-A38F-4A0F-9CEA-9311F5DE25BE}"/>
                    </a:ext>
                  </a:extLst>
                </p:cNvPr>
                <p:cNvSpPr txBox="1">
                  <a:spLocks noRot="1" noChangeAspect="1" noMove="1" noResize="1" noEditPoints="1" noAdjustHandles="1" noChangeArrowheads="1" noChangeShapeType="1" noTextEdit="1"/>
                </p:cNvSpPr>
                <p:nvPr/>
              </p:nvSpPr>
              <p:spPr>
                <a:xfrm>
                  <a:off x="8390903" y="3834523"/>
                  <a:ext cx="470423" cy="400110"/>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8B45F244-4149-40D7-802D-37B9161A3ECC}"/>
                    </a:ext>
                  </a:extLst>
                </p:cNvPr>
                <p:cNvSpPr txBox="1"/>
                <p:nvPr/>
              </p:nvSpPr>
              <p:spPr>
                <a:xfrm>
                  <a:off x="917733" y="4296911"/>
                  <a:ext cx="6053729" cy="400110"/>
                </a:xfrm>
                <a:prstGeom prst="rect">
                  <a:avLst/>
                </a:prstGeom>
                <a:solidFill>
                  <a:schemeClr val="accent5">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𝟏</m:t>
                            </m:r>
                          </m:sub>
                        </m:sSub>
                        <m:r>
                          <a:rPr lang="en-US" altLang="zh-CN" sz="2000" b="1" i="1" smtClean="0">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𝟐</m:t>
                            </m:r>
                          </m:sub>
                        </m:sSub>
                        <m:r>
                          <a:rPr lang="en-US" altLang="zh-CN" sz="2000" b="1" i="1" smtClean="0">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𝒌</m:t>
                            </m:r>
                          </m:sub>
                        </m:sSub>
                        <m:r>
                          <a:rPr lang="en-US" altLang="zh-CN" sz="2000" b="1" i="1" smtClean="0">
                            <a:solidFill>
                              <a:srgbClr val="002060"/>
                            </a:solidFill>
                            <a:latin typeface="Cambria Math" panose="02040503050406030204" pitchFamily="18" charset="0"/>
                          </a:rPr>
                          <m:t>,</m:t>
                        </m:r>
                        <m:d>
                          <m:dPr>
                            <m:begChr m:val="⟨"/>
                            <m:endChr m:val="⟩"/>
                            <m:ctrlPr>
                              <a:rPr lang="en-US" altLang="zh-CN" sz="2000" b="1" i="1" smtClean="0">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𝒙</m:t>
                            </m:r>
                            <m:r>
                              <a:rPr lang="en-US" altLang="zh-CN" sz="2000" b="1" i="1">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𝟏</m:t>
                                </m:r>
                              </m:sub>
                            </m:sSub>
                          </m:e>
                        </m:d>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𝑹</m:t>
                        </m:r>
                        <m:r>
                          <a:rPr lang="en-US" altLang="zh-CN" sz="2000" b="1" i="1">
                            <a:solidFill>
                              <a:srgbClr val="002060"/>
                            </a:solidFill>
                            <a:latin typeface="Cambria Math" panose="02040503050406030204" pitchFamily="18" charset="0"/>
                          </a:rPr>
                          <m:t>,</m:t>
                        </m:r>
                        <m:d>
                          <m:dPr>
                            <m:begChr m:val="⟨"/>
                            <m:endChr m:val="⟩"/>
                            <m:ctrlPr>
                              <a:rPr lang="en-US" altLang="zh-CN" sz="2000" b="1" i="1">
                                <a:solidFill>
                                  <a:srgbClr val="002060"/>
                                </a:solidFill>
                                <a:latin typeface="Cambria Math" panose="02040503050406030204" pitchFamily="18" charset="0"/>
                              </a:rPr>
                            </m:ctrlPr>
                          </m:dPr>
                          <m:e>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panose="02040503050406030204" pitchFamily="18" charset="0"/>
                                  </a:rPr>
                                  <m:t>𝒂</m:t>
                                </m:r>
                              </m:e>
                              <m:sub>
                                <m:r>
                                  <a:rPr lang="en-US" altLang="zh-CN" sz="2000" b="1" i="1">
                                    <a:solidFill>
                                      <a:srgbClr val="002060"/>
                                    </a:solidFill>
                                    <a:latin typeface="Cambria Math" panose="02040503050406030204" pitchFamily="18" charset="0"/>
                                  </a:rPr>
                                  <m:t>𝟏</m:t>
                                </m:r>
                              </m:sub>
                            </m:sSub>
                            <m:r>
                              <a:rPr lang="en-US" altLang="zh-CN" sz="2000" b="1" i="1">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𝟐</m:t>
                                </m:r>
                              </m:sub>
                            </m:sSub>
                            <m:r>
                              <a:rPr lang="en-US" altLang="zh-CN" sz="2000" b="1" i="1">
                                <a:solidFill>
                                  <a:srgbClr val="002060"/>
                                </a:solidFill>
                                <a:latin typeface="Cambria Math" panose="02040503050406030204" pitchFamily="18" charset="0"/>
                              </a:rPr>
                              <m:t> </m:t>
                            </m:r>
                          </m:e>
                        </m:d>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d>
                          <m:dPr>
                            <m:begChr m:val="⟨"/>
                            <m:endChr m:val="⟩"/>
                            <m:ctrlPr>
                              <a:rPr lang="en-US" altLang="zh-CN" sz="2000" b="1" i="1">
                                <a:solidFill>
                                  <a:srgbClr val="002060"/>
                                </a:solidFill>
                                <a:latin typeface="Cambria Math" panose="02040503050406030204" pitchFamily="18" charset="0"/>
                              </a:rPr>
                            </m:ctrlPr>
                          </m:dPr>
                          <m:e>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𝒌</m:t>
                                </m:r>
                              </m:sub>
                            </m:sSub>
                            <m:r>
                              <a:rPr lang="en-US" altLang="zh-CN" sz="2000" b="1" i="1">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𝒚</m:t>
                            </m:r>
                            <m:r>
                              <a:rPr lang="en-US" altLang="zh-CN" sz="2000" b="1" i="1" smtClean="0">
                                <a:solidFill>
                                  <a:srgbClr val="002060"/>
                                </a:solidFill>
                                <a:latin typeface="Cambria Math" panose="02040503050406030204" pitchFamily="18" charset="0"/>
                              </a:rPr>
                              <m:t> </m:t>
                            </m:r>
                          </m:e>
                        </m:d>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𝑹</m:t>
                        </m:r>
                      </m:oMath>
                    </m:oMathPara>
                  </a14:m>
                  <a:endParaRPr lang="zh-CN" altLang="en-US" sz="2000">
                    <a:solidFill>
                      <a:srgbClr val="002060"/>
                    </a:solidFill>
                  </a:endParaRPr>
                </a:p>
              </p:txBody>
            </p:sp>
          </mc:Choice>
          <mc:Fallback xmlns="">
            <p:sp>
              <p:nvSpPr>
                <p:cNvPr id="21" name="文本框 20">
                  <a:extLst>
                    <a:ext uri="{FF2B5EF4-FFF2-40B4-BE49-F238E27FC236}">
                      <a16:creationId xmlns:a16="http://schemas.microsoft.com/office/drawing/2014/main" id="{8B45F244-4149-40D7-802D-37B9161A3ECC}"/>
                    </a:ext>
                  </a:extLst>
                </p:cNvPr>
                <p:cNvSpPr txBox="1">
                  <a:spLocks noRot="1" noChangeAspect="1" noMove="1" noResize="1" noEditPoints="1" noAdjustHandles="1" noChangeArrowheads="1" noChangeShapeType="1" noTextEdit="1"/>
                </p:cNvSpPr>
                <p:nvPr/>
              </p:nvSpPr>
              <p:spPr>
                <a:xfrm>
                  <a:off x="917733" y="4296911"/>
                  <a:ext cx="6053729" cy="400110"/>
                </a:xfrm>
                <a:prstGeom prst="rect">
                  <a:avLst/>
                </a:prstGeom>
                <a:blipFill>
                  <a:blip r:embed="rId11"/>
                  <a:stretch>
                    <a:fillRect b="-7576"/>
                  </a:stretch>
                </a:blipFill>
              </p:spPr>
              <p:txBody>
                <a:bodyPr/>
                <a:lstStyle/>
                <a:p>
                  <a:r>
                    <a:rPr lang="zh-CN" altLang="en-US">
                      <a:noFill/>
                    </a:rPr>
                    <a:t> </a:t>
                  </a:r>
                </a:p>
              </p:txBody>
            </p:sp>
          </mc:Fallback>
        </mc:AlternateContent>
        <p:sp>
          <p:nvSpPr>
            <p:cNvPr id="24" name="箭头: 右 23">
              <a:extLst>
                <a:ext uri="{FF2B5EF4-FFF2-40B4-BE49-F238E27FC236}">
                  <a16:creationId xmlns:a16="http://schemas.microsoft.com/office/drawing/2014/main" id="{7563CEB6-0F96-457D-B0A0-AE784E58C50C}"/>
                </a:ext>
              </a:extLst>
            </p:cNvPr>
            <p:cNvSpPr/>
            <p:nvPr/>
          </p:nvSpPr>
          <p:spPr>
            <a:xfrm>
              <a:off x="4295008" y="3023978"/>
              <a:ext cx="3427334" cy="598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箭头: 右 24">
              <a:extLst>
                <a:ext uri="{FF2B5EF4-FFF2-40B4-BE49-F238E27FC236}">
                  <a16:creationId xmlns:a16="http://schemas.microsoft.com/office/drawing/2014/main" id="{72A7EB68-1901-480A-A561-CAD4AE56029F}"/>
                </a:ext>
              </a:extLst>
            </p:cNvPr>
            <p:cNvSpPr/>
            <p:nvPr/>
          </p:nvSpPr>
          <p:spPr>
            <a:xfrm>
              <a:off x="6083759" y="3569357"/>
              <a:ext cx="1638581"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右 25">
              <a:extLst>
                <a:ext uri="{FF2B5EF4-FFF2-40B4-BE49-F238E27FC236}">
                  <a16:creationId xmlns:a16="http://schemas.microsoft.com/office/drawing/2014/main" id="{FE0D8AF0-4BA5-4AC7-90D8-DDBD846335E8}"/>
                </a:ext>
              </a:extLst>
            </p:cNvPr>
            <p:cNvSpPr/>
            <p:nvPr/>
          </p:nvSpPr>
          <p:spPr>
            <a:xfrm>
              <a:off x="6971462" y="4485533"/>
              <a:ext cx="750878"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76D9CC2E-FF6A-4DA7-B98E-535E5A114BF5}"/>
                    </a:ext>
                  </a:extLst>
                </p:cNvPr>
                <p:cNvSpPr txBox="1"/>
                <p:nvPr/>
              </p:nvSpPr>
              <p:spPr>
                <a:xfrm>
                  <a:off x="7722342" y="3368757"/>
                  <a:ext cx="1661938" cy="407099"/>
                </a:xfrm>
                <a:prstGeom prst="rect">
                  <a:avLst/>
                </a:prstGeom>
                <a:solidFill>
                  <a:schemeClr val="accent4">
                    <a:lumMod val="20000"/>
                    <a:lumOff val="80000"/>
                    <a:alpha val="5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𝒙</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𝒚</m:t>
                            </m:r>
                          </m:e>
                        </m:d>
                        <m:r>
                          <a:rPr lang="en-US" altLang="zh-CN" sz="2000" b="1" i="1" smtClean="0">
                            <a:latin typeface="Cambria Math" panose="02040503050406030204" pitchFamily="18" charset="0"/>
                          </a:rPr>
                          <m:t>∈</m:t>
                        </m:r>
                        <m:sSup>
                          <m:sSupPr>
                            <m:ctrlPr>
                              <a:rPr lang="en-US" altLang="zh-CN" sz="2000" b="1" i="1" smtClean="0">
                                <a:latin typeface="Cambria Math" panose="02040503050406030204" pitchFamily="18" charset="0"/>
                              </a:rPr>
                            </m:ctrlPr>
                          </m:sSupPr>
                          <m:e>
                            <m:r>
                              <a:rPr lang="en-US" altLang="zh-CN" sz="2000" b="1" i="1" smtClean="0">
                                <a:latin typeface="Cambria Math" panose="02040503050406030204" pitchFamily="18" charset="0"/>
                              </a:rPr>
                              <m:t>𝑹</m:t>
                            </m:r>
                          </m:e>
                          <m:sup>
                            <m:r>
                              <a:rPr lang="en-US" altLang="zh-CN" sz="2000" b="1" i="1" smtClean="0">
                                <a:latin typeface="Cambria Math" panose="02040503050406030204" pitchFamily="18" charset="0"/>
                              </a:rPr>
                              <m:t>𝟑</m:t>
                            </m:r>
                          </m:sup>
                        </m:sSup>
                      </m:oMath>
                    </m:oMathPara>
                  </a14:m>
                  <a:endParaRPr lang="zh-CN" altLang="en-US" sz="2000" b="1">
                    <a:latin typeface="楷体" panose="02010609060101010101" pitchFamily="49" charset="-122"/>
                    <a:ea typeface="楷体" panose="02010609060101010101" pitchFamily="49" charset="-122"/>
                  </a:endParaRPr>
                </a:p>
              </p:txBody>
            </p:sp>
          </mc:Choice>
          <mc:Fallback xmlns="">
            <p:sp>
              <p:nvSpPr>
                <p:cNvPr id="31" name="文本框 30">
                  <a:extLst>
                    <a:ext uri="{FF2B5EF4-FFF2-40B4-BE49-F238E27FC236}">
                      <a16:creationId xmlns:a16="http://schemas.microsoft.com/office/drawing/2014/main" id="{76D9CC2E-FF6A-4DA7-B98E-535E5A114BF5}"/>
                    </a:ext>
                  </a:extLst>
                </p:cNvPr>
                <p:cNvSpPr txBox="1">
                  <a:spLocks noRot="1" noChangeAspect="1" noMove="1" noResize="1" noEditPoints="1" noAdjustHandles="1" noChangeArrowheads="1" noChangeShapeType="1" noTextEdit="1"/>
                </p:cNvSpPr>
                <p:nvPr/>
              </p:nvSpPr>
              <p:spPr>
                <a:xfrm>
                  <a:off x="7722342" y="3368757"/>
                  <a:ext cx="1661938" cy="407099"/>
                </a:xfrm>
                <a:prstGeom prst="rect">
                  <a:avLst/>
                </a:prstGeom>
                <a:blipFill>
                  <a:blip r:embed="rId12"/>
                  <a:stretch>
                    <a:fillRect b="-104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54D85DF8-E53B-4C18-AAB2-618060677FA7}"/>
                    </a:ext>
                  </a:extLst>
                </p:cNvPr>
                <p:cNvSpPr txBox="1"/>
                <p:nvPr/>
              </p:nvSpPr>
              <p:spPr>
                <a:xfrm>
                  <a:off x="7722341" y="4293957"/>
                  <a:ext cx="1928917" cy="411779"/>
                </a:xfrm>
                <a:prstGeom prst="rect">
                  <a:avLst/>
                </a:prstGeom>
                <a:solidFill>
                  <a:schemeClr val="accent4">
                    <a:lumMod val="20000"/>
                    <a:lumOff val="80000"/>
                    <a:alpha val="5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𝒙</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𝒚</m:t>
                            </m:r>
                          </m:e>
                        </m:d>
                        <m:r>
                          <a:rPr lang="en-US" altLang="zh-CN" sz="2000" b="1" i="1" smtClean="0">
                            <a:latin typeface="Cambria Math" panose="02040503050406030204" pitchFamily="18" charset="0"/>
                          </a:rPr>
                          <m:t>∈</m:t>
                        </m:r>
                        <m:sSup>
                          <m:sSupPr>
                            <m:ctrlPr>
                              <a:rPr lang="en-US" altLang="zh-CN" sz="2000" b="1" i="1" smtClean="0">
                                <a:latin typeface="Cambria Math" panose="02040503050406030204" pitchFamily="18" charset="0"/>
                              </a:rPr>
                            </m:ctrlPr>
                          </m:sSupPr>
                          <m:e>
                            <m:r>
                              <a:rPr lang="en-US" altLang="zh-CN" sz="2000" b="1" i="1" smtClean="0">
                                <a:latin typeface="Cambria Math" panose="02040503050406030204" pitchFamily="18" charset="0"/>
                              </a:rPr>
                              <m:t>𝑹</m:t>
                            </m:r>
                          </m:e>
                          <m:sup>
                            <m:r>
                              <a:rPr lang="en-US" altLang="zh-CN" sz="2000" b="1" i="1" smtClean="0">
                                <a:latin typeface="Cambria Math" panose="02040503050406030204" pitchFamily="18" charset="0"/>
                              </a:rPr>
                              <m:t>𝒌</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sup>
                        </m:sSup>
                      </m:oMath>
                    </m:oMathPara>
                  </a14:m>
                  <a:endParaRPr lang="zh-CN" altLang="en-US" sz="2000" b="1">
                    <a:latin typeface="楷体" panose="02010609060101010101" pitchFamily="49" charset="-122"/>
                    <a:ea typeface="楷体" panose="02010609060101010101" pitchFamily="49" charset="-122"/>
                  </a:endParaRPr>
                </a:p>
              </p:txBody>
            </p:sp>
          </mc:Choice>
          <mc:Fallback xmlns="">
            <p:sp>
              <p:nvSpPr>
                <p:cNvPr id="32" name="文本框 31">
                  <a:extLst>
                    <a:ext uri="{FF2B5EF4-FFF2-40B4-BE49-F238E27FC236}">
                      <a16:creationId xmlns:a16="http://schemas.microsoft.com/office/drawing/2014/main" id="{54D85DF8-E53B-4C18-AAB2-618060677FA7}"/>
                    </a:ext>
                  </a:extLst>
                </p:cNvPr>
                <p:cNvSpPr txBox="1">
                  <a:spLocks noRot="1" noChangeAspect="1" noMove="1" noResize="1" noEditPoints="1" noAdjustHandles="1" noChangeArrowheads="1" noChangeShapeType="1" noTextEdit="1"/>
                </p:cNvSpPr>
                <p:nvPr/>
              </p:nvSpPr>
              <p:spPr>
                <a:xfrm>
                  <a:off x="7722341" y="4293957"/>
                  <a:ext cx="1928917" cy="411779"/>
                </a:xfrm>
                <a:prstGeom prst="rect">
                  <a:avLst/>
                </a:prstGeom>
                <a:blipFill>
                  <a:blip r:embed="rId13"/>
                  <a:stretch>
                    <a:fillRect b="-11940"/>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D1A2A65E-AF59-498C-8007-7DC4DBA11443}"/>
                  </a:ext>
                </a:extLst>
              </p:cNvPr>
              <p:cNvSpPr txBox="1"/>
              <p:nvPr/>
            </p:nvSpPr>
            <p:spPr>
              <a:xfrm>
                <a:off x="6593244" y="5055185"/>
                <a:ext cx="4867901" cy="854465"/>
              </a:xfrm>
              <a:prstGeom prst="rect">
                <a:avLst/>
              </a:prstGeom>
              <a:solidFill>
                <a:schemeClr val="accent4">
                  <a:lumMod val="20000"/>
                  <a:lumOff val="80000"/>
                </a:schemeClr>
              </a:solidFill>
            </p:spPr>
            <p:txBody>
              <a:bodyPr wrap="square" rtlCol="0">
                <a:spAutoFit/>
              </a:bodyPr>
              <a:lstStyle/>
              <a:p>
                <a:pPr algn="ctr">
                  <a:spcBef>
                    <a:spcPts val="600"/>
                  </a:spcBef>
                </a:pP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𝒙</m:t>
                    </m:r>
                    <m:r>
                      <a:rPr lang="en-US" altLang="zh-CN" sz="2400" b="1" i="1" smtClean="0">
                        <a:solidFill>
                          <a:schemeClr val="accent2">
                            <a:lumMod val="50000"/>
                          </a:schemeClr>
                        </a:solidFill>
                        <a:latin typeface="Cambria Math" panose="02040503050406030204" pitchFamily="18" charset="0"/>
                      </a:rPr>
                      <m:t>, </m:t>
                    </m:r>
                    <m:r>
                      <a:rPr lang="en-US" altLang="zh-CN" sz="2400" b="1" i="1" smtClean="0">
                        <a:solidFill>
                          <a:schemeClr val="accent2">
                            <a:lumMod val="50000"/>
                          </a:schemeClr>
                        </a:solidFill>
                        <a:latin typeface="Cambria Math" panose="02040503050406030204" pitchFamily="18" charset="0"/>
                      </a:rPr>
                      <m:t>𝒚</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𝑨</m:t>
                    </m:r>
                  </m:oMath>
                </a14:m>
                <a:r>
                  <a:rPr lang="en-US" altLang="zh-CN" sz="2400" b="1">
                    <a:solidFill>
                      <a:schemeClr val="accent2">
                        <a:lumMod val="50000"/>
                      </a:schemeClr>
                    </a:solidFill>
                  </a:rPr>
                  <a:t>, </a:t>
                </a:r>
                <a14:m>
                  <m:oMath xmlns:m="http://schemas.openxmlformats.org/officeDocument/2006/math">
                    <m:d>
                      <m:dPr>
                        <m:begChr m:val="⟨"/>
                        <m:endChr m:val="⟩"/>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𝒚</m:t>
                        </m:r>
                      </m:e>
                    </m:d>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𝒕</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𝑹</m:t>
                        </m:r>
                      </m:e>
                    </m:d>
                  </m:oMath>
                </a14:m>
                <a:r>
                  <a:rPr lang="en-US" altLang="zh-CN" sz="2400" b="1">
                    <a:solidFill>
                      <a:schemeClr val="accent2">
                        <a:lumMod val="50000"/>
                      </a:schemeClr>
                    </a:solidFill>
                  </a:rPr>
                  <a:t> </a:t>
                </a:r>
                <a:r>
                  <a:rPr lang="zh-CN" altLang="en-US" sz="2400" b="1">
                    <a:solidFill>
                      <a:schemeClr val="accent2">
                        <a:lumMod val="50000"/>
                      </a:schemeClr>
                    </a:solidFill>
                  </a:rPr>
                  <a:t>当且仅当 </a:t>
                </a:r>
                <a14:m>
                  <m:oMath xmlns:m="http://schemas.openxmlformats.org/officeDocument/2006/math">
                    <m:d>
                      <m:dPr>
                        <m:begChr m:val="⟨"/>
                        <m:endChr m:val="⟩"/>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𝒚</m:t>
                        </m:r>
                      </m:e>
                    </m:d>
                    <m:r>
                      <a:rPr lang="en-US" altLang="zh-CN" sz="2400" b="1" i="1">
                        <a:solidFill>
                          <a:schemeClr val="accent2">
                            <a:lumMod val="50000"/>
                          </a:schemeClr>
                        </a:solidFill>
                        <a:latin typeface="Cambria Math" panose="02040503050406030204" pitchFamily="18" charset="0"/>
                      </a:rPr>
                      <m:t>∈</m:t>
                    </m:r>
                    <m:nary>
                      <m:naryPr>
                        <m:chr m:val="⋃"/>
                        <m:limLoc m:val="subSup"/>
                        <m:ctrlPr>
                          <a:rPr lang="en-US" altLang="zh-CN" sz="2400" b="1" i="1" smtClean="0">
                            <a:solidFill>
                              <a:schemeClr val="accent2">
                                <a:lumMod val="50000"/>
                              </a:schemeClr>
                            </a:solidFill>
                            <a:latin typeface="Cambria Math" panose="02040503050406030204" pitchFamily="18" charset="0"/>
                          </a:rPr>
                        </m:ctrlPr>
                      </m:naryPr>
                      <m:sub>
                        <m:r>
                          <m:rPr>
                            <m:brk m:alnAt="25"/>
                          </m:rPr>
                          <a:rPr lang="en-US" altLang="zh-CN" sz="2400" b="1" i="1" smtClean="0">
                            <a:solidFill>
                              <a:schemeClr val="accent2">
                                <a:lumMod val="50000"/>
                              </a:schemeClr>
                            </a:solidFill>
                            <a:latin typeface="Cambria Math" panose="02040503050406030204" pitchFamily="18" charset="0"/>
                          </a:rPr>
                          <m:t>𝒌</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𝟏</m:t>
                        </m:r>
                      </m:sub>
                      <m:sup>
                        <m:r>
                          <a:rPr lang="en-US" altLang="zh-CN" sz="2400" b="1" i="1" smtClean="0">
                            <a:solidFill>
                              <a:schemeClr val="accent2">
                                <a:lumMod val="50000"/>
                              </a:schemeClr>
                            </a:solidFill>
                            <a:latin typeface="Cambria Math" panose="02040503050406030204" pitchFamily="18" charset="0"/>
                          </a:rPr>
                          <m:t>∞</m:t>
                        </m:r>
                      </m:sup>
                      <m:e>
                        <m:sSup>
                          <m:sSupPr>
                            <m:ctrlPr>
                              <a:rPr lang="en-US" altLang="zh-CN" sz="2400" b="1" i="1" smtClean="0">
                                <a:solidFill>
                                  <a:schemeClr val="accent2">
                                    <a:lumMod val="50000"/>
                                  </a:schemeClr>
                                </a:solidFill>
                                <a:latin typeface="Cambria Math" panose="02040503050406030204" pitchFamily="18" charset="0"/>
                              </a:rPr>
                            </m:ctrlPr>
                          </m:sSupPr>
                          <m:e>
                            <m:r>
                              <a:rPr lang="en-US" altLang="zh-CN" sz="2400" b="1" i="1" smtClean="0">
                                <a:solidFill>
                                  <a:schemeClr val="accent2">
                                    <a:lumMod val="50000"/>
                                  </a:schemeClr>
                                </a:solidFill>
                                <a:latin typeface="Cambria Math" panose="02040503050406030204" pitchFamily="18" charset="0"/>
                              </a:rPr>
                              <m:t>𝑹</m:t>
                            </m:r>
                          </m:e>
                          <m:sup>
                            <m:r>
                              <a:rPr lang="en-US" altLang="zh-CN" sz="2400" b="1" i="1" smtClean="0">
                                <a:solidFill>
                                  <a:schemeClr val="accent2">
                                    <a:lumMod val="50000"/>
                                  </a:schemeClr>
                                </a:solidFill>
                                <a:latin typeface="Cambria Math" panose="02040503050406030204" pitchFamily="18" charset="0"/>
                              </a:rPr>
                              <m:t>𝒌</m:t>
                            </m:r>
                          </m:sup>
                        </m:sSup>
                      </m:e>
                    </m:nary>
                  </m:oMath>
                </a14:m>
                <a:endParaRPr lang="zh-CN" altLang="en-US" sz="2400" b="1">
                  <a:solidFill>
                    <a:schemeClr val="accent2">
                      <a:lumMod val="50000"/>
                    </a:schemeClr>
                  </a:solidFill>
                  <a:latin typeface="+mn-ea"/>
                </a:endParaRPr>
              </a:p>
            </p:txBody>
          </p:sp>
        </mc:Choice>
        <mc:Fallback xmlns="">
          <p:sp>
            <p:nvSpPr>
              <p:cNvPr id="28" name="文本框 27">
                <a:extLst>
                  <a:ext uri="{FF2B5EF4-FFF2-40B4-BE49-F238E27FC236}">
                    <a16:creationId xmlns:a16="http://schemas.microsoft.com/office/drawing/2014/main" id="{D1A2A65E-AF59-498C-8007-7DC4DBA11443}"/>
                  </a:ext>
                </a:extLst>
              </p:cNvPr>
              <p:cNvSpPr txBox="1">
                <a:spLocks noRot="1" noChangeAspect="1" noMove="1" noResize="1" noEditPoints="1" noAdjustHandles="1" noChangeArrowheads="1" noChangeShapeType="1" noTextEdit="1"/>
              </p:cNvSpPr>
              <p:nvPr/>
            </p:nvSpPr>
            <p:spPr>
              <a:xfrm>
                <a:off x="6593244" y="5055185"/>
                <a:ext cx="4867901" cy="854465"/>
              </a:xfrm>
              <a:prstGeom prst="rect">
                <a:avLst/>
              </a:prstGeom>
              <a:blipFill>
                <a:blip r:embed="rId14"/>
                <a:stretch>
                  <a:fillRect t="-5000" b="-80714"/>
                </a:stretch>
              </a:blipFill>
            </p:spPr>
            <p:txBody>
              <a:bodyPr/>
              <a:lstStyle/>
              <a:p>
                <a:r>
                  <a:rPr lang="zh-CN" altLang="en-US">
                    <a:noFill/>
                  </a:rPr>
                  <a:t> </a:t>
                </a:r>
              </a:p>
            </p:txBody>
          </p:sp>
        </mc:Fallback>
      </mc:AlternateContent>
      <p:sp>
        <p:nvSpPr>
          <p:cNvPr id="3" name="箭头: 右 2">
            <a:extLst>
              <a:ext uri="{FF2B5EF4-FFF2-40B4-BE49-F238E27FC236}">
                <a16:creationId xmlns:a16="http://schemas.microsoft.com/office/drawing/2014/main" id="{30F77C7D-A6E1-452D-ADA6-8880E72F7A6C}"/>
              </a:ext>
            </a:extLst>
          </p:cNvPr>
          <p:cNvSpPr/>
          <p:nvPr/>
        </p:nvSpPr>
        <p:spPr>
          <a:xfrm>
            <a:off x="5598757" y="5423381"/>
            <a:ext cx="994487" cy="929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BC77F6FF-04C7-4DF5-889E-F7965AE1DF73}"/>
              </a:ext>
            </a:extLst>
          </p:cNvPr>
          <p:cNvSpPr txBox="1"/>
          <p:nvPr/>
        </p:nvSpPr>
        <p:spPr>
          <a:xfrm>
            <a:off x="5312862" y="5917148"/>
            <a:ext cx="1566273" cy="369332"/>
          </a:xfrm>
          <a:prstGeom prst="rect">
            <a:avLst/>
          </a:prstGeom>
          <a:solidFill>
            <a:schemeClr val="accent2">
              <a:lumMod val="20000"/>
              <a:lumOff val="80000"/>
            </a:schemeClr>
          </a:solidFill>
        </p:spPr>
        <p:txBody>
          <a:bodyPr wrap="square" rtlCol="0">
            <a:spAutoFit/>
          </a:bodyPr>
          <a:lstStyle/>
          <a:p>
            <a:pPr algn="ctr"/>
            <a:r>
              <a:rPr lang="zh-CN" altLang="en-US" b="1">
                <a:solidFill>
                  <a:schemeClr val="accent2">
                    <a:lumMod val="50000"/>
                  </a:schemeClr>
                </a:solidFill>
              </a:rPr>
              <a:t>广义并的定义</a:t>
            </a:r>
          </a:p>
        </p:txBody>
      </p:sp>
      <p:sp>
        <p:nvSpPr>
          <p:cNvPr id="6" name="箭头: 上 5">
            <a:extLst>
              <a:ext uri="{FF2B5EF4-FFF2-40B4-BE49-F238E27FC236}">
                <a16:creationId xmlns:a16="http://schemas.microsoft.com/office/drawing/2014/main" id="{243AA79F-5711-4CCD-88E1-C039F70D40F3}"/>
              </a:ext>
            </a:extLst>
          </p:cNvPr>
          <p:cNvSpPr/>
          <p:nvPr/>
        </p:nvSpPr>
        <p:spPr>
          <a:xfrm>
            <a:off x="6073138" y="5516347"/>
            <a:ext cx="45719" cy="40080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59725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传递闭包的计算</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第二十讲  关系的闭包</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21</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传递闭包计算公式的证明思路</a:t>
            </a:r>
            <a:r>
              <a:rPr lang="en-US" altLang="zh-CN"/>
              <a:t>*</a:t>
            </a:r>
            <a:endParaRPr lang="zh-CN" altLang="en-US"/>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FC454B10-2B81-4C3E-8AC5-4620AF0B502D}"/>
                  </a:ext>
                </a:extLst>
              </p:cNvPr>
              <p:cNvSpPr txBox="1"/>
              <p:nvPr/>
            </p:nvSpPr>
            <p:spPr>
              <a:xfrm>
                <a:off x="671895" y="1021512"/>
                <a:ext cx="9946337" cy="485133"/>
              </a:xfrm>
              <a:prstGeom prst="rect">
                <a:avLst/>
              </a:prstGeom>
              <a:solidFill>
                <a:schemeClr val="accent5">
                  <a:lumMod val="20000"/>
                  <a:lumOff val="80000"/>
                </a:schemeClr>
              </a:solidFill>
            </p:spPr>
            <p:txBody>
              <a:bodyPr wrap="square" rtlCol="0">
                <a:spAutoFit/>
              </a:bodyPr>
              <a:lstStyle/>
              <a:p>
                <a:pPr algn="ctr"/>
                <a:r>
                  <a:rPr lang="zh-CN" altLang="en-US" sz="2400" b="1">
                    <a:solidFill>
                      <a:srgbClr val="002060"/>
                    </a:solidFill>
                    <a:latin typeface="楷体" panose="02010609060101010101" pitchFamily="49" charset="-122"/>
                    <a:ea typeface="楷体" panose="02010609060101010101" pitchFamily="49" charset="-122"/>
                  </a:rPr>
                  <a:t>设</a:t>
                </a:r>
                <a14:m>
                  <m:oMath xmlns:m="http://schemas.openxmlformats.org/officeDocument/2006/math">
                    <m:r>
                      <a:rPr lang="en-US" altLang="zh-CN" sz="2400" b="1" i="1" smtClean="0">
                        <a:solidFill>
                          <a:srgbClr val="002060"/>
                        </a:solidFill>
                        <a:latin typeface="Cambria Math" panose="02040503050406030204" pitchFamily="18" charset="0"/>
                      </a:rPr>
                      <m:t>𝑹</m:t>
                    </m:r>
                  </m:oMath>
                </a14:m>
                <a:r>
                  <a:rPr lang="zh-CN" altLang="en-US" sz="2400" b="1">
                    <a:solidFill>
                      <a:srgbClr val="002060"/>
                    </a:solidFill>
                    <a:latin typeface="楷体" panose="02010609060101010101" pitchFamily="49" charset="-122"/>
                    <a:ea typeface="楷体" panose="02010609060101010101" pitchFamily="49" charset="-122"/>
                  </a:rPr>
                  <a:t>是非空集</a:t>
                </a:r>
                <a14:m>
                  <m:oMath xmlns:m="http://schemas.openxmlformats.org/officeDocument/2006/math">
                    <m:r>
                      <a:rPr lang="en-US" altLang="zh-CN" sz="2400" b="1" i="1" smtClean="0">
                        <a:solidFill>
                          <a:srgbClr val="002060"/>
                        </a:solidFill>
                        <a:latin typeface="Cambria Math" panose="02040503050406030204" pitchFamily="18" charset="0"/>
                      </a:rPr>
                      <m:t>𝑨</m:t>
                    </m:r>
                  </m:oMath>
                </a14:m>
                <a:r>
                  <a:rPr lang="zh-CN" altLang="en-US" sz="2400" b="1">
                    <a:solidFill>
                      <a:srgbClr val="002060"/>
                    </a:solidFill>
                    <a:latin typeface="楷体" panose="02010609060101010101" pitchFamily="49" charset="-122"/>
                    <a:ea typeface="楷体" panose="02010609060101010101" pitchFamily="49" charset="-122"/>
                  </a:rPr>
                  <a:t>上的关系，</a:t>
                </a:r>
                <a14:m>
                  <m:oMath xmlns:m="http://schemas.openxmlformats.org/officeDocument/2006/math">
                    <m:r>
                      <a:rPr lang="en-US" altLang="zh-CN" sz="2400" b="1" i="1" smtClean="0">
                        <a:solidFill>
                          <a:srgbClr val="C00000"/>
                        </a:solidFill>
                        <a:latin typeface="Cambria Math" panose="02040503050406030204" pitchFamily="18" charset="0"/>
                      </a:rPr>
                      <m:t>𝒕</m:t>
                    </m:r>
                    <m:d>
                      <m:dPr>
                        <m:ctrlPr>
                          <a:rPr lang="en-US" altLang="zh-CN" sz="2400" b="1" i="1" smtClean="0">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𝑹</m:t>
                        </m:r>
                      </m:e>
                    </m:d>
                    <m:r>
                      <a:rPr lang="en-US" altLang="zh-CN" sz="2400" b="1" i="1" smtClean="0">
                        <a:solidFill>
                          <a:srgbClr val="C00000"/>
                        </a:solidFill>
                        <a:latin typeface="Cambria Math" panose="02040503050406030204" pitchFamily="18" charset="0"/>
                      </a:rPr>
                      <m:t>= </m:t>
                    </m:r>
                    <m:nary>
                      <m:naryPr>
                        <m:chr m:val="⋃"/>
                        <m:ctrlPr>
                          <a:rPr lang="en-US" altLang="zh-CN" sz="2400" b="1" i="1" smtClean="0">
                            <a:solidFill>
                              <a:srgbClr val="C00000"/>
                            </a:solidFill>
                            <a:latin typeface="Cambria Math" panose="02040503050406030204" pitchFamily="18" charset="0"/>
                          </a:rPr>
                        </m:ctrlPr>
                      </m:naryPr>
                      <m:sub>
                        <m:r>
                          <a:rPr lang="en-US" altLang="zh-CN" sz="2400" b="1" i="1" smtClean="0">
                            <a:solidFill>
                              <a:srgbClr val="C00000"/>
                            </a:solidFill>
                            <a:latin typeface="Cambria Math" panose="02040503050406030204" pitchFamily="18" charset="0"/>
                          </a:rPr>
                          <m:t>𝒌</m:t>
                        </m:r>
                        <m:r>
                          <a:rPr lang="en-US" altLang="zh-CN" sz="2400" b="1" i="1" smtClean="0">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𝟏</m:t>
                        </m:r>
                      </m:sub>
                      <m:sup>
                        <m:r>
                          <a:rPr lang="en-US" altLang="zh-CN" sz="2400" b="1" i="1" smtClean="0">
                            <a:solidFill>
                              <a:srgbClr val="C00000"/>
                            </a:solidFill>
                            <a:latin typeface="Cambria Math" panose="02040503050406030204" pitchFamily="18" charset="0"/>
                          </a:rPr>
                          <m:t>∞</m:t>
                        </m:r>
                      </m:sup>
                      <m:e>
                        <m:sSup>
                          <m:sSupPr>
                            <m:ctrlPr>
                              <a:rPr lang="en-US" altLang="zh-CN" sz="2400" b="1" i="1" smtClean="0">
                                <a:solidFill>
                                  <a:srgbClr val="C00000"/>
                                </a:solidFill>
                                <a:latin typeface="Cambria Math" panose="02040503050406030204" pitchFamily="18" charset="0"/>
                              </a:rPr>
                            </m:ctrlPr>
                          </m:sSupPr>
                          <m:e>
                            <m:r>
                              <a:rPr lang="en-US" altLang="zh-CN" sz="2400" b="1" i="1" smtClean="0">
                                <a:solidFill>
                                  <a:srgbClr val="C00000"/>
                                </a:solidFill>
                                <a:latin typeface="Cambria Math" panose="02040503050406030204" pitchFamily="18" charset="0"/>
                              </a:rPr>
                              <m:t>𝑹</m:t>
                            </m:r>
                          </m:e>
                          <m:sup>
                            <m:r>
                              <a:rPr lang="en-US" altLang="zh-CN" sz="2400" b="1" i="1" smtClean="0">
                                <a:solidFill>
                                  <a:srgbClr val="C00000"/>
                                </a:solidFill>
                                <a:latin typeface="Cambria Math" panose="02040503050406030204" pitchFamily="18" charset="0"/>
                              </a:rPr>
                              <m:t>𝒌</m:t>
                            </m:r>
                          </m:sup>
                        </m:sSup>
                      </m:e>
                    </m:nary>
                    <m:r>
                      <a:rPr lang="en-US" altLang="zh-CN" sz="2400" b="1" i="1" smtClean="0">
                        <a:solidFill>
                          <a:srgbClr val="C00000"/>
                        </a:solidFill>
                        <a:latin typeface="Cambria Math" panose="02040503050406030204" pitchFamily="18" charset="0"/>
                      </a:rPr>
                      <m:t>= </m:t>
                    </m:r>
                    <m:r>
                      <a:rPr lang="en-US" altLang="zh-CN" sz="2400" b="1" i="1" smtClean="0">
                        <a:solidFill>
                          <a:srgbClr val="C00000"/>
                        </a:solidFill>
                        <a:latin typeface="Cambria Math" panose="02040503050406030204" pitchFamily="18" charset="0"/>
                      </a:rPr>
                      <m:t>𝑹</m:t>
                    </m:r>
                    <m:r>
                      <a:rPr lang="en-US" altLang="zh-CN" sz="2400" b="1" i="1" smtClean="0">
                        <a:solidFill>
                          <a:srgbClr val="C00000"/>
                        </a:solidFill>
                        <a:latin typeface="Cambria Math" panose="02040503050406030204" pitchFamily="18" charset="0"/>
                      </a:rPr>
                      <m:t>∪</m:t>
                    </m:r>
                    <m:sSup>
                      <m:sSupPr>
                        <m:ctrlPr>
                          <a:rPr lang="en-US" altLang="zh-CN" sz="2400" b="1" i="1" smtClean="0">
                            <a:solidFill>
                              <a:srgbClr val="C00000"/>
                            </a:solidFill>
                            <a:latin typeface="Cambria Math" panose="02040503050406030204" pitchFamily="18" charset="0"/>
                          </a:rPr>
                        </m:ctrlPr>
                      </m:sSupPr>
                      <m:e>
                        <m:r>
                          <a:rPr lang="en-US" altLang="zh-CN" sz="2400" b="1" i="1" smtClean="0">
                            <a:solidFill>
                              <a:srgbClr val="C00000"/>
                            </a:solidFill>
                            <a:latin typeface="Cambria Math" panose="02040503050406030204" pitchFamily="18" charset="0"/>
                          </a:rPr>
                          <m:t>𝑹</m:t>
                        </m:r>
                      </m:e>
                      <m:sup>
                        <m:r>
                          <a:rPr lang="en-US" altLang="zh-CN" sz="2400" b="1" i="1" smtClean="0">
                            <a:solidFill>
                              <a:srgbClr val="C00000"/>
                            </a:solidFill>
                            <a:latin typeface="Cambria Math" panose="02040503050406030204" pitchFamily="18" charset="0"/>
                          </a:rPr>
                          <m:t>𝟐</m:t>
                        </m:r>
                      </m:sup>
                    </m:sSup>
                    <m:r>
                      <a:rPr lang="en-US" altLang="zh-CN" sz="2400" b="1" i="1" smtClean="0">
                        <a:solidFill>
                          <a:srgbClr val="C00000"/>
                        </a:solidFill>
                        <a:latin typeface="Cambria Math" panose="02040503050406030204" pitchFamily="18" charset="0"/>
                      </a:rPr>
                      <m:t>∪</m:t>
                    </m:r>
                    <m:sSup>
                      <m:sSupPr>
                        <m:ctrlPr>
                          <a:rPr lang="en-US" altLang="zh-CN" sz="2400" b="1" i="1" smtClean="0">
                            <a:solidFill>
                              <a:srgbClr val="C00000"/>
                            </a:solidFill>
                            <a:latin typeface="Cambria Math" panose="02040503050406030204" pitchFamily="18" charset="0"/>
                          </a:rPr>
                        </m:ctrlPr>
                      </m:sSupPr>
                      <m:e>
                        <m:r>
                          <a:rPr lang="en-US" altLang="zh-CN" sz="2400" b="1" i="1" smtClean="0">
                            <a:solidFill>
                              <a:srgbClr val="C00000"/>
                            </a:solidFill>
                            <a:latin typeface="Cambria Math" panose="02040503050406030204" pitchFamily="18" charset="0"/>
                          </a:rPr>
                          <m:t>𝑹</m:t>
                        </m:r>
                      </m:e>
                      <m:sup>
                        <m:r>
                          <a:rPr lang="en-US" altLang="zh-CN" sz="2400" b="1" i="1" smtClean="0">
                            <a:solidFill>
                              <a:srgbClr val="C00000"/>
                            </a:solidFill>
                            <a:latin typeface="Cambria Math" panose="02040503050406030204" pitchFamily="18" charset="0"/>
                          </a:rPr>
                          <m:t>𝟑</m:t>
                        </m:r>
                      </m:sup>
                    </m:sSup>
                    <m:r>
                      <a:rPr lang="en-US" altLang="zh-CN" sz="2400" b="1" i="1" smtClean="0">
                        <a:solidFill>
                          <a:srgbClr val="C00000"/>
                        </a:solidFill>
                        <a:latin typeface="Cambria Math" panose="02040503050406030204" pitchFamily="18" charset="0"/>
                      </a:rPr>
                      <m:t>∪⋯∪</m:t>
                    </m:r>
                    <m:sSup>
                      <m:sSupPr>
                        <m:ctrlPr>
                          <a:rPr lang="en-US" altLang="zh-CN" sz="2400" b="1" i="1" smtClean="0">
                            <a:solidFill>
                              <a:srgbClr val="C00000"/>
                            </a:solidFill>
                            <a:latin typeface="Cambria Math" panose="02040503050406030204" pitchFamily="18" charset="0"/>
                          </a:rPr>
                        </m:ctrlPr>
                      </m:sSupPr>
                      <m:e>
                        <m:r>
                          <a:rPr lang="en-US" altLang="zh-CN" sz="2400" b="1" i="1" smtClean="0">
                            <a:solidFill>
                              <a:srgbClr val="C00000"/>
                            </a:solidFill>
                            <a:latin typeface="Cambria Math" panose="02040503050406030204" pitchFamily="18" charset="0"/>
                          </a:rPr>
                          <m:t>𝑹</m:t>
                        </m:r>
                      </m:e>
                      <m:sup>
                        <m:r>
                          <a:rPr lang="en-US" altLang="zh-CN" sz="2400" b="1" i="1" smtClean="0">
                            <a:solidFill>
                              <a:srgbClr val="C00000"/>
                            </a:solidFill>
                            <a:latin typeface="Cambria Math" panose="02040503050406030204" pitchFamily="18" charset="0"/>
                          </a:rPr>
                          <m:t>𝒌</m:t>
                        </m:r>
                      </m:sup>
                    </m:sSup>
                    <m:r>
                      <a:rPr lang="en-US" altLang="zh-CN" sz="2400" b="1" i="1" smtClean="0">
                        <a:solidFill>
                          <a:srgbClr val="C00000"/>
                        </a:solidFill>
                        <a:latin typeface="Cambria Math" panose="02040503050406030204" pitchFamily="18" charset="0"/>
                      </a:rPr>
                      <m:t>∪⋯</m:t>
                    </m:r>
                  </m:oMath>
                </a14:m>
                <a:endParaRPr lang="zh-CN" altLang="en-US" sz="2400" b="1">
                  <a:solidFill>
                    <a:schemeClr val="accent2">
                      <a:lumMod val="50000"/>
                    </a:schemeClr>
                  </a:solidFill>
                </a:endParaRPr>
              </a:p>
            </p:txBody>
          </p:sp>
        </mc:Choice>
        <mc:Fallback xmlns="">
          <p:sp>
            <p:nvSpPr>
              <p:cNvPr id="11" name="文本框 10">
                <a:extLst>
                  <a:ext uri="{FF2B5EF4-FFF2-40B4-BE49-F238E27FC236}">
                    <a16:creationId xmlns:a16="http://schemas.microsoft.com/office/drawing/2014/main" id="{FC454B10-2B81-4C3E-8AC5-4620AF0B502D}"/>
                  </a:ext>
                </a:extLst>
              </p:cNvPr>
              <p:cNvSpPr txBox="1">
                <a:spLocks noRot="1" noChangeAspect="1" noMove="1" noResize="1" noEditPoints="1" noAdjustHandles="1" noChangeArrowheads="1" noChangeShapeType="1" noTextEdit="1"/>
              </p:cNvSpPr>
              <p:nvPr/>
            </p:nvSpPr>
            <p:spPr>
              <a:xfrm>
                <a:off x="671895" y="1021512"/>
                <a:ext cx="9946337" cy="485133"/>
              </a:xfrm>
              <a:prstGeom prst="rect">
                <a:avLst/>
              </a:prstGeom>
              <a:blipFill>
                <a:blip r:embed="rId2"/>
                <a:stretch>
                  <a:fillRect l="-61" t="-84810" b="-144304"/>
                </a:stretch>
              </a:blipFill>
            </p:spPr>
            <p:txBody>
              <a:bodyPr/>
              <a:lstStyle/>
              <a:p>
                <a:r>
                  <a:rPr lang="zh-CN" altLang="en-US">
                    <a:noFill/>
                  </a:rPr>
                  <a:t> </a:t>
                </a:r>
              </a:p>
            </p:txBody>
          </p:sp>
        </mc:Fallback>
      </mc:AlternateContent>
      <p:grpSp>
        <p:nvGrpSpPr>
          <p:cNvPr id="52" name="组合 51">
            <a:extLst>
              <a:ext uri="{FF2B5EF4-FFF2-40B4-BE49-F238E27FC236}">
                <a16:creationId xmlns:a16="http://schemas.microsoft.com/office/drawing/2014/main" id="{9B4A11FA-7771-405F-BD91-0AD68975A280}"/>
              </a:ext>
            </a:extLst>
          </p:cNvPr>
          <p:cNvGrpSpPr/>
          <p:nvPr/>
        </p:nvGrpSpPr>
        <p:grpSpPr>
          <a:xfrm>
            <a:off x="921075" y="1628566"/>
            <a:ext cx="10558984" cy="4765560"/>
            <a:chOff x="921075" y="1628566"/>
            <a:chExt cx="10558984" cy="4765560"/>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D7AADDCB-5A85-4F15-B4CC-02519BB3C058}"/>
                    </a:ext>
                  </a:extLst>
                </p:cNvPr>
                <p:cNvSpPr txBox="1"/>
                <p:nvPr/>
              </p:nvSpPr>
              <p:spPr>
                <a:xfrm>
                  <a:off x="4092449" y="1716064"/>
                  <a:ext cx="2311175" cy="429413"/>
                </a:xfrm>
                <a:prstGeom prst="rect">
                  <a:avLst/>
                </a:prstGeom>
                <a:solidFill>
                  <a:schemeClr val="accent2">
                    <a:lumMod val="20000"/>
                    <a:lumOff val="80000"/>
                  </a:schemeClr>
                </a:solidFill>
              </p:spPr>
              <p:txBody>
                <a:bodyPr wrap="square" rtlCol="0">
                  <a:spAutoFit/>
                </a:bodyPr>
                <a:lstStyle/>
                <a:p>
                  <a:pPr algn="ctr">
                    <a:lnSpc>
                      <a:spcPts val="2800"/>
                    </a:lnSpc>
                    <a:spcBef>
                      <a:spcPts val="600"/>
                    </a:spcBef>
                  </a:pPr>
                  <a:r>
                    <a:rPr lang="en-US" altLang="zh-CN" sz="2000" b="1">
                      <a:solidFill>
                        <a:srgbClr val="002060"/>
                      </a:solidFill>
                      <a:latin typeface="+mn-ea"/>
                    </a:rPr>
                    <a:t> </a:t>
                  </a:r>
                  <a14:m>
                    <m:oMath xmlns:m="http://schemas.openxmlformats.org/officeDocument/2006/math">
                      <m:r>
                        <a:rPr lang="en-US" altLang="zh-CN" sz="2000" b="1" i="1" smtClean="0">
                          <a:solidFill>
                            <a:srgbClr val="002060"/>
                          </a:solidFill>
                          <a:latin typeface="Cambria Math" panose="02040503050406030204" pitchFamily="18" charset="0"/>
                        </a:rPr>
                        <m:t>𝒕</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𝑹</m:t>
                          </m:r>
                        </m:e>
                      </m:d>
                      <m:r>
                        <a:rPr lang="en-US" altLang="zh-CN" sz="2000" b="1" i="1" smtClean="0">
                          <a:solidFill>
                            <a:srgbClr val="002060"/>
                          </a:solidFill>
                          <a:latin typeface="Cambria Math" panose="02040503050406030204" pitchFamily="18" charset="0"/>
                        </a:rPr>
                        <m:t>= </m:t>
                      </m:r>
                      <m:nary>
                        <m:naryPr>
                          <m:chr m:val="⋃"/>
                          <m:ctrlPr>
                            <a:rPr lang="en-US" altLang="zh-CN" sz="2000" b="1" i="1" smtClean="0">
                              <a:solidFill>
                                <a:srgbClr val="002060"/>
                              </a:solidFill>
                              <a:latin typeface="Cambria Math" panose="02040503050406030204" pitchFamily="18" charset="0"/>
                            </a:rPr>
                          </m:ctrlPr>
                        </m:naryPr>
                        <m:sub>
                          <m:r>
                            <a:rPr lang="en-US" altLang="zh-CN" sz="2000" b="1" i="1" smtClean="0">
                              <a:solidFill>
                                <a:srgbClr val="002060"/>
                              </a:solidFill>
                              <a:latin typeface="Cambria Math" panose="02040503050406030204" pitchFamily="18" charset="0"/>
                            </a:rPr>
                            <m:t>𝒌</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sub>
                        <m:sup>
                          <m:r>
                            <a:rPr lang="en-US" altLang="zh-CN" sz="2000" b="1" i="1" smtClean="0">
                              <a:solidFill>
                                <a:srgbClr val="002060"/>
                              </a:solidFill>
                              <a:latin typeface="Cambria Math" panose="02040503050406030204" pitchFamily="18" charset="0"/>
                            </a:rPr>
                            <m:t>∞</m:t>
                          </m:r>
                        </m:sup>
                        <m:e>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𝑹</m:t>
                              </m:r>
                            </m:e>
                            <m:sup>
                              <m:r>
                                <a:rPr lang="en-US" altLang="zh-CN" sz="2000" b="1" i="1" smtClean="0">
                                  <a:solidFill>
                                    <a:srgbClr val="002060"/>
                                  </a:solidFill>
                                  <a:latin typeface="Cambria Math" panose="02040503050406030204" pitchFamily="18" charset="0"/>
                                </a:rPr>
                                <m:t>𝒌</m:t>
                              </m:r>
                            </m:sup>
                          </m:sSup>
                        </m:e>
                      </m:nary>
                    </m:oMath>
                  </a14:m>
                  <a:endParaRPr lang="zh-CN" altLang="en-US" sz="2000" b="1">
                    <a:solidFill>
                      <a:srgbClr val="002060"/>
                    </a:solidFill>
                    <a:latin typeface="+mn-ea"/>
                  </a:endParaRPr>
                </a:p>
              </p:txBody>
            </p:sp>
          </mc:Choice>
          <mc:Fallback xmlns="">
            <p:sp>
              <p:nvSpPr>
                <p:cNvPr id="3" name="文本框 2">
                  <a:extLst>
                    <a:ext uri="{FF2B5EF4-FFF2-40B4-BE49-F238E27FC236}">
                      <a16:creationId xmlns:a16="http://schemas.microsoft.com/office/drawing/2014/main" id="{D7AADDCB-5A85-4F15-B4CC-02519BB3C058}"/>
                    </a:ext>
                  </a:extLst>
                </p:cNvPr>
                <p:cNvSpPr txBox="1">
                  <a:spLocks noRot="1" noChangeAspect="1" noMove="1" noResize="1" noEditPoints="1" noAdjustHandles="1" noChangeArrowheads="1" noChangeShapeType="1" noTextEdit="1"/>
                </p:cNvSpPr>
                <p:nvPr/>
              </p:nvSpPr>
              <p:spPr>
                <a:xfrm>
                  <a:off x="4092449" y="1716064"/>
                  <a:ext cx="2311175" cy="429413"/>
                </a:xfrm>
                <a:prstGeom prst="rect">
                  <a:avLst/>
                </a:prstGeom>
                <a:blipFill>
                  <a:blip r:embed="rId3"/>
                  <a:stretch>
                    <a:fillRect t="-77143" b="-13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759E8677-53AE-4EE2-9E45-560D99729B08}"/>
                    </a:ext>
                  </a:extLst>
                </p:cNvPr>
                <p:cNvSpPr txBox="1"/>
                <p:nvPr/>
              </p:nvSpPr>
              <p:spPr>
                <a:xfrm>
                  <a:off x="1008852" y="2616411"/>
                  <a:ext cx="1763791" cy="429413"/>
                </a:xfrm>
                <a:prstGeom prst="rect">
                  <a:avLst/>
                </a:prstGeom>
                <a:solidFill>
                  <a:schemeClr val="accent6">
                    <a:lumMod val="20000"/>
                    <a:lumOff val="80000"/>
                  </a:schemeClr>
                </a:solidFill>
              </p:spPr>
              <p:txBody>
                <a:bodyPr wrap="square" rtlCol="0">
                  <a:spAutoFit/>
                </a:bodyPr>
                <a:lstStyle/>
                <a:p>
                  <a:pPr algn="ctr">
                    <a:lnSpc>
                      <a:spcPts val="2800"/>
                    </a:lnSpc>
                    <a:spcBef>
                      <a:spcPts val="600"/>
                    </a:spcBef>
                  </a:pPr>
                  <a:r>
                    <a:rPr lang="en-US" altLang="zh-CN" sz="2000" b="1">
                      <a:solidFill>
                        <a:srgbClr val="002060"/>
                      </a:solidFill>
                      <a:latin typeface="+mn-ea"/>
                    </a:rPr>
                    <a:t> </a:t>
                  </a:r>
                  <a14:m>
                    <m:oMath xmlns:m="http://schemas.openxmlformats.org/officeDocument/2006/math">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nary>
                        <m:naryPr>
                          <m:chr m:val="⋃"/>
                          <m:ctrlPr>
                            <a:rPr lang="en-US" altLang="zh-CN" sz="2000" b="1" i="1">
                              <a:solidFill>
                                <a:srgbClr val="002060"/>
                              </a:solidFill>
                              <a:latin typeface="Cambria Math" panose="02040503050406030204" pitchFamily="18" charset="0"/>
                            </a:rPr>
                          </m:ctrlPr>
                        </m:naryPr>
                        <m:sub>
                          <m:r>
                            <a:rPr lang="en-US" altLang="zh-CN" sz="2000" b="1" i="1">
                              <a:solidFill>
                                <a:srgbClr val="002060"/>
                              </a:solidFill>
                              <a:latin typeface="Cambria Math" panose="02040503050406030204" pitchFamily="18" charset="0"/>
                            </a:rPr>
                            <m:t>𝒌</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𝟏</m:t>
                          </m:r>
                        </m:sub>
                        <m:sup>
                          <m:r>
                            <a:rPr lang="en-US" altLang="zh-CN" sz="2000" b="1" i="1">
                              <a:solidFill>
                                <a:srgbClr val="002060"/>
                              </a:solidFill>
                              <a:latin typeface="Cambria Math" panose="02040503050406030204" pitchFamily="18" charset="0"/>
                            </a:rPr>
                            <m:t>∞</m:t>
                          </m:r>
                        </m:sup>
                        <m:e>
                          <m:sSup>
                            <m:sSupPr>
                              <m:ctrlPr>
                                <a:rPr lang="en-US" altLang="zh-CN" sz="2000" b="1" i="1">
                                  <a:solidFill>
                                    <a:srgbClr val="002060"/>
                                  </a:solidFill>
                                  <a:latin typeface="Cambria Math" panose="02040503050406030204" pitchFamily="18" charset="0"/>
                                </a:rPr>
                              </m:ctrlPr>
                            </m:sSupPr>
                            <m:e>
                              <m:r>
                                <a:rPr lang="en-US" altLang="zh-CN" sz="2000" b="1" i="1">
                                  <a:solidFill>
                                    <a:srgbClr val="002060"/>
                                  </a:solidFill>
                                  <a:latin typeface="Cambria Math" panose="02040503050406030204" pitchFamily="18" charset="0"/>
                                </a:rPr>
                                <m:t>𝑹</m:t>
                              </m:r>
                            </m:e>
                            <m:sup>
                              <m:r>
                                <a:rPr lang="en-US" altLang="zh-CN" sz="2000" b="1" i="1">
                                  <a:solidFill>
                                    <a:srgbClr val="002060"/>
                                  </a:solidFill>
                                  <a:latin typeface="Cambria Math" panose="02040503050406030204" pitchFamily="18" charset="0"/>
                                </a:rPr>
                                <m:t>𝒌</m:t>
                              </m:r>
                            </m:sup>
                          </m:sSup>
                        </m:e>
                      </m:nary>
                    </m:oMath>
                  </a14:m>
                  <a:endParaRPr lang="zh-CN" altLang="en-US" sz="2000" b="1">
                    <a:solidFill>
                      <a:srgbClr val="002060"/>
                    </a:solidFill>
                    <a:latin typeface="+mn-ea"/>
                  </a:endParaRPr>
                </a:p>
              </p:txBody>
            </p:sp>
          </mc:Choice>
          <mc:Fallback xmlns="">
            <p:sp>
              <p:nvSpPr>
                <p:cNvPr id="4" name="文本框 3">
                  <a:extLst>
                    <a:ext uri="{FF2B5EF4-FFF2-40B4-BE49-F238E27FC236}">
                      <a16:creationId xmlns:a16="http://schemas.microsoft.com/office/drawing/2014/main" id="{759E8677-53AE-4EE2-9E45-560D99729B08}"/>
                    </a:ext>
                  </a:extLst>
                </p:cNvPr>
                <p:cNvSpPr txBox="1">
                  <a:spLocks noRot="1" noChangeAspect="1" noMove="1" noResize="1" noEditPoints="1" noAdjustHandles="1" noChangeArrowheads="1" noChangeShapeType="1" noTextEdit="1"/>
                </p:cNvSpPr>
                <p:nvPr/>
              </p:nvSpPr>
              <p:spPr>
                <a:xfrm>
                  <a:off x="1008852" y="2616411"/>
                  <a:ext cx="1763791" cy="429413"/>
                </a:xfrm>
                <a:prstGeom prst="rect">
                  <a:avLst/>
                </a:prstGeom>
                <a:blipFill>
                  <a:blip r:embed="rId4"/>
                  <a:stretch>
                    <a:fillRect t="-76056" b="-1309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C021A912-4D2E-4281-8AAB-0B5A78B47376}"/>
                    </a:ext>
                  </a:extLst>
                </p:cNvPr>
                <p:cNvSpPr txBox="1"/>
                <p:nvPr/>
              </p:nvSpPr>
              <p:spPr>
                <a:xfrm>
                  <a:off x="4007976" y="2623086"/>
                  <a:ext cx="2480120" cy="429413"/>
                </a:xfrm>
                <a:prstGeom prst="rect">
                  <a:avLst/>
                </a:prstGeom>
                <a:solidFill>
                  <a:schemeClr val="accent2">
                    <a:lumMod val="20000"/>
                    <a:lumOff val="80000"/>
                  </a:schemeClr>
                </a:solidFill>
              </p:spPr>
              <p:txBody>
                <a:bodyPr wrap="square" rtlCol="0">
                  <a:spAutoFit/>
                </a:bodyPr>
                <a:lstStyle/>
                <a:p>
                  <a:pPr>
                    <a:lnSpc>
                      <a:spcPts val="2800"/>
                    </a:lnSpc>
                    <a:spcBef>
                      <a:spcPts val="600"/>
                    </a:spcBef>
                  </a:pPr>
                  <a14:m>
                    <m:oMath xmlns:m="http://schemas.openxmlformats.org/officeDocument/2006/math">
                      <m:nary>
                        <m:naryPr>
                          <m:chr m:val="⋃"/>
                          <m:ctrlPr>
                            <a:rPr lang="en-US" altLang="zh-CN" sz="2000" b="1" i="1" smtClean="0">
                              <a:solidFill>
                                <a:srgbClr val="002060"/>
                              </a:solidFill>
                              <a:latin typeface="Cambria Math" panose="02040503050406030204" pitchFamily="18" charset="0"/>
                            </a:rPr>
                          </m:ctrlPr>
                        </m:naryPr>
                        <m:sub>
                          <m:r>
                            <a:rPr lang="en-US" altLang="zh-CN" sz="2000" b="1" i="1">
                              <a:solidFill>
                                <a:srgbClr val="002060"/>
                              </a:solidFill>
                              <a:latin typeface="Cambria Math" panose="02040503050406030204" pitchFamily="18" charset="0"/>
                            </a:rPr>
                            <m:t>𝒌</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𝟏</m:t>
                          </m:r>
                        </m:sub>
                        <m:sup>
                          <m:r>
                            <a:rPr lang="en-US" altLang="zh-CN" sz="2000" b="1" i="1">
                              <a:solidFill>
                                <a:srgbClr val="002060"/>
                              </a:solidFill>
                              <a:latin typeface="Cambria Math" panose="02040503050406030204" pitchFamily="18" charset="0"/>
                            </a:rPr>
                            <m:t>∞</m:t>
                          </m:r>
                        </m:sup>
                        <m:e>
                          <m:sSup>
                            <m:sSupPr>
                              <m:ctrlPr>
                                <a:rPr lang="en-US" altLang="zh-CN" sz="2000" b="1" i="1">
                                  <a:solidFill>
                                    <a:srgbClr val="002060"/>
                                  </a:solidFill>
                                  <a:latin typeface="Cambria Math" panose="02040503050406030204" pitchFamily="18" charset="0"/>
                                </a:rPr>
                              </m:ctrlPr>
                            </m:sSupPr>
                            <m:e>
                              <m:r>
                                <a:rPr lang="en-US" altLang="zh-CN" sz="2000" b="1" i="1">
                                  <a:solidFill>
                                    <a:srgbClr val="002060"/>
                                  </a:solidFill>
                                  <a:latin typeface="Cambria Math" panose="02040503050406030204" pitchFamily="18" charset="0"/>
                                </a:rPr>
                                <m:t>𝑹</m:t>
                              </m:r>
                            </m:e>
                            <m:sup>
                              <m:r>
                                <a:rPr lang="en-US" altLang="zh-CN" sz="2000" b="1" i="1">
                                  <a:solidFill>
                                    <a:srgbClr val="002060"/>
                                  </a:solidFill>
                                  <a:latin typeface="Cambria Math" panose="02040503050406030204" pitchFamily="18" charset="0"/>
                                </a:rPr>
                                <m:t>𝒌</m:t>
                              </m:r>
                            </m:sup>
                          </m:sSup>
                        </m:e>
                      </m:nary>
                    </m:oMath>
                  </a14:m>
                  <a:r>
                    <a:rPr lang="zh-CN" altLang="en-US" sz="2000" b="1">
                      <a:solidFill>
                        <a:srgbClr val="002060"/>
                      </a:solidFill>
                      <a:latin typeface="+mn-ea"/>
                    </a:rPr>
                    <a:t>是传递关系</a:t>
                  </a:r>
                </a:p>
              </p:txBody>
            </p:sp>
          </mc:Choice>
          <mc:Fallback xmlns="">
            <p:sp>
              <p:nvSpPr>
                <p:cNvPr id="13" name="文本框 12">
                  <a:extLst>
                    <a:ext uri="{FF2B5EF4-FFF2-40B4-BE49-F238E27FC236}">
                      <a16:creationId xmlns:a16="http://schemas.microsoft.com/office/drawing/2014/main" id="{C021A912-4D2E-4281-8AAB-0B5A78B47376}"/>
                    </a:ext>
                  </a:extLst>
                </p:cNvPr>
                <p:cNvSpPr txBox="1">
                  <a:spLocks noRot="1" noChangeAspect="1" noMove="1" noResize="1" noEditPoints="1" noAdjustHandles="1" noChangeArrowheads="1" noChangeShapeType="1" noTextEdit="1"/>
                </p:cNvSpPr>
                <p:nvPr/>
              </p:nvSpPr>
              <p:spPr>
                <a:xfrm>
                  <a:off x="4007976" y="2623086"/>
                  <a:ext cx="2480120" cy="429413"/>
                </a:xfrm>
                <a:prstGeom prst="rect">
                  <a:avLst/>
                </a:prstGeom>
                <a:blipFill>
                  <a:blip r:embed="rId5"/>
                  <a:stretch>
                    <a:fillRect l="-11548" t="-76056" b="-1309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7CDC1D44-B928-467D-A6CD-9C4CD01BE22A}"/>
                    </a:ext>
                  </a:extLst>
                </p:cNvPr>
                <p:cNvSpPr txBox="1"/>
                <p:nvPr/>
              </p:nvSpPr>
              <p:spPr>
                <a:xfrm>
                  <a:off x="8435227" y="2436874"/>
                  <a:ext cx="2689613" cy="788486"/>
                </a:xfrm>
                <a:prstGeom prst="rect">
                  <a:avLst/>
                </a:prstGeom>
                <a:solidFill>
                  <a:schemeClr val="accent2">
                    <a:lumMod val="20000"/>
                    <a:lumOff val="80000"/>
                  </a:schemeClr>
                </a:solidFill>
              </p:spPr>
              <p:txBody>
                <a:bodyPr wrap="square" rtlCol="0">
                  <a:spAutoFit/>
                </a:bodyPr>
                <a:lstStyle/>
                <a:p>
                  <a:pPr algn="ctr">
                    <a:lnSpc>
                      <a:spcPts val="2800"/>
                    </a:lnSpc>
                    <a:spcBef>
                      <a:spcPts val="600"/>
                    </a:spcBef>
                  </a:pPr>
                  <a:r>
                    <a:rPr lang="zh-CN" altLang="en-US" sz="2000" b="1">
                      <a:solidFill>
                        <a:srgbClr val="002060"/>
                      </a:solidFill>
                      <a:latin typeface="+mn-ea"/>
                    </a:rPr>
                    <a:t>对包含</a:t>
                  </a:r>
                  <a14:m>
                    <m:oMath xmlns:m="http://schemas.openxmlformats.org/officeDocument/2006/math">
                      <m:r>
                        <a:rPr lang="en-US" altLang="zh-CN" sz="2000" b="1" i="1" smtClean="0">
                          <a:solidFill>
                            <a:srgbClr val="002060"/>
                          </a:solidFill>
                          <a:latin typeface="Cambria Math" panose="02040503050406030204" pitchFamily="18" charset="0"/>
                        </a:rPr>
                        <m:t>𝑹</m:t>
                      </m:r>
                    </m:oMath>
                  </a14:m>
                  <a:r>
                    <a:rPr lang="zh-CN" altLang="en-US" sz="2000" b="1">
                      <a:solidFill>
                        <a:srgbClr val="002060"/>
                      </a:solidFill>
                      <a:latin typeface="+mn-ea"/>
                    </a:rPr>
                    <a:t>的任意传递关系</a:t>
                  </a:r>
                  <a14:m>
                    <m:oMath xmlns:m="http://schemas.openxmlformats.org/officeDocument/2006/math">
                      <m:r>
                        <a:rPr lang="en-US" altLang="zh-CN" sz="2000" b="1" i="1" smtClean="0">
                          <a:solidFill>
                            <a:srgbClr val="002060"/>
                          </a:solidFill>
                          <a:latin typeface="Cambria Math" panose="02040503050406030204" pitchFamily="18" charset="0"/>
                        </a:rPr>
                        <m:t>𝑺</m:t>
                      </m:r>
                    </m:oMath>
                  </a14:m>
                  <a:r>
                    <a:rPr lang="zh-CN" altLang="en-US" sz="2000" b="1">
                      <a:solidFill>
                        <a:srgbClr val="002060"/>
                      </a:solidFill>
                      <a:latin typeface="+mn-ea"/>
                    </a:rPr>
                    <a:t>，有</a:t>
                  </a:r>
                  <a14:m>
                    <m:oMath xmlns:m="http://schemas.openxmlformats.org/officeDocument/2006/math">
                      <m:nary>
                        <m:naryPr>
                          <m:chr m:val="⋃"/>
                          <m:ctrlPr>
                            <a:rPr lang="en-US" altLang="zh-CN" sz="2000" b="1" i="1">
                              <a:solidFill>
                                <a:srgbClr val="002060"/>
                              </a:solidFill>
                              <a:latin typeface="Cambria Math" panose="02040503050406030204" pitchFamily="18" charset="0"/>
                            </a:rPr>
                          </m:ctrlPr>
                        </m:naryPr>
                        <m:sub>
                          <m:r>
                            <a:rPr lang="en-US" altLang="zh-CN" sz="2000" b="1" i="1">
                              <a:solidFill>
                                <a:srgbClr val="002060"/>
                              </a:solidFill>
                              <a:latin typeface="Cambria Math" panose="02040503050406030204" pitchFamily="18" charset="0"/>
                            </a:rPr>
                            <m:t>𝒌</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𝟏</m:t>
                          </m:r>
                        </m:sub>
                        <m:sup>
                          <m:r>
                            <a:rPr lang="en-US" altLang="zh-CN" sz="2000" b="1" i="1">
                              <a:solidFill>
                                <a:srgbClr val="002060"/>
                              </a:solidFill>
                              <a:latin typeface="Cambria Math" panose="02040503050406030204" pitchFamily="18" charset="0"/>
                            </a:rPr>
                            <m:t>∞</m:t>
                          </m:r>
                        </m:sup>
                        <m:e>
                          <m:sSup>
                            <m:sSupPr>
                              <m:ctrlPr>
                                <a:rPr lang="en-US" altLang="zh-CN" sz="2000" b="1" i="1">
                                  <a:solidFill>
                                    <a:srgbClr val="002060"/>
                                  </a:solidFill>
                                  <a:latin typeface="Cambria Math" panose="02040503050406030204" pitchFamily="18" charset="0"/>
                                </a:rPr>
                              </m:ctrlPr>
                            </m:sSupPr>
                            <m:e>
                              <m:r>
                                <a:rPr lang="en-US" altLang="zh-CN" sz="2000" b="1" i="1">
                                  <a:solidFill>
                                    <a:srgbClr val="002060"/>
                                  </a:solidFill>
                                  <a:latin typeface="Cambria Math" panose="02040503050406030204" pitchFamily="18" charset="0"/>
                                </a:rPr>
                                <m:t>𝑹</m:t>
                              </m:r>
                            </m:e>
                            <m:sup>
                              <m:r>
                                <a:rPr lang="en-US" altLang="zh-CN" sz="2000" b="1" i="1">
                                  <a:solidFill>
                                    <a:srgbClr val="002060"/>
                                  </a:solidFill>
                                  <a:latin typeface="Cambria Math" panose="02040503050406030204" pitchFamily="18" charset="0"/>
                                </a:rPr>
                                <m:t>𝒌</m:t>
                              </m:r>
                            </m:sup>
                          </m:sSup>
                        </m:e>
                      </m:nary>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𝑺</m:t>
                      </m:r>
                    </m:oMath>
                  </a14:m>
                  <a:endParaRPr lang="zh-CN" altLang="en-US" sz="2000" b="1">
                    <a:solidFill>
                      <a:srgbClr val="002060"/>
                    </a:solidFill>
                    <a:latin typeface="+mn-ea"/>
                  </a:endParaRPr>
                </a:p>
              </p:txBody>
            </p:sp>
          </mc:Choice>
          <mc:Fallback xmlns="">
            <p:sp>
              <p:nvSpPr>
                <p:cNvPr id="15" name="文本框 14">
                  <a:extLst>
                    <a:ext uri="{FF2B5EF4-FFF2-40B4-BE49-F238E27FC236}">
                      <a16:creationId xmlns:a16="http://schemas.microsoft.com/office/drawing/2014/main" id="{7CDC1D44-B928-467D-A6CD-9C4CD01BE22A}"/>
                    </a:ext>
                  </a:extLst>
                </p:cNvPr>
                <p:cNvSpPr txBox="1">
                  <a:spLocks noRot="1" noChangeAspect="1" noMove="1" noResize="1" noEditPoints="1" noAdjustHandles="1" noChangeArrowheads="1" noChangeShapeType="1" noTextEdit="1"/>
                </p:cNvSpPr>
                <p:nvPr/>
              </p:nvSpPr>
              <p:spPr>
                <a:xfrm>
                  <a:off x="8435227" y="2436874"/>
                  <a:ext cx="2689613" cy="788486"/>
                </a:xfrm>
                <a:prstGeom prst="rect">
                  <a:avLst/>
                </a:prstGeom>
                <a:blipFill>
                  <a:blip r:embed="rId6"/>
                  <a:stretch>
                    <a:fillRect l="-2041" t="-775" r="-1814" b="-720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2636309E-D49A-434B-87C3-470B42D2A5DF}"/>
                    </a:ext>
                  </a:extLst>
                </p:cNvPr>
                <p:cNvSpPr txBox="1"/>
                <p:nvPr/>
              </p:nvSpPr>
              <p:spPr>
                <a:xfrm>
                  <a:off x="3179533" y="3578662"/>
                  <a:ext cx="4137005" cy="1147558"/>
                </a:xfrm>
                <a:prstGeom prst="rect">
                  <a:avLst/>
                </a:prstGeom>
                <a:solidFill>
                  <a:schemeClr val="accent2">
                    <a:lumMod val="20000"/>
                    <a:lumOff val="80000"/>
                  </a:schemeClr>
                </a:solidFill>
              </p:spPr>
              <p:txBody>
                <a:bodyPr wrap="square" rtlCol="0">
                  <a:spAutoFit/>
                </a:bodyPr>
                <a:lstStyle/>
                <a:p>
                  <a:pPr algn="ctr">
                    <a:lnSpc>
                      <a:spcPts val="2800"/>
                    </a:lnSpc>
                  </a:pPr>
                  <a:r>
                    <a:rPr lang="en-US" altLang="zh-CN" sz="2000" b="1">
                      <a:solidFill>
                        <a:srgbClr val="002060"/>
                      </a:solidFill>
                      <a:latin typeface="+mn-ea"/>
                    </a:rPr>
                    <a:t> </a:t>
                  </a:r>
                  <a14:m>
                    <m:oMath xmlns:m="http://schemas.openxmlformats.org/officeDocument/2006/math">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𝒙</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𝒚</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𝒛</m:t>
                      </m:r>
                      <m:r>
                        <a:rPr lang="en-US" altLang="zh-CN" sz="2000" b="1" i="1" smtClean="0">
                          <a:solidFill>
                            <a:srgbClr val="002060"/>
                          </a:solidFill>
                          <a:latin typeface="Cambria Math" panose="02040503050406030204" pitchFamily="18" charset="0"/>
                        </a:rPr>
                        <m:t>, </m:t>
                      </m:r>
                    </m:oMath>
                  </a14:m>
                  <a:endParaRPr lang="en-US" altLang="zh-CN" sz="2000" b="1" i="1">
                    <a:solidFill>
                      <a:srgbClr val="002060"/>
                    </a:solidFill>
                    <a:latin typeface="+mn-ea"/>
                  </a:endParaRPr>
                </a:p>
                <a:p>
                  <a:pPr algn="ctr">
                    <a:lnSpc>
                      <a:spcPts val="2800"/>
                    </a:lnSpc>
                  </a:pPr>
                  <a:r>
                    <a:rPr lang="en-US" altLang="zh-CN" sz="2000" b="1">
                      <a:solidFill>
                        <a:srgbClr val="002060"/>
                      </a:solidFill>
                      <a:latin typeface="+mn-ea"/>
                    </a:rPr>
                    <a:t> </a:t>
                  </a:r>
                  <a14:m>
                    <m:oMath xmlns:m="http://schemas.openxmlformats.org/officeDocument/2006/math">
                      <m:d>
                        <m:dPr>
                          <m:begChr m:val="⟨"/>
                          <m:endChr m:val="⟩"/>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𝒙</m:t>
                          </m:r>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𝒚</m:t>
                          </m:r>
                        </m:e>
                      </m:d>
                      <m:r>
                        <a:rPr lang="en-US" altLang="zh-CN" sz="2000" b="1" i="1" smtClean="0">
                          <a:solidFill>
                            <a:srgbClr val="002060"/>
                          </a:solidFill>
                          <a:latin typeface="Cambria Math" panose="02040503050406030204" pitchFamily="18" charset="0"/>
                        </a:rPr>
                        <m:t>∈</m:t>
                      </m:r>
                      <m:nary>
                        <m:naryPr>
                          <m:chr m:val="⋃"/>
                          <m:ctrlPr>
                            <a:rPr lang="en-US" altLang="zh-CN" sz="2000" b="1" i="1">
                              <a:solidFill>
                                <a:srgbClr val="002060"/>
                              </a:solidFill>
                              <a:latin typeface="Cambria Math" panose="02040503050406030204" pitchFamily="18" charset="0"/>
                            </a:rPr>
                          </m:ctrlPr>
                        </m:naryPr>
                        <m:sub>
                          <m:r>
                            <a:rPr lang="en-US" altLang="zh-CN" sz="2000" b="1" i="1">
                              <a:solidFill>
                                <a:srgbClr val="002060"/>
                              </a:solidFill>
                              <a:latin typeface="Cambria Math" panose="02040503050406030204" pitchFamily="18" charset="0"/>
                            </a:rPr>
                            <m:t>𝒌</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𝟏</m:t>
                          </m:r>
                        </m:sub>
                        <m:sup>
                          <m:r>
                            <a:rPr lang="en-US" altLang="zh-CN" sz="2000" b="1" i="1">
                              <a:solidFill>
                                <a:srgbClr val="002060"/>
                              </a:solidFill>
                              <a:latin typeface="Cambria Math" panose="02040503050406030204" pitchFamily="18" charset="0"/>
                            </a:rPr>
                            <m:t>∞</m:t>
                          </m:r>
                        </m:sup>
                        <m:e>
                          <m:sSup>
                            <m:sSupPr>
                              <m:ctrlPr>
                                <a:rPr lang="en-US" altLang="zh-CN" sz="2000" b="1" i="1">
                                  <a:solidFill>
                                    <a:srgbClr val="002060"/>
                                  </a:solidFill>
                                  <a:latin typeface="Cambria Math" panose="02040503050406030204" pitchFamily="18" charset="0"/>
                                </a:rPr>
                              </m:ctrlPr>
                            </m:sSupPr>
                            <m:e>
                              <m:r>
                                <a:rPr lang="en-US" altLang="zh-CN" sz="2000" b="1" i="1">
                                  <a:solidFill>
                                    <a:srgbClr val="002060"/>
                                  </a:solidFill>
                                  <a:latin typeface="Cambria Math" panose="02040503050406030204" pitchFamily="18" charset="0"/>
                                </a:rPr>
                                <m:t>𝑹</m:t>
                              </m:r>
                            </m:e>
                            <m:sup>
                              <m:r>
                                <a:rPr lang="en-US" altLang="zh-CN" sz="2000" b="1" i="1">
                                  <a:solidFill>
                                    <a:srgbClr val="002060"/>
                                  </a:solidFill>
                                  <a:latin typeface="Cambria Math" panose="02040503050406030204" pitchFamily="18" charset="0"/>
                                </a:rPr>
                                <m:t>𝒌</m:t>
                              </m:r>
                            </m:sup>
                          </m:sSup>
                        </m:e>
                      </m:nary>
                      <m:r>
                        <a:rPr lang="en-US" altLang="zh-CN" sz="2000" b="1" i="1" smtClean="0">
                          <a:solidFill>
                            <a:srgbClr val="002060"/>
                          </a:solidFill>
                          <a:latin typeface="Cambria Math" panose="02040503050406030204" pitchFamily="18" charset="0"/>
                        </a:rPr>
                        <m:t>∧</m:t>
                      </m:r>
                      <m:d>
                        <m:dPr>
                          <m:begChr m:val="⟨"/>
                          <m:endChr m:val="⟩"/>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𝒚</m:t>
                          </m:r>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𝒛</m:t>
                          </m:r>
                        </m:e>
                      </m:d>
                      <m:r>
                        <a:rPr lang="en-US" altLang="zh-CN" sz="2000" b="1" i="1" smtClean="0">
                          <a:solidFill>
                            <a:srgbClr val="002060"/>
                          </a:solidFill>
                          <a:latin typeface="Cambria Math" panose="02040503050406030204" pitchFamily="18" charset="0"/>
                        </a:rPr>
                        <m:t>∈</m:t>
                      </m:r>
                      <m:nary>
                        <m:naryPr>
                          <m:chr m:val="⋃"/>
                          <m:ctrlPr>
                            <a:rPr lang="en-US" altLang="zh-CN" sz="2000" b="1" i="1">
                              <a:solidFill>
                                <a:srgbClr val="002060"/>
                              </a:solidFill>
                              <a:latin typeface="Cambria Math" panose="02040503050406030204" pitchFamily="18" charset="0"/>
                            </a:rPr>
                          </m:ctrlPr>
                        </m:naryPr>
                        <m:sub>
                          <m:r>
                            <a:rPr lang="en-US" altLang="zh-CN" sz="2000" b="1" i="1">
                              <a:solidFill>
                                <a:srgbClr val="002060"/>
                              </a:solidFill>
                              <a:latin typeface="Cambria Math" panose="02040503050406030204" pitchFamily="18" charset="0"/>
                            </a:rPr>
                            <m:t>𝒌</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𝟏</m:t>
                          </m:r>
                        </m:sub>
                        <m:sup>
                          <m:r>
                            <a:rPr lang="en-US" altLang="zh-CN" sz="2000" b="1" i="1">
                              <a:solidFill>
                                <a:srgbClr val="002060"/>
                              </a:solidFill>
                              <a:latin typeface="Cambria Math" panose="02040503050406030204" pitchFamily="18" charset="0"/>
                            </a:rPr>
                            <m:t>∞</m:t>
                          </m:r>
                        </m:sup>
                        <m:e>
                          <m:sSup>
                            <m:sSupPr>
                              <m:ctrlPr>
                                <a:rPr lang="en-US" altLang="zh-CN" sz="2000" b="1" i="1">
                                  <a:solidFill>
                                    <a:srgbClr val="002060"/>
                                  </a:solidFill>
                                  <a:latin typeface="Cambria Math" panose="02040503050406030204" pitchFamily="18" charset="0"/>
                                </a:rPr>
                              </m:ctrlPr>
                            </m:sSupPr>
                            <m:e>
                              <m:r>
                                <a:rPr lang="en-US" altLang="zh-CN" sz="2000" b="1" i="1">
                                  <a:solidFill>
                                    <a:srgbClr val="002060"/>
                                  </a:solidFill>
                                  <a:latin typeface="Cambria Math" panose="02040503050406030204" pitchFamily="18" charset="0"/>
                                </a:rPr>
                                <m:t>𝑹</m:t>
                              </m:r>
                            </m:e>
                            <m:sup>
                              <m:r>
                                <a:rPr lang="en-US" altLang="zh-CN" sz="2000" b="1" i="1">
                                  <a:solidFill>
                                    <a:srgbClr val="002060"/>
                                  </a:solidFill>
                                  <a:latin typeface="Cambria Math" panose="02040503050406030204" pitchFamily="18" charset="0"/>
                                </a:rPr>
                                <m:t>𝒌</m:t>
                              </m:r>
                            </m:sup>
                          </m:sSup>
                        </m:e>
                      </m:nary>
                    </m:oMath>
                  </a14:m>
                  <a:endParaRPr lang="en-US" altLang="zh-CN" sz="2000" b="1" i="1">
                    <a:solidFill>
                      <a:srgbClr val="002060"/>
                    </a:solidFill>
                    <a:latin typeface="+mn-ea"/>
                  </a:endParaRPr>
                </a:p>
                <a:p>
                  <a:pPr algn="ctr">
                    <a:lnSpc>
                      <a:spcPts val="2800"/>
                    </a:lnSpc>
                  </a:pPr>
                  <a:r>
                    <a:rPr lang="en-US" altLang="zh-CN" sz="2000" b="1">
                      <a:solidFill>
                        <a:srgbClr val="002060"/>
                      </a:solidFill>
                      <a:latin typeface="+mn-ea"/>
                    </a:rPr>
                    <a:t> </a:t>
                  </a:r>
                  <a14:m>
                    <m:oMath xmlns:m="http://schemas.openxmlformats.org/officeDocument/2006/math">
                      <m:r>
                        <a:rPr lang="en-US" altLang="zh-CN" sz="2000" b="1" i="1" smtClean="0">
                          <a:solidFill>
                            <a:srgbClr val="002060"/>
                          </a:solidFill>
                          <a:latin typeface="Cambria Math" panose="02040503050406030204" pitchFamily="18" charset="0"/>
                        </a:rPr>
                        <m:t>⟹</m:t>
                      </m:r>
                      <m:d>
                        <m:dPr>
                          <m:begChr m:val="⟨"/>
                          <m:endChr m:val="⟩"/>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𝒙</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𝒛</m:t>
                          </m:r>
                        </m:e>
                      </m:d>
                      <m:r>
                        <a:rPr lang="en-US" altLang="zh-CN" sz="2000" b="1" i="1" smtClean="0">
                          <a:solidFill>
                            <a:srgbClr val="002060"/>
                          </a:solidFill>
                          <a:latin typeface="Cambria Math" panose="02040503050406030204" pitchFamily="18" charset="0"/>
                        </a:rPr>
                        <m:t>∈</m:t>
                      </m:r>
                      <m:nary>
                        <m:naryPr>
                          <m:chr m:val="⋃"/>
                          <m:ctrlPr>
                            <a:rPr lang="en-US" altLang="zh-CN" sz="2000" b="1" i="1">
                              <a:solidFill>
                                <a:srgbClr val="002060"/>
                              </a:solidFill>
                              <a:latin typeface="Cambria Math" panose="02040503050406030204" pitchFamily="18" charset="0"/>
                            </a:rPr>
                          </m:ctrlPr>
                        </m:naryPr>
                        <m:sub>
                          <m:r>
                            <a:rPr lang="en-US" altLang="zh-CN" sz="2000" b="1" i="1">
                              <a:solidFill>
                                <a:srgbClr val="002060"/>
                              </a:solidFill>
                              <a:latin typeface="Cambria Math" panose="02040503050406030204" pitchFamily="18" charset="0"/>
                            </a:rPr>
                            <m:t>𝒌</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𝟏</m:t>
                          </m:r>
                        </m:sub>
                        <m:sup>
                          <m:r>
                            <a:rPr lang="en-US" altLang="zh-CN" sz="2000" b="1" i="1">
                              <a:solidFill>
                                <a:srgbClr val="002060"/>
                              </a:solidFill>
                              <a:latin typeface="Cambria Math" panose="02040503050406030204" pitchFamily="18" charset="0"/>
                            </a:rPr>
                            <m:t>∞</m:t>
                          </m:r>
                        </m:sup>
                        <m:e>
                          <m:sSup>
                            <m:sSupPr>
                              <m:ctrlPr>
                                <a:rPr lang="en-US" altLang="zh-CN" sz="2000" b="1" i="1">
                                  <a:solidFill>
                                    <a:srgbClr val="002060"/>
                                  </a:solidFill>
                                  <a:latin typeface="Cambria Math" panose="02040503050406030204" pitchFamily="18" charset="0"/>
                                </a:rPr>
                              </m:ctrlPr>
                            </m:sSupPr>
                            <m:e>
                              <m:r>
                                <a:rPr lang="en-US" altLang="zh-CN" sz="2000" b="1" i="1">
                                  <a:solidFill>
                                    <a:srgbClr val="002060"/>
                                  </a:solidFill>
                                  <a:latin typeface="Cambria Math" panose="02040503050406030204" pitchFamily="18" charset="0"/>
                                </a:rPr>
                                <m:t>𝑹</m:t>
                              </m:r>
                            </m:e>
                            <m:sup>
                              <m:r>
                                <a:rPr lang="en-US" altLang="zh-CN" sz="2000" b="1" i="1">
                                  <a:solidFill>
                                    <a:srgbClr val="002060"/>
                                  </a:solidFill>
                                  <a:latin typeface="Cambria Math" panose="02040503050406030204" pitchFamily="18" charset="0"/>
                                </a:rPr>
                                <m:t>𝒌</m:t>
                              </m:r>
                            </m:sup>
                          </m:sSup>
                        </m:e>
                      </m:nary>
                    </m:oMath>
                  </a14:m>
                  <a:endParaRPr lang="zh-CN" altLang="en-US" sz="2000" b="1">
                    <a:solidFill>
                      <a:srgbClr val="002060"/>
                    </a:solidFill>
                    <a:latin typeface="+mn-ea"/>
                  </a:endParaRPr>
                </a:p>
              </p:txBody>
            </p:sp>
          </mc:Choice>
          <mc:Fallback xmlns="">
            <p:sp>
              <p:nvSpPr>
                <p:cNvPr id="16" name="文本框 15">
                  <a:extLst>
                    <a:ext uri="{FF2B5EF4-FFF2-40B4-BE49-F238E27FC236}">
                      <a16:creationId xmlns:a16="http://schemas.microsoft.com/office/drawing/2014/main" id="{2636309E-D49A-434B-87C3-470B42D2A5DF}"/>
                    </a:ext>
                  </a:extLst>
                </p:cNvPr>
                <p:cNvSpPr txBox="1">
                  <a:spLocks noRot="1" noChangeAspect="1" noMove="1" noResize="1" noEditPoints="1" noAdjustHandles="1" noChangeArrowheads="1" noChangeShapeType="1" noTextEdit="1"/>
                </p:cNvSpPr>
                <p:nvPr/>
              </p:nvSpPr>
              <p:spPr>
                <a:xfrm>
                  <a:off x="3179533" y="3578662"/>
                  <a:ext cx="4137005" cy="1147558"/>
                </a:xfrm>
                <a:prstGeom prst="rect">
                  <a:avLst/>
                </a:prstGeom>
                <a:blipFill>
                  <a:blip r:embed="rId7"/>
                  <a:stretch>
                    <a:fillRect b="-489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162F61F3-D2C6-4B22-AF17-69BAD1590E74}"/>
                    </a:ext>
                  </a:extLst>
                </p:cNvPr>
                <p:cNvSpPr txBox="1"/>
                <p:nvPr/>
              </p:nvSpPr>
              <p:spPr>
                <a:xfrm>
                  <a:off x="2993692" y="5232492"/>
                  <a:ext cx="4508685" cy="786818"/>
                </a:xfrm>
                <a:prstGeom prst="rect">
                  <a:avLst/>
                </a:prstGeom>
                <a:solidFill>
                  <a:schemeClr val="accent2">
                    <a:lumMod val="20000"/>
                    <a:lumOff val="80000"/>
                  </a:schemeClr>
                </a:solidFill>
              </p:spPr>
              <p:txBody>
                <a:bodyPr wrap="square" rtlCol="0">
                  <a:spAutoFit/>
                </a:bodyPr>
                <a:lstStyle/>
                <a:p>
                  <a:pPr algn="ctr">
                    <a:lnSpc>
                      <a:spcPts val="2800"/>
                    </a:lnSpc>
                  </a:pPr>
                  <a:r>
                    <a:rPr lang="en-US" altLang="zh-CN" sz="2000" b="1">
                      <a:solidFill>
                        <a:srgbClr val="002060"/>
                      </a:solidFill>
                      <a:latin typeface="+mn-ea"/>
                    </a:rPr>
                    <a:t>  </a:t>
                  </a:r>
                  <a14:m>
                    <m:oMath xmlns:m="http://schemas.openxmlformats.org/officeDocument/2006/math">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𝒊</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r>
                        <a:rPr lang="en-US" altLang="zh-CN" sz="2000" b="1" i="1" smtClean="0">
                          <a:solidFill>
                            <a:srgbClr val="002060"/>
                          </a:solidFill>
                          <a:latin typeface="Cambria Math" panose="02040503050406030204" pitchFamily="18" charset="0"/>
                        </a:rPr>
                        <m:t>,</m:t>
                      </m:r>
                      <m:d>
                        <m:dPr>
                          <m:begChr m:val="⟨"/>
                          <m:endChr m:val="⟩"/>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𝒙</m:t>
                          </m:r>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𝒚</m:t>
                          </m:r>
                        </m:e>
                      </m:d>
                      <m:r>
                        <a:rPr lang="en-US" altLang="zh-CN" sz="2000" b="1" i="1" smtClean="0">
                          <a:solidFill>
                            <a:srgbClr val="002060"/>
                          </a:solidFill>
                          <a:latin typeface="Cambria Math" panose="02040503050406030204" pitchFamily="18" charset="0"/>
                        </a:rPr>
                        <m:t>∈</m:t>
                      </m:r>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𝑹</m:t>
                          </m:r>
                        </m:e>
                        <m:sup>
                          <m:r>
                            <a:rPr lang="en-US" altLang="zh-CN" sz="2000" b="1" i="1" smtClean="0">
                              <a:solidFill>
                                <a:srgbClr val="002060"/>
                              </a:solidFill>
                              <a:latin typeface="Cambria Math" panose="02040503050406030204" pitchFamily="18" charset="0"/>
                            </a:rPr>
                            <m:t>𝒊</m:t>
                          </m:r>
                        </m:sup>
                      </m:s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𝒋</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r>
                        <a:rPr lang="en-US" altLang="zh-CN" sz="2000" b="1" i="1" smtClean="0">
                          <a:solidFill>
                            <a:srgbClr val="002060"/>
                          </a:solidFill>
                          <a:latin typeface="Cambria Math" panose="02040503050406030204" pitchFamily="18" charset="0"/>
                        </a:rPr>
                        <m:t>,</m:t>
                      </m:r>
                      <m:d>
                        <m:dPr>
                          <m:begChr m:val="⟨"/>
                          <m:endChr m:val="⟩"/>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𝒚</m:t>
                          </m:r>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𝒛</m:t>
                          </m:r>
                        </m:e>
                      </m:d>
                      <m:r>
                        <a:rPr lang="en-US" altLang="zh-CN" sz="2000" b="1" i="1" smtClean="0">
                          <a:solidFill>
                            <a:srgbClr val="002060"/>
                          </a:solidFill>
                          <a:latin typeface="Cambria Math" panose="02040503050406030204" pitchFamily="18" charset="0"/>
                        </a:rPr>
                        <m:t>∈</m:t>
                      </m:r>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𝑹</m:t>
                          </m:r>
                        </m:e>
                        <m:sup>
                          <m:r>
                            <a:rPr lang="en-US" altLang="zh-CN" sz="2000" b="1" i="1" smtClean="0">
                              <a:solidFill>
                                <a:srgbClr val="002060"/>
                              </a:solidFill>
                              <a:latin typeface="Cambria Math" panose="02040503050406030204" pitchFamily="18" charset="0"/>
                            </a:rPr>
                            <m:t>𝒋</m:t>
                          </m:r>
                        </m:sup>
                      </m:sSup>
                    </m:oMath>
                  </a14:m>
                  <a:endParaRPr lang="en-US" altLang="zh-CN" sz="2000" b="1" i="1">
                    <a:solidFill>
                      <a:srgbClr val="002060"/>
                    </a:solidFill>
                    <a:latin typeface="+mn-ea"/>
                  </a:endParaRPr>
                </a:p>
                <a:p>
                  <a:pPr algn="ctr">
                    <a:lnSpc>
                      <a:spcPts val="2800"/>
                    </a:lnSpc>
                  </a:pPr>
                  <a:r>
                    <a:rPr lang="en-US" altLang="zh-CN" sz="2000" b="1">
                      <a:solidFill>
                        <a:srgbClr val="002060"/>
                      </a:solidFill>
                      <a:latin typeface="+mn-ea"/>
                    </a:rPr>
                    <a:t> </a:t>
                  </a:r>
                  <a14:m>
                    <m:oMath xmlns:m="http://schemas.openxmlformats.org/officeDocument/2006/math">
                      <m:r>
                        <a:rPr lang="en-US" altLang="zh-CN" sz="2000" b="1" i="1" smtClean="0">
                          <a:solidFill>
                            <a:srgbClr val="002060"/>
                          </a:solidFill>
                          <a:latin typeface="Cambria Math" panose="02040503050406030204" pitchFamily="18" charset="0"/>
                        </a:rPr>
                        <m:t>⟹</m:t>
                      </m:r>
                      <m:d>
                        <m:dPr>
                          <m:begChr m:val="⟨"/>
                          <m:endChr m:val="⟩"/>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𝒙</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𝒛</m:t>
                          </m:r>
                        </m:e>
                      </m:d>
                      <m:r>
                        <a:rPr lang="en-US" altLang="zh-CN" sz="2000" b="1" i="1" smtClean="0">
                          <a:solidFill>
                            <a:srgbClr val="002060"/>
                          </a:solidFill>
                          <a:latin typeface="Cambria Math" panose="02040503050406030204" pitchFamily="18" charset="0"/>
                        </a:rPr>
                        <m:t>∈</m:t>
                      </m:r>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𝑹</m:t>
                          </m:r>
                        </m:e>
                        <m:sup>
                          <m:r>
                            <a:rPr lang="en-US" altLang="zh-CN" sz="2000" b="1" i="1" smtClean="0">
                              <a:solidFill>
                                <a:srgbClr val="002060"/>
                              </a:solidFill>
                              <a:latin typeface="Cambria Math" panose="02040503050406030204" pitchFamily="18" charset="0"/>
                            </a:rPr>
                            <m:t>𝒊</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𝒋</m:t>
                          </m:r>
                        </m:sup>
                      </m:sSup>
                    </m:oMath>
                  </a14:m>
                  <a:endParaRPr lang="zh-CN" altLang="en-US" sz="2000" b="1">
                    <a:solidFill>
                      <a:srgbClr val="002060"/>
                    </a:solidFill>
                    <a:latin typeface="+mn-ea"/>
                  </a:endParaRPr>
                </a:p>
              </p:txBody>
            </p:sp>
          </mc:Choice>
          <mc:Fallback xmlns="">
            <p:sp>
              <p:nvSpPr>
                <p:cNvPr id="18" name="文本框 17">
                  <a:extLst>
                    <a:ext uri="{FF2B5EF4-FFF2-40B4-BE49-F238E27FC236}">
                      <a16:creationId xmlns:a16="http://schemas.microsoft.com/office/drawing/2014/main" id="{162F61F3-D2C6-4B22-AF17-69BAD1590E74}"/>
                    </a:ext>
                  </a:extLst>
                </p:cNvPr>
                <p:cNvSpPr txBox="1">
                  <a:spLocks noRot="1" noChangeAspect="1" noMove="1" noResize="1" noEditPoints="1" noAdjustHandles="1" noChangeArrowheads="1" noChangeShapeType="1" noTextEdit="1"/>
                </p:cNvSpPr>
                <p:nvPr/>
              </p:nvSpPr>
              <p:spPr>
                <a:xfrm>
                  <a:off x="2993692" y="5232492"/>
                  <a:ext cx="4508685" cy="786818"/>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14B0B10A-C3AF-4E61-AC02-B9916530D466}"/>
                    </a:ext>
                  </a:extLst>
                </p:cNvPr>
                <p:cNvSpPr txBox="1"/>
                <p:nvPr/>
              </p:nvSpPr>
              <p:spPr>
                <a:xfrm>
                  <a:off x="8644718" y="3758294"/>
                  <a:ext cx="2270629" cy="451406"/>
                </a:xfrm>
                <a:prstGeom prst="rect">
                  <a:avLst/>
                </a:prstGeom>
                <a:solidFill>
                  <a:schemeClr val="accent2">
                    <a:lumMod val="20000"/>
                    <a:lumOff val="80000"/>
                  </a:schemeClr>
                </a:solidFill>
              </p:spPr>
              <p:txBody>
                <a:bodyPr wrap="square" rtlCol="0">
                  <a:spAutoFit/>
                </a:bodyPr>
                <a:lstStyle/>
                <a:p>
                  <a:pPr algn="ctr">
                    <a:lnSpc>
                      <a:spcPts val="2800"/>
                    </a:lnSpc>
                    <a:spcBef>
                      <a:spcPts val="600"/>
                    </a:spcBef>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𝒏</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r>
                          <a:rPr lang="en-US" altLang="zh-CN" sz="2000" b="1" i="1" smtClean="0">
                            <a:solidFill>
                              <a:srgbClr val="002060"/>
                            </a:solidFill>
                            <a:latin typeface="Cambria Math" panose="02040503050406030204" pitchFamily="18" charset="0"/>
                          </a:rPr>
                          <m:t>, </m:t>
                        </m:r>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𝑹</m:t>
                            </m:r>
                          </m:e>
                          <m:sup>
                            <m:r>
                              <a:rPr lang="en-US" altLang="zh-CN" sz="2000" b="1" i="1" smtClean="0">
                                <a:solidFill>
                                  <a:srgbClr val="002060"/>
                                </a:solidFill>
                                <a:latin typeface="Cambria Math" panose="02040503050406030204" pitchFamily="18" charset="0"/>
                              </a:rPr>
                              <m:t>𝒏</m:t>
                            </m:r>
                          </m:sup>
                        </m:s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𝑺</m:t>
                        </m:r>
                      </m:oMath>
                    </m:oMathPara>
                  </a14:m>
                  <a:endParaRPr lang="zh-CN" altLang="en-US" sz="2000" b="1">
                    <a:solidFill>
                      <a:srgbClr val="002060"/>
                    </a:solidFill>
                    <a:latin typeface="+mn-ea"/>
                  </a:endParaRPr>
                </a:p>
              </p:txBody>
            </p:sp>
          </mc:Choice>
          <mc:Fallback xmlns="">
            <p:sp>
              <p:nvSpPr>
                <p:cNvPr id="19" name="文本框 18">
                  <a:extLst>
                    <a:ext uri="{FF2B5EF4-FFF2-40B4-BE49-F238E27FC236}">
                      <a16:creationId xmlns:a16="http://schemas.microsoft.com/office/drawing/2014/main" id="{14B0B10A-C3AF-4E61-AC02-B9916530D466}"/>
                    </a:ext>
                  </a:extLst>
                </p:cNvPr>
                <p:cNvSpPr txBox="1">
                  <a:spLocks noRot="1" noChangeAspect="1" noMove="1" noResize="1" noEditPoints="1" noAdjustHandles="1" noChangeArrowheads="1" noChangeShapeType="1" noTextEdit="1"/>
                </p:cNvSpPr>
                <p:nvPr/>
              </p:nvSpPr>
              <p:spPr>
                <a:xfrm>
                  <a:off x="8644718" y="3758294"/>
                  <a:ext cx="2270629" cy="451406"/>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4EEE6207-5D43-44DD-94E9-985CA5E9F8B7}"/>
                    </a:ext>
                  </a:extLst>
                </p:cNvPr>
                <p:cNvSpPr txBox="1"/>
                <p:nvPr/>
              </p:nvSpPr>
              <p:spPr>
                <a:xfrm>
                  <a:off x="8198700" y="4726118"/>
                  <a:ext cx="3162661" cy="786882"/>
                </a:xfrm>
                <a:prstGeom prst="rect">
                  <a:avLst/>
                </a:prstGeom>
                <a:solidFill>
                  <a:schemeClr val="accent2">
                    <a:lumMod val="20000"/>
                    <a:lumOff val="80000"/>
                  </a:schemeClr>
                </a:solidFill>
              </p:spPr>
              <p:txBody>
                <a:bodyPr wrap="square" rtlCol="0">
                  <a:spAutoFit/>
                </a:bodyPr>
                <a:lstStyle/>
                <a:p>
                  <a:pPr algn="ctr">
                    <a:lnSpc>
                      <a:spcPts val="2800"/>
                    </a:lnSpc>
                    <a:spcBef>
                      <a:spcPts val="600"/>
                    </a:spcBef>
                  </a:pPr>
                  <a:r>
                    <a:rPr lang="zh-CN" altLang="en-US" sz="2000" b="1">
                      <a:solidFill>
                        <a:srgbClr val="002060"/>
                      </a:solidFill>
                      <a:latin typeface="+mn-ea"/>
                    </a:rPr>
                    <a:t>归纳步：假定</a:t>
                  </a:r>
                  <a14:m>
                    <m:oMath xmlns:m="http://schemas.openxmlformats.org/officeDocument/2006/math">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𝑹</m:t>
                          </m:r>
                        </m:e>
                        <m:sup>
                          <m:r>
                            <a:rPr lang="en-US" altLang="zh-CN" sz="2000" b="1" i="1" smtClean="0">
                              <a:solidFill>
                                <a:srgbClr val="002060"/>
                              </a:solidFill>
                              <a:latin typeface="Cambria Math" panose="02040503050406030204" pitchFamily="18" charset="0"/>
                            </a:rPr>
                            <m:t>𝒌</m:t>
                          </m:r>
                        </m:sup>
                      </m:s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𝑺</m:t>
                      </m:r>
                    </m:oMath>
                  </a14:m>
                  <a:r>
                    <a:rPr lang="zh-CN" altLang="en-US" sz="2000" b="1">
                      <a:solidFill>
                        <a:srgbClr val="002060"/>
                      </a:solidFill>
                      <a:latin typeface="+mn-ea"/>
                    </a:rPr>
                    <a:t>，则</a:t>
                  </a:r>
                  <a14:m>
                    <m:oMath xmlns:m="http://schemas.openxmlformats.org/officeDocument/2006/math">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𝑹</m:t>
                          </m:r>
                        </m:e>
                        <m:sup>
                          <m:r>
                            <a:rPr lang="en-US" altLang="zh-CN" sz="2000" b="1" i="1" smtClean="0">
                              <a:solidFill>
                                <a:srgbClr val="002060"/>
                              </a:solidFill>
                              <a:latin typeface="Cambria Math" panose="02040503050406030204" pitchFamily="18" charset="0"/>
                            </a:rPr>
                            <m:t>𝒌</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sup>
                      </m:sSup>
                      <m:r>
                        <a:rPr lang="en-US" altLang="zh-CN" sz="2000" b="1" i="1" smtClean="0">
                          <a:solidFill>
                            <a:srgbClr val="002060"/>
                          </a:solidFill>
                          <a:latin typeface="Cambria Math" panose="02040503050406030204" pitchFamily="18" charset="0"/>
                        </a:rPr>
                        <m:t>=</m:t>
                      </m:r>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𝑹</m:t>
                          </m:r>
                        </m:e>
                        <m:sup>
                          <m:r>
                            <a:rPr lang="en-US" altLang="zh-CN" sz="2000" b="1" i="1" smtClean="0">
                              <a:solidFill>
                                <a:srgbClr val="002060"/>
                              </a:solidFill>
                              <a:latin typeface="Cambria Math" panose="02040503050406030204" pitchFamily="18" charset="0"/>
                            </a:rPr>
                            <m:t>𝒌</m:t>
                          </m:r>
                        </m:sup>
                      </m:s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𝑺</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𝑺</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𝑺</m:t>
                      </m:r>
                    </m:oMath>
                  </a14:m>
                  <a:endParaRPr lang="zh-CN" altLang="en-US" sz="2000" b="1">
                    <a:solidFill>
                      <a:srgbClr val="002060"/>
                    </a:solidFill>
                    <a:latin typeface="+mn-ea"/>
                  </a:endParaRPr>
                </a:p>
              </p:txBody>
            </p:sp>
          </mc:Choice>
          <mc:Fallback xmlns="">
            <p:sp>
              <p:nvSpPr>
                <p:cNvPr id="20" name="文本框 19">
                  <a:extLst>
                    <a:ext uri="{FF2B5EF4-FFF2-40B4-BE49-F238E27FC236}">
                      <a16:creationId xmlns:a16="http://schemas.microsoft.com/office/drawing/2014/main" id="{4EEE6207-5D43-44DD-94E9-985CA5E9F8B7}"/>
                    </a:ext>
                  </a:extLst>
                </p:cNvPr>
                <p:cNvSpPr txBox="1">
                  <a:spLocks noRot="1" noChangeAspect="1" noMove="1" noResize="1" noEditPoints="1" noAdjustHandles="1" noChangeArrowheads="1" noChangeShapeType="1" noTextEdit="1"/>
                </p:cNvSpPr>
                <p:nvPr/>
              </p:nvSpPr>
              <p:spPr>
                <a:xfrm>
                  <a:off x="8198700" y="4726118"/>
                  <a:ext cx="3162661" cy="786882"/>
                </a:xfrm>
                <a:prstGeom prst="rect">
                  <a:avLst/>
                </a:prstGeom>
                <a:blipFill>
                  <a:blip r:embed="rId10"/>
                  <a:stretch>
                    <a:fillRect/>
                  </a:stretch>
                </a:blipFill>
              </p:spPr>
              <p:txBody>
                <a:bodyPr/>
                <a:lstStyle/>
                <a:p>
                  <a:r>
                    <a:rPr lang="zh-CN" altLang="en-US">
                      <a:noFill/>
                    </a:rPr>
                    <a:t> </a:t>
                  </a:r>
                </a:p>
              </p:txBody>
            </p:sp>
          </mc:Fallback>
        </mc:AlternateContent>
        <p:cxnSp>
          <p:nvCxnSpPr>
            <p:cNvPr id="22" name="直接箭头连接符 21">
              <a:extLst>
                <a:ext uri="{FF2B5EF4-FFF2-40B4-BE49-F238E27FC236}">
                  <a16:creationId xmlns:a16="http://schemas.microsoft.com/office/drawing/2014/main" id="{C62F6C93-C5A1-4F27-B0A2-56EB733B3AB6}"/>
                </a:ext>
              </a:extLst>
            </p:cNvPr>
            <p:cNvCxnSpPr>
              <a:stCxn id="3" idx="2"/>
              <a:endCxn id="4" idx="0"/>
            </p:cNvCxnSpPr>
            <p:nvPr/>
          </p:nvCxnSpPr>
          <p:spPr>
            <a:xfrm flipH="1">
              <a:off x="1890748" y="2145477"/>
              <a:ext cx="3357289" cy="470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9B2DBA84-0AA1-4E94-BC68-D92B729028DC}"/>
                </a:ext>
              </a:extLst>
            </p:cNvPr>
            <p:cNvCxnSpPr>
              <a:stCxn id="3" idx="2"/>
              <a:endCxn id="13" idx="0"/>
            </p:cNvCxnSpPr>
            <p:nvPr/>
          </p:nvCxnSpPr>
          <p:spPr>
            <a:xfrm flipH="1">
              <a:off x="5248036" y="2145477"/>
              <a:ext cx="1" cy="477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77D7D889-A508-4141-A31C-6E0574CE7CA1}"/>
                </a:ext>
              </a:extLst>
            </p:cNvPr>
            <p:cNvCxnSpPr>
              <a:cxnSpLocks/>
              <a:stCxn id="3" idx="2"/>
              <a:endCxn id="15" idx="0"/>
            </p:cNvCxnSpPr>
            <p:nvPr/>
          </p:nvCxnSpPr>
          <p:spPr>
            <a:xfrm>
              <a:off x="5248037" y="2145477"/>
              <a:ext cx="4531997" cy="291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E3DF3896-829E-4676-A076-AD298BC4B413}"/>
                </a:ext>
              </a:extLst>
            </p:cNvPr>
            <p:cNvCxnSpPr>
              <a:stCxn id="15" idx="2"/>
              <a:endCxn id="19" idx="0"/>
            </p:cNvCxnSpPr>
            <p:nvPr/>
          </p:nvCxnSpPr>
          <p:spPr>
            <a:xfrm flipH="1">
              <a:off x="9780033" y="3225360"/>
              <a:ext cx="1" cy="532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2975D73A-A26F-4045-A222-8C4B5BCC2F9E}"/>
                </a:ext>
              </a:extLst>
            </p:cNvPr>
            <p:cNvCxnSpPr>
              <a:stCxn id="19" idx="2"/>
              <a:endCxn id="20" idx="0"/>
            </p:cNvCxnSpPr>
            <p:nvPr/>
          </p:nvCxnSpPr>
          <p:spPr>
            <a:xfrm flipH="1">
              <a:off x="9780031" y="4209700"/>
              <a:ext cx="2" cy="516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DE087E83-9E4B-4B64-B907-4988ACE90B79}"/>
                </a:ext>
              </a:extLst>
            </p:cNvPr>
            <p:cNvCxnSpPr>
              <a:stCxn id="13" idx="2"/>
              <a:endCxn id="16" idx="0"/>
            </p:cNvCxnSpPr>
            <p:nvPr/>
          </p:nvCxnSpPr>
          <p:spPr>
            <a:xfrm>
              <a:off x="5248036" y="3052499"/>
              <a:ext cx="0" cy="526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7FD58FC1-C3A9-494E-8C6F-F27D783D5297}"/>
                </a:ext>
              </a:extLst>
            </p:cNvPr>
            <p:cNvCxnSpPr>
              <a:stCxn id="16" idx="2"/>
              <a:endCxn id="18" idx="0"/>
            </p:cNvCxnSpPr>
            <p:nvPr/>
          </p:nvCxnSpPr>
          <p:spPr>
            <a:xfrm flipH="1">
              <a:off x="5248035" y="4726220"/>
              <a:ext cx="1" cy="506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D9E5CAD8-0227-48A4-8D74-364F0C1014D7}"/>
                </a:ext>
              </a:extLst>
            </p:cNvPr>
            <p:cNvSpPr txBox="1"/>
            <p:nvPr/>
          </p:nvSpPr>
          <p:spPr>
            <a:xfrm>
              <a:off x="4397044" y="2182025"/>
              <a:ext cx="1701980" cy="292516"/>
            </a:xfrm>
            <a:prstGeom prst="rect">
              <a:avLst/>
            </a:prstGeom>
            <a:solidFill>
              <a:schemeClr val="accent4">
                <a:lumMod val="20000"/>
                <a:lumOff val="80000"/>
              </a:schemeClr>
            </a:solidFill>
          </p:spPr>
          <p:txBody>
            <a:bodyPr wrap="square" lIns="0" tIns="0" rIns="0" bIns="0" rtlCol="0">
              <a:spAutoFit/>
            </a:bodyPr>
            <a:lstStyle/>
            <a:p>
              <a:pPr algn="ctr">
                <a:lnSpc>
                  <a:spcPts val="2400"/>
                </a:lnSpc>
              </a:pPr>
              <a:r>
                <a:rPr lang="zh-CN" altLang="en-US" b="1">
                  <a:solidFill>
                    <a:schemeClr val="accent2">
                      <a:lumMod val="50000"/>
                    </a:schemeClr>
                  </a:solidFill>
                </a:rPr>
                <a:t>传递闭包的定义</a:t>
              </a:r>
            </a:p>
          </p:txBody>
        </p:sp>
        <p:sp>
          <p:nvSpPr>
            <p:cNvPr id="42" name="文本框 41">
              <a:extLst>
                <a:ext uri="{FF2B5EF4-FFF2-40B4-BE49-F238E27FC236}">
                  <a16:creationId xmlns:a16="http://schemas.microsoft.com/office/drawing/2014/main" id="{4729F853-1BC5-4F29-BE9B-63B6C2E055FA}"/>
                </a:ext>
              </a:extLst>
            </p:cNvPr>
            <p:cNvSpPr txBox="1"/>
            <p:nvPr/>
          </p:nvSpPr>
          <p:spPr>
            <a:xfrm>
              <a:off x="3734265" y="3109454"/>
              <a:ext cx="2976794" cy="292516"/>
            </a:xfrm>
            <a:prstGeom prst="rect">
              <a:avLst/>
            </a:prstGeom>
            <a:solidFill>
              <a:schemeClr val="accent4">
                <a:lumMod val="20000"/>
                <a:lumOff val="80000"/>
              </a:schemeClr>
            </a:solidFill>
          </p:spPr>
          <p:txBody>
            <a:bodyPr wrap="square" lIns="0" tIns="0" rIns="0" bIns="0" rtlCol="0">
              <a:spAutoFit/>
            </a:bodyPr>
            <a:lstStyle/>
            <a:p>
              <a:pPr algn="ctr">
                <a:lnSpc>
                  <a:spcPts val="2400"/>
                </a:lnSpc>
              </a:pPr>
              <a:r>
                <a:rPr lang="zh-CN" altLang="en-US" b="1">
                  <a:solidFill>
                    <a:schemeClr val="accent2">
                      <a:lumMod val="50000"/>
                    </a:schemeClr>
                  </a:solidFill>
                </a:rPr>
                <a:t>关系传递性的元素考察法定义</a:t>
              </a:r>
            </a:p>
          </p:txBody>
        </p:sp>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76809670-DB4A-43B0-8FA6-EE3B25C2D138}"/>
                    </a:ext>
                  </a:extLst>
                </p:cNvPr>
                <p:cNvSpPr txBox="1"/>
                <p:nvPr/>
              </p:nvSpPr>
              <p:spPr>
                <a:xfrm>
                  <a:off x="4120261" y="4780843"/>
                  <a:ext cx="2255546" cy="291811"/>
                </a:xfrm>
                <a:prstGeom prst="rect">
                  <a:avLst/>
                </a:prstGeom>
                <a:solidFill>
                  <a:schemeClr val="accent4">
                    <a:lumMod val="20000"/>
                    <a:lumOff val="80000"/>
                  </a:schemeClr>
                </a:solidFill>
              </p:spPr>
              <p:txBody>
                <a:bodyPr wrap="square" lIns="0" tIns="0" rIns="0" bIns="0" rtlCol="0">
                  <a:spAutoFit/>
                </a:bodyPr>
                <a:lstStyle/>
                <a:p>
                  <a:pPr algn="ctr">
                    <a:lnSpc>
                      <a:spcPts val="2400"/>
                    </a:lnSpc>
                  </a:pPr>
                  <a:r>
                    <a:rPr lang="zh-CN" altLang="en-US" b="1">
                      <a:solidFill>
                        <a:schemeClr val="accent2">
                          <a:lumMod val="50000"/>
                        </a:schemeClr>
                      </a:solidFill>
                    </a:rPr>
                    <a:t>广义并</a:t>
                  </a:r>
                  <a14:m>
                    <m:oMath xmlns:m="http://schemas.openxmlformats.org/officeDocument/2006/math">
                      <m:nary>
                        <m:naryPr>
                          <m:chr m:val="⋃"/>
                          <m:ctrlPr>
                            <a:rPr lang="en-US" altLang="zh-CN" b="1" i="1" smtClean="0">
                              <a:solidFill>
                                <a:srgbClr val="C00000"/>
                              </a:solidFill>
                              <a:latin typeface="Cambria Math" panose="02040503050406030204" pitchFamily="18" charset="0"/>
                            </a:rPr>
                          </m:ctrlPr>
                        </m:naryPr>
                        <m:sub>
                          <m:r>
                            <a:rPr lang="en-US" altLang="zh-CN" b="1" i="1">
                              <a:solidFill>
                                <a:srgbClr val="C00000"/>
                              </a:solidFill>
                              <a:latin typeface="Cambria Math" panose="02040503050406030204" pitchFamily="18" charset="0"/>
                            </a:rPr>
                            <m:t>𝒌</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𝟏</m:t>
                          </m:r>
                        </m:sub>
                        <m:sup>
                          <m:r>
                            <a:rPr lang="en-US" altLang="zh-CN" b="1" i="1">
                              <a:solidFill>
                                <a:srgbClr val="C00000"/>
                              </a:solidFill>
                              <a:latin typeface="Cambria Math" panose="02040503050406030204" pitchFamily="18" charset="0"/>
                            </a:rPr>
                            <m:t>∞</m:t>
                          </m:r>
                        </m:sup>
                        <m:e>
                          <m:sSup>
                            <m:sSupPr>
                              <m:ctrlPr>
                                <a:rPr lang="en-US" altLang="zh-CN" b="1" i="1">
                                  <a:solidFill>
                                    <a:srgbClr val="C00000"/>
                                  </a:solidFill>
                                  <a:latin typeface="Cambria Math" panose="02040503050406030204" pitchFamily="18" charset="0"/>
                                </a:rPr>
                              </m:ctrlPr>
                            </m:sSupPr>
                            <m:e>
                              <m:r>
                                <a:rPr lang="en-US" altLang="zh-CN" b="1" i="1">
                                  <a:solidFill>
                                    <a:srgbClr val="C00000"/>
                                  </a:solidFill>
                                  <a:latin typeface="Cambria Math" panose="02040503050406030204" pitchFamily="18" charset="0"/>
                                </a:rPr>
                                <m:t>𝑹</m:t>
                              </m:r>
                            </m:e>
                            <m:sup>
                              <m:r>
                                <a:rPr lang="en-US" altLang="zh-CN" b="1" i="1">
                                  <a:solidFill>
                                    <a:srgbClr val="C00000"/>
                                  </a:solidFill>
                                  <a:latin typeface="Cambria Math" panose="02040503050406030204" pitchFamily="18" charset="0"/>
                                </a:rPr>
                                <m:t>𝒌</m:t>
                              </m:r>
                            </m:sup>
                          </m:sSup>
                        </m:e>
                      </m:nary>
                    </m:oMath>
                  </a14:m>
                  <a:r>
                    <a:rPr lang="zh-CN" altLang="en-US" b="1">
                      <a:solidFill>
                        <a:schemeClr val="accent2">
                          <a:lumMod val="50000"/>
                        </a:schemeClr>
                      </a:solidFill>
                    </a:rPr>
                    <a:t>的定义</a:t>
                  </a:r>
                </a:p>
              </p:txBody>
            </p:sp>
          </mc:Choice>
          <mc:Fallback xmlns="">
            <p:sp>
              <p:nvSpPr>
                <p:cNvPr id="43" name="文本框 42">
                  <a:extLst>
                    <a:ext uri="{FF2B5EF4-FFF2-40B4-BE49-F238E27FC236}">
                      <a16:creationId xmlns:a16="http://schemas.microsoft.com/office/drawing/2014/main" id="{76809670-DB4A-43B0-8FA6-EE3B25C2D138}"/>
                    </a:ext>
                  </a:extLst>
                </p:cNvPr>
                <p:cNvSpPr txBox="1">
                  <a:spLocks noRot="1" noChangeAspect="1" noMove="1" noResize="1" noEditPoints="1" noAdjustHandles="1" noChangeArrowheads="1" noChangeShapeType="1" noTextEdit="1"/>
                </p:cNvSpPr>
                <p:nvPr/>
              </p:nvSpPr>
              <p:spPr>
                <a:xfrm>
                  <a:off x="4120261" y="4780843"/>
                  <a:ext cx="2255546" cy="291811"/>
                </a:xfrm>
                <a:prstGeom prst="rect">
                  <a:avLst/>
                </a:prstGeom>
                <a:blipFill>
                  <a:blip r:embed="rId11"/>
                  <a:stretch>
                    <a:fillRect l="-4865" t="-122917" r="-5135" b="-202083"/>
                  </a:stretch>
                </a:blipFill>
              </p:spPr>
              <p:txBody>
                <a:bodyPr/>
                <a:lstStyle/>
                <a:p>
                  <a:r>
                    <a:rPr lang="zh-CN" altLang="en-US">
                      <a:noFill/>
                    </a:rPr>
                    <a:t> </a:t>
                  </a:r>
                </a:p>
              </p:txBody>
            </p:sp>
          </mc:Fallback>
        </mc:AlternateContent>
        <p:sp>
          <p:nvSpPr>
            <p:cNvPr id="44" name="文本框 43">
              <a:extLst>
                <a:ext uri="{FF2B5EF4-FFF2-40B4-BE49-F238E27FC236}">
                  <a16:creationId xmlns:a16="http://schemas.microsoft.com/office/drawing/2014/main" id="{EB681489-1DDB-405F-8501-5A494CD94F71}"/>
                </a:ext>
              </a:extLst>
            </p:cNvPr>
            <p:cNvSpPr txBox="1"/>
            <p:nvPr/>
          </p:nvSpPr>
          <p:spPr>
            <a:xfrm>
              <a:off x="4522848" y="6048837"/>
              <a:ext cx="1450372" cy="291811"/>
            </a:xfrm>
            <a:prstGeom prst="rect">
              <a:avLst/>
            </a:prstGeom>
            <a:solidFill>
              <a:schemeClr val="accent4">
                <a:lumMod val="20000"/>
                <a:lumOff val="80000"/>
              </a:schemeClr>
            </a:solidFill>
          </p:spPr>
          <p:txBody>
            <a:bodyPr wrap="square" lIns="0" tIns="0" rIns="0" bIns="0" rtlCol="0">
              <a:spAutoFit/>
            </a:bodyPr>
            <a:lstStyle/>
            <a:p>
              <a:pPr algn="ctr">
                <a:lnSpc>
                  <a:spcPts val="2400"/>
                </a:lnSpc>
              </a:pPr>
              <a:r>
                <a:rPr lang="zh-CN" altLang="en-US" b="1">
                  <a:solidFill>
                    <a:schemeClr val="accent2">
                      <a:lumMod val="50000"/>
                    </a:schemeClr>
                  </a:solidFill>
                </a:rPr>
                <a:t>关系幂的性质</a:t>
              </a:r>
            </a:p>
          </p:txBody>
        </p:sp>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9B3ACF67-3509-4B47-94A7-A3C97A8E4714}"/>
                    </a:ext>
                  </a:extLst>
                </p:cNvPr>
                <p:cNvSpPr txBox="1"/>
                <p:nvPr/>
              </p:nvSpPr>
              <p:spPr>
                <a:xfrm>
                  <a:off x="8652258" y="3256064"/>
                  <a:ext cx="2255546" cy="291811"/>
                </a:xfrm>
                <a:prstGeom prst="rect">
                  <a:avLst/>
                </a:prstGeom>
                <a:solidFill>
                  <a:schemeClr val="accent4">
                    <a:lumMod val="20000"/>
                    <a:lumOff val="80000"/>
                  </a:schemeClr>
                </a:solidFill>
              </p:spPr>
              <p:txBody>
                <a:bodyPr wrap="square" lIns="0" tIns="0" rIns="0" bIns="0" rtlCol="0">
                  <a:spAutoFit/>
                </a:bodyPr>
                <a:lstStyle/>
                <a:p>
                  <a:pPr algn="ctr">
                    <a:lnSpc>
                      <a:spcPts val="2400"/>
                    </a:lnSpc>
                  </a:pPr>
                  <a:r>
                    <a:rPr lang="zh-CN" altLang="en-US" b="1">
                      <a:solidFill>
                        <a:schemeClr val="accent2">
                          <a:lumMod val="50000"/>
                        </a:schemeClr>
                      </a:solidFill>
                    </a:rPr>
                    <a:t>广义并</a:t>
                  </a:r>
                  <a14:m>
                    <m:oMath xmlns:m="http://schemas.openxmlformats.org/officeDocument/2006/math">
                      <m:nary>
                        <m:naryPr>
                          <m:chr m:val="⋃"/>
                          <m:ctrlPr>
                            <a:rPr lang="en-US" altLang="zh-CN" b="1" i="1" smtClean="0">
                              <a:solidFill>
                                <a:srgbClr val="C00000"/>
                              </a:solidFill>
                              <a:latin typeface="Cambria Math" panose="02040503050406030204" pitchFamily="18" charset="0"/>
                            </a:rPr>
                          </m:ctrlPr>
                        </m:naryPr>
                        <m:sub>
                          <m:r>
                            <a:rPr lang="en-US" altLang="zh-CN" b="1" i="1">
                              <a:solidFill>
                                <a:srgbClr val="C00000"/>
                              </a:solidFill>
                              <a:latin typeface="Cambria Math" panose="02040503050406030204" pitchFamily="18" charset="0"/>
                            </a:rPr>
                            <m:t>𝒌</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𝟏</m:t>
                          </m:r>
                        </m:sub>
                        <m:sup>
                          <m:r>
                            <a:rPr lang="en-US" altLang="zh-CN" b="1" i="1">
                              <a:solidFill>
                                <a:srgbClr val="C00000"/>
                              </a:solidFill>
                              <a:latin typeface="Cambria Math" panose="02040503050406030204" pitchFamily="18" charset="0"/>
                            </a:rPr>
                            <m:t>∞</m:t>
                          </m:r>
                        </m:sup>
                        <m:e>
                          <m:sSup>
                            <m:sSupPr>
                              <m:ctrlPr>
                                <a:rPr lang="en-US" altLang="zh-CN" b="1" i="1">
                                  <a:solidFill>
                                    <a:srgbClr val="C00000"/>
                                  </a:solidFill>
                                  <a:latin typeface="Cambria Math" panose="02040503050406030204" pitchFamily="18" charset="0"/>
                                </a:rPr>
                              </m:ctrlPr>
                            </m:sSupPr>
                            <m:e>
                              <m:r>
                                <a:rPr lang="en-US" altLang="zh-CN" b="1" i="1">
                                  <a:solidFill>
                                    <a:srgbClr val="C00000"/>
                                  </a:solidFill>
                                  <a:latin typeface="Cambria Math" panose="02040503050406030204" pitchFamily="18" charset="0"/>
                                </a:rPr>
                                <m:t>𝑹</m:t>
                              </m:r>
                            </m:e>
                            <m:sup>
                              <m:r>
                                <a:rPr lang="en-US" altLang="zh-CN" b="1" i="1">
                                  <a:solidFill>
                                    <a:srgbClr val="C00000"/>
                                  </a:solidFill>
                                  <a:latin typeface="Cambria Math" panose="02040503050406030204" pitchFamily="18" charset="0"/>
                                </a:rPr>
                                <m:t>𝒌</m:t>
                              </m:r>
                            </m:sup>
                          </m:sSup>
                        </m:e>
                      </m:nary>
                    </m:oMath>
                  </a14:m>
                  <a:r>
                    <a:rPr lang="zh-CN" altLang="en-US" b="1">
                      <a:solidFill>
                        <a:schemeClr val="accent2">
                          <a:lumMod val="50000"/>
                        </a:schemeClr>
                      </a:solidFill>
                    </a:rPr>
                    <a:t>的定义</a:t>
                  </a:r>
                </a:p>
              </p:txBody>
            </p:sp>
          </mc:Choice>
          <mc:Fallback xmlns="">
            <p:sp>
              <p:nvSpPr>
                <p:cNvPr id="45" name="文本框 44">
                  <a:extLst>
                    <a:ext uri="{FF2B5EF4-FFF2-40B4-BE49-F238E27FC236}">
                      <a16:creationId xmlns:a16="http://schemas.microsoft.com/office/drawing/2014/main" id="{9B3ACF67-3509-4B47-94A7-A3C97A8E4714}"/>
                    </a:ext>
                  </a:extLst>
                </p:cNvPr>
                <p:cNvSpPr txBox="1">
                  <a:spLocks noRot="1" noChangeAspect="1" noMove="1" noResize="1" noEditPoints="1" noAdjustHandles="1" noChangeArrowheads="1" noChangeShapeType="1" noTextEdit="1"/>
                </p:cNvSpPr>
                <p:nvPr/>
              </p:nvSpPr>
              <p:spPr>
                <a:xfrm>
                  <a:off x="8652258" y="3256064"/>
                  <a:ext cx="2255546" cy="291811"/>
                </a:xfrm>
                <a:prstGeom prst="rect">
                  <a:avLst/>
                </a:prstGeom>
                <a:blipFill>
                  <a:blip r:embed="rId12"/>
                  <a:stretch>
                    <a:fillRect l="-4865" t="-122917" r="-5135" b="-202083"/>
                  </a:stretch>
                </a:blipFill>
              </p:spPr>
              <p:txBody>
                <a:bodyPr/>
                <a:lstStyle/>
                <a:p>
                  <a:r>
                    <a:rPr lang="zh-CN" altLang="en-US">
                      <a:noFill/>
                    </a:rPr>
                    <a:t> </a:t>
                  </a:r>
                </a:p>
              </p:txBody>
            </p:sp>
          </mc:Fallback>
        </mc:AlternateContent>
        <p:sp>
          <p:nvSpPr>
            <p:cNvPr id="47" name="文本框 46">
              <a:extLst>
                <a:ext uri="{FF2B5EF4-FFF2-40B4-BE49-F238E27FC236}">
                  <a16:creationId xmlns:a16="http://schemas.microsoft.com/office/drawing/2014/main" id="{F506F2DF-26AD-458B-84B6-FBC43EEB0FB0}"/>
                </a:ext>
              </a:extLst>
            </p:cNvPr>
            <p:cNvSpPr txBox="1"/>
            <p:nvPr/>
          </p:nvSpPr>
          <p:spPr>
            <a:xfrm>
              <a:off x="9123794" y="4254264"/>
              <a:ext cx="1312472" cy="292516"/>
            </a:xfrm>
            <a:prstGeom prst="rect">
              <a:avLst/>
            </a:prstGeom>
            <a:solidFill>
              <a:schemeClr val="accent4">
                <a:lumMod val="20000"/>
                <a:lumOff val="80000"/>
              </a:schemeClr>
            </a:solidFill>
          </p:spPr>
          <p:txBody>
            <a:bodyPr wrap="square" lIns="0" tIns="0" rIns="0" bIns="0" rtlCol="0">
              <a:spAutoFit/>
            </a:bodyPr>
            <a:lstStyle/>
            <a:p>
              <a:pPr algn="ctr">
                <a:lnSpc>
                  <a:spcPts val="2400"/>
                </a:lnSpc>
              </a:pPr>
              <a:r>
                <a:rPr lang="zh-CN" altLang="en-US" b="1">
                  <a:solidFill>
                    <a:schemeClr val="accent2">
                      <a:lumMod val="50000"/>
                    </a:schemeClr>
                  </a:solidFill>
                </a:rPr>
                <a:t>数学归纳法</a:t>
              </a:r>
            </a:p>
          </p:txBody>
        </p:sp>
        <p:sp>
          <p:nvSpPr>
            <p:cNvPr id="48" name="文本框 47">
              <a:extLst>
                <a:ext uri="{FF2B5EF4-FFF2-40B4-BE49-F238E27FC236}">
                  <a16:creationId xmlns:a16="http://schemas.microsoft.com/office/drawing/2014/main" id="{DB01CB22-F04D-4D4B-AE50-9015D9507EC4}"/>
                </a:ext>
              </a:extLst>
            </p:cNvPr>
            <p:cNvSpPr txBox="1"/>
            <p:nvPr/>
          </p:nvSpPr>
          <p:spPr>
            <a:xfrm>
              <a:off x="8291633" y="5564200"/>
              <a:ext cx="2976794" cy="600293"/>
            </a:xfrm>
            <a:prstGeom prst="rect">
              <a:avLst/>
            </a:prstGeom>
            <a:solidFill>
              <a:schemeClr val="accent4">
                <a:lumMod val="20000"/>
                <a:lumOff val="80000"/>
              </a:schemeClr>
            </a:solidFill>
          </p:spPr>
          <p:txBody>
            <a:bodyPr wrap="square" lIns="0" tIns="0" rIns="0" bIns="0" rtlCol="0">
              <a:spAutoFit/>
            </a:bodyPr>
            <a:lstStyle/>
            <a:p>
              <a:pPr algn="ctr">
                <a:lnSpc>
                  <a:spcPts val="2400"/>
                </a:lnSpc>
              </a:pPr>
              <a:r>
                <a:rPr lang="zh-CN" altLang="en-US" b="1">
                  <a:solidFill>
                    <a:schemeClr val="accent2">
                      <a:lumMod val="50000"/>
                    </a:schemeClr>
                  </a:solidFill>
                </a:rPr>
                <a:t>关系幂的定义、关系复合保持子集关系、传递关系的性质</a:t>
              </a:r>
            </a:p>
          </p:txBody>
        </p:sp>
        <p:sp>
          <p:nvSpPr>
            <p:cNvPr id="49" name="文本框 48">
              <a:extLst>
                <a:ext uri="{FF2B5EF4-FFF2-40B4-BE49-F238E27FC236}">
                  <a16:creationId xmlns:a16="http://schemas.microsoft.com/office/drawing/2014/main" id="{0E32BCC7-AF9C-4A7C-981F-B6B260CDD5DA}"/>
                </a:ext>
              </a:extLst>
            </p:cNvPr>
            <p:cNvSpPr txBox="1"/>
            <p:nvPr/>
          </p:nvSpPr>
          <p:spPr>
            <a:xfrm>
              <a:off x="1113153" y="1740624"/>
              <a:ext cx="1555187" cy="369332"/>
            </a:xfrm>
            <a:prstGeom prst="rect">
              <a:avLst/>
            </a:prstGeom>
            <a:solidFill>
              <a:schemeClr val="accent2">
                <a:lumMod val="20000"/>
                <a:lumOff val="80000"/>
              </a:schemeClr>
            </a:solidFill>
          </p:spPr>
          <p:txBody>
            <a:bodyPr wrap="square" rtlCol="0">
              <a:spAutoFit/>
            </a:bodyPr>
            <a:lstStyle/>
            <a:p>
              <a:pPr algn="ctr"/>
              <a:r>
                <a:rPr lang="zh-CN" altLang="en-US" b="1">
                  <a:solidFill>
                    <a:srgbClr val="C00000"/>
                  </a:solidFill>
                </a:rPr>
                <a:t>证明思路框架</a:t>
              </a:r>
            </a:p>
          </p:txBody>
        </p:sp>
        <p:sp>
          <p:nvSpPr>
            <p:cNvPr id="51" name="矩形: 圆角 50">
              <a:extLst>
                <a:ext uri="{FF2B5EF4-FFF2-40B4-BE49-F238E27FC236}">
                  <a16:creationId xmlns:a16="http://schemas.microsoft.com/office/drawing/2014/main" id="{F42E646D-9E2A-4CDD-8FFC-F363E5EE5A44}"/>
                </a:ext>
              </a:extLst>
            </p:cNvPr>
            <p:cNvSpPr/>
            <p:nvPr/>
          </p:nvSpPr>
          <p:spPr>
            <a:xfrm>
              <a:off x="921075" y="1628566"/>
              <a:ext cx="10558984" cy="4765560"/>
            </a:xfrm>
            <a:prstGeom prst="roundRect">
              <a:avLst>
                <a:gd name="adj" fmla="val 7143"/>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3DBBC385-2AA2-4C34-94E6-FFC0688C2579}"/>
                  </a:ext>
                </a:extLst>
              </p:cNvPr>
              <p:cNvSpPr txBox="1"/>
              <p:nvPr/>
            </p:nvSpPr>
            <p:spPr>
              <a:xfrm>
                <a:off x="304585" y="3650471"/>
                <a:ext cx="2634713" cy="2118529"/>
              </a:xfrm>
              <a:prstGeom prst="rect">
                <a:avLst/>
              </a:prstGeom>
              <a:solidFill>
                <a:schemeClr val="accent4">
                  <a:lumMod val="20000"/>
                  <a:lumOff val="80000"/>
                </a:schemeClr>
              </a:solidFill>
            </p:spPr>
            <p:txBody>
              <a:bodyPr wrap="square" rtlCol="0">
                <a:spAutoFit/>
              </a:bodyPr>
              <a:lstStyle/>
              <a:p>
                <a:pPr algn="ctr">
                  <a:lnSpc>
                    <a:spcPts val="2800"/>
                  </a:lnSpc>
                  <a:spcBef>
                    <a:spcPts val="600"/>
                  </a:spcBef>
                  <a:spcAft>
                    <a:spcPts val="600"/>
                  </a:spcAft>
                </a:pPr>
                <a:r>
                  <a:rPr lang="zh-CN" altLang="en-US" sz="2000" b="1">
                    <a:solidFill>
                      <a:srgbClr val="C00000"/>
                    </a:solidFill>
                  </a:rPr>
                  <a:t>广义并</a:t>
                </a:r>
                <a14:m>
                  <m:oMath xmlns:m="http://schemas.openxmlformats.org/officeDocument/2006/math">
                    <m:nary>
                      <m:naryPr>
                        <m:chr m:val="⋃"/>
                        <m:ctrlPr>
                          <a:rPr lang="en-US" altLang="zh-CN" sz="2000" b="1" i="1">
                            <a:solidFill>
                              <a:srgbClr val="C00000"/>
                            </a:solidFill>
                            <a:latin typeface="Cambria Math" panose="02040503050406030204" pitchFamily="18" charset="0"/>
                          </a:rPr>
                        </m:ctrlPr>
                      </m:naryPr>
                      <m:sub>
                        <m:r>
                          <a:rPr lang="en-US" altLang="zh-CN" sz="2000" b="1" i="1">
                            <a:solidFill>
                              <a:srgbClr val="C00000"/>
                            </a:solidFill>
                            <a:latin typeface="Cambria Math" panose="02040503050406030204" pitchFamily="18" charset="0"/>
                          </a:rPr>
                          <m:t>𝒌</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𝟏</m:t>
                        </m:r>
                      </m:sub>
                      <m:sup>
                        <m:r>
                          <a:rPr lang="en-US" altLang="zh-CN" sz="2000" b="1" i="1">
                            <a:solidFill>
                              <a:srgbClr val="C00000"/>
                            </a:solidFill>
                            <a:latin typeface="Cambria Math" panose="02040503050406030204" pitchFamily="18" charset="0"/>
                          </a:rPr>
                          <m:t>∞</m:t>
                        </m:r>
                      </m:sup>
                      <m:e>
                        <m:sSup>
                          <m:sSupPr>
                            <m:ctrlPr>
                              <a:rPr lang="en-US" altLang="zh-CN" sz="2000" b="1" i="1">
                                <a:solidFill>
                                  <a:srgbClr val="C00000"/>
                                </a:solidFill>
                                <a:latin typeface="Cambria Math" panose="02040503050406030204" pitchFamily="18" charset="0"/>
                              </a:rPr>
                            </m:ctrlPr>
                          </m:sSupPr>
                          <m:e>
                            <m:r>
                              <a:rPr lang="en-US" altLang="zh-CN" sz="2000" b="1" i="1">
                                <a:solidFill>
                                  <a:srgbClr val="C00000"/>
                                </a:solidFill>
                                <a:latin typeface="Cambria Math" panose="02040503050406030204" pitchFamily="18" charset="0"/>
                              </a:rPr>
                              <m:t>𝑹</m:t>
                            </m:r>
                          </m:e>
                          <m:sup>
                            <m:r>
                              <a:rPr lang="en-US" altLang="zh-CN" sz="2000" b="1" i="1">
                                <a:solidFill>
                                  <a:srgbClr val="C00000"/>
                                </a:solidFill>
                                <a:latin typeface="Cambria Math" panose="02040503050406030204" pitchFamily="18" charset="0"/>
                              </a:rPr>
                              <m:t>𝒌</m:t>
                            </m:r>
                          </m:sup>
                        </m:sSup>
                      </m:e>
                    </m:nary>
                  </m:oMath>
                </a14:m>
                <a:r>
                  <a:rPr lang="zh-CN" altLang="en-US" sz="2000" b="1">
                    <a:solidFill>
                      <a:srgbClr val="C00000"/>
                    </a:solidFill>
                  </a:rPr>
                  <a:t>的定义</a:t>
                </a:r>
              </a:p>
              <a:p>
                <a:pPr algn="ctr">
                  <a:lnSpc>
                    <a:spcPts val="2800"/>
                  </a:lnSpc>
                  <a:spcBef>
                    <a:spcPts val="600"/>
                  </a:spcBef>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𝒃</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𝑨</m:t>
                      </m:r>
                      <m:r>
                        <a:rPr lang="en-US" altLang="zh-CN" sz="2000" b="1" i="1" smtClean="0">
                          <a:solidFill>
                            <a:schemeClr val="accent2">
                              <a:lumMod val="50000"/>
                            </a:schemeClr>
                          </a:solidFill>
                          <a:latin typeface="Cambria Math" panose="02040503050406030204" pitchFamily="18" charset="0"/>
                        </a:rPr>
                        <m:t>,</m:t>
                      </m:r>
                    </m:oMath>
                  </m:oMathPara>
                </a14:m>
                <a:endParaRPr lang="en-US" altLang="zh-CN" sz="2000" b="1" i="1">
                  <a:solidFill>
                    <a:schemeClr val="accent2">
                      <a:lumMod val="50000"/>
                    </a:schemeClr>
                  </a:solidFill>
                  <a:latin typeface="Cambria Math" panose="02040503050406030204" pitchFamily="18" charset="0"/>
                </a:endParaRPr>
              </a:p>
              <a:p>
                <a:pPr algn="ctr">
                  <a:lnSpc>
                    <a:spcPts val="2800"/>
                  </a:lnSpc>
                  <a:spcBef>
                    <a:spcPts val="600"/>
                  </a:spcBef>
                </a:pPr>
                <a14:m>
                  <m:oMath xmlns:m="http://schemas.openxmlformats.org/officeDocument/2006/math">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𝒃</m:t>
                        </m:r>
                      </m:e>
                    </m:d>
                    <m:r>
                      <a:rPr lang="en-US" altLang="zh-CN" sz="2000" b="1" i="1" smtClean="0">
                        <a:solidFill>
                          <a:schemeClr val="accent2">
                            <a:lumMod val="50000"/>
                          </a:schemeClr>
                        </a:solidFill>
                        <a:latin typeface="Cambria Math" panose="02040503050406030204" pitchFamily="18" charset="0"/>
                      </a:rPr>
                      <m:t>∈</m:t>
                    </m:r>
                  </m:oMath>
                </a14:m>
                <a:r>
                  <a:rPr lang="en-US" altLang="zh-CN" sz="2000" b="1">
                    <a:solidFill>
                      <a:schemeClr val="accent2">
                        <a:lumMod val="50000"/>
                      </a:schemeClr>
                    </a:solidFill>
                  </a:rPr>
                  <a:t> </a:t>
                </a:r>
                <a14:m>
                  <m:oMath xmlns:m="http://schemas.openxmlformats.org/officeDocument/2006/math">
                    <m:nary>
                      <m:naryPr>
                        <m:chr m:val="⋃"/>
                        <m:ctrlPr>
                          <a:rPr lang="en-US" altLang="zh-CN" sz="2000" b="1" i="1">
                            <a:solidFill>
                              <a:schemeClr val="accent2">
                                <a:lumMod val="50000"/>
                              </a:schemeClr>
                            </a:solidFill>
                            <a:latin typeface="Cambria Math" panose="02040503050406030204" pitchFamily="18" charset="0"/>
                          </a:rPr>
                        </m:ctrlPr>
                      </m:naryPr>
                      <m:sub>
                        <m:r>
                          <a:rPr lang="en-US" altLang="zh-CN" sz="2000" b="1" i="1">
                            <a:solidFill>
                              <a:schemeClr val="accent2">
                                <a:lumMod val="50000"/>
                              </a:schemeClr>
                            </a:solidFill>
                            <a:latin typeface="Cambria Math" panose="02040503050406030204" pitchFamily="18" charset="0"/>
                          </a:rPr>
                          <m:t>𝒌</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𝟏</m:t>
                        </m:r>
                      </m:sub>
                      <m:sup>
                        <m:r>
                          <a:rPr lang="en-US" altLang="zh-CN" sz="2000" b="1" i="1">
                            <a:solidFill>
                              <a:schemeClr val="accent2">
                                <a:lumMod val="50000"/>
                              </a:schemeClr>
                            </a:solidFill>
                            <a:latin typeface="Cambria Math" panose="02040503050406030204" pitchFamily="18" charset="0"/>
                          </a:rPr>
                          <m:t>∞</m:t>
                        </m:r>
                      </m:sup>
                      <m:e>
                        <m:sSup>
                          <m:sSupPr>
                            <m:ctrlPr>
                              <a:rPr lang="en-US" altLang="zh-CN" sz="2000" b="1" i="1">
                                <a:solidFill>
                                  <a:schemeClr val="accent2">
                                    <a:lumMod val="50000"/>
                                  </a:schemeClr>
                                </a:solidFill>
                                <a:latin typeface="Cambria Math" panose="02040503050406030204" pitchFamily="18" charset="0"/>
                              </a:rPr>
                            </m:ctrlPr>
                          </m:sSupPr>
                          <m:e>
                            <m:r>
                              <a:rPr lang="en-US" altLang="zh-CN" sz="2000" b="1" i="1">
                                <a:solidFill>
                                  <a:schemeClr val="accent2">
                                    <a:lumMod val="50000"/>
                                  </a:schemeClr>
                                </a:solidFill>
                                <a:latin typeface="Cambria Math" panose="02040503050406030204" pitchFamily="18" charset="0"/>
                              </a:rPr>
                              <m:t>𝑹</m:t>
                            </m:r>
                          </m:e>
                          <m:sup>
                            <m:r>
                              <a:rPr lang="en-US" altLang="zh-CN" sz="2000" b="1" i="1">
                                <a:solidFill>
                                  <a:schemeClr val="accent2">
                                    <a:lumMod val="50000"/>
                                  </a:schemeClr>
                                </a:solidFill>
                                <a:latin typeface="Cambria Math" panose="02040503050406030204" pitchFamily="18" charset="0"/>
                              </a:rPr>
                              <m:t>𝒌</m:t>
                            </m:r>
                          </m:sup>
                        </m:sSup>
                      </m:e>
                    </m:nary>
                  </m:oMath>
                </a14:m>
                <a:r>
                  <a:rPr lang="zh-CN" altLang="en-US" sz="2000" b="1">
                    <a:solidFill>
                      <a:schemeClr val="accent2">
                        <a:lumMod val="50000"/>
                      </a:schemeClr>
                    </a:solidFill>
                  </a:rPr>
                  <a:t> </a:t>
                </a:r>
                <a:endParaRPr lang="en-US" altLang="zh-CN" sz="2000" b="1">
                  <a:solidFill>
                    <a:schemeClr val="accent2">
                      <a:lumMod val="50000"/>
                    </a:schemeClr>
                  </a:solidFill>
                </a:endParaRPr>
              </a:p>
              <a:p>
                <a:pPr algn="ctr">
                  <a:lnSpc>
                    <a:spcPts val="2800"/>
                  </a:lnSpc>
                  <a:spcBef>
                    <a:spcPts val="600"/>
                  </a:spcBef>
                </a:pPr>
                <a:r>
                  <a:rPr lang="zh-CN" altLang="en-US" sz="2000" b="1">
                    <a:solidFill>
                      <a:schemeClr val="accent2">
                        <a:lumMod val="50000"/>
                      </a:schemeClr>
                    </a:solidFill>
                    <a:latin typeface="楷体" panose="02010609060101010101" pitchFamily="49" charset="-122"/>
                    <a:ea typeface="楷体" panose="02010609060101010101" pitchFamily="49" charset="-122"/>
                  </a:rPr>
                  <a:t>当且仅当</a:t>
                </a:r>
                <a:endParaRPr lang="en-US" altLang="zh-CN" sz="2000" b="1" i="1">
                  <a:solidFill>
                    <a:schemeClr val="accent2">
                      <a:lumMod val="50000"/>
                    </a:schemeClr>
                  </a:solidFill>
                  <a:latin typeface="楷体" panose="02010609060101010101" pitchFamily="49" charset="-122"/>
                  <a:ea typeface="楷体" panose="02010609060101010101" pitchFamily="49" charset="-122"/>
                </a:endParaRPr>
              </a:p>
              <a:p>
                <a:pPr algn="ctr">
                  <a:lnSpc>
                    <a:spcPts val="2800"/>
                  </a:lnSpc>
                  <a:spcBef>
                    <a:spcPts val="600"/>
                  </a:spcBef>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𝒌</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r>
                        <a:rPr lang="en-US" altLang="zh-CN" sz="2000" b="1" i="1" smtClean="0">
                          <a:solidFill>
                            <a:schemeClr val="accent2">
                              <a:lumMod val="50000"/>
                            </a:schemeClr>
                          </a:solidFill>
                          <a:latin typeface="Cambria Math" panose="02040503050406030204" pitchFamily="18" charset="0"/>
                        </a:rPr>
                        <m:t>, </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𝒃</m:t>
                          </m:r>
                        </m:e>
                      </m:d>
                      <m:r>
                        <a:rPr lang="en-US" altLang="zh-CN" sz="2000" b="1" i="1" smtClean="0">
                          <a:solidFill>
                            <a:schemeClr val="accent2">
                              <a:lumMod val="50000"/>
                            </a:schemeClr>
                          </a:solidFill>
                          <a:latin typeface="Cambria Math" panose="02040503050406030204" pitchFamily="18" charset="0"/>
                        </a:rPr>
                        <m:t>∈</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𝑹</m:t>
                          </m:r>
                        </m:e>
                        <m:sup>
                          <m:r>
                            <a:rPr lang="en-US" altLang="zh-CN" sz="2000" b="1" i="1" smtClean="0">
                              <a:solidFill>
                                <a:schemeClr val="accent2">
                                  <a:lumMod val="50000"/>
                                </a:schemeClr>
                              </a:solidFill>
                              <a:latin typeface="Cambria Math" panose="02040503050406030204" pitchFamily="18" charset="0"/>
                            </a:rPr>
                            <m:t>𝒌</m:t>
                          </m:r>
                        </m:sup>
                      </m:sSup>
                    </m:oMath>
                  </m:oMathPara>
                </a14:m>
                <a:endParaRPr lang="zh-CN" altLang="en-US" sz="2000" b="1">
                  <a:solidFill>
                    <a:schemeClr val="accent2">
                      <a:lumMod val="50000"/>
                    </a:schemeClr>
                  </a:solidFill>
                </a:endParaRPr>
              </a:p>
            </p:txBody>
          </p:sp>
        </mc:Choice>
        <mc:Fallback xmlns="">
          <p:sp>
            <p:nvSpPr>
              <p:cNvPr id="53" name="文本框 52">
                <a:extLst>
                  <a:ext uri="{FF2B5EF4-FFF2-40B4-BE49-F238E27FC236}">
                    <a16:creationId xmlns:a16="http://schemas.microsoft.com/office/drawing/2014/main" id="{3DBBC385-2AA2-4C34-94E6-FFC0688C2579}"/>
                  </a:ext>
                </a:extLst>
              </p:cNvPr>
              <p:cNvSpPr txBox="1">
                <a:spLocks noRot="1" noChangeAspect="1" noMove="1" noResize="1" noEditPoints="1" noAdjustHandles="1" noChangeArrowheads="1" noChangeShapeType="1" noTextEdit="1"/>
              </p:cNvSpPr>
              <p:nvPr/>
            </p:nvSpPr>
            <p:spPr>
              <a:xfrm>
                <a:off x="304585" y="3650471"/>
                <a:ext cx="2634713" cy="2118529"/>
              </a:xfrm>
              <a:prstGeom prst="rect">
                <a:avLst/>
              </a:prstGeom>
              <a:blipFill>
                <a:blip r:embed="rId13"/>
                <a:stretch>
                  <a:fillRect l="-2083" t="-15562" r="-20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44421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传递闭包的计算</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第二十讲  关系的闭包</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22</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传递闭包计算公式的证明</a:t>
            </a:r>
            <a:r>
              <a:rPr lang="en-US" altLang="zh-CN"/>
              <a:t>*</a:t>
            </a:r>
            <a:endParaRPr lang="zh-CN" altLang="en-US"/>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FC454B10-2B81-4C3E-8AC5-4620AF0B502D}"/>
                  </a:ext>
                </a:extLst>
              </p:cNvPr>
              <p:cNvSpPr txBox="1"/>
              <p:nvPr/>
            </p:nvSpPr>
            <p:spPr>
              <a:xfrm>
                <a:off x="721952" y="1028186"/>
                <a:ext cx="10748093" cy="485133"/>
              </a:xfrm>
              <a:prstGeom prst="rect">
                <a:avLst/>
              </a:prstGeom>
              <a:solidFill>
                <a:schemeClr val="accent5">
                  <a:lumMod val="20000"/>
                  <a:lumOff val="80000"/>
                </a:schemeClr>
              </a:solidFill>
            </p:spPr>
            <p:txBody>
              <a:bodyPr wrap="square" rtlCol="0">
                <a:spAutoFit/>
              </a:bodyPr>
              <a:lstStyle/>
              <a:p>
                <a:pPr algn="ctr"/>
                <a:r>
                  <a:rPr lang="zh-CN" altLang="en-US" sz="2400" b="1">
                    <a:solidFill>
                      <a:srgbClr val="002060"/>
                    </a:solidFill>
                    <a:latin typeface="楷体" panose="02010609060101010101" pitchFamily="49" charset="-122"/>
                    <a:ea typeface="楷体" panose="02010609060101010101" pitchFamily="49" charset="-122"/>
                  </a:rPr>
                  <a:t>设</a:t>
                </a:r>
                <a14:m>
                  <m:oMath xmlns:m="http://schemas.openxmlformats.org/officeDocument/2006/math">
                    <m:r>
                      <a:rPr lang="en-US" altLang="zh-CN" sz="2400" b="1" i="1" smtClean="0">
                        <a:solidFill>
                          <a:srgbClr val="002060"/>
                        </a:solidFill>
                        <a:latin typeface="Cambria Math" panose="02040503050406030204" pitchFamily="18" charset="0"/>
                      </a:rPr>
                      <m:t>𝑹</m:t>
                    </m:r>
                  </m:oMath>
                </a14:m>
                <a:r>
                  <a:rPr lang="zh-CN" altLang="en-US" sz="2400" b="1">
                    <a:solidFill>
                      <a:srgbClr val="002060"/>
                    </a:solidFill>
                    <a:latin typeface="楷体" panose="02010609060101010101" pitchFamily="49" charset="-122"/>
                    <a:ea typeface="楷体" panose="02010609060101010101" pitchFamily="49" charset="-122"/>
                  </a:rPr>
                  <a:t>是非空集</a:t>
                </a:r>
                <a14:m>
                  <m:oMath xmlns:m="http://schemas.openxmlformats.org/officeDocument/2006/math">
                    <m:r>
                      <a:rPr lang="en-US" altLang="zh-CN" sz="2400" b="1" i="1" smtClean="0">
                        <a:solidFill>
                          <a:srgbClr val="002060"/>
                        </a:solidFill>
                        <a:latin typeface="Cambria Math" panose="02040503050406030204" pitchFamily="18" charset="0"/>
                      </a:rPr>
                      <m:t>𝑨</m:t>
                    </m:r>
                  </m:oMath>
                </a14:m>
                <a:r>
                  <a:rPr lang="zh-CN" altLang="en-US" sz="2400" b="1">
                    <a:solidFill>
                      <a:srgbClr val="002060"/>
                    </a:solidFill>
                    <a:latin typeface="楷体" panose="02010609060101010101" pitchFamily="49" charset="-122"/>
                    <a:ea typeface="楷体" panose="02010609060101010101" pitchFamily="49" charset="-122"/>
                  </a:rPr>
                  <a:t>上的关系，</a:t>
                </a:r>
                <a14:m>
                  <m:oMath xmlns:m="http://schemas.openxmlformats.org/officeDocument/2006/math">
                    <m:r>
                      <a:rPr lang="en-US" altLang="zh-CN" sz="2400" b="1" i="1" smtClean="0">
                        <a:solidFill>
                          <a:srgbClr val="C00000"/>
                        </a:solidFill>
                        <a:latin typeface="Cambria Math" panose="02040503050406030204" pitchFamily="18" charset="0"/>
                      </a:rPr>
                      <m:t>𝒕</m:t>
                    </m:r>
                    <m:d>
                      <m:dPr>
                        <m:ctrlPr>
                          <a:rPr lang="en-US" altLang="zh-CN" sz="2400" b="1" i="1" smtClean="0">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𝑹</m:t>
                        </m:r>
                      </m:e>
                    </m:d>
                    <m:r>
                      <a:rPr lang="en-US" altLang="zh-CN" sz="2400" b="1" i="1" smtClean="0">
                        <a:solidFill>
                          <a:srgbClr val="C00000"/>
                        </a:solidFill>
                        <a:latin typeface="Cambria Math" panose="02040503050406030204" pitchFamily="18" charset="0"/>
                      </a:rPr>
                      <m:t>= </m:t>
                    </m:r>
                    <m:nary>
                      <m:naryPr>
                        <m:chr m:val="⋃"/>
                        <m:ctrlPr>
                          <a:rPr lang="en-US" altLang="zh-CN" sz="2400" b="1" i="1" smtClean="0">
                            <a:solidFill>
                              <a:srgbClr val="C00000"/>
                            </a:solidFill>
                            <a:latin typeface="Cambria Math" panose="02040503050406030204" pitchFamily="18" charset="0"/>
                          </a:rPr>
                        </m:ctrlPr>
                      </m:naryPr>
                      <m:sub>
                        <m:r>
                          <a:rPr lang="en-US" altLang="zh-CN" sz="2400" b="1" i="1" smtClean="0">
                            <a:solidFill>
                              <a:srgbClr val="C00000"/>
                            </a:solidFill>
                            <a:latin typeface="Cambria Math" panose="02040503050406030204" pitchFamily="18" charset="0"/>
                          </a:rPr>
                          <m:t>𝒌</m:t>
                        </m:r>
                        <m:r>
                          <a:rPr lang="en-US" altLang="zh-CN" sz="2400" b="1" i="1" smtClean="0">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𝟏</m:t>
                        </m:r>
                      </m:sub>
                      <m:sup>
                        <m:r>
                          <a:rPr lang="en-US" altLang="zh-CN" sz="2400" b="1" i="1" smtClean="0">
                            <a:solidFill>
                              <a:srgbClr val="C00000"/>
                            </a:solidFill>
                            <a:latin typeface="Cambria Math" panose="02040503050406030204" pitchFamily="18" charset="0"/>
                          </a:rPr>
                          <m:t>∞</m:t>
                        </m:r>
                      </m:sup>
                      <m:e>
                        <m:sSup>
                          <m:sSupPr>
                            <m:ctrlPr>
                              <a:rPr lang="en-US" altLang="zh-CN" sz="2400" b="1" i="1" smtClean="0">
                                <a:solidFill>
                                  <a:srgbClr val="C00000"/>
                                </a:solidFill>
                                <a:latin typeface="Cambria Math" panose="02040503050406030204" pitchFamily="18" charset="0"/>
                              </a:rPr>
                            </m:ctrlPr>
                          </m:sSupPr>
                          <m:e>
                            <m:r>
                              <a:rPr lang="en-US" altLang="zh-CN" sz="2400" b="1" i="1" smtClean="0">
                                <a:solidFill>
                                  <a:srgbClr val="C00000"/>
                                </a:solidFill>
                                <a:latin typeface="Cambria Math" panose="02040503050406030204" pitchFamily="18" charset="0"/>
                              </a:rPr>
                              <m:t>𝑹</m:t>
                            </m:r>
                          </m:e>
                          <m:sup>
                            <m:r>
                              <a:rPr lang="en-US" altLang="zh-CN" sz="2400" b="1" i="1" smtClean="0">
                                <a:solidFill>
                                  <a:srgbClr val="C00000"/>
                                </a:solidFill>
                                <a:latin typeface="Cambria Math" panose="02040503050406030204" pitchFamily="18" charset="0"/>
                              </a:rPr>
                              <m:t>𝒌</m:t>
                            </m:r>
                          </m:sup>
                        </m:sSup>
                      </m:e>
                    </m:nary>
                    <m:r>
                      <a:rPr lang="en-US" altLang="zh-CN" sz="2400" b="1" i="1" smtClean="0">
                        <a:solidFill>
                          <a:srgbClr val="C00000"/>
                        </a:solidFill>
                        <a:latin typeface="Cambria Math" panose="02040503050406030204" pitchFamily="18" charset="0"/>
                      </a:rPr>
                      <m:t>= </m:t>
                    </m:r>
                    <m:r>
                      <a:rPr lang="en-US" altLang="zh-CN" sz="2400" b="1" i="1" smtClean="0">
                        <a:solidFill>
                          <a:srgbClr val="C00000"/>
                        </a:solidFill>
                        <a:latin typeface="Cambria Math" panose="02040503050406030204" pitchFamily="18" charset="0"/>
                      </a:rPr>
                      <m:t>𝑹</m:t>
                    </m:r>
                    <m:r>
                      <a:rPr lang="en-US" altLang="zh-CN" sz="2400" b="1" i="1" smtClean="0">
                        <a:solidFill>
                          <a:srgbClr val="C00000"/>
                        </a:solidFill>
                        <a:latin typeface="Cambria Math" panose="02040503050406030204" pitchFamily="18" charset="0"/>
                      </a:rPr>
                      <m:t>∪⋯∪</m:t>
                    </m:r>
                    <m:sSup>
                      <m:sSupPr>
                        <m:ctrlPr>
                          <a:rPr lang="en-US" altLang="zh-CN" sz="2400" b="1" i="1" smtClean="0">
                            <a:solidFill>
                              <a:srgbClr val="C00000"/>
                            </a:solidFill>
                            <a:latin typeface="Cambria Math" panose="02040503050406030204" pitchFamily="18" charset="0"/>
                          </a:rPr>
                        </m:ctrlPr>
                      </m:sSupPr>
                      <m:e>
                        <m:r>
                          <a:rPr lang="en-US" altLang="zh-CN" sz="2400" b="1" i="1" smtClean="0">
                            <a:solidFill>
                              <a:srgbClr val="C00000"/>
                            </a:solidFill>
                            <a:latin typeface="Cambria Math" panose="02040503050406030204" pitchFamily="18" charset="0"/>
                          </a:rPr>
                          <m:t>𝑹</m:t>
                        </m:r>
                      </m:e>
                      <m:sup>
                        <m:r>
                          <a:rPr lang="en-US" altLang="zh-CN" sz="2400" b="1" i="1" smtClean="0">
                            <a:solidFill>
                              <a:srgbClr val="C00000"/>
                            </a:solidFill>
                            <a:latin typeface="Cambria Math" panose="02040503050406030204" pitchFamily="18" charset="0"/>
                          </a:rPr>
                          <m:t>𝒌</m:t>
                        </m:r>
                      </m:sup>
                    </m:sSup>
                    <m:r>
                      <a:rPr lang="en-US" altLang="zh-CN" sz="2400" b="1" i="1" smtClean="0">
                        <a:solidFill>
                          <a:srgbClr val="C00000"/>
                        </a:solidFill>
                        <a:latin typeface="Cambria Math" panose="02040503050406030204" pitchFamily="18" charset="0"/>
                      </a:rPr>
                      <m:t>∪⋯</m:t>
                    </m:r>
                  </m:oMath>
                </a14:m>
                <a:r>
                  <a:rPr lang="zh-CN" altLang="en-US" sz="2400" b="1">
                    <a:solidFill>
                      <a:srgbClr val="002060"/>
                    </a:solidFill>
                    <a:latin typeface="楷体" panose="02010609060101010101" pitchFamily="49" charset="-122"/>
                    <a:ea typeface="楷体" panose="02010609060101010101" pitchFamily="49" charset="-122"/>
                  </a:rPr>
                  <a:t>，记</a:t>
                </a:r>
                <a14:m>
                  <m:oMath xmlns:m="http://schemas.openxmlformats.org/officeDocument/2006/math">
                    <m:nary>
                      <m:naryPr>
                        <m:chr m:val="⋃"/>
                        <m:ctrlPr>
                          <a:rPr lang="en-US" altLang="zh-CN" sz="2400" b="1" i="1">
                            <a:solidFill>
                              <a:srgbClr val="002060"/>
                            </a:solidFill>
                            <a:latin typeface="Cambria Math" panose="02040503050406030204" pitchFamily="18" charset="0"/>
                            <a:ea typeface="楷体" panose="02010609060101010101" pitchFamily="49" charset="-122"/>
                          </a:rPr>
                        </m:ctrlPr>
                      </m:naryPr>
                      <m:sub>
                        <m:r>
                          <a:rPr lang="en-US" altLang="zh-CN" sz="2400" b="1">
                            <a:solidFill>
                              <a:srgbClr val="002060"/>
                            </a:solidFill>
                            <a:latin typeface="Cambria Math" panose="02040503050406030204" pitchFamily="18" charset="0"/>
                            <a:ea typeface="楷体" panose="02010609060101010101" pitchFamily="49" charset="-122"/>
                          </a:rPr>
                          <m:t>𝒌</m:t>
                        </m:r>
                        <m:r>
                          <a:rPr lang="en-US" altLang="zh-CN" sz="2400" b="1">
                            <a:solidFill>
                              <a:srgbClr val="002060"/>
                            </a:solidFill>
                            <a:latin typeface="Cambria Math" panose="02040503050406030204" pitchFamily="18" charset="0"/>
                            <a:ea typeface="楷体" panose="02010609060101010101" pitchFamily="49" charset="-122"/>
                          </a:rPr>
                          <m:t>=</m:t>
                        </m:r>
                        <m:r>
                          <a:rPr lang="en-US" altLang="zh-CN" sz="2400" b="1">
                            <a:solidFill>
                              <a:srgbClr val="002060"/>
                            </a:solidFill>
                            <a:latin typeface="Cambria Math" panose="02040503050406030204" pitchFamily="18" charset="0"/>
                            <a:ea typeface="楷体" panose="02010609060101010101" pitchFamily="49" charset="-122"/>
                          </a:rPr>
                          <m:t>𝟏</m:t>
                        </m:r>
                      </m:sub>
                      <m:sup>
                        <m:r>
                          <a:rPr lang="en-US" altLang="zh-CN" sz="2400" b="1">
                            <a:solidFill>
                              <a:srgbClr val="002060"/>
                            </a:solidFill>
                            <a:latin typeface="Cambria Math" panose="02040503050406030204" pitchFamily="18" charset="0"/>
                            <a:ea typeface="楷体" panose="02010609060101010101" pitchFamily="49" charset="-122"/>
                          </a:rPr>
                          <m:t>∞</m:t>
                        </m:r>
                      </m:sup>
                      <m:e>
                        <m:sSup>
                          <m:sSupPr>
                            <m:ctrlPr>
                              <a:rPr lang="en-US" altLang="zh-CN" sz="2400" b="1" i="1">
                                <a:solidFill>
                                  <a:srgbClr val="002060"/>
                                </a:solidFill>
                                <a:latin typeface="Cambria Math" panose="02040503050406030204" pitchFamily="18" charset="0"/>
                                <a:ea typeface="楷体" panose="02010609060101010101" pitchFamily="49" charset="-122"/>
                              </a:rPr>
                            </m:ctrlPr>
                          </m:sSupPr>
                          <m:e>
                            <m:r>
                              <a:rPr lang="en-US" altLang="zh-CN" sz="2400" b="1">
                                <a:solidFill>
                                  <a:srgbClr val="002060"/>
                                </a:solidFill>
                                <a:latin typeface="Cambria Math" panose="02040503050406030204" pitchFamily="18" charset="0"/>
                                <a:ea typeface="楷体" panose="02010609060101010101" pitchFamily="49" charset="-122"/>
                              </a:rPr>
                              <m:t>𝑹</m:t>
                            </m:r>
                          </m:e>
                          <m:sup>
                            <m:r>
                              <a:rPr lang="en-US" altLang="zh-CN" sz="2400" b="1">
                                <a:solidFill>
                                  <a:srgbClr val="002060"/>
                                </a:solidFill>
                                <a:latin typeface="Cambria Math" panose="02040503050406030204" pitchFamily="18" charset="0"/>
                                <a:ea typeface="楷体" panose="02010609060101010101" pitchFamily="49" charset="-122"/>
                              </a:rPr>
                              <m:t>𝒌</m:t>
                            </m:r>
                          </m:sup>
                        </m:sSup>
                      </m:e>
                    </m:nary>
                  </m:oMath>
                </a14:m>
                <a:r>
                  <a:rPr lang="zh-CN" altLang="en-US" sz="2400" b="1">
                    <a:solidFill>
                      <a:srgbClr val="002060"/>
                    </a:solidFill>
                    <a:latin typeface="楷体" panose="02010609060101010101" pitchFamily="49" charset="-122"/>
                    <a:ea typeface="楷体" panose="02010609060101010101" pitchFamily="49" charset="-122"/>
                  </a:rPr>
                  <a:t>为</a:t>
                </a:r>
                <a14:m>
                  <m:oMath xmlns:m="http://schemas.openxmlformats.org/officeDocument/2006/math">
                    <m:sSup>
                      <m:sSupPr>
                        <m:ctrlPr>
                          <a:rPr lang="en-US" altLang="zh-CN" sz="2400" b="1" i="1">
                            <a:solidFill>
                              <a:srgbClr val="002060"/>
                            </a:solidFill>
                            <a:latin typeface="Cambria Math" panose="02040503050406030204" pitchFamily="18" charset="0"/>
                            <a:ea typeface="楷体" panose="02010609060101010101" pitchFamily="49" charset="-122"/>
                          </a:rPr>
                        </m:ctrlPr>
                      </m:sSupPr>
                      <m:e>
                        <m:r>
                          <a:rPr lang="en-US" altLang="zh-CN" sz="2400" b="1">
                            <a:solidFill>
                              <a:srgbClr val="002060"/>
                            </a:solidFill>
                            <a:latin typeface="Cambria Math" panose="02040503050406030204" pitchFamily="18" charset="0"/>
                            <a:ea typeface="楷体" panose="02010609060101010101" pitchFamily="49" charset="-122"/>
                          </a:rPr>
                          <m:t>𝑹</m:t>
                        </m:r>
                      </m:e>
                      <m:sup>
                        <m:r>
                          <a:rPr lang="en-US" altLang="zh-CN" sz="2400" b="1">
                            <a:solidFill>
                              <a:srgbClr val="002060"/>
                            </a:solidFill>
                            <a:latin typeface="Cambria Math" panose="02040503050406030204" pitchFamily="18" charset="0"/>
                            <a:ea typeface="楷体" panose="02010609060101010101" pitchFamily="49" charset="-122"/>
                          </a:rPr>
                          <m:t>∗</m:t>
                        </m:r>
                      </m:sup>
                    </m:sSup>
                  </m:oMath>
                </a14:m>
                <a:endParaRPr lang="zh-CN" altLang="en-US" sz="2400" b="1">
                  <a:solidFill>
                    <a:srgbClr val="002060"/>
                  </a:solidFill>
                  <a:latin typeface="楷体" panose="02010609060101010101" pitchFamily="49" charset="-122"/>
                  <a:ea typeface="楷体" panose="02010609060101010101" pitchFamily="49" charset="-122"/>
                </a:endParaRPr>
              </a:p>
            </p:txBody>
          </p:sp>
        </mc:Choice>
        <mc:Fallback xmlns="">
          <p:sp>
            <p:nvSpPr>
              <p:cNvPr id="11" name="文本框 10">
                <a:extLst>
                  <a:ext uri="{FF2B5EF4-FFF2-40B4-BE49-F238E27FC236}">
                    <a16:creationId xmlns:a16="http://schemas.microsoft.com/office/drawing/2014/main" id="{FC454B10-2B81-4C3E-8AC5-4620AF0B502D}"/>
                  </a:ext>
                </a:extLst>
              </p:cNvPr>
              <p:cNvSpPr txBox="1">
                <a:spLocks noRot="1" noChangeAspect="1" noMove="1" noResize="1" noEditPoints="1" noAdjustHandles="1" noChangeArrowheads="1" noChangeShapeType="1" noTextEdit="1"/>
              </p:cNvSpPr>
              <p:nvPr/>
            </p:nvSpPr>
            <p:spPr>
              <a:xfrm>
                <a:off x="721952" y="1028186"/>
                <a:ext cx="10748093" cy="485133"/>
              </a:xfrm>
              <a:prstGeom prst="rect">
                <a:avLst/>
              </a:prstGeom>
              <a:blipFill>
                <a:blip r:embed="rId2"/>
                <a:stretch>
                  <a:fillRect l="-680" t="-11392" b="-227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31D630F-8EE6-440B-97DE-7D9CDC9741E2}"/>
                  </a:ext>
                </a:extLst>
              </p:cNvPr>
              <p:cNvSpPr txBox="1"/>
              <p:nvPr/>
            </p:nvSpPr>
            <p:spPr>
              <a:xfrm>
                <a:off x="721952" y="1672697"/>
                <a:ext cx="10748093" cy="4651915"/>
              </a:xfrm>
              <a:prstGeom prst="rect">
                <a:avLst/>
              </a:prstGeom>
              <a:solidFill>
                <a:schemeClr val="accent2">
                  <a:lumMod val="20000"/>
                  <a:lumOff val="80000"/>
                  <a:alpha val="25000"/>
                </a:schemeClr>
              </a:solidFill>
            </p:spPr>
            <p:txBody>
              <a:bodyPr wrap="square" rtlCol="0">
                <a:spAutoFit/>
              </a:bodyPr>
              <a:lstStyle/>
              <a:p>
                <a:pPr algn="ctr">
                  <a:spcBef>
                    <a:spcPts val="600"/>
                  </a:spcBef>
                  <a:spcAft>
                    <a:spcPts val="600"/>
                  </a:spcAft>
                </a:pPr>
                <a:r>
                  <a:rPr lang="en-US" altLang="zh-CN" sz="2400" b="1">
                    <a:solidFill>
                      <a:schemeClr val="accent2">
                        <a:lumMod val="50000"/>
                      </a:schemeClr>
                    </a:solidFill>
                  </a:rPr>
                  <a:t>【</a:t>
                </a:r>
                <a:r>
                  <a:rPr lang="zh-CN" altLang="en-US" sz="2400" b="1">
                    <a:solidFill>
                      <a:schemeClr val="accent2">
                        <a:lumMod val="50000"/>
                      </a:schemeClr>
                    </a:solidFill>
                  </a:rPr>
                  <a:t>证明</a:t>
                </a:r>
                <a:r>
                  <a:rPr lang="en-US" altLang="zh-CN" sz="2400" b="1">
                    <a:solidFill>
                      <a:schemeClr val="accent2">
                        <a:lumMod val="50000"/>
                      </a:schemeClr>
                    </a:solidFill>
                  </a:rPr>
                  <a:t>】</a:t>
                </a:r>
              </a:p>
              <a:p>
                <a:pPr>
                  <a:spcBef>
                    <a:spcPts val="600"/>
                  </a:spcBef>
                  <a:spcAft>
                    <a:spcPts val="300"/>
                  </a:spcAft>
                </a:pPr>
                <a:r>
                  <a:rPr lang="zh-CN" altLang="en-US" sz="2000" b="1">
                    <a:solidFill>
                      <a:srgbClr val="002060"/>
                    </a:solidFill>
                    <a:latin typeface="楷体" panose="02010609060101010101" pitchFamily="49" charset="-122"/>
                    <a:ea typeface="楷体" panose="02010609060101010101" pitchFamily="49" charset="-122"/>
                  </a:rPr>
                  <a:t>显然</a:t>
                </a:r>
                <a14:m>
                  <m:oMath xmlns:m="http://schemas.openxmlformats.org/officeDocument/2006/math">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𝑹</m:t>
                        </m:r>
                      </m:e>
                      <m:sup>
                        <m:r>
                          <a:rPr lang="en-US" altLang="zh-CN" sz="2000" b="1" i="1" smtClean="0">
                            <a:solidFill>
                              <a:srgbClr val="002060"/>
                            </a:solidFill>
                            <a:latin typeface="Cambria Math" panose="02040503050406030204" pitchFamily="18" charset="0"/>
                          </a:rPr>
                          <m:t>∗</m:t>
                        </m:r>
                      </m:sup>
                    </m:sSup>
                  </m:oMath>
                </a14:m>
                <a:r>
                  <a:rPr lang="zh-CN" altLang="en-US" sz="2000" b="1">
                    <a:solidFill>
                      <a:srgbClr val="002060"/>
                    </a:solidFill>
                    <a:latin typeface="楷体" panose="02010609060101010101" pitchFamily="49" charset="-122"/>
                    <a:ea typeface="楷体" panose="02010609060101010101" pitchFamily="49" charset="-122"/>
                  </a:rPr>
                  <a:t>，因此只需还证明两点：</a:t>
                </a:r>
                <a:r>
                  <a:rPr lang="en-US" altLang="zh-CN" sz="2000" b="1">
                    <a:solidFill>
                      <a:srgbClr val="002060"/>
                    </a:solidFill>
                    <a:latin typeface="+mn-ea"/>
                  </a:rPr>
                  <a:t>(1)</a:t>
                </a:r>
                <a:r>
                  <a:rPr lang="en-US" altLang="zh-CN" sz="2000" b="1">
                    <a:solidFill>
                      <a:srgbClr val="002060"/>
                    </a:solidFill>
                    <a:latin typeface="楷体" panose="02010609060101010101" pitchFamily="49" charset="-122"/>
                    <a:ea typeface="楷体" panose="02010609060101010101" pitchFamily="49" charset="-122"/>
                  </a:rPr>
                  <a:t> </a:t>
                </a:r>
                <a14:m>
                  <m:oMath xmlns:m="http://schemas.openxmlformats.org/officeDocument/2006/math">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𝑹</m:t>
                        </m:r>
                      </m:e>
                      <m:sup>
                        <m:r>
                          <a:rPr lang="en-US" altLang="zh-CN" sz="2000" b="1" i="1" smtClean="0">
                            <a:solidFill>
                              <a:srgbClr val="C00000"/>
                            </a:solidFill>
                            <a:latin typeface="Cambria Math" panose="02040503050406030204" pitchFamily="18" charset="0"/>
                          </a:rPr>
                          <m:t>∗</m:t>
                        </m:r>
                      </m:sup>
                    </m:sSup>
                  </m:oMath>
                </a14:m>
                <a:r>
                  <a:rPr lang="zh-CN" altLang="en-US" sz="2000" b="1">
                    <a:solidFill>
                      <a:srgbClr val="C00000"/>
                    </a:solidFill>
                    <a:latin typeface="+mn-ea"/>
                  </a:rPr>
                  <a:t>传递</a:t>
                </a:r>
                <a:r>
                  <a:rPr lang="zh-CN" altLang="en-US" sz="2000" b="1">
                    <a:solidFill>
                      <a:srgbClr val="002060"/>
                    </a:solidFill>
                    <a:latin typeface="楷体" panose="02010609060101010101" pitchFamily="49" charset="-122"/>
                    <a:ea typeface="楷体" panose="02010609060101010101" pitchFamily="49" charset="-122"/>
                  </a:rPr>
                  <a:t>；</a:t>
                </a:r>
                <a:r>
                  <a:rPr lang="en-US" altLang="zh-CN" sz="2000" b="1">
                    <a:solidFill>
                      <a:srgbClr val="002060"/>
                    </a:solidFill>
                    <a:latin typeface="+mn-ea"/>
                  </a:rPr>
                  <a:t>(2) </a:t>
                </a:r>
                <a:r>
                  <a:rPr lang="zh-CN" altLang="en-US" sz="2000" b="1">
                    <a:solidFill>
                      <a:srgbClr val="002060"/>
                    </a:solidFill>
                    <a:latin typeface="楷体" panose="02010609060101010101" pitchFamily="49" charset="-122"/>
                    <a:ea typeface="楷体" panose="02010609060101010101" pitchFamily="49" charset="-122"/>
                  </a:rPr>
                  <a:t>对</a:t>
                </a:r>
                <a14:m>
                  <m:oMath xmlns:m="http://schemas.openxmlformats.org/officeDocument/2006/math">
                    <m:r>
                      <a:rPr lang="en-US" altLang="zh-CN" sz="2000" b="1" i="1" smtClean="0">
                        <a:solidFill>
                          <a:srgbClr val="002060"/>
                        </a:solidFill>
                        <a:latin typeface="Cambria Math" panose="02040503050406030204" pitchFamily="18" charset="0"/>
                      </a:rPr>
                      <m:t>𝑨</m:t>
                    </m:r>
                  </m:oMath>
                </a14:m>
                <a:r>
                  <a:rPr lang="zh-CN" altLang="en-US" sz="2000" b="1">
                    <a:solidFill>
                      <a:srgbClr val="002060"/>
                    </a:solidFill>
                    <a:latin typeface="楷体" panose="02010609060101010101" pitchFamily="49" charset="-122"/>
                    <a:ea typeface="楷体" panose="02010609060101010101" pitchFamily="49" charset="-122"/>
                  </a:rPr>
                  <a:t>上任意</a:t>
                </a:r>
                <a:r>
                  <a:rPr lang="zh-CN" altLang="en-US" sz="2000" b="1">
                    <a:solidFill>
                      <a:srgbClr val="C00000"/>
                    </a:solidFill>
                    <a:latin typeface="+mn-ea"/>
                  </a:rPr>
                  <a:t>传递关系</a:t>
                </a:r>
                <a14:m>
                  <m:oMath xmlns:m="http://schemas.openxmlformats.org/officeDocument/2006/math">
                    <m:r>
                      <a:rPr lang="en-US" altLang="zh-CN" sz="2000" b="1" i="1" smtClean="0">
                        <a:solidFill>
                          <a:srgbClr val="C00000"/>
                        </a:solidFill>
                        <a:latin typeface="Cambria Math" panose="02040503050406030204" pitchFamily="18" charset="0"/>
                      </a:rPr>
                      <m:t>𝑺</m:t>
                    </m:r>
                  </m:oMath>
                </a14:m>
                <a:r>
                  <a:rPr lang="zh-CN" altLang="en-US" sz="2000" b="1">
                    <a:solidFill>
                      <a:srgbClr val="002060"/>
                    </a:solidFill>
                    <a:latin typeface="楷体" panose="02010609060101010101" pitchFamily="49" charset="-122"/>
                    <a:ea typeface="楷体" panose="02010609060101010101" pitchFamily="49" charset="-122"/>
                  </a:rPr>
                  <a:t>，</a:t>
                </a:r>
                <a14:m>
                  <m:oMath xmlns:m="http://schemas.openxmlformats.org/officeDocument/2006/math">
                    <m:r>
                      <a:rPr lang="en-US" altLang="zh-CN" sz="2000" b="1" i="1" smtClean="0">
                        <a:solidFill>
                          <a:srgbClr val="C00000"/>
                        </a:solidFill>
                        <a:latin typeface="Cambria Math" panose="02040503050406030204" pitchFamily="18" charset="0"/>
                      </a:rPr>
                      <m:t>𝑹</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𝑺</m:t>
                    </m:r>
                  </m:oMath>
                </a14:m>
                <a:r>
                  <a:rPr lang="zh-CN" altLang="en-US" sz="2000" b="1">
                    <a:solidFill>
                      <a:srgbClr val="C00000"/>
                    </a:solidFill>
                    <a:latin typeface="+mn-ea"/>
                  </a:rPr>
                  <a:t>蕴涵</a:t>
                </a:r>
                <a14:m>
                  <m:oMath xmlns:m="http://schemas.openxmlformats.org/officeDocument/2006/math">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𝑹</m:t>
                        </m:r>
                      </m:e>
                      <m:sup>
                        <m:r>
                          <a:rPr lang="en-US" altLang="zh-CN" sz="2000" b="1" i="1" smtClean="0">
                            <a:solidFill>
                              <a:srgbClr val="C00000"/>
                            </a:solidFill>
                            <a:latin typeface="Cambria Math" panose="02040503050406030204" pitchFamily="18" charset="0"/>
                          </a:rPr>
                          <m:t>∗</m:t>
                        </m:r>
                      </m:sup>
                    </m:sSup>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𝑺</m:t>
                    </m:r>
                  </m:oMath>
                </a14:m>
                <a:endParaRPr lang="en-US" altLang="zh-CN" sz="2000" b="1">
                  <a:solidFill>
                    <a:srgbClr val="C00000"/>
                  </a:solidFill>
                  <a:latin typeface="楷体" panose="02010609060101010101" pitchFamily="49" charset="-122"/>
                  <a:ea typeface="楷体" panose="02010609060101010101" pitchFamily="49" charset="-122"/>
                </a:endParaRPr>
              </a:p>
              <a:p>
                <a:pPr marL="342900" indent="-342900">
                  <a:spcBef>
                    <a:spcPts val="600"/>
                  </a:spcBef>
                  <a:spcAft>
                    <a:spcPts val="300"/>
                  </a:spcAft>
                  <a:buFont typeface="Arial" panose="020B0604020202020204" pitchFamily="34" charset="0"/>
                  <a:buChar char="•"/>
                </a:pPr>
                <a14:m>
                  <m:oMath xmlns:m="http://schemas.openxmlformats.org/officeDocument/2006/math">
                    <m:sSup>
                      <m:sSupPr>
                        <m:ctrlPr>
                          <a:rPr lang="en-US" altLang="zh-CN" sz="2000" b="1" i="1" smtClean="0">
                            <a:solidFill>
                              <a:schemeClr val="accent6">
                                <a:lumMod val="50000"/>
                              </a:schemeClr>
                            </a:solidFill>
                            <a:latin typeface="Cambria Math" panose="02040503050406030204" pitchFamily="18" charset="0"/>
                          </a:rPr>
                        </m:ctrlPr>
                      </m:sSupPr>
                      <m:e>
                        <m:r>
                          <a:rPr lang="en-US" altLang="zh-CN" sz="2000" b="1" i="1" smtClean="0">
                            <a:solidFill>
                              <a:schemeClr val="accent6">
                                <a:lumMod val="50000"/>
                              </a:schemeClr>
                            </a:solidFill>
                            <a:latin typeface="Cambria Math" panose="02040503050406030204" pitchFamily="18" charset="0"/>
                          </a:rPr>
                          <m:t>𝑹</m:t>
                        </m:r>
                      </m:e>
                      <m:sup>
                        <m:r>
                          <a:rPr lang="en-US" altLang="zh-CN" sz="2000" b="1" i="1" smtClean="0">
                            <a:solidFill>
                              <a:schemeClr val="accent6">
                                <a:lumMod val="50000"/>
                              </a:schemeClr>
                            </a:solidFill>
                            <a:latin typeface="Cambria Math" panose="02040503050406030204" pitchFamily="18" charset="0"/>
                          </a:rPr>
                          <m:t>∗</m:t>
                        </m:r>
                      </m:sup>
                    </m:sSup>
                  </m:oMath>
                </a14:m>
                <a:r>
                  <a:rPr lang="zh-CN" altLang="en-US" sz="2000" b="1">
                    <a:solidFill>
                      <a:schemeClr val="accent6">
                        <a:lumMod val="50000"/>
                      </a:schemeClr>
                    </a:solidFill>
                  </a:rPr>
                  <a:t>是传递的：对任意</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𝒙</m:t>
                    </m:r>
                    <m:r>
                      <a:rPr lang="en-US" altLang="zh-CN" sz="2000" b="1" i="1" smtClean="0">
                        <a:solidFill>
                          <a:schemeClr val="accent6">
                            <a:lumMod val="50000"/>
                          </a:schemeClr>
                        </a:solidFill>
                        <a:latin typeface="Cambria Math" panose="02040503050406030204" pitchFamily="18" charset="0"/>
                      </a:rPr>
                      <m:t>, </m:t>
                    </m:r>
                    <m:r>
                      <a:rPr lang="en-US" altLang="zh-CN" sz="2000" b="1" i="1" smtClean="0">
                        <a:solidFill>
                          <a:schemeClr val="accent6">
                            <a:lumMod val="50000"/>
                          </a:schemeClr>
                        </a:solidFill>
                        <a:latin typeface="Cambria Math" panose="02040503050406030204" pitchFamily="18" charset="0"/>
                      </a:rPr>
                      <m:t>𝒚</m:t>
                    </m:r>
                    <m:r>
                      <a:rPr lang="en-US" altLang="zh-CN" sz="2000" b="1" i="1" smtClean="0">
                        <a:solidFill>
                          <a:schemeClr val="accent6">
                            <a:lumMod val="50000"/>
                          </a:schemeClr>
                        </a:solidFill>
                        <a:latin typeface="Cambria Math" panose="02040503050406030204" pitchFamily="18" charset="0"/>
                      </a:rPr>
                      <m:t>, </m:t>
                    </m:r>
                    <m:r>
                      <a:rPr lang="en-US" altLang="zh-CN" sz="2000" b="1" i="1" smtClean="0">
                        <a:solidFill>
                          <a:schemeClr val="accent6">
                            <a:lumMod val="50000"/>
                          </a:schemeClr>
                        </a:solidFill>
                        <a:latin typeface="Cambria Math" panose="02040503050406030204" pitchFamily="18" charset="0"/>
                      </a:rPr>
                      <m:t>𝒛</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𝑹</m:t>
                    </m:r>
                  </m:oMath>
                </a14:m>
                <a:r>
                  <a:rPr lang="zh-CN" altLang="en-US" sz="2000" b="1">
                    <a:solidFill>
                      <a:schemeClr val="accent6">
                        <a:lumMod val="50000"/>
                      </a:schemeClr>
                    </a:solidFill>
                  </a:rPr>
                  <a:t>，若</a:t>
                </a:r>
                <a14:m>
                  <m:oMath xmlns:m="http://schemas.openxmlformats.org/officeDocument/2006/math">
                    <m:d>
                      <m:dPr>
                        <m:begChr m:val="⟨"/>
                        <m:endChr m:val="⟩"/>
                        <m:ctrlPr>
                          <a:rPr lang="en-US" altLang="zh-CN" sz="2000" b="1" i="1" smtClean="0">
                            <a:solidFill>
                              <a:schemeClr val="accent6">
                                <a:lumMod val="50000"/>
                              </a:schemeClr>
                            </a:solidFill>
                            <a:latin typeface="Cambria Math" panose="02040503050406030204" pitchFamily="18" charset="0"/>
                          </a:rPr>
                        </m:ctrlPr>
                      </m:dPr>
                      <m:e>
                        <m:r>
                          <a:rPr lang="en-US" altLang="zh-CN" sz="2000" b="1" i="1" smtClean="0">
                            <a:solidFill>
                              <a:schemeClr val="accent6">
                                <a:lumMod val="50000"/>
                              </a:schemeClr>
                            </a:solidFill>
                            <a:latin typeface="Cambria Math" panose="02040503050406030204" pitchFamily="18" charset="0"/>
                          </a:rPr>
                          <m:t>𝒙</m:t>
                        </m:r>
                        <m:r>
                          <a:rPr lang="en-US" altLang="zh-CN" sz="2000" b="1" i="1" smtClean="0">
                            <a:solidFill>
                              <a:schemeClr val="accent6">
                                <a:lumMod val="50000"/>
                              </a:schemeClr>
                            </a:solidFill>
                            <a:latin typeface="Cambria Math" panose="02040503050406030204" pitchFamily="18" charset="0"/>
                          </a:rPr>
                          <m:t>, </m:t>
                        </m:r>
                        <m:r>
                          <a:rPr lang="en-US" altLang="zh-CN" sz="2000" b="1" i="1" smtClean="0">
                            <a:solidFill>
                              <a:schemeClr val="accent6">
                                <a:lumMod val="50000"/>
                              </a:schemeClr>
                            </a:solidFill>
                            <a:latin typeface="Cambria Math" panose="02040503050406030204" pitchFamily="18" charset="0"/>
                          </a:rPr>
                          <m:t>𝒚</m:t>
                        </m:r>
                      </m:e>
                    </m:d>
                    <m:r>
                      <a:rPr lang="en-US" altLang="zh-CN" sz="2000" b="1" i="1" smtClean="0">
                        <a:solidFill>
                          <a:schemeClr val="accent6">
                            <a:lumMod val="50000"/>
                          </a:schemeClr>
                        </a:solidFill>
                        <a:latin typeface="Cambria Math" panose="02040503050406030204" pitchFamily="18" charset="0"/>
                      </a:rPr>
                      <m:t>∈</m:t>
                    </m:r>
                    <m:sSup>
                      <m:sSupPr>
                        <m:ctrlPr>
                          <a:rPr lang="en-US" altLang="zh-CN" sz="2000" b="1" i="1" smtClean="0">
                            <a:solidFill>
                              <a:schemeClr val="accent6">
                                <a:lumMod val="50000"/>
                              </a:schemeClr>
                            </a:solidFill>
                            <a:latin typeface="Cambria Math" panose="02040503050406030204" pitchFamily="18" charset="0"/>
                          </a:rPr>
                        </m:ctrlPr>
                      </m:sSupPr>
                      <m:e>
                        <m:r>
                          <a:rPr lang="en-US" altLang="zh-CN" sz="2000" b="1" i="1" smtClean="0">
                            <a:solidFill>
                              <a:schemeClr val="accent6">
                                <a:lumMod val="50000"/>
                              </a:schemeClr>
                            </a:solidFill>
                            <a:latin typeface="Cambria Math" panose="02040503050406030204" pitchFamily="18" charset="0"/>
                          </a:rPr>
                          <m:t>𝑹</m:t>
                        </m:r>
                      </m:e>
                      <m:sup>
                        <m:r>
                          <a:rPr lang="en-US" altLang="zh-CN" sz="2000" b="1" i="1" smtClean="0">
                            <a:solidFill>
                              <a:schemeClr val="accent6">
                                <a:lumMod val="50000"/>
                              </a:schemeClr>
                            </a:solidFill>
                            <a:latin typeface="Cambria Math" panose="02040503050406030204" pitchFamily="18" charset="0"/>
                          </a:rPr>
                          <m:t>∗</m:t>
                        </m:r>
                      </m:sup>
                    </m:sSup>
                    <m:r>
                      <a:rPr lang="en-US" altLang="zh-CN" sz="2000" b="1" i="1" smtClean="0">
                        <a:solidFill>
                          <a:schemeClr val="accent6">
                            <a:lumMod val="50000"/>
                          </a:schemeClr>
                        </a:solidFill>
                        <a:latin typeface="Cambria Math" panose="02040503050406030204" pitchFamily="18" charset="0"/>
                      </a:rPr>
                      <m:t>, </m:t>
                    </m:r>
                    <m:d>
                      <m:dPr>
                        <m:begChr m:val="⟨"/>
                        <m:endChr m:val="⟩"/>
                        <m:ctrlPr>
                          <a:rPr lang="en-US" altLang="zh-CN" sz="2000" b="1" i="1" smtClean="0">
                            <a:solidFill>
                              <a:schemeClr val="accent6">
                                <a:lumMod val="50000"/>
                              </a:schemeClr>
                            </a:solidFill>
                            <a:latin typeface="Cambria Math" panose="02040503050406030204" pitchFamily="18" charset="0"/>
                          </a:rPr>
                        </m:ctrlPr>
                      </m:dPr>
                      <m:e>
                        <m:r>
                          <a:rPr lang="en-US" altLang="zh-CN" sz="2000" b="1" i="1" smtClean="0">
                            <a:solidFill>
                              <a:schemeClr val="accent6">
                                <a:lumMod val="50000"/>
                              </a:schemeClr>
                            </a:solidFill>
                            <a:latin typeface="Cambria Math" panose="02040503050406030204" pitchFamily="18" charset="0"/>
                          </a:rPr>
                          <m:t>𝒚</m:t>
                        </m:r>
                        <m:r>
                          <a:rPr lang="en-US" altLang="zh-CN" sz="2000" b="1" i="1" smtClean="0">
                            <a:solidFill>
                              <a:schemeClr val="accent6">
                                <a:lumMod val="50000"/>
                              </a:schemeClr>
                            </a:solidFill>
                            <a:latin typeface="Cambria Math" panose="02040503050406030204" pitchFamily="18" charset="0"/>
                          </a:rPr>
                          <m:t>, </m:t>
                        </m:r>
                        <m:r>
                          <a:rPr lang="en-US" altLang="zh-CN" sz="2000" b="1" i="1" smtClean="0">
                            <a:solidFill>
                              <a:schemeClr val="accent6">
                                <a:lumMod val="50000"/>
                              </a:schemeClr>
                            </a:solidFill>
                            <a:latin typeface="Cambria Math" panose="02040503050406030204" pitchFamily="18" charset="0"/>
                          </a:rPr>
                          <m:t>𝒛</m:t>
                        </m:r>
                      </m:e>
                    </m:d>
                    <m:r>
                      <a:rPr lang="en-US" altLang="zh-CN" sz="2000" b="1" i="1" smtClean="0">
                        <a:solidFill>
                          <a:schemeClr val="accent6">
                            <a:lumMod val="50000"/>
                          </a:schemeClr>
                        </a:solidFill>
                        <a:latin typeface="Cambria Math" panose="02040503050406030204" pitchFamily="18" charset="0"/>
                      </a:rPr>
                      <m:t>∈</m:t>
                    </m:r>
                    <m:sSup>
                      <m:sSupPr>
                        <m:ctrlPr>
                          <a:rPr lang="en-US" altLang="zh-CN" sz="2000" b="1" i="1" smtClean="0">
                            <a:solidFill>
                              <a:schemeClr val="accent6">
                                <a:lumMod val="50000"/>
                              </a:schemeClr>
                            </a:solidFill>
                            <a:latin typeface="Cambria Math" panose="02040503050406030204" pitchFamily="18" charset="0"/>
                          </a:rPr>
                        </m:ctrlPr>
                      </m:sSupPr>
                      <m:e>
                        <m:r>
                          <a:rPr lang="en-US" altLang="zh-CN" sz="2000" b="1" i="1" smtClean="0">
                            <a:solidFill>
                              <a:schemeClr val="accent6">
                                <a:lumMod val="50000"/>
                              </a:schemeClr>
                            </a:solidFill>
                            <a:latin typeface="Cambria Math" panose="02040503050406030204" pitchFamily="18" charset="0"/>
                          </a:rPr>
                          <m:t>𝑹</m:t>
                        </m:r>
                      </m:e>
                      <m:sup>
                        <m:r>
                          <a:rPr lang="en-US" altLang="zh-CN" sz="2000" b="1" i="1" smtClean="0">
                            <a:solidFill>
                              <a:schemeClr val="accent6">
                                <a:lumMod val="50000"/>
                              </a:schemeClr>
                            </a:solidFill>
                            <a:latin typeface="Cambria Math" panose="02040503050406030204" pitchFamily="18" charset="0"/>
                          </a:rPr>
                          <m:t>∗</m:t>
                        </m:r>
                      </m:sup>
                    </m:sSup>
                  </m:oMath>
                </a14:m>
                <a:endParaRPr lang="en-US" altLang="zh-CN" sz="2000" b="1">
                  <a:solidFill>
                    <a:schemeClr val="accent6">
                      <a:lumMod val="50000"/>
                    </a:schemeClr>
                  </a:solidFill>
                </a:endParaRPr>
              </a:p>
              <a:p>
                <a:pPr marL="800100" lvl="1" indent="-342900">
                  <a:spcBef>
                    <a:spcPts val="600"/>
                  </a:spcBef>
                  <a:spcAft>
                    <a:spcPts val="300"/>
                  </a:spcAft>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即存在</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𝒊</m:t>
                    </m:r>
                  </m:oMath>
                </a14:m>
                <a:r>
                  <a:rPr lang="zh-CN" altLang="en-US" b="1">
                    <a:solidFill>
                      <a:schemeClr val="accent2">
                        <a:lumMod val="50000"/>
                      </a:schemeClr>
                    </a:solidFill>
                    <a:latin typeface="楷体" panose="02010609060101010101" pitchFamily="49" charset="-122"/>
                    <a:ea typeface="楷体" panose="02010609060101010101" pitchFamily="49" charset="-122"/>
                  </a:rPr>
                  <a:t>使得</a:t>
                </a:r>
                <a14:m>
                  <m:oMath xmlns:m="http://schemas.openxmlformats.org/officeDocument/2006/math">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𝒚</m:t>
                        </m:r>
                      </m:e>
                    </m:d>
                    <m:r>
                      <a:rPr lang="en-US" altLang="zh-CN" b="1" i="1" smtClean="0">
                        <a:solidFill>
                          <a:schemeClr val="accent2">
                            <a:lumMod val="50000"/>
                          </a:schemeClr>
                        </a:solidFill>
                        <a:latin typeface="Cambria Math" panose="02040503050406030204" pitchFamily="18" charset="0"/>
                      </a:rPr>
                      <m:t>∈</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𝑹</m:t>
                        </m:r>
                      </m:e>
                      <m:sup>
                        <m:r>
                          <a:rPr lang="en-US" altLang="zh-CN" b="1" i="1" smtClean="0">
                            <a:solidFill>
                              <a:schemeClr val="accent2">
                                <a:lumMod val="50000"/>
                              </a:schemeClr>
                            </a:solidFill>
                            <a:latin typeface="Cambria Math" panose="02040503050406030204" pitchFamily="18" charset="0"/>
                          </a:rPr>
                          <m:t>𝒊</m:t>
                        </m:r>
                      </m:sup>
                    </m:sSup>
                  </m:oMath>
                </a14:m>
                <a:r>
                  <a:rPr lang="zh-CN" altLang="en-US" b="1">
                    <a:solidFill>
                      <a:schemeClr val="accent2">
                        <a:lumMod val="50000"/>
                      </a:schemeClr>
                    </a:solidFill>
                    <a:latin typeface="楷体" panose="02010609060101010101" pitchFamily="49" charset="-122"/>
                    <a:ea typeface="楷体" panose="02010609060101010101" pitchFamily="49" charset="-122"/>
                  </a:rPr>
                  <a:t>，且存在</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𝒋</m:t>
                    </m:r>
                  </m:oMath>
                </a14:m>
                <a:r>
                  <a:rPr lang="zh-CN" altLang="en-US" b="1">
                    <a:solidFill>
                      <a:schemeClr val="accent2">
                        <a:lumMod val="50000"/>
                      </a:schemeClr>
                    </a:solidFill>
                    <a:latin typeface="楷体" panose="02010609060101010101" pitchFamily="49" charset="-122"/>
                    <a:ea typeface="楷体" panose="02010609060101010101" pitchFamily="49" charset="-122"/>
                  </a:rPr>
                  <a:t>使得</a:t>
                </a:r>
                <a14:m>
                  <m:oMath xmlns:m="http://schemas.openxmlformats.org/officeDocument/2006/math">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𝒚</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𝒛</m:t>
                        </m:r>
                      </m:e>
                    </m:d>
                    <m:r>
                      <a:rPr lang="en-US" altLang="zh-CN" b="1" i="1" smtClean="0">
                        <a:solidFill>
                          <a:schemeClr val="accent2">
                            <a:lumMod val="50000"/>
                          </a:schemeClr>
                        </a:solidFill>
                        <a:latin typeface="Cambria Math" panose="02040503050406030204" pitchFamily="18" charset="0"/>
                      </a:rPr>
                      <m:t>∈</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𝑹</m:t>
                        </m:r>
                      </m:e>
                      <m:sup>
                        <m:r>
                          <a:rPr lang="en-US" altLang="zh-CN" b="1" i="1" smtClean="0">
                            <a:solidFill>
                              <a:schemeClr val="accent2">
                                <a:lumMod val="50000"/>
                              </a:schemeClr>
                            </a:solidFill>
                            <a:latin typeface="Cambria Math" panose="02040503050406030204" pitchFamily="18" charset="0"/>
                          </a:rPr>
                          <m:t>𝒋</m:t>
                        </m:r>
                      </m:sup>
                    </m:sSup>
                  </m:oMath>
                </a14:m>
                <a:r>
                  <a:rPr lang="zh-CN" altLang="en-US" b="1">
                    <a:solidFill>
                      <a:schemeClr val="accent2">
                        <a:lumMod val="50000"/>
                      </a:schemeClr>
                    </a:solidFill>
                    <a:latin typeface="楷体" panose="02010609060101010101" pitchFamily="49" charset="-122"/>
                    <a:ea typeface="楷体" panose="02010609060101010101" pitchFamily="49" charset="-122"/>
                  </a:rPr>
                  <a:t>，从而</a:t>
                </a:r>
                <a14:m>
                  <m:oMath xmlns:m="http://schemas.openxmlformats.org/officeDocument/2006/math">
                    <m:d>
                      <m:dPr>
                        <m:begChr m:val="⟨"/>
                        <m:endChr m:val="⟩"/>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𝒙</m:t>
                        </m:r>
                        <m:r>
                          <a:rPr lang="en-US" altLang="zh-CN" b="1" i="1" smtClean="0">
                            <a:solidFill>
                              <a:srgbClr val="C00000"/>
                            </a:solidFill>
                            <a:latin typeface="Cambria Math" panose="02040503050406030204" pitchFamily="18" charset="0"/>
                          </a:rPr>
                          <m:t>, </m:t>
                        </m:r>
                        <m:r>
                          <a:rPr lang="en-US" altLang="zh-CN" b="1" i="1" smtClean="0">
                            <a:solidFill>
                              <a:srgbClr val="C00000"/>
                            </a:solidFill>
                            <a:latin typeface="Cambria Math" panose="02040503050406030204" pitchFamily="18" charset="0"/>
                          </a:rPr>
                          <m:t>𝒛</m:t>
                        </m:r>
                      </m:e>
                    </m:d>
                    <m:r>
                      <a:rPr lang="en-US" altLang="zh-CN" b="1" i="1" smtClean="0">
                        <a:solidFill>
                          <a:srgbClr val="C00000"/>
                        </a:solidFill>
                        <a:latin typeface="Cambria Math" panose="02040503050406030204" pitchFamily="18" charset="0"/>
                      </a:rPr>
                      <m:t>∈</m:t>
                    </m:r>
                    <m:sSup>
                      <m:sSupPr>
                        <m:ctrlPr>
                          <a:rPr lang="en-US" altLang="zh-CN" b="1" i="1" smtClean="0">
                            <a:solidFill>
                              <a:srgbClr val="C00000"/>
                            </a:solidFill>
                            <a:latin typeface="Cambria Math" panose="02040503050406030204" pitchFamily="18" charset="0"/>
                          </a:rPr>
                        </m:ctrlPr>
                      </m:sSupPr>
                      <m:e>
                        <m:r>
                          <a:rPr lang="en-US" altLang="zh-CN" b="1" i="1" smtClean="0">
                            <a:solidFill>
                              <a:srgbClr val="C00000"/>
                            </a:solidFill>
                            <a:latin typeface="Cambria Math" panose="02040503050406030204" pitchFamily="18" charset="0"/>
                          </a:rPr>
                          <m:t>𝑹</m:t>
                        </m:r>
                      </m:e>
                      <m:sup>
                        <m:r>
                          <a:rPr lang="en-US" altLang="zh-CN" b="1" i="1" smtClean="0">
                            <a:solidFill>
                              <a:srgbClr val="C00000"/>
                            </a:solidFill>
                            <a:latin typeface="Cambria Math" panose="02040503050406030204" pitchFamily="18" charset="0"/>
                          </a:rPr>
                          <m:t>𝒊</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𝒋</m:t>
                        </m:r>
                      </m:sup>
                    </m:sSup>
                    <m:r>
                      <a:rPr lang="en-US" altLang="zh-CN" b="1" i="1" smtClean="0">
                        <a:solidFill>
                          <a:srgbClr val="C00000"/>
                        </a:solidFill>
                        <a:latin typeface="Cambria Math" panose="02040503050406030204" pitchFamily="18" charset="0"/>
                      </a:rPr>
                      <m:t>⊆</m:t>
                    </m:r>
                    <m:sSup>
                      <m:sSupPr>
                        <m:ctrlPr>
                          <a:rPr lang="en-US" altLang="zh-CN" b="1" i="1" smtClean="0">
                            <a:solidFill>
                              <a:srgbClr val="C00000"/>
                            </a:solidFill>
                            <a:latin typeface="Cambria Math" panose="02040503050406030204" pitchFamily="18" charset="0"/>
                          </a:rPr>
                        </m:ctrlPr>
                      </m:sSupPr>
                      <m:e>
                        <m:r>
                          <a:rPr lang="en-US" altLang="zh-CN" b="1" i="1" smtClean="0">
                            <a:solidFill>
                              <a:srgbClr val="C00000"/>
                            </a:solidFill>
                            <a:latin typeface="Cambria Math" panose="02040503050406030204" pitchFamily="18" charset="0"/>
                          </a:rPr>
                          <m:t>𝑹</m:t>
                        </m:r>
                      </m:e>
                      <m:sup>
                        <m:r>
                          <a:rPr lang="en-US" altLang="zh-CN" b="1" i="1" smtClean="0">
                            <a:solidFill>
                              <a:srgbClr val="C00000"/>
                            </a:solidFill>
                            <a:latin typeface="Cambria Math" panose="02040503050406030204" pitchFamily="18" charset="0"/>
                          </a:rPr>
                          <m:t>∗</m:t>
                        </m:r>
                      </m:sup>
                    </m:sSup>
                  </m:oMath>
                </a14:m>
                <a:endParaRPr lang="en-US" altLang="zh-CN" b="1">
                  <a:solidFill>
                    <a:schemeClr val="accent2">
                      <a:lumMod val="50000"/>
                    </a:schemeClr>
                  </a:solidFill>
                  <a:latin typeface="楷体" panose="02010609060101010101" pitchFamily="49" charset="-122"/>
                  <a:ea typeface="楷体" panose="02010609060101010101" pitchFamily="49" charset="-122"/>
                </a:endParaRPr>
              </a:p>
              <a:p>
                <a:pPr marL="342900" indent="-342900">
                  <a:spcBef>
                    <a:spcPts val="600"/>
                  </a:spcBef>
                  <a:spcAft>
                    <a:spcPts val="300"/>
                  </a:spcAft>
                  <a:buFont typeface="Arial" panose="020B0604020202020204" pitchFamily="34" charset="0"/>
                  <a:buChar char="•"/>
                </a:pPr>
                <a:r>
                  <a:rPr lang="zh-CN" altLang="en-US" sz="2000" b="1">
                    <a:solidFill>
                      <a:schemeClr val="accent6">
                        <a:lumMod val="50000"/>
                      </a:schemeClr>
                    </a:solidFill>
                  </a:rPr>
                  <a:t>对任意传递关系</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𝑺</m:t>
                    </m:r>
                  </m:oMath>
                </a14:m>
                <a:r>
                  <a:rPr lang="zh-CN" altLang="en-US" sz="2000" b="1">
                    <a:solidFill>
                      <a:schemeClr val="accent6">
                        <a:lumMod val="50000"/>
                      </a:schemeClr>
                    </a:solidFill>
                  </a:rPr>
                  <a:t>，若</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𝑹</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𝑺</m:t>
                    </m:r>
                  </m:oMath>
                </a14:m>
                <a:r>
                  <a:rPr lang="zh-CN" altLang="en-US" sz="2000" b="1">
                    <a:solidFill>
                      <a:schemeClr val="accent6">
                        <a:lumMod val="50000"/>
                      </a:schemeClr>
                    </a:solidFill>
                  </a:rPr>
                  <a:t>，则</a:t>
                </a:r>
                <a:endParaRPr lang="en-US" altLang="zh-CN" sz="2000" b="1">
                  <a:solidFill>
                    <a:schemeClr val="accent6">
                      <a:lumMod val="50000"/>
                    </a:schemeClr>
                  </a:solidFill>
                </a:endParaRPr>
              </a:p>
              <a:p>
                <a:pPr marL="800100" lvl="1" indent="-342900">
                  <a:spcBef>
                    <a:spcPts val="600"/>
                  </a:spcBef>
                  <a:spcAft>
                    <a:spcPts val="300"/>
                  </a:spcAft>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对任意正整数</a:t>
                </a:r>
                <a14:m>
                  <m:oMath xmlns:m="http://schemas.openxmlformats.org/officeDocument/2006/math">
                    <m:r>
                      <a:rPr lang="en-US" altLang="zh-CN" b="1">
                        <a:solidFill>
                          <a:schemeClr val="accent2">
                            <a:lumMod val="50000"/>
                          </a:schemeClr>
                        </a:solidFill>
                        <a:latin typeface="Cambria Math" panose="02040503050406030204" pitchFamily="18" charset="0"/>
                        <a:ea typeface="楷体" panose="02010609060101010101" pitchFamily="49" charset="-122"/>
                      </a:rPr>
                      <m:t>𝒏</m:t>
                    </m:r>
                  </m:oMath>
                </a14:m>
                <a:r>
                  <a:rPr lang="zh-CN" altLang="en-US" b="1">
                    <a:solidFill>
                      <a:schemeClr val="accent2">
                        <a:lumMod val="50000"/>
                      </a:schemeClr>
                    </a:solidFill>
                    <a:latin typeface="楷体" panose="02010609060101010101" pitchFamily="49" charset="-122"/>
                    <a:ea typeface="楷体" panose="02010609060101010101" pitchFamily="49" charset="-122"/>
                  </a:rPr>
                  <a:t>有</a:t>
                </a:r>
                <a14:m>
                  <m:oMath xmlns:m="http://schemas.openxmlformats.org/officeDocument/2006/math">
                    <m:sSup>
                      <m:sSupPr>
                        <m:ctrlPr>
                          <a:rPr lang="en-US" altLang="zh-CN" b="1" i="1" smtClean="0">
                            <a:solidFill>
                              <a:srgbClr val="C00000"/>
                            </a:solidFill>
                            <a:latin typeface="Cambria Math" panose="02040503050406030204" pitchFamily="18" charset="0"/>
                            <a:ea typeface="楷体" panose="02010609060101010101" pitchFamily="49" charset="-122"/>
                          </a:rPr>
                        </m:ctrlPr>
                      </m:sSupPr>
                      <m:e>
                        <m:r>
                          <a:rPr lang="en-US" altLang="zh-CN" b="1">
                            <a:solidFill>
                              <a:srgbClr val="C00000"/>
                            </a:solidFill>
                            <a:latin typeface="Cambria Math" panose="02040503050406030204" pitchFamily="18" charset="0"/>
                            <a:ea typeface="楷体" panose="02010609060101010101" pitchFamily="49" charset="-122"/>
                          </a:rPr>
                          <m:t>𝑹</m:t>
                        </m:r>
                      </m:e>
                      <m:sup>
                        <m:r>
                          <a:rPr lang="en-US" altLang="zh-CN" b="1">
                            <a:solidFill>
                              <a:srgbClr val="C00000"/>
                            </a:solidFill>
                            <a:latin typeface="Cambria Math" panose="02040503050406030204" pitchFamily="18" charset="0"/>
                            <a:ea typeface="楷体" panose="02010609060101010101" pitchFamily="49" charset="-122"/>
                          </a:rPr>
                          <m:t>𝒏</m:t>
                        </m:r>
                      </m:sup>
                    </m:sSup>
                    <m:r>
                      <a:rPr lang="en-US" altLang="zh-CN" b="1">
                        <a:solidFill>
                          <a:srgbClr val="C00000"/>
                        </a:solidFill>
                        <a:latin typeface="Cambria Math" panose="02040503050406030204" pitchFamily="18" charset="0"/>
                        <a:ea typeface="楷体" panose="02010609060101010101" pitchFamily="49" charset="-122"/>
                      </a:rPr>
                      <m:t>⊆</m:t>
                    </m:r>
                    <m:r>
                      <a:rPr lang="en-US" altLang="zh-CN" b="1">
                        <a:solidFill>
                          <a:srgbClr val="C00000"/>
                        </a:solidFill>
                        <a:latin typeface="Cambria Math" panose="02040503050406030204" pitchFamily="18" charset="0"/>
                        <a:ea typeface="楷体" panose="02010609060101010101" pitchFamily="49" charset="-122"/>
                      </a:rPr>
                      <m:t>𝑺</m:t>
                    </m:r>
                  </m:oMath>
                </a14:m>
                <a:r>
                  <a:rPr lang="zh-CN" altLang="en-US" b="1">
                    <a:solidFill>
                      <a:schemeClr val="accent2">
                        <a:lumMod val="50000"/>
                      </a:schemeClr>
                    </a:solidFill>
                    <a:latin typeface="楷体" panose="02010609060101010101" pitchFamily="49" charset="-122"/>
                    <a:ea typeface="楷体" panose="02010609060101010101" pitchFamily="49" charset="-122"/>
                  </a:rPr>
                  <a:t>，因为由数学归纳法，</a:t>
                </a:r>
                <a:r>
                  <a:rPr lang="zh-CN" altLang="en-US" b="1">
                    <a:solidFill>
                      <a:srgbClr val="C00000"/>
                    </a:solidFill>
                    <a:latin typeface="+mn-ea"/>
                  </a:rPr>
                  <a:t>归纳基</a:t>
                </a:r>
                <a:r>
                  <a:rPr lang="zh-CN" altLang="en-US" b="1">
                    <a:solidFill>
                      <a:schemeClr val="accent2">
                        <a:lumMod val="50000"/>
                      </a:schemeClr>
                    </a:solidFill>
                    <a:latin typeface="楷体" panose="02010609060101010101" pitchFamily="49" charset="-122"/>
                    <a:ea typeface="楷体" panose="02010609060101010101" pitchFamily="49" charset="-122"/>
                  </a:rPr>
                  <a:t>：当</a:t>
                </a:r>
                <a14:m>
                  <m:oMath xmlns:m="http://schemas.openxmlformats.org/officeDocument/2006/math">
                    <m:r>
                      <a:rPr lang="en-US" altLang="zh-CN" b="1">
                        <a:solidFill>
                          <a:schemeClr val="accent2">
                            <a:lumMod val="50000"/>
                          </a:schemeClr>
                        </a:solidFill>
                        <a:latin typeface="Cambria Math" panose="02040503050406030204" pitchFamily="18" charset="0"/>
                        <a:ea typeface="楷体" panose="02010609060101010101" pitchFamily="49" charset="-122"/>
                      </a:rPr>
                      <m:t>𝒏</m:t>
                    </m:r>
                    <m:r>
                      <a:rPr lang="en-US" altLang="zh-CN" b="1">
                        <a:solidFill>
                          <a:schemeClr val="accent2">
                            <a:lumMod val="50000"/>
                          </a:schemeClr>
                        </a:solidFill>
                        <a:latin typeface="Cambria Math" panose="02040503050406030204" pitchFamily="18" charset="0"/>
                        <a:ea typeface="楷体" panose="02010609060101010101" pitchFamily="49" charset="-122"/>
                      </a:rPr>
                      <m:t>=</m:t>
                    </m:r>
                    <m:r>
                      <a:rPr lang="en-US" altLang="zh-CN" b="1">
                        <a:solidFill>
                          <a:schemeClr val="accent2">
                            <a:lumMod val="50000"/>
                          </a:schemeClr>
                        </a:solidFill>
                        <a:latin typeface="Cambria Math" panose="02040503050406030204" pitchFamily="18" charset="0"/>
                        <a:ea typeface="楷体" panose="02010609060101010101" pitchFamily="49" charset="-122"/>
                      </a:rPr>
                      <m:t>𝟏</m:t>
                    </m:r>
                  </m:oMath>
                </a14:m>
                <a:r>
                  <a:rPr lang="zh-CN" altLang="en-US" b="1">
                    <a:solidFill>
                      <a:schemeClr val="accent2">
                        <a:lumMod val="50000"/>
                      </a:schemeClr>
                    </a:solidFill>
                    <a:latin typeface="楷体" panose="02010609060101010101" pitchFamily="49" charset="-122"/>
                    <a:ea typeface="楷体" panose="02010609060101010101" pitchFamily="49" charset="-122"/>
                  </a:rPr>
                  <a:t>时有</a:t>
                </a:r>
                <a14:m>
                  <m:oMath xmlns:m="http://schemas.openxmlformats.org/officeDocument/2006/math">
                    <m:r>
                      <a:rPr lang="en-US" altLang="zh-CN" b="1">
                        <a:solidFill>
                          <a:schemeClr val="accent2">
                            <a:lumMod val="50000"/>
                          </a:schemeClr>
                        </a:solidFill>
                        <a:latin typeface="Cambria Math" panose="02040503050406030204" pitchFamily="18" charset="0"/>
                        <a:ea typeface="楷体" panose="02010609060101010101" pitchFamily="49" charset="-122"/>
                      </a:rPr>
                      <m:t>𝑹</m:t>
                    </m:r>
                    <m:r>
                      <a:rPr lang="en-US" altLang="zh-CN" b="1">
                        <a:solidFill>
                          <a:schemeClr val="accent2">
                            <a:lumMod val="50000"/>
                          </a:schemeClr>
                        </a:solidFill>
                        <a:latin typeface="Cambria Math" panose="02040503050406030204" pitchFamily="18" charset="0"/>
                        <a:ea typeface="楷体" panose="02010609060101010101" pitchFamily="49" charset="-122"/>
                      </a:rPr>
                      <m:t>⊆</m:t>
                    </m:r>
                    <m:r>
                      <a:rPr lang="en-US" altLang="zh-CN" b="1">
                        <a:solidFill>
                          <a:schemeClr val="accent2">
                            <a:lumMod val="50000"/>
                          </a:schemeClr>
                        </a:solidFill>
                        <a:latin typeface="Cambria Math" panose="02040503050406030204" pitchFamily="18" charset="0"/>
                        <a:ea typeface="楷体" panose="02010609060101010101" pitchFamily="49" charset="-122"/>
                      </a:rPr>
                      <m:t>𝑺</m:t>
                    </m:r>
                  </m:oMath>
                </a14:m>
                <a:r>
                  <a:rPr lang="en-US" altLang="zh-CN" b="1">
                    <a:solidFill>
                      <a:schemeClr val="accent2">
                        <a:lumMod val="50000"/>
                      </a:schemeClr>
                    </a:solidFill>
                    <a:latin typeface="楷体" panose="02010609060101010101" pitchFamily="49" charset="-122"/>
                    <a:ea typeface="楷体" panose="02010609060101010101" pitchFamily="49" charset="-122"/>
                  </a:rPr>
                  <a:t>,</a:t>
                </a:r>
              </a:p>
              <a:p>
                <a:pPr marL="1257300" lvl="2" indent="-342900">
                  <a:lnSpc>
                    <a:spcPts val="2800"/>
                  </a:lnSpc>
                  <a:spcBef>
                    <a:spcPts val="600"/>
                  </a:spcBef>
                  <a:spcAft>
                    <a:spcPts val="300"/>
                  </a:spcAft>
                  <a:buFont typeface="Arial" panose="020B0604020202020204" pitchFamily="34" charset="0"/>
                  <a:buChar char="•"/>
                </a:pPr>
                <a:r>
                  <a:rPr lang="zh-CN" altLang="en-US" b="1">
                    <a:solidFill>
                      <a:srgbClr val="C00000"/>
                    </a:solidFill>
                  </a:rPr>
                  <a:t>归纳步</a:t>
                </a:r>
                <a:r>
                  <a:rPr lang="zh-CN" altLang="en-US" b="1">
                    <a:solidFill>
                      <a:schemeClr val="accent4">
                        <a:lumMod val="50000"/>
                      </a:schemeClr>
                    </a:solidFill>
                  </a:rPr>
                  <a:t>：假设</a:t>
                </a:r>
                <a14:m>
                  <m:oMath xmlns:m="http://schemas.openxmlformats.org/officeDocument/2006/math">
                    <m:sSup>
                      <m:sSupPr>
                        <m:ctrlPr>
                          <a:rPr lang="en-US" altLang="zh-CN" b="1" i="1" smtClean="0">
                            <a:solidFill>
                              <a:schemeClr val="accent4">
                                <a:lumMod val="50000"/>
                              </a:schemeClr>
                            </a:solidFill>
                            <a:latin typeface="Cambria Math" panose="02040503050406030204" pitchFamily="18" charset="0"/>
                          </a:rPr>
                        </m:ctrlPr>
                      </m:sSupPr>
                      <m:e>
                        <m:r>
                          <a:rPr lang="en-US" altLang="zh-CN" b="1" i="1" smtClean="0">
                            <a:solidFill>
                              <a:schemeClr val="accent4">
                                <a:lumMod val="50000"/>
                              </a:schemeClr>
                            </a:solidFill>
                            <a:latin typeface="Cambria Math" panose="02040503050406030204" pitchFamily="18" charset="0"/>
                          </a:rPr>
                          <m:t>𝑹</m:t>
                        </m:r>
                      </m:e>
                      <m:sup>
                        <m:r>
                          <a:rPr lang="en-US" altLang="zh-CN" b="1" i="1" smtClean="0">
                            <a:solidFill>
                              <a:schemeClr val="accent4">
                                <a:lumMod val="50000"/>
                              </a:schemeClr>
                            </a:solidFill>
                            <a:latin typeface="Cambria Math" panose="02040503050406030204" pitchFamily="18" charset="0"/>
                          </a:rPr>
                          <m:t>𝒌</m:t>
                        </m:r>
                      </m:sup>
                    </m:sSup>
                    <m:r>
                      <a:rPr lang="en-US" altLang="zh-CN" b="1" i="1" smtClean="0">
                        <a:solidFill>
                          <a:schemeClr val="accent4">
                            <a:lumMod val="50000"/>
                          </a:schemeClr>
                        </a:solidFill>
                        <a:latin typeface="Cambria Math" panose="02040503050406030204" pitchFamily="18" charset="0"/>
                      </a:rPr>
                      <m:t>⊆</m:t>
                    </m:r>
                    <m:r>
                      <a:rPr lang="en-US" altLang="zh-CN" b="1" i="1" smtClean="0">
                        <a:solidFill>
                          <a:schemeClr val="accent4">
                            <a:lumMod val="50000"/>
                          </a:schemeClr>
                        </a:solidFill>
                        <a:latin typeface="Cambria Math" panose="02040503050406030204" pitchFamily="18" charset="0"/>
                      </a:rPr>
                      <m:t>𝑺</m:t>
                    </m:r>
                  </m:oMath>
                </a14:m>
                <a:r>
                  <a:rPr lang="zh-CN" altLang="en-US" b="1">
                    <a:solidFill>
                      <a:schemeClr val="accent4">
                        <a:lumMod val="50000"/>
                      </a:schemeClr>
                    </a:solidFill>
                  </a:rPr>
                  <a:t>，则</a:t>
                </a:r>
                <a14:m>
                  <m:oMath xmlns:m="http://schemas.openxmlformats.org/officeDocument/2006/math">
                    <m:sSup>
                      <m:sSupPr>
                        <m:ctrlPr>
                          <a:rPr lang="en-US" altLang="zh-CN" b="1" i="1" smtClean="0">
                            <a:solidFill>
                              <a:schemeClr val="accent4">
                                <a:lumMod val="50000"/>
                              </a:schemeClr>
                            </a:solidFill>
                            <a:latin typeface="Cambria Math" panose="02040503050406030204" pitchFamily="18" charset="0"/>
                          </a:rPr>
                        </m:ctrlPr>
                      </m:sSupPr>
                      <m:e>
                        <m:r>
                          <a:rPr lang="en-US" altLang="zh-CN" b="1" i="1" smtClean="0">
                            <a:solidFill>
                              <a:schemeClr val="accent4">
                                <a:lumMod val="50000"/>
                              </a:schemeClr>
                            </a:solidFill>
                            <a:latin typeface="Cambria Math" panose="02040503050406030204" pitchFamily="18" charset="0"/>
                          </a:rPr>
                          <m:t>𝑹</m:t>
                        </m:r>
                      </m:e>
                      <m:sup>
                        <m:r>
                          <a:rPr lang="en-US" altLang="zh-CN" b="1" i="1">
                            <a:solidFill>
                              <a:schemeClr val="accent4">
                                <a:lumMod val="50000"/>
                              </a:schemeClr>
                            </a:solidFill>
                            <a:latin typeface="Cambria Math" panose="02040503050406030204" pitchFamily="18" charset="0"/>
                          </a:rPr>
                          <m:t>𝒌</m:t>
                        </m:r>
                        <m:r>
                          <a:rPr lang="en-US" altLang="zh-CN" b="1" i="1">
                            <a:solidFill>
                              <a:schemeClr val="accent4">
                                <a:lumMod val="50000"/>
                              </a:schemeClr>
                            </a:solidFill>
                            <a:latin typeface="Cambria Math" panose="02040503050406030204" pitchFamily="18" charset="0"/>
                          </a:rPr>
                          <m:t>+</m:t>
                        </m:r>
                        <m:r>
                          <a:rPr lang="en-US" altLang="zh-CN" b="1" i="1">
                            <a:solidFill>
                              <a:schemeClr val="accent4">
                                <a:lumMod val="50000"/>
                              </a:schemeClr>
                            </a:solidFill>
                            <a:latin typeface="Cambria Math" panose="02040503050406030204" pitchFamily="18" charset="0"/>
                          </a:rPr>
                          <m:t>𝟏</m:t>
                        </m:r>
                      </m:sup>
                    </m:sSup>
                    <m:r>
                      <a:rPr lang="en-US" altLang="zh-CN" b="1" i="1">
                        <a:solidFill>
                          <a:schemeClr val="accent4">
                            <a:lumMod val="50000"/>
                          </a:schemeClr>
                        </a:solidFill>
                        <a:latin typeface="Cambria Math" panose="02040503050406030204" pitchFamily="18" charset="0"/>
                      </a:rPr>
                      <m:t> = </m:t>
                    </m:r>
                    <m:sSup>
                      <m:sSupPr>
                        <m:ctrlPr>
                          <a:rPr lang="en-US" altLang="zh-CN" b="1" i="1">
                            <a:solidFill>
                              <a:schemeClr val="accent4">
                                <a:lumMod val="50000"/>
                              </a:schemeClr>
                            </a:solidFill>
                            <a:latin typeface="Cambria Math" panose="02040503050406030204" pitchFamily="18" charset="0"/>
                          </a:rPr>
                        </m:ctrlPr>
                      </m:sSupPr>
                      <m:e>
                        <m:r>
                          <a:rPr lang="en-US" altLang="zh-CN" b="1" i="1">
                            <a:solidFill>
                              <a:schemeClr val="accent4">
                                <a:lumMod val="50000"/>
                              </a:schemeClr>
                            </a:solidFill>
                            <a:latin typeface="Cambria Math" panose="02040503050406030204" pitchFamily="18" charset="0"/>
                          </a:rPr>
                          <m:t>𝑹</m:t>
                        </m:r>
                      </m:e>
                      <m:sup>
                        <m:r>
                          <a:rPr lang="en-US" altLang="zh-CN" b="1" i="1">
                            <a:solidFill>
                              <a:schemeClr val="accent4">
                                <a:lumMod val="50000"/>
                              </a:schemeClr>
                            </a:solidFill>
                            <a:latin typeface="Cambria Math" panose="02040503050406030204" pitchFamily="18" charset="0"/>
                          </a:rPr>
                          <m:t>𝒌</m:t>
                        </m:r>
                      </m:sup>
                    </m:sSup>
                    <m:r>
                      <a:rPr lang="en-US" altLang="zh-CN" b="1" i="1">
                        <a:solidFill>
                          <a:schemeClr val="accent4">
                            <a:lumMod val="50000"/>
                          </a:schemeClr>
                        </a:solidFill>
                        <a:latin typeface="Cambria Math" panose="02040503050406030204" pitchFamily="18" charset="0"/>
                      </a:rPr>
                      <m:t>∘</m:t>
                    </m:r>
                    <m:r>
                      <a:rPr lang="en-US" altLang="zh-CN" b="1" i="1">
                        <a:solidFill>
                          <a:schemeClr val="accent4">
                            <a:lumMod val="50000"/>
                          </a:schemeClr>
                        </a:solidFill>
                        <a:latin typeface="Cambria Math" panose="02040503050406030204" pitchFamily="18" charset="0"/>
                      </a:rPr>
                      <m:t>𝑹</m:t>
                    </m:r>
                    <m:r>
                      <a:rPr lang="en-US" altLang="zh-CN" b="1" i="1">
                        <a:solidFill>
                          <a:schemeClr val="accent4">
                            <a:lumMod val="50000"/>
                          </a:schemeClr>
                        </a:solidFill>
                        <a:latin typeface="Cambria Math" panose="02040503050406030204" pitchFamily="18" charset="0"/>
                      </a:rPr>
                      <m:t>⊆</m:t>
                    </m:r>
                    <m:r>
                      <a:rPr lang="en-US" altLang="zh-CN" b="1" i="1">
                        <a:solidFill>
                          <a:schemeClr val="accent4">
                            <a:lumMod val="50000"/>
                          </a:schemeClr>
                        </a:solidFill>
                        <a:latin typeface="Cambria Math" panose="02040503050406030204" pitchFamily="18" charset="0"/>
                      </a:rPr>
                      <m:t>𝑺</m:t>
                    </m:r>
                    <m:r>
                      <a:rPr lang="en-US" altLang="zh-CN" b="1" i="1">
                        <a:solidFill>
                          <a:schemeClr val="accent4">
                            <a:lumMod val="50000"/>
                          </a:schemeClr>
                        </a:solidFill>
                        <a:latin typeface="Cambria Math" panose="02040503050406030204" pitchFamily="18" charset="0"/>
                      </a:rPr>
                      <m:t>∘</m:t>
                    </m:r>
                    <m:r>
                      <a:rPr lang="en-US" altLang="zh-CN" b="1" i="1">
                        <a:solidFill>
                          <a:schemeClr val="accent4">
                            <a:lumMod val="50000"/>
                          </a:schemeClr>
                        </a:solidFill>
                        <a:latin typeface="Cambria Math" panose="02040503050406030204" pitchFamily="18" charset="0"/>
                      </a:rPr>
                      <m:t>𝑺</m:t>
                    </m:r>
                    <m:r>
                      <a:rPr lang="en-US" altLang="zh-CN" b="1" i="1">
                        <a:solidFill>
                          <a:schemeClr val="accent4">
                            <a:lumMod val="50000"/>
                          </a:schemeClr>
                        </a:solidFill>
                        <a:latin typeface="Cambria Math" panose="02040503050406030204" pitchFamily="18" charset="0"/>
                      </a:rPr>
                      <m:t>⊆</m:t>
                    </m:r>
                    <m:r>
                      <a:rPr lang="en-US" altLang="zh-CN" b="1" i="1">
                        <a:solidFill>
                          <a:schemeClr val="accent4">
                            <a:lumMod val="50000"/>
                          </a:schemeClr>
                        </a:solidFill>
                        <a:latin typeface="Cambria Math" panose="02040503050406030204" pitchFamily="18" charset="0"/>
                      </a:rPr>
                      <m:t>𝑺</m:t>
                    </m:r>
                  </m:oMath>
                </a14:m>
                <a:r>
                  <a:rPr lang="zh-CN" altLang="en-US" b="1" i="0">
                    <a:solidFill>
                      <a:schemeClr val="accent4">
                        <a:lumMod val="50000"/>
                      </a:schemeClr>
                    </a:solidFill>
                    <a:latin typeface="+mj-lt"/>
                  </a:rPr>
                  <a:t>，</a:t>
                </a:r>
                <a:r>
                  <a:rPr lang="zh-CN" altLang="en-US" b="1">
                    <a:solidFill>
                      <a:schemeClr val="accent4">
                        <a:lumMod val="50000"/>
                      </a:schemeClr>
                    </a:solidFill>
                  </a:rPr>
                  <a:t>这里前一个子集关系是因为</a:t>
                </a:r>
                <a:r>
                  <a:rPr lang="zh-CN" altLang="en-US" b="1">
                    <a:solidFill>
                      <a:srgbClr val="C00000"/>
                    </a:solidFill>
                  </a:rPr>
                  <a:t>归纳假设</a:t>
                </a:r>
                <a:r>
                  <a:rPr lang="zh-CN" altLang="en-US" b="1">
                    <a:solidFill>
                      <a:schemeClr val="accent4">
                        <a:lumMod val="50000"/>
                      </a:schemeClr>
                    </a:solidFill>
                  </a:rPr>
                  <a:t>及</a:t>
                </a:r>
                <a:r>
                  <a:rPr lang="zh-CN" altLang="en-US" b="1">
                    <a:solidFill>
                      <a:srgbClr val="C00000"/>
                    </a:solidFill>
                  </a:rPr>
                  <a:t>关系复合运算保持子集关系</a:t>
                </a:r>
                <a:r>
                  <a:rPr lang="zh-CN" altLang="en-US" b="1">
                    <a:solidFill>
                      <a:schemeClr val="accent4">
                        <a:lumMod val="50000"/>
                      </a:schemeClr>
                    </a:solidFill>
                  </a:rPr>
                  <a:t>，而后一个子集关系是因为</a:t>
                </a:r>
                <a14:m>
                  <m:oMath xmlns:m="http://schemas.openxmlformats.org/officeDocument/2006/math">
                    <m:r>
                      <a:rPr lang="en-US" altLang="zh-CN" b="1" i="1" smtClean="0">
                        <a:solidFill>
                          <a:srgbClr val="C00000"/>
                        </a:solidFill>
                        <a:latin typeface="Cambria Math" panose="02040503050406030204" pitchFamily="18" charset="0"/>
                      </a:rPr>
                      <m:t>𝑺</m:t>
                    </m:r>
                  </m:oMath>
                </a14:m>
                <a:r>
                  <a:rPr lang="zh-CN" altLang="en-US" b="1">
                    <a:solidFill>
                      <a:srgbClr val="C00000"/>
                    </a:solidFill>
                  </a:rPr>
                  <a:t>是传递关系</a:t>
                </a:r>
                <a:r>
                  <a:rPr lang="zh-CN" altLang="en-US" b="1">
                    <a:solidFill>
                      <a:schemeClr val="accent4">
                        <a:lumMod val="50000"/>
                      </a:schemeClr>
                    </a:solidFill>
                  </a:rPr>
                  <a:t>，从而</a:t>
                </a:r>
                <a:r>
                  <a:rPr lang="zh-CN" altLang="en-US" b="1">
                    <a:solidFill>
                      <a:srgbClr val="C00000"/>
                    </a:solidFill>
                  </a:rPr>
                  <a:t>有</a:t>
                </a:r>
                <a14:m>
                  <m:oMath xmlns:m="http://schemas.openxmlformats.org/officeDocument/2006/math">
                    <m:r>
                      <a:rPr lang="en-US" altLang="zh-CN" b="1" i="1" smtClean="0">
                        <a:solidFill>
                          <a:srgbClr val="C00000"/>
                        </a:solidFill>
                        <a:latin typeface="Cambria Math" panose="02040503050406030204" pitchFamily="18" charset="0"/>
                      </a:rPr>
                      <m:t>𝑺</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𝑺</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𝑺</m:t>
                    </m:r>
                  </m:oMath>
                </a14:m>
                <a:endParaRPr lang="zh-CN" altLang="en-US" b="1">
                  <a:solidFill>
                    <a:srgbClr val="C00000"/>
                  </a:solidFill>
                </a:endParaRPr>
              </a:p>
              <a:p>
                <a:pPr marL="800100" lvl="1" indent="-342900">
                  <a:lnSpc>
                    <a:spcPts val="2800"/>
                  </a:lnSpc>
                  <a:spcBef>
                    <a:spcPts val="600"/>
                  </a:spcBef>
                  <a:spcAft>
                    <a:spcPts val="300"/>
                  </a:spcAft>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从而对任意</a:t>
                </a:r>
                <a14:m>
                  <m:oMath xmlns:m="http://schemas.openxmlformats.org/officeDocument/2006/math">
                    <m:r>
                      <a:rPr lang="en-US" altLang="zh-CN" b="1">
                        <a:solidFill>
                          <a:schemeClr val="accent2">
                            <a:lumMod val="50000"/>
                          </a:schemeClr>
                        </a:solidFill>
                        <a:latin typeface="Cambria Math" panose="02040503050406030204" pitchFamily="18" charset="0"/>
                        <a:ea typeface="楷体" panose="02010609060101010101" pitchFamily="49" charset="-122"/>
                      </a:rPr>
                      <m:t>𝒙</m:t>
                    </m:r>
                    <m:r>
                      <a:rPr lang="en-US" altLang="zh-CN" b="1">
                        <a:solidFill>
                          <a:schemeClr val="accent2">
                            <a:lumMod val="50000"/>
                          </a:schemeClr>
                        </a:solidFill>
                        <a:latin typeface="Cambria Math" panose="02040503050406030204" pitchFamily="18" charset="0"/>
                        <a:ea typeface="楷体" panose="02010609060101010101" pitchFamily="49" charset="-122"/>
                      </a:rPr>
                      <m:t>, </m:t>
                    </m:r>
                    <m:r>
                      <a:rPr lang="en-US" altLang="zh-CN" b="1">
                        <a:solidFill>
                          <a:schemeClr val="accent2">
                            <a:lumMod val="50000"/>
                          </a:schemeClr>
                        </a:solidFill>
                        <a:latin typeface="Cambria Math" panose="02040503050406030204" pitchFamily="18" charset="0"/>
                        <a:ea typeface="楷体" panose="02010609060101010101" pitchFamily="49" charset="-122"/>
                      </a:rPr>
                      <m:t>𝒚</m:t>
                    </m:r>
                    <m:r>
                      <a:rPr lang="en-US" altLang="zh-CN" b="1">
                        <a:solidFill>
                          <a:schemeClr val="accent2">
                            <a:lumMod val="50000"/>
                          </a:schemeClr>
                        </a:solidFill>
                        <a:latin typeface="Cambria Math" panose="02040503050406030204" pitchFamily="18" charset="0"/>
                        <a:ea typeface="楷体" panose="02010609060101010101" pitchFamily="49" charset="-122"/>
                      </a:rPr>
                      <m:t>∈</m:t>
                    </m:r>
                    <m:r>
                      <a:rPr lang="en-US" altLang="zh-CN" b="1">
                        <a:solidFill>
                          <a:schemeClr val="accent2">
                            <a:lumMod val="50000"/>
                          </a:schemeClr>
                        </a:solidFill>
                        <a:latin typeface="Cambria Math" panose="02040503050406030204" pitchFamily="18" charset="0"/>
                        <a:ea typeface="楷体" panose="02010609060101010101" pitchFamily="49" charset="-122"/>
                      </a:rPr>
                      <m:t>𝑨</m:t>
                    </m:r>
                  </m:oMath>
                </a14:m>
                <a:r>
                  <a:rPr lang="zh-CN" altLang="en-US" b="1">
                    <a:solidFill>
                      <a:schemeClr val="accent2">
                        <a:lumMod val="50000"/>
                      </a:schemeClr>
                    </a:solidFill>
                    <a:latin typeface="楷体" panose="02010609060101010101" pitchFamily="49" charset="-122"/>
                    <a:ea typeface="楷体" panose="02010609060101010101" pitchFamily="49" charset="-122"/>
                  </a:rPr>
                  <a:t>，若</a:t>
                </a:r>
                <a14:m>
                  <m:oMath xmlns:m="http://schemas.openxmlformats.org/officeDocument/2006/math">
                    <m:d>
                      <m:dPr>
                        <m:begChr m:val="⟨"/>
                        <m:endChr m:val="⟩"/>
                        <m:ctrlPr>
                          <a:rPr lang="en-US" altLang="zh-CN" b="1" i="1">
                            <a:solidFill>
                              <a:schemeClr val="accent2">
                                <a:lumMod val="50000"/>
                              </a:schemeClr>
                            </a:solidFill>
                            <a:latin typeface="Cambria Math" panose="02040503050406030204" pitchFamily="18" charset="0"/>
                            <a:ea typeface="楷体" panose="02010609060101010101" pitchFamily="49" charset="-122"/>
                          </a:rPr>
                        </m:ctrlPr>
                      </m:dPr>
                      <m:e>
                        <m:r>
                          <a:rPr lang="en-US" altLang="zh-CN" b="1">
                            <a:solidFill>
                              <a:schemeClr val="accent2">
                                <a:lumMod val="50000"/>
                              </a:schemeClr>
                            </a:solidFill>
                            <a:latin typeface="Cambria Math" panose="02040503050406030204" pitchFamily="18" charset="0"/>
                            <a:ea typeface="楷体" panose="02010609060101010101" pitchFamily="49" charset="-122"/>
                          </a:rPr>
                          <m:t>𝒙</m:t>
                        </m:r>
                        <m:r>
                          <a:rPr lang="en-US" altLang="zh-CN" b="1">
                            <a:solidFill>
                              <a:schemeClr val="accent2">
                                <a:lumMod val="50000"/>
                              </a:schemeClr>
                            </a:solidFill>
                            <a:latin typeface="Cambria Math" panose="02040503050406030204" pitchFamily="18" charset="0"/>
                            <a:ea typeface="楷体" panose="02010609060101010101" pitchFamily="49" charset="-122"/>
                          </a:rPr>
                          <m:t>, </m:t>
                        </m:r>
                        <m:r>
                          <a:rPr lang="en-US" altLang="zh-CN" b="1">
                            <a:solidFill>
                              <a:schemeClr val="accent2">
                                <a:lumMod val="50000"/>
                              </a:schemeClr>
                            </a:solidFill>
                            <a:latin typeface="Cambria Math" panose="02040503050406030204" pitchFamily="18" charset="0"/>
                            <a:ea typeface="楷体" panose="02010609060101010101" pitchFamily="49" charset="-122"/>
                          </a:rPr>
                          <m:t>𝒚</m:t>
                        </m:r>
                      </m:e>
                    </m:d>
                    <m:r>
                      <a:rPr lang="en-US" altLang="zh-CN" b="1">
                        <a:solidFill>
                          <a:schemeClr val="accent2">
                            <a:lumMod val="50000"/>
                          </a:schemeClr>
                        </a:solidFill>
                        <a:latin typeface="Cambria Math" panose="02040503050406030204" pitchFamily="18" charset="0"/>
                        <a:ea typeface="楷体" panose="02010609060101010101" pitchFamily="49" charset="-122"/>
                      </a:rPr>
                      <m:t>∈</m:t>
                    </m:r>
                    <m:sSup>
                      <m:sSupPr>
                        <m:ctrlPr>
                          <a:rPr lang="en-US" altLang="zh-CN" b="1" i="1">
                            <a:solidFill>
                              <a:schemeClr val="accent2">
                                <a:lumMod val="50000"/>
                              </a:schemeClr>
                            </a:solidFill>
                            <a:latin typeface="Cambria Math" panose="02040503050406030204" pitchFamily="18" charset="0"/>
                            <a:ea typeface="楷体" panose="02010609060101010101" pitchFamily="49" charset="-122"/>
                          </a:rPr>
                        </m:ctrlPr>
                      </m:sSupPr>
                      <m:e>
                        <m:r>
                          <a:rPr lang="en-US" altLang="zh-CN" b="1">
                            <a:solidFill>
                              <a:schemeClr val="accent2">
                                <a:lumMod val="50000"/>
                              </a:schemeClr>
                            </a:solidFill>
                            <a:latin typeface="Cambria Math" panose="02040503050406030204" pitchFamily="18" charset="0"/>
                            <a:ea typeface="楷体" panose="02010609060101010101" pitchFamily="49" charset="-122"/>
                          </a:rPr>
                          <m:t>𝑹</m:t>
                        </m:r>
                      </m:e>
                      <m:sup>
                        <m:r>
                          <a:rPr lang="en-US" altLang="zh-CN" b="1">
                            <a:solidFill>
                              <a:schemeClr val="accent2">
                                <a:lumMod val="50000"/>
                              </a:schemeClr>
                            </a:solidFill>
                            <a:latin typeface="Cambria Math" panose="02040503050406030204" pitchFamily="18" charset="0"/>
                            <a:ea typeface="楷体" panose="02010609060101010101" pitchFamily="49" charset="-122"/>
                          </a:rPr>
                          <m:t>∗</m:t>
                        </m:r>
                      </m:sup>
                    </m:sSup>
                  </m:oMath>
                </a14:m>
                <a:r>
                  <a:rPr lang="zh-CN" altLang="en-US" b="1">
                    <a:solidFill>
                      <a:schemeClr val="accent2">
                        <a:lumMod val="50000"/>
                      </a:schemeClr>
                    </a:solidFill>
                    <a:latin typeface="楷体" panose="02010609060101010101" pitchFamily="49" charset="-122"/>
                    <a:ea typeface="楷体" panose="02010609060101010101" pitchFamily="49" charset="-122"/>
                  </a:rPr>
                  <a:t>，即存在</a:t>
                </a:r>
                <a14:m>
                  <m:oMath xmlns:m="http://schemas.openxmlformats.org/officeDocument/2006/math">
                    <m:r>
                      <a:rPr lang="en-US" altLang="zh-CN" b="1">
                        <a:solidFill>
                          <a:schemeClr val="accent2">
                            <a:lumMod val="50000"/>
                          </a:schemeClr>
                        </a:solidFill>
                        <a:latin typeface="Cambria Math" panose="02040503050406030204" pitchFamily="18" charset="0"/>
                        <a:ea typeface="楷体" panose="02010609060101010101" pitchFamily="49" charset="-122"/>
                      </a:rPr>
                      <m:t>𝒌</m:t>
                    </m:r>
                  </m:oMath>
                </a14:m>
                <a:r>
                  <a:rPr lang="zh-CN" altLang="en-US" b="1">
                    <a:solidFill>
                      <a:schemeClr val="accent2">
                        <a:lumMod val="50000"/>
                      </a:schemeClr>
                    </a:solidFill>
                    <a:latin typeface="楷体" panose="02010609060101010101" pitchFamily="49" charset="-122"/>
                    <a:ea typeface="楷体" panose="02010609060101010101" pitchFamily="49" charset="-122"/>
                  </a:rPr>
                  <a:t>使得</a:t>
                </a:r>
                <a14:m>
                  <m:oMath xmlns:m="http://schemas.openxmlformats.org/officeDocument/2006/math">
                    <m:d>
                      <m:dPr>
                        <m:begChr m:val="⟨"/>
                        <m:endChr m:val="⟩"/>
                        <m:ctrlPr>
                          <a:rPr lang="en-US" altLang="zh-CN" b="1" i="1">
                            <a:solidFill>
                              <a:schemeClr val="accent2">
                                <a:lumMod val="50000"/>
                              </a:schemeClr>
                            </a:solidFill>
                            <a:latin typeface="Cambria Math" panose="02040503050406030204" pitchFamily="18" charset="0"/>
                            <a:ea typeface="楷体" panose="02010609060101010101" pitchFamily="49" charset="-122"/>
                          </a:rPr>
                        </m:ctrlPr>
                      </m:dPr>
                      <m:e>
                        <m:r>
                          <a:rPr lang="en-US" altLang="zh-CN" b="1">
                            <a:solidFill>
                              <a:schemeClr val="accent2">
                                <a:lumMod val="50000"/>
                              </a:schemeClr>
                            </a:solidFill>
                            <a:latin typeface="Cambria Math" panose="02040503050406030204" pitchFamily="18" charset="0"/>
                            <a:ea typeface="楷体" panose="02010609060101010101" pitchFamily="49" charset="-122"/>
                          </a:rPr>
                          <m:t>𝒙</m:t>
                        </m:r>
                        <m:r>
                          <a:rPr lang="en-US" altLang="zh-CN" b="1">
                            <a:solidFill>
                              <a:schemeClr val="accent2">
                                <a:lumMod val="50000"/>
                              </a:schemeClr>
                            </a:solidFill>
                            <a:latin typeface="Cambria Math" panose="02040503050406030204" pitchFamily="18" charset="0"/>
                            <a:ea typeface="楷体" panose="02010609060101010101" pitchFamily="49" charset="-122"/>
                          </a:rPr>
                          <m:t>, </m:t>
                        </m:r>
                        <m:r>
                          <a:rPr lang="en-US" altLang="zh-CN" b="1">
                            <a:solidFill>
                              <a:schemeClr val="accent2">
                                <a:lumMod val="50000"/>
                              </a:schemeClr>
                            </a:solidFill>
                            <a:latin typeface="Cambria Math" panose="02040503050406030204" pitchFamily="18" charset="0"/>
                            <a:ea typeface="楷体" panose="02010609060101010101" pitchFamily="49" charset="-122"/>
                          </a:rPr>
                          <m:t>𝒚</m:t>
                        </m:r>
                      </m:e>
                    </m:d>
                    <m:r>
                      <a:rPr lang="en-US" altLang="zh-CN" b="1">
                        <a:solidFill>
                          <a:schemeClr val="accent2">
                            <a:lumMod val="50000"/>
                          </a:schemeClr>
                        </a:solidFill>
                        <a:latin typeface="Cambria Math" panose="02040503050406030204" pitchFamily="18" charset="0"/>
                        <a:ea typeface="楷体" panose="02010609060101010101" pitchFamily="49" charset="-122"/>
                      </a:rPr>
                      <m:t>∈</m:t>
                    </m:r>
                    <m:sSup>
                      <m:sSupPr>
                        <m:ctrlPr>
                          <a:rPr lang="en-US" altLang="zh-CN" b="1" i="1">
                            <a:solidFill>
                              <a:schemeClr val="accent2">
                                <a:lumMod val="50000"/>
                              </a:schemeClr>
                            </a:solidFill>
                            <a:latin typeface="Cambria Math" panose="02040503050406030204" pitchFamily="18" charset="0"/>
                            <a:ea typeface="楷体" panose="02010609060101010101" pitchFamily="49" charset="-122"/>
                          </a:rPr>
                        </m:ctrlPr>
                      </m:sSupPr>
                      <m:e>
                        <m:r>
                          <a:rPr lang="en-US" altLang="zh-CN" b="1">
                            <a:solidFill>
                              <a:schemeClr val="accent2">
                                <a:lumMod val="50000"/>
                              </a:schemeClr>
                            </a:solidFill>
                            <a:latin typeface="Cambria Math" panose="02040503050406030204" pitchFamily="18" charset="0"/>
                            <a:ea typeface="楷体" panose="02010609060101010101" pitchFamily="49" charset="-122"/>
                          </a:rPr>
                          <m:t>𝑹</m:t>
                        </m:r>
                      </m:e>
                      <m:sup>
                        <m:r>
                          <a:rPr lang="en-US" altLang="zh-CN" b="1">
                            <a:solidFill>
                              <a:schemeClr val="accent2">
                                <a:lumMod val="50000"/>
                              </a:schemeClr>
                            </a:solidFill>
                            <a:latin typeface="Cambria Math" panose="02040503050406030204" pitchFamily="18" charset="0"/>
                            <a:ea typeface="楷体" panose="02010609060101010101" pitchFamily="49" charset="-122"/>
                          </a:rPr>
                          <m:t>𝒌</m:t>
                        </m:r>
                      </m:sup>
                    </m:sSup>
                  </m:oMath>
                </a14:m>
                <a:r>
                  <a:rPr lang="zh-CN" altLang="en-US" b="1">
                    <a:solidFill>
                      <a:schemeClr val="accent2">
                        <a:lumMod val="50000"/>
                      </a:schemeClr>
                    </a:solidFill>
                    <a:latin typeface="楷体" panose="02010609060101010101" pitchFamily="49" charset="-122"/>
                    <a:ea typeface="楷体" panose="02010609060101010101" pitchFamily="49" charset="-122"/>
                  </a:rPr>
                  <a:t>，根据上面所证有</a:t>
                </a:r>
                <a14:m>
                  <m:oMath xmlns:m="http://schemas.openxmlformats.org/officeDocument/2006/math">
                    <m:sSup>
                      <m:sSupPr>
                        <m:ctrlPr>
                          <a:rPr lang="en-US" altLang="zh-CN" b="1" i="1">
                            <a:solidFill>
                              <a:schemeClr val="accent2">
                                <a:lumMod val="50000"/>
                              </a:schemeClr>
                            </a:solidFill>
                            <a:latin typeface="Cambria Math" panose="02040503050406030204" pitchFamily="18" charset="0"/>
                            <a:ea typeface="楷体" panose="02010609060101010101" pitchFamily="49" charset="-122"/>
                          </a:rPr>
                        </m:ctrlPr>
                      </m:sSupPr>
                      <m:e>
                        <m:r>
                          <a:rPr lang="en-US" altLang="zh-CN" b="1">
                            <a:solidFill>
                              <a:schemeClr val="accent2">
                                <a:lumMod val="50000"/>
                              </a:schemeClr>
                            </a:solidFill>
                            <a:latin typeface="Cambria Math" panose="02040503050406030204" pitchFamily="18" charset="0"/>
                            <a:ea typeface="楷体" panose="02010609060101010101" pitchFamily="49" charset="-122"/>
                          </a:rPr>
                          <m:t>𝑹</m:t>
                        </m:r>
                      </m:e>
                      <m:sup>
                        <m:r>
                          <a:rPr lang="en-US" altLang="zh-CN" b="1">
                            <a:solidFill>
                              <a:schemeClr val="accent2">
                                <a:lumMod val="50000"/>
                              </a:schemeClr>
                            </a:solidFill>
                            <a:latin typeface="Cambria Math" panose="02040503050406030204" pitchFamily="18" charset="0"/>
                            <a:ea typeface="楷体" panose="02010609060101010101" pitchFamily="49" charset="-122"/>
                          </a:rPr>
                          <m:t>𝒌</m:t>
                        </m:r>
                      </m:sup>
                    </m:sSup>
                    <m:r>
                      <a:rPr lang="en-US" altLang="zh-CN" b="1">
                        <a:solidFill>
                          <a:schemeClr val="accent2">
                            <a:lumMod val="50000"/>
                          </a:schemeClr>
                        </a:solidFill>
                        <a:latin typeface="Cambria Math" panose="02040503050406030204" pitchFamily="18" charset="0"/>
                        <a:ea typeface="楷体" panose="02010609060101010101" pitchFamily="49" charset="-122"/>
                      </a:rPr>
                      <m:t>⊆</m:t>
                    </m:r>
                    <m:r>
                      <a:rPr lang="en-US" altLang="zh-CN" b="1">
                        <a:solidFill>
                          <a:schemeClr val="accent2">
                            <a:lumMod val="50000"/>
                          </a:schemeClr>
                        </a:solidFill>
                        <a:latin typeface="Cambria Math" panose="02040503050406030204" pitchFamily="18" charset="0"/>
                        <a:ea typeface="楷体" panose="02010609060101010101" pitchFamily="49" charset="-122"/>
                      </a:rPr>
                      <m:t>𝑺</m:t>
                    </m:r>
                  </m:oMath>
                </a14:m>
                <a:r>
                  <a:rPr lang="zh-CN" altLang="en-US" b="1">
                    <a:solidFill>
                      <a:schemeClr val="accent2">
                        <a:lumMod val="50000"/>
                      </a:schemeClr>
                    </a:solidFill>
                    <a:latin typeface="楷体" panose="02010609060101010101" pitchFamily="49" charset="-122"/>
                    <a:ea typeface="楷体" panose="02010609060101010101" pitchFamily="49" charset="-122"/>
                  </a:rPr>
                  <a:t>，因此</a:t>
                </a:r>
                <a14:m>
                  <m:oMath xmlns:m="http://schemas.openxmlformats.org/officeDocument/2006/math">
                    <m:d>
                      <m:dPr>
                        <m:begChr m:val="⟨"/>
                        <m:endChr m:val="⟩"/>
                        <m:ctrlPr>
                          <a:rPr lang="en-US" altLang="zh-CN" b="1" i="1">
                            <a:solidFill>
                              <a:schemeClr val="accent2">
                                <a:lumMod val="50000"/>
                              </a:schemeClr>
                            </a:solidFill>
                            <a:latin typeface="Cambria Math" panose="02040503050406030204" pitchFamily="18" charset="0"/>
                            <a:ea typeface="楷体" panose="02010609060101010101" pitchFamily="49" charset="-122"/>
                          </a:rPr>
                        </m:ctrlPr>
                      </m:dPr>
                      <m:e>
                        <m:r>
                          <a:rPr lang="en-US" altLang="zh-CN" b="1">
                            <a:solidFill>
                              <a:schemeClr val="accent2">
                                <a:lumMod val="50000"/>
                              </a:schemeClr>
                            </a:solidFill>
                            <a:latin typeface="Cambria Math" panose="02040503050406030204" pitchFamily="18" charset="0"/>
                            <a:ea typeface="楷体" panose="02010609060101010101" pitchFamily="49" charset="-122"/>
                          </a:rPr>
                          <m:t>𝒙</m:t>
                        </m:r>
                        <m:r>
                          <a:rPr lang="en-US" altLang="zh-CN" b="1">
                            <a:solidFill>
                              <a:schemeClr val="accent2">
                                <a:lumMod val="50000"/>
                              </a:schemeClr>
                            </a:solidFill>
                            <a:latin typeface="Cambria Math" panose="02040503050406030204" pitchFamily="18" charset="0"/>
                            <a:ea typeface="楷体" panose="02010609060101010101" pitchFamily="49" charset="-122"/>
                          </a:rPr>
                          <m:t>, </m:t>
                        </m:r>
                        <m:r>
                          <a:rPr lang="en-US" altLang="zh-CN" b="1">
                            <a:solidFill>
                              <a:schemeClr val="accent2">
                                <a:lumMod val="50000"/>
                              </a:schemeClr>
                            </a:solidFill>
                            <a:latin typeface="Cambria Math" panose="02040503050406030204" pitchFamily="18" charset="0"/>
                            <a:ea typeface="楷体" panose="02010609060101010101" pitchFamily="49" charset="-122"/>
                          </a:rPr>
                          <m:t>𝒚</m:t>
                        </m:r>
                      </m:e>
                    </m:d>
                    <m:r>
                      <a:rPr lang="en-US" altLang="zh-CN" b="1">
                        <a:solidFill>
                          <a:schemeClr val="accent2">
                            <a:lumMod val="50000"/>
                          </a:schemeClr>
                        </a:solidFill>
                        <a:latin typeface="Cambria Math" panose="02040503050406030204" pitchFamily="18" charset="0"/>
                        <a:ea typeface="楷体" panose="02010609060101010101" pitchFamily="49" charset="-122"/>
                      </a:rPr>
                      <m:t>∈</m:t>
                    </m:r>
                    <m:r>
                      <a:rPr lang="en-US" altLang="zh-CN" b="1">
                        <a:solidFill>
                          <a:schemeClr val="accent2">
                            <a:lumMod val="50000"/>
                          </a:schemeClr>
                        </a:solidFill>
                        <a:latin typeface="Cambria Math" panose="02040503050406030204" pitchFamily="18" charset="0"/>
                        <a:ea typeface="楷体" panose="02010609060101010101" pitchFamily="49" charset="-122"/>
                      </a:rPr>
                      <m:t>𝑺</m:t>
                    </m:r>
                  </m:oMath>
                </a14:m>
                <a:r>
                  <a:rPr lang="zh-CN" altLang="en-US" b="1">
                    <a:solidFill>
                      <a:schemeClr val="accent2">
                        <a:lumMod val="50000"/>
                      </a:schemeClr>
                    </a:solidFill>
                    <a:latin typeface="楷体" panose="02010609060101010101" pitchFamily="49" charset="-122"/>
                    <a:ea typeface="楷体" panose="02010609060101010101" pitchFamily="49" charset="-122"/>
                  </a:rPr>
                  <a:t>，即有</a:t>
                </a:r>
                <a14:m>
                  <m:oMath xmlns:m="http://schemas.openxmlformats.org/officeDocument/2006/math">
                    <m:sSup>
                      <m:sSupPr>
                        <m:ctrlPr>
                          <a:rPr lang="en-US" altLang="zh-CN" b="1" i="1">
                            <a:solidFill>
                              <a:schemeClr val="accent2">
                                <a:lumMod val="50000"/>
                              </a:schemeClr>
                            </a:solidFill>
                            <a:latin typeface="Cambria Math" panose="02040503050406030204" pitchFamily="18" charset="0"/>
                            <a:ea typeface="楷体" panose="02010609060101010101" pitchFamily="49" charset="-122"/>
                          </a:rPr>
                        </m:ctrlPr>
                      </m:sSupPr>
                      <m:e>
                        <m:r>
                          <a:rPr lang="en-US" altLang="zh-CN" b="1">
                            <a:solidFill>
                              <a:schemeClr val="accent2">
                                <a:lumMod val="50000"/>
                              </a:schemeClr>
                            </a:solidFill>
                            <a:latin typeface="Cambria Math" panose="02040503050406030204" pitchFamily="18" charset="0"/>
                            <a:ea typeface="楷体" panose="02010609060101010101" pitchFamily="49" charset="-122"/>
                          </a:rPr>
                          <m:t>𝑹</m:t>
                        </m:r>
                      </m:e>
                      <m:sup>
                        <m:r>
                          <a:rPr lang="en-US" altLang="zh-CN" b="1">
                            <a:solidFill>
                              <a:schemeClr val="accent2">
                                <a:lumMod val="50000"/>
                              </a:schemeClr>
                            </a:solidFill>
                            <a:latin typeface="Cambria Math" panose="02040503050406030204" pitchFamily="18" charset="0"/>
                            <a:ea typeface="楷体" panose="02010609060101010101" pitchFamily="49" charset="-122"/>
                          </a:rPr>
                          <m:t>∗</m:t>
                        </m:r>
                      </m:sup>
                    </m:sSup>
                    <m:r>
                      <a:rPr lang="en-US" altLang="zh-CN" b="1">
                        <a:solidFill>
                          <a:schemeClr val="accent2">
                            <a:lumMod val="50000"/>
                          </a:schemeClr>
                        </a:solidFill>
                        <a:latin typeface="Cambria Math" panose="02040503050406030204" pitchFamily="18" charset="0"/>
                        <a:ea typeface="楷体" panose="02010609060101010101" pitchFamily="49" charset="-122"/>
                      </a:rPr>
                      <m:t>⊆</m:t>
                    </m:r>
                    <m:r>
                      <a:rPr lang="en-US" altLang="zh-CN" b="1">
                        <a:solidFill>
                          <a:schemeClr val="accent2">
                            <a:lumMod val="50000"/>
                          </a:schemeClr>
                        </a:solidFill>
                        <a:latin typeface="Cambria Math" panose="02040503050406030204" pitchFamily="18" charset="0"/>
                        <a:ea typeface="楷体" panose="02010609060101010101" pitchFamily="49" charset="-122"/>
                      </a:rPr>
                      <m:t>𝑺</m:t>
                    </m:r>
                  </m:oMath>
                </a14:m>
                <a:endParaRPr lang="en-US" altLang="zh-CN" b="1">
                  <a:solidFill>
                    <a:schemeClr val="accent2">
                      <a:lumMod val="50000"/>
                    </a:schemeClr>
                  </a:solidFill>
                  <a:latin typeface="楷体" panose="02010609060101010101" pitchFamily="49" charset="-122"/>
                  <a:ea typeface="楷体" panose="02010609060101010101" pitchFamily="49" charset="-122"/>
                </a:endParaRPr>
              </a:p>
              <a:p>
                <a:pPr>
                  <a:spcBef>
                    <a:spcPts val="600"/>
                  </a:spcBef>
                  <a:spcAft>
                    <a:spcPts val="300"/>
                  </a:spcAft>
                </a:pPr>
                <a:r>
                  <a:rPr lang="zh-CN" altLang="en-US" sz="2000" b="1">
                    <a:solidFill>
                      <a:srgbClr val="002060"/>
                    </a:solidFill>
                    <a:latin typeface="楷体" panose="02010609060101010101" pitchFamily="49" charset="-122"/>
                    <a:ea typeface="楷体" panose="02010609060101010101" pitchFamily="49" charset="-122"/>
                  </a:rPr>
                  <a:t>综上，根据</a:t>
                </a:r>
                <a:r>
                  <a:rPr lang="zh-CN" altLang="en-US" sz="2000" b="1">
                    <a:solidFill>
                      <a:srgbClr val="C00000"/>
                    </a:solidFill>
                    <a:latin typeface="+mn-ea"/>
                  </a:rPr>
                  <a:t>传递闭包的定义</a:t>
                </a:r>
                <a:r>
                  <a:rPr lang="zh-CN" altLang="en-US" sz="2000" b="1">
                    <a:solidFill>
                      <a:srgbClr val="002060"/>
                    </a:solidFill>
                    <a:latin typeface="楷体" panose="02010609060101010101" pitchFamily="49" charset="-122"/>
                    <a:ea typeface="楷体" panose="02010609060101010101" pitchFamily="49" charset="-122"/>
                  </a:rPr>
                  <a:t>有</a:t>
                </a:r>
                <a14:m>
                  <m:oMath xmlns:m="http://schemas.openxmlformats.org/officeDocument/2006/math">
                    <m:r>
                      <a:rPr lang="en-US" altLang="zh-CN" sz="2000" b="1">
                        <a:solidFill>
                          <a:srgbClr val="002060"/>
                        </a:solidFill>
                        <a:latin typeface="Cambria Math" panose="02040503050406030204" pitchFamily="18" charset="0"/>
                        <a:ea typeface="楷体" panose="02010609060101010101" pitchFamily="49" charset="-122"/>
                      </a:rPr>
                      <m:t>𝒕</m:t>
                    </m:r>
                    <m:d>
                      <m:dPr>
                        <m:ctrlPr>
                          <a:rPr lang="en-US" altLang="zh-CN" sz="2000" b="1" i="1">
                            <a:solidFill>
                              <a:srgbClr val="002060"/>
                            </a:solidFill>
                            <a:latin typeface="Cambria Math" panose="02040503050406030204" pitchFamily="18" charset="0"/>
                            <a:ea typeface="楷体" panose="02010609060101010101" pitchFamily="49" charset="-122"/>
                          </a:rPr>
                        </m:ctrlPr>
                      </m:dPr>
                      <m:e>
                        <m:r>
                          <a:rPr lang="en-US" altLang="zh-CN" sz="2000" b="1">
                            <a:solidFill>
                              <a:srgbClr val="002060"/>
                            </a:solidFill>
                            <a:latin typeface="Cambria Math" panose="02040503050406030204" pitchFamily="18" charset="0"/>
                            <a:ea typeface="楷体" panose="02010609060101010101" pitchFamily="49" charset="-122"/>
                          </a:rPr>
                          <m:t>𝑹</m:t>
                        </m:r>
                      </m:e>
                    </m:d>
                    <m:r>
                      <a:rPr lang="en-US" altLang="zh-CN" sz="2000" b="1">
                        <a:solidFill>
                          <a:srgbClr val="002060"/>
                        </a:solidFill>
                        <a:latin typeface="Cambria Math" panose="02040503050406030204" pitchFamily="18" charset="0"/>
                        <a:ea typeface="楷体" panose="02010609060101010101" pitchFamily="49" charset="-122"/>
                      </a:rPr>
                      <m:t>= </m:t>
                    </m:r>
                    <m:sSup>
                      <m:sSupPr>
                        <m:ctrlPr>
                          <a:rPr lang="en-US" altLang="zh-CN" sz="2000" b="1" i="1">
                            <a:solidFill>
                              <a:srgbClr val="002060"/>
                            </a:solidFill>
                            <a:latin typeface="Cambria Math" panose="02040503050406030204" pitchFamily="18" charset="0"/>
                            <a:ea typeface="楷体" panose="02010609060101010101" pitchFamily="49" charset="-122"/>
                          </a:rPr>
                        </m:ctrlPr>
                      </m:sSupPr>
                      <m:e>
                        <m:r>
                          <a:rPr lang="en-US" altLang="zh-CN" sz="2000" b="1">
                            <a:solidFill>
                              <a:srgbClr val="002060"/>
                            </a:solidFill>
                            <a:latin typeface="Cambria Math" panose="02040503050406030204" pitchFamily="18" charset="0"/>
                            <a:ea typeface="楷体" panose="02010609060101010101" pitchFamily="49" charset="-122"/>
                          </a:rPr>
                          <m:t>𝑹</m:t>
                        </m:r>
                      </m:e>
                      <m:sup>
                        <m:r>
                          <a:rPr lang="en-US" altLang="zh-CN" sz="2000" b="1">
                            <a:solidFill>
                              <a:srgbClr val="002060"/>
                            </a:solidFill>
                            <a:latin typeface="Cambria Math" panose="02040503050406030204" pitchFamily="18" charset="0"/>
                            <a:ea typeface="楷体" panose="02010609060101010101" pitchFamily="49" charset="-122"/>
                          </a:rPr>
                          <m:t>∗</m:t>
                        </m:r>
                      </m:sup>
                    </m:sSup>
                  </m:oMath>
                </a14:m>
                <a:r>
                  <a:rPr lang="zh-CN" altLang="en-US" sz="2000" b="1">
                    <a:solidFill>
                      <a:srgbClr val="002060"/>
                    </a:solidFill>
                    <a:latin typeface="楷体" panose="02010609060101010101" pitchFamily="49" charset="-122"/>
                    <a:ea typeface="楷体" panose="02010609060101010101" pitchFamily="49" charset="-122"/>
                  </a:rPr>
                  <a:t>。</a:t>
                </a:r>
              </a:p>
            </p:txBody>
          </p:sp>
        </mc:Choice>
        <mc:Fallback xmlns="">
          <p:sp>
            <p:nvSpPr>
              <p:cNvPr id="2" name="文本框 1">
                <a:extLst>
                  <a:ext uri="{FF2B5EF4-FFF2-40B4-BE49-F238E27FC236}">
                    <a16:creationId xmlns:a16="http://schemas.microsoft.com/office/drawing/2014/main" id="{E31D630F-8EE6-440B-97DE-7D9CDC9741E2}"/>
                  </a:ext>
                </a:extLst>
              </p:cNvPr>
              <p:cNvSpPr txBox="1">
                <a:spLocks noRot="1" noChangeAspect="1" noMove="1" noResize="1" noEditPoints="1" noAdjustHandles="1" noChangeArrowheads="1" noChangeShapeType="1" noTextEdit="1"/>
              </p:cNvSpPr>
              <p:nvPr/>
            </p:nvSpPr>
            <p:spPr>
              <a:xfrm>
                <a:off x="721952" y="1672697"/>
                <a:ext cx="10748093" cy="4651915"/>
              </a:xfrm>
              <a:prstGeom prst="rect">
                <a:avLst/>
              </a:prstGeom>
              <a:blipFill>
                <a:blip r:embed="rId3"/>
                <a:stretch>
                  <a:fillRect l="-567" t="-916" b="-13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12889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传递闭包的计算</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第二十讲  关系的闭包</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23</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传递闭包计算公式的证明关键点总结</a:t>
            </a:r>
            <a:r>
              <a:rPr lang="en-US" altLang="zh-CN"/>
              <a:t>*</a:t>
            </a:r>
            <a:endParaRPr lang="zh-CN" altLang="en-US"/>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C60C73D-ED52-4CA1-BD9D-7376E56F74E1}"/>
                  </a:ext>
                </a:extLst>
              </p:cNvPr>
              <p:cNvSpPr txBox="1"/>
              <p:nvPr/>
            </p:nvSpPr>
            <p:spPr>
              <a:xfrm>
                <a:off x="734187" y="1342395"/>
                <a:ext cx="8642793" cy="1091837"/>
              </a:xfrm>
              <a:prstGeom prst="rect">
                <a:avLst/>
              </a:prstGeom>
              <a:solidFill>
                <a:schemeClr val="accent4">
                  <a:lumMod val="20000"/>
                  <a:lumOff val="80000"/>
                </a:schemeClr>
              </a:solidFill>
            </p:spPr>
            <p:txBody>
              <a:bodyPr wrap="square" rtlCol="0">
                <a:spAutoFit/>
              </a:bodyPr>
              <a:lstStyle/>
              <a:p>
                <a:pPr>
                  <a:spcBef>
                    <a:spcPts val="1200"/>
                  </a:spcBef>
                  <a:spcAft>
                    <a:spcPts val="600"/>
                  </a:spcAft>
                </a:pPr>
                <a:r>
                  <a:rPr lang="en-US" altLang="zh-CN" sz="2400" b="1">
                    <a:solidFill>
                      <a:schemeClr val="accent2">
                        <a:lumMod val="50000"/>
                      </a:schemeClr>
                    </a:solidFill>
                  </a:rPr>
                  <a:t>(1) </a:t>
                </a:r>
                <a:r>
                  <a:rPr lang="zh-CN" altLang="en-US" sz="2400" b="1">
                    <a:solidFill>
                      <a:schemeClr val="accent2">
                        <a:lumMod val="50000"/>
                      </a:schemeClr>
                    </a:solidFill>
                  </a:rPr>
                  <a:t>要清楚对任意</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𝒙</m:t>
                    </m:r>
                    <m:r>
                      <a:rPr lang="en-US" altLang="zh-CN" sz="2400" b="1" i="1" smtClean="0">
                        <a:solidFill>
                          <a:schemeClr val="accent2">
                            <a:lumMod val="50000"/>
                          </a:schemeClr>
                        </a:solidFill>
                        <a:latin typeface="Cambria Math" panose="02040503050406030204" pitchFamily="18" charset="0"/>
                      </a:rPr>
                      <m:t>, </m:t>
                    </m:r>
                    <m:r>
                      <a:rPr lang="en-US" altLang="zh-CN" sz="2400" b="1" i="1" smtClean="0">
                        <a:solidFill>
                          <a:schemeClr val="accent2">
                            <a:lumMod val="50000"/>
                          </a:schemeClr>
                        </a:solidFill>
                        <a:latin typeface="Cambria Math" panose="02040503050406030204" pitchFamily="18" charset="0"/>
                      </a:rPr>
                      <m:t>𝒚</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𝑨</m:t>
                    </m:r>
                  </m:oMath>
                </a14:m>
                <a:r>
                  <a:rPr lang="zh-CN" altLang="en-US" sz="2400" b="1">
                    <a:solidFill>
                      <a:schemeClr val="accent2">
                        <a:lumMod val="50000"/>
                      </a:schemeClr>
                    </a:solidFill>
                  </a:rPr>
                  <a:t>，</a:t>
                </a:r>
                <a14:m>
                  <m:oMath xmlns:m="http://schemas.openxmlformats.org/officeDocument/2006/math">
                    <m:d>
                      <m:dPr>
                        <m:begChr m:val="⟨"/>
                        <m:endChr m:val="⟩"/>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𝒙</m:t>
                        </m:r>
                        <m:r>
                          <a:rPr lang="en-US" altLang="zh-CN" sz="2400" b="1" i="1" smtClean="0">
                            <a:solidFill>
                              <a:schemeClr val="accent2">
                                <a:lumMod val="50000"/>
                              </a:schemeClr>
                            </a:solidFill>
                            <a:latin typeface="Cambria Math" panose="02040503050406030204" pitchFamily="18" charset="0"/>
                          </a:rPr>
                          <m:t>, </m:t>
                        </m:r>
                        <m:r>
                          <a:rPr lang="en-US" altLang="zh-CN" sz="2400" b="1" i="1" smtClean="0">
                            <a:solidFill>
                              <a:schemeClr val="accent2">
                                <a:lumMod val="50000"/>
                              </a:schemeClr>
                            </a:solidFill>
                            <a:latin typeface="Cambria Math" panose="02040503050406030204" pitchFamily="18" charset="0"/>
                          </a:rPr>
                          <m:t>𝒚</m:t>
                        </m:r>
                      </m:e>
                    </m:d>
                  </m:oMath>
                </a14:m>
                <a:r>
                  <a:rPr lang="zh-CN" altLang="en-US" sz="2400" b="1">
                    <a:solidFill>
                      <a:schemeClr val="accent2">
                        <a:lumMod val="50000"/>
                      </a:schemeClr>
                    </a:solidFill>
                  </a:rPr>
                  <a:t>属于</a:t>
                </a:r>
                <a14:m>
                  <m:oMath xmlns:m="http://schemas.openxmlformats.org/officeDocument/2006/math">
                    <m:sSup>
                      <m:sSupPr>
                        <m:ctrlPr>
                          <a:rPr lang="en-US" altLang="zh-CN" sz="2400" b="1" i="1" smtClean="0">
                            <a:solidFill>
                              <a:srgbClr val="C00000"/>
                            </a:solidFill>
                            <a:latin typeface="Cambria Math" panose="02040503050406030204" pitchFamily="18" charset="0"/>
                          </a:rPr>
                        </m:ctrlPr>
                      </m:sSupPr>
                      <m:e>
                        <m:r>
                          <a:rPr lang="en-US" altLang="zh-CN" sz="2400" b="1" i="1" smtClean="0">
                            <a:solidFill>
                              <a:srgbClr val="C00000"/>
                            </a:solidFill>
                            <a:latin typeface="Cambria Math" panose="02040503050406030204" pitchFamily="18" charset="0"/>
                          </a:rPr>
                          <m:t>𝑹</m:t>
                        </m:r>
                      </m:e>
                      <m:sup>
                        <m:r>
                          <a:rPr lang="en-US" altLang="zh-CN" sz="2400" b="1" i="1" smtClean="0">
                            <a:solidFill>
                              <a:srgbClr val="C00000"/>
                            </a:solidFill>
                            <a:latin typeface="Cambria Math" panose="02040503050406030204" pitchFamily="18" charset="0"/>
                          </a:rPr>
                          <m:t>∗</m:t>
                        </m:r>
                      </m:sup>
                    </m:sSup>
                    <m:r>
                      <a:rPr lang="en-US" altLang="zh-CN" sz="2400" b="1" i="1" smtClean="0">
                        <a:solidFill>
                          <a:srgbClr val="C00000"/>
                        </a:solidFill>
                        <a:latin typeface="Cambria Math" panose="02040503050406030204" pitchFamily="18" charset="0"/>
                      </a:rPr>
                      <m:t>=</m:t>
                    </m:r>
                    <m:nary>
                      <m:naryPr>
                        <m:chr m:val="⋃"/>
                        <m:ctrlPr>
                          <a:rPr lang="en-US" altLang="zh-CN" sz="2400" b="1" i="1">
                            <a:solidFill>
                              <a:srgbClr val="C00000"/>
                            </a:solidFill>
                            <a:latin typeface="Cambria Math" panose="02040503050406030204" pitchFamily="18" charset="0"/>
                          </a:rPr>
                        </m:ctrlPr>
                      </m:naryPr>
                      <m:sub>
                        <m:r>
                          <a:rPr lang="en-US" altLang="zh-CN" sz="2400" b="1" i="1">
                            <a:solidFill>
                              <a:srgbClr val="C00000"/>
                            </a:solidFill>
                            <a:latin typeface="Cambria Math" panose="02040503050406030204" pitchFamily="18" charset="0"/>
                          </a:rPr>
                          <m:t>𝒌</m:t>
                        </m:r>
                        <m:r>
                          <a:rPr lang="en-US" altLang="zh-CN" sz="2400" b="1" i="1">
                            <a:solidFill>
                              <a:srgbClr val="C00000"/>
                            </a:solidFill>
                            <a:latin typeface="Cambria Math" panose="02040503050406030204" pitchFamily="18" charset="0"/>
                          </a:rPr>
                          <m:t>=</m:t>
                        </m:r>
                        <m:r>
                          <a:rPr lang="en-US" altLang="zh-CN" sz="2400" b="1" i="1">
                            <a:solidFill>
                              <a:srgbClr val="C00000"/>
                            </a:solidFill>
                            <a:latin typeface="Cambria Math" panose="02040503050406030204" pitchFamily="18" charset="0"/>
                          </a:rPr>
                          <m:t>𝟏</m:t>
                        </m:r>
                      </m:sub>
                      <m:sup>
                        <m:r>
                          <a:rPr lang="en-US" altLang="zh-CN" sz="2400" b="1" i="1">
                            <a:solidFill>
                              <a:srgbClr val="C00000"/>
                            </a:solidFill>
                            <a:latin typeface="Cambria Math" panose="02040503050406030204" pitchFamily="18" charset="0"/>
                          </a:rPr>
                          <m:t>∞</m:t>
                        </m:r>
                      </m:sup>
                      <m:e>
                        <m:sSup>
                          <m:sSupPr>
                            <m:ctrlPr>
                              <a:rPr lang="en-US" altLang="zh-CN" sz="2400" b="1" i="1">
                                <a:solidFill>
                                  <a:srgbClr val="C00000"/>
                                </a:solidFill>
                                <a:latin typeface="Cambria Math" panose="02040503050406030204" pitchFamily="18" charset="0"/>
                              </a:rPr>
                            </m:ctrlPr>
                          </m:sSupPr>
                          <m:e>
                            <m:r>
                              <a:rPr lang="en-US" altLang="zh-CN" sz="2400" b="1" i="1">
                                <a:solidFill>
                                  <a:srgbClr val="C00000"/>
                                </a:solidFill>
                                <a:latin typeface="Cambria Math" panose="02040503050406030204" pitchFamily="18" charset="0"/>
                              </a:rPr>
                              <m:t>𝑹</m:t>
                            </m:r>
                          </m:e>
                          <m:sup>
                            <m:r>
                              <a:rPr lang="en-US" altLang="zh-CN" sz="2400" b="1" i="1">
                                <a:solidFill>
                                  <a:srgbClr val="C00000"/>
                                </a:solidFill>
                                <a:latin typeface="Cambria Math" panose="02040503050406030204" pitchFamily="18" charset="0"/>
                              </a:rPr>
                              <m:t>𝒌</m:t>
                            </m:r>
                          </m:sup>
                        </m:sSup>
                      </m:e>
                    </m:nary>
                  </m:oMath>
                </a14:m>
                <a:r>
                  <a:rPr lang="zh-CN" altLang="en-US" sz="2400" b="1">
                    <a:solidFill>
                      <a:srgbClr val="C00000"/>
                    </a:solidFill>
                  </a:rPr>
                  <a:t>的含义</a:t>
                </a:r>
                <a:endParaRPr lang="zh-CN" altLang="en-US" sz="2400" b="1">
                  <a:solidFill>
                    <a:schemeClr val="accent2">
                      <a:lumMod val="50000"/>
                    </a:schemeClr>
                  </a:solidFill>
                </a:endParaRPr>
              </a:p>
              <a:p>
                <a:pPr marL="342900" indent="-342900">
                  <a:spcBef>
                    <a:spcPts val="1200"/>
                  </a:spcBef>
                  <a:spcAft>
                    <a:spcPts val="600"/>
                  </a:spcAft>
                  <a:buFont typeface="Arial" panose="020B0604020202020204" pitchFamily="34" charset="0"/>
                  <a:buChar char="•"/>
                </a:pPr>
                <a:r>
                  <a:rPr lang="zh-CN" altLang="en-US" sz="2400" b="1">
                    <a:solidFill>
                      <a:srgbClr val="002060"/>
                    </a:solidFill>
                    <a:latin typeface="楷体" panose="02010609060101010101" pitchFamily="49" charset="-122"/>
                    <a:ea typeface="楷体" panose="02010609060101010101" pitchFamily="49" charset="-122"/>
                  </a:rPr>
                  <a:t>根据集合广义并的定义，这意味着</a:t>
                </a:r>
                <a:r>
                  <a:rPr lang="zh-CN" altLang="en-US" sz="2400" b="1">
                    <a:solidFill>
                      <a:srgbClr val="C00000"/>
                    </a:solidFill>
                    <a:latin typeface="楷体" panose="02010609060101010101" pitchFamily="49" charset="-122"/>
                    <a:ea typeface="楷体" panose="02010609060101010101" pitchFamily="49" charset="-122"/>
                  </a:rPr>
                  <a:t>存在</a:t>
                </a:r>
                <a14:m>
                  <m:oMath xmlns:m="http://schemas.openxmlformats.org/officeDocument/2006/math">
                    <m:r>
                      <a:rPr lang="en-US" altLang="zh-CN" sz="2400" b="1" i="1" smtClean="0">
                        <a:solidFill>
                          <a:srgbClr val="C00000"/>
                        </a:solidFill>
                        <a:latin typeface="Cambria Math" panose="02040503050406030204" pitchFamily="18" charset="0"/>
                      </a:rPr>
                      <m:t>𝒌</m:t>
                    </m:r>
                    <m:r>
                      <a:rPr lang="en-US" altLang="zh-CN" sz="2400" b="1" i="1" smtClean="0">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𝟏</m:t>
                    </m:r>
                  </m:oMath>
                </a14:m>
                <a:r>
                  <a:rPr lang="zh-CN" altLang="en-US" sz="2400" b="1">
                    <a:solidFill>
                      <a:srgbClr val="C00000"/>
                    </a:solidFill>
                    <a:latin typeface="楷体" panose="02010609060101010101" pitchFamily="49" charset="-122"/>
                    <a:ea typeface="楷体" panose="02010609060101010101" pitchFamily="49" charset="-122"/>
                  </a:rPr>
                  <a:t>使得</a:t>
                </a:r>
                <a14:m>
                  <m:oMath xmlns:m="http://schemas.openxmlformats.org/officeDocument/2006/math">
                    <m:d>
                      <m:dPr>
                        <m:begChr m:val="⟨"/>
                        <m:endChr m:val="⟩"/>
                        <m:ctrlPr>
                          <a:rPr lang="en-US" altLang="zh-CN" sz="2400" b="1" i="1" smtClean="0">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𝒙</m:t>
                        </m:r>
                        <m:r>
                          <a:rPr lang="en-US" altLang="zh-CN" sz="2400" b="1" i="1" smtClean="0">
                            <a:solidFill>
                              <a:srgbClr val="C00000"/>
                            </a:solidFill>
                            <a:latin typeface="Cambria Math" panose="02040503050406030204" pitchFamily="18" charset="0"/>
                          </a:rPr>
                          <m:t>, </m:t>
                        </m:r>
                        <m:r>
                          <a:rPr lang="en-US" altLang="zh-CN" sz="2400" b="1" i="1" smtClean="0">
                            <a:solidFill>
                              <a:srgbClr val="C00000"/>
                            </a:solidFill>
                            <a:latin typeface="Cambria Math" panose="02040503050406030204" pitchFamily="18" charset="0"/>
                          </a:rPr>
                          <m:t>𝒚</m:t>
                        </m:r>
                      </m:e>
                    </m:d>
                    <m:r>
                      <a:rPr lang="en-US" altLang="zh-CN" sz="2400" b="1" i="1" smtClean="0">
                        <a:solidFill>
                          <a:srgbClr val="C00000"/>
                        </a:solidFill>
                        <a:latin typeface="Cambria Math" panose="02040503050406030204" pitchFamily="18" charset="0"/>
                      </a:rPr>
                      <m:t>∈</m:t>
                    </m:r>
                    <m:sSup>
                      <m:sSupPr>
                        <m:ctrlPr>
                          <a:rPr lang="en-US" altLang="zh-CN" sz="2400" b="1" i="1" smtClean="0">
                            <a:solidFill>
                              <a:srgbClr val="C00000"/>
                            </a:solidFill>
                            <a:latin typeface="Cambria Math" panose="02040503050406030204" pitchFamily="18" charset="0"/>
                          </a:rPr>
                        </m:ctrlPr>
                      </m:sSupPr>
                      <m:e>
                        <m:r>
                          <a:rPr lang="en-US" altLang="zh-CN" sz="2400" b="1" i="1" smtClean="0">
                            <a:solidFill>
                              <a:srgbClr val="C00000"/>
                            </a:solidFill>
                            <a:latin typeface="Cambria Math" panose="02040503050406030204" pitchFamily="18" charset="0"/>
                          </a:rPr>
                          <m:t>𝑹</m:t>
                        </m:r>
                      </m:e>
                      <m:sup>
                        <m:r>
                          <a:rPr lang="en-US" altLang="zh-CN" sz="2400" b="1" i="1" smtClean="0">
                            <a:solidFill>
                              <a:srgbClr val="C00000"/>
                            </a:solidFill>
                            <a:latin typeface="Cambria Math" panose="02040503050406030204" pitchFamily="18" charset="0"/>
                          </a:rPr>
                          <m:t>𝒌</m:t>
                        </m:r>
                      </m:sup>
                    </m:sSup>
                  </m:oMath>
                </a14:m>
                <a:endParaRPr lang="en-US" altLang="zh-CN" sz="2400" b="1">
                  <a:solidFill>
                    <a:srgbClr val="002060"/>
                  </a:solidFill>
                  <a:latin typeface="楷体" panose="02010609060101010101" pitchFamily="49" charset="-122"/>
                  <a:ea typeface="楷体" panose="02010609060101010101" pitchFamily="49" charset="-122"/>
                </a:endParaRPr>
              </a:p>
            </p:txBody>
          </p:sp>
        </mc:Choice>
        <mc:Fallback xmlns="">
          <p:sp>
            <p:nvSpPr>
              <p:cNvPr id="2" name="文本框 1">
                <a:extLst>
                  <a:ext uri="{FF2B5EF4-FFF2-40B4-BE49-F238E27FC236}">
                    <a16:creationId xmlns:a16="http://schemas.microsoft.com/office/drawing/2014/main" id="{5C60C73D-ED52-4CA1-BD9D-7376E56F74E1}"/>
                  </a:ext>
                </a:extLst>
              </p:cNvPr>
              <p:cNvSpPr txBox="1">
                <a:spLocks noRot="1" noChangeAspect="1" noMove="1" noResize="1" noEditPoints="1" noAdjustHandles="1" noChangeArrowheads="1" noChangeShapeType="1" noTextEdit="1"/>
              </p:cNvSpPr>
              <p:nvPr/>
            </p:nvSpPr>
            <p:spPr>
              <a:xfrm>
                <a:off x="734187" y="1342395"/>
                <a:ext cx="8642793" cy="1091837"/>
              </a:xfrm>
              <a:prstGeom prst="rect">
                <a:avLst/>
              </a:prstGeom>
              <a:blipFill>
                <a:blip r:embed="rId2"/>
                <a:stretch>
                  <a:fillRect l="-1058" t="-37430" b="-117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7561335-4CAF-4601-8DF2-42BE6AEDA649}"/>
                  </a:ext>
                </a:extLst>
              </p:cNvPr>
              <p:cNvSpPr txBox="1"/>
              <p:nvPr/>
            </p:nvSpPr>
            <p:spPr>
              <a:xfrm>
                <a:off x="734187" y="2719896"/>
                <a:ext cx="9611214" cy="1661993"/>
              </a:xfrm>
              <a:prstGeom prst="rect">
                <a:avLst/>
              </a:prstGeom>
              <a:solidFill>
                <a:schemeClr val="accent4">
                  <a:lumMod val="20000"/>
                  <a:lumOff val="80000"/>
                </a:schemeClr>
              </a:solidFill>
            </p:spPr>
            <p:txBody>
              <a:bodyPr wrap="square" rtlCol="0">
                <a:spAutoFit/>
              </a:bodyPr>
              <a:lstStyle/>
              <a:p>
                <a:pPr>
                  <a:spcBef>
                    <a:spcPts val="1200"/>
                  </a:spcBef>
                  <a:spcAft>
                    <a:spcPts val="600"/>
                  </a:spcAft>
                </a:pPr>
                <a:r>
                  <a:rPr lang="en-US" altLang="zh-CN" sz="2400" b="1">
                    <a:solidFill>
                      <a:schemeClr val="accent2">
                        <a:lumMod val="50000"/>
                      </a:schemeClr>
                    </a:solidFill>
                  </a:rPr>
                  <a:t>(2) </a:t>
                </a:r>
                <a:r>
                  <a:rPr lang="zh-CN" altLang="en-US" sz="2400" b="1">
                    <a:solidFill>
                      <a:schemeClr val="accent2">
                        <a:lumMod val="50000"/>
                      </a:schemeClr>
                    </a:solidFill>
                  </a:rPr>
                  <a:t>要基于传递性的</a:t>
                </a:r>
                <a:r>
                  <a:rPr lang="zh-CN" altLang="en-US" sz="2400" b="1">
                    <a:solidFill>
                      <a:srgbClr val="C00000"/>
                    </a:solidFill>
                  </a:rPr>
                  <a:t>元素考察法定义</a:t>
                </a:r>
                <a:r>
                  <a:rPr lang="zh-CN" altLang="en-US" sz="2400" b="1">
                    <a:solidFill>
                      <a:schemeClr val="accent2">
                        <a:lumMod val="50000"/>
                      </a:schemeClr>
                    </a:solidFill>
                  </a:rPr>
                  <a:t>证明</a:t>
                </a:r>
                <a14:m>
                  <m:oMath xmlns:m="http://schemas.openxmlformats.org/officeDocument/2006/math">
                    <m:sSup>
                      <m:sSupPr>
                        <m:ctrlPr>
                          <a:rPr lang="en-US" altLang="zh-CN" sz="2400" b="1" i="1" smtClean="0">
                            <a:solidFill>
                              <a:schemeClr val="accent2">
                                <a:lumMod val="50000"/>
                              </a:schemeClr>
                            </a:solidFill>
                            <a:latin typeface="Cambria Math" panose="02040503050406030204" pitchFamily="18" charset="0"/>
                          </a:rPr>
                        </m:ctrlPr>
                      </m:sSupPr>
                      <m:e>
                        <m:r>
                          <a:rPr lang="en-US" altLang="zh-CN" sz="2400" b="1" i="1" smtClean="0">
                            <a:solidFill>
                              <a:schemeClr val="accent2">
                                <a:lumMod val="50000"/>
                              </a:schemeClr>
                            </a:solidFill>
                            <a:latin typeface="Cambria Math" panose="02040503050406030204" pitchFamily="18" charset="0"/>
                          </a:rPr>
                          <m:t>𝑹</m:t>
                        </m:r>
                      </m:e>
                      <m:sup>
                        <m:r>
                          <a:rPr lang="en-US" altLang="zh-CN" sz="2400" b="1" i="1" smtClean="0">
                            <a:solidFill>
                              <a:schemeClr val="accent2">
                                <a:lumMod val="50000"/>
                              </a:schemeClr>
                            </a:solidFill>
                            <a:latin typeface="Cambria Math" panose="02040503050406030204" pitchFamily="18" charset="0"/>
                          </a:rPr>
                          <m:t>∗</m:t>
                        </m:r>
                      </m:sup>
                    </m:sSup>
                  </m:oMath>
                </a14:m>
                <a:r>
                  <a:rPr lang="zh-CN" altLang="en-US" sz="2400" b="1">
                    <a:solidFill>
                      <a:schemeClr val="accent2">
                        <a:lumMod val="50000"/>
                      </a:schemeClr>
                    </a:solidFill>
                  </a:rPr>
                  <a:t>是传递的</a:t>
                </a:r>
              </a:p>
              <a:p>
                <a:pPr marL="342900" indent="-342900">
                  <a:spcBef>
                    <a:spcPts val="1200"/>
                  </a:spcBef>
                  <a:spcAft>
                    <a:spcPts val="600"/>
                  </a:spcAft>
                  <a:buFont typeface="Arial" panose="020B0604020202020204" pitchFamily="34" charset="0"/>
                  <a:buChar char="•"/>
                </a:pPr>
                <a:r>
                  <a:rPr lang="zh-CN" altLang="en-US" sz="2400" b="1">
                    <a:solidFill>
                      <a:srgbClr val="002060"/>
                    </a:solidFill>
                    <a:latin typeface="楷体" panose="02010609060101010101" pitchFamily="49" charset="-122"/>
                    <a:ea typeface="楷体" panose="02010609060101010101" pitchFamily="49" charset="-122"/>
                  </a:rPr>
                  <a:t>而非基于传递性的性质概括法定义，因为无法简单计算</a:t>
                </a:r>
                <a14:m>
                  <m:oMath xmlns:m="http://schemas.openxmlformats.org/officeDocument/2006/math">
                    <m:sSup>
                      <m:sSupPr>
                        <m:ctrlPr>
                          <a:rPr lang="en-US" altLang="zh-CN" sz="2400" b="1" i="1">
                            <a:solidFill>
                              <a:srgbClr val="002060"/>
                            </a:solidFill>
                            <a:latin typeface="Cambria Math" panose="02040503050406030204" pitchFamily="18" charset="0"/>
                            <a:ea typeface="楷体" panose="02010609060101010101" pitchFamily="49" charset="-122"/>
                          </a:rPr>
                        </m:ctrlPr>
                      </m:sSupPr>
                      <m:e>
                        <m:r>
                          <a:rPr lang="en-US" altLang="zh-CN" sz="2400" b="1">
                            <a:solidFill>
                              <a:srgbClr val="002060"/>
                            </a:solidFill>
                            <a:latin typeface="Cambria Math" panose="02040503050406030204" pitchFamily="18" charset="0"/>
                            <a:ea typeface="楷体" panose="02010609060101010101" pitchFamily="49" charset="-122"/>
                          </a:rPr>
                          <m:t>𝑹</m:t>
                        </m:r>
                      </m:e>
                      <m:sup>
                        <m:r>
                          <a:rPr lang="en-US" altLang="zh-CN" sz="2400" b="1">
                            <a:solidFill>
                              <a:srgbClr val="002060"/>
                            </a:solidFill>
                            <a:latin typeface="Cambria Math" panose="02040503050406030204" pitchFamily="18" charset="0"/>
                            <a:ea typeface="楷体" panose="02010609060101010101" pitchFamily="49" charset="-122"/>
                          </a:rPr>
                          <m:t>∗</m:t>
                        </m:r>
                      </m:sup>
                    </m:sSup>
                    <m:r>
                      <a:rPr lang="en-US" altLang="zh-CN" sz="2400" b="1">
                        <a:solidFill>
                          <a:srgbClr val="002060"/>
                        </a:solidFill>
                        <a:latin typeface="Cambria Math" panose="02040503050406030204" pitchFamily="18" charset="0"/>
                        <a:ea typeface="楷体" panose="02010609060101010101" pitchFamily="49" charset="-122"/>
                      </a:rPr>
                      <m:t>∘</m:t>
                    </m:r>
                    <m:sSup>
                      <m:sSupPr>
                        <m:ctrlPr>
                          <a:rPr lang="en-US" altLang="zh-CN" sz="2400" b="1" i="1">
                            <a:solidFill>
                              <a:srgbClr val="002060"/>
                            </a:solidFill>
                            <a:latin typeface="Cambria Math" panose="02040503050406030204" pitchFamily="18" charset="0"/>
                            <a:ea typeface="楷体" panose="02010609060101010101" pitchFamily="49" charset="-122"/>
                          </a:rPr>
                        </m:ctrlPr>
                      </m:sSupPr>
                      <m:e>
                        <m:r>
                          <a:rPr lang="en-US" altLang="zh-CN" sz="2400" b="1">
                            <a:solidFill>
                              <a:srgbClr val="002060"/>
                            </a:solidFill>
                            <a:latin typeface="Cambria Math" panose="02040503050406030204" pitchFamily="18" charset="0"/>
                            <a:ea typeface="楷体" panose="02010609060101010101" pitchFamily="49" charset="-122"/>
                          </a:rPr>
                          <m:t>𝑹</m:t>
                        </m:r>
                      </m:e>
                      <m:sup>
                        <m:r>
                          <a:rPr lang="en-US" altLang="zh-CN" sz="2400" b="1">
                            <a:solidFill>
                              <a:srgbClr val="002060"/>
                            </a:solidFill>
                            <a:latin typeface="Cambria Math" panose="02040503050406030204" pitchFamily="18" charset="0"/>
                            <a:ea typeface="楷体" panose="02010609060101010101" pitchFamily="49" charset="-122"/>
                          </a:rPr>
                          <m:t>∗</m:t>
                        </m:r>
                      </m:sup>
                    </m:sSup>
                  </m:oMath>
                </a14:m>
                <a:endParaRPr lang="en-US" altLang="zh-CN" sz="2400" b="1">
                  <a:solidFill>
                    <a:srgbClr val="002060"/>
                  </a:solidFill>
                  <a:latin typeface="楷体" panose="02010609060101010101" pitchFamily="49" charset="-122"/>
                  <a:ea typeface="楷体" panose="02010609060101010101" pitchFamily="49" charset="-122"/>
                </a:endParaRPr>
              </a:p>
              <a:p>
                <a:pPr marL="342900" indent="-342900">
                  <a:spcBef>
                    <a:spcPts val="1200"/>
                  </a:spcBef>
                  <a:spcAft>
                    <a:spcPts val="600"/>
                  </a:spcAft>
                  <a:buFont typeface="Arial" panose="020B0604020202020204" pitchFamily="34" charset="0"/>
                  <a:buChar char="•"/>
                </a:pPr>
                <a:r>
                  <a:rPr lang="zh-CN" altLang="en-US" sz="2400" b="1">
                    <a:solidFill>
                      <a:srgbClr val="002060"/>
                    </a:solidFill>
                    <a:latin typeface="楷体" panose="02010609060101010101" pitchFamily="49" charset="-122"/>
                    <a:ea typeface="楷体" panose="02010609060101010101" pitchFamily="49" charset="-122"/>
                  </a:rPr>
                  <a:t>用元素考察法证明时要用到关系幂运算的基本性质</a:t>
                </a:r>
                <a14:m>
                  <m:oMath xmlns:m="http://schemas.openxmlformats.org/officeDocument/2006/math">
                    <m:sSup>
                      <m:sSupPr>
                        <m:ctrlPr>
                          <a:rPr lang="en-US" altLang="zh-CN" sz="2400" b="1" i="1" smtClean="0">
                            <a:solidFill>
                              <a:srgbClr val="C00000"/>
                            </a:solidFill>
                            <a:latin typeface="Cambria Math" panose="02040503050406030204" pitchFamily="18" charset="0"/>
                            <a:ea typeface="楷体" panose="02010609060101010101" pitchFamily="49" charset="-122"/>
                          </a:rPr>
                        </m:ctrlPr>
                      </m:sSupPr>
                      <m:e>
                        <m:r>
                          <a:rPr lang="en-US" altLang="zh-CN" sz="2400" b="1">
                            <a:solidFill>
                              <a:srgbClr val="C00000"/>
                            </a:solidFill>
                            <a:latin typeface="Cambria Math" panose="02040503050406030204" pitchFamily="18" charset="0"/>
                            <a:ea typeface="楷体" panose="02010609060101010101" pitchFamily="49" charset="-122"/>
                          </a:rPr>
                          <m:t>𝑹</m:t>
                        </m:r>
                      </m:e>
                      <m:sup>
                        <m:r>
                          <a:rPr lang="en-US" altLang="zh-CN" sz="2400" b="1">
                            <a:solidFill>
                              <a:srgbClr val="C00000"/>
                            </a:solidFill>
                            <a:latin typeface="Cambria Math" panose="02040503050406030204" pitchFamily="18" charset="0"/>
                            <a:ea typeface="楷体" panose="02010609060101010101" pitchFamily="49" charset="-122"/>
                          </a:rPr>
                          <m:t>𝒎</m:t>
                        </m:r>
                      </m:sup>
                    </m:sSup>
                    <m:r>
                      <a:rPr lang="en-US" altLang="zh-CN" sz="2400" b="1">
                        <a:solidFill>
                          <a:srgbClr val="C00000"/>
                        </a:solidFill>
                        <a:latin typeface="Cambria Math" panose="02040503050406030204" pitchFamily="18" charset="0"/>
                        <a:ea typeface="楷体" panose="02010609060101010101" pitchFamily="49" charset="-122"/>
                      </a:rPr>
                      <m:t>∘</m:t>
                    </m:r>
                    <m:sSup>
                      <m:sSupPr>
                        <m:ctrlPr>
                          <a:rPr lang="en-US" altLang="zh-CN" sz="2400" b="1" i="1">
                            <a:solidFill>
                              <a:srgbClr val="C00000"/>
                            </a:solidFill>
                            <a:latin typeface="Cambria Math" panose="02040503050406030204" pitchFamily="18" charset="0"/>
                            <a:ea typeface="楷体" panose="02010609060101010101" pitchFamily="49" charset="-122"/>
                          </a:rPr>
                        </m:ctrlPr>
                      </m:sSupPr>
                      <m:e>
                        <m:r>
                          <a:rPr lang="en-US" altLang="zh-CN" sz="2400" b="1">
                            <a:solidFill>
                              <a:srgbClr val="C00000"/>
                            </a:solidFill>
                            <a:latin typeface="Cambria Math" panose="02040503050406030204" pitchFamily="18" charset="0"/>
                            <a:ea typeface="楷体" panose="02010609060101010101" pitchFamily="49" charset="-122"/>
                          </a:rPr>
                          <m:t>𝑹</m:t>
                        </m:r>
                      </m:e>
                      <m:sup>
                        <m:r>
                          <a:rPr lang="en-US" altLang="zh-CN" sz="2400" b="1">
                            <a:solidFill>
                              <a:srgbClr val="C00000"/>
                            </a:solidFill>
                            <a:latin typeface="Cambria Math" panose="02040503050406030204" pitchFamily="18" charset="0"/>
                            <a:ea typeface="楷体" panose="02010609060101010101" pitchFamily="49" charset="-122"/>
                          </a:rPr>
                          <m:t>𝒏</m:t>
                        </m:r>
                      </m:sup>
                    </m:sSup>
                    <m:r>
                      <a:rPr lang="en-US" altLang="zh-CN" sz="2400" b="1">
                        <a:solidFill>
                          <a:srgbClr val="C00000"/>
                        </a:solidFill>
                        <a:latin typeface="Cambria Math" panose="02040503050406030204" pitchFamily="18" charset="0"/>
                        <a:ea typeface="楷体" panose="02010609060101010101" pitchFamily="49" charset="-122"/>
                      </a:rPr>
                      <m:t>= </m:t>
                    </m:r>
                    <m:sSup>
                      <m:sSupPr>
                        <m:ctrlPr>
                          <a:rPr lang="en-US" altLang="zh-CN" sz="2400" b="1" i="1">
                            <a:solidFill>
                              <a:srgbClr val="C00000"/>
                            </a:solidFill>
                            <a:latin typeface="Cambria Math" panose="02040503050406030204" pitchFamily="18" charset="0"/>
                            <a:ea typeface="楷体" panose="02010609060101010101" pitchFamily="49" charset="-122"/>
                          </a:rPr>
                        </m:ctrlPr>
                      </m:sSupPr>
                      <m:e>
                        <m:r>
                          <a:rPr lang="en-US" altLang="zh-CN" sz="2400" b="1">
                            <a:solidFill>
                              <a:srgbClr val="C00000"/>
                            </a:solidFill>
                            <a:latin typeface="Cambria Math" panose="02040503050406030204" pitchFamily="18" charset="0"/>
                            <a:ea typeface="楷体" panose="02010609060101010101" pitchFamily="49" charset="-122"/>
                          </a:rPr>
                          <m:t>𝑹</m:t>
                        </m:r>
                      </m:e>
                      <m:sup>
                        <m:r>
                          <a:rPr lang="en-US" altLang="zh-CN" sz="2400" b="1">
                            <a:solidFill>
                              <a:srgbClr val="C00000"/>
                            </a:solidFill>
                            <a:latin typeface="Cambria Math" panose="02040503050406030204" pitchFamily="18" charset="0"/>
                            <a:ea typeface="楷体" panose="02010609060101010101" pitchFamily="49" charset="-122"/>
                          </a:rPr>
                          <m:t>𝒎</m:t>
                        </m:r>
                        <m:r>
                          <a:rPr lang="en-US" altLang="zh-CN" sz="2400" b="1">
                            <a:solidFill>
                              <a:srgbClr val="C00000"/>
                            </a:solidFill>
                            <a:latin typeface="Cambria Math" panose="02040503050406030204" pitchFamily="18" charset="0"/>
                            <a:ea typeface="楷体" panose="02010609060101010101" pitchFamily="49" charset="-122"/>
                          </a:rPr>
                          <m:t>+</m:t>
                        </m:r>
                        <m:r>
                          <a:rPr lang="en-US" altLang="zh-CN" sz="2400" b="1">
                            <a:solidFill>
                              <a:srgbClr val="C00000"/>
                            </a:solidFill>
                            <a:latin typeface="Cambria Math" panose="02040503050406030204" pitchFamily="18" charset="0"/>
                            <a:ea typeface="楷体" panose="02010609060101010101" pitchFamily="49" charset="-122"/>
                          </a:rPr>
                          <m:t>𝒏</m:t>
                        </m:r>
                      </m:sup>
                    </m:sSup>
                  </m:oMath>
                </a14:m>
                <a:endParaRPr lang="zh-CN" altLang="en-US" sz="2400" b="1">
                  <a:solidFill>
                    <a:srgbClr val="002060"/>
                  </a:solidFill>
                  <a:latin typeface="楷体" panose="02010609060101010101" pitchFamily="49" charset="-122"/>
                  <a:ea typeface="楷体" panose="02010609060101010101" pitchFamily="49" charset="-122"/>
                </a:endParaRPr>
              </a:p>
            </p:txBody>
          </p:sp>
        </mc:Choice>
        <mc:Fallback xmlns="">
          <p:sp>
            <p:nvSpPr>
              <p:cNvPr id="3" name="文本框 2">
                <a:extLst>
                  <a:ext uri="{FF2B5EF4-FFF2-40B4-BE49-F238E27FC236}">
                    <a16:creationId xmlns:a16="http://schemas.microsoft.com/office/drawing/2014/main" id="{97561335-4CAF-4601-8DF2-42BE6AEDA649}"/>
                  </a:ext>
                </a:extLst>
              </p:cNvPr>
              <p:cNvSpPr txBox="1">
                <a:spLocks noRot="1" noChangeAspect="1" noMove="1" noResize="1" noEditPoints="1" noAdjustHandles="1" noChangeArrowheads="1" noChangeShapeType="1" noTextEdit="1"/>
              </p:cNvSpPr>
              <p:nvPr/>
            </p:nvSpPr>
            <p:spPr>
              <a:xfrm>
                <a:off x="734187" y="2719896"/>
                <a:ext cx="9611214" cy="1661993"/>
              </a:xfrm>
              <a:prstGeom prst="rect">
                <a:avLst/>
              </a:prstGeom>
              <a:blipFill>
                <a:blip r:embed="rId3"/>
                <a:stretch>
                  <a:fillRect l="-951" t="-2564" b="-65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B9F1550-A92B-4EB0-A870-93CE0E433208}"/>
                  </a:ext>
                </a:extLst>
              </p:cNvPr>
              <p:cNvSpPr txBox="1"/>
              <p:nvPr/>
            </p:nvSpPr>
            <p:spPr>
              <a:xfrm>
                <a:off x="734187" y="4667554"/>
                <a:ext cx="8642795" cy="1061829"/>
              </a:xfrm>
              <a:prstGeom prst="rect">
                <a:avLst/>
              </a:prstGeom>
              <a:solidFill>
                <a:schemeClr val="accent4">
                  <a:lumMod val="20000"/>
                  <a:lumOff val="80000"/>
                </a:schemeClr>
              </a:solidFill>
            </p:spPr>
            <p:txBody>
              <a:bodyPr wrap="square" rtlCol="0">
                <a:spAutoFit/>
              </a:bodyPr>
              <a:lstStyle/>
              <a:p>
                <a:pPr>
                  <a:spcBef>
                    <a:spcPts val="1200"/>
                  </a:spcBef>
                  <a:spcAft>
                    <a:spcPts val="600"/>
                  </a:spcAft>
                </a:pPr>
                <a:r>
                  <a:rPr lang="en-US" altLang="zh-CN" sz="2400" b="1">
                    <a:solidFill>
                      <a:schemeClr val="accent2">
                        <a:lumMod val="50000"/>
                      </a:schemeClr>
                    </a:solidFill>
                  </a:rPr>
                  <a:t>(3) </a:t>
                </a:r>
                <a:r>
                  <a:rPr lang="zh-CN" altLang="en-US" sz="2400" b="1">
                    <a:solidFill>
                      <a:schemeClr val="accent2">
                        <a:lumMod val="50000"/>
                      </a:schemeClr>
                    </a:solidFill>
                  </a:rPr>
                  <a:t>对</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𝑨</m:t>
                    </m:r>
                  </m:oMath>
                </a14:m>
                <a:r>
                  <a:rPr lang="zh-CN" altLang="en-US" sz="2400" b="1">
                    <a:solidFill>
                      <a:schemeClr val="accent2">
                        <a:lumMod val="50000"/>
                      </a:schemeClr>
                    </a:solidFill>
                  </a:rPr>
                  <a:t>上任意传递关系</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𝑺</m:t>
                    </m:r>
                  </m:oMath>
                </a14:m>
                <a:r>
                  <a:rPr lang="zh-CN" altLang="en-US" sz="2400" b="1">
                    <a:solidFill>
                      <a:schemeClr val="accent2">
                        <a:lumMod val="50000"/>
                      </a:schemeClr>
                    </a:solidFill>
                  </a:rPr>
                  <a:t>，当</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𝑹</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𝑺</m:t>
                    </m:r>
                  </m:oMath>
                </a14:m>
                <a:r>
                  <a:rPr lang="zh-CN" altLang="en-US" sz="2400" b="1">
                    <a:solidFill>
                      <a:schemeClr val="accent2">
                        <a:lumMod val="50000"/>
                      </a:schemeClr>
                    </a:solidFill>
                  </a:rPr>
                  <a:t>时，要使用</a:t>
                </a:r>
                <a:r>
                  <a:rPr lang="zh-CN" altLang="en-US" sz="2400" b="1">
                    <a:solidFill>
                      <a:srgbClr val="C00000"/>
                    </a:solidFill>
                  </a:rPr>
                  <a:t>数学归纳法</a:t>
                </a:r>
                <a:r>
                  <a:rPr lang="zh-CN" altLang="en-US" sz="2400" b="1">
                    <a:solidFill>
                      <a:schemeClr val="accent2">
                        <a:lumMod val="50000"/>
                      </a:schemeClr>
                    </a:solidFill>
                  </a:rPr>
                  <a:t>证明</a:t>
                </a:r>
              </a:p>
              <a:p>
                <a:pPr marL="342900" indent="-342900">
                  <a:spcBef>
                    <a:spcPts val="1200"/>
                  </a:spcBef>
                  <a:spcAft>
                    <a:spcPts val="600"/>
                  </a:spcAft>
                  <a:buFont typeface="Arial" panose="020B0604020202020204" pitchFamily="34" charset="0"/>
                  <a:buChar char="•"/>
                </a:pPr>
                <a:r>
                  <a:rPr lang="zh-CN" altLang="en-US" sz="2400" b="1">
                    <a:solidFill>
                      <a:srgbClr val="002060"/>
                    </a:solidFill>
                    <a:latin typeface="楷体" panose="02010609060101010101" pitchFamily="49" charset="-122"/>
                    <a:ea typeface="楷体" panose="02010609060101010101" pitchFamily="49" charset="-122"/>
                  </a:rPr>
                  <a:t>对任意的整数</a:t>
                </a:r>
                <a14:m>
                  <m:oMath xmlns:m="http://schemas.openxmlformats.org/officeDocument/2006/math">
                    <m:r>
                      <a:rPr lang="en-US" altLang="zh-CN" sz="2400" b="1">
                        <a:solidFill>
                          <a:srgbClr val="002060"/>
                        </a:solidFill>
                        <a:latin typeface="Cambria Math" panose="02040503050406030204" pitchFamily="18" charset="0"/>
                        <a:ea typeface="楷体" panose="02010609060101010101" pitchFamily="49" charset="-122"/>
                      </a:rPr>
                      <m:t>𝒏</m:t>
                    </m:r>
                    <m:r>
                      <a:rPr lang="en-US" altLang="zh-CN" sz="2400" b="1">
                        <a:solidFill>
                          <a:srgbClr val="002060"/>
                        </a:solidFill>
                        <a:latin typeface="Cambria Math" panose="02040503050406030204" pitchFamily="18" charset="0"/>
                        <a:ea typeface="楷体" panose="02010609060101010101" pitchFamily="49" charset="-122"/>
                      </a:rPr>
                      <m:t>≥</m:t>
                    </m:r>
                    <m:r>
                      <a:rPr lang="en-US" altLang="zh-CN" sz="2400" b="1">
                        <a:solidFill>
                          <a:srgbClr val="002060"/>
                        </a:solidFill>
                        <a:latin typeface="Cambria Math" panose="02040503050406030204" pitchFamily="18" charset="0"/>
                        <a:ea typeface="楷体" panose="02010609060101010101" pitchFamily="49" charset="-122"/>
                      </a:rPr>
                      <m:t>𝟏</m:t>
                    </m:r>
                  </m:oMath>
                </a14:m>
                <a:r>
                  <a:rPr lang="zh-CN" altLang="en-US" sz="2400" b="1">
                    <a:solidFill>
                      <a:srgbClr val="002060"/>
                    </a:solidFill>
                    <a:latin typeface="楷体" panose="02010609060101010101" pitchFamily="49" charset="-122"/>
                    <a:ea typeface="楷体" panose="02010609060101010101" pitchFamily="49" charset="-122"/>
                  </a:rPr>
                  <a:t>，</a:t>
                </a:r>
                <a14:m>
                  <m:oMath xmlns:m="http://schemas.openxmlformats.org/officeDocument/2006/math">
                    <m:sSup>
                      <m:sSupPr>
                        <m:ctrlPr>
                          <a:rPr lang="en-US" altLang="zh-CN" sz="2400" b="1" i="1" smtClean="0">
                            <a:solidFill>
                              <a:srgbClr val="C00000"/>
                            </a:solidFill>
                            <a:latin typeface="Cambria Math" panose="02040503050406030204" pitchFamily="18" charset="0"/>
                            <a:ea typeface="楷体" panose="02010609060101010101" pitchFamily="49" charset="-122"/>
                          </a:rPr>
                        </m:ctrlPr>
                      </m:sSupPr>
                      <m:e>
                        <m:r>
                          <a:rPr lang="en-US" altLang="zh-CN" sz="2400" b="1">
                            <a:solidFill>
                              <a:srgbClr val="C00000"/>
                            </a:solidFill>
                            <a:latin typeface="Cambria Math" panose="02040503050406030204" pitchFamily="18" charset="0"/>
                            <a:ea typeface="楷体" panose="02010609060101010101" pitchFamily="49" charset="-122"/>
                          </a:rPr>
                          <m:t>𝑹</m:t>
                        </m:r>
                      </m:e>
                      <m:sup>
                        <m:r>
                          <a:rPr lang="en-US" altLang="zh-CN" sz="2400" b="1">
                            <a:solidFill>
                              <a:srgbClr val="C00000"/>
                            </a:solidFill>
                            <a:latin typeface="Cambria Math" panose="02040503050406030204" pitchFamily="18" charset="0"/>
                            <a:ea typeface="楷体" panose="02010609060101010101" pitchFamily="49" charset="-122"/>
                          </a:rPr>
                          <m:t>𝒏</m:t>
                        </m:r>
                      </m:sup>
                    </m:sSup>
                    <m:r>
                      <a:rPr lang="en-US" altLang="zh-CN" sz="2400" b="1">
                        <a:solidFill>
                          <a:srgbClr val="C00000"/>
                        </a:solidFill>
                        <a:latin typeface="Cambria Math" panose="02040503050406030204" pitchFamily="18" charset="0"/>
                        <a:ea typeface="楷体" panose="02010609060101010101" pitchFamily="49" charset="-122"/>
                      </a:rPr>
                      <m:t>⊆</m:t>
                    </m:r>
                    <m:r>
                      <a:rPr lang="en-US" altLang="zh-CN" sz="2400" b="1">
                        <a:solidFill>
                          <a:srgbClr val="C00000"/>
                        </a:solidFill>
                        <a:latin typeface="Cambria Math" panose="02040503050406030204" pitchFamily="18" charset="0"/>
                        <a:ea typeface="楷体" panose="02010609060101010101" pitchFamily="49" charset="-122"/>
                      </a:rPr>
                      <m:t>𝑺</m:t>
                    </m:r>
                  </m:oMath>
                </a14:m>
                <a:r>
                  <a:rPr lang="zh-CN" altLang="en-US" sz="2400" b="1">
                    <a:solidFill>
                      <a:srgbClr val="002060"/>
                    </a:solidFill>
                    <a:latin typeface="楷体" panose="02010609060101010101" pitchFamily="49" charset="-122"/>
                    <a:ea typeface="楷体" panose="02010609060101010101" pitchFamily="49" charset="-122"/>
                  </a:rPr>
                  <a:t>，从而证明</a:t>
                </a:r>
                <a14:m>
                  <m:oMath xmlns:m="http://schemas.openxmlformats.org/officeDocument/2006/math">
                    <m:sSup>
                      <m:sSupPr>
                        <m:ctrlPr>
                          <a:rPr lang="en-US" altLang="zh-CN" sz="2400" b="1" i="1">
                            <a:solidFill>
                              <a:srgbClr val="002060"/>
                            </a:solidFill>
                            <a:latin typeface="Cambria Math" panose="02040503050406030204" pitchFamily="18" charset="0"/>
                            <a:ea typeface="楷体" panose="02010609060101010101" pitchFamily="49" charset="-122"/>
                          </a:rPr>
                        </m:ctrlPr>
                      </m:sSupPr>
                      <m:e>
                        <m:r>
                          <a:rPr lang="en-US" altLang="zh-CN" sz="2400" b="1">
                            <a:solidFill>
                              <a:srgbClr val="002060"/>
                            </a:solidFill>
                            <a:latin typeface="Cambria Math" panose="02040503050406030204" pitchFamily="18" charset="0"/>
                            <a:ea typeface="楷体" panose="02010609060101010101" pitchFamily="49" charset="-122"/>
                          </a:rPr>
                          <m:t>𝑹</m:t>
                        </m:r>
                      </m:e>
                      <m:sup>
                        <m:r>
                          <a:rPr lang="en-US" altLang="zh-CN" sz="2400" b="1">
                            <a:solidFill>
                              <a:srgbClr val="002060"/>
                            </a:solidFill>
                            <a:latin typeface="Cambria Math" panose="02040503050406030204" pitchFamily="18" charset="0"/>
                            <a:ea typeface="楷体" panose="02010609060101010101" pitchFamily="49" charset="-122"/>
                          </a:rPr>
                          <m:t>∗</m:t>
                        </m:r>
                      </m:sup>
                    </m:sSup>
                    <m:r>
                      <a:rPr lang="en-US" altLang="zh-CN" sz="2400" b="1">
                        <a:solidFill>
                          <a:srgbClr val="002060"/>
                        </a:solidFill>
                        <a:latin typeface="Cambria Math" panose="02040503050406030204" pitchFamily="18" charset="0"/>
                        <a:ea typeface="楷体" panose="02010609060101010101" pitchFamily="49" charset="-122"/>
                      </a:rPr>
                      <m:t>⊆</m:t>
                    </m:r>
                    <m:r>
                      <a:rPr lang="en-US" altLang="zh-CN" sz="2400" b="1">
                        <a:solidFill>
                          <a:srgbClr val="002060"/>
                        </a:solidFill>
                        <a:latin typeface="Cambria Math" panose="02040503050406030204" pitchFamily="18" charset="0"/>
                        <a:ea typeface="楷体" panose="02010609060101010101" pitchFamily="49" charset="-122"/>
                      </a:rPr>
                      <m:t>𝑺</m:t>
                    </m:r>
                  </m:oMath>
                </a14:m>
                <a:endParaRPr lang="zh-CN" altLang="en-US" sz="2400" b="1">
                  <a:solidFill>
                    <a:srgbClr val="002060"/>
                  </a:solidFill>
                  <a:latin typeface="楷体" panose="02010609060101010101" pitchFamily="49" charset="-122"/>
                  <a:ea typeface="楷体" panose="02010609060101010101" pitchFamily="49" charset="-122"/>
                </a:endParaRPr>
              </a:p>
            </p:txBody>
          </p:sp>
        </mc:Choice>
        <mc:Fallback xmlns="">
          <p:sp>
            <p:nvSpPr>
              <p:cNvPr id="4" name="文本框 3">
                <a:extLst>
                  <a:ext uri="{FF2B5EF4-FFF2-40B4-BE49-F238E27FC236}">
                    <a16:creationId xmlns:a16="http://schemas.microsoft.com/office/drawing/2014/main" id="{3B9F1550-A92B-4EB0-A870-93CE0E433208}"/>
                  </a:ext>
                </a:extLst>
              </p:cNvPr>
              <p:cNvSpPr txBox="1">
                <a:spLocks noRot="1" noChangeAspect="1" noMove="1" noResize="1" noEditPoints="1" noAdjustHandles="1" noChangeArrowheads="1" noChangeShapeType="1" noTextEdit="1"/>
              </p:cNvSpPr>
              <p:nvPr/>
            </p:nvSpPr>
            <p:spPr>
              <a:xfrm>
                <a:off x="734187" y="4667554"/>
                <a:ext cx="8642795" cy="1061829"/>
              </a:xfrm>
              <a:prstGeom prst="rect">
                <a:avLst/>
              </a:prstGeom>
              <a:blipFill>
                <a:blip r:embed="rId4"/>
                <a:stretch>
                  <a:fillRect l="-1058" t="-4023" b="-11494"/>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76A12550-FCEA-4F51-B872-5FF9703D98B6}"/>
              </a:ext>
            </a:extLst>
          </p:cNvPr>
          <p:cNvSpPr txBox="1"/>
          <p:nvPr/>
        </p:nvSpPr>
        <p:spPr>
          <a:xfrm>
            <a:off x="9611211" y="4544378"/>
            <a:ext cx="2042383" cy="1308179"/>
          </a:xfrm>
          <a:prstGeom prst="rect">
            <a:avLst/>
          </a:prstGeom>
          <a:solidFill>
            <a:schemeClr val="accent2">
              <a:lumMod val="20000"/>
              <a:lumOff val="80000"/>
            </a:schemeClr>
          </a:solidFill>
        </p:spPr>
        <p:txBody>
          <a:bodyPr wrap="square" rtlCol="0">
            <a:spAutoFit/>
          </a:bodyPr>
          <a:lstStyle/>
          <a:p>
            <a:pPr>
              <a:lnSpc>
                <a:spcPts val="2400"/>
              </a:lnSpc>
            </a:pPr>
            <a:r>
              <a:rPr lang="zh-CN" altLang="en-US" b="1">
                <a:solidFill>
                  <a:schemeClr val="accent2">
                    <a:lumMod val="50000"/>
                  </a:schemeClr>
                </a:solidFill>
              </a:rPr>
              <a:t>对稍微复杂的证明应积极运用学习过的逻辑和证明知识理清证明思路！</a:t>
            </a:r>
          </a:p>
        </p:txBody>
      </p:sp>
    </p:spTree>
    <p:extLst>
      <p:ext uri="{BB962C8B-B14F-4D97-AF65-F5344CB8AC3E}">
        <p14:creationId xmlns:p14="http://schemas.microsoft.com/office/powerpoint/2010/main" val="1843411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BDC65A41-573E-4071-B808-98FB5841EC7F}"/>
              </a:ext>
            </a:extLst>
          </p:cNvPr>
          <p:cNvPicPr>
            <a:picLocks noChangeAspect="1"/>
          </p:cNvPicPr>
          <p:nvPr/>
        </p:nvPicPr>
        <p:blipFill>
          <a:blip r:embed="rId2"/>
          <a:stretch>
            <a:fillRect/>
          </a:stretch>
        </p:blipFill>
        <p:spPr>
          <a:xfrm>
            <a:off x="3048000" y="3489909"/>
            <a:ext cx="8372114" cy="2724003"/>
          </a:xfrm>
          <a:prstGeom prst="rect">
            <a:avLst/>
          </a:prstGeom>
        </p:spPr>
      </p:pic>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传递闭包的计算</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第二十讲  关系的闭包</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24</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计算传递闭包的算法</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B7141CA1-E9DD-4371-97C2-5C5D27A6E027}"/>
                  </a:ext>
                </a:extLst>
              </p:cNvPr>
              <p:cNvSpPr txBox="1"/>
              <p:nvPr/>
            </p:nvSpPr>
            <p:spPr>
              <a:xfrm>
                <a:off x="1554034" y="1222634"/>
                <a:ext cx="9083929" cy="2106602"/>
              </a:xfrm>
              <a:prstGeom prst="rect">
                <a:avLst/>
              </a:prstGeom>
              <a:solidFill>
                <a:schemeClr val="accent5">
                  <a:lumMod val="20000"/>
                  <a:lumOff val="80000"/>
                </a:schemeClr>
              </a:solidFill>
            </p:spPr>
            <p:txBody>
              <a:bodyPr wrap="square" rtlCol="0">
                <a:spAutoFit/>
              </a:bodyPr>
              <a:lstStyle/>
              <a:p>
                <a:pPr>
                  <a:spcBef>
                    <a:spcPts val="600"/>
                  </a:spcBef>
                  <a:spcAft>
                    <a:spcPts val="300"/>
                  </a:spcAft>
                </a:pPr>
                <a:r>
                  <a:rPr lang="zh-CN" altLang="en-US" sz="2400" b="1">
                    <a:solidFill>
                      <a:srgbClr val="002060"/>
                    </a:solidFill>
                    <a:latin typeface="楷体" panose="02010609060101010101" pitchFamily="49" charset="-122"/>
                    <a:ea typeface="楷体" panose="02010609060101010101" pitchFamily="49" charset="-122"/>
                  </a:rPr>
                  <a:t>当集合</a:t>
                </a:r>
                <a14:m>
                  <m:oMath xmlns:m="http://schemas.openxmlformats.org/officeDocument/2006/math">
                    <m:r>
                      <a:rPr lang="en-US" altLang="zh-CN" sz="2400" b="1" i="1" smtClean="0">
                        <a:solidFill>
                          <a:srgbClr val="002060"/>
                        </a:solidFill>
                        <a:latin typeface="Cambria Math" panose="02040503050406030204" pitchFamily="18" charset="0"/>
                      </a:rPr>
                      <m:t>𝑨</m:t>
                    </m:r>
                  </m:oMath>
                </a14:m>
                <a:r>
                  <a:rPr lang="zh-CN" altLang="en-US" sz="2400" b="1">
                    <a:solidFill>
                      <a:srgbClr val="002060"/>
                    </a:solidFill>
                    <a:latin typeface="楷体" panose="02010609060101010101" pitchFamily="49" charset="-122"/>
                    <a:ea typeface="楷体" panose="02010609060101010101" pitchFamily="49" charset="-122"/>
                  </a:rPr>
                  <a:t>只有</a:t>
                </a:r>
                <a14:m>
                  <m:oMath xmlns:m="http://schemas.openxmlformats.org/officeDocument/2006/math">
                    <m:r>
                      <a:rPr lang="en-US" altLang="zh-CN" sz="2400" b="1" i="1" smtClean="0">
                        <a:solidFill>
                          <a:srgbClr val="002060"/>
                        </a:solidFill>
                        <a:latin typeface="Cambria Math" panose="02040503050406030204" pitchFamily="18" charset="0"/>
                      </a:rPr>
                      <m:t>𝒏</m:t>
                    </m:r>
                  </m:oMath>
                </a14:m>
                <a:r>
                  <a:rPr lang="zh-CN" altLang="en-US" sz="2400" b="1">
                    <a:solidFill>
                      <a:srgbClr val="002060"/>
                    </a:solidFill>
                    <a:latin typeface="楷体" panose="02010609060101010101" pitchFamily="49" charset="-122"/>
                    <a:ea typeface="楷体" panose="02010609060101010101" pitchFamily="49" charset="-122"/>
                  </a:rPr>
                  <a:t>个元素时，计算</a:t>
                </a:r>
                <a14:m>
                  <m:oMath xmlns:m="http://schemas.openxmlformats.org/officeDocument/2006/math">
                    <m:r>
                      <a:rPr lang="en-US" altLang="zh-CN" sz="2400" b="1" i="1" smtClean="0">
                        <a:solidFill>
                          <a:srgbClr val="002060"/>
                        </a:solidFill>
                        <a:latin typeface="Cambria Math" panose="02040503050406030204" pitchFamily="18" charset="0"/>
                      </a:rPr>
                      <m:t>𝑹</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𝑨</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𝑨</m:t>
                    </m:r>
                  </m:oMath>
                </a14:m>
                <a:r>
                  <a:rPr lang="zh-CN" altLang="en-US" sz="2400" b="1">
                    <a:solidFill>
                      <a:srgbClr val="002060"/>
                    </a:solidFill>
                    <a:latin typeface="楷体" panose="02010609060101010101" pitchFamily="49" charset="-122"/>
                    <a:ea typeface="楷体" panose="02010609060101010101" pitchFamily="49" charset="-122"/>
                  </a:rPr>
                  <a:t>的传递闭包只需计算到</a:t>
                </a:r>
                <a14:m>
                  <m:oMath xmlns:m="http://schemas.openxmlformats.org/officeDocument/2006/math">
                    <m:sSup>
                      <m:sSupPr>
                        <m:ctrlPr>
                          <a:rPr lang="en-US" altLang="zh-CN" sz="2400" b="1" i="1" smtClean="0">
                            <a:solidFill>
                              <a:srgbClr val="002060"/>
                            </a:solidFill>
                            <a:latin typeface="Cambria Math" panose="02040503050406030204" pitchFamily="18" charset="0"/>
                          </a:rPr>
                        </m:ctrlPr>
                      </m:sSupPr>
                      <m:e>
                        <m:r>
                          <a:rPr lang="en-US" altLang="zh-CN" sz="2400" b="1" i="1" smtClean="0">
                            <a:solidFill>
                              <a:srgbClr val="002060"/>
                            </a:solidFill>
                            <a:latin typeface="Cambria Math" panose="02040503050406030204" pitchFamily="18" charset="0"/>
                          </a:rPr>
                          <m:t>𝑹</m:t>
                        </m:r>
                      </m:e>
                      <m:sup>
                        <m:r>
                          <a:rPr lang="en-US" altLang="zh-CN" sz="2400" b="1" i="1" smtClean="0">
                            <a:solidFill>
                              <a:srgbClr val="002060"/>
                            </a:solidFill>
                            <a:latin typeface="Cambria Math" panose="02040503050406030204" pitchFamily="18" charset="0"/>
                          </a:rPr>
                          <m:t>𝒏</m:t>
                        </m:r>
                      </m:sup>
                    </m:sSup>
                  </m:oMath>
                </a14:m>
                <a:endParaRPr lang="en-US" altLang="zh-CN" sz="2400" b="1">
                  <a:solidFill>
                    <a:srgbClr val="002060"/>
                  </a:solidFill>
                  <a:latin typeface="楷体" panose="02010609060101010101" pitchFamily="49" charset="-122"/>
                  <a:ea typeface="楷体" panose="02010609060101010101" pitchFamily="49" charset="-122"/>
                </a:endParaRPr>
              </a:p>
              <a:p>
                <a:pPr marL="342900" indent="-342900">
                  <a:lnSpc>
                    <a:spcPts val="2800"/>
                  </a:lnSpc>
                  <a:spcBef>
                    <a:spcPts val="600"/>
                  </a:spcBef>
                  <a:spcAft>
                    <a:spcPts val="300"/>
                  </a:spcAft>
                  <a:buFont typeface="Arial" panose="020B0604020202020204" pitchFamily="34" charset="0"/>
                  <a:buChar char="•"/>
                </a:pPr>
                <a14:m>
                  <m:oMath xmlns:m="http://schemas.openxmlformats.org/officeDocument/2006/math">
                    <m:sSup>
                      <m:sSupPr>
                        <m:ctrlPr>
                          <a:rPr lang="en-US" altLang="zh-CN" sz="2000" b="1" i="1" smtClean="0">
                            <a:solidFill>
                              <a:schemeClr val="accent6">
                                <a:lumMod val="50000"/>
                              </a:schemeClr>
                            </a:solidFill>
                            <a:latin typeface="Cambria Math" panose="02040503050406030204" pitchFamily="18" charset="0"/>
                          </a:rPr>
                        </m:ctrlPr>
                      </m:sSupPr>
                      <m:e>
                        <m:r>
                          <a:rPr lang="en-US" altLang="zh-CN" sz="2000" b="1" i="1" smtClean="0">
                            <a:solidFill>
                              <a:schemeClr val="accent6">
                                <a:lumMod val="50000"/>
                              </a:schemeClr>
                            </a:solidFill>
                            <a:latin typeface="Cambria Math" panose="02040503050406030204" pitchFamily="18" charset="0"/>
                          </a:rPr>
                          <m:t>𝑹</m:t>
                        </m:r>
                      </m:e>
                      <m:sup>
                        <m:r>
                          <a:rPr lang="en-US" altLang="zh-CN" sz="2000" b="1" i="1">
                            <a:solidFill>
                              <a:schemeClr val="accent6">
                                <a:lumMod val="50000"/>
                              </a:schemeClr>
                            </a:solidFill>
                            <a:latin typeface="Cambria Math" panose="02040503050406030204" pitchFamily="18" charset="0"/>
                          </a:rPr>
                          <m:t>𝒏</m:t>
                        </m:r>
                      </m:sup>
                    </m:sSup>
                  </m:oMath>
                </a14:m>
                <a:r>
                  <a:rPr lang="zh-CN" altLang="en-US" sz="2000" b="1">
                    <a:solidFill>
                      <a:schemeClr val="accent6">
                        <a:lumMod val="50000"/>
                      </a:schemeClr>
                    </a:solidFill>
                  </a:rPr>
                  <a:t>的直观含义是，</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𝒙</m:t>
                    </m:r>
                    <m:r>
                      <a:rPr lang="en-US" altLang="zh-CN" sz="2000" b="1" i="1" smtClean="0">
                        <a:solidFill>
                          <a:schemeClr val="accent6">
                            <a:lumMod val="50000"/>
                          </a:schemeClr>
                        </a:solidFill>
                        <a:latin typeface="Cambria Math" panose="02040503050406030204" pitchFamily="18" charset="0"/>
                      </a:rPr>
                      <m:t>, </m:t>
                    </m:r>
                    <m:r>
                      <a:rPr lang="en-US" altLang="zh-CN" sz="2000" b="1" i="1" smtClean="0">
                        <a:solidFill>
                          <a:schemeClr val="accent6">
                            <a:lumMod val="50000"/>
                          </a:schemeClr>
                        </a:solidFill>
                        <a:latin typeface="Cambria Math" panose="02040503050406030204" pitchFamily="18" charset="0"/>
                      </a:rPr>
                      <m:t>𝒚</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𝑨</m:t>
                    </m:r>
                    <m:r>
                      <a:rPr lang="zh-CN" altLang="en-US" sz="2000" b="1" i="1" smtClean="0">
                        <a:solidFill>
                          <a:schemeClr val="accent6">
                            <a:lumMod val="50000"/>
                          </a:schemeClr>
                        </a:solidFill>
                        <a:latin typeface="Cambria Math" panose="02040503050406030204" pitchFamily="18" charset="0"/>
                      </a:rPr>
                      <m:t>，</m:t>
                    </m:r>
                    <m:d>
                      <m:dPr>
                        <m:begChr m:val="⟨"/>
                        <m:endChr m:val="⟩"/>
                        <m:ctrlPr>
                          <a:rPr lang="en-US" altLang="zh-CN" sz="2000" b="1" i="1" smtClean="0">
                            <a:solidFill>
                              <a:schemeClr val="accent6">
                                <a:lumMod val="50000"/>
                              </a:schemeClr>
                            </a:solidFill>
                            <a:latin typeface="Cambria Math" panose="02040503050406030204" pitchFamily="18" charset="0"/>
                          </a:rPr>
                        </m:ctrlPr>
                      </m:dPr>
                      <m:e>
                        <m:r>
                          <a:rPr lang="en-US" altLang="zh-CN" sz="2000" b="1" i="1" smtClean="0">
                            <a:solidFill>
                              <a:schemeClr val="accent6">
                                <a:lumMod val="50000"/>
                              </a:schemeClr>
                            </a:solidFill>
                            <a:latin typeface="Cambria Math" panose="02040503050406030204" pitchFamily="18" charset="0"/>
                          </a:rPr>
                          <m:t>𝒙</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𝒚</m:t>
                        </m:r>
                      </m:e>
                    </m:d>
                    <m:r>
                      <a:rPr lang="en-US" altLang="zh-CN" sz="2000" b="1" i="1" smtClean="0">
                        <a:solidFill>
                          <a:schemeClr val="accent6">
                            <a:lumMod val="50000"/>
                          </a:schemeClr>
                        </a:solidFill>
                        <a:latin typeface="Cambria Math" panose="02040503050406030204" pitchFamily="18" charset="0"/>
                      </a:rPr>
                      <m:t>∈</m:t>
                    </m:r>
                    <m:sSup>
                      <m:sSupPr>
                        <m:ctrlPr>
                          <a:rPr lang="en-US" altLang="zh-CN" sz="2000" b="1" i="1" smtClean="0">
                            <a:solidFill>
                              <a:schemeClr val="accent6">
                                <a:lumMod val="50000"/>
                              </a:schemeClr>
                            </a:solidFill>
                            <a:latin typeface="Cambria Math" panose="02040503050406030204" pitchFamily="18" charset="0"/>
                          </a:rPr>
                        </m:ctrlPr>
                      </m:sSupPr>
                      <m:e>
                        <m:r>
                          <a:rPr lang="en-US" altLang="zh-CN" sz="2000" b="1" i="1" smtClean="0">
                            <a:solidFill>
                              <a:schemeClr val="accent6">
                                <a:lumMod val="50000"/>
                              </a:schemeClr>
                            </a:solidFill>
                            <a:latin typeface="Cambria Math" panose="02040503050406030204" pitchFamily="18" charset="0"/>
                          </a:rPr>
                          <m:t>𝑹</m:t>
                        </m:r>
                      </m:e>
                      <m:sup>
                        <m:r>
                          <a:rPr lang="en-US" altLang="zh-CN" sz="2000" b="1" i="1" smtClean="0">
                            <a:solidFill>
                              <a:schemeClr val="accent6">
                                <a:lumMod val="50000"/>
                              </a:schemeClr>
                            </a:solidFill>
                            <a:latin typeface="Cambria Math" panose="02040503050406030204" pitchFamily="18" charset="0"/>
                          </a:rPr>
                          <m:t>𝒏</m:t>
                        </m:r>
                      </m:sup>
                    </m:sSup>
                  </m:oMath>
                </a14:m>
                <a:r>
                  <a:rPr lang="zh-CN" altLang="en-US" sz="2000" b="1">
                    <a:solidFill>
                      <a:schemeClr val="accent6">
                        <a:lumMod val="50000"/>
                      </a:schemeClr>
                    </a:solidFill>
                  </a:rPr>
                  <a:t>当且仅当在</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𝑹</m:t>
                    </m:r>
                  </m:oMath>
                </a14:m>
                <a:r>
                  <a:rPr lang="zh-CN" altLang="en-US" sz="2000" b="1">
                    <a:solidFill>
                      <a:schemeClr val="accent6">
                        <a:lumMod val="50000"/>
                      </a:schemeClr>
                    </a:solidFill>
                  </a:rPr>
                  <a:t>的关系图，</a:t>
                </a:r>
                <a:r>
                  <a:rPr lang="zh-CN" altLang="en-US" sz="2000" b="1">
                    <a:solidFill>
                      <a:srgbClr val="C00000"/>
                    </a:solidFill>
                  </a:rPr>
                  <a:t>顶点</a:t>
                </a:r>
                <a14:m>
                  <m:oMath xmlns:m="http://schemas.openxmlformats.org/officeDocument/2006/math">
                    <m:r>
                      <a:rPr lang="en-US" altLang="zh-CN" sz="2000" b="1" i="1" smtClean="0">
                        <a:solidFill>
                          <a:srgbClr val="C00000"/>
                        </a:solidFill>
                        <a:latin typeface="Cambria Math" panose="02040503050406030204" pitchFamily="18" charset="0"/>
                      </a:rPr>
                      <m:t>𝒙</m:t>
                    </m:r>
                  </m:oMath>
                </a14:m>
                <a:r>
                  <a:rPr lang="zh-CN" altLang="en-US" sz="2000" b="1">
                    <a:solidFill>
                      <a:srgbClr val="C00000"/>
                    </a:solidFill>
                  </a:rPr>
                  <a:t>到</a:t>
                </a:r>
                <a14:m>
                  <m:oMath xmlns:m="http://schemas.openxmlformats.org/officeDocument/2006/math">
                    <m:r>
                      <a:rPr lang="en-US" altLang="zh-CN" sz="2000" b="1" i="1" smtClean="0">
                        <a:solidFill>
                          <a:srgbClr val="C00000"/>
                        </a:solidFill>
                        <a:latin typeface="Cambria Math" panose="02040503050406030204" pitchFamily="18" charset="0"/>
                      </a:rPr>
                      <m:t>𝒚</m:t>
                    </m:r>
                  </m:oMath>
                </a14:m>
                <a:r>
                  <a:rPr lang="zh-CN" altLang="en-US" sz="2000" b="1">
                    <a:solidFill>
                      <a:srgbClr val="C00000"/>
                    </a:solidFill>
                  </a:rPr>
                  <a:t>有长度为</a:t>
                </a:r>
                <a14:m>
                  <m:oMath xmlns:m="http://schemas.openxmlformats.org/officeDocument/2006/math">
                    <m:r>
                      <a:rPr lang="en-US" altLang="zh-CN" sz="2000" b="1" i="1" smtClean="0">
                        <a:solidFill>
                          <a:srgbClr val="C00000"/>
                        </a:solidFill>
                        <a:latin typeface="Cambria Math" panose="02040503050406030204" pitchFamily="18" charset="0"/>
                      </a:rPr>
                      <m:t>𝒏</m:t>
                    </m:r>
                  </m:oMath>
                </a14:m>
                <a:r>
                  <a:rPr lang="zh-CN" altLang="en-US" sz="2000" b="1">
                    <a:solidFill>
                      <a:srgbClr val="C00000"/>
                    </a:solidFill>
                  </a:rPr>
                  <a:t>的有向通路</a:t>
                </a:r>
              </a:p>
              <a:p>
                <a:pPr marL="342900" indent="-342900">
                  <a:lnSpc>
                    <a:spcPts val="2800"/>
                  </a:lnSpc>
                  <a:spcBef>
                    <a:spcPts val="600"/>
                  </a:spcBef>
                  <a:spcAft>
                    <a:spcPts val="300"/>
                  </a:spcAft>
                  <a:buFont typeface="Arial" panose="020B0604020202020204" pitchFamily="34" charset="0"/>
                  <a:buChar char="•"/>
                </a:pPr>
                <a:r>
                  <a:rPr lang="zh-CN" altLang="en-US" sz="2000" b="1">
                    <a:solidFill>
                      <a:schemeClr val="accent6">
                        <a:lumMod val="50000"/>
                      </a:schemeClr>
                    </a:solidFill>
                  </a:rPr>
                  <a:t>对</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𝒏</m:t>
                    </m:r>
                  </m:oMath>
                </a14:m>
                <a:r>
                  <a:rPr lang="zh-CN" altLang="en-US" sz="2000" b="1">
                    <a:solidFill>
                      <a:schemeClr val="accent6">
                        <a:lumMod val="50000"/>
                      </a:schemeClr>
                    </a:solidFill>
                  </a:rPr>
                  <a:t>个顶点的有向图，如果两个顶点间</a:t>
                </a:r>
                <a:r>
                  <a:rPr lang="zh-CN" altLang="en-US" sz="2000" b="1">
                    <a:solidFill>
                      <a:srgbClr val="C00000"/>
                    </a:solidFill>
                  </a:rPr>
                  <a:t>有有向通路</a:t>
                </a:r>
                <a:r>
                  <a:rPr lang="zh-CN" altLang="en-US" sz="2000" b="1">
                    <a:solidFill>
                      <a:schemeClr val="accent6">
                        <a:lumMod val="50000"/>
                      </a:schemeClr>
                    </a:solidFill>
                  </a:rPr>
                  <a:t>，那么它们之间</a:t>
                </a:r>
                <a:r>
                  <a:rPr lang="zh-CN" altLang="en-US" sz="2000" b="1">
                    <a:solidFill>
                      <a:srgbClr val="C00000"/>
                    </a:solidFill>
                  </a:rPr>
                  <a:t>有长度小于等于</a:t>
                </a:r>
                <a14:m>
                  <m:oMath xmlns:m="http://schemas.openxmlformats.org/officeDocument/2006/math">
                    <m:r>
                      <a:rPr lang="en-US" altLang="zh-CN" sz="2000" b="1" i="1" smtClean="0">
                        <a:solidFill>
                          <a:srgbClr val="C00000"/>
                        </a:solidFill>
                        <a:latin typeface="Cambria Math" panose="02040503050406030204" pitchFamily="18" charset="0"/>
                      </a:rPr>
                      <m:t>𝒏</m:t>
                    </m:r>
                  </m:oMath>
                </a14:m>
                <a:r>
                  <a:rPr lang="zh-CN" altLang="en-US" sz="2000" b="1">
                    <a:solidFill>
                      <a:srgbClr val="C00000"/>
                    </a:solidFill>
                  </a:rPr>
                  <a:t>的有向通路</a:t>
                </a:r>
                <a:endParaRPr lang="zh-CN" altLang="en-US" sz="2000" b="1">
                  <a:solidFill>
                    <a:schemeClr val="accent6">
                      <a:lumMod val="50000"/>
                    </a:schemeClr>
                  </a:solidFill>
                </a:endParaRPr>
              </a:p>
            </p:txBody>
          </p:sp>
        </mc:Choice>
        <mc:Fallback xmlns="">
          <p:sp>
            <p:nvSpPr>
              <p:cNvPr id="2" name="文本框 1">
                <a:extLst>
                  <a:ext uri="{FF2B5EF4-FFF2-40B4-BE49-F238E27FC236}">
                    <a16:creationId xmlns:a16="http://schemas.microsoft.com/office/drawing/2014/main" id="{B7141CA1-E9DD-4371-97C2-5C5D27A6E027}"/>
                  </a:ext>
                </a:extLst>
              </p:cNvPr>
              <p:cNvSpPr txBox="1">
                <a:spLocks noRot="1" noChangeAspect="1" noMove="1" noResize="1" noEditPoints="1" noAdjustHandles="1" noChangeArrowheads="1" noChangeShapeType="1" noTextEdit="1"/>
              </p:cNvSpPr>
              <p:nvPr/>
            </p:nvSpPr>
            <p:spPr>
              <a:xfrm>
                <a:off x="1554034" y="1222634"/>
                <a:ext cx="9083929" cy="2106602"/>
              </a:xfrm>
              <a:prstGeom prst="rect">
                <a:avLst/>
              </a:prstGeom>
              <a:blipFill>
                <a:blip r:embed="rId3"/>
                <a:stretch>
                  <a:fillRect l="-1074" t="-3188" r="-671" b="-43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87D294A5-00BD-46E0-8DEC-5B60FD446C89}"/>
                  </a:ext>
                </a:extLst>
              </p:cNvPr>
              <p:cNvSpPr txBox="1"/>
              <p:nvPr/>
            </p:nvSpPr>
            <p:spPr>
              <a:xfrm>
                <a:off x="771886" y="4098210"/>
                <a:ext cx="2097193" cy="1507400"/>
              </a:xfrm>
              <a:prstGeom prst="rect">
                <a:avLst/>
              </a:prstGeom>
              <a:solidFill>
                <a:schemeClr val="accent4">
                  <a:lumMod val="20000"/>
                  <a:lumOff val="80000"/>
                </a:schemeClr>
              </a:solidFill>
            </p:spPr>
            <p:txBody>
              <a:bodyPr wrap="square" rtlCol="0">
                <a:spAutoFit/>
              </a:bodyPr>
              <a:lstStyle/>
              <a:p>
                <a:pPr algn="ctr">
                  <a:lnSpc>
                    <a:spcPts val="2800"/>
                  </a:lnSpc>
                </a:pP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oMath>
                </a14:m>
                <a:r>
                  <a:rPr lang="zh-CN" altLang="en-US" sz="2000" b="1">
                    <a:solidFill>
                      <a:schemeClr val="accent2">
                        <a:lumMod val="50000"/>
                      </a:schemeClr>
                    </a:solidFill>
                  </a:rPr>
                  <a:t>可利用矩阵逻辑积运算通过计算关系复合计算关系的传递闭包</a:t>
                </a:r>
              </a:p>
            </p:txBody>
          </p:sp>
        </mc:Choice>
        <mc:Fallback xmlns="">
          <p:sp>
            <p:nvSpPr>
              <p:cNvPr id="12" name="文本框 11">
                <a:extLst>
                  <a:ext uri="{FF2B5EF4-FFF2-40B4-BE49-F238E27FC236}">
                    <a16:creationId xmlns:a16="http://schemas.microsoft.com/office/drawing/2014/main" id="{87D294A5-00BD-46E0-8DEC-5B60FD446C89}"/>
                  </a:ext>
                </a:extLst>
              </p:cNvPr>
              <p:cNvSpPr txBox="1">
                <a:spLocks noRot="1" noChangeAspect="1" noMove="1" noResize="1" noEditPoints="1" noAdjustHandles="1" noChangeArrowheads="1" noChangeShapeType="1" noTextEdit="1"/>
              </p:cNvSpPr>
              <p:nvPr/>
            </p:nvSpPr>
            <p:spPr>
              <a:xfrm>
                <a:off x="771886" y="4098210"/>
                <a:ext cx="2097193" cy="1507400"/>
              </a:xfrm>
              <a:prstGeom prst="rect">
                <a:avLst/>
              </a:prstGeom>
              <a:blipFill>
                <a:blip r:embed="rId4"/>
                <a:stretch>
                  <a:fillRect l="-291" b="-60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EEC7C1A9-E412-4CF4-B74B-C9084092392B}"/>
                  </a:ext>
                </a:extLst>
              </p:cNvPr>
              <p:cNvSpPr txBox="1"/>
              <p:nvPr/>
            </p:nvSpPr>
            <p:spPr>
              <a:xfrm>
                <a:off x="8512580" y="5399720"/>
                <a:ext cx="2907534" cy="411779"/>
              </a:xfrm>
              <a:prstGeom prst="rect">
                <a:avLst/>
              </a:prstGeom>
              <a:solidFill>
                <a:schemeClr val="accent2">
                  <a:lumMod val="20000"/>
                  <a:lumOff val="80000"/>
                </a:schemeClr>
              </a:solidFill>
            </p:spPr>
            <p:txBody>
              <a:bodyPr wrap="square" rtlCol="0">
                <a:spAutoFit/>
              </a:bodyPr>
              <a:lstStyle/>
              <a:p>
                <a14:m>
                  <m:oMath xmlns:m="http://schemas.openxmlformats.org/officeDocument/2006/math">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𝑴</m:t>
                        </m:r>
                      </m:e>
                      <m:sub>
                        <m:r>
                          <a:rPr lang="en-US" altLang="zh-CN" sz="2000" b="1" i="1" smtClean="0">
                            <a:solidFill>
                              <a:schemeClr val="accent2">
                                <a:lumMod val="50000"/>
                              </a:schemeClr>
                            </a:solidFill>
                            <a:latin typeface="Cambria Math" panose="02040503050406030204" pitchFamily="18" charset="0"/>
                          </a:rPr>
                          <m:t>𝑷</m:t>
                        </m:r>
                      </m:sub>
                    </m:sSub>
                  </m:oMath>
                </a14:m>
                <a:r>
                  <a:rPr lang="zh-CN" altLang="en-US" sz="2000" b="1">
                    <a:solidFill>
                      <a:schemeClr val="accent2">
                        <a:lumMod val="50000"/>
                      </a:schemeClr>
                    </a:solidFill>
                  </a:rPr>
                  <a:t>是关系</a:t>
                </a:r>
                <a14:m>
                  <m:oMath xmlns:m="http://schemas.openxmlformats.org/officeDocument/2006/math">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𝑹</m:t>
                        </m:r>
                      </m:e>
                      <m:sup>
                        <m:r>
                          <a:rPr lang="en-US" altLang="zh-CN" sz="2000" b="1" i="1" smtClean="0">
                            <a:solidFill>
                              <a:schemeClr val="accent2">
                                <a:lumMod val="50000"/>
                              </a:schemeClr>
                            </a:solidFill>
                            <a:latin typeface="Cambria Math" panose="02040503050406030204" pitchFamily="18" charset="0"/>
                          </a:rPr>
                          <m:t>𝒌</m:t>
                        </m:r>
                      </m:sup>
                    </m:sSup>
                  </m:oMath>
                </a14:m>
                <a:r>
                  <a:rPr lang="zh-CN" altLang="en-US" sz="2000" b="1">
                    <a:solidFill>
                      <a:schemeClr val="accent2">
                        <a:lumMod val="50000"/>
                      </a:schemeClr>
                    </a:solidFill>
                  </a:rPr>
                  <a:t>的关系矩阵</a:t>
                </a:r>
              </a:p>
            </p:txBody>
          </p:sp>
        </mc:Choice>
        <mc:Fallback xmlns="">
          <p:sp>
            <p:nvSpPr>
              <p:cNvPr id="14" name="文本框 13">
                <a:extLst>
                  <a:ext uri="{FF2B5EF4-FFF2-40B4-BE49-F238E27FC236}">
                    <a16:creationId xmlns:a16="http://schemas.microsoft.com/office/drawing/2014/main" id="{EEC7C1A9-E412-4CF4-B74B-C9084092392B}"/>
                  </a:ext>
                </a:extLst>
              </p:cNvPr>
              <p:cNvSpPr txBox="1">
                <a:spLocks noRot="1" noChangeAspect="1" noMove="1" noResize="1" noEditPoints="1" noAdjustHandles="1" noChangeArrowheads="1" noChangeShapeType="1" noTextEdit="1"/>
              </p:cNvSpPr>
              <p:nvPr/>
            </p:nvSpPr>
            <p:spPr>
              <a:xfrm>
                <a:off x="8512580" y="5399720"/>
                <a:ext cx="2907534" cy="411779"/>
              </a:xfrm>
              <a:prstGeom prst="rect">
                <a:avLst/>
              </a:prstGeom>
              <a:blipFill>
                <a:blip r:embed="rId5"/>
                <a:stretch>
                  <a:fillRect t="-5970" r="-2096" b="-2686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3260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传递闭包的计算</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第二十讲  关系的闭包</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25</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关系传递闭包计算练习</a:t>
            </a:r>
          </a:p>
        </p:txBody>
      </p:sp>
      <p:grpSp>
        <p:nvGrpSpPr>
          <p:cNvPr id="6" name="组合 5">
            <a:extLst>
              <a:ext uri="{FF2B5EF4-FFF2-40B4-BE49-F238E27FC236}">
                <a16:creationId xmlns:a16="http://schemas.microsoft.com/office/drawing/2014/main" id="{1B1707EC-FCB6-4F1D-AA38-8186DD9E392C}"/>
              </a:ext>
            </a:extLst>
          </p:cNvPr>
          <p:cNvGrpSpPr/>
          <p:nvPr/>
        </p:nvGrpSpPr>
        <p:grpSpPr>
          <a:xfrm>
            <a:off x="849878" y="1317546"/>
            <a:ext cx="10492241" cy="1385507"/>
            <a:chOff x="887700" y="1103964"/>
            <a:chExt cx="10492241" cy="1385507"/>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7AB5892-D1C7-4000-950C-CC095722AC29}"/>
                    </a:ext>
                  </a:extLst>
                </p:cNvPr>
                <p:cNvSpPr txBox="1"/>
                <p:nvPr/>
              </p:nvSpPr>
              <p:spPr>
                <a:xfrm>
                  <a:off x="887700" y="1103964"/>
                  <a:ext cx="10492241" cy="1385507"/>
                </a:xfrm>
                <a:prstGeom prst="rect">
                  <a:avLst/>
                </a:prstGeom>
                <a:solidFill>
                  <a:schemeClr val="accent6">
                    <a:lumMod val="20000"/>
                    <a:lumOff val="80000"/>
                    <a:alpha val="50000"/>
                  </a:schemeClr>
                </a:solidFill>
              </p:spPr>
              <p:txBody>
                <a:bodyPr wrap="square" rtlCol="0">
                  <a:spAutoFit/>
                </a:bodyPr>
                <a:lstStyle/>
                <a:p>
                  <a:pPr>
                    <a:spcBef>
                      <a:spcPts val="600"/>
                    </a:spcBef>
                  </a:pPr>
                  <a:r>
                    <a:rPr lang="zh-CN" altLang="en-US" sz="2400" b="1">
                      <a:solidFill>
                        <a:srgbClr val="002060"/>
                      </a:solidFill>
                      <a:latin typeface="楷体" panose="02010609060101010101" pitchFamily="49" charset="-122"/>
                      <a:ea typeface="楷体" panose="02010609060101010101" pitchFamily="49" charset="-122"/>
                    </a:rPr>
                    <a:t>集合</a:t>
                  </a:r>
                  <a14:m>
                    <m:oMath xmlns:m="http://schemas.openxmlformats.org/officeDocument/2006/math">
                      <m:r>
                        <a:rPr lang="en-US" altLang="zh-CN" sz="2400" b="1" i="1" smtClean="0">
                          <a:solidFill>
                            <a:srgbClr val="002060"/>
                          </a:solidFill>
                          <a:latin typeface="Cambria Math" panose="02040503050406030204" pitchFamily="18" charset="0"/>
                        </a:rPr>
                        <m:t>𝑨</m:t>
                      </m:r>
                      <m:r>
                        <a:rPr lang="en-US" altLang="zh-CN" sz="2400" b="1" i="1" smtClean="0">
                          <a:solidFill>
                            <a:srgbClr val="002060"/>
                          </a:solidFill>
                          <a:latin typeface="Cambria Math" panose="02040503050406030204" pitchFamily="18" charset="0"/>
                        </a:rPr>
                        <m:t>=</m:t>
                      </m:r>
                      <m:r>
                        <m:rPr>
                          <m:lit/>
                        </m:rP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𝟏</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𝟐</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𝟑</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𝟒</m:t>
                      </m:r>
                      <m:r>
                        <m:rPr>
                          <m:lit/>
                        </m:rPr>
                        <a:rPr lang="en-US" altLang="zh-CN" sz="2400" b="1" i="1">
                          <a:solidFill>
                            <a:srgbClr val="002060"/>
                          </a:solidFill>
                          <a:latin typeface="Cambria Math" panose="02040503050406030204" pitchFamily="18" charset="0"/>
                        </a:rPr>
                        <m:t>}</m:t>
                      </m:r>
                    </m:oMath>
                  </a14:m>
                  <a:r>
                    <a:rPr lang="zh-CN" altLang="en-US" sz="2400" b="1">
                      <a:solidFill>
                        <a:srgbClr val="002060"/>
                      </a:solidFill>
                      <a:latin typeface="楷体" panose="02010609060101010101" pitchFamily="49" charset="-122"/>
                      <a:ea typeface="楷体" panose="02010609060101010101" pitchFamily="49" charset="-122"/>
                    </a:rPr>
                    <a:t>，关系</a:t>
                  </a:r>
                  <a14:m>
                    <m:oMath xmlns:m="http://schemas.openxmlformats.org/officeDocument/2006/math">
                      <m:r>
                        <a:rPr lang="en-US" altLang="zh-CN" sz="2400" b="1" i="1" smtClean="0">
                          <a:solidFill>
                            <a:srgbClr val="002060"/>
                          </a:solidFill>
                          <a:latin typeface="Cambria Math" panose="02040503050406030204" pitchFamily="18" charset="0"/>
                        </a:rPr>
                        <m:t>𝑹</m:t>
                      </m:r>
                      <m:r>
                        <a:rPr lang="en-US" altLang="zh-CN" sz="2400" b="1" i="1" smtClean="0">
                          <a:solidFill>
                            <a:srgbClr val="002060"/>
                          </a:solidFill>
                          <a:latin typeface="Cambria Math" panose="02040503050406030204" pitchFamily="18" charset="0"/>
                        </a:rPr>
                        <m:t>=</m:t>
                      </m:r>
                      <m:r>
                        <m:rPr>
                          <m:lit/>
                        </m:rP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 </m:t>
                      </m:r>
                      <m:d>
                        <m:dPr>
                          <m:begChr m:val="⟨"/>
                          <m:endChr m:val="⟩"/>
                          <m:ctrlPr>
                            <a:rPr lang="en-US" altLang="zh-CN" sz="2400" b="1" i="1" smtClean="0">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𝟐</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𝟏</m:t>
                          </m:r>
                        </m:e>
                      </m:d>
                      <m:r>
                        <a:rPr lang="en-US" altLang="zh-CN" sz="2400" b="1" i="1">
                          <a:solidFill>
                            <a:srgbClr val="002060"/>
                          </a:solidFill>
                          <a:latin typeface="Cambria Math" panose="02040503050406030204" pitchFamily="18" charset="0"/>
                        </a:rPr>
                        <m:t>, </m:t>
                      </m:r>
                      <m:d>
                        <m:dPr>
                          <m:begChr m:val="⟨"/>
                          <m:endChr m:val="⟩"/>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𝟑</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𝟒</m:t>
                          </m:r>
                        </m:e>
                      </m:d>
                      <m:r>
                        <a:rPr lang="en-US" altLang="zh-CN" sz="2400" b="1" i="1">
                          <a:solidFill>
                            <a:srgbClr val="002060"/>
                          </a:solidFill>
                          <a:latin typeface="Cambria Math" panose="02040503050406030204" pitchFamily="18" charset="0"/>
                        </a:rPr>
                        <m:t>, </m:t>
                      </m:r>
                      <m:d>
                        <m:dPr>
                          <m:begChr m:val="⟨"/>
                          <m:endChr m:val="⟩"/>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𝟑</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𝟑</m:t>
                          </m:r>
                        </m:e>
                      </m:d>
                      <m:r>
                        <a:rPr lang="en-US" altLang="zh-CN" sz="2400" b="1" i="1">
                          <a:solidFill>
                            <a:srgbClr val="002060"/>
                          </a:solidFill>
                          <a:latin typeface="Cambria Math" panose="02040503050406030204" pitchFamily="18" charset="0"/>
                        </a:rPr>
                        <m:t>, </m:t>
                      </m:r>
                      <m:d>
                        <m:dPr>
                          <m:begChr m:val="⟨"/>
                          <m:endChr m:val="⟩"/>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𝟐</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𝟒</m:t>
                          </m:r>
                        </m:e>
                      </m:d>
                      <m:r>
                        <a:rPr lang="en-US" altLang="zh-CN" sz="2400" b="1" i="1">
                          <a:solidFill>
                            <a:srgbClr val="002060"/>
                          </a:solidFill>
                          <a:latin typeface="Cambria Math" panose="02040503050406030204" pitchFamily="18" charset="0"/>
                        </a:rPr>
                        <m:t>, </m:t>
                      </m:r>
                      <m:d>
                        <m:dPr>
                          <m:begChr m:val="⟨"/>
                          <m:endChr m:val="⟩"/>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𝟒</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𝟏</m:t>
                          </m:r>
                        </m:e>
                      </m:d>
                      <m:r>
                        <a:rPr lang="en-US" altLang="zh-CN" sz="2400" b="1" i="1">
                          <a:solidFill>
                            <a:srgbClr val="002060"/>
                          </a:solidFill>
                          <a:latin typeface="Cambria Math" panose="02040503050406030204" pitchFamily="18" charset="0"/>
                        </a:rPr>
                        <m:t>, </m:t>
                      </m:r>
                      <m:d>
                        <m:dPr>
                          <m:begChr m:val="⟨"/>
                          <m:endChr m:val="⟩"/>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𝟏</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𝟒</m:t>
                          </m:r>
                        </m:e>
                      </m:d>
                      <m:r>
                        <m:rPr>
                          <m:lit/>
                        </m:rPr>
                        <a:rPr lang="en-US" altLang="zh-CN" sz="2400" b="1" i="1">
                          <a:solidFill>
                            <a:srgbClr val="002060"/>
                          </a:solidFill>
                          <a:latin typeface="Cambria Math" panose="02040503050406030204" pitchFamily="18" charset="0"/>
                        </a:rPr>
                        <m:t>}</m:t>
                      </m:r>
                    </m:oMath>
                  </a14:m>
                  <a:endParaRPr lang="en-US" altLang="zh-CN" sz="2400" b="1">
                    <a:solidFill>
                      <a:srgbClr val="002060"/>
                    </a:solidFill>
                    <a:latin typeface="楷体" panose="02010609060101010101" pitchFamily="49" charset="-122"/>
                    <a:ea typeface="楷体" panose="02010609060101010101" pitchFamily="49" charset="-122"/>
                  </a:endParaRPr>
                </a:p>
                <a:p>
                  <a:pPr marL="342900" indent="-342900">
                    <a:spcBef>
                      <a:spcPts val="600"/>
                    </a:spcBef>
                    <a:buFont typeface="Arial" panose="020B0604020202020204" pitchFamily="34" charset="0"/>
                    <a:buChar char="•"/>
                  </a:pPr>
                  <a:r>
                    <a:rPr lang="zh-CN" altLang="en-US" sz="2000" b="1">
                      <a:solidFill>
                        <a:schemeClr val="tx2">
                          <a:lumMod val="50000"/>
                        </a:schemeClr>
                      </a:solidFill>
                    </a:rPr>
                    <a:t>利用</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𝑹</m:t>
                      </m:r>
                    </m:oMath>
                  </a14:m>
                  <a:r>
                    <a:rPr lang="zh-CN" altLang="en-US" sz="2000" b="1">
                      <a:solidFill>
                        <a:schemeClr val="tx2">
                          <a:lumMod val="50000"/>
                        </a:schemeClr>
                      </a:solidFill>
                    </a:rPr>
                    <a:t>的</a:t>
                  </a:r>
                  <a:r>
                    <a:rPr lang="zh-CN" altLang="en-US" sz="2000" b="1">
                      <a:solidFill>
                        <a:srgbClr val="C00000"/>
                      </a:solidFill>
                    </a:rPr>
                    <a:t>关系矩阵的逻辑积</a:t>
                  </a:r>
                  <a:r>
                    <a:rPr lang="zh-CN" altLang="en-US" sz="2000" b="1">
                      <a:solidFill>
                        <a:schemeClr val="tx2">
                          <a:lumMod val="50000"/>
                        </a:schemeClr>
                      </a:solidFill>
                    </a:rPr>
                    <a:t>计算</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𝑹</m:t>
                      </m:r>
                    </m:oMath>
                  </a14:m>
                  <a:r>
                    <a:rPr lang="zh-CN" altLang="en-US" sz="2000" b="1">
                      <a:solidFill>
                        <a:schemeClr val="tx2">
                          <a:lumMod val="50000"/>
                        </a:schemeClr>
                      </a:solidFill>
                    </a:rPr>
                    <a:t>的传递闭包，将</a:t>
                  </a:r>
                  <a14:m>
                    <m:oMath xmlns:m="http://schemas.openxmlformats.org/officeDocument/2006/math">
                      <m:sSup>
                        <m:sSupPr>
                          <m:ctrlPr>
                            <a:rPr lang="en-US" altLang="zh-CN" sz="2000" b="1" i="1" smtClean="0">
                              <a:solidFill>
                                <a:schemeClr val="tx2">
                                  <a:lumMod val="50000"/>
                                </a:schemeClr>
                              </a:solidFill>
                              <a:latin typeface="Cambria Math" panose="02040503050406030204" pitchFamily="18" charset="0"/>
                            </a:rPr>
                          </m:ctrlPr>
                        </m:sSupPr>
                        <m:e>
                          <m:r>
                            <a:rPr lang="en-US" altLang="zh-CN" sz="2000" b="1" i="1" smtClean="0">
                              <a:solidFill>
                                <a:schemeClr val="tx2">
                                  <a:lumMod val="50000"/>
                                </a:schemeClr>
                              </a:solidFill>
                              <a:latin typeface="Cambria Math" panose="02040503050406030204" pitchFamily="18" charset="0"/>
                            </a:rPr>
                            <m:t>𝑹</m:t>
                          </m:r>
                        </m:e>
                        <m:sup>
                          <m:r>
                            <a:rPr lang="en-US" altLang="zh-CN" sz="2000" b="1" i="1" smtClean="0">
                              <a:solidFill>
                                <a:schemeClr val="tx2">
                                  <a:lumMod val="50000"/>
                                </a:schemeClr>
                              </a:solidFill>
                              <a:latin typeface="Cambria Math" panose="02040503050406030204" pitchFamily="18" charset="0"/>
                            </a:rPr>
                            <m:t>𝒌</m:t>
                          </m:r>
                        </m:sup>
                      </m:sSup>
                    </m:oMath>
                  </a14:m>
                  <a:r>
                    <a:rPr lang="zh-CN" altLang="en-US" sz="2000" b="1">
                      <a:solidFill>
                        <a:schemeClr val="tx2">
                          <a:lumMod val="50000"/>
                        </a:schemeClr>
                      </a:solidFill>
                    </a:rPr>
                    <a:t>的关系矩阵记为</a:t>
                  </a:r>
                  <a14:m>
                    <m:oMath xmlns:m="http://schemas.openxmlformats.org/officeDocument/2006/math">
                      <m:sSubSup>
                        <m:sSubSupPr>
                          <m:ctrlPr>
                            <a:rPr lang="en-US" altLang="zh-CN" sz="2000" b="1" i="1" smtClean="0">
                              <a:solidFill>
                                <a:schemeClr val="tx2">
                                  <a:lumMod val="50000"/>
                                </a:schemeClr>
                              </a:solidFill>
                              <a:latin typeface="Cambria Math" panose="02040503050406030204" pitchFamily="18" charset="0"/>
                            </a:rPr>
                          </m:ctrlPr>
                        </m:sSubSupPr>
                        <m:e>
                          <m:r>
                            <a:rPr lang="en-US" altLang="zh-CN" sz="2000" b="1" i="1" smtClean="0">
                              <a:solidFill>
                                <a:schemeClr val="tx2">
                                  <a:lumMod val="50000"/>
                                </a:schemeClr>
                              </a:solidFill>
                              <a:latin typeface="Cambria Math" panose="02040503050406030204" pitchFamily="18" charset="0"/>
                            </a:rPr>
                            <m:t>𝑴</m:t>
                          </m:r>
                        </m:e>
                        <m:sub>
                          <m:r>
                            <a:rPr lang="en-US" altLang="zh-CN" sz="2000" b="1" i="1" smtClean="0">
                              <a:solidFill>
                                <a:schemeClr val="tx2">
                                  <a:lumMod val="50000"/>
                                </a:schemeClr>
                              </a:solidFill>
                              <a:latin typeface="Cambria Math" panose="02040503050406030204" pitchFamily="18" charset="0"/>
                            </a:rPr>
                            <m:t>𝑹</m:t>
                          </m:r>
                        </m:sub>
                        <m:sup>
                          <m:d>
                            <m:dPr>
                              <m:begChr m:val="["/>
                              <m:endChr m:val="]"/>
                              <m:ctrlPr>
                                <a:rPr lang="en-US" altLang="zh-CN" sz="2000" b="1" i="1" smtClean="0">
                                  <a:solidFill>
                                    <a:schemeClr val="tx2">
                                      <a:lumMod val="50000"/>
                                    </a:schemeClr>
                                  </a:solidFill>
                                  <a:latin typeface="Cambria Math" panose="02040503050406030204" pitchFamily="18" charset="0"/>
                                </a:rPr>
                              </m:ctrlPr>
                            </m:dPr>
                            <m:e>
                              <m:r>
                                <a:rPr lang="en-US" altLang="zh-CN" sz="2000" b="1" i="1" smtClean="0">
                                  <a:solidFill>
                                    <a:schemeClr val="tx2">
                                      <a:lumMod val="50000"/>
                                    </a:schemeClr>
                                  </a:solidFill>
                                  <a:latin typeface="Cambria Math" panose="02040503050406030204" pitchFamily="18" charset="0"/>
                                </a:rPr>
                                <m:t>𝒌</m:t>
                              </m:r>
                            </m:e>
                          </m:d>
                        </m:sup>
                      </m:sSubSup>
                    </m:oMath>
                  </a14:m>
                  <a:r>
                    <a:rPr lang="zh-CN" altLang="en-US" sz="2000" b="1">
                      <a:solidFill>
                        <a:schemeClr val="tx2">
                          <a:lumMod val="50000"/>
                        </a:schemeClr>
                      </a:solidFill>
                    </a:rPr>
                    <a:t>，则：</a:t>
                  </a:r>
                </a:p>
                <a:p>
                  <a:pPr algn="ctr">
                    <a:spcBef>
                      <a:spcPts val="600"/>
                    </a:spcBef>
                  </a:pPr>
                  <a14:m>
                    <m:oMath xmlns:m="http://schemas.openxmlformats.org/officeDocument/2006/math">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𝑴</m:t>
                          </m:r>
                        </m:e>
                        <m:sub>
                          <m:r>
                            <a:rPr lang="en-US" altLang="zh-CN" sz="2000" b="1" i="1" smtClean="0">
                              <a:solidFill>
                                <a:schemeClr val="accent2">
                                  <a:lumMod val="50000"/>
                                </a:schemeClr>
                              </a:solidFill>
                              <a:latin typeface="Cambria Math" panose="02040503050406030204" pitchFamily="18" charset="0"/>
                            </a:rPr>
                            <m:t>𝑹</m:t>
                          </m:r>
                        </m:sub>
                      </m:sSub>
                      <m:r>
                        <a:rPr lang="en-US" altLang="zh-CN" sz="2000" b="1" i="1" smtClean="0">
                          <a:solidFill>
                            <a:schemeClr val="accent2">
                              <a:lumMod val="50000"/>
                            </a:schemeClr>
                          </a:solidFill>
                          <a:latin typeface="Cambria Math" panose="02040503050406030204" pitchFamily="18" charset="0"/>
                        </a:rPr>
                        <m:t>=</m:t>
                      </m:r>
                    </m:oMath>
                  </a14:m>
                  <a:r>
                    <a:rPr lang="en-US" altLang="zh-CN" sz="2000" b="1">
                      <a:solidFill>
                        <a:schemeClr val="accent2">
                          <a:lumMod val="50000"/>
                        </a:schemeClr>
                      </a:solidFill>
                    </a:rPr>
                    <a:t> </a:t>
                  </a:r>
                  <a:r>
                    <a:rPr lang="en-US" altLang="zh-CN" sz="2000" b="1">
                      <a:solidFill>
                        <a:srgbClr val="C00000"/>
                      </a:solidFill>
                    </a:rPr>
                    <a:t>A</a:t>
                  </a:r>
                  <a:r>
                    <a:rPr lang="en-US" altLang="zh-CN" sz="2000" b="1">
                      <a:solidFill>
                        <a:schemeClr val="accent2">
                          <a:lumMod val="50000"/>
                        </a:schemeClr>
                      </a:solidFill>
                    </a:rPr>
                    <a:t>		</a:t>
                  </a:r>
                  <a14:m>
                    <m:oMath xmlns:m="http://schemas.openxmlformats.org/officeDocument/2006/math">
                      <m:sSubSup>
                        <m:sSubSupPr>
                          <m:ctrlPr>
                            <a:rPr lang="en-US" altLang="zh-CN" sz="2000" b="1" i="1" smtClean="0">
                              <a:solidFill>
                                <a:schemeClr val="accent2">
                                  <a:lumMod val="50000"/>
                                </a:schemeClr>
                              </a:solidFill>
                              <a:latin typeface="Cambria Math" panose="02040503050406030204" pitchFamily="18" charset="0"/>
                            </a:rPr>
                          </m:ctrlPr>
                        </m:sSubSupPr>
                        <m:e>
                          <m:r>
                            <a:rPr lang="en-US" altLang="zh-CN" sz="2000" b="1" i="1" smtClean="0">
                              <a:solidFill>
                                <a:schemeClr val="accent2">
                                  <a:lumMod val="50000"/>
                                </a:schemeClr>
                              </a:solidFill>
                              <a:latin typeface="Cambria Math" panose="02040503050406030204" pitchFamily="18" charset="0"/>
                            </a:rPr>
                            <m:t>𝑴</m:t>
                          </m:r>
                        </m:e>
                        <m:sub>
                          <m:r>
                            <a:rPr lang="en-US" altLang="zh-CN" sz="2000" b="1" i="1">
                              <a:solidFill>
                                <a:schemeClr val="accent2">
                                  <a:lumMod val="50000"/>
                                </a:schemeClr>
                              </a:solidFill>
                              <a:latin typeface="Cambria Math" panose="02040503050406030204" pitchFamily="18" charset="0"/>
                            </a:rPr>
                            <m:t>𝑹</m:t>
                          </m:r>
                        </m:sub>
                        <m:sup>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𝟐</m:t>
                              </m:r>
                            </m:e>
                          </m:d>
                        </m:sup>
                      </m:sSubSup>
                    </m:oMath>
                  </a14:m>
                  <a:r>
                    <a:rPr lang="en-US" altLang="zh-CN" sz="2000" b="1">
                      <a:solidFill>
                        <a:schemeClr val="accent2">
                          <a:lumMod val="50000"/>
                        </a:schemeClr>
                      </a:solidFill>
                    </a:rPr>
                    <a:t>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oMath>
                  </a14:m>
                  <a:r>
                    <a:rPr lang="en-US" altLang="zh-CN" sz="2000" b="1">
                      <a:solidFill>
                        <a:schemeClr val="accent2">
                          <a:lumMod val="50000"/>
                        </a:schemeClr>
                      </a:solidFill>
                    </a:rPr>
                    <a:t> </a:t>
                  </a:r>
                  <a:r>
                    <a:rPr lang="en-US" altLang="zh-CN" sz="2000" b="1">
                      <a:solidFill>
                        <a:srgbClr val="C00000"/>
                      </a:solidFill>
                    </a:rPr>
                    <a:t>D</a:t>
                  </a:r>
                  <a:r>
                    <a:rPr lang="en-US" altLang="zh-CN" sz="2000" b="1">
                      <a:solidFill>
                        <a:schemeClr val="accent2">
                          <a:lumMod val="50000"/>
                        </a:schemeClr>
                      </a:solidFill>
                    </a:rPr>
                    <a:t>	</a:t>
                  </a:r>
                  <a14:m>
                    <m:oMath xmlns:m="http://schemas.openxmlformats.org/officeDocument/2006/math">
                      <m:sSubSup>
                        <m:sSubSupPr>
                          <m:ctrlPr>
                            <a:rPr lang="en-US" altLang="zh-CN" sz="2000" b="1" i="1" smtClean="0">
                              <a:solidFill>
                                <a:schemeClr val="accent2">
                                  <a:lumMod val="50000"/>
                                </a:schemeClr>
                              </a:solidFill>
                              <a:latin typeface="Cambria Math" panose="02040503050406030204" pitchFamily="18" charset="0"/>
                            </a:rPr>
                          </m:ctrlPr>
                        </m:sSubSupPr>
                        <m:e>
                          <m:r>
                            <a:rPr lang="en-US" altLang="zh-CN" sz="2000" b="1" i="1" smtClean="0">
                              <a:solidFill>
                                <a:schemeClr val="accent2">
                                  <a:lumMod val="50000"/>
                                </a:schemeClr>
                              </a:solidFill>
                              <a:latin typeface="Cambria Math" panose="02040503050406030204" pitchFamily="18" charset="0"/>
                            </a:rPr>
                            <m:t>𝑴</m:t>
                          </m:r>
                        </m:e>
                        <m:sub>
                          <m:r>
                            <a:rPr lang="en-US" altLang="zh-CN" sz="2000" b="1" i="1">
                              <a:solidFill>
                                <a:schemeClr val="accent2">
                                  <a:lumMod val="50000"/>
                                </a:schemeClr>
                              </a:solidFill>
                              <a:latin typeface="Cambria Math" panose="02040503050406030204" pitchFamily="18" charset="0"/>
                            </a:rPr>
                            <m:t>𝑹</m:t>
                          </m:r>
                        </m:sub>
                        <m:sup>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𝟑</m:t>
                              </m:r>
                            </m:e>
                          </m:d>
                        </m:sup>
                      </m:sSubSup>
                    </m:oMath>
                  </a14:m>
                  <a:r>
                    <a:rPr lang="en-US" altLang="zh-CN" sz="2000" b="1">
                      <a:solidFill>
                        <a:schemeClr val="accent2">
                          <a:lumMod val="50000"/>
                        </a:schemeClr>
                      </a:solidFill>
                    </a:rPr>
                    <a:t>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oMath>
                  </a14:m>
                  <a:r>
                    <a:rPr lang="en-US" altLang="zh-CN" sz="2000" b="1">
                      <a:solidFill>
                        <a:schemeClr val="accent2">
                          <a:lumMod val="50000"/>
                        </a:schemeClr>
                      </a:solidFill>
                    </a:rPr>
                    <a:t> </a:t>
                  </a:r>
                  <a:r>
                    <a:rPr lang="en-US" altLang="zh-CN" sz="2000" b="1">
                      <a:solidFill>
                        <a:srgbClr val="C00000"/>
                      </a:solidFill>
                    </a:rPr>
                    <a:t>C</a:t>
                  </a:r>
                  <a:r>
                    <a:rPr lang="en-US" altLang="zh-CN" sz="2000" b="1">
                      <a:solidFill>
                        <a:schemeClr val="accent2">
                          <a:lumMod val="50000"/>
                        </a:schemeClr>
                      </a:solidFill>
                    </a:rPr>
                    <a:t>	</a:t>
                  </a:r>
                  <a14:m>
                    <m:oMath xmlns:m="http://schemas.openxmlformats.org/officeDocument/2006/math">
                      <m:sSubSup>
                        <m:sSubSupPr>
                          <m:ctrlPr>
                            <a:rPr lang="en-US" altLang="zh-CN" sz="2000" b="1" i="1" smtClean="0">
                              <a:solidFill>
                                <a:schemeClr val="accent2">
                                  <a:lumMod val="50000"/>
                                </a:schemeClr>
                              </a:solidFill>
                              <a:latin typeface="Cambria Math" panose="02040503050406030204" pitchFamily="18" charset="0"/>
                            </a:rPr>
                          </m:ctrlPr>
                        </m:sSubSupPr>
                        <m:e>
                          <m:r>
                            <a:rPr lang="en-US" altLang="zh-CN" sz="2000" b="1" i="1" smtClean="0">
                              <a:solidFill>
                                <a:schemeClr val="accent2">
                                  <a:lumMod val="50000"/>
                                </a:schemeClr>
                              </a:solidFill>
                              <a:latin typeface="Cambria Math" panose="02040503050406030204" pitchFamily="18" charset="0"/>
                            </a:rPr>
                            <m:t>𝑴</m:t>
                          </m:r>
                        </m:e>
                        <m:sub>
                          <m:r>
                            <a:rPr lang="en-US" altLang="zh-CN" sz="2000" b="1" i="1">
                              <a:solidFill>
                                <a:schemeClr val="accent2">
                                  <a:lumMod val="50000"/>
                                </a:schemeClr>
                              </a:solidFill>
                              <a:latin typeface="Cambria Math" panose="02040503050406030204" pitchFamily="18" charset="0"/>
                            </a:rPr>
                            <m:t>𝑹</m:t>
                          </m:r>
                        </m:sub>
                        <m:sup>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𝟒</m:t>
                              </m:r>
                            </m:e>
                          </m:d>
                        </m:sup>
                      </m:sSubSup>
                    </m:oMath>
                  </a14:m>
                  <a:r>
                    <a:rPr lang="en-US" altLang="zh-CN" sz="2000" b="1">
                      <a:solidFill>
                        <a:schemeClr val="accent2">
                          <a:lumMod val="50000"/>
                        </a:schemeClr>
                      </a:solidFill>
                    </a:rPr>
                    <a:t>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oMath>
                  </a14:m>
                  <a:r>
                    <a:rPr lang="en-US" altLang="zh-CN" sz="2000" b="1">
                      <a:solidFill>
                        <a:schemeClr val="accent2">
                          <a:lumMod val="50000"/>
                        </a:schemeClr>
                      </a:solidFill>
                    </a:rPr>
                    <a:t> </a:t>
                  </a:r>
                  <a:r>
                    <a:rPr lang="en-US" altLang="zh-CN" sz="2000" b="1">
                      <a:solidFill>
                        <a:srgbClr val="C00000"/>
                      </a:solidFill>
                    </a:rPr>
                    <a:t>D</a:t>
                  </a:r>
                  <a:r>
                    <a:rPr lang="en-US" altLang="zh-CN" sz="2000" b="1">
                      <a:solidFill>
                        <a:schemeClr val="accent2">
                          <a:lumMod val="50000"/>
                        </a:schemeClr>
                      </a:solidFill>
                    </a:rPr>
                    <a:t>	</a:t>
                  </a:r>
                  <a14:m>
                    <m:oMath xmlns:m="http://schemas.openxmlformats.org/officeDocument/2006/math">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𝑴</m:t>
                          </m:r>
                        </m:e>
                        <m:sub>
                          <m:r>
                            <a:rPr lang="en-US" altLang="zh-CN" sz="2000" b="1" i="1" smtClean="0">
                              <a:solidFill>
                                <a:schemeClr val="accent2">
                                  <a:lumMod val="50000"/>
                                </a:schemeClr>
                              </a:solidFill>
                              <a:latin typeface="Cambria Math" panose="02040503050406030204" pitchFamily="18" charset="0"/>
                            </a:rPr>
                            <m:t>𝒕</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𝑹</m:t>
                              </m:r>
                            </m:e>
                          </m:d>
                        </m:sub>
                      </m:sSub>
                    </m:oMath>
                  </a14:m>
                  <a:r>
                    <a:rPr lang="en-US" altLang="zh-CN" sz="2000" b="1">
                      <a:solidFill>
                        <a:schemeClr val="accent2">
                          <a:lumMod val="50000"/>
                        </a:schemeClr>
                      </a:solidFill>
                    </a:rPr>
                    <a:t>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oMath>
                  </a14:m>
                  <a:r>
                    <a:rPr lang="en-US" altLang="zh-CN" sz="2000" b="1">
                      <a:solidFill>
                        <a:schemeClr val="accent2">
                          <a:lumMod val="50000"/>
                        </a:schemeClr>
                      </a:solidFill>
                    </a:rPr>
                    <a:t> </a:t>
                  </a:r>
                  <a:r>
                    <a:rPr lang="en-US" altLang="zh-CN" sz="2000" b="1">
                      <a:solidFill>
                        <a:srgbClr val="C00000"/>
                      </a:solidFill>
                    </a:rPr>
                    <a:t>E</a:t>
                  </a:r>
                  <a:r>
                    <a:rPr lang="en-US" altLang="zh-CN" sz="2000" b="1">
                      <a:solidFill>
                        <a:schemeClr val="accent2">
                          <a:lumMod val="50000"/>
                        </a:schemeClr>
                      </a:solidFill>
                    </a:rPr>
                    <a:t> </a:t>
                  </a:r>
                  <a:endParaRPr lang="zh-CN" altLang="en-US" sz="2000" b="1"/>
                </a:p>
              </p:txBody>
            </p:sp>
          </mc:Choice>
          <mc:Fallback xmlns="">
            <p:sp>
              <p:nvSpPr>
                <p:cNvPr id="2" name="文本框 1">
                  <a:extLst>
                    <a:ext uri="{FF2B5EF4-FFF2-40B4-BE49-F238E27FC236}">
                      <a16:creationId xmlns:a16="http://schemas.microsoft.com/office/drawing/2014/main" id="{07AB5892-D1C7-4000-950C-CC095722AC29}"/>
                    </a:ext>
                  </a:extLst>
                </p:cNvPr>
                <p:cNvSpPr txBox="1">
                  <a:spLocks noRot="1" noChangeAspect="1" noMove="1" noResize="1" noEditPoints="1" noAdjustHandles="1" noChangeArrowheads="1" noChangeShapeType="1" noTextEdit="1"/>
                </p:cNvSpPr>
                <p:nvPr/>
              </p:nvSpPr>
              <p:spPr>
                <a:xfrm>
                  <a:off x="887700" y="1103964"/>
                  <a:ext cx="10492241" cy="1385507"/>
                </a:xfrm>
                <a:prstGeom prst="rect">
                  <a:avLst/>
                </a:prstGeom>
                <a:blipFill>
                  <a:blip r:embed="rId2"/>
                  <a:stretch>
                    <a:fillRect l="-871" t="-4846" b="-5727"/>
                  </a:stretch>
                </a:blipFill>
              </p:spPr>
              <p:txBody>
                <a:bodyPr/>
                <a:lstStyle/>
                <a:p>
                  <a:r>
                    <a:rPr lang="zh-CN" altLang="en-US">
                      <a:noFill/>
                    </a:rPr>
                    <a:t> </a:t>
                  </a:r>
                </a:p>
              </p:txBody>
            </p:sp>
          </mc:Fallback>
        </mc:AlternateContent>
        <p:cxnSp>
          <p:nvCxnSpPr>
            <p:cNvPr id="4" name="直接连接符 3">
              <a:extLst>
                <a:ext uri="{FF2B5EF4-FFF2-40B4-BE49-F238E27FC236}">
                  <a16:creationId xmlns:a16="http://schemas.microsoft.com/office/drawing/2014/main" id="{5D2E8DA8-35B1-44CD-9B7D-D499BE5973F3}"/>
                </a:ext>
              </a:extLst>
            </p:cNvPr>
            <p:cNvCxnSpPr/>
            <p:nvPr/>
          </p:nvCxnSpPr>
          <p:spPr>
            <a:xfrm>
              <a:off x="2596362" y="2362756"/>
              <a:ext cx="941098"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C3747C44-0075-4F57-809B-FD17EF72E297}"/>
                </a:ext>
              </a:extLst>
            </p:cNvPr>
            <p:cNvCxnSpPr/>
            <p:nvPr/>
          </p:nvCxnSpPr>
          <p:spPr>
            <a:xfrm>
              <a:off x="4544190" y="2362756"/>
              <a:ext cx="941098"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2BB5219D-8BFB-4B21-9F3C-73300925BC23}"/>
                </a:ext>
              </a:extLst>
            </p:cNvPr>
            <p:cNvCxnSpPr/>
            <p:nvPr/>
          </p:nvCxnSpPr>
          <p:spPr>
            <a:xfrm>
              <a:off x="6366315" y="2362756"/>
              <a:ext cx="941098"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113F2644-D61B-4453-9FC9-41422D734E14}"/>
                </a:ext>
              </a:extLst>
            </p:cNvPr>
            <p:cNvCxnSpPr/>
            <p:nvPr/>
          </p:nvCxnSpPr>
          <p:spPr>
            <a:xfrm>
              <a:off x="8188440" y="2362756"/>
              <a:ext cx="941098"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C047F7E8-876B-4CF1-98E6-62265A2C2FA0}"/>
                </a:ext>
              </a:extLst>
            </p:cNvPr>
            <p:cNvCxnSpPr/>
            <p:nvPr/>
          </p:nvCxnSpPr>
          <p:spPr>
            <a:xfrm>
              <a:off x="10157404" y="2362756"/>
              <a:ext cx="941098"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pic>
        <p:nvPicPr>
          <p:cNvPr id="15" name="图片 14">
            <a:extLst>
              <a:ext uri="{FF2B5EF4-FFF2-40B4-BE49-F238E27FC236}">
                <a16:creationId xmlns:a16="http://schemas.microsoft.com/office/drawing/2014/main" id="{5FD7EFDB-6309-4BFF-B854-7D8480FCB637}"/>
              </a:ext>
            </a:extLst>
          </p:cNvPr>
          <p:cNvPicPr>
            <a:picLocks noChangeAspect="1"/>
          </p:cNvPicPr>
          <p:nvPr/>
        </p:nvPicPr>
        <p:blipFill>
          <a:blip r:embed="rId3"/>
          <a:stretch>
            <a:fillRect/>
          </a:stretch>
        </p:blipFill>
        <p:spPr>
          <a:xfrm>
            <a:off x="828125" y="2971999"/>
            <a:ext cx="7426226" cy="2819337"/>
          </a:xfrm>
          <a:prstGeom prst="rect">
            <a:avLst/>
          </a:prstGeom>
        </p:spPr>
      </p:pic>
      <p:sp>
        <p:nvSpPr>
          <p:cNvPr id="21" name="文本框 20">
            <a:extLst>
              <a:ext uri="{FF2B5EF4-FFF2-40B4-BE49-F238E27FC236}">
                <a16:creationId xmlns:a16="http://schemas.microsoft.com/office/drawing/2014/main" id="{9585F36A-974C-4B84-AD82-3D9E52A45236}"/>
              </a:ext>
            </a:extLst>
          </p:cNvPr>
          <p:cNvSpPr txBox="1"/>
          <p:nvPr/>
        </p:nvSpPr>
        <p:spPr>
          <a:xfrm>
            <a:off x="9939370" y="1763415"/>
            <a:ext cx="1822125" cy="553998"/>
          </a:xfrm>
          <a:prstGeom prst="rect">
            <a:avLst/>
          </a:prstGeom>
          <a:solidFill>
            <a:schemeClr val="accent4">
              <a:lumMod val="20000"/>
              <a:lumOff val="80000"/>
            </a:schemeClr>
          </a:solidFill>
        </p:spPr>
        <p:txBody>
          <a:bodyPr wrap="square" tIns="0" bIns="0" rtlCol="0">
            <a:spAutoFit/>
          </a:bodyPr>
          <a:lstStyle/>
          <a:p>
            <a:r>
              <a:rPr lang="zh-CN" altLang="en-US" b="1">
                <a:solidFill>
                  <a:schemeClr val="accent2">
                    <a:lumMod val="50000"/>
                  </a:schemeClr>
                </a:solidFill>
              </a:rPr>
              <a:t>使用下面矩阵选项的字母填空</a:t>
            </a:r>
          </a:p>
        </p:txBody>
      </p:sp>
      <p:sp>
        <p:nvSpPr>
          <p:cNvPr id="3" name="文本框 2">
            <a:extLst>
              <a:ext uri="{FF2B5EF4-FFF2-40B4-BE49-F238E27FC236}">
                <a16:creationId xmlns:a16="http://schemas.microsoft.com/office/drawing/2014/main" id="{11295BBD-187D-497B-BAAE-1D57CEE57562}"/>
              </a:ext>
            </a:extLst>
          </p:cNvPr>
          <p:cNvSpPr txBox="1"/>
          <p:nvPr/>
        </p:nvSpPr>
        <p:spPr>
          <a:xfrm>
            <a:off x="2551866" y="2282920"/>
            <a:ext cx="418266" cy="276999"/>
          </a:xfrm>
          <a:prstGeom prst="rect">
            <a:avLst/>
          </a:prstGeom>
          <a:solidFill>
            <a:srgbClr val="F0F7EC"/>
          </a:solidFill>
        </p:spPr>
        <p:txBody>
          <a:bodyPr wrap="square" tIns="0" bIns="0" rtlCol="0">
            <a:spAutoFit/>
          </a:bodyPr>
          <a:lstStyle/>
          <a:p>
            <a:pPr algn="ctr"/>
            <a:r>
              <a:rPr lang="en-US" altLang="zh-CN" b="1">
                <a:solidFill>
                  <a:srgbClr val="C00000"/>
                </a:solidFill>
              </a:rPr>
              <a:t>(1)</a:t>
            </a:r>
            <a:endParaRPr lang="zh-CN" altLang="en-US" b="1">
              <a:solidFill>
                <a:srgbClr val="C00000"/>
              </a:solidFill>
            </a:endParaRPr>
          </a:p>
        </p:txBody>
      </p:sp>
      <p:sp>
        <p:nvSpPr>
          <p:cNvPr id="22" name="文本框 21">
            <a:extLst>
              <a:ext uri="{FF2B5EF4-FFF2-40B4-BE49-F238E27FC236}">
                <a16:creationId xmlns:a16="http://schemas.microsoft.com/office/drawing/2014/main" id="{CFEB19A1-E453-4C06-8EBA-2152C53AE3C2}"/>
              </a:ext>
            </a:extLst>
          </p:cNvPr>
          <p:cNvSpPr txBox="1"/>
          <p:nvPr/>
        </p:nvSpPr>
        <p:spPr>
          <a:xfrm>
            <a:off x="4462987" y="2282919"/>
            <a:ext cx="418266" cy="276999"/>
          </a:xfrm>
          <a:prstGeom prst="rect">
            <a:avLst/>
          </a:prstGeom>
          <a:solidFill>
            <a:srgbClr val="F0F7EC"/>
          </a:solidFill>
        </p:spPr>
        <p:txBody>
          <a:bodyPr wrap="square" tIns="0" bIns="0" rtlCol="0">
            <a:spAutoFit/>
          </a:bodyPr>
          <a:lstStyle/>
          <a:p>
            <a:pPr algn="ctr"/>
            <a:r>
              <a:rPr lang="en-US" altLang="zh-CN" b="1">
                <a:solidFill>
                  <a:srgbClr val="C00000"/>
                </a:solidFill>
              </a:rPr>
              <a:t>(2)</a:t>
            </a:r>
            <a:endParaRPr lang="zh-CN" altLang="en-US" b="1">
              <a:solidFill>
                <a:srgbClr val="C00000"/>
              </a:solidFill>
            </a:endParaRPr>
          </a:p>
        </p:txBody>
      </p:sp>
      <p:sp>
        <p:nvSpPr>
          <p:cNvPr id="23" name="文本框 22">
            <a:extLst>
              <a:ext uri="{FF2B5EF4-FFF2-40B4-BE49-F238E27FC236}">
                <a16:creationId xmlns:a16="http://schemas.microsoft.com/office/drawing/2014/main" id="{3EDEECD4-5459-4635-92AC-1B6C03D21483}"/>
              </a:ext>
            </a:extLst>
          </p:cNvPr>
          <p:cNvSpPr txBox="1"/>
          <p:nvPr/>
        </p:nvSpPr>
        <p:spPr>
          <a:xfrm>
            <a:off x="6243943" y="2287479"/>
            <a:ext cx="418266" cy="276999"/>
          </a:xfrm>
          <a:prstGeom prst="rect">
            <a:avLst/>
          </a:prstGeom>
          <a:solidFill>
            <a:srgbClr val="F0F7EC"/>
          </a:solidFill>
        </p:spPr>
        <p:txBody>
          <a:bodyPr wrap="square" tIns="0" bIns="0" rtlCol="0">
            <a:spAutoFit/>
          </a:bodyPr>
          <a:lstStyle/>
          <a:p>
            <a:pPr algn="ctr"/>
            <a:r>
              <a:rPr lang="en-US" altLang="zh-CN" b="1">
                <a:solidFill>
                  <a:srgbClr val="C00000"/>
                </a:solidFill>
              </a:rPr>
              <a:t>(3)</a:t>
            </a:r>
            <a:endParaRPr lang="zh-CN" altLang="en-US" b="1">
              <a:solidFill>
                <a:srgbClr val="C00000"/>
              </a:solidFill>
            </a:endParaRPr>
          </a:p>
        </p:txBody>
      </p:sp>
      <p:sp>
        <p:nvSpPr>
          <p:cNvPr id="24" name="文本框 23">
            <a:extLst>
              <a:ext uri="{FF2B5EF4-FFF2-40B4-BE49-F238E27FC236}">
                <a16:creationId xmlns:a16="http://schemas.microsoft.com/office/drawing/2014/main" id="{3A9EFAB7-AF6C-49E8-B932-43A2B47EE5B0}"/>
              </a:ext>
            </a:extLst>
          </p:cNvPr>
          <p:cNvSpPr txBox="1"/>
          <p:nvPr/>
        </p:nvSpPr>
        <p:spPr>
          <a:xfrm>
            <a:off x="8155064" y="2295314"/>
            <a:ext cx="418266" cy="276999"/>
          </a:xfrm>
          <a:prstGeom prst="rect">
            <a:avLst/>
          </a:prstGeom>
          <a:solidFill>
            <a:srgbClr val="F0F7EC"/>
          </a:solidFill>
        </p:spPr>
        <p:txBody>
          <a:bodyPr wrap="square" tIns="0" bIns="0" rtlCol="0">
            <a:spAutoFit/>
          </a:bodyPr>
          <a:lstStyle/>
          <a:p>
            <a:pPr algn="ctr"/>
            <a:r>
              <a:rPr lang="en-US" altLang="zh-CN" b="1">
                <a:solidFill>
                  <a:srgbClr val="C00000"/>
                </a:solidFill>
              </a:rPr>
              <a:t>(4)</a:t>
            </a:r>
            <a:endParaRPr lang="zh-CN" altLang="en-US" b="1">
              <a:solidFill>
                <a:srgbClr val="C00000"/>
              </a:solidFill>
            </a:endParaRPr>
          </a:p>
        </p:txBody>
      </p:sp>
      <p:sp>
        <p:nvSpPr>
          <p:cNvPr id="25" name="文本框 24">
            <a:extLst>
              <a:ext uri="{FF2B5EF4-FFF2-40B4-BE49-F238E27FC236}">
                <a16:creationId xmlns:a16="http://schemas.microsoft.com/office/drawing/2014/main" id="{ECD61EE0-BB29-44C9-8B93-DE3F96B06094}"/>
              </a:ext>
            </a:extLst>
          </p:cNvPr>
          <p:cNvSpPr txBox="1"/>
          <p:nvPr/>
        </p:nvSpPr>
        <p:spPr>
          <a:xfrm>
            <a:off x="10092881" y="2282920"/>
            <a:ext cx="418266" cy="276999"/>
          </a:xfrm>
          <a:prstGeom prst="rect">
            <a:avLst/>
          </a:prstGeom>
          <a:solidFill>
            <a:srgbClr val="F0F7EC"/>
          </a:solidFill>
        </p:spPr>
        <p:txBody>
          <a:bodyPr wrap="square" tIns="0" bIns="0" rtlCol="0">
            <a:spAutoFit/>
          </a:bodyPr>
          <a:lstStyle/>
          <a:p>
            <a:pPr algn="ctr"/>
            <a:r>
              <a:rPr lang="en-US" altLang="zh-CN" b="1">
                <a:solidFill>
                  <a:srgbClr val="C00000"/>
                </a:solidFill>
              </a:rPr>
              <a:t>(5)</a:t>
            </a:r>
            <a:endParaRPr lang="zh-CN" altLang="en-US" b="1">
              <a:solidFill>
                <a:srgbClr val="C00000"/>
              </a:solidFill>
            </a:endParaRPr>
          </a:p>
        </p:txBody>
      </p:sp>
    </p:spTree>
    <p:extLst>
      <p:ext uri="{BB962C8B-B14F-4D97-AF65-F5344CB8AC3E}">
        <p14:creationId xmlns:p14="http://schemas.microsoft.com/office/powerpoint/2010/main" val="25790182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传递闭包的计算</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第二十讲  关系的闭包</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26</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关系传递闭包计算练习</a:t>
            </a:r>
          </a:p>
        </p:txBody>
      </p:sp>
      <p:grpSp>
        <p:nvGrpSpPr>
          <p:cNvPr id="6" name="组合 5">
            <a:extLst>
              <a:ext uri="{FF2B5EF4-FFF2-40B4-BE49-F238E27FC236}">
                <a16:creationId xmlns:a16="http://schemas.microsoft.com/office/drawing/2014/main" id="{1B1707EC-FCB6-4F1D-AA38-8186DD9E392C}"/>
              </a:ext>
            </a:extLst>
          </p:cNvPr>
          <p:cNvGrpSpPr/>
          <p:nvPr/>
        </p:nvGrpSpPr>
        <p:grpSpPr>
          <a:xfrm>
            <a:off x="849878" y="1317546"/>
            <a:ext cx="10492241" cy="1385507"/>
            <a:chOff x="887700" y="1103964"/>
            <a:chExt cx="10492241" cy="1385507"/>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7AB5892-D1C7-4000-950C-CC095722AC29}"/>
                    </a:ext>
                  </a:extLst>
                </p:cNvPr>
                <p:cNvSpPr txBox="1"/>
                <p:nvPr/>
              </p:nvSpPr>
              <p:spPr>
                <a:xfrm>
                  <a:off x="887700" y="1103964"/>
                  <a:ext cx="10492241" cy="1385507"/>
                </a:xfrm>
                <a:prstGeom prst="rect">
                  <a:avLst/>
                </a:prstGeom>
                <a:solidFill>
                  <a:schemeClr val="accent6">
                    <a:lumMod val="20000"/>
                    <a:lumOff val="80000"/>
                    <a:alpha val="50000"/>
                  </a:schemeClr>
                </a:solidFill>
              </p:spPr>
              <p:txBody>
                <a:bodyPr wrap="square" rtlCol="0">
                  <a:spAutoFit/>
                </a:bodyPr>
                <a:lstStyle/>
                <a:p>
                  <a:pPr>
                    <a:spcBef>
                      <a:spcPts val="600"/>
                    </a:spcBef>
                  </a:pPr>
                  <a:r>
                    <a:rPr lang="zh-CN" altLang="en-US" sz="2400" b="1">
                      <a:solidFill>
                        <a:srgbClr val="002060"/>
                      </a:solidFill>
                      <a:latin typeface="楷体" panose="02010609060101010101" pitchFamily="49" charset="-122"/>
                      <a:ea typeface="楷体" panose="02010609060101010101" pitchFamily="49" charset="-122"/>
                    </a:rPr>
                    <a:t>集合</a:t>
                  </a:r>
                  <a14:m>
                    <m:oMath xmlns:m="http://schemas.openxmlformats.org/officeDocument/2006/math">
                      <m:r>
                        <a:rPr lang="en-US" altLang="zh-CN" sz="2400" b="1" i="1" smtClean="0">
                          <a:solidFill>
                            <a:srgbClr val="002060"/>
                          </a:solidFill>
                          <a:latin typeface="Cambria Math" panose="02040503050406030204" pitchFamily="18" charset="0"/>
                        </a:rPr>
                        <m:t>𝑨</m:t>
                      </m:r>
                      <m:r>
                        <a:rPr lang="en-US" altLang="zh-CN" sz="2400" b="1" i="1" smtClean="0">
                          <a:solidFill>
                            <a:srgbClr val="002060"/>
                          </a:solidFill>
                          <a:latin typeface="Cambria Math" panose="02040503050406030204" pitchFamily="18" charset="0"/>
                        </a:rPr>
                        <m:t>=</m:t>
                      </m:r>
                      <m:r>
                        <m:rPr>
                          <m:lit/>
                        </m:rP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𝟏</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𝟐</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𝟑</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𝟒</m:t>
                      </m:r>
                      <m:r>
                        <m:rPr>
                          <m:lit/>
                        </m:rPr>
                        <a:rPr lang="en-US" altLang="zh-CN" sz="2400" b="1" i="1">
                          <a:solidFill>
                            <a:srgbClr val="002060"/>
                          </a:solidFill>
                          <a:latin typeface="Cambria Math" panose="02040503050406030204" pitchFamily="18" charset="0"/>
                        </a:rPr>
                        <m:t>}</m:t>
                      </m:r>
                    </m:oMath>
                  </a14:m>
                  <a:r>
                    <a:rPr lang="zh-CN" altLang="en-US" sz="2400" b="1">
                      <a:solidFill>
                        <a:srgbClr val="002060"/>
                      </a:solidFill>
                      <a:latin typeface="楷体" panose="02010609060101010101" pitchFamily="49" charset="-122"/>
                      <a:ea typeface="楷体" panose="02010609060101010101" pitchFamily="49" charset="-122"/>
                    </a:rPr>
                    <a:t>，关系</a:t>
                  </a:r>
                  <a14:m>
                    <m:oMath xmlns:m="http://schemas.openxmlformats.org/officeDocument/2006/math">
                      <m:r>
                        <a:rPr lang="en-US" altLang="zh-CN" sz="2400" b="1" i="1" smtClean="0">
                          <a:solidFill>
                            <a:srgbClr val="002060"/>
                          </a:solidFill>
                          <a:latin typeface="Cambria Math" panose="02040503050406030204" pitchFamily="18" charset="0"/>
                        </a:rPr>
                        <m:t>𝑹</m:t>
                      </m:r>
                      <m:r>
                        <a:rPr lang="en-US" altLang="zh-CN" sz="2400" b="1" i="1" smtClean="0">
                          <a:solidFill>
                            <a:srgbClr val="002060"/>
                          </a:solidFill>
                          <a:latin typeface="Cambria Math" panose="02040503050406030204" pitchFamily="18" charset="0"/>
                        </a:rPr>
                        <m:t>=</m:t>
                      </m:r>
                      <m:r>
                        <m:rPr>
                          <m:lit/>
                        </m:rP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 </m:t>
                      </m:r>
                      <m:d>
                        <m:dPr>
                          <m:begChr m:val="⟨"/>
                          <m:endChr m:val="⟩"/>
                          <m:ctrlPr>
                            <a:rPr lang="en-US" altLang="zh-CN" sz="2400" b="1" i="1" smtClean="0">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𝟐</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𝟏</m:t>
                          </m:r>
                        </m:e>
                      </m:d>
                      <m:r>
                        <a:rPr lang="en-US" altLang="zh-CN" sz="2400" b="1" i="1">
                          <a:solidFill>
                            <a:srgbClr val="002060"/>
                          </a:solidFill>
                          <a:latin typeface="Cambria Math" panose="02040503050406030204" pitchFamily="18" charset="0"/>
                        </a:rPr>
                        <m:t>, </m:t>
                      </m:r>
                      <m:d>
                        <m:dPr>
                          <m:begChr m:val="⟨"/>
                          <m:endChr m:val="⟩"/>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𝟑</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𝟒</m:t>
                          </m:r>
                        </m:e>
                      </m:d>
                      <m:r>
                        <a:rPr lang="en-US" altLang="zh-CN" sz="2400" b="1" i="1">
                          <a:solidFill>
                            <a:srgbClr val="002060"/>
                          </a:solidFill>
                          <a:latin typeface="Cambria Math" panose="02040503050406030204" pitchFamily="18" charset="0"/>
                        </a:rPr>
                        <m:t>, </m:t>
                      </m:r>
                      <m:d>
                        <m:dPr>
                          <m:begChr m:val="⟨"/>
                          <m:endChr m:val="⟩"/>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𝟑</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𝟑</m:t>
                          </m:r>
                        </m:e>
                      </m:d>
                      <m:r>
                        <a:rPr lang="en-US" altLang="zh-CN" sz="2400" b="1" i="1">
                          <a:solidFill>
                            <a:srgbClr val="002060"/>
                          </a:solidFill>
                          <a:latin typeface="Cambria Math" panose="02040503050406030204" pitchFamily="18" charset="0"/>
                        </a:rPr>
                        <m:t>, </m:t>
                      </m:r>
                      <m:d>
                        <m:dPr>
                          <m:begChr m:val="⟨"/>
                          <m:endChr m:val="⟩"/>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𝟐</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𝟒</m:t>
                          </m:r>
                        </m:e>
                      </m:d>
                      <m:r>
                        <a:rPr lang="en-US" altLang="zh-CN" sz="2400" b="1" i="1">
                          <a:solidFill>
                            <a:srgbClr val="002060"/>
                          </a:solidFill>
                          <a:latin typeface="Cambria Math" panose="02040503050406030204" pitchFamily="18" charset="0"/>
                        </a:rPr>
                        <m:t>, </m:t>
                      </m:r>
                      <m:d>
                        <m:dPr>
                          <m:begChr m:val="⟨"/>
                          <m:endChr m:val="⟩"/>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𝟒</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𝟏</m:t>
                          </m:r>
                        </m:e>
                      </m:d>
                      <m:r>
                        <a:rPr lang="en-US" altLang="zh-CN" sz="2400" b="1" i="1">
                          <a:solidFill>
                            <a:srgbClr val="002060"/>
                          </a:solidFill>
                          <a:latin typeface="Cambria Math" panose="02040503050406030204" pitchFamily="18" charset="0"/>
                        </a:rPr>
                        <m:t>, </m:t>
                      </m:r>
                      <m:d>
                        <m:dPr>
                          <m:begChr m:val="⟨"/>
                          <m:endChr m:val="⟩"/>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𝟏</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𝟒</m:t>
                          </m:r>
                        </m:e>
                      </m:d>
                      <m:r>
                        <m:rPr>
                          <m:lit/>
                        </m:rPr>
                        <a:rPr lang="en-US" altLang="zh-CN" sz="2400" b="1" i="1">
                          <a:solidFill>
                            <a:srgbClr val="002060"/>
                          </a:solidFill>
                          <a:latin typeface="Cambria Math" panose="02040503050406030204" pitchFamily="18" charset="0"/>
                        </a:rPr>
                        <m:t>}</m:t>
                      </m:r>
                    </m:oMath>
                  </a14:m>
                  <a:endParaRPr lang="en-US" altLang="zh-CN" sz="2400" b="1">
                    <a:solidFill>
                      <a:srgbClr val="002060"/>
                    </a:solidFill>
                    <a:latin typeface="楷体" panose="02010609060101010101" pitchFamily="49" charset="-122"/>
                    <a:ea typeface="楷体" panose="02010609060101010101" pitchFamily="49" charset="-122"/>
                  </a:endParaRPr>
                </a:p>
                <a:p>
                  <a:pPr marL="342900" indent="-342900">
                    <a:spcBef>
                      <a:spcPts val="600"/>
                    </a:spcBef>
                    <a:buFont typeface="Arial" panose="020B0604020202020204" pitchFamily="34" charset="0"/>
                    <a:buChar char="•"/>
                  </a:pPr>
                  <a:r>
                    <a:rPr lang="zh-CN" altLang="en-US" sz="2000" b="1">
                      <a:solidFill>
                        <a:schemeClr val="tx2">
                          <a:lumMod val="50000"/>
                        </a:schemeClr>
                      </a:solidFill>
                    </a:rPr>
                    <a:t>利用</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𝑹</m:t>
                      </m:r>
                    </m:oMath>
                  </a14:m>
                  <a:r>
                    <a:rPr lang="zh-CN" altLang="en-US" sz="2000" b="1">
                      <a:solidFill>
                        <a:schemeClr val="tx2">
                          <a:lumMod val="50000"/>
                        </a:schemeClr>
                      </a:solidFill>
                    </a:rPr>
                    <a:t>的</a:t>
                  </a:r>
                  <a:r>
                    <a:rPr lang="zh-CN" altLang="en-US" sz="2000" b="1">
                      <a:solidFill>
                        <a:srgbClr val="C00000"/>
                      </a:solidFill>
                    </a:rPr>
                    <a:t>关系矩阵的逻辑积</a:t>
                  </a:r>
                  <a:r>
                    <a:rPr lang="zh-CN" altLang="en-US" sz="2000" b="1">
                      <a:solidFill>
                        <a:schemeClr val="tx2">
                          <a:lumMod val="50000"/>
                        </a:schemeClr>
                      </a:solidFill>
                    </a:rPr>
                    <a:t>计算</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𝑹</m:t>
                      </m:r>
                    </m:oMath>
                  </a14:m>
                  <a:r>
                    <a:rPr lang="zh-CN" altLang="en-US" sz="2000" b="1">
                      <a:solidFill>
                        <a:schemeClr val="tx2">
                          <a:lumMod val="50000"/>
                        </a:schemeClr>
                      </a:solidFill>
                    </a:rPr>
                    <a:t>的传递闭包，将</a:t>
                  </a:r>
                  <a14:m>
                    <m:oMath xmlns:m="http://schemas.openxmlformats.org/officeDocument/2006/math">
                      <m:sSup>
                        <m:sSupPr>
                          <m:ctrlPr>
                            <a:rPr lang="en-US" altLang="zh-CN" sz="2000" b="1" i="1" smtClean="0">
                              <a:solidFill>
                                <a:schemeClr val="tx2">
                                  <a:lumMod val="50000"/>
                                </a:schemeClr>
                              </a:solidFill>
                              <a:latin typeface="Cambria Math" panose="02040503050406030204" pitchFamily="18" charset="0"/>
                            </a:rPr>
                          </m:ctrlPr>
                        </m:sSupPr>
                        <m:e>
                          <m:r>
                            <a:rPr lang="en-US" altLang="zh-CN" sz="2000" b="1" i="1" smtClean="0">
                              <a:solidFill>
                                <a:schemeClr val="tx2">
                                  <a:lumMod val="50000"/>
                                </a:schemeClr>
                              </a:solidFill>
                              <a:latin typeface="Cambria Math" panose="02040503050406030204" pitchFamily="18" charset="0"/>
                            </a:rPr>
                            <m:t>𝑹</m:t>
                          </m:r>
                        </m:e>
                        <m:sup>
                          <m:r>
                            <a:rPr lang="en-US" altLang="zh-CN" sz="2000" b="1" i="1" smtClean="0">
                              <a:solidFill>
                                <a:schemeClr val="tx2">
                                  <a:lumMod val="50000"/>
                                </a:schemeClr>
                              </a:solidFill>
                              <a:latin typeface="Cambria Math" panose="02040503050406030204" pitchFamily="18" charset="0"/>
                            </a:rPr>
                            <m:t>𝒌</m:t>
                          </m:r>
                        </m:sup>
                      </m:sSup>
                    </m:oMath>
                  </a14:m>
                  <a:r>
                    <a:rPr lang="zh-CN" altLang="en-US" sz="2000" b="1">
                      <a:solidFill>
                        <a:schemeClr val="tx2">
                          <a:lumMod val="50000"/>
                        </a:schemeClr>
                      </a:solidFill>
                    </a:rPr>
                    <a:t>的关系矩阵记为</a:t>
                  </a:r>
                  <a14:m>
                    <m:oMath xmlns:m="http://schemas.openxmlformats.org/officeDocument/2006/math">
                      <m:sSubSup>
                        <m:sSubSupPr>
                          <m:ctrlPr>
                            <a:rPr lang="en-US" altLang="zh-CN" sz="2000" b="1" i="1" smtClean="0">
                              <a:solidFill>
                                <a:schemeClr val="tx2">
                                  <a:lumMod val="50000"/>
                                </a:schemeClr>
                              </a:solidFill>
                              <a:latin typeface="Cambria Math" panose="02040503050406030204" pitchFamily="18" charset="0"/>
                            </a:rPr>
                          </m:ctrlPr>
                        </m:sSubSupPr>
                        <m:e>
                          <m:r>
                            <a:rPr lang="en-US" altLang="zh-CN" sz="2000" b="1" i="1" smtClean="0">
                              <a:solidFill>
                                <a:schemeClr val="tx2">
                                  <a:lumMod val="50000"/>
                                </a:schemeClr>
                              </a:solidFill>
                              <a:latin typeface="Cambria Math" panose="02040503050406030204" pitchFamily="18" charset="0"/>
                            </a:rPr>
                            <m:t>𝑴</m:t>
                          </m:r>
                        </m:e>
                        <m:sub>
                          <m:r>
                            <a:rPr lang="en-US" altLang="zh-CN" sz="2000" b="1" i="1" smtClean="0">
                              <a:solidFill>
                                <a:schemeClr val="tx2">
                                  <a:lumMod val="50000"/>
                                </a:schemeClr>
                              </a:solidFill>
                              <a:latin typeface="Cambria Math" panose="02040503050406030204" pitchFamily="18" charset="0"/>
                            </a:rPr>
                            <m:t>𝑹</m:t>
                          </m:r>
                        </m:sub>
                        <m:sup>
                          <m:d>
                            <m:dPr>
                              <m:begChr m:val="["/>
                              <m:endChr m:val="]"/>
                              <m:ctrlPr>
                                <a:rPr lang="en-US" altLang="zh-CN" sz="2000" b="1" i="1" smtClean="0">
                                  <a:solidFill>
                                    <a:schemeClr val="tx2">
                                      <a:lumMod val="50000"/>
                                    </a:schemeClr>
                                  </a:solidFill>
                                  <a:latin typeface="Cambria Math" panose="02040503050406030204" pitchFamily="18" charset="0"/>
                                </a:rPr>
                              </m:ctrlPr>
                            </m:dPr>
                            <m:e>
                              <m:r>
                                <a:rPr lang="en-US" altLang="zh-CN" sz="2000" b="1" i="1" smtClean="0">
                                  <a:solidFill>
                                    <a:schemeClr val="tx2">
                                      <a:lumMod val="50000"/>
                                    </a:schemeClr>
                                  </a:solidFill>
                                  <a:latin typeface="Cambria Math" panose="02040503050406030204" pitchFamily="18" charset="0"/>
                                </a:rPr>
                                <m:t>𝒌</m:t>
                              </m:r>
                            </m:e>
                          </m:d>
                        </m:sup>
                      </m:sSubSup>
                    </m:oMath>
                  </a14:m>
                  <a:r>
                    <a:rPr lang="zh-CN" altLang="en-US" sz="2000" b="1">
                      <a:solidFill>
                        <a:schemeClr val="tx2">
                          <a:lumMod val="50000"/>
                        </a:schemeClr>
                      </a:solidFill>
                    </a:rPr>
                    <a:t>，则：</a:t>
                  </a:r>
                </a:p>
                <a:p>
                  <a:pPr algn="ctr">
                    <a:spcBef>
                      <a:spcPts val="600"/>
                    </a:spcBef>
                  </a:pPr>
                  <a14:m>
                    <m:oMath xmlns:m="http://schemas.openxmlformats.org/officeDocument/2006/math">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𝑴</m:t>
                          </m:r>
                        </m:e>
                        <m:sub>
                          <m:r>
                            <a:rPr lang="en-US" altLang="zh-CN" sz="2000" b="1" i="1" smtClean="0">
                              <a:solidFill>
                                <a:schemeClr val="accent2">
                                  <a:lumMod val="50000"/>
                                </a:schemeClr>
                              </a:solidFill>
                              <a:latin typeface="Cambria Math" panose="02040503050406030204" pitchFamily="18" charset="0"/>
                            </a:rPr>
                            <m:t>𝑹</m:t>
                          </m:r>
                        </m:sub>
                      </m:sSub>
                      <m:r>
                        <a:rPr lang="en-US" altLang="zh-CN" sz="2000" b="1" i="1">
                          <a:solidFill>
                            <a:schemeClr val="accent2">
                              <a:lumMod val="50000"/>
                            </a:schemeClr>
                          </a:solidFill>
                          <a:latin typeface="Cambria Math" panose="02040503050406030204" pitchFamily="18" charset="0"/>
                        </a:rPr>
                        <m:t>=</m:t>
                      </m:r>
                    </m:oMath>
                  </a14:m>
                  <a:r>
                    <a:rPr lang="en-US" altLang="zh-CN" sz="2000" b="1">
                      <a:solidFill>
                        <a:schemeClr val="accent2">
                          <a:lumMod val="50000"/>
                        </a:schemeClr>
                      </a:solidFill>
                    </a:rPr>
                    <a:t> </a:t>
                  </a:r>
                  <a:r>
                    <a:rPr lang="en-US" altLang="zh-CN" sz="2000" b="1">
                      <a:solidFill>
                        <a:srgbClr val="C00000"/>
                      </a:solidFill>
                    </a:rPr>
                    <a:t>A</a:t>
                  </a:r>
                  <a:r>
                    <a:rPr lang="en-US" altLang="zh-CN" sz="2000" b="1">
                      <a:solidFill>
                        <a:schemeClr val="accent2">
                          <a:lumMod val="50000"/>
                        </a:schemeClr>
                      </a:solidFill>
                    </a:rPr>
                    <a:t>		</a:t>
                  </a:r>
                  <a14:m>
                    <m:oMath xmlns:m="http://schemas.openxmlformats.org/officeDocument/2006/math">
                      <m:sSubSup>
                        <m:sSubSupPr>
                          <m:ctrlPr>
                            <a:rPr lang="en-US" altLang="zh-CN" sz="2000" b="1" i="1" smtClean="0">
                              <a:solidFill>
                                <a:schemeClr val="accent2">
                                  <a:lumMod val="50000"/>
                                </a:schemeClr>
                              </a:solidFill>
                              <a:latin typeface="Cambria Math" panose="02040503050406030204" pitchFamily="18" charset="0"/>
                            </a:rPr>
                          </m:ctrlPr>
                        </m:sSubSupPr>
                        <m:e>
                          <m:r>
                            <a:rPr lang="en-US" altLang="zh-CN" sz="2000" b="1" i="1" smtClean="0">
                              <a:solidFill>
                                <a:schemeClr val="accent2">
                                  <a:lumMod val="50000"/>
                                </a:schemeClr>
                              </a:solidFill>
                              <a:latin typeface="Cambria Math" panose="02040503050406030204" pitchFamily="18" charset="0"/>
                            </a:rPr>
                            <m:t>𝑴</m:t>
                          </m:r>
                        </m:e>
                        <m:sub>
                          <m:r>
                            <a:rPr lang="en-US" altLang="zh-CN" sz="2000" b="1" i="1">
                              <a:solidFill>
                                <a:schemeClr val="accent2">
                                  <a:lumMod val="50000"/>
                                </a:schemeClr>
                              </a:solidFill>
                              <a:latin typeface="Cambria Math" panose="02040503050406030204" pitchFamily="18" charset="0"/>
                            </a:rPr>
                            <m:t>𝑹</m:t>
                          </m:r>
                        </m:sub>
                        <m:sup>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𝟐</m:t>
                              </m:r>
                            </m:e>
                          </m:d>
                        </m:sup>
                      </m:sSubSup>
                    </m:oMath>
                  </a14:m>
                  <a:r>
                    <a:rPr lang="en-US" altLang="zh-CN" sz="2000" b="1">
                      <a:solidFill>
                        <a:schemeClr val="accent2">
                          <a:lumMod val="50000"/>
                        </a:schemeClr>
                      </a:solidFill>
                    </a:rPr>
                    <a:t>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oMath>
                  </a14:m>
                  <a:r>
                    <a:rPr lang="en-US" altLang="zh-CN" sz="2000" b="1">
                      <a:solidFill>
                        <a:schemeClr val="accent2">
                          <a:lumMod val="50000"/>
                        </a:schemeClr>
                      </a:solidFill>
                    </a:rPr>
                    <a:t> </a:t>
                  </a:r>
                  <a:r>
                    <a:rPr lang="en-US" altLang="zh-CN" sz="2000" b="1">
                      <a:solidFill>
                        <a:srgbClr val="C00000"/>
                      </a:solidFill>
                    </a:rPr>
                    <a:t>D</a:t>
                  </a:r>
                  <a:r>
                    <a:rPr lang="en-US" altLang="zh-CN" sz="2000" b="1">
                      <a:solidFill>
                        <a:schemeClr val="accent2">
                          <a:lumMod val="50000"/>
                        </a:schemeClr>
                      </a:solidFill>
                    </a:rPr>
                    <a:t>	</a:t>
                  </a:r>
                  <a14:m>
                    <m:oMath xmlns:m="http://schemas.openxmlformats.org/officeDocument/2006/math">
                      <m:sSubSup>
                        <m:sSubSupPr>
                          <m:ctrlPr>
                            <a:rPr lang="en-US" altLang="zh-CN" sz="2000" b="1" i="1" smtClean="0">
                              <a:solidFill>
                                <a:schemeClr val="accent2">
                                  <a:lumMod val="50000"/>
                                </a:schemeClr>
                              </a:solidFill>
                              <a:latin typeface="Cambria Math" panose="02040503050406030204" pitchFamily="18" charset="0"/>
                            </a:rPr>
                          </m:ctrlPr>
                        </m:sSubSupPr>
                        <m:e>
                          <m:r>
                            <a:rPr lang="en-US" altLang="zh-CN" sz="2000" b="1" i="1" smtClean="0">
                              <a:solidFill>
                                <a:schemeClr val="accent2">
                                  <a:lumMod val="50000"/>
                                </a:schemeClr>
                              </a:solidFill>
                              <a:latin typeface="Cambria Math" panose="02040503050406030204" pitchFamily="18" charset="0"/>
                            </a:rPr>
                            <m:t>𝑴</m:t>
                          </m:r>
                        </m:e>
                        <m:sub>
                          <m:r>
                            <a:rPr lang="en-US" altLang="zh-CN" sz="2000" b="1" i="1">
                              <a:solidFill>
                                <a:schemeClr val="accent2">
                                  <a:lumMod val="50000"/>
                                </a:schemeClr>
                              </a:solidFill>
                              <a:latin typeface="Cambria Math" panose="02040503050406030204" pitchFamily="18" charset="0"/>
                            </a:rPr>
                            <m:t>𝑹</m:t>
                          </m:r>
                        </m:sub>
                        <m:sup>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𝟑</m:t>
                              </m:r>
                            </m:e>
                          </m:d>
                        </m:sup>
                      </m:sSubSup>
                    </m:oMath>
                  </a14:m>
                  <a:r>
                    <a:rPr lang="en-US" altLang="zh-CN" sz="2000" b="1">
                      <a:solidFill>
                        <a:schemeClr val="accent2">
                          <a:lumMod val="50000"/>
                        </a:schemeClr>
                      </a:solidFill>
                    </a:rPr>
                    <a:t>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oMath>
                  </a14:m>
                  <a:r>
                    <a:rPr lang="en-US" altLang="zh-CN" sz="2000" b="1">
                      <a:solidFill>
                        <a:schemeClr val="accent2">
                          <a:lumMod val="50000"/>
                        </a:schemeClr>
                      </a:solidFill>
                    </a:rPr>
                    <a:t> </a:t>
                  </a:r>
                  <a:r>
                    <a:rPr lang="en-US" altLang="zh-CN" sz="2000" b="1">
                      <a:solidFill>
                        <a:srgbClr val="C00000"/>
                      </a:solidFill>
                    </a:rPr>
                    <a:t>C</a:t>
                  </a:r>
                  <a:r>
                    <a:rPr lang="en-US" altLang="zh-CN" sz="2000" b="1">
                      <a:solidFill>
                        <a:schemeClr val="accent2">
                          <a:lumMod val="50000"/>
                        </a:schemeClr>
                      </a:solidFill>
                    </a:rPr>
                    <a:t>	</a:t>
                  </a:r>
                  <a14:m>
                    <m:oMath xmlns:m="http://schemas.openxmlformats.org/officeDocument/2006/math">
                      <m:sSubSup>
                        <m:sSubSupPr>
                          <m:ctrlPr>
                            <a:rPr lang="en-US" altLang="zh-CN" sz="2000" b="1" i="1" smtClean="0">
                              <a:solidFill>
                                <a:schemeClr val="accent2">
                                  <a:lumMod val="50000"/>
                                </a:schemeClr>
                              </a:solidFill>
                              <a:latin typeface="Cambria Math" panose="02040503050406030204" pitchFamily="18" charset="0"/>
                            </a:rPr>
                          </m:ctrlPr>
                        </m:sSubSupPr>
                        <m:e>
                          <m:r>
                            <a:rPr lang="en-US" altLang="zh-CN" sz="2000" b="1" i="1" smtClean="0">
                              <a:solidFill>
                                <a:schemeClr val="accent2">
                                  <a:lumMod val="50000"/>
                                </a:schemeClr>
                              </a:solidFill>
                              <a:latin typeface="Cambria Math" panose="02040503050406030204" pitchFamily="18" charset="0"/>
                            </a:rPr>
                            <m:t>𝑴</m:t>
                          </m:r>
                        </m:e>
                        <m:sub>
                          <m:r>
                            <a:rPr lang="en-US" altLang="zh-CN" sz="2000" b="1" i="1">
                              <a:solidFill>
                                <a:schemeClr val="accent2">
                                  <a:lumMod val="50000"/>
                                </a:schemeClr>
                              </a:solidFill>
                              <a:latin typeface="Cambria Math" panose="02040503050406030204" pitchFamily="18" charset="0"/>
                            </a:rPr>
                            <m:t>𝑹</m:t>
                          </m:r>
                        </m:sub>
                        <m:sup>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𝟒</m:t>
                              </m:r>
                            </m:e>
                          </m:d>
                        </m:sup>
                      </m:sSubSup>
                    </m:oMath>
                  </a14:m>
                  <a:r>
                    <a:rPr lang="en-US" altLang="zh-CN" sz="2000" b="1">
                      <a:solidFill>
                        <a:schemeClr val="accent2">
                          <a:lumMod val="50000"/>
                        </a:schemeClr>
                      </a:solidFill>
                    </a:rPr>
                    <a:t>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oMath>
                  </a14:m>
                  <a:r>
                    <a:rPr lang="en-US" altLang="zh-CN" sz="2000" b="1">
                      <a:solidFill>
                        <a:schemeClr val="accent2">
                          <a:lumMod val="50000"/>
                        </a:schemeClr>
                      </a:solidFill>
                    </a:rPr>
                    <a:t> </a:t>
                  </a:r>
                  <a:r>
                    <a:rPr lang="en-US" altLang="zh-CN" sz="2000" b="1">
                      <a:solidFill>
                        <a:srgbClr val="C00000"/>
                      </a:solidFill>
                    </a:rPr>
                    <a:t>D</a:t>
                  </a:r>
                  <a:r>
                    <a:rPr lang="en-US" altLang="zh-CN" sz="2000" b="1">
                      <a:solidFill>
                        <a:schemeClr val="accent2">
                          <a:lumMod val="50000"/>
                        </a:schemeClr>
                      </a:solidFill>
                    </a:rPr>
                    <a:t>	</a:t>
                  </a:r>
                  <a14:m>
                    <m:oMath xmlns:m="http://schemas.openxmlformats.org/officeDocument/2006/math">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𝑴</m:t>
                          </m:r>
                        </m:e>
                        <m:sub>
                          <m:r>
                            <a:rPr lang="en-US" altLang="zh-CN" sz="2000" b="1" i="1" smtClean="0">
                              <a:solidFill>
                                <a:schemeClr val="accent2">
                                  <a:lumMod val="50000"/>
                                </a:schemeClr>
                              </a:solidFill>
                              <a:latin typeface="Cambria Math" panose="02040503050406030204" pitchFamily="18" charset="0"/>
                            </a:rPr>
                            <m:t>𝒕</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𝑹</m:t>
                              </m:r>
                            </m:e>
                          </m:d>
                        </m:sub>
                      </m:sSub>
                    </m:oMath>
                  </a14:m>
                  <a:r>
                    <a:rPr lang="en-US" altLang="zh-CN" sz="2000" b="1">
                      <a:solidFill>
                        <a:schemeClr val="accent2">
                          <a:lumMod val="50000"/>
                        </a:schemeClr>
                      </a:solidFill>
                    </a:rPr>
                    <a:t>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oMath>
                  </a14:m>
                  <a:r>
                    <a:rPr lang="en-US" altLang="zh-CN" sz="2000" b="1">
                      <a:solidFill>
                        <a:schemeClr val="accent2">
                          <a:lumMod val="50000"/>
                        </a:schemeClr>
                      </a:solidFill>
                    </a:rPr>
                    <a:t> </a:t>
                  </a:r>
                  <a:r>
                    <a:rPr lang="en-US" altLang="zh-CN" sz="2000" b="1">
                      <a:solidFill>
                        <a:srgbClr val="C00000"/>
                      </a:solidFill>
                    </a:rPr>
                    <a:t>E</a:t>
                  </a:r>
                  <a:r>
                    <a:rPr lang="en-US" altLang="zh-CN" sz="2000" b="1">
                      <a:solidFill>
                        <a:schemeClr val="accent2">
                          <a:lumMod val="50000"/>
                        </a:schemeClr>
                      </a:solidFill>
                    </a:rPr>
                    <a:t> </a:t>
                  </a:r>
                  <a:endParaRPr lang="zh-CN" altLang="en-US" sz="2000" b="1"/>
                </a:p>
              </p:txBody>
            </p:sp>
          </mc:Choice>
          <mc:Fallback xmlns="">
            <p:sp>
              <p:nvSpPr>
                <p:cNvPr id="2" name="文本框 1">
                  <a:extLst>
                    <a:ext uri="{FF2B5EF4-FFF2-40B4-BE49-F238E27FC236}">
                      <a16:creationId xmlns:a16="http://schemas.microsoft.com/office/drawing/2014/main" id="{07AB5892-D1C7-4000-950C-CC095722AC29}"/>
                    </a:ext>
                  </a:extLst>
                </p:cNvPr>
                <p:cNvSpPr txBox="1">
                  <a:spLocks noRot="1" noChangeAspect="1" noMove="1" noResize="1" noEditPoints="1" noAdjustHandles="1" noChangeArrowheads="1" noChangeShapeType="1" noTextEdit="1"/>
                </p:cNvSpPr>
                <p:nvPr/>
              </p:nvSpPr>
              <p:spPr>
                <a:xfrm>
                  <a:off x="887700" y="1103964"/>
                  <a:ext cx="10492241" cy="1385507"/>
                </a:xfrm>
                <a:prstGeom prst="rect">
                  <a:avLst/>
                </a:prstGeom>
                <a:blipFill>
                  <a:blip r:embed="rId2"/>
                  <a:stretch>
                    <a:fillRect l="-871" t="-4846" b="-5727"/>
                  </a:stretch>
                </a:blipFill>
              </p:spPr>
              <p:txBody>
                <a:bodyPr/>
                <a:lstStyle/>
                <a:p>
                  <a:r>
                    <a:rPr lang="zh-CN" altLang="en-US">
                      <a:noFill/>
                    </a:rPr>
                    <a:t> </a:t>
                  </a:r>
                </a:p>
              </p:txBody>
            </p:sp>
          </mc:Fallback>
        </mc:AlternateContent>
        <p:cxnSp>
          <p:nvCxnSpPr>
            <p:cNvPr id="4" name="直接连接符 3">
              <a:extLst>
                <a:ext uri="{FF2B5EF4-FFF2-40B4-BE49-F238E27FC236}">
                  <a16:creationId xmlns:a16="http://schemas.microsoft.com/office/drawing/2014/main" id="{5D2E8DA8-35B1-44CD-9B7D-D499BE5973F3}"/>
                </a:ext>
              </a:extLst>
            </p:cNvPr>
            <p:cNvCxnSpPr/>
            <p:nvPr/>
          </p:nvCxnSpPr>
          <p:spPr>
            <a:xfrm>
              <a:off x="2596362" y="2362756"/>
              <a:ext cx="941098"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C3747C44-0075-4F57-809B-FD17EF72E297}"/>
                </a:ext>
              </a:extLst>
            </p:cNvPr>
            <p:cNvCxnSpPr/>
            <p:nvPr/>
          </p:nvCxnSpPr>
          <p:spPr>
            <a:xfrm>
              <a:off x="4544190" y="2362756"/>
              <a:ext cx="941098"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2BB5219D-8BFB-4B21-9F3C-73300925BC23}"/>
                </a:ext>
              </a:extLst>
            </p:cNvPr>
            <p:cNvCxnSpPr/>
            <p:nvPr/>
          </p:nvCxnSpPr>
          <p:spPr>
            <a:xfrm>
              <a:off x="6366315" y="2362756"/>
              <a:ext cx="941098"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113F2644-D61B-4453-9FC9-41422D734E14}"/>
                </a:ext>
              </a:extLst>
            </p:cNvPr>
            <p:cNvCxnSpPr/>
            <p:nvPr/>
          </p:nvCxnSpPr>
          <p:spPr>
            <a:xfrm>
              <a:off x="8188440" y="2362756"/>
              <a:ext cx="941098"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C047F7E8-876B-4CF1-98E6-62265A2C2FA0}"/>
                </a:ext>
              </a:extLst>
            </p:cNvPr>
            <p:cNvCxnSpPr/>
            <p:nvPr/>
          </p:nvCxnSpPr>
          <p:spPr>
            <a:xfrm>
              <a:off x="10157404" y="2362756"/>
              <a:ext cx="941098"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pic>
        <p:nvPicPr>
          <p:cNvPr id="15" name="图片 14">
            <a:extLst>
              <a:ext uri="{FF2B5EF4-FFF2-40B4-BE49-F238E27FC236}">
                <a16:creationId xmlns:a16="http://schemas.microsoft.com/office/drawing/2014/main" id="{5FD7EFDB-6309-4BFF-B854-7D8480FCB637}"/>
              </a:ext>
            </a:extLst>
          </p:cNvPr>
          <p:cNvPicPr>
            <a:picLocks noChangeAspect="1"/>
          </p:cNvPicPr>
          <p:nvPr/>
        </p:nvPicPr>
        <p:blipFill>
          <a:blip r:embed="rId3"/>
          <a:stretch>
            <a:fillRect/>
          </a:stretch>
        </p:blipFill>
        <p:spPr>
          <a:xfrm>
            <a:off x="828125" y="2971999"/>
            <a:ext cx="7426226" cy="2819337"/>
          </a:xfrm>
          <a:prstGeom prst="rect">
            <a:avLst/>
          </a:prstGeom>
        </p:spPr>
      </p:pic>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DBFE6825-8288-4A77-90A5-3C5156CFAD21}"/>
                  </a:ext>
                </a:extLst>
              </p:cNvPr>
              <p:cNvSpPr txBox="1"/>
              <p:nvPr/>
            </p:nvSpPr>
            <p:spPr>
              <a:xfrm>
                <a:off x="8621167" y="2935816"/>
                <a:ext cx="2742708" cy="707886"/>
              </a:xfrm>
              <a:prstGeom prst="rect">
                <a:avLst/>
              </a:prstGeom>
              <a:solidFill>
                <a:schemeClr val="accent2">
                  <a:lumMod val="20000"/>
                  <a:lumOff val="80000"/>
                  <a:alpha val="50000"/>
                </a:schemeClr>
              </a:solidFill>
            </p:spPr>
            <p:txBody>
              <a:bodyPr wrap="square" rtlCol="0">
                <a:spAutoFit/>
              </a:bodyPr>
              <a:lstStyle/>
              <a:p>
                <a:pPr>
                  <a:lnSpc>
                    <a:spcPts val="2400"/>
                  </a:lnSpc>
                </a:pPr>
                <a14:m>
                  <m:oMathPara xmlns:m="http://schemas.openxmlformats.org/officeDocument/2006/math">
                    <m:oMathParaPr>
                      <m:jc m:val="centerGroup"/>
                    </m:oMathParaPr>
                    <m:oMath xmlns:m="http://schemas.openxmlformats.org/officeDocument/2006/math">
                      <m:sSup>
                        <m:sSupPr>
                          <m:ctrlPr>
                            <a:rPr lang="da-DK" altLang="zh-CN" b="1" i="1" smtClean="0">
                              <a:solidFill>
                                <a:schemeClr val="accent2">
                                  <a:lumMod val="50000"/>
                                </a:schemeClr>
                              </a:solidFill>
                              <a:latin typeface="Cambria Math" panose="02040503050406030204" pitchFamily="18" charset="0"/>
                            </a:rPr>
                          </m:ctrlPr>
                        </m:sSupPr>
                        <m:e>
                          <m:r>
                            <a:rPr lang="da-DK" altLang="zh-CN" b="1" i="1" smtClean="0">
                              <a:solidFill>
                                <a:schemeClr val="accent2">
                                  <a:lumMod val="50000"/>
                                </a:schemeClr>
                              </a:solidFill>
                              <a:latin typeface="Cambria Math" panose="02040503050406030204" pitchFamily="18" charset="0"/>
                            </a:rPr>
                            <m:t>𝑹</m:t>
                          </m:r>
                        </m:e>
                        <m:sup>
                          <m:r>
                            <a:rPr lang="da-DK" altLang="zh-CN" b="1" i="1" smtClean="0">
                              <a:solidFill>
                                <a:schemeClr val="accent2">
                                  <a:lumMod val="50000"/>
                                </a:schemeClr>
                              </a:solidFill>
                              <a:latin typeface="Cambria Math" panose="02040503050406030204" pitchFamily="18" charset="0"/>
                            </a:rPr>
                            <m:t>𝟐</m:t>
                          </m:r>
                        </m:sup>
                      </m:sSup>
                      <m:r>
                        <a:rPr lang="da-DK" altLang="zh-CN" b="1" i="1" smtClean="0">
                          <a:solidFill>
                            <a:schemeClr val="accent2">
                              <a:lumMod val="50000"/>
                            </a:schemeClr>
                          </a:solidFill>
                          <a:latin typeface="Cambria Math" panose="02040503050406030204" pitchFamily="18" charset="0"/>
                        </a:rPr>
                        <m:t>=</m:t>
                      </m:r>
                      <m:r>
                        <m:rPr>
                          <m:lit/>
                        </m:rPr>
                        <a:rPr lang="da-DK" altLang="zh-CN" b="1" i="1">
                          <a:solidFill>
                            <a:schemeClr val="accent2">
                              <a:lumMod val="50000"/>
                            </a:schemeClr>
                          </a:solidFill>
                          <a:latin typeface="Cambria Math" panose="02040503050406030204" pitchFamily="18" charset="0"/>
                        </a:rPr>
                        <m:t>{</m:t>
                      </m:r>
                      <m:r>
                        <a:rPr lang="da-DK" altLang="zh-CN" b="1" i="1">
                          <a:solidFill>
                            <a:schemeClr val="accent2">
                              <a:lumMod val="50000"/>
                            </a:schemeClr>
                          </a:solidFill>
                          <a:latin typeface="Cambria Math" panose="02040503050406030204" pitchFamily="18" charset="0"/>
                        </a:rPr>
                        <m:t> </m:t>
                      </m:r>
                      <m:d>
                        <m:dPr>
                          <m:begChr m:val="⟨"/>
                          <m:endChr m:val="⟩"/>
                          <m:ctrlPr>
                            <a:rPr lang="da-DK" altLang="zh-CN" b="1" i="1">
                              <a:solidFill>
                                <a:schemeClr val="accent2">
                                  <a:lumMod val="50000"/>
                                </a:schemeClr>
                              </a:solidFill>
                              <a:latin typeface="Cambria Math" panose="02040503050406030204" pitchFamily="18" charset="0"/>
                            </a:rPr>
                          </m:ctrlPr>
                        </m:dPr>
                        <m:e>
                          <m:r>
                            <a:rPr lang="da-DK" altLang="zh-CN" b="1" i="1">
                              <a:solidFill>
                                <a:schemeClr val="accent2">
                                  <a:lumMod val="50000"/>
                                </a:schemeClr>
                              </a:solidFill>
                              <a:latin typeface="Cambria Math" panose="02040503050406030204" pitchFamily="18" charset="0"/>
                            </a:rPr>
                            <m:t>𝟐</m:t>
                          </m:r>
                          <m:r>
                            <a:rPr lang="da-DK" altLang="zh-CN" b="1" i="1">
                              <a:solidFill>
                                <a:schemeClr val="accent2">
                                  <a:lumMod val="50000"/>
                                </a:schemeClr>
                              </a:solidFill>
                              <a:latin typeface="Cambria Math" panose="02040503050406030204" pitchFamily="18" charset="0"/>
                            </a:rPr>
                            <m:t>, </m:t>
                          </m:r>
                          <m:r>
                            <a:rPr lang="da-DK" altLang="zh-CN" b="1" i="1">
                              <a:solidFill>
                                <a:schemeClr val="accent2">
                                  <a:lumMod val="50000"/>
                                </a:schemeClr>
                              </a:solidFill>
                              <a:latin typeface="Cambria Math" panose="02040503050406030204" pitchFamily="18" charset="0"/>
                            </a:rPr>
                            <m:t>𝟒</m:t>
                          </m:r>
                        </m:e>
                      </m:d>
                      <m:r>
                        <a:rPr lang="da-DK" altLang="zh-CN" b="1" i="1">
                          <a:solidFill>
                            <a:schemeClr val="accent2">
                              <a:lumMod val="50000"/>
                            </a:schemeClr>
                          </a:solidFill>
                          <a:latin typeface="Cambria Math" panose="02040503050406030204" pitchFamily="18" charset="0"/>
                        </a:rPr>
                        <m:t>, </m:t>
                      </m:r>
                      <m:d>
                        <m:dPr>
                          <m:begChr m:val="⟨"/>
                          <m:endChr m:val="⟩"/>
                          <m:ctrlPr>
                            <a:rPr lang="da-DK" altLang="zh-CN" b="1" i="1">
                              <a:solidFill>
                                <a:schemeClr val="accent2">
                                  <a:lumMod val="50000"/>
                                </a:schemeClr>
                              </a:solidFill>
                              <a:latin typeface="Cambria Math" panose="02040503050406030204" pitchFamily="18" charset="0"/>
                            </a:rPr>
                          </m:ctrlPr>
                        </m:dPr>
                        <m:e>
                          <m:r>
                            <a:rPr lang="da-DK" altLang="zh-CN" b="1" i="1">
                              <a:solidFill>
                                <a:schemeClr val="accent2">
                                  <a:lumMod val="50000"/>
                                </a:schemeClr>
                              </a:solidFill>
                              <a:latin typeface="Cambria Math" panose="02040503050406030204" pitchFamily="18" charset="0"/>
                            </a:rPr>
                            <m:t>𝟑</m:t>
                          </m:r>
                          <m:r>
                            <a:rPr lang="da-DK" altLang="zh-CN" b="1" i="1">
                              <a:solidFill>
                                <a:schemeClr val="accent2">
                                  <a:lumMod val="50000"/>
                                </a:schemeClr>
                              </a:solidFill>
                              <a:latin typeface="Cambria Math" panose="02040503050406030204" pitchFamily="18" charset="0"/>
                            </a:rPr>
                            <m:t>, </m:t>
                          </m:r>
                          <m:r>
                            <a:rPr lang="da-DK" altLang="zh-CN" b="1" i="1">
                              <a:solidFill>
                                <a:schemeClr val="accent2">
                                  <a:lumMod val="50000"/>
                                </a:schemeClr>
                              </a:solidFill>
                              <a:latin typeface="Cambria Math" panose="02040503050406030204" pitchFamily="18" charset="0"/>
                            </a:rPr>
                            <m:t>𝟏</m:t>
                          </m:r>
                        </m:e>
                      </m:d>
                      <m:r>
                        <a:rPr lang="da-DK" altLang="zh-CN" b="1" i="1">
                          <a:solidFill>
                            <a:schemeClr val="accent2">
                              <a:lumMod val="50000"/>
                            </a:schemeClr>
                          </a:solidFill>
                          <a:latin typeface="Cambria Math" panose="02040503050406030204" pitchFamily="18" charset="0"/>
                        </a:rPr>
                        <m:t>, </m:t>
                      </m:r>
                      <m:d>
                        <m:dPr>
                          <m:begChr m:val="⟨"/>
                          <m:endChr m:val="⟩"/>
                          <m:ctrlPr>
                            <a:rPr lang="da-DK" altLang="zh-CN" b="1" i="1">
                              <a:solidFill>
                                <a:schemeClr val="accent2">
                                  <a:lumMod val="50000"/>
                                </a:schemeClr>
                              </a:solidFill>
                              <a:latin typeface="Cambria Math" panose="02040503050406030204" pitchFamily="18" charset="0"/>
                            </a:rPr>
                          </m:ctrlPr>
                        </m:dPr>
                        <m:e>
                          <m:r>
                            <a:rPr lang="da-DK" altLang="zh-CN" b="1" i="1">
                              <a:solidFill>
                                <a:schemeClr val="accent2">
                                  <a:lumMod val="50000"/>
                                </a:schemeClr>
                              </a:solidFill>
                              <a:latin typeface="Cambria Math" panose="02040503050406030204" pitchFamily="18" charset="0"/>
                            </a:rPr>
                            <m:t>𝟑</m:t>
                          </m:r>
                          <m:r>
                            <a:rPr lang="da-DK" altLang="zh-CN" b="1" i="1">
                              <a:solidFill>
                                <a:schemeClr val="accent2">
                                  <a:lumMod val="50000"/>
                                </a:schemeClr>
                              </a:solidFill>
                              <a:latin typeface="Cambria Math" panose="02040503050406030204" pitchFamily="18" charset="0"/>
                            </a:rPr>
                            <m:t>, </m:t>
                          </m:r>
                          <m:r>
                            <a:rPr lang="da-DK" altLang="zh-CN" b="1" i="1">
                              <a:solidFill>
                                <a:schemeClr val="accent2">
                                  <a:lumMod val="50000"/>
                                </a:schemeClr>
                              </a:solidFill>
                              <a:latin typeface="Cambria Math" panose="02040503050406030204" pitchFamily="18" charset="0"/>
                            </a:rPr>
                            <m:t>𝟒</m:t>
                          </m:r>
                        </m:e>
                      </m:d>
                      <m:r>
                        <a:rPr lang="da-DK" altLang="zh-CN" b="1" i="1">
                          <a:solidFill>
                            <a:schemeClr val="accent2">
                              <a:lumMod val="50000"/>
                            </a:schemeClr>
                          </a:solidFill>
                          <a:latin typeface="Cambria Math" panose="02040503050406030204" pitchFamily="18" charset="0"/>
                        </a:rPr>
                        <m:t>, </m:t>
                      </m:r>
                    </m:oMath>
                  </m:oMathPara>
                </a14:m>
                <a:endParaRPr lang="en-US" altLang="zh-CN" b="1" i="1">
                  <a:solidFill>
                    <a:schemeClr val="accent2">
                      <a:lumMod val="50000"/>
                    </a:schemeClr>
                  </a:solidFill>
                  <a:latin typeface="Cambria Math" panose="02040503050406030204" pitchFamily="18" charset="0"/>
                </a:endParaRPr>
              </a:p>
              <a:p>
                <a:pPr>
                  <a:lnSpc>
                    <a:spcPts val="2400"/>
                  </a:lnSpc>
                </a:pPr>
                <a14:m>
                  <m:oMathPara xmlns:m="http://schemas.openxmlformats.org/officeDocument/2006/math">
                    <m:oMathParaPr>
                      <m:jc m:val="centerGroup"/>
                    </m:oMathParaPr>
                    <m:oMath xmlns:m="http://schemas.openxmlformats.org/officeDocument/2006/math">
                      <m:d>
                        <m:dPr>
                          <m:begChr m:val="⟨"/>
                          <m:endChr m:val="⟩"/>
                          <m:ctrlPr>
                            <a:rPr lang="da-DK" altLang="zh-CN" b="1" i="1">
                              <a:solidFill>
                                <a:schemeClr val="accent2">
                                  <a:lumMod val="50000"/>
                                </a:schemeClr>
                              </a:solidFill>
                              <a:latin typeface="Cambria Math" panose="02040503050406030204" pitchFamily="18" charset="0"/>
                            </a:rPr>
                          </m:ctrlPr>
                        </m:dPr>
                        <m:e>
                          <m:r>
                            <a:rPr lang="da-DK" altLang="zh-CN" b="1" i="1">
                              <a:solidFill>
                                <a:schemeClr val="accent2">
                                  <a:lumMod val="50000"/>
                                </a:schemeClr>
                              </a:solidFill>
                              <a:latin typeface="Cambria Math" panose="02040503050406030204" pitchFamily="18" charset="0"/>
                            </a:rPr>
                            <m:t>𝟑</m:t>
                          </m:r>
                          <m:r>
                            <a:rPr lang="da-DK" altLang="zh-CN" b="1" i="1">
                              <a:solidFill>
                                <a:schemeClr val="accent2">
                                  <a:lumMod val="50000"/>
                                </a:schemeClr>
                              </a:solidFill>
                              <a:latin typeface="Cambria Math" panose="02040503050406030204" pitchFamily="18" charset="0"/>
                            </a:rPr>
                            <m:t>, </m:t>
                          </m:r>
                          <m:r>
                            <a:rPr lang="da-DK" altLang="zh-CN" b="1" i="1">
                              <a:solidFill>
                                <a:schemeClr val="accent2">
                                  <a:lumMod val="50000"/>
                                </a:schemeClr>
                              </a:solidFill>
                              <a:latin typeface="Cambria Math" panose="02040503050406030204" pitchFamily="18" charset="0"/>
                            </a:rPr>
                            <m:t>𝟑</m:t>
                          </m:r>
                        </m:e>
                      </m:d>
                      <m:r>
                        <a:rPr lang="da-DK" altLang="zh-CN" b="1" i="1">
                          <a:solidFill>
                            <a:schemeClr val="accent2">
                              <a:lumMod val="50000"/>
                            </a:schemeClr>
                          </a:solidFill>
                          <a:latin typeface="Cambria Math" panose="02040503050406030204" pitchFamily="18" charset="0"/>
                        </a:rPr>
                        <m:t>, </m:t>
                      </m:r>
                      <m:d>
                        <m:dPr>
                          <m:begChr m:val="⟨"/>
                          <m:endChr m:val="⟩"/>
                          <m:ctrlPr>
                            <a:rPr lang="da-DK" altLang="zh-CN" b="1" i="1">
                              <a:solidFill>
                                <a:schemeClr val="accent2">
                                  <a:lumMod val="50000"/>
                                </a:schemeClr>
                              </a:solidFill>
                              <a:latin typeface="Cambria Math" panose="02040503050406030204" pitchFamily="18" charset="0"/>
                            </a:rPr>
                          </m:ctrlPr>
                        </m:dPr>
                        <m:e>
                          <m:r>
                            <a:rPr lang="da-DK" altLang="zh-CN" b="1" i="1">
                              <a:solidFill>
                                <a:schemeClr val="accent2">
                                  <a:lumMod val="50000"/>
                                </a:schemeClr>
                              </a:solidFill>
                              <a:latin typeface="Cambria Math" panose="02040503050406030204" pitchFamily="18" charset="0"/>
                            </a:rPr>
                            <m:t>𝟐</m:t>
                          </m:r>
                          <m:r>
                            <a:rPr lang="da-DK" altLang="zh-CN" b="1" i="1">
                              <a:solidFill>
                                <a:schemeClr val="accent2">
                                  <a:lumMod val="50000"/>
                                </a:schemeClr>
                              </a:solidFill>
                              <a:latin typeface="Cambria Math" panose="02040503050406030204" pitchFamily="18" charset="0"/>
                            </a:rPr>
                            <m:t>, </m:t>
                          </m:r>
                          <m:r>
                            <a:rPr lang="da-DK" altLang="zh-CN" b="1" i="1">
                              <a:solidFill>
                                <a:schemeClr val="accent2">
                                  <a:lumMod val="50000"/>
                                </a:schemeClr>
                              </a:solidFill>
                              <a:latin typeface="Cambria Math" panose="02040503050406030204" pitchFamily="18" charset="0"/>
                            </a:rPr>
                            <m:t>𝟏</m:t>
                          </m:r>
                        </m:e>
                      </m:d>
                      <m:r>
                        <a:rPr lang="da-DK" altLang="zh-CN" b="1" i="1">
                          <a:solidFill>
                            <a:schemeClr val="accent2">
                              <a:lumMod val="50000"/>
                            </a:schemeClr>
                          </a:solidFill>
                          <a:latin typeface="Cambria Math" panose="02040503050406030204" pitchFamily="18" charset="0"/>
                        </a:rPr>
                        <m:t>, </m:t>
                      </m:r>
                      <m:d>
                        <m:dPr>
                          <m:begChr m:val="⟨"/>
                          <m:endChr m:val="⟩"/>
                          <m:ctrlPr>
                            <a:rPr lang="da-DK" altLang="zh-CN" b="1" i="1">
                              <a:solidFill>
                                <a:schemeClr val="accent2">
                                  <a:lumMod val="50000"/>
                                </a:schemeClr>
                              </a:solidFill>
                              <a:latin typeface="Cambria Math" panose="02040503050406030204" pitchFamily="18" charset="0"/>
                            </a:rPr>
                          </m:ctrlPr>
                        </m:dPr>
                        <m:e>
                          <m:r>
                            <a:rPr lang="da-DK" altLang="zh-CN" b="1" i="1">
                              <a:solidFill>
                                <a:schemeClr val="accent2">
                                  <a:lumMod val="50000"/>
                                </a:schemeClr>
                              </a:solidFill>
                              <a:latin typeface="Cambria Math" panose="02040503050406030204" pitchFamily="18" charset="0"/>
                            </a:rPr>
                            <m:t>𝟒</m:t>
                          </m:r>
                          <m:r>
                            <a:rPr lang="da-DK" altLang="zh-CN" b="1" i="1">
                              <a:solidFill>
                                <a:schemeClr val="accent2">
                                  <a:lumMod val="50000"/>
                                </a:schemeClr>
                              </a:solidFill>
                              <a:latin typeface="Cambria Math" panose="02040503050406030204" pitchFamily="18" charset="0"/>
                            </a:rPr>
                            <m:t>, </m:t>
                          </m:r>
                          <m:r>
                            <a:rPr lang="da-DK" altLang="zh-CN" b="1" i="1">
                              <a:solidFill>
                                <a:schemeClr val="accent2">
                                  <a:lumMod val="50000"/>
                                </a:schemeClr>
                              </a:solidFill>
                              <a:latin typeface="Cambria Math" panose="02040503050406030204" pitchFamily="18" charset="0"/>
                            </a:rPr>
                            <m:t>𝟒</m:t>
                          </m:r>
                        </m:e>
                      </m:d>
                      <m:r>
                        <a:rPr lang="da-DK" altLang="zh-CN" b="1" i="1">
                          <a:solidFill>
                            <a:schemeClr val="accent2">
                              <a:lumMod val="50000"/>
                            </a:schemeClr>
                          </a:solidFill>
                          <a:latin typeface="Cambria Math" panose="02040503050406030204" pitchFamily="18" charset="0"/>
                        </a:rPr>
                        <m:t>, </m:t>
                      </m:r>
                      <m:d>
                        <m:dPr>
                          <m:begChr m:val="⟨"/>
                          <m:endChr m:val="⟩"/>
                          <m:ctrlPr>
                            <a:rPr lang="da-DK" altLang="zh-CN" b="1" i="1">
                              <a:solidFill>
                                <a:schemeClr val="accent2">
                                  <a:lumMod val="50000"/>
                                </a:schemeClr>
                              </a:solidFill>
                              <a:latin typeface="Cambria Math" panose="02040503050406030204" pitchFamily="18" charset="0"/>
                            </a:rPr>
                          </m:ctrlPr>
                        </m:dPr>
                        <m:e>
                          <m:r>
                            <a:rPr lang="da-DK" altLang="zh-CN" b="1" i="1">
                              <a:solidFill>
                                <a:schemeClr val="accent2">
                                  <a:lumMod val="50000"/>
                                </a:schemeClr>
                              </a:solidFill>
                              <a:latin typeface="Cambria Math" panose="02040503050406030204" pitchFamily="18" charset="0"/>
                            </a:rPr>
                            <m:t>𝟏</m:t>
                          </m:r>
                          <m:r>
                            <a:rPr lang="da-DK" altLang="zh-CN" b="1" i="1">
                              <a:solidFill>
                                <a:schemeClr val="accent2">
                                  <a:lumMod val="50000"/>
                                </a:schemeClr>
                              </a:solidFill>
                              <a:latin typeface="Cambria Math" panose="02040503050406030204" pitchFamily="18" charset="0"/>
                            </a:rPr>
                            <m:t>, </m:t>
                          </m:r>
                          <m:r>
                            <a:rPr lang="da-DK" altLang="zh-CN" b="1" i="1">
                              <a:solidFill>
                                <a:schemeClr val="accent2">
                                  <a:lumMod val="50000"/>
                                </a:schemeClr>
                              </a:solidFill>
                              <a:latin typeface="Cambria Math" panose="02040503050406030204" pitchFamily="18" charset="0"/>
                            </a:rPr>
                            <m:t>𝟏</m:t>
                          </m:r>
                        </m:e>
                      </m:d>
                      <m:r>
                        <m:rPr>
                          <m:lit/>
                        </m:rPr>
                        <a:rPr lang="da-DK" altLang="zh-CN" b="1" i="1">
                          <a:solidFill>
                            <a:schemeClr val="accent2">
                              <a:lumMod val="50000"/>
                            </a:schemeClr>
                          </a:solidFill>
                          <a:latin typeface="Cambria Math" panose="02040503050406030204" pitchFamily="18" charset="0"/>
                        </a:rPr>
                        <m:t>}</m:t>
                      </m:r>
                    </m:oMath>
                  </m:oMathPara>
                </a14:m>
                <a:endParaRPr lang="da-DK" altLang="zh-CN" b="1">
                  <a:solidFill>
                    <a:schemeClr val="accent2">
                      <a:lumMod val="50000"/>
                    </a:schemeClr>
                  </a:solidFill>
                </a:endParaRPr>
              </a:p>
            </p:txBody>
          </p:sp>
        </mc:Choice>
        <mc:Fallback xmlns="">
          <p:sp>
            <p:nvSpPr>
              <p:cNvPr id="16" name="文本框 15">
                <a:extLst>
                  <a:ext uri="{FF2B5EF4-FFF2-40B4-BE49-F238E27FC236}">
                    <a16:creationId xmlns:a16="http://schemas.microsoft.com/office/drawing/2014/main" id="{DBFE6825-8288-4A77-90A5-3C5156CFAD21}"/>
                  </a:ext>
                </a:extLst>
              </p:cNvPr>
              <p:cNvSpPr txBox="1">
                <a:spLocks noRot="1" noChangeAspect="1" noMove="1" noResize="1" noEditPoints="1" noAdjustHandles="1" noChangeArrowheads="1" noChangeShapeType="1" noTextEdit="1"/>
              </p:cNvSpPr>
              <p:nvPr/>
            </p:nvSpPr>
            <p:spPr>
              <a:xfrm>
                <a:off x="8621167" y="2935816"/>
                <a:ext cx="2742708" cy="707886"/>
              </a:xfrm>
              <a:prstGeom prst="rect">
                <a:avLst/>
              </a:prstGeom>
              <a:blipFill>
                <a:blip r:embed="rId4"/>
                <a:stretch>
                  <a:fillRect b="-60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FB2CB611-2B08-40CB-9796-4F67D389AB82}"/>
                  </a:ext>
                </a:extLst>
              </p:cNvPr>
              <p:cNvSpPr txBox="1"/>
              <p:nvPr/>
            </p:nvSpPr>
            <p:spPr>
              <a:xfrm>
                <a:off x="8636742" y="3814913"/>
                <a:ext cx="2742709" cy="707886"/>
              </a:xfrm>
              <a:prstGeom prst="rect">
                <a:avLst/>
              </a:prstGeom>
              <a:solidFill>
                <a:schemeClr val="accent2">
                  <a:lumMod val="20000"/>
                  <a:lumOff val="80000"/>
                  <a:alpha val="50000"/>
                </a:schemeClr>
              </a:solidFill>
            </p:spPr>
            <p:txBody>
              <a:bodyPr wrap="square" rtlCol="0">
                <a:spAutoFit/>
              </a:bodyPr>
              <a:lstStyle/>
              <a:p>
                <a:pPr>
                  <a:lnSpc>
                    <a:spcPts val="2400"/>
                  </a:lnSpc>
                </a:pPr>
                <a14:m>
                  <m:oMathPara xmlns:m="http://schemas.openxmlformats.org/officeDocument/2006/math">
                    <m:oMathParaPr>
                      <m:jc m:val="centerGroup"/>
                    </m:oMathParaPr>
                    <m:oMath xmlns:m="http://schemas.openxmlformats.org/officeDocument/2006/math">
                      <m:sSup>
                        <m:sSupPr>
                          <m:ctrlPr>
                            <a:rPr lang="da-DK" altLang="zh-CN" b="1" i="1" smtClean="0">
                              <a:solidFill>
                                <a:schemeClr val="accent2">
                                  <a:lumMod val="50000"/>
                                </a:schemeClr>
                              </a:solidFill>
                              <a:latin typeface="Cambria Math" panose="02040503050406030204" pitchFamily="18" charset="0"/>
                            </a:rPr>
                          </m:ctrlPr>
                        </m:sSupPr>
                        <m:e>
                          <m:r>
                            <a:rPr lang="da-DK" altLang="zh-CN" b="1" i="1" smtClean="0">
                              <a:solidFill>
                                <a:schemeClr val="accent2">
                                  <a:lumMod val="50000"/>
                                </a:schemeClr>
                              </a:solidFill>
                              <a:latin typeface="Cambria Math" panose="02040503050406030204" pitchFamily="18" charset="0"/>
                            </a:rPr>
                            <m:t>𝑹</m:t>
                          </m:r>
                        </m:e>
                        <m:sup>
                          <m:r>
                            <a:rPr lang="da-DK" altLang="zh-CN" b="1" i="1" smtClean="0">
                              <a:solidFill>
                                <a:schemeClr val="accent2">
                                  <a:lumMod val="50000"/>
                                </a:schemeClr>
                              </a:solidFill>
                              <a:latin typeface="Cambria Math" panose="02040503050406030204" pitchFamily="18" charset="0"/>
                            </a:rPr>
                            <m:t>𝟑</m:t>
                          </m:r>
                        </m:sup>
                      </m:sSup>
                      <m:r>
                        <a:rPr lang="da-DK" altLang="zh-CN" b="1" i="1" smtClean="0">
                          <a:solidFill>
                            <a:schemeClr val="accent2">
                              <a:lumMod val="50000"/>
                            </a:schemeClr>
                          </a:solidFill>
                          <a:latin typeface="Cambria Math" panose="02040503050406030204" pitchFamily="18" charset="0"/>
                        </a:rPr>
                        <m:t>=</m:t>
                      </m:r>
                      <m:r>
                        <m:rPr>
                          <m:lit/>
                        </m:rPr>
                        <a:rPr lang="da-DK" altLang="zh-CN" b="1" i="1">
                          <a:solidFill>
                            <a:schemeClr val="accent2">
                              <a:lumMod val="50000"/>
                            </a:schemeClr>
                          </a:solidFill>
                          <a:latin typeface="Cambria Math" panose="02040503050406030204" pitchFamily="18" charset="0"/>
                        </a:rPr>
                        <m:t>{</m:t>
                      </m:r>
                      <m:r>
                        <a:rPr lang="da-DK" altLang="zh-CN" b="1" i="1">
                          <a:solidFill>
                            <a:schemeClr val="accent2">
                              <a:lumMod val="50000"/>
                            </a:schemeClr>
                          </a:solidFill>
                          <a:latin typeface="Cambria Math" panose="02040503050406030204" pitchFamily="18" charset="0"/>
                        </a:rPr>
                        <m:t> </m:t>
                      </m:r>
                      <m:d>
                        <m:dPr>
                          <m:begChr m:val="⟨"/>
                          <m:endChr m:val="⟩"/>
                          <m:ctrlPr>
                            <a:rPr lang="da-DK" altLang="zh-CN" b="1" i="1">
                              <a:solidFill>
                                <a:schemeClr val="accent2">
                                  <a:lumMod val="50000"/>
                                </a:schemeClr>
                              </a:solidFill>
                              <a:latin typeface="Cambria Math" panose="02040503050406030204" pitchFamily="18" charset="0"/>
                            </a:rPr>
                          </m:ctrlPr>
                        </m:dPr>
                        <m:e>
                          <m:r>
                            <a:rPr lang="da-DK" altLang="zh-CN" b="1" i="1">
                              <a:solidFill>
                                <a:schemeClr val="accent2">
                                  <a:lumMod val="50000"/>
                                </a:schemeClr>
                              </a:solidFill>
                              <a:latin typeface="Cambria Math" panose="02040503050406030204" pitchFamily="18" charset="0"/>
                            </a:rPr>
                            <m:t>𝟐</m:t>
                          </m:r>
                          <m:r>
                            <a:rPr lang="da-DK" altLang="zh-CN" b="1" i="1">
                              <a:solidFill>
                                <a:schemeClr val="accent2">
                                  <a:lumMod val="50000"/>
                                </a:schemeClr>
                              </a:solidFill>
                              <a:latin typeface="Cambria Math" panose="02040503050406030204" pitchFamily="18" charset="0"/>
                            </a:rPr>
                            <m:t>, </m:t>
                          </m:r>
                          <m:r>
                            <a:rPr lang="da-DK" altLang="zh-CN" b="1" i="1">
                              <a:solidFill>
                                <a:schemeClr val="accent2">
                                  <a:lumMod val="50000"/>
                                </a:schemeClr>
                              </a:solidFill>
                              <a:latin typeface="Cambria Math" panose="02040503050406030204" pitchFamily="18" charset="0"/>
                            </a:rPr>
                            <m:t>𝟏</m:t>
                          </m:r>
                        </m:e>
                      </m:d>
                      <m:r>
                        <a:rPr lang="da-DK" altLang="zh-CN" b="1" i="1">
                          <a:solidFill>
                            <a:schemeClr val="accent2">
                              <a:lumMod val="50000"/>
                            </a:schemeClr>
                          </a:solidFill>
                          <a:latin typeface="Cambria Math" panose="02040503050406030204" pitchFamily="18" charset="0"/>
                        </a:rPr>
                        <m:t>, </m:t>
                      </m:r>
                      <m:d>
                        <m:dPr>
                          <m:begChr m:val="⟨"/>
                          <m:endChr m:val="⟩"/>
                          <m:ctrlPr>
                            <a:rPr lang="da-DK" altLang="zh-CN" b="1" i="1">
                              <a:solidFill>
                                <a:schemeClr val="accent2">
                                  <a:lumMod val="50000"/>
                                </a:schemeClr>
                              </a:solidFill>
                              <a:latin typeface="Cambria Math" panose="02040503050406030204" pitchFamily="18" charset="0"/>
                            </a:rPr>
                          </m:ctrlPr>
                        </m:dPr>
                        <m:e>
                          <m:r>
                            <a:rPr lang="da-DK" altLang="zh-CN" b="1" i="1">
                              <a:solidFill>
                                <a:schemeClr val="accent2">
                                  <a:lumMod val="50000"/>
                                </a:schemeClr>
                              </a:solidFill>
                              <a:latin typeface="Cambria Math" panose="02040503050406030204" pitchFamily="18" charset="0"/>
                            </a:rPr>
                            <m:t>𝟑</m:t>
                          </m:r>
                          <m:r>
                            <a:rPr lang="da-DK" altLang="zh-CN" b="1" i="1">
                              <a:solidFill>
                                <a:schemeClr val="accent2">
                                  <a:lumMod val="50000"/>
                                </a:schemeClr>
                              </a:solidFill>
                              <a:latin typeface="Cambria Math" panose="02040503050406030204" pitchFamily="18" charset="0"/>
                            </a:rPr>
                            <m:t>, </m:t>
                          </m:r>
                          <m:r>
                            <a:rPr lang="da-DK" altLang="zh-CN" b="1" i="1">
                              <a:solidFill>
                                <a:schemeClr val="accent2">
                                  <a:lumMod val="50000"/>
                                </a:schemeClr>
                              </a:solidFill>
                              <a:latin typeface="Cambria Math" panose="02040503050406030204" pitchFamily="18" charset="0"/>
                            </a:rPr>
                            <m:t>𝟒</m:t>
                          </m:r>
                        </m:e>
                      </m:d>
                      <m:r>
                        <a:rPr lang="da-DK" altLang="zh-CN" b="1" i="1">
                          <a:solidFill>
                            <a:schemeClr val="accent2">
                              <a:lumMod val="50000"/>
                            </a:schemeClr>
                          </a:solidFill>
                          <a:latin typeface="Cambria Math" panose="02040503050406030204" pitchFamily="18" charset="0"/>
                        </a:rPr>
                        <m:t>, </m:t>
                      </m:r>
                      <m:d>
                        <m:dPr>
                          <m:begChr m:val="⟨"/>
                          <m:endChr m:val="⟩"/>
                          <m:ctrlPr>
                            <a:rPr lang="da-DK" altLang="zh-CN" b="1" i="1">
                              <a:solidFill>
                                <a:schemeClr val="accent2">
                                  <a:lumMod val="50000"/>
                                </a:schemeClr>
                              </a:solidFill>
                              <a:latin typeface="Cambria Math" panose="02040503050406030204" pitchFamily="18" charset="0"/>
                            </a:rPr>
                          </m:ctrlPr>
                        </m:dPr>
                        <m:e>
                          <m:r>
                            <a:rPr lang="da-DK" altLang="zh-CN" b="1" i="1">
                              <a:solidFill>
                                <a:schemeClr val="accent2">
                                  <a:lumMod val="50000"/>
                                </a:schemeClr>
                              </a:solidFill>
                              <a:latin typeface="Cambria Math" panose="02040503050406030204" pitchFamily="18" charset="0"/>
                            </a:rPr>
                            <m:t>𝟑</m:t>
                          </m:r>
                          <m:r>
                            <a:rPr lang="da-DK" altLang="zh-CN" b="1" i="1">
                              <a:solidFill>
                                <a:schemeClr val="accent2">
                                  <a:lumMod val="50000"/>
                                </a:schemeClr>
                              </a:solidFill>
                              <a:latin typeface="Cambria Math" panose="02040503050406030204" pitchFamily="18" charset="0"/>
                            </a:rPr>
                            <m:t>, </m:t>
                          </m:r>
                          <m:r>
                            <a:rPr lang="da-DK" altLang="zh-CN" b="1" i="1">
                              <a:solidFill>
                                <a:schemeClr val="accent2">
                                  <a:lumMod val="50000"/>
                                </a:schemeClr>
                              </a:solidFill>
                              <a:latin typeface="Cambria Math" panose="02040503050406030204" pitchFamily="18" charset="0"/>
                            </a:rPr>
                            <m:t>𝟏</m:t>
                          </m:r>
                        </m:e>
                      </m:d>
                      <m:r>
                        <a:rPr lang="da-DK" altLang="zh-CN" b="1" i="1">
                          <a:solidFill>
                            <a:schemeClr val="accent2">
                              <a:lumMod val="50000"/>
                            </a:schemeClr>
                          </a:solidFill>
                          <a:latin typeface="Cambria Math" panose="02040503050406030204" pitchFamily="18" charset="0"/>
                        </a:rPr>
                        <m:t>, </m:t>
                      </m:r>
                    </m:oMath>
                  </m:oMathPara>
                </a14:m>
                <a:endParaRPr lang="en-US" altLang="zh-CN" b="1" i="1">
                  <a:solidFill>
                    <a:schemeClr val="accent2">
                      <a:lumMod val="50000"/>
                    </a:schemeClr>
                  </a:solidFill>
                  <a:latin typeface="Cambria Math" panose="02040503050406030204" pitchFamily="18" charset="0"/>
                </a:endParaRPr>
              </a:p>
              <a:p>
                <a:pPr>
                  <a:lnSpc>
                    <a:spcPts val="2400"/>
                  </a:lnSpc>
                </a:pPr>
                <a14:m>
                  <m:oMathPara xmlns:m="http://schemas.openxmlformats.org/officeDocument/2006/math">
                    <m:oMathParaPr>
                      <m:jc m:val="centerGroup"/>
                    </m:oMathParaPr>
                    <m:oMath xmlns:m="http://schemas.openxmlformats.org/officeDocument/2006/math">
                      <m:d>
                        <m:dPr>
                          <m:begChr m:val="⟨"/>
                          <m:endChr m:val="⟩"/>
                          <m:ctrlPr>
                            <a:rPr lang="da-DK" altLang="zh-CN" b="1" i="1">
                              <a:solidFill>
                                <a:schemeClr val="accent2">
                                  <a:lumMod val="50000"/>
                                </a:schemeClr>
                              </a:solidFill>
                              <a:latin typeface="Cambria Math" panose="02040503050406030204" pitchFamily="18" charset="0"/>
                            </a:rPr>
                          </m:ctrlPr>
                        </m:dPr>
                        <m:e>
                          <m:r>
                            <a:rPr lang="da-DK" altLang="zh-CN" b="1" i="1">
                              <a:solidFill>
                                <a:schemeClr val="accent2">
                                  <a:lumMod val="50000"/>
                                </a:schemeClr>
                              </a:solidFill>
                              <a:latin typeface="Cambria Math" panose="02040503050406030204" pitchFamily="18" charset="0"/>
                            </a:rPr>
                            <m:t>𝟑</m:t>
                          </m:r>
                          <m:r>
                            <a:rPr lang="da-DK" altLang="zh-CN" b="1" i="1">
                              <a:solidFill>
                                <a:schemeClr val="accent2">
                                  <a:lumMod val="50000"/>
                                </a:schemeClr>
                              </a:solidFill>
                              <a:latin typeface="Cambria Math" panose="02040503050406030204" pitchFamily="18" charset="0"/>
                            </a:rPr>
                            <m:t>, </m:t>
                          </m:r>
                          <m:r>
                            <a:rPr lang="da-DK" altLang="zh-CN" b="1" i="1">
                              <a:solidFill>
                                <a:schemeClr val="accent2">
                                  <a:lumMod val="50000"/>
                                </a:schemeClr>
                              </a:solidFill>
                              <a:latin typeface="Cambria Math" panose="02040503050406030204" pitchFamily="18" charset="0"/>
                            </a:rPr>
                            <m:t>𝟑</m:t>
                          </m:r>
                        </m:e>
                      </m:d>
                      <m:r>
                        <a:rPr lang="da-DK" altLang="zh-CN" b="1" i="1">
                          <a:solidFill>
                            <a:schemeClr val="accent2">
                              <a:lumMod val="50000"/>
                            </a:schemeClr>
                          </a:solidFill>
                          <a:latin typeface="Cambria Math" panose="02040503050406030204" pitchFamily="18" charset="0"/>
                        </a:rPr>
                        <m:t>, </m:t>
                      </m:r>
                      <m:d>
                        <m:dPr>
                          <m:begChr m:val="⟨"/>
                          <m:endChr m:val="⟩"/>
                          <m:ctrlPr>
                            <a:rPr lang="da-DK" altLang="zh-CN" b="1" i="1">
                              <a:solidFill>
                                <a:schemeClr val="accent2">
                                  <a:lumMod val="50000"/>
                                </a:schemeClr>
                              </a:solidFill>
                              <a:latin typeface="Cambria Math" panose="02040503050406030204" pitchFamily="18" charset="0"/>
                            </a:rPr>
                          </m:ctrlPr>
                        </m:dPr>
                        <m:e>
                          <m:r>
                            <a:rPr lang="da-DK" altLang="zh-CN" b="1" i="1">
                              <a:solidFill>
                                <a:schemeClr val="accent2">
                                  <a:lumMod val="50000"/>
                                </a:schemeClr>
                              </a:solidFill>
                              <a:latin typeface="Cambria Math" panose="02040503050406030204" pitchFamily="18" charset="0"/>
                            </a:rPr>
                            <m:t>𝟐</m:t>
                          </m:r>
                          <m:r>
                            <a:rPr lang="da-DK" altLang="zh-CN" b="1" i="1">
                              <a:solidFill>
                                <a:schemeClr val="accent2">
                                  <a:lumMod val="50000"/>
                                </a:schemeClr>
                              </a:solidFill>
                              <a:latin typeface="Cambria Math" panose="02040503050406030204" pitchFamily="18" charset="0"/>
                            </a:rPr>
                            <m:t>, </m:t>
                          </m:r>
                          <m:r>
                            <a:rPr lang="da-DK" altLang="zh-CN" b="1" i="1">
                              <a:solidFill>
                                <a:schemeClr val="accent2">
                                  <a:lumMod val="50000"/>
                                </a:schemeClr>
                              </a:solidFill>
                              <a:latin typeface="Cambria Math" panose="02040503050406030204" pitchFamily="18" charset="0"/>
                            </a:rPr>
                            <m:t>𝟒</m:t>
                          </m:r>
                        </m:e>
                      </m:d>
                      <m:r>
                        <a:rPr lang="da-DK" altLang="zh-CN" b="1" i="1">
                          <a:solidFill>
                            <a:schemeClr val="accent2">
                              <a:lumMod val="50000"/>
                            </a:schemeClr>
                          </a:solidFill>
                          <a:latin typeface="Cambria Math" panose="02040503050406030204" pitchFamily="18" charset="0"/>
                        </a:rPr>
                        <m:t>, </m:t>
                      </m:r>
                      <m:d>
                        <m:dPr>
                          <m:begChr m:val="⟨"/>
                          <m:endChr m:val="⟩"/>
                          <m:ctrlPr>
                            <a:rPr lang="da-DK" altLang="zh-CN" b="1" i="1">
                              <a:solidFill>
                                <a:schemeClr val="accent2">
                                  <a:lumMod val="50000"/>
                                </a:schemeClr>
                              </a:solidFill>
                              <a:latin typeface="Cambria Math" panose="02040503050406030204" pitchFamily="18" charset="0"/>
                            </a:rPr>
                          </m:ctrlPr>
                        </m:dPr>
                        <m:e>
                          <m:r>
                            <a:rPr lang="da-DK" altLang="zh-CN" b="1" i="1">
                              <a:solidFill>
                                <a:schemeClr val="accent2">
                                  <a:lumMod val="50000"/>
                                </a:schemeClr>
                              </a:solidFill>
                              <a:latin typeface="Cambria Math" panose="02040503050406030204" pitchFamily="18" charset="0"/>
                            </a:rPr>
                            <m:t>𝟒</m:t>
                          </m:r>
                          <m:r>
                            <a:rPr lang="da-DK" altLang="zh-CN" b="1" i="1">
                              <a:solidFill>
                                <a:schemeClr val="accent2">
                                  <a:lumMod val="50000"/>
                                </a:schemeClr>
                              </a:solidFill>
                              <a:latin typeface="Cambria Math" panose="02040503050406030204" pitchFamily="18" charset="0"/>
                            </a:rPr>
                            <m:t>, </m:t>
                          </m:r>
                          <m:r>
                            <a:rPr lang="da-DK" altLang="zh-CN" b="1" i="1">
                              <a:solidFill>
                                <a:schemeClr val="accent2">
                                  <a:lumMod val="50000"/>
                                </a:schemeClr>
                              </a:solidFill>
                              <a:latin typeface="Cambria Math" panose="02040503050406030204" pitchFamily="18" charset="0"/>
                            </a:rPr>
                            <m:t>𝟏</m:t>
                          </m:r>
                        </m:e>
                      </m:d>
                      <m:r>
                        <a:rPr lang="da-DK" altLang="zh-CN" b="1" i="1">
                          <a:solidFill>
                            <a:schemeClr val="accent2">
                              <a:lumMod val="50000"/>
                            </a:schemeClr>
                          </a:solidFill>
                          <a:latin typeface="Cambria Math" panose="02040503050406030204" pitchFamily="18" charset="0"/>
                        </a:rPr>
                        <m:t>, </m:t>
                      </m:r>
                      <m:d>
                        <m:dPr>
                          <m:begChr m:val="⟨"/>
                          <m:endChr m:val="⟩"/>
                          <m:ctrlPr>
                            <a:rPr lang="da-DK" altLang="zh-CN" b="1" i="1">
                              <a:solidFill>
                                <a:schemeClr val="accent2">
                                  <a:lumMod val="50000"/>
                                </a:schemeClr>
                              </a:solidFill>
                              <a:latin typeface="Cambria Math" panose="02040503050406030204" pitchFamily="18" charset="0"/>
                            </a:rPr>
                          </m:ctrlPr>
                        </m:dPr>
                        <m:e>
                          <m:r>
                            <a:rPr lang="da-DK" altLang="zh-CN" b="1" i="1">
                              <a:solidFill>
                                <a:schemeClr val="accent2">
                                  <a:lumMod val="50000"/>
                                </a:schemeClr>
                              </a:solidFill>
                              <a:latin typeface="Cambria Math" panose="02040503050406030204" pitchFamily="18" charset="0"/>
                            </a:rPr>
                            <m:t>𝟏</m:t>
                          </m:r>
                          <m:r>
                            <a:rPr lang="da-DK" altLang="zh-CN" b="1" i="1">
                              <a:solidFill>
                                <a:schemeClr val="accent2">
                                  <a:lumMod val="50000"/>
                                </a:schemeClr>
                              </a:solidFill>
                              <a:latin typeface="Cambria Math" panose="02040503050406030204" pitchFamily="18" charset="0"/>
                            </a:rPr>
                            <m:t>, </m:t>
                          </m:r>
                          <m:r>
                            <a:rPr lang="da-DK" altLang="zh-CN" b="1" i="1">
                              <a:solidFill>
                                <a:schemeClr val="accent2">
                                  <a:lumMod val="50000"/>
                                </a:schemeClr>
                              </a:solidFill>
                              <a:latin typeface="Cambria Math" panose="02040503050406030204" pitchFamily="18" charset="0"/>
                            </a:rPr>
                            <m:t>𝟒</m:t>
                          </m:r>
                        </m:e>
                      </m:d>
                      <m:r>
                        <m:rPr>
                          <m:lit/>
                        </m:rPr>
                        <a:rPr lang="da-DK" altLang="zh-CN" b="1" i="1" smtClean="0">
                          <a:solidFill>
                            <a:schemeClr val="accent2">
                              <a:lumMod val="50000"/>
                            </a:schemeClr>
                          </a:solidFill>
                          <a:latin typeface="Cambria Math" panose="02040503050406030204" pitchFamily="18" charset="0"/>
                        </a:rPr>
                        <m:t>}</m:t>
                      </m:r>
                    </m:oMath>
                  </m:oMathPara>
                </a14:m>
                <a:endParaRPr lang="da-DK" altLang="zh-CN" b="1">
                  <a:solidFill>
                    <a:schemeClr val="accent2">
                      <a:lumMod val="50000"/>
                    </a:schemeClr>
                  </a:solidFill>
                </a:endParaRPr>
              </a:p>
            </p:txBody>
          </p:sp>
        </mc:Choice>
        <mc:Fallback xmlns="">
          <p:sp>
            <p:nvSpPr>
              <p:cNvPr id="18" name="文本框 17">
                <a:extLst>
                  <a:ext uri="{FF2B5EF4-FFF2-40B4-BE49-F238E27FC236}">
                    <a16:creationId xmlns:a16="http://schemas.microsoft.com/office/drawing/2014/main" id="{FB2CB611-2B08-40CB-9796-4F67D389AB82}"/>
                  </a:ext>
                </a:extLst>
              </p:cNvPr>
              <p:cNvSpPr txBox="1">
                <a:spLocks noRot="1" noChangeAspect="1" noMove="1" noResize="1" noEditPoints="1" noAdjustHandles="1" noChangeArrowheads="1" noChangeShapeType="1" noTextEdit="1"/>
              </p:cNvSpPr>
              <p:nvPr/>
            </p:nvSpPr>
            <p:spPr>
              <a:xfrm>
                <a:off x="8636742" y="3814913"/>
                <a:ext cx="2742709" cy="707886"/>
              </a:xfrm>
              <a:prstGeom prst="rect">
                <a:avLst/>
              </a:prstGeom>
              <a:blipFill>
                <a:blip r:embed="rId5"/>
                <a:stretch>
                  <a:fillRect b="-60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F8B2ACA9-39F0-4E5E-A3AB-DC83CC880235}"/>
                  </a:ext>
                </a:extLst>
              </p:cNvPr>
              <p:cNvSpPr txBox="1"/>
              <p:nvPr/>
            </p:nvSpPr>
            <p:spPr>
              <a:xfrm>
                <a:off x="8636742" y="4694011"/>
                <a:ext cx="2742709" cy="707886"/>
              </a:xfrm>
              <a:prstGeom prst="rect">
                <a:avLst/>
              </a:prstGeom>
              <a:solidFill>
                <a:schemeClr val="accent2">
                  <a:lumMod val="20000"/>
                  <a:lumOff val="80000"/>
                  <a:alpha val="50000"/>
                </a:schemeClr>
              </a:solidFill>
            </p:spPr>
            <p:txBody>
              <a:bodyPr wrap="square" rtlCol="0">
                <a:spAutoFit/>
              </a:bodyPr>
              <a:lstStyle/>
              <a:p>
                <a:pPr>
                  <a:lnSpc>
                    <a:spcPts val="2400"/>
                  </a:lnSpc>
                </a:pPr>
                <a14:m>
                  <m:oMathPara xmlns:m="http://schemas.openxmlformats.org/officeDocument/2006/math">
                    <m:oMathParaPr>
                      <m:jc m:val="centerGroup"/>
                    </m:oMathParaPr>
                    <m:oMath xmlns:m="http://schemas.openxmlformats.org/officeDocument/2006/math">
                      <m:sSup>
                        <m:sSupPr>
                          <m:ctrlPr>
                            <a:rPr lang="da-DK" altLang="zh-CN" b="1" i="1" smtClean="0">
                              <a:solidFill>
                                <a:schemeClr val="accent2">
                                  <a:lumMod val="50000"/>
                                </a:schemeClr>
                              </a:solidFill>
                              <a:latin typeface="Cambria Math" panose="02040503050406030204" pitchFamily="18" charset="0"/>
                            </a:rPr>
                          </m:ctrlPr>
                        </m:sSupPr>
                        <m:e>
                          <m:r>
                            <a:rPr lang="da-DK" altLang="zh-CN" b="1" i="1" smtClean="0">
                              <a:solidFill>
                                <a:schemeClr val="accent2">
                                  <a:lumMod val="50000"/>
                                </a:schemeClr>
                              </a:solidFill>
                              <a:latin typeface="Cambria Math" panose="02040503050406030204" pitchFamily="18" charset="0"/>
                            </a:rPr>
                            <m:t>𝑹</m:t>
                          </m:r>
                        </m:e>
                        <m:sup>
                          <m:r>
                            <a:rPr lang="da-DK" altLang="zh-CN" b="1" i="1" smtClean="0">
                              <a:solidFill>
                                <a:schemeClr val="accent2">
                                  <a:lumMod val="50000"/>
                                </a:schemeClr>
                              </a:solidFill>
                              <a:latin typeface="Cambria Math" panose="02040503050406030204" pitchFamily="18" charset="0"/>
                            </a:rPr>
                            <m:t>𝟒</m:t>
                          </m:r>
                        </m:sup>
                      </m:sSup>
                      <m:r>
                        <a:rPr lang="da-DK" altLang="zh-CN" b="1" i="1" smtClean="0">
                          <a:solidFill>
                            <a:schemeClr val="accent2">
                              <a:lumMod val="50000"/>
                            </a:schemeClr>
                          </a:solidFill>
                          <a:latin typeface="Cambria Math" panose="02040503050406030204" pitchFamily="18" charset="0"/>
                        </a:rPr>
                        <m:t>=</m:t>
                      </m:r>
                      <m:r>
                        <m:rPr>
                          <m:lit/>
                        </m:rPr>
                        <a:rPr lang="da-DK" altLang="zh-CN" b="1" i="1">
                          <a:solidFill>
                            <a:schemeClr val="accent2">
                              <a:lumMod val="50000"/>
                            </a:schemeClr>
                          </a:solidFill>
                          <a:latin typeface="Cambria Math" panose="02040503050406030204" pitchFamily="18" charset="0"/>
                        </a:rPr>
                        <m:t>{</m:t>
                      </m:r>
                      <m:r>
                        <a:rPr lang="da-DK" altLang="zh-CN" b="1" i="1">
                          <a:solidFill>
                            <a:schemeClr val="accent2">
                              <a:lumMod val="50000"/>
                            </a:schemeClr>
                          </a:solidFill>
                          <a:latin typeface="Cambria Math" panose="02040503050406030204" pitchFamily="18" charset="0"/>
                        </a:rPr>
                        <m:t> </m:t>
                      </m:r>
                      <m:d>
                        <m:dPr>
                          <m:begChr m:val="⟨"/>
                          <m:endChr m:val="⟩"/>
                          <m:ctrlPr>
                            <a:rPr lang="da-DK" altLang="zh-CN" b="1" i="1">
                              <a:solidFill>
                                <a:schemeClr val="accent2">
                                  <a:lumMod val="50000"/>
                                </a:schemeClr>
                              </a:solidFill>
                              <a:latin typeface="Cambria Math" panose="02040503050406030204" pitchFamily="18" charset="0"/>
                            </a:rPr>
                          </m:ctrlPr>
                        </m:dPr>
                        <m:e>
                          <m:r>
                            <a:rPr lang="da-DK" altLang="zh-CN" b="1" i="1">
                              <a:solidFill>
                                <a:schemeClr val="accent2">
                                  <a:lumMod val="50000"/>
                                </a:schemeClr>
                              </a:solidFill>
                              <a:latin typeface="Cambria Math" panose="02040503050406030204" pitchFamily="18" charset="0"/>
                            </a:rPr>
                            <m:t>𝟐</m:t>
                          </m:r>
                          <m:r>
                            <a:rPr lang="da-DK" altLang="zh-CN" b="1" i="1">
                              <a:solidFill>
                                <a:schemeClr val="accent2">
                                  <a:lumMod val="50000"/>
                                </a:schemeClr>
                              </a:solidFill>
                              <a:latin typeface="Cambria Math" panose="02040503050406030204" pitchFamily="18" charset="0"/>
                            </a:rPr>
                            <m:t>, </m:t>
                          </m:r>
                          <m:r>
                            <a:rPr lang="da-DK" altLang="zh-CN" b="1" i="1">
                              <a:solidFill>
                                <a:schemeClr val="accent2">
                                  <a:lumMod val="50000"/>
                                </a:schemeClr>
                              </a:solidFill>
                              <a:latin typeface="Cambria Math" panose="02040503050406030204" pitchFamily="18" charset="0"/>
                            </a:rPr>
                            <m:t>𝟒</m:t>
                          </m:r>
                        </m:e>
                      </m:d>
                      <m:r>
                        <a:rPr lang="da-DK" altLang="zh-CN" b="1" i="1">
                          <a:solidFill>
                            <a:schemeClr val="accent2">
                              <a:lumMod val="50000"/>
                            </a:schemeClr>
                          </a:solidFill>
                          <a:latin typeface="Cambria Math" panose="02040503050406030204" pitchFamily="18" charset="0"/>
                        </a:rPr>
                        <m:t>, </m:t>
                      </m:r>
                      <m:d>
                        <m:dPr>
                          <m:begChr m:val="⟨"/>
                          <m:endChr m:val="⟩"/>
                          <m:ctrlPr>
                            <a:rPr lang="da-DK" altLang="zh-CN" b="1" i="1">
                              <a:solidFill>
                                <a:schemeClr val="accent2">
                                  <a:lumMod val="50000"/>
                                </a:schemeClr>
                              </a:solidFill>
                              <a:latin typeface="Cambria Math" panose="02040503050406030204" pitchFamily="18" charset="0"/>
                            </a:rPr>
                          </m:ctrlPr>
                        </m:dPr>
                        <m:e>
                          <m:r>
                            <a:rPr lang="da-DK" altLang="zh-CN" b="1" i="1">
                              <a:solidFill>
                                <a:schemeClr val="accent2">
                                  <a:lumMod val="50000"/>
                                </a:schemeClr>
                              </a:solidFill>
                              <a:latin typeface="Cambria Math" panose="02040503050406030204" pitchFamily="18" charset="0"/>
                            </a:rPr>
                            <m:t>𝟑</m:t>
                          </m:r>
                          <m:r>
                            <a:rPr lang="da-DK" altLang="zh-CN" b="1" i="1">
                              <a:solidFill>
                                <a:schemeClr val="accent2">
                                  <a:lumMod val="50000"/>
                                </a:schemeClr>
                              </a:solidFill>
                              <a:latin typeface="Cambria Math" panose="02040503050406030204" pitchFamily="18" charset="0"/>
                            </a:rPr>
                            <m:t>, </m:t>
                          </m:r>
                          <m:r>
                            <a:rPr lang="da-DK" altLang="zh-CN" b="1" i="1">
                              <a:solidFill>
                                <a:schemeClr val="accent2">
                                  <a:lumMod val="50000"/>
                                </a:schemeClr>
                              </a:solidFill>
                              <a:latin typeface="Cambria Math" panose="02040503050406030204" pitchFamily="18" charset="0"/>
                            </a:rPr>
                            <m:t>𝟏</m:t>
                          </m:r>
                        </m:e>
                      </m:d>
                      <m:r>
                        <a:rPr lang="da-DK" altLang="zh-CN" b="1" i="1">
                          <a:solidFill>
                            <a:schemeClr val="accent2">
                              <a:lumMod val="50000"/>
                            </a:schemeClr>
                          </a:solidFill>
                          <a:latin typeface="Cambria Math" panose="02040503050406030204" pitchFamily="18" charset="0"/>
                        </a:rPr>
                        <m:t>, </m:t>
                      </m:r>
                      <m:d>
                        <m:dPr>
                          <m:begChr m:val="⟨"/>
                          <m:endChr m:val="⟩"/>
                          <m:ctrlPr>
                            <a:rPr lang="da-DK" altLang="zh-CN" b="1" i="1">
                              <a:solidFill>
                                <a:schemeClr val="accent2">
                                  <a:lumMod val="50000"/>
                                </a:schemeClr>
                              </a:solidFill>
                              <a:latin typeface="Cambria Math" panose="02040503050406030204" pitchFamily="18" charset="0"/>
                            </a:rPr>
                          </m:ctrlPr>
                        </m:dPr>
                        <m:e>
                          <m:r>
                            <a:rPr lang="da-DK" altLang="zh-CN" b="1" i="1">
                              <a:solidFill>
                                <a:schemeClr val="accent2">
                                  <a:lumMod val="50000"/>
                                </a:schemeClr>
                              </a:solidFill>
                              <a:latin typeface="Cambria Math" panose="02040503050406030204" pitchFamily="18" charset="0"/>
                            </a:rPr>
                            <m:t>𝟑</m:t>
                          </m:r>
                          <m:r>
                            <a:rPr lang="da-DK" altLang="zh-CN" b="1" i="1">
                              <a:solidFill>
                                <a:schemeClr val="accent2">
                                  <a:lumMod val="50000"/>
                                </a:schemeClr>
                              </a:solidFill>
                              <a:latin typeface="Cambria Math" panose="02040503050406030204" pitchFamily="18" charset="0"/>
                            </a:rPr>
                            <m:t>, </m:t>
                          </m:r>
                          <m:r>
                            <a:rPr lang="da-DK" altLang="zh-CN" b="1" i="1">
                              <a:solidFill>
                                <a:schemeClr val="accent2">
                                  <a:lumMod val="50000"/>
                                </a:schemeClr>
                              </a:solidFill>
                              <a:latin typeface="Cambria Math" panose="02040503050406030204" pitchFamily="18" charset="0"/>
                            </a:rPr>
                            <m:t>𝟒</m:t>
                          </m:r>
                        </m:e>
                      </m:d>
                      <m:r>
                        <a:rPr lang="da-DK" altLang="zh-CN" b="1" i="1">
                          <a:solidFill>
                            <a:schemeClr val="accent2">
                              <a:lumMod val="50000"/>
                            </a:schemeClr>
                          </a:solidFill>
                          <a:latin typeface="Cambria Math" panose="02040503050406030204" pitchFamily="18" charset="0"/>
                        </a:rPr>
                        <m:t>, </m:t>
                      </m:r>
                    </m:oMath>
                  </m:oMathPara>
                </a14:m>
                <a:endParaRPr lang="en-US" altLang="zh-CN" b="1" i="1">
                  <a:solidFill>
                    <a:schemeClr val="accent2">
                      <a:lumMod val="50000"/>
                    </a:schemeClr>
                  </a:solidFill>
                  <a:latin typeface="Cambria Math" panose="02040503050406030204" pitchFamily="18" charset="0"/>
                </a:endParaRPr>
              </a:p>
              <a:p>
                <a:pPr>
                  <a:lnSpc>
                    <a:spcPts val="2400"/>
                  </a:lnSpc>
                </a:pPr>
                <a14:m>
                  <m:oMathPara xmlns:m="http://schemas.openxmlformats.org/officeDocument/2006/math">
                    <m:oMathParaPr>
                      <m:jc m:val="centerGroup"/>
                    </m:oMathParaPr>
                    <m:oMath xmlns:m="http://schemas.openxmlformats.org/officeDocument/2006/math">
                      <m:d>
                        <m:dPr>
                          <m:begChr m:val="⟨"/>
                          <m:endChr m:val="⟩"/>
                          <m:ctrlPr>
                            <a:rPr lang="da-DK" altLang="zh-CN" b="1" i="1">
                              <a:solidFill>
                                <a:schemeClr val="accent2">
                                  <a:lumMod val="50000"/>
                                </a:schemeClr>
                              </a:solidFill>
                              <a:latin typeface="Cambria Math" panose="02040503050406030204" pitchFamily="18" charset="0"/>
                            </a:rPr>
                          </m:ctrlPr>
                        </m:dPr>
                        <m:e>
                          <m:r>
                            <a:rPr lang="da-DK" altLang="zh-CN" b="1" i="1">
                              <a:solidFill>
                                <a:schemeClr val="accent2">
                                  <a:lumMod val="50000"/>
                                </a:schemeClr>
                              </a:solidFill>
                              <a:latin typeface="Cambria Math" panose="02040503050406030204" pitchFamily="18" charset="0"/>
                            </a:rPr>
                            <m:t>𝟑</m:t>
                          </m:r>
                          <m:r>
                            <a:rPr lang="da-DK" altLang="zh-CN" b="1" i="1">
                              <a:solidFill>
                                <a:schemeClr val="accent2">
                                  <a:lumMod val="50000"/>
                                </a:schemeClr>
                              </a:solidFill>
                              <a:latin typeface="Cambria Math" panose="02040503050406030204" pitchFamily="18" charset="0"/>
                            </a:rPr>
                            <m:t>, </m:t>
                          </m:r>
                          <m:r>
                            <a:rPr lang="da-DK" altLang="zh-CN" b="1" i="1">
                              <a:solidFill>
                                <a:schemeClr val="accent2">
                                  <a:lumMod val="50000"/>
                                </a:schemeClr>
                              </a:solidFill>
                              <a:latin typeface="Cambria Math" panose="02040503050406030204" pitchFamily="18" charset="0"/>
                            </a:rPr>
                            <m:t>𝟑</m:t>
                          </m:r>
                        </m:e>
                      </m:d>
                      <m:r>
                        <a:rPr lang="da-DK" altLang="zh-CN" b="1" i="1">
                          <a:solidFill>
                            <a:schemeClr val="accent2">
                              <a:lumMod val="50000"/>
                            </a:schemeClr>
                          </a:solidFill>
                          <a:latin typeface="Cambria Math" panose="02040503050406030204" pitchFamily="18" charset="0"/>
                        </a:rPr>
                        <m:t>, </m:t>
                      </m:r>
                      <m:d>
                        <m:dPr>
                          <m:begChr m:val="⟨"/>
                          <m:endChr m:val="⟩"/>
                          <m:ctrlPr>
                            <a:rPr lang="da-DK" altLang="zh-CN" b="1" i="1">
                              <a:solidFill>
                                <a:schemeClr val="accent2">
                                  <a:lumMod val="50000"/>
                                </a:schemeClr>
                              </a:solidFill>
                              <a:latin typeface="Cambria Math" panose="02040503050406030204" pitchFamily="18" charset="0"/>
                            </a:rPr>
                          </m:ctrlPr>
                        </m:dPr>
                        <m:e>
                          <m:r>
                            <a:rPr lang="da-DK" altLang="zh-CN" b="1" i="1">
                              <a:solidFill>
                                <a:schemeClr val="accent2">
                                  <a:lumMod val="50000"/>
                                </a:schemeClr>
                              </a:solidFill>
                              <a:latin typeface="Cambria Math" panose="02040503050406030204" pitchFamily="18" charset="0"/>
                            </a:rPr>
                            <m:t>𝟐</m:t>
                          </m:r>
                          <m:r>
                            <a:rPr lang="da-DK" altLang="zh-CN" b="1" i="1">
                              <a:solidFill>
                                <a:schemeClr val="accent2">
                                  <a:lumMod val="50000"/>
                                </a:schemeClr>
                              </a:solidFill>
                              <a:latin typeface="Cambria Math" panose="02040503050406030204" pitchFamily="18" charset="0"/>
                            </a:rPr>
                            <m:t>, </m:t>
                          </m:r>
                          <m:r>
                            <a:rPr lang="da-DK" altLang="zh-CN" b="1" i="1">
                              <a:solidFill>
                                <a:schemeClr val="accent2">
                                  <a:lumMod val="50000"/>
                                </a:schemeClr>
                              </a:solidFill>
                              <a:latin typeface="Cambria Math" panose="02040503050406030204" pitchFamily="18" charset="0"/>
                            </a:rPr>
                            <m:t>𝟏</m:t>
                          </m:r>
                        </m:e>
                      </m:d>
                      <m:r>
                        <a:rPr lang="da-DK" altLang="zh-CN" b="1" i="1">
                          <a:solidFill>
                            <a:schemeClr val="accent2">
                              <a:lumMod val="50000"/>
                            </a:schemeClr>
                          </a:solidFill>
                          <a:latin typeface="Cambria Math" panose="02040503050406030204" pitchFamily="18" charset="0"/>
                        </a:rPr>
                        <m:t>, </m:t>
                      </m:r>
                      <m:d>
                        <m:dPr>
                          <m:begChr m:val="⟨"/>
                          <m:endChr m:val="⟩"/>
                          <m:ctrlPr>
                            <a:rPr lang="da-DK" altLang="zh-CN" b="1" i="1">
                              <a:solidFill>
                                <a:schemeClr val="accent2">
                                  <a:lumMod val="50000"/>
                                </a:schemeClr>
                              </a:solidFill>
                              <a:latin typeface="Cambria Math" panose="02040503050406030204" pitchFamily="18" charset="0"/>
                            </a:rPr>
                          </m:ctrlPr>
                        </m:dPr>
                        <m:e>
                          <m:r>
                            <a:rPr lang="da-DK" altLang="zh-CN" b="1" i="1">
                              <a:solidFill>
                                <a:schemeClr val="accent2">
                                  <a:lumMod val="50000"/>
                                </a:schemeClr>
                              </a:solidFill>
                              <a:latin typeface="Cambria Math" panose="02040503050406030204" pitchFamily="18" charset="0"/>
                            </a:rPr>
                            <m:t>𝟒</m:t>
                          </m:r>
                          <m:r>
                            <a:rPr lang="da-DK" altLang="zh-CN" b="1" i="1">
                              <a:solidFill>
                                <a:schemeClr val="accent2">
                                  <a:lumMod val="50000"/>
                                </a:schemeClr>
                              </a:solidFill>
                              <a:latin typeface="Cambria Math" panose="02040503050406030204" pitchFamily="18" charset="0"/>
                            </a:rPr>
                            <m:t>, </m:t>
                          </m:r>
                          <m:r>
                            <a:rPr lang="da-DK" altLang="zh-CN" b="1" i="1">
                              <a:solidFill>
                                <a:schemeClr val="accent2">
                                  <a:lumMod val="50000"/>
                                </a:schemeClr>
                              </a:solidFill>
                              <a:latin typeface="Cambria Math" panose="02040503050406030204" pitchFamily="18" charset="0"/>
                            </a:rPr>
                            <m:t>𝟒</m:t>
                          </m:r>
                        </m:e>
                      </m:d>
                      <m:r>
                        <a:rPr lang="da-DK" altLang="zh-CN" b="1" i="1">
                          <a:solidFill>
                            <a:schemeClr val="accent2">
                              <a:lumMod val="50000"/>
                            </a:schemeClr>
                          </a:solidFill>
                          <a:latin typeface="Cambria Math" panose="02040503050406030204" pitchFamily="18" charset="0"/>
                        </a:rPr>
                        <m:t>, </m:t>
                      </m:r>
                      <m:d>
                        <m:dPr>
                          <m:begChr m:val="⟨"/>
                          <m:endChr m:val="⟩"/>
                          <m:ctrlPr>
                            <a:rPr lang="da-DK" altLang="zh-CN" b="1" i="1">
                              <a:solidFill>
                                <a:schemeClr val="accent2">
                                  <a:lumMod val="50000"/>
                                </a:schemeClr>
                              </a:solidFill>
                              <a:latin typeface="Cambria Math" panose="02040503050406030204" pitchFamily="18" charset="0"/>
                            </a:rPr>
                          </m:ctrlPr>
                        </m:dPr>
                        <m:e>
                          <m:r>
                            <a:rPr lang="da-DK" altLang="zh-CN" b="1" i="1">
                              <a:solidFill>
                                <a:schemeClr val="accent2">
                                  <a:lumMod val="50000"/>
                                </a:schemeClr>
                              </a:solidFill>
                              <a:latin typeface="Cambria Math" panose="02040503050406030204" pitchFamily="18" charset="0"/>
                            </a:rPr>
                            <m:t>𝟏</m:t>
                          </m:r>
                          <m:r>
                            <a:rPr lang="da-DK" altLang="zh-CN" b="1" i="1">
                              <a:solidFill>
                                <a:schemeClr val="accent2">
                                  <a:lumMod val="50000"/>
                                </a:schemeClr>
                              </a:solidFill>
                              <a:latin typeface="Cambria Math" panose="02040503050406030204" pitchFamily="18" charset="0"/>
                            </a:rPr>
                            <m:t>, </m:t>
                          </m:r>
                          <m:r>
                            <a:rPr lang="da-DK" altLang="zh-CN" b="1" i="1">
                              <a:solidFill>
                                <a:schemeClr val="accent2">
                                  <a:lumMod val="50000"/>
                                </a:schemeClr>
                              </a:solidFill>
                              <a:latin typeface="Cambria Math" panose="02040503050406030204" pitchFamily="18" charset="0"/>
                            </a:rPr>
                            <m:t>𝟏</m:t>
                          </m:r>
                        </m:e>
                      </m:d>
                      <m:r>
                        <m:rPr>
                          <m:lit/>
                        </m:rPr>
                        <a:rPr lang="da-DK" altLang="zh-CN" b="1" i="1" smtClean="0">
                          <a:solidFill>
                            <a:schemeClr val="accent2">
                              <a:lumMod val="50000"/>
                            </a:schemeClr>
                          </a:solidFill>
                          <a:latin typeface="Cambria Math" panose="02040503050406030204" pitchFamily="18" charset="0"/>
                        </a:rPr>
                        <m:t>}</m:t>
                      </m:r>
                    </m:oMath>
                  </m:oMathPara>
                </a14:m>
                <a:endParaRPr lang="da-DK" altLang="zh-CN" b="1">
                  <a:solidFill>
                    <a:schemeClr val="accent2">
                      <a:lumMod val="50000"/>
                    </a:schemeClr>
                  </a:solidFill>
                </a:endParaRPr>
              </a:p>
            </p:txBody>
          </p:sp>
        </mc:Choice>
        <mc:Fallback xmlns="">
          <p:sp>
            <p:nvSpPr>
              <p:cNvPr id="19" name="文本框 18">
                <a:extLst>
                  <a:ext uri="{FF2B5EF4-FFF2-40B4-BE49-F238E27FC236}">
                    <a16:creationId xmlns:a16="http://schemas.microsoft.com/office/drawing/2014/main" id="{F8B2ACA9-39F0-4E5E-A3AB-DC83CC880235}"/>
                  </a:ext>
                </a:extLst>
              </p:cNvPr>
              <p:cNvSpPr txBox="1">
                <a:spLocks noRot="1" noChangeAspect="1" noMove="1" noResize="1" noEditPoints="1" noAdjustHandles="1" noChangeArrowheads="1" noChangeShapeType="1" noTextEdit="1"/>
              </p:cNvSpPr>
              <p:nvPr/>
            </p:nvSpPr>
            <p:spPr>
              <a:xfrm>
                <a:off x="8636742" y="4694011"/>
                <a:ext cx="2742709" cy="707886"/>
              </a:xfrm>
              <a:prstGeom prst="rect">
                <a:avLst/>
              </a:prstGeom>
              <a:blipFill>
                <a:blip r:embed="rId6"/>
                <a:stretch>
                  <a:fillRect b="-60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95596E80-A9C5-4176-AFDF-D472D9E16D21}"/>
                  </a:ext>
                </a:extLst>
              </p:cNvPr>
              <p:cNvSpPr txBox="1"/>
              <p:nvPr/>
            </p:nvSpPr>
            <p:spPr>
              <a:xfrm>
                <a:off x="8432146" y="5573109"/>
                <a:ext cx="3466692" cy="707886"/>
              </a:xfrm>
              <a:prstGeom prst="rect">
                <a:avLst/>
              </a:prstGeom>
              <a:solidFill>
                <a:schemeClr val="accent2">
                  <a:lumMod val="20000"/>
                  <a:lumOff val="80000"/>
                  <a:alpha val="50000"/>
                </a:schemeClr>
              </a:solidFill>
            </p:spPr>
            <p:txBody>
              <a:bodyPr wrap="square" rtlCol="0">
                <a:spAutoFit/>
              </a:bodyPr>
              <a:lstStyle/>
              <a:p>
                <a:pPr>
                  <a:lnSpc>
                    <a:spcPts val="2400"/>
                  </a:lnSpc>
                </a:pPr>
                <a14:m>
                  <m:oMathPara xmlns:m="http://schemas.openxmlformats.org/officeDocument/2006/math">
                    <m:oMathParaPr>
                      <m:jc m:val="centerGroup"/>
                    </m:oMathParaPr>
                    <m:oMath xmlns:m="http://schemas.openxmlformats.org/officeDocument/2006/math">
                      <m:r>
                        <a:rPr lang="da-DK" altLang="zh-CN" b="1" i="1" smtClean="0">
                          <a:solidFill>
                            <a:schemeClr val="accent2">
                              <a:lumMod val="50000"/>
                            </a:schemeClr>
                          </a:solidFill>
                          <a:latin typeface="Cambria Math" panose="02040503050406030204" pitchFamily="18" charset="0"/>
                        </a:rPr>
                        <m:t>𝒕</m:t>
                      </m:r>
                      <m:d>
                        <m:dPr>
                          <m:ctrlPr>
                            <a:rPr lang="da-DK" altLang="zh-CN" b="1" i="1" smtClean="0">
                              <a:solidFill>
                                <a:schemeClr val="accent2">
                                  <a:lumMod val="50000"/>
                                </a:schemeClr>
                              </a:solidFill>
                              <a:latin typeface="Cambria Math" panose="02040503050406030204" pitchFamily="18" charset="0"/>
                            </a:rPr>
                          </m:ctrlPr>
                        </m:dPr>
                        <m:e>
                          <m:r>
                            <a:rPr lang="da-DK" altLang="zh-CN" b="1" i="1" smtClean="0">
                              <a:solidFill>
                                <a:schemeClr val="accent2">
                                  <a:lumMod val="50000"/>
                                </a:schemeClr>
                              </a:solidFill>
                              <a:latin typeface="Cambria Math" panose="02040503050406030204" pitchFamily="18" charset="0"/>
                            </a:rPr>
                            <m:t>𝑹</m:t>
                          </m:r>
                        </m:e>
                      </m:d>
                      <m:r>
                        <a:rPr lang="da-DK" altLang="zh-CN" b="1" i="1" smtClean="0">
                          <a:solidFill>
                            <a:schemeClr val="accent2">
                              <a:lumMod val="50000"/>
                            </a:schemeClr>
                          </a:solidFill>
                          <a:latin typeface="Cambria Math" panose="02040503050406030204" pitchFamily="18" charset="0"/>
                        </a:rPr>
                        <m:t>=</m:t>
                      </m:r>
                      <m:r>
                        <m:rPr>
                          <m:lit/>
                        </m:rPr>
                        <a:rPr lang="da-DK" altLang="zh-CN" b="1" i="1">
                          <a:solidFill>
                            <a:schemeClr val="accent2">
                              <a:lumMod val="50000"/>
                            </a:schemeClr>
                          </a:solidFill>
                          <a:latin typeface="Cambria Math" panose="02040503050406030204" pitchFamily="18" charset="0"/>
                        </a:rPr>
                        <m:t>{</m:t>
                      </m:r>
                      <m:d>
                        <m:dPr>
                          <m:begChr m:val="⟨"/>
                          <m:endChr m:val="⟩"/>
                          <m:ctrlPr>
                            <a:rPr lang="da-DK" altLang="zh-CN" b="1" i="1">
                              <a:solidFill>
                                <a:schemeClr val="accent2">
                                  <a:lumMod val="50000"/>
                                </a:schemeClr>
                              </a:solidFill>
                              <a:latin typeface="Cambria Math" panose="02040503050406030204" pitchFamily="18" charset="0"/>
                            </a:rPr>
                          </m:ctrlPr>
                        </m:dPr>
                        <m:e>
                          <m:r>
                            <a:rPr lang="da-DK" altLang="zh-CN" b="1" i="1">
                              <a:solidFill>
                                <a:schemeClr val="accent2">
                                  <a:lumMod val="50000"/>
                                </a:schemeClr>
                              </a:solidFill>
                              <a:latin typeface="Cambria Math" panose="02040503050406030204" pitchFamily="18" charset="0"/>
                            </a:rPr>
                            <m:t>𝟐</m:t>
                          </m:r>
                          <m:r>
                            <a:rPr lang="da-DK" altLang="zh-CN" b="1" i="1">
                              <a:solidFill>
                                <a:schemeClr val="accent2">
                                  <a:lumMod val="50000"/>
                                </a:schemeClr>
                              </a:solidFill>
                              <a:latin typeface="Cambria Math" panose="02040503050406030204" pitchFamily="18" charset="0"/>
                            </a:rPr>
                            <m:t>, </m:t>
                          </m:r>
                          <m:r>
                            <a:rPr lang="da-DK" altLang="zh-CN" b="1" i="1">
                              <a:solidFill>
                                <a:schemeClr val="accent2">
                                  <a:lumMod val="50000"/>
                                </a:schemeClr>
                              </a:solidFill>
                              <a:latin typeface="Cambria Math" panose="02040503050406030204" pitchFamily="18" charset="0"/>
                            </a:rPr>
                            <m:t>𝟏</m:t>
                          </m:r>
                        </m:e>
                      </m:d>
                      <m:r>
                        <a:rPr lang="da-DK" altLang="zh-CN" b="1" i="1">
                          <a:solidFill>
                            <a:schemeClr val="accent2">
                              <a:lumMod val="50000"/>
                            </a:schemeClr>
                          </a:solidFill>
                          <a:latin typeface="Cambria Math" panose="02040503050406030204" pitchFamily="18" charset="0"/>
                        </a:rPr>
                        <m:t>, </m:t>
                      </m:r>
                      <m:d>
                        <m:dPr>
                          <m:begChr m:val="⟨"/>
                          <m:endChr m:val="⟩"/>
                          <m:ctrlPr>
                            <a:rPr lang="da-DK" altLang="zh-CN" b="1" i="1">
                              <a:solidFill>
                                <a:schemeClr val="accent2">
                                  <a:lumMod val="50000"/>
                                </a:schemeClr>
                              </a:solidFill>
                              <a:latin typeface="Cambria Math" panose="02040503050406030204" pitchFamily="18" charset="0"/>
                            </a:rPr>
                          </m:ctrlPr>
                        </m:dPr>
                        <m:e>
                          <m:r>
                            <a:rPr lang="da-DK" altLang="zh-CN" b="1" i="1">
                              <a:solidFill>
                                <a:schemeClr val="accent2">
                                  <a:lumMod val="50000"/>
                                </a:schemeClr>
                              </a:solidFill>
                              <a:latin typeface="Cambria Math" panose="02040503050406030204" pitchFamily="18" charset="0"/>
                            </a:rPr>
                            <m:t>𝟑</m:t>
                          </m:r>
                          <m:r>
                            <a:rPr lang="da-DK" altLang="zh-CN" b="1" i="1">
                              <a:solidFill>
                                <a:schemeClr val="accent2">
                                  <a:lumMod val="50000"/>
                                </a:schemeClr>
                              </a:solidFill>
                              <a:latin typeface="Cambria Math" panose="02040503050406030204" pitchFamily="18" charset="0"/>
                            </a:rPr>
                            <m:t>, </m:t>
                          </m:r>
                          <m:r>
                            <a:rPr lang="da-DK" altLang="zh-CN" b="1" i="1">
                              <a:solidFill>
                                <a:schemeClr val="accent2">
                                  <a:lumMod val="50000"/>
                                </a:schemeClr>
                              </a:solidFill>
                              <a:latin typeface="Cambria Math" panose="02040503050406030204" pitchFamily="18" charset="0"/>
                            </a:rPr>
                            <m:t>𝟒</m:t>
                          </m:r>
                        </m:e>
                      </m:d>
                      <m:r>
                        <a:rPr lang="da-DK" altLang="zh-CN" b="1" i="1">
                          <a:solidFill>
                            <a:schemeClr val="accent2">
                              <a:lumMod val="50000"/>
                            </a:schemeClr>
                          </a:solidFill>
                          <a:latin typeface="Cambria Math" panose="02040503050406030204" pitchFamily="18" charset="0"/>
                        </a:rPr>
                        <m:t>, </m:t>
                      </m:r>
                      <m:d>
                        <m:dPr>
                          <m:begChr m:val="⟨"/>
                          <m:endChr m:val="⟩"/>
                          <m:ctrlPr>
                            <a:rPr lang="da-DK" altLang="zh-CN" b="1" i="1">
                              <a:solidFill>
                                <a:schemeClr val="accent2">
                                  <a:lumMod val="50000"/>
                                </a:schemeClr>
                              </a:solidFill>
                              <a:latin typeface="Cambria Math" panose="02040503050406030204" pitchFamily="18" charset="0"/>
                            </a:rPr>
                          </m:ctrlPr>
                        </m:dPr>
                        <m:e>
                          <m:r>
                            <a:rPr lang="da-DK" altLang="zh-CN" b="1" i="1">
                              <a:solidFill>
                                <a:schemeClr val="accent2">
                                  <a:lumMod val="50000"/>
                                </a:schemeClr>
                              </a:solidFill>
                              <a:latin typeface="Cambria Math" panose="02040503050406030204" pitchFamily="18" charset="0"/>
                            </a:rPr>
                            <m:t>𝟑</m:t>
                          </m:r>
                          <m:r>
                            <a:rPr lang="da-DK" altLang="zh-CN" b="1" i="1">
                              <a:solidFill>
                                <a:schemeClr val="accent2">
                                  <a:lumMod val="50000"/>
                                </a:schemeClr>
                              </a:solidFill>
                              <a:latin typeface="Cambria Math" panose="02040503050406030204" pitchFamily="18" charset="0"/>
                            </a:rPr>
                            <m:t>, </m:t>
                          </m:r>
                          <m:r>
                            <a:rPr lang="da-DK" altLang="zh-CN" b="1" i="1">
                              <a:solidFill>
                                <a:schemeClr val="accent2">
                                  <a:lumMod val="50000"/>
                                </a:schemeClr>
                              </a:solidFill>
                              <a:latin typeface="Cambria Math" panose="02040503050406030204" pitchFamily="18" charset="0"/>
                            </a:rPr>
                            <m:t>𝟑</m:t>
                          </m:r>
                        </m:e>
                      </m:d>
                      <m:r>
                        <a:rPr lang="da-DK" altLang="zh-CN" b="1" i="1">
                          <a:solidFill>
                            <a:schemeClr val="accent2">
                              <a:lumMod val="50000"/>
                            </a:schemeClr>
                          </a:solidFill>
                          <a:latin typeface="Cambria Math" panose="02040503050406030204" pitchFamily="18" charset="0"/>
                        </a:rPr>
                        <m:t>, </m:t>
                      </m:r>
                      <m:d>
                        <m:dPr>
                          <m:begChr m:val="⟨"/>
                          <m:endChr m:val="⟩"/>
                          <m:ctrlPr>
                            <a:rPr lang="da-DK" altLang="zh-CN" b="1" i="1">
                              <a:solidFill>
                                <a:schemeClr val="accent2">
                                  <a:lumMod val="50000"/>
                                </a:schemeClr>
                              </a:solidFill>
                              <a:latin typeface="Cambria Math" panose="02040503050406030204" pitchFamily="18" charset="0"/>
                            </a:rPr>
                          </m:ctrlPr>
                        </m:dPr>
                        <m:e>
                          <m:r>
                            <a:rPr lang="da-DK" altLang="zh-CN" b="1" i="1">
                              <a:solidFill>
                                <a:schemeClr val="accent2">
                                  <a:lumMod val="50000"/>
                                </a:schemeClr>
                              </a:solidFill>
                              <a:latin typeface="Cambria Math" panose="02040503050406030204" pitchFamily="18" charset="0"/>
                            </a:rPr>
                            <m:t>𝟐</m:t>
                          </m:r>
                          <m:r>
                            <a:rPr lang="da-DK" altLang="zh-CN" b="1" i="1">
                              <a:solidFill>
                                <a:schemeClr val="accent2">
                                  <a:lumMod val="50000"/>
                                </a:schemeClr>
                              </a:solidFill>
                              <a:latin typeface="Cambria Math" panose="02040503050406030204" pitchFamily="18" charset="0"/>
                            </a:rPr>
                            <m:t>, </m:t>
                          </m:r>
                          <m:r>
                            <a:rPr lang="da-DK" altLang="zh-CN" b="1" i="1">
                              <a:solidFill>
                                <a:schemeClr val="accent2">
                                  <a:lumMod val="50000"/>
                                </a:schemeClr>
                              </a:solidFill>
                              <a:latin typeface="Cambria Math" panose="02040503050406030204" pitchFamily="18" charset="0"/>
                            </a:rPr>
                            <m:t>𝟒</m:t>
                          </m:r>
                        </m:e>
                      </m:d>
                      <m:r>
                        <a:rPr lang="da-DK" altLang="zh-CN" b="1" i="1">
                          <a:solidFill>
                            <a:schemeClr val="accent2">
                              <a:lumMod val="50000"/>
                            </a:schemeClr>
                          </a:solidFill>
                          <a:latin typeface="Cambria Math" panose="02040503050406030204" pitchFamily="18" charset="0"/>
                        </a:rPr>
                        <m:t>, </m:t>
                      </m:r>
                    </m:oMath>
                  </m:oMathPara>
                </a14:m>
                <a:endParaRPr lang="en-US" altLang="zh-CN" b="1" i="1">
                  <a:solidFill>
                    <a:schemeClr val="accent2">
                      <a:lumMod val="50000"/>
                    </a:schemeClr>
                  </a:solidFill>
                  <a:latin typeface="Cambria Math" panose="02040503050406030204" pitchFamily="18" charset="0"/>
                </a:endParaRPr>
              </a:p>
              <a:p>
                <a:pPr>
                  <a:lnSpc>
                    <a:spcPts val="2400"/>
                  </a:lnSpc>
                </a:pPr>
                <a14:m>
                  <m:oMathPara xmlns:m="http://schemas.openxmlformats.org/officeDocument/2006/math">
                    <m:oMathParaPr>
                      <m:jc m:val="centerGroup"/>
                    </m:oMathParaPr>
                    <m:oMath xmlns:m="http://schemas.openxmlformats.org/officeDocument/2006/math">
                      <m:d>
                        <m:dPr>
                          <m:begChr m:val="⟨"/>
                          <m:endChr m:val="⟩"/>
                          <m:ctrlPr>
                            <a:rPr lang="da-DK" altLang="zh-CN" b="1" i="1">
                              <a:solidFill>
                                <a:schemeClr val="accent2">
                                  <a:lumMod val="50000"/>
                                </a:schemeClr>
                              </a:solidFill>
                              <a:latin typeface="Cambria Math" panose="02040503050406030204" pitchFamily="18" charset="0"/>
                            </a:rPr>
                          </m:ctrlPr>
                        </m:dPr>
                        <m:e>
                          <m:r>
                            <a:rPr lang="da-DK" altLang="zh-CN" b="1" i="1">
                              <a:solidFill>
                                <a:schemeClr val="accent2">
                                  <a:lumMod val="50000"/>
                                </a:schemeClr>
                              </a:solidFill>
                              <a:latin typeface="Cambria Math" panose="02040503050406030204" pitchFamily="18" charset="0"/>
                            </a:rPr>
                            <m:t>𝟒</m:t>
                          </m:r>
                          <m:r>
                            <a:rPr lang="da-DK" altLang="zh-CN" b="1" i="1">
                              <a:solidFill>
                                <a:schemeClr val="accent2">
                                  <a:lumMod val="50000"/>
                                </a:schemeClr>
                              </a:solidFill>
                              <a:latin typeface="Cambria Math" panose="02040503050406030204" pitchFamily="18" charset="0"/>
                            </a:rPr>
                            <m:t>, </m:t>
                          </m:r>
                          <m:r>
                            <a:rPr lang="da-DK" altLang="zh-CN" b="1" i="1">
                              <a:solidFill>
                                <a:schemeClr val="accent2">
                                  <a:lumMod val="50000"/>
                                </a:schemeClr>
                              </a:solidFill>
                              <a:latin typeface="Cambria Math" panose="02040503050406030204" pitchFamily="18" charset="0"/>
                            </a:rPr>
                            <m:t>𝟏</m:t>
                          </m:r>
                        </m:e>
                      </m:d>
                      <m:r>
                        <a:rPr lang="da-DK" altLang="zh-CN" b="1" i="1">
                          <a:solidFill>
                            <a:schemeClr val="accent2">
                              <a:lumMod val="50000"/>
                            </a:schemeClr>
                          </a:solidFill>
                          <a:latin typeface="Cambria Math" panose="02040503050406030204" pitchFamily="18" charset="0"/>
                        </a:rPr>
                        <m:t>, </m:t>
                      </m:r>
                      <m:d>
                        <m:dPr>
                          <m:begChr m:val="⟨"/>
                          <m:endChr m:val="⟩"/>
                          <m:ctrlPr>
                            <a:rPr lang="da-DK" altLang="zh-CN" b="1" i="1">
                              <a:solidFill>
                                <a:schemeClr val="accent2">
                                  <a:lumMod val="50000"/>
                                </a:schemeClr>
                              </a:solidFill>
                              <a:latin typeface="Cambria Math" panose="02040503050406030204" pitchFamily="18" charset="0"/>
                            </a:rPr>
                          </m:ctrlPr>
                        </m:dPr>
                        <m:e>
                          <m:r>
                            <a:rPr lang="da-DK" altLang="zh-CN" b="1" i="1">
                              <a:solidFill>
                                <a:schemeClr val="accent2">
                                  <a:lumMod val="50000"/>
                                </a:schemeClr>
                              </a:solidFill>
                              <a:latin typeface="Cambria Math" panose="02040503050406030204" pitchFamily="18" charset="0"/>
                            </a:rPr>
                            <m:t>𝟏</m:t>
                          </m:r>
                          <m:r>
                            <a:rPr lang="da-DK" altLang="zh-CN" b="1" i="1">
                              <a:solidFill>
                                <a:schemeClr val="accent2">
                                  <a:lumMod val="50000"/>
                                </a:schemeClr>
                              </a:solidFill>
                              <a:latin typeface="Cambria Math" panose="02040503050406030204" pitchFamily="18" charset="0"/>
                            </a:rPr>
                            <m:t>, </m:t>
                          </m:r>
                          <m:r>
                            <a:rPr lang="da-DK" altLang="zh-CN" b="1" i="1">
                              <a:solidFill>
                                <a:schemeClr val="accent2">
                                  <a:lumMod val="50000"/>
                                </a:schemeClr>
                              </a:solidFill>
                              <a:latin typeface="Cambria Math" panose="02040503050406030204" pitchFamily="18" charset="0"/>
                            </a:rPr>
                            <m:t>𝟒</m:t>
                          </m:r>
                        </m:e>
                      </m:d>
                      <m:r>
                        <a:rPr lang="da-DK" altLang="zh-CN" b="1" i="1">
                          <a:solidFill>
                            <a:schemeClr val="accent2">
                              <a:lumMod val="50000"/>
                            </a:schemeClr>
                          </a:solidFill>
                          <a:latin typeface="Cambria Math" panose="02040503050406030204" pitchFamily="18" charset="0"/>
                        </a:rPr>
                        <m:t>, </m:t>
                      </m:r>
                      <m:d>
                        <m:dPr>
                          <m:begChr m:val="⟨"/>
                          <m:endChr m:val="⟩"/>
                          <m:ctrlPr>
                            <a:rPr lang="da-DK" altLang="zh-CN" b="1" i="1">
                              <a:solidFill>
                                <a:schemeClr val="accent2">
                                  <a:lumMod val="50000"/>
                                </a:schemeClr>
                              </a:solidFill>
                              <a:latin typeface="Cambria Math" panose="02040503050406030204" pitchFamily="18" charset="0"/>
                            </a:rPr>
                          </m:ctrlPr>
                        </m:dPr>
                        <m:e>
                          <m:r>
                            <a:rPr lang="da-DK" altLang="zh-CN" b="1" i="1">
                              <a:solidFill>
                                <a:schemeClr val="accent2">
                                  <a:lumMod val="50000"/>
                                </a:schemeClr>
                              </a:solidFill>
                              <a:latin typeface="Cambria Math" panose="02040503050406030204" pitchFamily="18" charset="0"/>
                            </a:rPr>
                            <m:t>𝟑</m:t>
                          </m:r>
                          <m:r>
                            <a:rPr lang="da-DK" altLang="zh-CN" b="1" i="1">
                              <a:solidFill>
                                <a:schemeClr val="accent2">
                                  <a:lumMod val="50000"/>
                                </a:schemeClr>
                              </a:solidFill>
                              <a:latin typeface="Cambria Math" panose="02040503050406030204" pitchFamily="18" charset="0"/>
                            </a:rPr>
                            <m:t>, </m:t>
                          </m:r>
                          <m:r>
                            <a:rPr lang="da-DK" altLang="zh-CN" b="1" i="1">
                              <a:solidFill>
                                <a:schemeClr val="accent2">
                                  <a:lumMod val="50000"/>
                                </a:schemeClr>
                              </a:solidFill>
                              <a:latin typeface="Cambria Math" panose="02040503050406030204" pitchFamily="18" charset="0"/>
                            </a:rPr>
                            <m:t>𝟏</m:t>
                          </m:r>
                        </m:e>
                      </m:d>
                      <m:r>
                        <a:rPr lang="da-DK" altLang="zh-CN" b="1" i="1">
                          <a:solidFill>
                            <a:schemeClr val="accent2">
                              <a:lumMod val="50000"/>
                            </a:schemeClr>
                          </a:solidFill>
                          <a:latin typeface="Cambria Math" panose="02040503050406030204" pitchFamily="18" charset="0"/>
                        </a:rPr>
                        <m:t>, </m:t>
                      </m:r>
                      <m:d>
                        <m:dPr>
                          <m:begChr m:val="⟨"/>
                          <m:endChr m:val="⟩"/>
                          <m:ctrlPr>
                            <a:rPr lang="da-DK" altLang="zh-CN" b="1" i="1">
                              <a:solidFill>
                                <a:schemeClr val="accent2">
                                  <a:lumMod val="50000"/>
                                </a:schemeClr>
                              </a:solidFill>
                              <a:latin typeface="Cambria Math" panose="02040503050406030204" pitchFamily="18" charset="0"/>
                            </a:rPr>
                          </m:ctrlPr>
                        </m:dPr>
                        <m:e>
                          <m:r>
                            <a:rPr lang="da-DK" altLang="zh-CN" b="1" i="1">
                              <a:solidFill>
                                <a:schemeClr val="accent2">
                                  <a:lumMod val="50000"/>
                                </a:schemeClr>
                              </a:solidFill>
                              <a:latin typeface="Cambria Math" panose="02040503050406030204" pitchFamily="18" charset="0"/>
                            </a:rPr>
                            <m:t>𝟒</m:t>
                          </m:r>
                          <m:r>
                            <a:rPr lang="da-DK" altLang="zh-CN" b="1" i="1">
                              <a:solidFill>
                                <a:schemeClr val="accent2">
                                  <a:lumMod val="50000"/>
                                </a:schemeClr>
                              </a:solidFill>
                              <a:latin typeface="Cambria Math" panose="02040503050406030204" pitchFamily="18" charset="0"/>
                            </a:rPr>
                            <m:t>, </m:t>
                          </m:r>
                          <m:r>
                            <a:rPr lang="da-DK" altLang="zh-CN" b="1" i="1">
                              <a:solidFill>
                                <a:schemeClr val="accent2">
                                  <a:lumMod val="50000"/>
                                </a:schemeClr>
                              </a:solidFill>
                              <a:latin typeface="Cambria Math" panose="02040503050406030204" pitchFamily="18" charset="0"/>
                            </a:rPr>
                            <m:t>𝟒</m:t>
                          </m:r>
                        </m:e>
                      </m:d>
                      <m:r>
                        <a:rPr lang="da-DK" altLang="zh-CN" b="1" i="1">
                          <a:solidFill>
                            <a:schemeClr val="accent2">
                              <a:lumMod val="50000"/>
                            </a:schemeClr>
                          </a:solidFill>
                          <a:latin typeface="Cambria Math" panose="02040503050406030204" pitchFamily="18" charset="0"/>
                        </a:rPr>
                        <m:t>, </m:t>
                      </m:r>
                      <m:d>
                        <m:dPr>
                          <m:begChr m:val="⟨"/>
                          <m:endChr m:val="⟩"/>
                          <m:ctrlPr>
                            <a:rPr lang="da-DK" altLang="zh-CN" b="1" i="1">
                              <a:solidFill>
                                <a:schemeClr val="accent2">
                                  <a:lumMod val="50000"/>
                                </a:schemeClr>
                              </a:solidFill>
                              <a:latin typeface="Cambria Math" panose="02040503050406030204" pitchFamily="18" charset="0"/>
                            </a:rPr>
                          </m:ctrlPr>
                        </m:dPr>
                        <m:e>
                          <m:r>
                            <a:rPr lang="da-DK" altLang="zh-CN" b="1" i="1">
                              <a:solidFill>
                                <a:schemeClr val="accent2">
                                  <a:lumMod val="50000"/>
                                </a:schemeClr>
                              </a:solidFill>
                              <a:latin typeface="Cambria Math" panose="02040503050406030204" pitchFamily="18" charset="0"/>
                            </a:rPr>
                            <m:t>𝟏</m:t>
                          </m:r>
                          <m:r>
                            <a:rPr lang="da-DK" altLang="zh-CN" b="1" i="1">
                              <a:solidFill>
                                <a:schemeClr val="accent2">
                                  <a:lumMod val="50000"/>
                                </a:schemeClr>
                              </a:solidFill>
                              <a:latin typeface="Cambria Math" panose="02040503050406030204" pitchFamily="18" charset="0"/>
                            </a:rPr>
                            <m:t>, </m:t>
                          </m:r>
                          <m:r>
                            <a:rPr lang="da-DK" altLang="zh-CN" b="1" i="1">
                              <a:solidFill>
                                <a:schemeClr val="accent2">
                                  <a:lumMod val="50000"/>
                                </a:schemeClr>
                              </a:solidFill>
                              <a:latin typeface="Cambria Math" panose="02040503050406030204" pitchFamily="18" charset="0"/>
                            </a:rPr>
                            <m:t>𝟏</m:t>
                          </m:r>
                        </m:e>
                      </m:d>
                      <m:r>
                        <m:rPr>
                          <m:lit/>
                        </m:rPr>
                        <a:rPr lang="da-DK" altLang="zh-CN" b="1" i="1" smtClean="0">
                          <a:solidFill>
                            <a:schemeClr val="accent2">
                              <a:lumMod val="50000"/>
                            </a:schemeClr>
                          </a:solidFill>
                          <a:latin typeface="Cambria Math" panose="02040503050406030204" pitchFamily="18" charset="0"/>
                        </a:rPr>
                        <m:t>}</m:t>
                      </m:r>
                    </m:oMath>
                  </m:oMathPara>
                </a14:m>
                <a:endParaRPr lang="da-DK" altLang="zh-CN" b="1">
                  <a:solidFill>
                    <a:schemeClr val="accent2">
                      <a:lumMod val="50000"/>
                    </a:schemeClr>
                  </a:solidFill>
                </a:endParaRPr>
              </a:p>
            </p:txBody>
          </p:sp>
        </mc:Choice>
        <mc:Fallback xmlns="">
          <p:sp>
            <p:nvSpPr>
              <p:cNvPr id="20" name="文本框 19">
                <a:extLst>
                  <a:ext uri="{FF2B5EF4-FFF2-40B4-BE49-F238E27FC236}">
                    <a16:creationId xmlns:a16="http://schemas.microsoft.com/office/drawing/2014/main" id="{95596E80-A9C5-4176-AFDF-D472D9E16D21}"/>
                  </a:ext>
                </a:extLst>
              </p:cNvPr>
              <p:cNvSpPr txBox="1">
                <a:spLocks noRot="1" noChangeAspect="1" noMove="1" noResize="1" noEditPoints="1" noAdjustHandles="1" noChangeArrowheads="1" noChangeShapeType="1" noTextEdit="1"/>
              </p:cNvSpPr>
              <p:nvPr/>
            </p:nvSpPr>
            <p:spPr>
              <a:xfrm>
                <a:off x="8432146" y="5573109"/>
                <a:ext cx="3466692" cy="707886"/>
              </a:xfrm>
              <a:prstGeom prst="rect">
                <a:avLst/>
              </a:prstGeom>
              <a:blipFill>
                <a:blip r:embed="rId7"/>
                <a:stretch>
                  <a:fillRect b="-6034"/>
                </a:stretch>
              </a:blipFill>
            </p:spPr>
            <p:txBody>
              <a:bodyPr/>
              <a:lstStyle/>
              <a:p>
                <a:r>
                  <a:rPr lang="zh-CN" altLang="en-US">
                    <a:noFill/>
                  </a:rPr>
                  <a:t> </a:t>
                </a:r>
              </a:p>
            </p:txBody>
          </p:sp>
        </mc:Fallback>
      </mc:AlternateContent>
      <p:sp>
        <p:nvSpPr>
          <p:cNvPr id="21" name="文本框 20">
            <a:extLst>
              <a:ext uri="{FF2B5EF4-FFF2-40B4-BE49-F238E27FC236}">
                <a16:creationId xmlns:a16="http://schemas.microsoft.com/office/drawing/2014/main" id="{9585F36A-974C-4B84-AD82-3D9E52A45236}"/>
              </a:ext>
            </a:extLst>
          </p:cNvPr>
          <p:cNvSpPr txBox="1"/>
          <p:nvPr/>
        </p:nvSpPr>
        <p:spPr>
          <a:xfrm>
            <a:off x="9939370" y="1763415"/>
            <a:ext cx="1822125" cy="553998"/>
          </a:xfrm>
          <a:prstGeom prst="rect">
            <a:avLst/>
          </a:prstGeom>
          <a:solidFill>
            <a:schemeClr val="accent4">
              <a:lumMod val="20000"/>
              <a:lumOff val="80000"/>
            </a:schemeClr>
          </a:solidFill>
        </p:spPr>
        <p:txBody>
          <a:bodyPr wrap="square" tIns="0" bIns="0" rtlCol="0">
            <a:spAutoFit/>
          </a:bodyPr>
          <a:lstStyle/>
          <a:p>
            <a:r>
              <a:rPr lang="zh-CN" altLang="en-US" b="1">
                <a:solidFill>
                  <a:schemeClr val="accent2">
                    <a:lumMod val="50000"/>
                  </a:schemeClr>
                </a:solidFill>
              </a:rPr>
              <a:t>使用下面矩阵选项的字母填空</a:t>
            </a:r>
          </a:p>
        </p:txBody>
      </p:sp>
    </p:spTree>
    <p:extLst>
      <p:ext uri="{BB962C8B-B14F-4D97-AF65-F5344CB8AC3E}">
        <p14:creationId xmlns:p14="http://schemas.microsoft.com/office/powerpoint/2010/main" val="1891814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第二十讲  关系的闭包</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27</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1107232" y="1448010"/>
            <a:ext cx="5281127" cy="3874715"/>
          </a:xfrm>
          <a:prstGeom prst="rect">
            <a:avLst/>
          </a:prstGeom>
          <a:noFill/>
        </p:spPr>
        <p:txBody>
          <a:bodyPr wrap="square" rtlCol="0">
            <a:spAutoFit/>
          </a:bodyPr>
          <a:lstStyle/>
          <a:p>
            <a:pPr>
              <a:lnSpc>
                <a:spcPct val="200000"/>
              </a:lnSpc>
            </a:pPr>
            <a:r>
              <a:rPr lang="zh-CN" altLang="en-US" sz="3200" b="1">
                <a:solidFill>
                  <a:schemeClr val="bg2">
                    <a:lumMod val="90000"/>
                  </a:schemeClr>
                </a:solidFill>
                <a:latin typeface="仿宋" panose="02010609060101010101" pitchFamily="49" charset="-122"/>
                <a:ea typeface="仿宋" panose="02010609060101010101" pitchFamily="49" charset="-122"/>
              </a:rPr>
              <a:t>关系闭包的定义与基本性质</a:t>
            </a:r>
            <a:endParaRPr lang="en-US" altLang="zh-CN" sz="3200" b="1">
              <a:solidFill>
                <a:schemeClr val="bg2">
                  <a:lumMod val="90000"/>
                </a:schemeClr>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bg2">
                    <a:lumMod val="90000"/>
                  </a:schemeClr>
                </a:solidFill>
                <a:latin typeface="仿宋" panose="02010609060101010101" pitchFamily="49" charset="-122"/>
                <a:ea typeface="仿宋" panose="02010609060101010101" pitchFamily="49" charset="-122"/>
              </a:rPr>
              <a:t>自反闭包和对称闭包的计算</a:t>
            </a:r>
            <a:endParaRPr lang="en-US" altLang="zh-CN" sz="3200" b="1">
              <a:solidFill>
                <a:schemeClr val="bg2">
                  <a:lumMod val="90000"/>
                </a:schemeClr>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bg2">
                    <a:lumMod val="90000"/>
                  </a:schemeClr>
                </a:solidFill>
                <a:latin typeface="仿宋" panose="02010609060101010101" pitchFamily="49" charset="-122"/>
                <a:ea typeface="仿宋" panose="02010609060101010101" pitchFamily="49" charset="-122"/>
              </a:rPr>
              <a:t>传递闭包的计算</a:t>
            </a:r>
            <a:endParaRPr lang="en-US" altLang="zh-CN" sz="3200" b="1">
              <a:solidFill>
                <a:schemeClr val="bg2">
                  <a:lumMod val="90000"/>
                </a:schemeClr>
              </a:solidFill>
              <a:latin typeface="仿宋" panose="02010609060101010101" pitchFamily="49" charset="-122"/>
              <a:ea typeface="仿宋" panose="02010609060101010101" pitchFamily="49" charset="-122"/>
            </a:endParaRPr>
          </a:p>
          <a:p>
            <a:pPr>
              <a:lnSpc>
                <a:spcPct val="200000"/>
              </a:lnSpc>
            </a:pPr>
            <a:r>
              <a:rPr lang="en-US" altLang="zh-CN" sz="3200">
                <a:solidFill>
                  <a:schemeClr val="accent6">
                    <a:lumMod val="50000"/>
                  </a:schemeClr>
                </a:solidFill>
                <a:latin typeface="Arial" panose="020B0604020202020204" pitchFamily="34" charset="0"/>
                <a:ea typeface="仿宋" panose="02010609060101010101" pitchFamily="49" charset="-122"/>
                <a:cs typeface="Arial" panose="020B0604020202020204" pitchFamily="34" charset="0"/>
              </a:rPr>
              <a:t>Warshall</a:t>
            </a:r>
            <a:r>
              <a:rPr lang="zh-CN" altLang="en-US" sz="3200" b="1">
                <a:solidFill>
                  <a:schemeClr val="accent6">
                    <a:lumMod val="50000"/>
                  </a:schemeClr>
                </a:solidFill>
                <a:latin typeface="仿宋" panose="02010609060101010101" pitchFamily="49" charset="-122"/>
                <a:ea typeface="仿宋" panose="02010609060101010101" pitchFamily="49" charset="-122"/>
              </a:rPr>
              <a:t>算法</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645789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400">
                <a:latin typeface="Arial" panose="020B0604020202020204" pitchFamily="34" charset="0"/>
                <a:ea typeface="楷体" panose="02010609060101010101" pitchFamily="49" charset="-122"/>
                <a:cs typeface="Arial" panose="020B0604020202020204" pitchFamily="34" charset="0"/>
              </a:rPr>
              <a:t>Warshall</a:t>
            </a:r>
            <a:r>
              <a:rPr lang="zh-CN" altLang="en-US" sz="1400">
                <a:latin typeface="楷体" panose="02010609060101010101" pitchFamily="49" charset="-122"/>
                <a:ea typeface="楷体" panose="02010609060101010101" pitchFamily="49" charset="-122"/>
              </a:rPr>
              <a:t>算法</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第二十讲  关系的闭包</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28</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a:t>Warshall</a:t>
            </a:r>
            <a:r>
              <a:rPr lang="zh-CN" altLang="en-US"/>
              <a:t>算法的引入</a:t>
            </a:r>
          </a:p>
        </p:txBody>
      </p:sp>
      <p:sp>
        <p:nvSpPr>
          <p:cNvPr id="11" name="矩形: 圆角 10">
            <a:extLst>
              <a:ext uri="{FF2B5EF4-FFF2-40B4-BE49-F238E27FC236}">
                <a16:creationId xmlns:a16="http://schemas.microsoft.com/office/drawing/2014/main" id="{18136398-D479-4866-B172-1A2AE05B6A24}"/>
              </a:ext>
            </a:extLst>
          </p:cNvPr>
          <p:cNvSpPr/>
          <p:nvPr/>
        </p:nvSpPr>
        <p:spPr>
          <a:xfrm>
            <a:off x="605023" y="1088377"/>
            <a:ext cx="3774519" cy="45928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a:solidFill>
                  <a:schemeClr val="accent2">
                    <a:lumMod val="50000"/>
                  </a:schemeClr>
                </a:solidFill>
              </a:rPr>
              <a:t>为什么需要</a:t>
            </a:r>
            <a:r>
              <a:rPr lang="en-US" altLang="zh-CN" sz="2400" b="1">
                <a:solidFill>
                  <a:schemeClr val="accent2">
                    <a:lumMod val="50000"/>
                  </a:schemeClr>
                </a:solidFill>
              </a:rPr>
              <a:t>Warshall</a:t>
            </a:r>
            <a:r>
              <a:rPr lang="zh-CN" altLang="en-US" sz="2400" b="1">
                <a:solidFill>
                  <a:schemeClr val="accent2">
                    <a:lumMod val="50000"/>
                  </a:schemeClr>
                </a:solidFill>
              </a:rPr>
              <a:t>算法？</a:t>
            </a:r>
            <a:endParaRPr lang="zh-CN" altLang="en-US" sz="2400" b="1" dirty="0">
              <a:solidFill>
                <a:schemeClr val="accent2">
                  <a:lumMod val="50000"/>
                </a:schemeClr>
              </a:solidFill>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F9DD32F-C3AE-420B-A23B-BE2C4B01F798}"/>
                  </a:ext>
                </a:extLst>
              </p:cNvPr>
              <p:cNvSpPr txBox="1"/>
              <p:nvPr/>
            </p:nvSpPr>
            <p:spPr>
              <a:xfrm>
                <a:off x="987818" y="1722009"/>
                <a:ext cx="9958284" cy="806439"/>
              </a:xfrm>
              <a:prstGeom prst="rect">
                <a:avLst/>
              </a:prstGeom>
              <a:solidFill>
                <a:schemeClr val="accent5">
                  <a:lumMod val="20000"/>
                  <a:lumOff val="80000"/>
                  <a:alpha val="50000"/>
                </a:schemeClr>
              </a:solidFill>
            </p:spPr>
            <p:txBody>
              <a:bodyPr wrap="square" rtlCol="0">
                <a:spAutoFit/>
              </a:bodyPr>
              <a:lstStyle/>
              <a:p>
                <a:pPr>
                  <a:spcBef>
                    <a:spcPts val="600"/>
                  </a:spcBef>
                  <a:spcAft>
                    <a:spcPts val="600"/>
                  </a:spcAft>
                </a:pPr>
                <a:r>
                  <a:rPr lang="zh-CN" altLang="en-US" b="1">
                    <a:solidFill>
                      <a:srgbClr val="002060"/>
                    </a:solidFill>
                    <a:latin typeface="楷体" panose="02010609060101010101" pitchFamily="49" charset="-122"/>
                    <a:ea typeface="楷体" panose="02010609060101010101" pitchFamily="49" charset="-122"/>
                  </a:rPr>
                  <a:t>利用关系矩阵计算关系</a:t>
                </a:r>
                <a14:m>
                  <m:oMath xmlns:m="http://schemas.openxmlformats.org/officeDocument/2006/math">
                    <m:r>
                      <a:rPr lang="en-US" altLang="zh-CN" b="1" i="1" smtClean="0">
                        <a:solidFill>
                          <a:srgbClr val="002060"/>
                        </a:solidFill>
                        <a:latin typeface="Cambria Math" panose="02040503050406030204" pitchFamily="18" charset="0"/>
                      </a:rPr>
                      <m:t>𝑹</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𝑨</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𝑨</m:t>
                    </m:r>
                  </m:oMath>
                </a14:m>
                <a:r>
                  <a:rPr lang="zh-CN" altLang="en-US" b="1">
                    <a:solidFill>
                      <a:srgbClr val="002060"/>
                    </a:solidFill>
                    <a:latin typeface="楷体" panose="02010609060101010101" pitchFamily="49" charset="-122"/>
                    <a:ea typeface="楷体" panose="02010609060101010101" pitchFamily="49" charset="-122"/>
                  </a:rPr>
                  <a:t>的传递闭包时，若</a:t>
                </a:r>
                <a14:m>
                  <m:oMath xmlns:m="http://schemas.openxmlformats.org/officeDocument/2006/math">
                    <m:r>
                      <a:rPr lang="en-US" altLang="zh-CN" b="1" i="1" smtClean="0">
                        <a:solidFill>
                          <a:srgbClr val="002060"/>
                        </a:solidFill>
                        <a:latin typeface="Cambria Math" panose="02040503050406030204" pitchFamily="18" charset="0"/>
                      </a:rPr>
                      <m:t>𝑨</m:t>
                    </m:r>
                  </m:oMath>
                </a14:m>
                <a:r>
                  <a:rPr lang="zh-CN" altLang="en-US" b="1">
                    <a:solidFill>
                      <a:srgbClr val="002060"/>
                    </a:solidFill>
                    <a:latin typeface="楷体" panose="02010609060101010101" pitchFamily="49" charset="-122"/>
                    <a:ea typeface="楷体" panose="02010609060101010101" pitchFamily="49" charset="-122"/>
                  </a:rPr>
                  <a:t>有</a:t>
                </a:r>
                <a14:m>
                  <m:oMath xmlns:m="http://schemas.openxmlformats.org/officeDocument/2006/math">
                    <m:r>
                      <a:rPr lang="en-US" altLang="zh-CN" b="1" i="1" smtClean="0">
                        <a:solidFill>
                          <a:srgbClr val="002060"/>
                        </a:solidFill>
                        <a:latin typeface="Cambria Math" panose="02040503050406030204" pitchFamily="18" charset="0"/>
                      </a:rPr>
                      <m:t>𝒏</m:t>
                    </m:r>
                  </m:oMath>
                </a14:m>
                <a:r>
                  <a:rPr lang="zh-CN" altLang="en-US" b="1">
                    <a:solidFill>
                      <a:srgbClr val="002060"/>
                    </a:solidFill>
                    <a:latin typeface="楷体" panose="02010609060101010101" pitchFamily="49" charset="-122"/>
                    <a:ea typeface="楷体" panose="02010609060101010101" pitchFamily="49" charset="-122"/>
                  </a:rPr>
                  <a:t>个元素则要做</a:t>
                </a:r>
                <a14:m>
                  <m:oMath xmlns:m="http://schemas.openxmlformats.org/officeDocument/2006/math">
                    <m:r>
                      <a:rPr lang="en-US" altLang="zh-CN" b="1" i="1" smtClean="0">
                        <a:solidFill>
                          <a:srgbClr val="002060"/>
                        </a:solidFill>
                        <a:latin typeface="Cambria Math" panose="02040503050406030204" pitchFamily="18" charset="0"/>
                      </a:rPr>
                      <m:t>𝒏</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𝟏</m:t>
                    </m:r>
                  </m:oMath>
                </a14:m>
                <a:r>
                  <a:rPr lang="zh-CN" altLang="en-US" b="1">
                    <a:solidFill>
                      <a:srgbClr val="002060"/>
                    </a:solidFill>
                    <a:latin typeface="楷体" panose="02010609060101010101" pitchFamily="49" charset="-122"/>
                    <a:ea typeface="楷体" panose="02010609060101010101" pitchFamily="49" charset="-122"/>
                  </a:rPr>
                  <a:t>次矩阵逻辑积</a:t>
                </a:r>
                <a14:m>
                  <m:oMath xmlns:m="http://schemas.openxmlformats.org/officeDocument/2006/math">
                    <m:r>
                      <a:rPr lang="en-US" altLang="zh-CN" b="1" i="1" smtClean="0">
                        <a:solidFill>
                          <a:srgbClr val="002060"/>
                        </a:solidFill>
                        <a:latin typeface="Cambria Math" panose="02040503050406030204" pitchFamily="18" charset="0"/>
                      </a:rPr>
                      <m:t>⊙</m:t>
                    </m:r>
                  </m:oMath>
                </a14:m>
                <a:r>
                  <a:rPr lang="zh-CN" altLang="en-US" b="1">
                    <a:solidFill>
                      <a:srgbClr val="002060"/>
                    </a:solidFill>
                    <a:latin typeface="楷体" panose="02010609060101010101" pitchFamily="49" charset="-122"/>
                    <a:ea typeface="楷体" panose="02010609060101010101" pitchFamily="49" charset="-122"/>
                  </a:rPr>
                  <a:t>运算</a:t>
                </a:r>
              </a:p>
              <a:p>
                <a:pPr marL="285750" indent="-285750">
                  <a:spcBef>
                    <a:spcPts val="600"/>
                  </a:spcBef>
                  <a:spcAft>
                    <a:spcPts val="600"/>
                  </a:spcAft>
                  <a:buFont typeface="Arial" panose="020B0604020202020204" pitchFamily="34" charset="0"/>
                  <a:buChar char="•"/>
                </a:pPr>
                <a:r>
                  <a:rPr lang="zh-CN" altLang="en-US" b="1">
                    <a:solidFill>
                      <a:schemeClr val="accent2">
                        <a:lumMod val="50000"/>
                      </a:schemeClr>
                    </a:solidFill>
                  </a:rPr>
                  <a:t>每次逻辑积运算要做</a:t>
                </a:r>
                <a14:m>
                  <m:oMath xmlns:m="http://schemas.openxmlformats.org/officeDocument/2006/math">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𝒏</m:t>
                        </m:r>
                      </m:e>
                      <m:sup>
                        <m:r>
                          <a:rPr lang="en-US" altLang="zh-CN" b="1" i="1" smtClean="0">
                            <a:solidFill>
                              <a:schemeClr val="accent2">
                                <a:lumMod val="50000"/>
                              </a:schemeClr>
                            </a:solidFill>
                            <a:latin typeface="Cambria Math" panose="02040503050406030204" pitchFamily="18" charset="0"/>
                          </a:rPr>
                          <m:t>𝟑</m:t>
                        </m:r>
                      </m:sup>
                    </m:sSup>
                  </m:oMath>
                </a14:m>
                <a:r>
                  <a:rPr lang="zh-CN" altLang="en-US" b="1">
                    <a:solidFill>
                      <a:schemeClr val="accent2">
                        <a:lumMod val="50000"/>
                      </a:schemeClr>
                    </a:solidFill>
                  </a:rPr>
                  <a:t>次逻辑与，因此总共可能要做多达</a:t>
                </a:r>
                <a14:m>
                  <m:oMath xmlns:m="http://schemas.openxmlformats.org/officeDocument/2006/math">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𝒏</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𝟏</m:t>
                        </m:r>
                      </m:e>
                    </m:d>
                    <m:sSup>
                      <m:sSupPr>
                        <m:ctrlPr>
                          <a:rPr lang="en-US" altLang="zh-CN" b="1" i="1" smtClean="0">
                            <a:solidFill>
                              <a:srgbClr val="C00000"/>
                            </a:solidFill>
                            <a:latin typeface="Cambria Math" panose="02040503050406030204" pitchFamily="18" charset="0"/>
                          </a:rPr>
                        </m:ctrlPr>
                      </m:sSupPr>
                      <m:e>
                        <m:r>
                          <a:rPr lang="en-US" altLang="zh-CN" b="1" i="1" smtClean="0">
                            <a:solidFill>
                              <a:srgbClr val="C00000"/>
                            </a:solidFill>
                            <a:latin typeface="Cambria Math" panose="02040503050406030204" pitchFamily="18" charset="0"/>
                          </a:rPr>
                          <m:t>𝒏</m:t>
                        </m:r>
                      </m:e>
                      <m:sup>
                        <m:r>
                          <a:rPr lang="en-US" altLang="zh-CN" b="1" i="1" smtClean="0">
                            <a:solidFill>
                              <a:srgbClr val="C00000"/>
                            </a:solidFill>
                            <a:latin typeface="Cambria Math" panose="02040503050406030204" pitchFamily="18" charset="0"/>
                          </a:rPr>
                          <m:t>𝟑</m:t>
                        </m:r>
                      </m:sup>
                    </m:sSup>
                  </m:oMath>
                </a14:m>
                <a:r>
                  <a:rPr lang="zh-CN" altLang="en-US" b="1">
                    <a:solidFill>
                      <a:schemeClr val="accent2">
                        <a:lumMod val="50000"/>
                      </a:schemeClr>
                    </a:solidFill>
                  </a:rPr>
                  <a:t>次逻辑与运算</a:t>
                </a:r>
              </a:p>
            </p:txBody>
          </p:sp>
        </mc:Choice>
        <mc:Fallback xmlns="">
          <p:sp>
            <p:nvSpPr>
              <p:cNvPr id="2" name="文本框 1">
                <a:extLst>
                  <a:ext uri="{FF2B5EF4-FFF2-40B4-BE49-F238E27FC236}">
                    <a16:creationId xmlns:a16="http://schemas.microsoft.com/office/drawing/2014/main" id="{1F9DD32F-C3AE-420B-A23B-BE2C4B01F798}"/>
                  </a:ext>
                </a:extLst>
              </p:cNvPr>
              <p:cNvSpPr txBox="1">
                <a:spLocks noRot="1" noChangeAspect="1" noMove="1" noResize="1" noEditPoints="1" noAdjustHandles="1" noChangeArrowheads="1" noChangeShapeType="1" noTextEdit="1"/>
              </p:cNvSpPr>
              <p:nvPr/>
            </p:nvSpPr>
            <p:spPr>
              <a:xfrm>
                <a:off x="987818" y="1722009"/>
                <a:ext cx="9958284" cy="806439"/>
              </a:xfrm>
              <a:prstGeom prst="rect">
                <a:avLst/>
              </a:prstGeom>
              <a:blipFill>
                <a:blip r:embed="rId2"/>
                <a:stretch>
                  <a:fillRect l="-490" t="-5263" b="-105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26903EA0-2574-480C-B484-6A6EBF6C1D90}"/>
                  </a:ext>
                </a:extLst>
              </p:cNvPr>
              <p:cNvSpPr txBox="1"/>
              <p:nvPr/>
            </p:nvSpPr>
            <p:spPr>
              <a:xfrm>
                <a:off x="754767" y="2649405"/>
                <a:ext cx="10682464" cy="3644587"/>
              </a:xfrm>
              <a:prstGeom prst="rect">
                <a:avLst/>
              </a:prstGeom>
              <a:solidFill>
                <a:schemeClr val="accent2">
                  <a:lumMod val="20000"/>
                  <a:lumOff val="80000"/>
                  <a:alpha val="25000"/>
                </a:schemeClr>
              </a:solidFill>
            </p:spPr>
            <p:txBody>
              <a:bodyPr wrap="square" rtlCol="0">
                <a:spAutoFit/>
              </a:bodyPr>
              <a:lstStyle/>
              <a:p>
                <a:pPr algn="ctr">
                  <a:spcBef>
                    <a:spcPts val="300"/>
                  </a:spcBef>
                  <a:spcAft>
                    <a:spcPts val="600"/>
                  </a:spcAft>
                </a:pPr>
                <a:r>
                  <a:rPr lang="en-US" altLang="zh-CN" sz="2000" b="1">
                    <a:solidFill>
                      <a:srgbClr val="C00000"/>
                    </a:solidFill>
                  </a:rPr>
                  <a:t>Warshall</a:t>
                </a:r>
                <a:r>
                  <a:rPr lang="zh-CN" altLang="en-US" sz="2000" b="1">
                    <a:solidFill>
                      <a:srgbClr val="C00000"/>
                    </a:solidFill>
                  </a:rPr>
                  <a:t>在</a:t>
                </a:r>
                <a:r>
                  <a:rPr lang="en-US" altLang="zh-CN" sz="2000" b="1">
                    <a:solidFill>
                      <a:srgbClr val="C00000"/>
                    </a:solidFill>
                  </a:rPr>
                  <a:t>1960</a:t>
                </a:r>
                <a:r>
                  <a:rPr lang="zh-CN" altLang="en-US" sz="2000" b="1">
                    <a:solidFill>
                      <a:srgbClr val="C00000"/>
                    </a:solidFill>
                  </a:rPr>
                  <a:t>年左右描述了一个计算关系传递闭包的更高效算法</a:t>
                </a:r>
              </a:p>
              <a:p>
                <a:pPr marL="285750" indent="-285750">
                  <a:spcBef>
                    <a:spcPts val="300"/>
                  </a:spcBef>
                  <a:spcAft>
                    <a:spcPts val="600"/>
                  </a:spcAft>
                  <a:buFont typeface="Arial" panose="020B0604020202020204" pitchFamily="34" charset="0"/>
                  <a:buChar char="•"/>
                </a:pPr>
                <a:r>
                  <a:rPr lang="en-US" altLang="zh-CN" b="1">
                    <a:solidFill>
                      <a:srgbClr val="002060"/>
                    </a:solidFill>
                  </a:rPr>
                  <a:t>Warshall</a:t>
                </a:r>
                <a:r>
                  <a:rPr lang="zh-CN" altLang="en-US" b="1">
                    <a:solidFill>
                      <a:srgbClr val="002060"/>
                    </a:solidFill>
                    <a:latin typeface="楷体" panose="02010609060101010101" pitchFamily="49" charset="-122"/>
                    <a:ea typeface="楷体" panose="02010609060101010101" pitchFamily="49" charset="-122"/>
                  </a:rPr>
                  <a:t>算法的基本思想仍是通过在</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𝑹</m:t>
                    </m:r>
                  </m:oMath>
                </a14:m>
                <a:r>
                  <a:rPr lang="zh-CN" altLang="en-US" b="1">
                    <a:solidFill>
                      <a:srgbClr val="002060"/>
                    </a:solidFill>
                    <a:latin typeface="楷体" panose="02010609060101010101" pitchFamily="49" charset="-122"/>
                    <a:ea typeface="楷体" panose="02010609060101010101" pitchFamily="49" charset="-122"/>
                  </a:rPr>
                  <a:t>关系矩阵上进行操作以确定</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𝑹</m:t>
                    </m:r>
                  </m:oMath>
                </a14:m>
                <a:r>
                  <a:rPr lang="zh-CN" altLang="en-US" b="1">
                    <a:solidFill>
                      <a:srgbClr val="002060"/>
                    </a:solidFill>
                    <a:latin typeface="楷体" panose="02010609060101010101" pitchFamily="49" charset="-122"/>
                    <a:ea typeface="楷体" panose="02010609060101010101" pitchFamily="49" charset="-122"/>
                  </a:rPr>
                  <a:t>关系图两个顶点间是否有有向通路</a:t>
                </a:r>
              </a:p>
              <a:p>
                <a:pPr marL="742950" lvl="1" indent="-285750">
                  <a:spcBef>
                    <a:spcPts val="300"/>
                  </a:spcBef>
                  <a:spcAft>
                    <a:spcPts val="600"/>
                  </a:spcAft>
                  <a:buFont typeface="Arial" panose="020B0604020202020204" pitchFamily="34" charset="0"/>
                  <a:buChar char="•"/>
                </a:pPr>
                <a:r>
                  <a:rPr lang="zh-CN" altLang="en-US" b="1">
                    <a:solidFill>
                      <a:schemeClr val="accent6">
                        <a:lumMod val="50000"/>
                      </a:schemeClr>
                    </a:solidFill>
                  </a:rPr>
                  <a:t>但不是按照通路不同长度进行考虑，而按照</a:t>
                </a:r>
                <a:r>
                  <a:rPr lang="zh-CN" altLang="en-US" b="1">
                    <a:solidFill>
                      <a:srgbClr val="C00000"/>
                    </a:solidFill>
                  </a:rPr>
                  <a:t>通路可能经过的中间顶点</a:t>
                </a:r>
                <a:r>
                  <a:rPr lang="zh-CN" altLang="en-US" b="1">
                    <a:solidFill>
                      <a:schemeClr val="accent6">
                        <a:lumMod val="50000"/>
                      </a:schemeClr>
                    </a:solidFill>
                  </a:rPr>
                  <a:t>进行考虑</a:t>
                </a:r>
              </a:p>
              <a:p>
                <a:pPr marL="742950" lvl="1" indent="-285750">
                  <a:spcBef>
                    <a:spcPts val="300"/>
                  </a:spcBef>
                  <a:spcAft>
                    <a:spcPts val="600"/>
                  </a:spcAft>
                  <a:buFont typeface="Arial" panose="020B0604020202020204" pitchFamily="34" charset="0"/>
                  <a:buChar char="•"/>
                </a:pPr>
                <a:r>
                  <a:rPr lang="zh-CN" altLang="en-US" b="1">
                    <a:solidFill>
                      <a:schemeClr val="accent6">
                        <a:lumMod val="50000"/>
                      </a:schemeClr>
                    </a:solidFill>
                  </a:rPr>
                  <a:t>在</a:t>
                </a:r>
                <a14:m>
                  <m:oMath xmlns:m="http://schemas.openxmlformats.org/officeDocument/2006/math">
                    <m:r>
                      <a:rPr lang="en-US" altLang="zh-CN" b="1" i="1" smtClean="0">
                        <a:solidFill>
                          <a:schemeClr val="accent6">
                            <a:lumMod val="50000"/>
                          </a:schemeClr>
                        </a:solidFill>
                        <a:latin typeface="Cambria Math" panose="02040503050406030204" pitchFamily="18" charset="0"/>
                      </a:rPr>
                      <m:t>𝑹</m:t>
                    </m:r>
                  </m:oMath>
                </a14:m>
                <a:r>
                  <a:rPr lang="zh-CN" altLang="en-US" b="1">
                    <a:solidFill>
                      <a:schemeClr val="accent6">
                        <a:lumMod val="50000"/>
                      </a:schemeClr>
                    </a:solidFill>
                  </a:rPr>
                  <a:t>关系图中，顶点</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𝒗</m:t>
                    </m:r>
                  </m:oMath>
                </a14:m>
                <a:r>
                  <a:rPr lang="zh-CN" altLang="en-US" b="1">
                    <a:solidFill>
                      <a:schemeClr val="accent6">
                        <a:lumMod val="50000"/>
                      </a:schemeClr>
                    </a:solidFill>
                  </a:rPr>
                  <a:t>到顶点</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𝒖</m:t>
                    </m:r>
                  </m:oMath>
                </a14:m>
                <a:r>
                  <a:rPr lang="zh-CN" altLang="en-US" b="1">
                    <a:solidFill>
                      <a:schemeClr val="accent6">
                        <a:lumMod val="50000"/>
                      </a:schemeClr>
                    </a:solidFill>
                  </a:rPr>
                  <a:t>的有向通路中，除</a:t>
                </a:r>
                <a14:m>
                  <m:oMath xmlns:m="http://schemas.openxmlformats.org/officeDocument/2006/math">
                    <m:r>
                      <a:rPr lang="en-US" altLang="zh-CN" b="1" i="1" smtClean="0">
                        <a:solidFill>
                          <a:srgbClr val="C00000"/>
                        </a:solidFill>
                        <a:latin typeface="Cambria Math" panose="02040503050406030204" pitchFamily="18" charset="0"/>
                      </a:rPr>
                      <m:t>𝒗</m:t>
                    </m:r>
                  </m:oMath>
                </a14:m>
                <a:r>
                  <a:rPr lang="zh-CN" altLang="en-US" b="1">
                    <a:solidFill>
                      <a:srgbClr val="C00000"/>
                    </a:solidFill>
                  </a:rPr>
                  <a:t>和</a:t>
                </a:r>
                <a14:m>
                  <m:oMath xmlns:m="http://schemas.openxmlformats.org/officeDocument/2006/math">
                    <m:r>
                      <a:rPr lang="en-US" altLang="zh-CN" b="1" i="1" smtClean="0">
                        <a:solidFill>
                          <a:srgbClr val="C00000"/>
                        </a:solidFill>
                        <a:latin typeface="Cambria Math" panose="02040503050406030204" pitchFamily="18" charset="0"/>
                      </a:rPr>
                      <m:t>𝒖</m:t>
                    </m:r>
                  </m:oMath>
                </a14:m>
                <a:r>
                  <a:rPr lang="zh-CN" altLang="en-US" b="1">
                    <a:solidFill>
                      <a:srgbClr val="C00000"/>
                    </a:solidFill>
                  </a:rPr>
                  <a:t>外的顶点</a:t>
                </a:r>
                <a:r>
                  <a:rPr lang="zh-CN" altLang="en-US" b="1">
                    <a:solidFill>
                      <a:schemeClr val="accent6">
                        <a:lumMod val="50000"/>
                      </a:schemeClr>
                    </a:solidFill>
                  </a:rPr>
                  <a:t>称为这条有向通路的</a:t>
                </a:r>
                <a:r>
                  <a:rPr lang="zh-CN" altLang="en-US" b="1">
                    <a:solidFill>
                      <a:srgbClr val="C00000"/>
                    </a:solidFill>
                  </a:rPr>
                  <a:t>中间顶点</a:t>
                </a:r>
              </a:p>
              <a:p>
                <a:pPr marL="285750" indent="-285750">
                  <a:spcBef>
                    <a:spcPts val="300"/>
                  </a:spcBef>
                  <a:spcAft>
                    <a:spcPts val="6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设</a:t>
                </a:r>
                <a14:m>
                  <m:oMath xmlns:m="http://schemas.openxmlformats.org/officeDocument/2006/math">
                    <m:r>
                      <a:rPr lang="en-US" altLang="zh-CN" b="1">
                        <a:solidFill>
                          <a:srgbClr val="002060"/>
                        </a:solidFill>
                        <a:latin typeface="Cambria Math" panose="02040503050406030204" pitchFamily="18" charset="0"/>
                        <a:ea typeface="楷体" panose="02010609060101010101" pitchFamily="49" charset="-122"/>
                      </a:rPr>
                      <m:t>𝑹</m:t>
                    </m:r>
                  </m:oMath>
                </a14:m>
                <a:r>
                  <a:rPr lang="zh-CN" altLang="en-US" b="1">
                    <a:solidFill>
                      <a:srgbClr val="002060"/>
                    </a:solidFill>
                    <a:latin typeface="楷体" panose="02010609060101010101" pitchFamily="49" charset="-122"/>
                    <a:ea typeface="楷体" panose="02010609060101010101" pitchFamily="49" charset="-122"/>
                  </a:rPr>
                  <a:t>的关系图的顶点分别是</a:t>
                </a:r>
                <a14:m>
                  <m:oMath xmlns:m="http://schemas.openxmlformats.org/officeDocument/2006/math">
                    <m:sSub>
                      <m:sSubPr>
                        <m:ctrlPr>
                          <a:rPr lang="en-US" altLang="zh-CN" b="1" i="1">
                            <a:solidFill>
                              <a:srgbClr val="002060"/>
                            </a:solidFill>
                            <a:latin typeface="Cambria Math" panose="02040503050406030204" pitchFamily="18" charset="0"/>
                            <a:ea typeface="楷体" panose="02010609060101010101" pitchFamily="49" charset="-122"/>
                          </a:rPr>
                        </m:ctrlPr>
                      </m:sSubPr>
                      <m:e>
                        <m:r>
                          <a:rPr lang="en-US" altLang="zh-CN" b="1">
                            <a:solidFill>
                              <a:srgbClr val="002060"/>
                            </a:solidFill>
                            <a:latin typeface="Cambria Math" panose="02040503050406030204" pitchFamily="18" charset="0"/>
                            <a:ea typeface="楷体" panose="02010609060101010101" pitchFamily="49" charset="-122"/>
                          </a:rPr>
                          <m:t>𝒗</m:t>
                        </m:r>
                      </m:e>
                      <m:sub>
                        <m:r>
                          <a:rPr lang="en-US" altLang="zh-CN" b="1">
                            <a:solidFill>
                              <a:srgbClr val="002060"/>
                            </a:solidFill>
                            <a:latin typeface="Cambria Math" panose="02040503050406030204" pitchFamily="18" charset="0"/>
                            <a:ea typeface="楷体" panose="02010609060101010101" pitchFamily="49" charset="-122"/>
                          </a:rPr>
                          <m:t>𝟏</m:t>
                        </m:r>
                      </m:sub>
                    </m:sSub>
                    <m:r>
                      <a:rPr lang="en-US" altLang="zh-CN" b="1">
                        <a:solidFill>
                          <a:srgbClr val="002060"/>
                        </a:solidFill>
                        <a:latin typeface="Cambria Math" panose="02040503050406030204" pitchFamily="18" charset="0"/>
                        <a:ea typeface="楷体" panose="02010609060101010101" pitchFamily="49" charset="-122"/>
                      </a:rPr>
                      <m:t>, </m:t>
                    </m:r>
                    <m:sSub>
                      <m:sSubPr>
                        <m:ctrlPr>
                          <a:rPr lang="en-US" altLang="zh-CN" b="1" i="1">
                            <a:solidFill>
                              <a:srgbClr val="002060"/>
                            </a:solidFill>
                            <a:latin typeface="Cambria Math" panose="02040503050406030204" pitchFamily="18" charset="0"/>
                            <a:ea typeface="楷体" panose="02010609060101010101" pitchFamily="49" charset="-122"/>
                          </a:rPr>
                        </m:ctrlPr>
                      </m:sSubPr>
                      <m:e>
                        <m:r>
                          <a:rPr lang="en-US" altLang="zh-CN" b="1">
                            <a:solidFill>
                              <a:srgbClr val="002060"/>
                            </a:solidFill>
                            <a:latin typeface="Cambria Math" panose="02040503050406030204" pitchFamily="18" charset="0"/>
                            <a:ea typeface="楷体" panose="02010609060101010101" pitchFamily="49" charset="-122"/>
                          </a:rPr>
                          <m:t>𝒗</m:t>
                        </m:r>
                      </m:e>
                      <m:sub>
                        <m:r>
                          <a:rPr lang="en-US" altLang="zh-CN" b="1">
                            <a:solidFill>
                              <a:srgbClr val="002060"/>
                            </a:solidFill>
                            <a:latin typeface="Cambria Math" panose="02040503050406030204" pitchFamily="18" charset="0"/>
                            <a:ea typeface="楷体" panose="02010609060101010101" pitchFamily="49" charset="-122"/>
                          </a:rPr>
                          <m:t>𝟐</m:t>
                        </m:r>
                      </m:sub>
                    </m:sSub>
                    <m:r>
                      <a:rPr lang="en-US" altLang="zh-CN" b="1">
                        <a:solidFill>
                          <a:srgbClr val="002060"/>
                        </a:solidFill>
                        <a:latin typeface="Cambria Math" panose="02040503050406030204" pitchFamily="18" charset="0"/>
                        <a:ea typeface="楷体" panose="02010609060101010101" pitchFamily="49" charset="-122"/>
                      </a:rPr>
                      <m:t>, ⋯, </m:t>
                    </m:r>
                    <m:sSub>
                      <m:sSubPr>
                        <m:ctrlPr>
                          <a:rPr lang="en-US" altLang="zh-CN" b="1" i="1">
                            <a:solidFill>
                              <a:srgbClr val="002060"/>
                            </a:solidFill>
                            <a:latin typeface="Cambria Math" panose="02040503050406030204" pitchFamily="18" charset="0"/>
                            <a:ea typeface="楷体" panose="02010609060101010101" pitchFamily="49" charset="-122"/>
                          </a:rPr>
                        </m:ctrlPr>
                      </m:sSubPr>
                      <m:e>
                        <m:r>
                          <a:rPr lang="en-US" altLang="zh-CN" b="1">
                            <a:solidFill>
                              <a:srgbClr val="002060"/>
                            </a:solidFill>
                            <a:latin typeface="Cambria Math" panose="02040503050406030204" pitchFamily="18" charset="0"/>
                            <a:ea typeface="楷体" panose="02010609060101010101" pitchFamily="49" charset="-122"/>
                          </a:rPr>
                          <m:t>𝒗</m:t>
                        </m:r>
                      </m:e>
                      <m:sub>
                        <m:r>
                          <a:rPr lang="en-US" altLang="zh-CN" b="1">
                            <a:solidFill>
                              <a:srgbClr val="002060"/>
                            </a:solidFill>
                            <a:latin typeface="Cambria Math" panose="02040503050406030204" pitchFamily="18" charset="0"/>
                            <a:ea typeface="楷体" panose="02010609060101010101" pitchFamily="49" charset="-122"/>
                          </a:rPr>
                          <m:t>𝒏</m:t>
                        </m:r>
                      </m:sub>
                    </m:sSub>
                  </m:oMath>
                </a14:m>
                <a:endParaRPr lang="en-US" altLang="zh-CN" b="1">
                  <a:solidFill>
                    <a:srgbClr val="002060"/>
                  </a:solidFill>
                  <a:latin typeface="楷体" panose="02010609060101010101" pitchFamily="49" charset="-122"/>
                  <a:ea typeface="楷体" panose="02010609060101010101" pitchFamily="49" charset="-122"/>
                </a:endParaRPr>
              </a:p>
              <a:p>
                <a:pPr marL="742950" lvl="1" indent="-285750">
                  <a:spcBef>
                    <a:spcPts val="300"/>
                  </a:spcBef>
                  <a:spcAft>
                    <a:spcPts val="600"/>
                  </a:spcAft>
                  <a:buFont typeface="Arial" panose="020B0604020202020204" pitchFamily="34" charset="0"/>
                  <a:buChar char="•"/>
                </a:pPr>
                <a:r>
                  <a:rPr lang="en-US" altLang="zh-CN" b="1">
                    <a:solidFill>
                      <a:schemeClr val="accent6">
                        <a:lumMod val="50000"/>
                      </a:schemeClr>
                    </a:solidFill>
                  </a:rPr>
                  <a:t>Warshall</a:t>
                </a:r>
                <a:r>
                  <a:rPr lang="zh-CN" altLang="en-US" b="1">
                    <a:solidFill>
                      <a:schemeClr val="accent6">
                        <a:lumMod val="50000"/>
                      </a:schemeClr>
                    </a:solidFill>
                  </a:rPr>
                  <a:t>算法首先考虑</a:t>
                </a:r>
                <a14:m>
                  <m:oMath xmlns:m="http://schemas.openxmlformats.org/officeDocument/2006/math">
                    <m:sSub>
                      <m:sSubPr>
                        <m:ctrlPr>
                          <a:rPr lang="en-US" altLang="zh-CN" b="1" i="1">
                            <a:solidFill>
                              <a:schemeClr val="accent6">
                                <a:lumMod val="50000"/>
                              </a:schemeClr>
                            </a:solidFill>
                            <a:latin typeface="Cambria Math" panose="02040503050406030204" pitchFamily="18" charset="0"/>
                          </a:rPr>
                        </m:ctrlPr>
                      </m:sSubPr>
                      <m:e>
                        <m:r>
                          <a:rPr lang="en-US" altLang="zh-CN" b="1">
                            <a:solidFill>
                              <a:schemeClr val="accent6">
                                <a:lumMod val="50000"/>
                              </a:schemeClr>
                            </a:solidFill>
                            <a:latin typeface="Cambria Math" panose="02040503050406030204" pitchFamily="18" charset="0"/>
                          </a:rPr>
                          <m:t>𝒗</m:t>
                        </m:r>
                      </m:e>
                      <m:sub>
                        <m:r>
                          <a:rPr lang="en-US" altLang="zh-CN" b="1">
                            <a:solidFill>
                              <a:schemeClr val="accent6">
                                <a:lumMod val="50000"/>
                              </a:schemeClr>
                            </a:solidFill>
                            <a:latin typeface="Cambria Math" panose="02040503050406030204" pitchFamily="18" charset="0"/>
                          </a:rPr>
                          <m:t>𝒊</m:t>
                        </m:r>
                      </m:sub>
                    </m:sSub>
                  </m:oMath>
                </a14:m>
                <a:r>
                  <a:rPr lang="zh-CN" altLang="en-US" b="1">
                    <a:solidFill>
                      <a:schemeClr val="accent6">
                        <a:lumMod val="50000"/>
                      </a:schemeClr>
                    </a:solidFill>
                  </a:rPr>
                  <a:t>和</a:t>
                </a:r>
                <a14:m>
                  <m:oMath xmlns:m="http://schemas.openxmlformats.org/officeDocument/2006/math">
                    <m:sSub>
                      <m:sSubPr>
                        <m:ctrlPr>
                          <a:rPr lang="en-US" altLang="zh-CN" b="1" i="1">
                            <a:solidFill>
                              <a:schemeClr val="accent6">
                                <a:lumMod val="50000"/>
                              </a:schemeClr>
                            </a:solidFill>
                            <a:latin typeface="Cambria Math" panose="02040503050406030204" pitchFamily="18" charset="0"/>
                          </a:rPr>
                        </m:ctrlPr>
                      </m:sSubPr>
                      <m:e>
                        <m:r>
                          <a:rPr lang="en-US" altLang="zh-CN" b="1">
                            <a:solidFill>
                              <a:schemeClr val="accent6">
                                <a:lumMod val="50000"/>
                              </a:schemeClr>
                            </a:solidFill>
                            <a:latin typeface="Cambria Math" panose="02040503050406030204" pitchFamily="18" charset="0"/>
                          </a:rPr>
                          <m:t>𝒗</m:t>
                        </m:r>
                      </m:e>
                      <m:sub>
                        <m:r>
                          <a:rPr lang="en-US" altLang="zh-CN" b="1">
                            <a:solidFill>
                              <a:schemeClr val="accent6">
                                <a:lumMod val="50000"/>
                              </a:schemeClr>
                            </a:solidFill>
                            <a:latin typeface="Cambria Math" panose="02040503050406030204" pitchFamily="18" charset="0"/>
                          </a:rPr>
                          <m:t>𝒋</m:t>
                        </m:r>
                      </m:sub>
                    </m:sSub>
                  </m:oMath>
                </a14:m>
                <a:r>
                  <a:rPr lang="zh-CN" altLang="en-US" b="1">
                    <a:solidFill>
                      <a:schemeClr val="accent6">
                        <a:lumMod val="50000"/>
                      </a:schemeClr>
                    </a:solidFill>
                  </a:rPr>
                  <a:t>之间是否有</a:t>
                </a:r>
                <a:r>
                  <a:rPr lang="zh-CN" altLang="en-US" b="1">
                    <a:solidFill>
                      <a:srgbClr val="C00000"/>
                    </a:solidFill>
                  </a:rPr>
                  <a:t>中间顶点是</a:t>
                </a:r>
                <a14:m>
                  <m:oMath xmlns:m="http://schemas.openxmlformats.org/officeDocument/2006/math">
                    <m:sSub>
                      <m:sSubPr>
                        <m:ctrlPr>
                          <a:rPr lang="en-US" altLang="zh-CN" b="1" i="1">
                            <a:solidFill>
                              <a:srgbClr val="C00000"/>
                            </a:solidFill>
                            <a:latin typeface="Cambria Math" panose="02040503050406030204" pitchFamily="18" charset="0"/>
                          </a:rPr>
                        </m:ctrlPr>
                      </m:sSubPr>
                      <m:e>
                        <m:r>
                          <a:rPr lang="en-US" altLang="zh-CN" b="1">
                            <a:solidFill>
                              <a:srgbClr val="C00000"/>
                            </a:solidFill>
                            <a:latin typeface="Cambria Math" panose="02040503050406030204" pitchFamily="18" charset="0"/>
                          </a:rPr>
                          <m:t>𝒗</m:t>
                        </m:r>
                      </m:e>
                      <m:sub>
                        <m:r>
                          <a:rPr lang="en-US" altLang="zh-CN" b="1">
                            <a:solidFill>
                              <a:srgbClr val="C00000"/>
                            </a:solidFill>
                            <a:latin typeface="Cambria Math" panose="02040503050406030204" pitchFamily="18" charset="0"/>
                          </a:rPr>
                          <m:t>𝟏</m:t>
                        </m:r>
                      </m:sub>
                    </m:sSub>
                  </m:oMath>
                </a14:m>
                <a:r>
                  <a:rPr lang="zh-CN" altLang="en-US" b="1">
                    <a:solidFill>
                      <a:schemeClr val="accent6">
                        <a:lumMod val="50000"/>
                      </a:schemeClr>
                    </a:solidFill>
                  </a:rPr>
                  <a:t>的有向通路</a:t>
                </a:r>
              </a:p>
              <a:p>
                <a:pPr marL="742950" lvl="1" indent="-285750">
                  <a:spcBef>
                    <a:spcPts val="300"/>
                  </a:spcBef>
                  <a:spcAft>
                    <a:spcPts val="600"/>
                  </a:spcAft>
                  <a:buFont typeface="Arial" panose="020B0604020202020204" pitchFamily="34" charset="0"/>
                  <a:buChar char="•"/>
                </a:pPr>
                <a:r>
                  <a:rPr lang="zh-CN" altLang="en-US" b="1">
                    <a:solidFill>
                      <a:schemeClr val="accent6">
                        <a:lumMod val="50000"/>
                      </a:schemeClr>
                    </a:solidFill>
                  </a:rPr>
                  <a:t>然后考虑</a:t>
                </a:r>
                <a14:m>
                  <m:oMath xmlns:m="http://schemas.openxmlformats.org/officeDocument/2006/math">
                    <m:sSub>
                      <m:sSubPr>
                        <m:ctrlPr>
                          <a:rPr lang="en-US" altLang="zh-CN" b="1" i="1">
                            <a:solidFill>
                              <a:schemeClr val="accent6">
                                <a:lumMod val="50000"/>
                              </a:schemeClr>
                            </a:solidFill>
                            <a:latin typeface="Cambria Math" panose="02040503050406030204" pitchFamily="18" charset="0"/>
                          </a:rPr>
                        </m:ctrlPr>
                      </m:sSubPr>
                      <m:e>
                        <m:r>
                          <a:rPr lang="en-US" altLang="zh-CN" b="1">
                            <a:solidFill>
                              <a:schemeClr val="accent6">
                                <a:lumMod val="50000"/>
                              </a:schemeClr>
                            </a:solidFill>
                            <a:latin typeface="Cambria Math" panose="02040503050406030204" pitchFamily="18" charset="0"/>
                          </a:rPr>
                          <m:t>𝒗</m:t>
                        </m:r>
                      </m:e>
                      <m:sub>
                        <m:r>
                          <a:rPr lang="en-US" altLang="zh-CN" b="1">
                            <a:solidFill>
                              <a:schemeClr val="accent6">
                                <a:lumMod val="50000"/>
                              </a:schemeClr>
                            </a:solidFill>
                            <a:latin typeface="Cambria Math" panose="02040503050406030204" pitchFamily="18" charset="0"/>
                          </a:rPr>
                          <m:t>𝒊</m:t>
                        </m:r>
                      </m:sub>
                    </m:sSub>
                  </m:oMath>
                </a14:m>
                <a:r>
                  <a:rPr lang="zh-CN" altLang="en-US" b="1">
                    <a:solidFill>
                      <a:schemeClr val="accent6">
                        <a:lumMod val="50000"/>
                      </a:schemeClr>
                    </a:solidFill>
                  </a:rPr>
                  <a:t>和</a:t>
                </a:r>
                <a14:m>
                  <m:oMath xmlns:m="http://schemas.openxmlformats.org/officeDocument/2006/math">
                    <m:sSub>
                      <m:sSubPr>
                        <m:ctrlPr>
                          <a:rPr lang="en-US" altLang="zh-CN" b="1" i="1">
                            <a:solidFill>
                              <a:schemeClr val="accent6">
                                <a:lumMod val="50000"/>
                              </a:schemeClr>
                            </a:solidFill>
                            <a:latin typeface="Cambria Math" panose="02040503050406030204" pitchFamily="18" charset="0"/>
                          </a:rPr>
                        </m:ctrlPr>
                      </m:sSubPr>
                      <m:e>
                        <m:r>
                          <a:rPr lang="en-US" altLang="zh-CN" b="1">
                            <a:solidFill>
                              <a:schemeClr val="accent6">
                                <a:lumMod val="50000"/>
                              </a:schemeClr>
                            </a:solidFill>
                            <a:latin typeface="Cambria Math" panose="02040503050406030204" pitchFamily="18" charset="0"/>
                          </a:rPr>
                          <m:t>𝒗</m:t>
                        </m:r>
                      </m:e>
                      <m:sub>
                        <m:r>
                          <a:rPr lang="en-US" altLang="zh-CN" b="1">
                            <a:solidFill>
                              <a:schemeClr val="accent6">
                                <a:lumMod val="50000"/>
                              </a:schemeClr>
                            </a:solidFill>
                            <a:latin typeface="Cambria Math" panose="02040503050406030204" pitchFamily="18" charset="0"/>
                          </a:rPr>
                          <m:t>𝒋</m:t>
                        </m:r>
                      </m:sub>
                    </m:sSub>
                  </m:oMath>
                </a14:m>
                <a:r>
                  <a:rPr lang="zh-CN" altLang="en-US" b="1">
                    <a:solidFill>
                      <a:schemeClr val="accent6">
                        <a:lumMod val="50000"/>
                      </a:schemeClr>
                    </a:solidFill>
                  </a:rPr>
                  <a:t>之间是否有</a:t>
                </a:r>
                <a:r>
                  <a:rPr lang="zh-CN" altLang="en-US" b="1">
                    <a:solidFill>
                      <a:srgbClr val="C00000"/>
                    </a:solidFill>
                  </a:rPr>
                  <a:t>中间顶点全部在</a:t>
                </a:r>
                <a14:m>
                  <m:oMath xmlns:m="http://schemas.openxmlformats.org/officeDocument/2006/math">
                    <m:r>
                      <m:rPr>
                        <m:lit/>
                      </m:rPr>
                      <a:rPr lang="en-US" altLang="zh-CN" b="1">
                        <a:solidFill>
                          <a:srgbClr val="C00000"/>
                        </a:solidFill>
                        <a:latin typeface="Cambria Math" panose="02040503050406030204" pitchFamily="18" charset="0"/>
                      </a:rPr>
                      <m:t>{</m:t>
                    </m:r>
                    <m:sSub>
                      <m:sSubPr>
                        <m:ctrlPr>
                          <a:rPr lang="en-US" altLang="zh-CN" b="1" i="1">
                            <a:solidFill>
                              <a:srgbClr val="C00000"/>
                            </a:solidFill>
                            <a:latin typeface="Cambria Math" panose="02040503050406030204" pitchFamily="18" charset="0"/>
                          </a:rPr>
                        </m:ctrlPr>
                      </m:sSubPr>
                      <m:e>
                        <m:r>
                          <a:rPr lang="en-US" altLang="zh-CN" b="1">
                            <a:solidFill>
                              <a:srgbClr val="C00000"/>
                            </a:solidFill>
                            <a:latin typeface="Cambria Math" panose="02040503050406030204" pitchFamily="18" charset="0"/>
                          </a:rPr>
                          <m:t>𝒗</m:t>
                        </m:r>
                      </m:e>
                      <m:sub>
                        <m:r>
                          <a:rPr lang="en-US" altLang="zh-CN" b="1">
                            <a:solidFill>
                              <a:srgbClr val="C00000"/>
                            </a:solidFill>
                            <a:latin typeface="Cambria Math" panose="02040503050406030204" pitchFamily="18" charset="0"/>
                          </a:rPr>
                          <m:t>𝟏</m:t>
                        </m:r>
                      </m:sub>
                    </m:sSub>
                    <m:r>
                      <a:rPr lang="en-US" altLang="zh-CN" b="1">
                        <a:solidFill>
                          <a:srgbClr val="C00000"/>
                        </a:solidFill>
                        <a:latin typeface="Cambria Math" panose="02040503050406030204" pitchFamily="18" charset="0"/>
                      </a:rPr>
                      <m:t>, </m:t>
                    </m:r>
                    <m:sSub>
                      <m:sSubPr>
                        <m:ctrlPr>
                          <a:rPr lang="en-US" altLang="zh-CN" b="1" i="1">
                            <a:solidFill>
                              <a:srgbClr val="C00000"/>
                            </a:solidFill>
                            <a:latin typeface="Cambria Math" panose="02040503050406030204" pitchFamily="18" charset="0"/>
                          </a:rPr>
                        </m:ctrlPr>
                      </m:sSubPr>
                      <m:e>
                        <m:r>
                          <a:rPr lang="en-US" altLang="zh-CN" b="1">
                            <a:solidFill>
                              <a:srgbClr val="C00000"/>
                            </a:solidFill>
                            <a:latin typeface="Cambria Math" panose="02040503050406030204" pitchFamily="18" charset="0"/>
                          </a:rPr>
                          <m:t>𝒗</m:t>
                        </m:r>
                      </m:e>
                      <m:sub>
                        <m:r>
                          <a:rPr lang="en-US" altLang="zh-CN" b="1">
                            <a:solidFill>
                              <a:srgbClr val="C00000"/>
                            </a:solidFill>
                            <a:latin typeface="Cambria Math" panose="02040503050406030204" pitchFamily="18" charset="0"/>
                          </a:rPr>
                          <m:t>𝟐</m:t>
                        </m:r>
                      </m:sub>
                    </m:sSub>
                    <m:r>
                      <m:rPr>
                        <m:lit/>
                      </m:rPr>
                      <a:rPr lang="en-US" altLang="zh-CN" b="1">
                        <a:solidFill>
                          <a:srgbClr val="C00000"/>
                        </a:solidFill>
                        <a:latin typeface="Cambria Math" panose="02040503050406030204" pitchFamily="18" charset="0"/>
                      </a:rPr>
                      <m:t>}</m:t>
                    </m:r>
                  </m:oMath>
                </a14:m>
                <a:r>
                  <a:rPr lang="zh-CN" altLang="en-US" b="1">
                    <a:solidFill>
                      <a:schemeClr val="accent6">
                        <a:lumMod val="50000"/>
                      </a:schemeClr>
                    </a:solidFill>
                  </a:rPr>
                  <a:t>的有向通路</a:t>
                </a:r>
              </a:p>
              <a:p>
                <a:pPr marL="742950" lvl="1" indent="-285750">
                  <a:spcBef>
                    <a:spcPts val="300"/>
                  </a:spcBef>
                  <a:spcAft>
                    <a:spcPts val="600"/>
                  </a:spcAft>
                  <a:buFont typeface="Arial" panose="020B0604020202020204" pitchFamily="34" charset="0"/>
                  <a:buChar char="•"/>
                </a:pPr>
                <a:r>
                  <a:rPr lang="zh-CN" altLang="en-US" b="1">
                    <a:solidFill>
                      <a:schemeClr val="accent6">
                        <a:lumMod val="50000"/>
                      </a:schemeClr>
                    </a:solidFill>
                  </a:rPr>
                  <a:t>第</a:t>
                </a:r>
                <a14:m>
                  <m:oMath xmlns:m="http://schemas.openxmlformats.org/officeDocument/2006/math">
                    <m:r>
                      <a:rPr lang="en-US" altLang="zh-CN" b="1">
                        <a:solidFill>
                          <a:schemeClr val="accent6">
                            <a:lumMod val="50000"/>
                          </a:schemeClr>
                        </a:solidFill>
                        <a:latin typeface="Cambria Math" panose="02040503050406030204" pitchFamily="18" charset="0"/>
                      </a:rPr>
                      <m:t>𝒌</m:t>
                    </m:r>
                  </m:oMath>
                </a14:m>
                <a:r>
                  <a:rPr lang="zh-CN" altLang="en-US" b="1">
                    <a:solidFill>
                      <a:schemeClr val="accent6">
                        <a:lumMod val="50000"/>
                      </a:schemeClr>
                    </a:solidFill>
                  </a:rPr>
                  <a:t>次考虑</a:t>
                </a:r>
                <a14:m>
                  <m:oMath xmlns:m="http://schemas.openxmlformats.org/officeDocument/2006/math">
                    <m:sSub>
                      <m:sSubPr>
                        <m:ctrlPr>
                          <a:rPr lang="en-US" altLang="zh-CN" b="1" i="1">
                            <a:solidFill>
                              <a:schemeClr val="accent6">
                                <a:lumMod val="50000"/>
                              </a:schemeClr>
                            </a:solidFill>
                            <a:latin typeface="Cambria Math" panose="02040503050406030204" pitchFamily="18" charset="0"/>
                          </a:rPr>
                        </m:ctrlPr>
                      </m:sSubPr>
                      <m:e>
                        <m:r>
                          <a:rPr lang="en-US" altLang="zh-CN" b="1">
                            <a:solidFill>
                              <a:schemeClr val="accent6">
                                <a:lumMod val="50000"/>
                              </a:schemeClr>
                            </a:solidFill>
                            <a:latin typeface="Cambria Math" panose="02040503050406030204" pitchFamily="18" charset="0"/>
                          </a:rPr>
                          <m:t>𝒗</m:t>
                        </m:r>
                      </m:e>
                      <m:sub>
                        <m:r>
                          <a:rPr lang="en-US" altLang="zh-CN" b="1">
                            <a:solidFill>
                              <a:schemeClr val="accent6">
                                <a:lumMod val="50000"/>
                              </a:schemeClr>
                            </a:solidFill>
                            <a:latin typeface="Cambria Math" panose="02040503050406030204" pitchFamily="18" charset="0"/>
                          </a:rPr>
                          <m:t>𝒊</m:t>
                        </m:r>
                      </m:sub>
                    </m:sSub>
                  </m:oMath>
                </a14:m>
                <a:r>
                  <a:rPr lang="zh-CN" altLang="en-US" b="1">
                    <a:solidFill>
                      <a:schemeClr val="accent6">
                        <a:lumMod val="50000"/>
                      </a:schemeClr>
                    </a:solidFill>
                  </a:rPr>
                  <a:t>和</a:t>
                </a:r>
                <a14:m>
                  <m:oMath xmlns:m="http://schemas.openxmlformats.org/officeDocument/2006/math">
                    <m:sSub>
                      <m:sSubPr>
                        <m:ctrlPr>
                          <a:rPr lang="en-US" altLang="zh-CN" b="1" i="1">
                            <a:solidFill>
                              <a:schemeClr val="accent6">
                                <a:lumMod val="50000"/>
                              </a:schemeClr>
                            </a:solidFill>
                            <a:latin typeface="Cambria Math" panose="02040503050406030204" pitchFamily="18" charset="0"/>
                          </a:rPr>
                        </m:ctrlPr>
                      </m:sSubPr>
                      <m:e>
                        <m:r>
                          <a:rPr lang="en-US" altLang="zh-CN" b="1">
                            <a:solidFill>
                              <a:schemeClr val="accent6">
                                <a:lumMod val="50000"/>
                              </a:schemeClr>
                            </a:solidFill>
                            <a:latin typeface="Cambria Math" panose="02040503050406030204" pitchFamily="18" charset="0"/>
                          </a:rPr>
                          <m:t>𝒗</m:t>
                        </m:r>
                      </m:e>
                      <m:sub>
                        <m:r>
                          <a:rPr lang="en-US" altLang="zh-CN" b="1">
                            <a:solidFill>
                              <a:schemeClr val="accent6">
                                <a:lumMod val="50000"/>
                              </a:schemeClr>
                            </a:solidFill>
                            <a:latin typeface="Cambria Math" panose="02040503050406030204" pitchFamily="18" charset="0"/>
                          </a:rPr>
                          <m:t>𝒋</m:t>
                        </m:r>
                      </m:sub>
                    </m:sSub>
                  </m:oMath>
                </a14:m>
                <a:r>
                  <a:rPr lang="zh-CN" altLang="en-US" b="1">
                    <a:solidFill>
                      <a:schemeClr val="accent6">
                        <a:lumMod val="50000"/>
                      </a:schemeClr>
                    </a:solidFill>
                  </a:rPr>
                  <a:t>之间是否有</a:t>
                </a:r>
                <a:r>
                  <a:rPr lang="zh-CN" altLang="en-US" b="1">
                    <a:solidFill>
                      <a:srgbClr val="C00000"/>
                    </a:solidFill>
                  </a:rPr>
                  <a:t>中间顶点全部在</a:t>
                </a:r>
                <a14:m>
                  <m:oMath xmlns:m="http://schemas.openxmlformats.org/officeDocument/2006/math">
                    <m:r>
                      <m:rPr>
                        <m:lit/>
                      </m:rPr>
                      <a:rPr lang="en-US" altLang="zh-CN" b="1">
                        <a:solidFill>
                          <a:srgbClr val="C00000"/>
                        </a:solidFill>
                        <a:latin typeface="Cambria Math" panose="02040503050406030204" pitchFamily="18" charset="0"/>
                      </a:rPr>
                      <m:t>{</m:t>
                    </m:r>
                    <m:sSub>
                      <m:sSubPr>
                        <m:ctrlPr>
                          <a:rPr lang="en-US" altLang="zh-CN" b="1" i="1">
                            <a:solidFill>
                              <a:srgbClr val="C00000"/>
                            </a:solidFill>
                            <a:latin typeface="Cambria Math" panose="02040503050406030204" pitchFamily="18" charset="0"/>
                          </a:rPr>
                        </m:ctrlPr>
                      </m:sSubPr>
                      <m:e>
                        <m:r>
                          <a:rPr lang="en-US" altLang="zh-CN" b="1">
                            <a:solidFill>
                              <a:srgbClr val="C00000"/>
                            </a:solidFill>
                            <a:latin typeface="Cambria Math" panose="02040503050406030204" pitchFamily="18" charset="0"/>
                          </a:rPr>
                          <m:t>𝒗</m:t>
                        </m:r>
                      </m:e>
                      <m:sub>
                        <m:r>
                          <a:rPr lang="en-US" altLang="zh-CN" b="1">
                            <a:solidFill>
                              <a:srgbClr val="C00000"/>
                            </a:solidFill>
                            <a:latin typeface="Cambria Math" panose="02040503050406030204" pitchFamily="18" charset="0"/>
                          </a:rPr>
                          <m:t>𝟏</m:t>
                        </m:r>
                      </m:sub>
                    </m:sSub>
                    <m:r>
                      <a:rPr lang="en-US" altLang="zh-CN" b="1">
                        <a:solidFill>
                          <a:srgbClr val="C00000"/>
                        </a:solidFill>
                        <a:latin typeface="Cambria Math" panose="02040503050406030204" pitchFamily="18" charset="0"/>
                      </a:rPr>
                      <m:t>, ⋯, </m:t>
                    </m:r>
                    <m:sSub>
                      <m:sSubPr>
                        <m:ctrlPr>
                          <a:rPr lang="en-US" altLang="zh-CN" b="1" i="1">
                            <a:solidFill>
                              <a:srgbClr val="C00000"/>
                            </a:solidFill>
                            <a:latin typeface="Cambria Math" panose="02040503050406030204" pitchFamily="18" charset="0"/>
                          </a:rPr>
                        </m:ctrlPr>
                      </m:sSubPr>
                      <m:e>
                        <m:r>
                          <a:rPr lang="en-US" altLang="zh-CN" b="1">
                            <a:solidFill>
                              <a:srgbClr val="C00000"/>
                            </a:solidFill>
                            <a:latin typeface="Cambria Math" panose="02040503050406030204" pitchFamily="18" charset="0"/>
                          </a:rPr>
                          <m:t>𝒗</m:t>
                        </m:r>
                      </m:e>
                      <m:sub>
                        <m:r>
                          <a:rPr lang="en-US" altLang="zh-CN" b="1">
                            <a:solidFill>
                              <a:srgbClr val="C00000"/>
                            </a:solidFill>
                            <a:latin typeface="Cambria Math" panose="02040503050406030204" pitchFamily="18" charset="0"/>
                          </a:rPr>
                          <m:t>𝒌</m:t>
                        </m:r>
                      </m:sub>
                    </m:sSub>
                    <m:r>
                      <m:rPr>
                        <m:lit/>
                      </m:rPr>
                      <a:rPr lang="en-US" altLang="zh-CN" b="1">
                        <a:solidFill>
                          <a:srgbClr val="C00000"/>
                        </a:solidFill>
                        <a:latin typeface="Cambria Math" panose="02040503050406030204" pitchFamily="18" charset="0"/>
                      </a:rPr>
                      <m:t>}</m:t>
                    </m:r>
                  </m:oMath>
                </a14:m>
                <a:r>
                  <a:rPr lang="zh-CN" altLang="en-US" b="1">
                    <a:solidFill>
                      <a:schemeClr val="accent6">
                        <a:lumMod val="50000"/>
                      </a:schemeClr>
                    </a:solidFill>
                  </a:rPr>
                  <a:t>的有向通路</a:t>
                </a:r>
              </a:p>
              <a:p>
                <a:pPr marL="742950" lvl="1" indent="-285750">
                  <a:spcBef>
                    <a:spcPts val="300"/>
                  </a:spcBef>
                  <a:spcAft>
                    <a:spcPts val="600"/>
                  </a:spcAft>
                  <a:buFont typeface="Arial" panose="020B0604020202020204" pitchFamily="34" charset="0"/>
                  <a:buChar char="•"/>
                </a:pPr>
                <a:r>
                  <a:rPr lang="zh-CN" altLang="en-US" b="1">
                    <a:solidFill>
                      <a:schemeClr val="accent6">
                        <a:lumMod val="50000"/>
                      </a:schemeClr>
                    </a:solidFill>
                  </a:rPr>
                  <a:t>第</a:t>
                </a:r>
                <a14:m>
                  <m:oMath xmlns:m="http://schemas.openxmlformats.org/officeDocument/2006/math">
                    <m:r>
                      <a:rPr lang="en-US" altLang="zh-CN" b="1">
                        <a:solidFill>
                          <a:schemeClr val="accent6">
                            <a:lumMod val="50000"/>
                          </a:schemeClr>
                        </a:solidFill>
                        <a:latin typeface="Cambria Math" panose="02040503050406030204" pitchFamily="18" charset="0"/>
                      </a:rPr>
                      <m:t>𝒏</m:t>
                    </m:r>
                  </m:oMath>
                </a14:m>
                <a:r>
                  <a:rPr lang="zh-CN" altLang="en-US" b="1">
                    <a:solidFill>
                      <a:schemeClr val="accent6">
                        <a:lumMod val="50000"/>
                      </a:schemeClr>
                    </a:solidFill>
                  </a:rPr>
                  <a:t>次考虑的就是</a:t>
                </a:r>
                <a14:m>
                  <m:oMath xmlns:m="http://schemas.openxmlformats.org/officeDocument/2006/math">
                    <m:sSub>
                      <m:sSubPr>
                        <m:ctrlPr>
                          <a:rPr lang="en-US" altLang="zh-CN" b="1" i="1">
                            <a:solidFill>
                              <a:schemeClr val="accent6">
                                <a:lumMod val="50000"/>
                              </a:schemeClr>
                            </a:solidFill>
                            <a:latin typeface="Cambria Math" panose="02040503050406030204" pitchFamily="18" charset="0"/>
                          </a:rPr>
                        </m:ctrlPr>
                      </m:sSubPr>
                      <m:e>
                        <m:r>
                          <a:rPr lang="en-US" altLang="zh-CN" b="1">
                            <a:solidFill>
                              <a:schemeClr val="accent6">
                                <a:lumMod val="50000"/>
                              </a:schemeClr>
                            </a:solidFill>
                            <a:latin typeface="Cambria Math" panose="02040503050406030204" pitchFamily="18" charset="0"/>
                          </a:rPr>
                          <m:t>𝒗</m:t>
                        </m:r>
                      </m:e>
                      <m:sub>
                        <m:r>
                          <a:rPr lang="en-US" altLang="zh-CN" b="1">
                            <a:solidFill>
                              <a:schemeClr val="accent6">
                                <a:lumMod val="50000"/>
                              </a:schemeClr>
                            </a:solidFill>
                            <a:latin typeface="Cambria Math" panose="02040503050406030204" pitchFamily="18" charset="0"/>
                          </a:rPr>
                          <m:t>𝒊</m:t>
                        </m:r>
                      </m:sub>
                    </m:sSub>
                  </m:oMath>
                </a14:m>
                <a:r>
                  <a:rPr lang="zh-CN" altLang="en-US" b="1">
                    <a:solidFill>
                      <a:schemeClr val="accent6">
                        <a:lumMod val="50000"/>
                      </a:schemeClr>
                    </a:solidFill>
                  </a:rPr>
                  <a:t>和</a:t>
                </a:r>
                <a14:m>
                  <m:oMath xmlns:m="http://schemas.openxmlformats.org/officeDocument/2006/math">
                    <m:sSub>
                      <m:sSubPr>
                        <m:ctrlPr>
                          <a:rPr lang="en-US" altLang="zh-CN" b="1" i="1">
                            <a:solidFill>
                              <a:schemeClr val="accent6">
                                <a:lumMod val="50000"/>
                              </a:schemeClr>
                            </a:solidFill>
                            <a:latin typeface="Cambria Math" panose="02040503050406030204" pitchFamily="18" charset="0"/>
                          </a:rPr>
                        </m:ctrlPr>
                      </m:sSubPr>
                      <m:e>
                        <m:r>
                          <a:rPr lang="en-US" altLang="zh-CN" b="1">
                            <a:solidFill>
                              <a:schemeClr val="accent6">
                                <a:lumMod val="50000"/>
                              </a:schemeClr>
                            </a:solidFill>
                            <a:latin typeface="Cambria Math" panose="02040503050406030204" pitchFamily="18" charset="0"/>
                          </a:rPr>
                          <m:t>𝒗</m:t>
                        </m:r>
                      </m:e>
                      <m:sub>
                        <m:r>
                          <a:rPr lang="en-US" altLang="zh-CN" b="1">
                            <a:solidFill>
                              <a:schemeClr val="accent6">
                                <a:lumMod val="50000"/>
                              </a:schemeClr>
                            </a:solidFill>
                            <a:latin typeface="Cambria Math" panose="02040503050406030204" pitchFamily="18" charset="0"/>
                          </a:rPr>
                          <m:t>𝒋</m:t>
                        </m:r>
                      </m:sub>
                    </m:sSub>
                  </m:oMath>
                </a14:m>
                <a:r>
                  <a:rPr lang="zh-CN" altLang="en-US" b="1">
                    <a:solidFill>
                      <a:schemeClr val="accent6">
                        <a:lumMod val="50000"/>
                      </a:schemeClr>
                    </a:solidFill>
                  </a:rPr>
                  <a:t>之间是否有</a:t>
                </a:r>
                <a:r>
                  <a:rPr lang="zh-CN" altLang="en-US" b="1">
                    <a:solidFill>
                      <a:srgbClr val="C00000"/>
                    </a:solidFill>
                  </a:rPr>
                  <a:t>中间顶点全部在</a:t>
                </a:r>
                <a14:m>
                  <m:oMath xmlns:m="http://schemas.openxmlformats.org/officeDocument/2006/math">
                    <m:r>
                      <m:rPr>
                        <m:lit/>
                      </m:rPr>
                      <a:rPr lang="en-US" altLang="zh-CN" b="1">
                        <a:solidFill>
                          <a:srgbClr val="C00000"/>
                        </a:solidFill>
                        <a:latin typeface="Cambria Math" panose="02040503050406030204" pitchFamily="18" charset="0"/>
                      </a:rPr>
                      <m:t>{</m:t>
                    </m:r>
                    <m:sSub>
                      <m:sSubPr>
                        <m:ctrlPr>
                          <a:rPr lang="en-US" altLang="zh-CN" b="1" i="1">
                            <a:solidFill>
                              <a:srgbClr val="C00000"/>
                            </a:solidFill>
                            <a:latin typeface="Cambria Math" panose="02040503050406030204" pitchFamily="18" charset="0"/>
                          </a:rPr>
                        </m:ctrlPr>
                      </m:sSubPr>
                      <m:e>
                        <m:r>
                          <a:rPr lang="en-US" altLang="zh-CN" b="1">
                            <a:solidFill>
                              <a:srgbClr val="C00000"/>
                            </a:solidFill>
                            <a:latin typeface="Cambria Math" panose="02040503050406030204" pitchFamily="18" charset="0"/>
                          </a:rPr>
                          <m:t>𝒗</m:t>
                        </m:r>
                      </m:e>
                      <m:sub>
                        <m:r>
                          <a:rPr lang="en-US" altLang="zh-CN" b="1">
                            <a:solidFill>
                              <a:srgbClr val="C00000"/>
                            </a:solidFill>
                            <a:latin typeface="Cambria Math" panose="02040503050406030204" pitchFamily="18" charset="0"/>
                          </a:rPr>
                          <m:t>𝟏</m:t>
                        </m:r>
                      </m:sub>
                    </m:sSub>
                    <m:r>
                      <a:rPr lang="en-US" altLang="zh-CN" b="1">
                        <a:solidFill>
                          <a:srgbClr val="C00000"/>
                        </a:solidFill>
                        <a:latin typeface="Cambria Math" panose="02040503050406030204" pitchFamily="18" charset="0"/>
                      </a:rPr>
                      <m:t>, ⋯, </m:t>
                    </m:r>
                    <m:sSub>
                      <m:sSubPr>
                        <m:ctrlPr>
                          <a:rPr lang="en-US" altLang="zh-CN" b="1" i="1">
                            <a:solidFill>
                              <a:srgbClr val="C00000"/>
                            </a:solidFill>
                            <a:latin typeface="Cambria Math" panose="02040503050406030204" pitchFamily="18" charset="0"/>
                          </a:rPr>
                        </m:ctrlPr>
                      </m:sSubPr>
                      <m:e>
                        <m:r>
                          <a:rPr lang="en-US" altLang="zh-CN" b="1">
                            <a:solidFill>
                              <a:srgbClr val="C00000"/>
                            </a:solidFill>
                            <a:latin typeface="Cambria Math" panose="02040503050406030204" pitchFamily="18" charset="0"/>
                          </a:rPr>
                          <m:t>𝒗</m:t>
                        </m:r>
                      </m:e>
                      <m:sub>
                        <m:r>
                          <a:rPr lang="en-US" altLang="zh-CN" b="1">
                            <a:solidFill>
                              <a:srgbClr val="C00000"/>
                            </a:solidFill>
                            <a:latin typeface="Cambria Math" panose="02040503050406030204" pitchFamily="18" charset="0"/>
                          </a:rPr>
                          <m:t>𝒏</m:t>
                        </m:r>
                      </m:sub>
                    </m:sSub>
                    <m:r>
                      <m:rPr>
                        <m:lit/>
                      </m:rPr>
                      <a:rPr lang="en-US" altLang="zh-CN" b="1">
                        <a:solidFill>
                          <a:srgbClr val="C00000"/>
                        </a:solidFill>
                        <a:latin typeface="Cambria Math" panose="02040503050406030204" pitchFamily="18" charset="0"/>
                      </a:rPr>
                      <m:t>}</m:t>
                    </m:r>
                  </m:oMath>
                </a14:m>
                <a:r>
                  <a:rPr lang="zh-CN" altLang="en-US" b="1">
                    <a:solidFill>
                      <a:schemeClr val="accent6">
                        <a:lumMod val="50000"/>
                      </a:schemeClr>
                    </a:solidFill>
                  </a:rPr>
                  <a:t>的有向通路</a:t>
                </a:r>
              </a:p>
            </p:txBody>
          </p:sp>
        </mc:Choice>
        <mc:Fallback xmlns="">
          <p:sp>
            <p:nvSpPr>
              <p:cNvPr id="3" name="文本框 2">
                <a:extLst>
                  <a:ext uri="{FF2B5EF4-FFF2-40B4-BE49-F238E27FC236}">
                    <a16:creationId xmlns:a16="http://schemas.microsoft.com/office/drawing/2014/main" id="{26903EA0-2574-480C-B484-6A6EBF6C1D90}"/>
                  </a:ext>
                </a:extLst>
              </p:cNvPr>
              <p:cNvSpPr txBox="1">
                <a:spLocks noRot="1" noChangeAspect="1" noMove="1" noResize="1" noEditPoints="1" noAdjustHandles="1" noChangeArrowheads="1" noChangeShapeType="1" noTextEdit="1"/>
              </p:cNvSpPr>
              <p:nvPr/>
            </p:nvSpPr>
            <p:spPr>
              <a:xfrm>
                <a:off x="754767" y="2649405"/>
                <a:ext cx="10682464" cy="3644587"/>
              </a:xfrm>
              <a:prstGeom prst="rect">
                <a:avLst/>
              </a:prstGeom>
              <a:blipFill>
                <a:blip r:embed="rId3"/>
                <a:stretch>
                  <a:fillRect l="-400" t="-1005" r="-457" b="-11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132253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400">
                <a:latin typeface="Arial" panose="020B0604020202020204" pitchFamily="34" charset="0"/>
                <a:ea typeface="楷体" panose="02010609060101010101" pitchFamily="49" charset="-122"/>
                <a:cs typeface="Arial" panose="020B0604020202020204" pitchFamily="34" charset="0"/>
              </a:rPr>
              <a:t>Warshall</a:t>
            </a:r>
            <a:r>
              <a:rPr lang="zh-CN" altLang="en-US" sz="1400">
                <a:latin typeface="楷体" panose="02010609060101010101" pitchFamily="49" charset="-122"/>
                <a:ea typeface="楷体" panose="02010609060101010101" pitchFamily="49" charset="-122"/>
              </a:rPr>
              <a:t>算法</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第二十讲  关系的闭包</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29</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a:t>Warshall</a:t>
            </a:r>
            <a:r>
              <a:rPr lang="zh-CN" altLang="en-US"/>
              <a:t>算法使用的矩阵</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DB38119A-5D4F-4237-9922-EF0F599778FB}"/>
                  </a:ext>
                </a:extLst>
              </p:cNvPr>
              <p:cNvSpPr txBox="1"/>
              <p:nvPr/>
            </p:nvSpPr>
            <p:spPr>
              <a:xfrm>
                <a:off x="1027865" y="1181378"/>
                <a:ext cx="10091773" cy="2217017"/>
              </a:xfrm>
              <a:prstGeom prst="rect">
                <a:avLst/>
              </a:prstGeom>
              <a:solidFill>
                <a:schemeClr val="accent5">
                  <a:lumMod val="20000"/>
                  <a:lumOff val="80000"/>
                  <a:alpha val="50000"/>
                </a:schemeClr>
              </a:solidFill>
            </p:spPr>
            <p:txBody>
              <a:bodyPr wrap="square" rtlCol="0">
                <a:spAutoFit/>
              </a:bodyPr>
              <a:lstStyle/>
              <a:p>
                <a:pPr algn="ctr">
                  <a:spcBef>
                    <a:spcPts val="600"/>
                  </a:spcBef>
                </a:pPr>
                <a:r>
                  <a:rPr lang="en-US" altLang="zh-CN" sz="2400" b="1">
                    <a:solidFill>
                      <a:srgbClr val="C00000"/>
                    </a:solidFill>
                  </a:rPr>
                  <a:t>Warshall</a:t>
                </a:r>
                <a:r>
                  <a:rPr lang="zh-CN" altLang="en-US" sz="2400" b="1">
                    <a:solidFill>
                      <a:srgbClr val="C00000"/>
                    </a:solidFill>
                  </a:rPr>
                  <a:t>算法用</a:t>
                </a:r>
                <a:r>
                  <a:rPr lang="en-US" altLang="zh-CN" sz="2400" b="1">
                    <a:solidFill>
                      <a:srgbClr val="C00000"/>
                    </a:solidFill>
                  </a:rPr>
                  <a:t>0-1</a:t>
                </a:r>
                <a:r>
                  <a:rPr lang="zh-CN" altLang="en-US" sz="2400" b="1">
                    <a:solidFill>
                      <a:srgbClr val="C00000"/>
                    </a:solidFill>
                  </a:rPr>
                  <a:t>矩阵</a:t>
                </a:r>
                <a14:m>
                  <m:oMath xmlns:m="http://schemas.openxmlformats.org/officeDocument/2006/math">
                    <m:sSub>
                      <m:sSubPr>
                        <m:ctrlPr>
                          <a:rPr lang="en-US" altLang="zh-CN" sz="2400" b="1" i="1" smtClean="0">
                            <a:solidFill>
                              <a:srgbClr val="C00000"/>
                            </a:solidFill>
                            <a:latin typeface="Cambria Math" panose="02040503050406030204" pitchFamily="18" charset="0"/>
                          </a:rPr>
                        </m:ctrlPr>
                      </m:sSubPr>
                      <m:e>
                        <m:r>
                          <a:rPr lang="en-US" altLang="zh-CN" sz="2400" b="1" i="1" smtClean="0">
                            <a:solidFill>
                              <a:srgbClr val="C00000"/>
                            </a:solidFill>
                            <a:latin typeface="Cambria Math" panose="02040503050406030204" pitchFamily="18" charset="0"/>
                          </a:rPr>
                          <m:t>𝑾</m:t>
                        </m:r>
                      </m:e>
                      <m:sub>
                        <m:r>
                          <a:rPr lang="en-US" altLang="zh-CN" sz="2400" b="1" i="1" smtClean="0">
                            <a:solidFill>
                              <a:srgbClr val="C00000"/>
                            </a:solidFill>
                            <a:latin typeface="Cambria Math" panose="02040503050406030204" pitchFamily="18" charset="0"/>
                          </a:rPr>
                          <m:t>𝒌</m:t>
                        </m:r>
                      </m:sub>
                    </m:sSub>
                    <m:r>
                      <a:rPr lang="en-US" altLang="zh-CN" sz="2400" b="1" i="1" smtClean="0">
                        <a:solidFill>
                          <a:srgbClr val="C00000"/>
                        </a:solidFill>
                        <a:latin typeface="Cambria Math" panose="02040503050406030204" pitchFamily="18" charset="0"/>
                      </a:rPr>
                      <m:t>= </m:t>
                    </m:r>
                    <m:d>
                      <m:dPr>
                        <m:begChr m:val="["/>
                        <m:endChr m:val="]"/>
                        <m:ctrlPr>
                          <a:rPr lang="en-US" altLang="zh-CN" sz="2400" b="1" i="1" smtClean="0">
                            <a:solidFill>
                              <a:srgbClr val="C00000"/>
                            </a:solidFill>
                            <a:latin typeface="Cambria Math" panose="02040503050406030204" pitchFamily="18" charset="0"/>
                          </a:rPr>
                        </m:ctrlPr>
                      </m:dPr>
                      <m:e>
                        <m:sSubSup>
                          <m:sSubSupPr>
                            <m:ctrlPr>
                              <a:rPr lang="en-US" altLang="zh-CN" sz="2400" b="1" i="1" smtClean="0">
                                <a:solidFill>
                                  <a:srgbClr val="C00000"/>
                                </a:solidFill>
                                <a:latin typeface="Cambria Math" panose="02040503050406030204" pitchFamily="18" charset="0"/>
                              </a:rPr>
                            </m:ctrlPr>
                          </m:sSubSupPr>
                          <m:e>
                            <m:r>
                              <a:rPr lang="en-US" altLang="zh-CN" sz="2400" b="1" i="1" smtClean="0">
                                <a:solidFill>
                                  <a:srgbClr val="C00000"/>
                                </a:solidFill>
                                <a:latin typeface="Cambria Math" panose="02040503050406030204" pitchFamily="18" charset="0"/>
                              </a:rPr>
                              <m:t>𝒘</m:t>
                            </m:r>
                          </m:e>
                          <m:sub>
                            <m:r>
                              <a:rPr lang="en-US" altLang="zh-CN" sz="2400" b="1" i="1" smtClean="0">
                                <a:solidFill>
                                  <a:srgbClr val="C00000"/>
                                </a:solidFill>
                                <a:latin typeface="Cambria Math" panose="02040503050406030204" pitchFamily="18" charset="0"/>
                              </a:rPr>
                              <m:t>𝒊𝒋</m:t>
                            </m:r>
                          </m:sub>
                          <m:sup>
                            <m:d>
                              <m:dPr>
                                <m:begChr m:val="["/>
                                <m:endChr m:val="]"/>
                                <m:ctrlPr>
                                  <a:rPr lang="en-US" altLang="zh-CN" sz="2400" b="1" i="1" smtClean="0">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𝒌</m:t>
                                </m:r>
                              </m:e>
                            </m:d>
                          </m:sup>
                        </m:sSubSup>
                      </m:e>
                    </m:d>
                  </m:oMath>
                </a14:m>
                <a:r>
                  <a:rPr lang="zh-CN" altLang="en-US" sz="2400" b="1">
                    <a:solidFill>
                      <a:srgbClr val="C00000"/>
                    </a:solidFill>
                  </a:rPr>
                  <a:t>记录第</a:t>
                </a:r>
                <a14:m>
                  <m:oMath xmlns:m="http://schemas.openxmlformats.org/officeDocument/2006/math">
                    <m:r>
                      <a:rPr lang="en-US" altLang="zh-CN" sz="2400" b="1" i="1" smtClean="0">
                        <a:solidFill>
                          <a:srgbClr val="C00000"/>
                        </a:solidFill>
                        <a:latin typeface="Cambria Math" panose="02040503050406030204" pitchFamily="18" charset="0"/>
                      </a:rPr>
                      <m:t>𝒌</m:t>
                    </m:r>
                  </m:oMath>
                </a14:m>
                <a:r>
                  <a:rPr lang="zh-CN" altLang="en-US" sz="2400" b="1">
                    <a:solidFill>
                      <a:srgbClr val="C00000"/>
                    </a:solidFill>
                  </a:rPr>
                  <a:t>次考察的结果</a:t>
                </a:r>
              </a:p>
              <a:p>
                <a:pPr>
                  <a:spcBef>
                    <a:spcPts val="600"/>
                  </a:spcBef>
                </a:pPr>
                <a14:m>
                  <m:oMath xmlns:m="http://schemas.openxmlformats.org/officeDocument/2006/math">
                    <m:sSubSup>
                      <m:sSubSupPr>
                        <m:ctrlPr>
                          <a:rPr lang="en-US" altLang="zh-CN" sz="2000" b="1" i="1" smtClean="0">
                            <a:solidFill>
                              <a:srgbClr val="002060"/>
                            </a:solidFill>
                            <a:latin typeface="Cambria Math" panose="02040503050406030204" pitchFamily="18" charset="0"/>
                          </a:rPr>
                        </m:ctrlPr>
                      </m:sSubSupPr>
                      <m:e>
                        <m:r>
                          <a:rPr lang="en-US" altLang="zh-CN" sz="2000" b="1" i="1" smtClean="0">
                            <a:solidFill>
                              <a:srgbClr val="002060"/>
                            </a:solidFill>
                            <a:latin typeface="Cambria Math" panose="02040503050406030204" pitchFamily="18" charset="0"/>
                          </a:rPr>
                          <m:t>𝒘</m:t>
                        </m:r>
                      </m:e>
                      <m:sub>
                        <m:r>
                          <a:rPr lang="en-US" altLang="zh-CN" sz="2000" b="1" i="1" smtClean="0">
                            <a:solidFill>
                              <a:srgbClr val="002060"/>
                            </a:solidFill>
                            <a:latin typeface="Cambria Math" panose="02040503050406030204" pitchFamily="18" charset="0"/>
                          </a:rPr>
                          <m:t>𝒊𝒋</m:t>
                        </m:r>
                      </m:sub>
                      <m:sup>
                        <m:d>
                          <m:dPr>
                            <m:begChr m:val="["/>
                            <m:endChr m:val="]"/>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𝒌</m:t>
                            </m:r>
                          </m:e>
                        </m:d>
                      </m:sup>
                    </m:sSubSup>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𝟏</m:t>
                    </m:r>
                  </m:oMath>
                </a14:m>
                <a:r>
                  <a:rPr lang="zh-CN" altLang="en-US" sz="2000" b="1">
                    <a:solidFill>
                      <a:srgbClr val="002060"/>
                    </a:solidFill>
                    <a:latin typeface="楷体" panose="02010609060101010101" pitchFamily="49" charset="-122"/>
                    <a:ea typeface="楷体" panose="02010609060101010101" pitchFamily="49" charset="-122"/>
                  </a:rPr>
                  <a:t>当且仅当顶点</a:t>
                </a:r>
                <a14:m>
                  <m:oMath xmlns:m="http://schemas.openxmlformats.org/officeDocument/2006/math">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𝒗</m:t>
                        </m:r>
                      </m:e>
                      <m:sub>
                        <m:r>
                          <a:rPr lang="en-US" altLang="zh-CN" sz="2000" b="1" i="1" smtClean="0">
                            <a:solidFill>
                              <a:srgbClr val="002060"/>
                            </a:solidFill>
                            <a:latin typeface="Cambria Math" panose="02040503050406030204" pitchFamily="18" charset="0"/>
                          </a:rPr>
                          <m:t>𝒊</m:t>
                        </m:r>
                      </m:sub>
                    </m:sSub>
                  </m:oMath>
                </a14:m>
                <a:r>
                  <a:rPr lang="zh-CN" altLang="en-US" sz="2000" b="1">
                    <a:solidFill>
                      <a:srgbClr val="002060"/>
                    </a:solidFill>
                    <a:latin typeface="楷体" panose="02010609060101010101" pitchFamily="49" charset="-122"/>
                    <a:ea typeface="楷体" panose="02010609060101010101" pitchFamily="49" charset="-122"/>
                  </a:rPr>
                  <a:t>到</a:t>
                </a:r>
                <a14:m>
                  <m:oMath xmlns:m="http://schemas.openxmlformats.org/officeDocument/2006/math">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𝒗</m:t>
                        </m:r>
                      </m:e>
                      <m:sub>
                        <m:r>
                          <a:rPr lang="en-US" altLang="zh-CN" sz="2000" b="1" i="1" smtClean="0">
                            <a:solidFill>
                              <a:srgbClr val="002060"/>
                            </a:solidFill>
                            <a:latin typeface="Cambria Math" panose="02040503050406030204" pitchFamily="18" charset="0"/>
                          </a:rPr>
                          <m:t>𝒋</m:t>
                        </m:r>
                      </m:sub>
                    </m:sSub>
                  </m:oMath>
                </a14:m>
                <a:r>
                  <a:rPr lang="zh-CN" altLang="en-US" sz="2000" b="1">
                    <a:solidFill>
                      <a:srgbClr val="002060"/>
                    </a:solidFill>
                    <a:latin typeface="楷体" panose="02010609060101010101" pitchFamily="49" charset="-122"/>
                    <a:ea typeface="楷体" panose="02010609060101010101" pitchFamily="49" charset="-122"/>
                  </a:rPr>
                  <a:t>存在中间顶点全部在</a:t>
                </a:r>
                <a14:m>
                  <m:oMath xmlns:m="http://schemas.openxmlformats.org/officeDocument/2006/math">
                    <m:r>
                      <m:rPr>
                        <m:lit/>
                      </m:rPr>
                      <a:rPr lang="en-US" altLang="zh-CN" sz="2000" b="1" i="1" smtClean="0">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1">
                            <a:solidFill>
                              <a:srgbClr val="002060"/>
                            </a:solidFill>
                            <a:latin typeface="Cambria Math" panose="02040503050406030204" pitchFamily="18" charset="0"/>
                          </a:rPr>
                          <m:t>𝒗</m:t>
                        </m:r>
                      </m:e>
                      <m:sub>
                        <m:r>
                          <a:rPr lang="en-US" altLang="zh-CN" sz="2000" b="1" i="1">
                            <a:solidFill>
                              <a:srgbClr val="002060"/>
                            </a:solidFill>
                            <a:latin typeface="Cambria Math" panose="02040503050406030204" pitchFamily="18" charset="0"/>
                          </a:rPr>
                          <m:t>𝟏</m:t>
                        </m:r>
                      </m:sub>
                    </m:sSub>
                    <m:r>
                      <a:rPr lang="en-US" altLang="zh-CN" sz="2000" b="1" i="1">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 </m:t>
                    </m:r>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panose="02040503050406030204" pitchFamily="18" charset="0"/>
                          </a:rPr>
                          <m:t>𝒗</m:t>
                        </m:r>
                      </m:e>
                      <m:sub>
                        <m:r>
                          <a:rPr lang="en-US" altLang="zh-CN" sz="2000" b="1" i="1">
                            <a:solidFill>
                              <a:srgbClr val="002060"/>
                            </a:solidFill>
                            <a:latin typeface="Cambria Math" panose="02040503050406030204" pitchFamily="18" charset="0"/>
                          </a:rPr>
                          <m:t>𝒌</m:t>
                        </m:r>
                      </m:sub>
                    </m:sSub>
                    <m:r>
                      <m:rPr>
                        <m:lit/>
                      </m:rPr>
                      <a:rPr lang="en-US" altLang="zh-CN" sz="2000" b="1" i="1">
                        <a:solidFill>
                          <a:srgbClr val="002060"/>
                        </a:solidFill>
                        <a:latin typeface="Cambria Math" panose="02040503050406030204" pitchFamily="18" charset="0"/>
                      </a:rPr>
                      <m:t>}</m:t>
                    </m:r>
                  </m:oMath>
                </a14:m>
                <a:r>
                  <a:rPr lang="zh-CN" altLang="en-US" sz="2000" b="1">
                    <a:solidFill>
                      <a:srgbClr val="002060"/>
                    </a:solidFill>
                    <a:latin typeface="楷体" panose="02010609060101010101" pitchFamily="49" charset="-122"/>
                    <a:ea typeface="楷体" panose="02010609060101010101" pitchFamily="49" charset="-122"/>
                  </a:rPr>
                  <a:t>的有向通路</a:t>
                </a:r>
                <a:endParaRPr lang="zh-CN" altLang="en-US" sz="2000" b="1">
                  <a:latin typeface="楷体" panose="02010609060101010101" pitchFamily="49" charset="-122"/>
                  <a:ea typeface="楷体" panose="02010609060101010101" pitchFamily="49" charset="-122"/>
                </a:endParaRPr>
              </a:p>
              <a:p>
                <a:pPr marL="342900" indent="-342900">
                  <a:spcBef>
                    <a:spcPts val="600"/>
                  </a:spcBef>
                  <a:buFont typeface="Arial" panose="020B0604020202020204" pitchFamily="34" charset="0"/>
                  <a:buChar char="•"/>
                </a:pPr>
                <a14:m>
                  <m:oMath xmlns:m="http://schemas.openxmlformats.org/officeDocument/2006/math">
                    <m:sSub>
                      <m:sSubPr>
                        <m:ctrlPr>
                          <a:rPr lang="en-US" altLang="zh-CN" sz="2000" b="1" i="1" smtClean="0">
                            <a:solidFill>
                              <a:schemeClr val="accent6">
                                <a:lumMod val="50000"/>
                              </a:schemeClr>
                            </a:solidFill>
                            <a:latin typeface="Cambria Math" panose="02040503050406030204" pitchFamily="18" charset="0"/>
                          </a:rPr>
                        </m:ctrlPr>
                      </m:sSubPr>
                      <m:e>
                        <m:r>
                          <a:rPr lang="en-US" altLang="zh-CN" sz="2000" b="1" i="1" smtClean="0">
                            <a:solidFill>
                              <a:schemeClr val="accent6">
                                <a:lumMod val="50000"/>
                              </a:schemeClr>
                            </a:solidFill>
                            <a:latin typeface="Cambria Math" panose="02040503050406030204" pitchFamily="18" charset="0"/>
                          </a:rPr>
                          <m:t>𝑾</m:t>
                        </m:r>
                      </m:e>
                      <m:sub>
                        <m:r>
                          <a:rPr lang="en-US" altLang="zh-CN" sz="2000" b="1" i="1" smtClean="0">
                            <a:solidFill>
                              <a:schemeClr val="accent6">
                                <a:lumMod val="50000"/>
                              </a:schemeClr>
                            </a:solidFill>
                            <a:latin typeface="Cambria Math" panose="02040503050406030204" pitchFamily="18" charset="0"/>
                          </a:rPr>
                          <m:t>𝟎</m:t>
                        </m:r>
                      </m:sub>
                    </m:sSub>
                    <m:r>
                      <a:rPr lang="en-US" altLang="zh-CN" sz="2000" b="1" i="1" smtClean="0">
                        <a:solidFill>
                          <a:schemeClr val="accent6">
                            <a:lumMod val="50000"/>
                          </a:schemeClr>
                        </a:solidFill>
                        <a:latin typeface="Cambria Math" panose="02040503050406030204" pitchFamily="18" charset="0"/>
                      </a:rPr>
                      <m:t>=</m:t>
                    </m:r>
                    <m:d>
                      <m:dPr>
                        <m:begChr m:val="["/>
                        <m:endChr m:val="]"/>
                        <m:ctrlPr>
                          <a:rPr lang="en-US" altLang="zh-CN" sz="2000" b="1" i="1" smtClean="0">
                            <a:solidFill>
                              <a:schemeClr val="accent6">
                                <a:lumMod val="50000"/>
                              </a:schemeClr>
                            </a:solidFill>
                            <a:latin typeface="Cambria Math" panose="02040503050406030204" pitchFamily="18" charset="0"/>
                          </a:rPr>
                        </m:ctrlPr>
                      </m:dPr>
                      <m:e>
                        <m:sSubSup>
                          <m:sSubSupPr>
                            <m:ctrlPr>
                              <a:rPr lang="en-US" altLang="zh-CN" sz="2000" b="1" i="1" smtClean="0">
                                <a:solidFill>
                                  <a:schemeClr val="accent6">
                                    <a:lumMod val="50000"/>
                                  </a:schemeClr>
                                </a:solidFill>
                                <a:latin typeface="Cambria Math" panose="02040503050406030204" pitchFamily="18" charset="0"/>
                              </a:rPr>
                            </m:ctrlPr>
                          </m:sSubSupPr>
                          <m:e>
                            <m:r>
                              <a:rPr lang="en-US" altLang="zh-CN" sz="2000" b="1" i="1" smtClean="0">
                                <a:solidFill>
                                  <a:schemeClr val="accent6">
                                    <a:lumMod val="50000"/>
                                  </a:schemeClr>
                                </a:solidFill>
                                <a:latin typeface="Cambria Math" panose="02040503050406030204" pitchFamily="18" charset="0"/>
                              </a:rPr>
                              <m:t>𝒘</m:t>
                            </m:r>
                          </m:e>
                          <m:sub>
                            <m:r>
                              <a:rPr lang="en-US" altLang="zh-CN" sz="2000" b="1" i="1" smtClean="0">
                                <a:solidFill>
                                  <a:schemeClr val="accent6">
                                    <a:lumMod val="50000"/>
                                  </a:schemeClr>
                                </a:solidFill>
                                <a:latin typeface="Cambria Math" panose="02040503050406030204" pitchFamily="18" charset="0"/>
                              </a:rPr>
                              <m:t>𝒊𝒋</m:t>
                            </m:r>
                          </m:sub>
                          <m:sup>
                            <m:d>
                              <m:dPr>
                                <m:begChr m:val="["/>
                                <m:endChr m:val="]"/>
                                <m:ctrlPr>
                                  <a:rPr lang="en-US" altLang="zh-CN" sz="2000" b="1" i="1" smtClean="0">
                                    <a:solidFill>
                                      <a:schemeClr val="accent6">
                                        <a:lumMod val="50000"/>
                                      </a:schemeClr>
                                    </a:solidFill>
                                    <a:latin typeface="Cambria Math" panose="02040503050406030204" pitchFamily="18" charset="0"/>
                                  </a:rPr>
                                </m:ctrlPr>
                              </m:dPr>
                              <m:e>
                                <m:r>
                                  <a:rPr lang="en-US" altLang="zh-CN" sz="2000" b="1" i="1" smtClean="0">
                                    <a:solidFill>
                                      <a:schemeClr val="accent6">
                                        <a:lumMod val="50000"/>
                                      </a:schemeClr>
                                    </a:solidFill>
                                    <a:latin typeface="Cambria Math" panose="02040503050406030204" pitchFamily="18" charset="0"/>
                                  </a:rPr>
                                  <m:t>𝟎</m:t>
                                </m:r>
                              </m:e>
                            </m:d>
                          </m:sup>
                        </m:sSubSup>
                      </m:e>
                    </m:d>
                  </m:oMath>
                </a14:m>
                <a:r>
                  <a:rPr lang="zh-CN" altLang="en-US" sz="2000" b="1">
                    <a:solidFill>
                      <a:schemeClr val="accent6">
                        <a:lumMod val="50000"/>
                      </a:schemeClr>
                    </a:solidFill>
                  </a:rPr>
                  <a:t>就是</a:t>
                </a:r>
                <a14:m>
                  <m:oMath xmlns:m="http://schemas.openxmlformats.org/officeDocument/2006/math">
                    <m:r>
                      <a:rPr lang="en-US" altLang="zh-CN" sz="2000" b="1" i="1" smtClean="0">
                        <a:solidFill>
                          <a:srgbClr val="C00000"/>
                        </a:solidFill>
                        <a:latin typeface="Cambria Math" panose="02040503050406030204" pitchFamily="18" charset="0"/>
                      </a:rPr>
                      <m:t>𝑹</m:t>
                    </m:r>
                  </m:oMath>
                </a14:m>
                <a:r>
                  <a:rPr lang="zh-CN" altLang="en-US" sz="2000" b="1">
                    <a:solidFill>
                      <a:srgbClr val="C00000"/>
                    </a:solidFill>
                  </a:rPr>
                  <a:t>的关系矩阵</a:t>
                </a:r>
                <a:r>
                  <a:rPr lang="zh-CN" altLang="en-US" sz="2000" b="1">
                    <a:solidFill>
                      <a:schemeClr val="accent6">
                        <a:lumMod val="50000"/>
                      </a:schemeClr>
                    </a:solidFill>
                  </a:rPr>
                  <a:t>，即</a:t>
                </a:r>
                <a14:m>
                  <m:oMath xmlns:m="http://schemas.openxmlformats.org/officeDocument/2006/math">
                    <m:sSubSup>
                      <m:sSubSupPr>
                        <m:ctrlPr>
                          <a:rPr lang="en-US" altLang="zh-CN" sz="2000" b="1" i="1" smtClean="0">
                            <a:solidFill>
                              <a:schemeClr val="accent6">
                                <a:lumMod val="50000"/>
                              </a:schemeClr>
                            </a:solidFill>
                            <a:latin typeface="Cambria Math" panose="02040503050406030204" pitchFamily="18" charset="0"/>
                          </a:rPr>
                        </m:ctrlPr>
                      </m:sSubSupPr>
                      <m:e>
                        <m:r>
                          <a:rPr lang="en-US" altLang="zh-CN" sz="2000" b="1" i="1" smtClean="0">
                            <a:solidFill>
                              <a:schemeClr val="accent6">
                                <a:lumMod val="50000"/>
                              </a:schemeClr>
                            </a:solidFill>
                            <a:latin typeface="Cambria Math" panose="02040503050406030204" pitchFamily="18" charset="0"/>
                          </a:rPr>
                          <m:t>𝒘</m:t>
                        </m:r>
                      </m:e>
                      <m:sub>
                        <m:r>
                          <a:rPr lang="en-US" altLang="zh-CN" sz="2000" b="1" i="1" smtClean="0">
                            <a:solidFill>
                              <a:schemeClr val="accent6">
                                <a:lumMod val="50000"/>
                              </a:schemeClr>
                            </a:solidFill>
                            <a:latin typeface="Cambria Math" panose="02040503050406030204" pitchFamily="18" charset="0"/>
                          </a:rPr>
                          <m:t>𝒊𝒋</m:t>
                        </m:r>
                      </m:sub>
                      <m:sup>
                        <m:d>
                          <m:dPr>
                            <m:begChr m:val="["/>
                            <m:endChr m:val="]"/>
                            <m:ctrlPr>
                              <a:rPr lang="en-US" altLang="zh-CN" sz="2000" b="1" i="1" smtClean="0">
                                <a:solidFill>
                                  <a:schemeClr val="accent6">
                                    <a:lumMod val="50000"/>
                                  </a:schemeClr>
                                </a:solidFill>
                                <a:latin typeface="Cambria Math" panose="02040503050406030204" pitchFamily="18" charset="0"/>
                              </a:rPr>
                            </m:ctrlPr>
                          </m:dPr>
                          <m:e>
                            <m:r>
                              <a:rPr lang="en-US" altLang="zh-CN" sz="2000" b="1" i="1" smtClean="0">
                                <a:solidFill>
                                  <a:schemeClr val="accent6">
                                    <a:lumMod val="50000"/>
                                  </a:schemeClr>
                                </a:solidFill>
                                <a:latin typeface="Cambria Math" panose="02040503050406030204" pitchFamily="18" charset="0"/>
                              </a:rPr>
                              <m:t>𝟎</m:t>
                            </m:r>
                          </m:e>
                        </m:d>
                      </m:sup>
                    </m:sSubSup>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𝟏</m:t>
                    </m:r>
                  </m:oMath>
                </a14:m>
                <a:r>
                  <a:rPr lang="zh-CN" altLang="en-US" sz="2000" b="1">
                    <a:solidFill>
                      <a:schemeClr val="accent6">
                        <a:lumMod val="50000"/>
                      </a:schemeClr>
                    </a:solidFill>
                  </a:rPr>
                  <a:t>当且仅当在</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𝑹</m:t>
                    </m:r>
                  </m:oMath>
                </a14:m>
                <a:r>
                  <a:rPr lang="zh-CN" altLang="en-US" sz="2000" b="1">
                    <a:solidFill>
                      <a:schemeClr val="accent6">
                        <a:lumMod val="50000"/>
                      </a:schemeClr>
                    </a:solidFill>
                  </a:rPr>
                  <a:t>的关系图中</a:t>
                </a:r>
                <a14:m>
                  <m:oMath xmlns:m="http://schemas.openxmlformats.org/officeDocument/2006/math">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𝒗</m:t>
                        </m:r>
                      </m:e>
                      <m:sub>
                        <m:r>
                          <a:rPr lang="en-US" altLang="zh-CN" sz="2000" b="1" i="1" smtClean="0">
                            <a:solidFill>
                              <a:srgbClr val="C00000"/>
                            </a:solidFill>
                            <a:latin typeface="Cambria Math" panose="02040503050406030204" pitchFamily="18" charset="0"/>
                          </a:rPr>
                          <m:t>𝒊</m:t>
                        </m:r>
                      </m:sub>
                    </m:sSub>
                  </m:oMath>
                </a14:m>
                <a:r>
                  <a:rPr lang="zh-CN" altLang="en-US" sz="2000" b="1">
                    <a:solidFill>
                      <a:srgbClr val="C00000"/>
                    </a:solidFill>
                  </a:rPr>
                  <a:t>到</a:t>
                </a:r>
                <a14:m>
                  <m:oMath xmlns:m="http://schemas.openxmlformats.org/officeDocument/2006/math">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𝒗</m:t>
                        </m:r>
                      </m:e>
                      <m:sub>
                        <m:r>
                          <a:rPr lang="en-US" altLang="zh-CN" sz="2000" b="1" i="1" smtClean="0">
                            <a:solidFill>
                              <a:srgbClr val="C00000"/>
                            </a:solidFill>
                            <a:latin typeface="Cambria Math" panose="02040503050406030204" pitchFamily="18" charset="0"/>
                          </a:rPr>
                          <m:t>𝒋</m:t>
                        </m:r>
                      </m:sub>
                    </m:sSub>
                  </m:oMath>
                </a14:m>
                <a:r>
                  <a:rPr lang="zh-CN" altLang="en-US" sz="2000" b="1">
                    <a:solidFill>
                      <a:srgbClr val="C00000"/>
                    </a:solidFill>
                  </a:rPr>
                  <a:t>有有向边</a:t>
                </a:r>
              </a:p>
              <a:p>
                <a:pPr marL="342900" indent="-342900">
                  <a:spcBef>
                    <a:spcPts val="600"/>
                  </a:spcBef>
                  <a:buFont typeface="Arial" panose="020B0604020202020204" pitchFamily="34" charset="0"/>
                  <a:buChar char="•"/>
                </a:pPr>
                <a:r>
                  <a:rPr lang="zh-CN" altLang="en-US" sz="2000" b="1">
                    <a:solidFill>
                      <a:schemeClr val="accent6">
                        <a:lumMod val="50000"/>
                      </a:schemeClr>
                    </a:solidFill>
                  </a:rPr>
                  <a:t>最后</a:t>
                </a:r>
                <a:r>
                  <a:rPr lang="zh-CN" altLang="en-US" sz="2000" b="1" i="0">
                    <a:solidFill>
                      <a:schemeClr val="accent6">
                        <a:lumMod val="50000"/>
                      </a:schemeClr>
                    </a:solidFill>
                    <a:latin typeface="+mj-lt"/>
                  </a:rPr>
                  <a:t>的</a:t>
                </a:r>
                <a14:m>
                  <m:oMath xmlns:m="http://schemas.openxmlformats.org/officeDocument/2006/math">
                    <m:sSub>
                      <m:sSubPr>
                        <m:ctrlPr>
                          <a:rPr lang="en-US" altLang="zh-CN" sz="2000" b="1" i="1" smtClean="0">
                            <a:solidFill>
                              <a:schemeClr val="accent6">
                                <a:lumMod val="50000"/>
                              </a:schemeClr>
                            </a:solidFill>
                            <a:latin typeface="Cambria Math" panose="02040503050406030204" pitchFamily="18" charset="0"/>
                          </a:rPr>
                        </m:ctrlPr>
                      </m:sSubPr>
                      <m:e>
                        <m:r>
                          <a:rPr lang="en-US" altLang="zh-CN" sz="2000" b="1" i="1" smtClean="0">
                            <a:solidFill>
                              <a:schemeClr val="accent6">
                                <a:lumMod val="50000"/>
                              </a:schemeClr>
                            </a:solidFill>
                            <a:latin typeface="Cambria Math" panose="02040503050406030204" pitchFamily="18" charset="0"/>
                          </a:rPr>
                          <m:t>𝑾</m:t>
                        </m:r>
                      </m:e>
                      <m:sub>
                        <m:r>
                          <a:rPr lang="en-US" altLang="zh-CN" sz="2000" b="1" i="1" smtClean="0">
                            <a:solidFill>
                              <a:schemeClr val="accent6">
                                <a:lumMod val="50000"/>
                              </a:schemeClr>
                            </a:solidFill>
                            <a:latin typeface="Cambria Math" panose="02040503050406030204" pitchFamily="18" charset="0"/>
                          </a:rPr>
                          <m:t>𝒏</m:t>
                        </m:r>
                      </m:sub>
                    </m:sSub>
                    <m:r>
                      <a:rPr lang="en-US" altLang="zh-CN" sz="2000" b="1" i="1" smtClean="0">
                        <a:solidFill>
                          <a:schemeClr val="accent6">
                            <a:lumMod val="50000"/>
                          </a:schemeClr>
                        </a:solidFill>
                        <a:latin typeface="Cambria Math" panose="02040503050406030204" pitchFamily="18" charset="0"/>
                      </a:rPr>
                      <m:t>=</m:t>
                    </m:r>
                    <m:d>
                      <m:dPr>
                        <m:begChr m:val="["/>
                        <m:endChr m:val="]"/>
                        <m:ctrlPr>
                          <a:rPr lang="en-US" altLang="zh-CN" sz="2000" b="1" i="1" smtClean="0">
                            <a:solidFill>
                              <a:schemeClr val="accent6">
                                <a:lumMod val="50000"/>
                              </a:schemeClr>
                            </a:solidFill>
                            <a:latin typeface="Cambria Math" panose="02040503050406030204" pitchFamily="18" charset="0"/>
                          </a:rPr>
                        </m:ctrlPr>
                      </m:dPr>
                      <m:e>
                        <m:sSubSup>
                          <m:sSubSupPr>
                            <m:ctrlPr>
                              <a:rPr lang="en-US" altLang="zh-CN" sz="2000" b="1" i="1" smtClean="0">
                                <a:solidFill>
                                  <a:schemeClr val="accent6">
                                    <a:lumMod val="50000"/>
                                  </a:schemeClr>
                                </a:solidFill>
                                <a:latin typeface="Cambria Math" panose="02040503050406030204" pitchFamily="18" charset="0"/>
                              </a:rPr>
                            </m:ctrlPr>
                          </m:sSubSupPr>
                          <m:e>
                            <m:r>
                              <a:rPr lang="en-US" altLang="zh-CN" sz="2000" b="1" i="1" smtClean="0">
                                <a:solidFill>
                                  <a:schemeClr val="accent6">
                                    <a:lumMod val="50000"/>
                                  </a:schemeClr>
                                </a:solidFill>
                                <a:latin typeface="Cambria Math" panose="02040503050406030204" pitchFamily="18" charset="0"/>
                              </a:rPr>
                              <m:t>𝒘</m:t>
                            </m:r>
                          </m:e>
                          <m:sub>
                            <m:r>
                              <a:rPr lang="en-US" altLang="zh-CN" sz="2000" b="1" i="1" smtClean="0">
                                <a:solidFill>
                                  <a:schemeClr val="accent6">
                                    <a:lumMod val="50000"/>
                                  </a:schemeClr>
                                </a:solidFill>
                                <a:latin typeface="Cambria Math" panose="02040503050406030204" pitchFamily="18" charset="0"/>
                              </a:rPr>
                              <m:t>𝒊𝒋</m:t>
                            </m:r>
                          </m:sub>
                          <m:sup>
                            <m:d>
                              <m:dPr>
                                <m:begChr m:val="["/>
                                <m:endChr m:val="]"/>
                                <m:ctrlPr>
                                  <a:rPr lang="en-US" altLang="zh-CN" sz="2000" b="1" i="1" smtClean="0">
                                    <a:solidFill>
                                      <a:schemeClr val="accent6">
                                        <a:lumMod val="50000"/>
                                      </a:schemeClr>
                                    </a:solidFill>
                                    <a:latin typeface="Cambria Math" panose="02040503050406030204" pitchFamily="18" charset="0"/>
                                  </a:rPr>
                                </m:ctrlPr>
                              </m:dPr>
                              <m:e>
                                <m:r>
                                  <a:rPr lang="en-US" altLang="zh-CN" sz="2000" b="1" i="1" smtClean="0">
                                    <a:solidFill>
                                      <a:schemeClr val="accent6">
                                        <a:lumMod val="50000"/>
                                      </a:schemeClr>
                                    </a:solidFill>
                                    <a:latin typeface="Cambria Math" panose="02040503050406030204" pitchFamily="18" charset="0"/>
                                  </a:rPr>
                                  <m:t>𝒏</m:t>
                                </m:r>
                              </m:e>
                            </m:d>
                          </m:sup>
                        </m:sSubSup>
                      </m:e>
                    </m:d>
                  </m:oMath>
                </a14:m>
                <a:r>
                  <a:rPr lang="zh-CN" altLang="en-US" sz="2000" b="1">
                    <a:solidFill>
                      <a:schemeClr val="accent6">
                        <a:lumMod val="50000"/>
                      </a:schemeClr>
                    </a:solidFill>
                  </a:rPr>
                  <a:t>给出</a:t>
                </a:r>
                <a14:m>
                  <m:oMath xmlns:m="http://schemas.openxmlformats.org/officeDocument/2006/math">
                    <m:r>
                      <a:rPr lang="en-US" altLang="zh-CN" sz="2000" b="1" i="1" smtClean="0">
                        <a:solidFill>
                          <a:srgbClr val="C00000"/>
                        </a:solidFill>
                        <a:latin typeface="Cambria Math" panose="02040503050406030204" pitchFamily="18" charset="0"/>
                      </a:rPr>
                      <m:t>𝑹</m:t>
                    </m:r>
                  </m:oMath>
                </a14:m>
                <a:r>
                  <a:rPr lang="zh-CN" altLang="en-US" sz="2000" b="1">
                    <a:solidFill>
                      <a:srgbClr val="C00000"/>
                    </a:solidFill>
                  </a:rPr>
                  <a:t>传递闭包的关系矩阵</a:t>
                </a:r>
                <a:r>
                  <a:rPr lang="zh-CN" altLang="en-US" sz="2000" b="1">
                    <a:solidFill>
                      <a:schemeClr val="accent6">
                        <a:lumMod val="50000"/>
                      </a:schemeClr>
                    </a:solidFill>
                  </a:rPr>
                  <a:t>，即</a:t>
                </a:r>
                <a14:m>
                  <m:oMath xmlns:m="http://schemas.openxmlformats.org/officeDocument/2006/math">
                    <m:sSubSup>
                      <m:sSubSupPr>
                        <m:ctrlPr>
                          <a:rPr lang="en-US" altLang="zh-CN" sz="2000" b="1" i="1" smtClean="0">
                            <a:solidFill>
                              <a:schemeClr val="accent6">
                                <a:lumMod val="50000"/>
                              </a:schemeClr>
                            </a:solidFill>
                            <a:latin typeface="Cambria Math" panose="02040503050406030204" pitchFamily="18" charset="0"/>
                          </a:rPr>
                        </m:ctrlPr>
                      </m:sSubSupPr>
                      <m:e>
                        <m:r>
                          <a:rPr lang="en-US" altLang="zh-CN" sz="2000" b="1" i="1" smtClean="0">
                            <a:solidFill>
                              <a:schemeClr val="accent6">
                                <a:lumMod val="50000"/>
                              </a:schemeClr>
                            </a:solidFill>
                            <a:latin typeface="Cambria Math" panose="02040503050406030204" pitchFamily="18" charset="0"/>
                          </a:rPr>
                          <m:t>𝒘</m:t>
                        </m:r>
                      </m:e>
                      <m:sub>
                        <m:r>
                          <a:rPr lang="en-US" altLang="zh-CN" sz="2000" b="1" i="1">
                            <a:solidFill>
                              <a:schemeClr val="accent6">
                                <a:lumMod val="50000"/>
                              </a:schemeClr>
                            </a:solidFill>
                            <a:latin typeface="Cambria Math" panose="02040503050406030204" pitchFamily="18" charset="0"/>
                          </a:rPr>
                          <m:t>𝒊𝒋</m:t>
                        </m:r>
                      </m:sub>
                      <m:sup>
                        <m:d>
                          <m:dPr>
                            <m:begChr m:val="["/>
                            <m:endChr m:val="]"/>
                            <m:ctrlPr>
                              <a:rPr lang="en-US" altLang="zh-CN" sz="2000" b="1" i="1" smtClean="0">
                                <a:solidFill>
                                  <a:schemeClr val="accent6">
                                    <a:lumMod val="50000"/>
                                  </a:schemeClr>
                                </a:solidFill>
                                <a:latin typeface="Cambria Math" panose="02040503050406030204" pitchFamily="18" charset="0"/>
                              </a:rPr>
                            </m:ctrlPr>
                          </m:dPr>
                          <m:e>
                            <m:r>
                              <a:rPr lang="en-US" altLang="zh-CN" sz="2000" b="1" i="1">
                                <a:solidFill>
                                  <a:schemeClr val="accent6">
                                    <a:lumMod val="50000"/>
                                  </a:schemeClr>
                                </a:solidFill>
                                <a:latin typeface="Cambria Math" panose="02040503050406030204" pitchFamily="18" charset="0"/>
                              </a:rPr>
                              <m:t>𝒏</m:t>
                            </m:r>
                          </m:e>
                        </m:d>
                      </m:sup>
                    </m:sSubSup>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𝟏</m:t>
                    </m:r>
                  </m:oMath>
                </a14:m>
                <a:r>
                  <a:rPr lang="zh-CN" altLang="en-US" sz="2000" b="1">
                    <a:solidFill>
                      <a:schemeClr val="accent6">
                        <a:lumMod val="50000"/>
                      </a:schemeClr>
                    </a:solidFill>
                  </a:rPr>
                  <a:t>当且仅当</a:t>
                </a:r>
                <a14:m>
                  <m:oMath xmlns:m="http://schemas.openxmlformats.org/officeDocument/2006/math">
                    <m:sSub>
                      <m:sSubPr>
                        <m:ctrlPr>
                          <a:rPr lang="en-US" altLang="zh-CN" sz="2000" b="1" i="1" smtClean="0">
                            <a:solidFill>
                              <a:srgbClr val="C00000"/>
                            </a:solidFill>
                            <a:latin typeface="Cambria Math" panose="02040503050406030204" pitchFamily="18" charset="0"/>
                          </a:rPr>
                        </m:ctrlPr>
                      </m:sSubPr>
                      <m:e>
                        <m:r>
                          <a:rPr lang="en-US" altLang="zh-CN" sz="2000" b="1" i="1">
                            <a:solidFill>
                              <a:srgbClr val="C00000"/>
                            </a:solidFill>
                            <a:latin typeface="Cambria Math" panose="02040503050406030204" pitchFamily="18" charset="0"/>
                          </a:rPr>
                          <m:t>𝒗</m:t>
                        </m:r>
                      </m:e>
                      <m:sub>
                        <m:r>
                          <a:rPr lang="en-US" altLang="zh-CN" sz="2000" b="1" i="1">
                            <a:solidFill>
                              <a:srgbClr val="C00000"/>
                            </a:solidFill>
                            <a:latin typeface="Cambria Math" panose="02040503050406030204" pitchFamily="18" charset="0"/>
                          </a:rPr>
                          <m:t>𝒊</m:t>
                        </m:r>
                      </m:sub>
                    </m:sSub>
                  </m:oMath>
                </a14:m>
                <a:r>
                  <a:rPr lang="zh-CN" altLang="en-US" sz="2000" b="1">
                    <a:solidFill>
                      <a:srgbClr val="C00000"/>
                    </a:solidFill>
                  </a:rPr>
                  <a:t>到</a:t>
                </a:r>
                <a14:m>
                  <m:oMath xmlns:m="http://schemas.openxmlformats.org/officeDocument/2006/math">
                    <m:sSub>
                      <m:sSubPr>
                        <m:ctrlPr>
                          <a:rPr lang="en-US" altLang="zh-CN" sz="2000" b="1" i="1">
                            <a:solidFill>
                              <a:srgbClr val="C00000"/>
                            </a:solidFill>
                            <a:latin typeface="Cambria Math" panose="02040503050406030204" pitchFamily="18" charset="0"/>
                          </a:rPr>
                        </m:ctrlPr>
                      </m:sSubPr>
                      <m:e>
                        <m:r>
                          <a:rPr lang="en-US" altLang="zh-CN" sz="2000" b="1" i="1">
                            <a:solidFill>
                              <a:srgbClr val="C00000"/>
                            </a:solidFill>
                            <a:latin typeface="Cambria Math" panose="02040503050406030204" pitchFamily="18" charset="0"/>
                          </a:rPr>
                          <m:t>𝒗</m:t>
                        </m:r>
                      </m:e>
                      <m:sub>
                        <m:r>
                          <a:rPr lang="en-US" altLang="zh-CN" sz="2000" b="1" i="1">
                            <a:solidFill>
                              <a:srgbClr val="C00000"/>
                            </a:solidFill>
                            <a:latin typeface="Cambria Math" panose="02040503050406030204" pitchFamily="18" charset="0"/>
                          </a:rPr>
                          <m:t>𝒋</m:t>
                        </m:r>
                      </m:sub>
                    </m:sSub>
                  </m:oMath>
                </a14:m>
                <a:r>
                  <a:rPr lang="zh-CN" altLang="en-US" sz="2000" b="1">
                    <a:solidFill>
                      <a:srgbClr val="C00000"/>
                    </a:solidFill>
                  </a:rPr>
                  <a:t>有有向通路</a:t>
                </a:r>
                <a:endParaRPr lang="zh-CN" altLang="en-US" sz="2000" b="1">
                  <a:solidFill>
                    <a:schemeClr val="accent6">
                      <a:lumMod val="50000"/>
                    </a:schemeClr>
                  </a:solidFill>
                </a:endParaRPr>
              </a:p>
            </p:txBody>
          </p:sp>
        </mc:Choice>
        <mc:Fallback xmlns="">
          <p:sp>
            <p:nvSpPr>
              <p:cNvPr id="2" name="文本框 1">
                <a:extLst>
                  <a:ext uri="{FF2B5EF4-FFF2-40B4-BE49-F238E27FC236}">
                    <a16:creationId xmlns:a16="http://schemas.microsoft.com/office/drawing/2014/main" id="{DB38119A-5D4F-4237-9922-EF0F599778FB}"/>
                  </a:ext>
                </a:extLst>
              </p:cNvPr>
              <p:cNvSpPr txBox="1">
                <a:spLocks noRot="1" noChangeAspect="1" noMove="1" noResize="1" noEditPoints="1" noAdjustHandles="1" noChangeArrowheads="1" noChangeShapeType="1" noTextEdit="1"/>
              </p:cNvSpPr>
              <p:nvPr/>
            </p:nvSpPr>
            <p:spPr>
              <a:xfrm>
                <a:off x="1027865" y="1181378"/>
                <a:ext cx="10091773" cy="2217017"/>
              </a:xfrm>
              <a:prstGeom prst="rect">
                <a:avLst/>
              </a:prstGeom>
              <a:blipFill>
                <a:blip r:embed="rId2"/>
                <a:stretch>
                  <a:fillRect l="-544" r="-604" b="-11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24F6F4F-DEE9-4969-B7A4-5B97A8C7A738}"/>
                  </a:ext>
                </a:extLst>
              </p:cNvPr>
              <p:cNvSpPr txBox="1"/>
              <p:nvPr/>
            </p:nvSpPr>
            <p:spPr>
              <a:xfrm>
                <a:off x="943321" y="3798151"/>
                <a:ext cx="10305355" cy="2234714"/>
              </a:xfrm>
              <a:prstGeom prst="rect">
                <a:avLst/>
              </a:prstGeom>
              <a:solidFill>
                <a:schemeClr val="accent2">
                  <a:lumMod val="20000"/>
                  <a:lumOff val="80000"/>
                  <a:alpha val="50000"/>
                </a:schemeClr>
              </a:solidFill>
            </p:spPr>
            <p:txBody>
              <a:bodyPr wrap="square" rtlCol="0">
                <a:spAutoFit/>
              </a:bodyPr>
              <a:lstStyle/>
              <a:p>
                <a:pPr>
                  <a:lnSpc>
                    <a:spcPts val="4000"/>
                  </a:lnSpc>
                  <a:spcBef>
                    <a:spcPts val="600"/>
                  </a:spcBef>
                  <a:spcAft>
                    <a:spcPts val="600"/>
                  </a:spcAft>
                </a:pPr>
                <a:r>
                  <a:rPr lang="en-US" altLang="zh-CN" sz="2400" b="1">
                    <a:solidFill>
                      <a:srgbClr val="002060"/>
                    </a:solidFill>
                    <a:latin typeface="Arial" panose="020B0604020202020204" pitchFamily="34" charset="0"/>
                    <a:ea typeface="楷体" panose="02010609060101010101" pitchFamily="49" charset="-122"/>
                    <a:cs typeface="Arial" panose="020B0604020202020204" pitchFamily="34" charset="0"/>
                  </a:rPr>
                  <a:t>Warshall</a:t>
                </a:r>
                <a:r>
                  <a:rPr lang="zh-CN" altLang="en-US" sz="2400" b="1">
                    <a:solidFill>
                      <a:srgbClr val="002060"/>
                    </a:solidFill>
                    <a:latin typeface="楷体" panose="02010609060101010101" pitchFamily="49" charset="-122"/>
                    <a:ea typeface="楷体" panose="02010609060101010101" pitchFamily="49" charset="-122"/>
                  </a:rPr>
                  <a:t>算法的关键点在于建立考察过程中第</a:t>
                </a:r>
                <a14:m>
                  <m:oMath xmlns:m="http://schemas.openxmlformats.org/officeDocument/2006/math">
                    <m:r>
                      <a:rPr lang="en-US" altLang="zh-CN" sz="2400" b="1" i="1" smtClean="0">
                        <a:solidFill>
                          <a:srgbClr val="002060"/>
                        </a:solidFill>
                        <a:latin typeface="Cambria Math" panose="02040503050406030204" pitchFamily="18" charset="0"/>
                      </a:rPr>
                      <m:t>𝒌</m:t>
                    </m:r>
                  </m:oMath>
                </a14:m>
                <a:r>
                  <a:rPr lang="zh-CN" altLang="en-US" sz="2400" b="1">
                    <a:solidFill>
                      <a:srgbClr val="002060"/>
                    </a:solidFill>
                    <a:latin typeface="楷体" panose="02010609060101010101" pitchFamily="49" charset="-122"/>
                    <a:ea typeface="楷体" panose="02010609060101010101" pitchFamily="49" charset="-122"/>
                  </a:rPr>
                  <a:t>次考察和第</a:t>
                </a:r>
                <a14:m>
                  <m:oMath xmlns:m="http://schemas.openxmlformats.org/officeDocument/2006/math">
                    <m:r>
                      <a:rPr lang="en-US" altLang="zh-CN" sz="2400" b="1" i="1" smtClean="0">
                        <a:solidFill>
                          <a:srgbClr val="002060"/>
                        </a:solidFill>
                        <a:latin typeface="Cambria Math" panose="02040503050406030204" pitchFamily="18" charset="0"/>
                      </a:rPr>
                      <m:t>𝒌</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𝟏</m:t>
                    </m:r>
                  </m:oMath>
                </a14:m>
                <a:r>
                  <a:rPr lang="zh-CN" altLang="en-US" sz="2400" b="1">
                    <a:solidFill>
                      <a:srgbClr val="002060"/>
                    </a:solidFill>
                    <a:latin typeface="楷体" panose="02010609060101010101" pitchFamily="49" charset="-122"/>
                    <a:ea typeface="楷体" panose="02010609060101010101" pitchFamily="49" charset="-122"/>
                  </a:rPr>
                  <a:t>次考察之间的递推关系，也即建立</a:t>
                </a:r>
                <a14:m>
                  <m:oMath xmlns:m="http://schemas.openxmlformats.org/officeDocument/2006/math">
                    <m:sSub>
                      <m:sSubPr>
                        <m:ctrlPr>
                          <a:rPr lang="en-US" altLang="zh-CN" sz="2400" b="1" i="1" smtClean="0">
                            <a:solidFill>
                              <a:srgbClr val="002060"/>
                            </a:solidFill>
                            <a:latin typeface="Cambria Math" panose="02040503050406030204" pitchFamily="18" charset="0"/>
                          </a:rPr>
                        </m:ctrlPr>
                      </m:sSubPr>
                      <m:e>
                        <m:r>
                          <a:rPr lang="en-US" altLang="zh-CN" sz="2400" b="1" i="1" smtClean="0">
                            <a:solidFill>
                              <a:srgbClr val="002060"/>
                            </a:solidFill>
                            <a:latin typeface="Cambria Math" panose="02040503050406030204" pitchFamily="18" charset="0"/>
                          </a:rPr>
                          <m:t>𝑾</m:t>
                        </m:r>
                      </m:e>
                      <m:sub>
                        <m:r>
                          <a:rPr lang="en-US" altLang="zh-CN" sz="2400" b="1" i="1" smtClean="0">
                            <a:solidFill>
                              <a:srgbClr val="002060"/>
                            </a:solidFill>
                            <a:latin typeface="Cambria Math" panose="02040503050406030204" pitchFamily="18" charset="0"/>
                          </a:rPr>
                          <m:t>𝒌</m:t>
                        </m:r>
                      </m:sub>
                    </m:sSub>
                    <m:r>
                      <a:rPr lang="en-US" altLang="zh-CN" sz="2400" b="1" i="1" smtClean="0">
                        <a:solidFill>
                          <a:srgbClr val="002060"/>
                        </a:solidFill>
                        <a:latin typeface="Cambria Math" panose="02040503050406030204" pitchFamily="18" charset="0"/>
                      </a:rPr>
                      <m:t> = </m:t>
                    </m:r>
                    <m:d>
                      <m:dPr>
                        <m:begChr m:val="["/>
                        <m:endChr m:val="]"/>
                        <m:ctrlPr>
                          <a:rPr lang="en-US" altLang="zh-CN" sz="2400" b="1" i="1" smtClean="0">
                            <a:solidFill>
                              <a:srgbClr val="002060"/>
                            </a:solidFill>
                            <a:latin typeface="Cambria Math" panose="02040503050406030204" pitchFamily="18" charset="0"/>
                          </a:rPr>
                        </m:ctrlPr>
                      </m:dPr>
                      <m:e>
                        <m:sSubSup>
                          <m:sSubSupPr>
                            <m:ctrlPr>
                              <a:rPr lang="en-US" altLang="zh-CN" sz="2400" b="1" i="1" smtClean="0">
                                <a:solidFill>
                                  <a:srgbClr val="002060"/>
                                </a:solidFill>
                                <a:latin typeface="Cambria Math" panose="02040503050406030204" pitchFamily="18" charset="0"/>
                              </a:rPr>
                            </m:ctrlPr>
                          </m:sSubSupPr>
                          <m:e>
                            <m:r>
                              <a:rPr lang="en-US" altLang="zh-CN" sz="2400" b="1" i="1" smtClean="0">
                                <a:solidFill>
                                  <a:srgbClr val="002060"/>
                                </a:solidFill>
                                <a:latin typeface="Cambria Math" panose="02040503050406030204" pitchFamily="18" charset="0"/>
                              </a:rPr>
                              <m:t>𝒘</m:t>
                            </m:r>
                          </m:e>
                          <m:sub>
                            <m:r>
                              <a:rPr lang="en-US" altLang="zh-CN" sz="2400" b="1" i="1" smtClean="0">
                                <a:solidFill>
                                  <a:srgbClr val="002060"/>
                                </a:solidFill>
                                <a:latin typeface="Cambria Math" panose="02040503050406030204" pitchFamily="18" charset="0"/>
                              </a:rPr>
                              <m:t>𝒊𝒋</m:t>
                            </m:r>
                          </m:sub>
                          <m:sup>
                            <m:d>
                              <m:dPr>
                                <m:begChr m:val="["/>
                                <m:endChr m:val="]"/>
                                <m:ctrlPr>
                                  <a:rPr lang="en-US" altLang="zh-CN" sz="2400" b="1" i="1" smtClean="0">
                                    <a:solidFill>
                                      <a:srgbClr val="002060"/>
                                    </a:solidFill>
                                    <a:latin typeface="Cambria Math" panose="02040503050406030204" pitchFamily="18" charset="0"/>
                                  </a:rPr>
                                </m:ctrlPr>
                              </m:dPr>
                              <m:e>
                                <m:r>
                                  <a:rPr lang="en-US" altLang="zh-CN" sz="2400" b="1" i="1" smtClean="0">
                                    <a:solidFill>
                                      <a:srgbClr val="002060"/>
                                    </a:solidFill>
                                    <a:latin typeface="Cambria Math" panose="02040503050406030204" pitchFamily="18" charset="0"/>
                                  </a:rPr>
                                  <m:t>𝒌</m:t>
                                </m:r>
                              </m:e>
                            </m:d>
                          </m:sup>
                        </m:sSubSup>
                      </m:e>
                    </m:d>
                  </m:oMath>
                </a14:m>
                <a:r>
                  <a:rPr lang="zh-CN" altLang="en-US" sz="2400" b="1">
                    <a:solidFill>
                      <a:srgbClr val="002060"/>
                    </a:solidFill>
                    <a:latin typeface="楷体" panose="02010609060101010101" pitchFamily="49" charset="-122"/>
                    <a:ea typeface="楷体" panose="02010609060101010101" pitchFamily="49" charset="-122"/>
                  </a:rPr>
                  <a:t>和</a:t>
                </a:r>
                <a14:m>
                  <m:oMath xmlns:m="http://schemas.openxmlformats.org/officeDocument/2006/math">
                    <m:sSub>
                      <m:sSubPr>
                        <m:ctrlPr>
                          <a:rPr lang="en-US" altLang="zh-CN" sz="2400" b="1" i="1" smtClean="0">
                            <a:solidFill>
                              <a:srgbClr val="002060"/>
                            </a:solidFill>
                            <a:latin typeface="Cambria Math" panose="02040503050406030204" pitchFamily="18" charset="0"/>
                          </a:rPr>
                        </m:ctrlPr>
                      </m:sSubPr>
                      <m:e>
                        <m:r>
                          <a:rPr lang="en-US" altLang="zh-CN" sz="2400" b="1" i="1" smtClean="0">
                            <a:solidFill>
                              <a:srgbClr val="002060"/>
                            </a:solidFill>
                            <a:latin typeface="Cambria Math" panose="02040503050406030204" pitchFamily="18" charset="0"/>
                          </a:rPr>
                          <m:t>𝑾</m:t>
                        </m:r>
                      </m:e>
                      <m:sub>
                        <m:r>
                          <a:rPr lang="en-US" altLang="zh-CN" sz="2400" b="1" i="1" smtClean="0">
                            <a:solidFill>
                              <a:srgbClr val="002060"/>
                            </a:solidFill>
                            <a:latin typeface="Cambria Math" panose="02040503050406030204" pitchFamily="18" charset="0"/>
                          </a:rPr>
                          <m:t>𝒌</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𝟏</m:t>
                        </m:r>
                      </m:sub>
                    </m:sSub>
                    <m:r>
                      <a:rPr lang="en-US" altLang="zh-CN" sz="2400" b="1" i="1" smtClean="0">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 </m:t>
                    </m:r>
                    <m:d>
                      <m:dPr>
                        <m:begChr m:val="["/>
                        <m:endChr m:val="]"/>
                        <m:ctrlPr>
                          <a:rPr lang="en-US" altLang="zh-CN" sz="2400" b="1" i="1">
                            <a:solidFill>
                              <a:srgbClr val="002060"/>
                            </a:solidFill>
                            <a:latin typeface="Cambria Math" panose="02040503050406030204" pitchFamily="18" charset="0"/>
                          </a:rPr>
                        </m:ctrlPr>
                      </m:dPr>
                      <m:e>
                        <m:sSubSup>
                          <m:sSubSupPr>
                            <m:ctrlPr>
                              <a:rPr lang="en-US" altLang="zh-CN" sz="2400" b="1" i="1">
                                <a:solidFill>
                                  <a:srgbClr val="002060"/>
                                </a:solidFill>
                                <a:latin typeface="Cambria Math" panose="02040503050406030204" pitchFamily="18" charset="0"/>
                              </a:rPr>
                            </m:ctrlPr>
                          </m:sSubSupPr>
                          <m:e>
                            <m:r>
                              <a:rPr lang="en-US" altLang="zh-CN" sz="2400" b="1" i="1">
                                <a:solidFill>
                                  <a:srgbClr val="002060"/>
                                </a:solidFill>
                                <a:latin typeface="Cambria Math" panose="02040503050406030204" pitchFamily="18" charset="0"/>
                              </a:rPr>
                              <m:t>𝒘</m:t>
                            </m:r>
                          </m:e>
                          <m:sub>
                            <m:r>
                              <a:rPr lang="en-US" altLang="zh-CN" sz="2400" b="1" i="1">
                                <a:solidFill>
                                  <a:srgbClr val="002060"/>
                                </a:solidFill>
                                <a:latin typeface="Cambria Math" panose="02040503050406030204" pitchFamily="18" charset="0"/>
                              </a:rPr>
                              <m:t>𝒊𝒋</m:t>
                            </m:r>
                          </m:sub>
                          <m:sup>
                            <m:d>
                              <m:dPr>
                                <m:begChr m:val="["/>
                                <m:endChr m:val="]"/>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𝒌</m:t>
                                </m:r>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𝟏</m:t>
                                </m:r>
                              </m:e>
                            </m:d>
                          </m:sup>
                        </m:sSubSup>
                      </m:e>
                    </m:d>
                  </m:oMath>
                </a14:m>
                <a:r>
                  <a:rPr lang="zh-CN" altLang="en-US" sz="2400" b="1">
                    <a:solidFill>
                      <a:srgbClr val="002060"/>
                    </a:solidFill>
                    <a:latin typeface="楷体" panose="02010609060101010101" pitchFamily="49" charset="-122"/>
                    <a:ea typeface="楷体" panose="02010609060101010101" pitchFamily="49" charset="-122"/>
                  </a:rPr>
                  <a:t>之间的递推关系</a:t>
                </a:r>
                <a:endParaRPr lang="zh-CN" altLang="en-US" sz="2400" b="1">
                  <a:latin typeface="楷体" panose="02010609060101010101" pitchFamily="49" charset="-122"/>
                  <a:ea typeface="楷体" panose="02010609060101010101" pitchFamily="49" charset="-122"/>
                </a:endParaRPr>
              </a:p>
              <a:p>
                <a:pPr marL="342900" indent="-342900">
                  <a:spcBef>
                    <a:spcPts val="600"/>
                  </a:spcBef>
                  <a:spcAft>
                    <a:spcPts val="600"/>
                  </a:spcAft>
                  <a:buFont typeface="Arial" panose="020B0604020202020204" pitchFamily="34" charset="0"/>
                  <a:buChar char="•"/>
                </a:pPr>
                <a:r>
                  <a:rPr lang="zh-CN" altLang="en-US" sz="2400" b="1">
                    <a:solidFill>
                      <a:schemeClr val="accent6">
                        <a:lumMod val="50000"/>
                      </a:schemeClr>
                    </a:solidFill>
                  </a:rPr>
                  <a:t>第</a:t>
                </a: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𝒌</m:t>
                    </m:r>
                  </m:oMath>
                </a14:m>
                <a:r>
                  <a:rPr lang="zh-CN" altLang="en-US" sz="2400" b="1">
                    <a:solidFill>
                      <a:schemeClr val="accent6">
                        <a:lumMod val="50000"/>
                      </a:schemeClr>
                    </a:solidFill>
                  </a:rPr>
                  <a:t>次考察</a:t>
                </a:r>
                <a14:m>
                  <m:oMath xmlns:m="http://schemas.openxmlformats.org/officeDocument/2006/math">
                    <m:sSub>
                      <m:sSubPr>
                        <m:ctrlPr>
                          <a:rPr lang="en-US" altLang="zh-CN" sz="2400" b="1" i="1" smtClean="0">
                            <a:solidFill>
                              <a:schemeClr val="accent6">
                                <a:lumMod val="50000"/>
                              </a:schemeClr>
                            </a:solidFill>
                            <a:latin typeface="Cambria Math" panose="02040503050406030204" pitchFamily="18" charset="0"/>
                          </a:rPr>
                        </m:ctrlPr>
                      </m:sSubPr>
                      <m:e>
                        <m:r>
                          <a:rPr lang="en-US" altLang="zh-CN" sz="2400" b="1" i="1" smtClean="0">
                            <a:solidFill>
                              <a:schemeClr val="accent6">
                                <a:lumMod val="50000"/>
                              </a:schemeClr>
                            </a:solidFill>
                            <a:latin typeface="Cambria Math" panose="02040503050406030204" pitchFamily="18" charset="0"/>
                          </a:rPr>
                          <m:t>𝒗</m:t>
                        </m:r>
                      </m:e>
                      <m:sub>
                        <m:r>
                          <a:rPr lang="en-US" altLang="zh-CN" sz="2400" b="1" i="1" smtClean="0">
                            <a:solidFill>
                              <a:schemeClr val="accent6">
                                <a:lumMod val="50000"/>
                              </a:schemeClr>
                            </a:solidFill>
                            <a:latin typeface="Cambria Math" panose="02040503050406030204" pitchFamily="18" charset="0"/>
                          </a:rPr>
                          <m:t>𝒊</m:t>
                        </m:r>
                      </m:sub>
                    </m:sSub>
                  </m:oMath>
                </a14:m>
                <a:r>
                  <a:rPr lang="zh-CN" altLang="en-US" sz="2400" b="1">
                    <a:solidFill>
                      <a:schemeClr val="accent6">
                        <a:lumMod val="50000"/>
                      </a:schemeClr>
                    </a:solidFill>
                  </a:rPr>
                  <a:t>和</a:t>
                </a:r>
                <a14:m>
                  <m:oMath xmlns:m="http://schemas.openxmlformats.org/officeDocument/2006/math">
                    <m:sSub>
                      <m:sSubPr>
                        <m:ctrlPr>
                          <a:rPr lang="en-US" altLang="zh-CN" sz="2400" b="1" i="1" smtClean="0">
                            <a:solidFill>
                              <a:schemeClr val="accent6">
                                <a:lumMod val="50000"/>
                              </a:schemeClr>
                            </a:solidFill>
                            <a:latin typeface="Cambria Math" panose="02040503050406030204" pitchFamily="18" charset="0"/>
                          </a:rPr>
                        </m:ctrlPr>
                      </m:sSubPr>
                      <m:e>
                        <m:r>
                          <a:rPr lang="en-US" altLang="zh-CN" sz="2400" b="1" i="1" smtClean="0">
                            <a:solidFill>
                              <a:schemeClr val="accent6">
                                <a:lumMod val="50000"/>
                              </a:schemeClr>
                            </a:solidFill>
                            <a:latin typeface="Cambria Math" panose="02040503050406030204" pitchFamily="18" charset="0"/>
                          </a:rPr>
                          <m:t>𝒗</m:t>
                        </m:r>
                      </m:e>
                      <m:sub>
                        <m:r>
                          <a:rPr lang="en-US" altLang="zh-CN" sz="2400" b="1" i="1" smtClean="0">
                            <a:solidFill>
                              <a:schemeClr val="accent6">
                                <a:lumMod val="50000"/>
                              </a:schemeClr>
                            </a:solidFill>
                            <a:latin typeface="Cambria Math" panose="02040503050406030204" pitchFamily="18" charset="0"/>
                          </a:rPr>
                          <m:t>𝒋</m:t>
                        </m:r>
                      </m:sub>
                    </m:sSub>
                  </m:oMath>
                </a14:m>
                <a:r>
                  <a:rPr lang="zh-CN" altLang="en-US" sz="2400" b="1">
                    <a:solidFill>
                      <a:schemeClr val="accent6">
                        <a:lumMod val="50000"/>
                      </a:schemeClr>
                    </a:solidFill>
                  </a:rPr>
                  <a:t>之间是否有</a:t>
                </a:r>
                <a:r>
                  <a:rPr lang="zh-CN" altLang="en-US" sz="2400" b="1">
                    <a:solidFill>
                      <a:srgbClr val="C00000"/>
                    </a:solidFill>
                  </a:rPr>
                  <a:t>中间顶点全部在</a:t>
                </a:r>
                <a14:m>
                  <m:oMath xmlns:m="http://schemas.openxmlformats.org/officeDocument/2006/math">
                    <m:r>
                      <m:rPr>
                        <m:lit/>
                      </m:rPr>
                      <a:rPr lang="en-US" altLang="zh-CN" sz="2400" b="1" i="1" smtClean="0">
                        <a:solidFill>
                          <a:srgbClr val="C00000"/>
                        </a:solidFill>
                        <a:latin typeface="Cambria Math" panose="02040503050406030204" pitchFamily="18" charset="0"/>
                      </a:rPr>
                      <m:t>{</m:t>
                    </m:r>
                    <m:sSub>
                      <m:sSubPr>
                        <m:ctrlPr>
                          <a:rPr lang="en-US" altLang="zh-CN" sz="2400" b="1" i="1" smtClean="0">
                            <a:solidFill>
                              <a:srgbClr val="C00000"/>
                            </a:solidFill>
                            <a:latin typeface="Cambria Math" panose="02040503050406030204" pitchFamily="18" charset="0"/>
                          </a:rPr>
                        </m:ctrlPr>
                      </m:sSubPr>
                      <m:e>
                        <m:r>
                          <a:rPr lang="en-US" altLang="zh-CN" sz="2400" b="1" i="1">
                            <a:solidFill>
                              <a:srgbClr val="C00000"/>
                            </a:solidFill>
                            <a:latin typeface="Cambria Math" panose="02040503050406030204" pitchFamily="18" charset="0"/>
                          </a:rPr>
                          <m:t>𝒗</m:t>
                        </m:r>
                      </m:e>
                      <m:sub>
                        <m:r>
                          <a:rPr lang="en-US" altLang="zh-CN" sz="2400" b="1" i="1">
                            <a:solidFill>
                              <a:srgbClr val="C00000"/>
                            </a:solidFill>
                            <a:latin typeface="Cambria Math" panose="02040503050406030204" pitchFamily="18" charset="0"/>
                          </a:rPr>
                          <m:t>𝟏</m:t>
                        </m:r>
                      </m:sub>
                    </m:sSub>
                    <m:r>
                      <a:rPr lang="en-US" altLang="zh-CN" sz="2400" b="1" i="1">
                        <a:solidFill>
                          <a:srgbClr val="C00000"/>
                        </a:solidFill>
                        <a:latin typeface="Cambria Math" panose="02040503050406030204" pitchFamily="18" charset="0"/>
                      </a:rPr>
                      <m:t>,⋯,</m:t>
                    </m:r>
                    <m:sSub>
                      <m:sSubPr>
                        <m:ctrlPr>
                          <a:rPr lang="en-US" altLang="zh-CN" sz="2400" b="1" i="1">
                            <a:solidFill>
                              <a:srgbClr val="C00000"/>
                            </a:solidFill>
                            <a:latin typeface="Cambria Math" panose="02040503050406030204" pitchFamily="18" charset="0"/>
                          </a:rPr>
                        </m:ctrlPr>
                      </m:sSubPr>
                      <m:e>
                        <m:r>
                          <a:rPr lang="en-US" altLang="zh-CN" sz="2400" b="1" i="1">
                            <a:solidFill>
                              <a:srgbClr val="C00000"/>
                            </a:solidFill>
                            <a:latin typeface="Cambria Math" panose="02040503050406030204" pitchFamily="18" charset="0"/>
                          </a:rPr>
                          <m:t>𝒗</m:t>
                        </m:r>
                      </m:e>
                      <m:sub>
                        <m:r>
                          <a:rPr lang="en-US" altLang="zh-CN" sz="2400" b="1" i="1" smtClean="0">
                            <a:solidFill>
                              <a:srgbClr val="C00000"/>
                            </a:solidFill>
                            <a:latin typeface="Cambria Math" panose="02040503050406030204" pitchFamily="18" charset="0"/>
                          </a:rPr>
                          <m:t>𝒌</m:t>
                        </m:r>
                      </m:sub>
                    </m:sSub>
                    <m:r>
                      <m:rPr>
                        <m:lit/>
                      </m:rPr>
                      <a:rPr lang="en-US" altLang="zh-CN" sz="2400" b="1" i="1" smtClean="0">
                        <a:solidFill>
                          <a:srgbClr val="C00000"/>
                        </a:solidFill>
                        <a:latin typeface="Cambria Math" panose="02040503050406030204" pitchFamily="18" charset="0"/>
                      </a:rPr>
                      <m:t>}</m:t>
                    </m:r>
                  </m:oMath>
                </a14:m>
                <a:r>
                  <a:rPr lang="zh-CN" altLang="en-US" sz="2400" b="1">
                    <a:solidFill>
                      <a:schemeClr val="accent6">
                        <a:lumMod val="50000"/>
                      </a:schemeClr>
                    </a:solidFill>
                  </a:rPr>
                  <a:t>的有向通路</a:t>
                </a:r>
              </a:p>
              <a:p>
                <a:pPr marL="342900" indent="-342900">
                  <a:spcBef>
                    <a:spcPts val="600"/>
                  </a:spcBef>
                  <a:spcAft>
                    <a:spcPts val="600"/>
                  </a:spcAft>
                  <a:buFont typeface="Arial" panose="020B0604020202020204" pitchFamily="34" charset="0"/>
                  <a:buChar char="•"/>
                </a:pPr>
                <a:r>
                  <a:rPr lang="zh-CN" altLang="en-US" sz="2400" b="1">
                    <a:solidFill>
                      <a:schemeClr val="accent6">
                        <a:lumMod val="50000"/>
                      </a:schemeClr>
                    </a:solidFill>
                  </a:rPr>
                  <a:t>第</a:t>
                </a: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𝒌</m:t>
                    </m:r>
                    <m:r>
                      <a:rPr lang="en-US" altLang="zh-CN" sz="2400" b="1" i="1" smtClean="0">
                        <a:solidFill>
                          <a:schemeClr val="accent6">
                            <a:lumMod val="50000"/>
                          </a:schemeClr>
                        </a:solidFill>
                        <a:latin typeface="Cambria Math" panose="02040503050406030204" pitchFamily="18" charset="0"/>
                      </a:rPr>
                      <m:t>−</m:t>
                    </m:r>
                    <m:r>
                      <a:rPr lang="en-US" altLang="zh-CN" sz="2400" b="1" i="1" smtClean="0">
                        <a:solidFill>
                          <a:schemeClr val="accent6">
                            <a:lumMod val="50000"/>
                          </a:schemeClr>
                        </a:solidFill>
                        <a:latin typeface="Cambria Math" panose="02040503050406030204" pitchFamily="18" charset="0"/>
                      </a:rPr>
                      <m:t>𝟏</m:t>
                    </m:r>
                  </m:oMath>
                </a14:m>
                <a:r>
                  <a:rPr lang="zh-CN" altLang="en-US" sz="2400" b="1">
                    <a:solidFill>
                      <a:schemeClr val="accent6">
                        <a:lumMod val="50000"/>
                      </a:schemeClr>
                    </a:solidFill>
                  </a:rPr>
                  <a:t>次考察</a:t>
                </a:r>
                <a14:m>
                  <m:oMath xmlns:m="http://schemas.openxmlformats.org/officeDocument/2006/math">
                    <m:sSub>
                      <m:sSubPr>
                        <m:ctrlPr>
                          <a:rPr lang="en-US" altLang="zh-CN" sz="2400" b="1" i="1" smtClean="0">
                            <a:solidFill>
                              <a:schemeClr val="accent6">
                                <a:lumMod val="50000"/>
                              </a:schemeClr>
                            </a:solidFill>
                            <a:latin typeface="Cambria Math" panose="02040503050406030204" pitchFamily="18" charset="0"/>
                          </a:rPr>
                        </m:ctrlPr>
                      </m:sSubPr>
                      <m:e>
                        <m:r>
                          <a:rPr lang="en-US" altLang="zh-CN" sz="2400" b="1" i="1" smtClean="0">
                            <a:solidFill>
                              <a:schemeClr val="accent6">
                                <a:lumMod val="50000"/>
                              </a:schemeClr>
                            </a:solidFill>
                            <a:latin typeface="Cambria Math" panose="02040503050406030204" pitchFamily="18" charset="0"/>
                          </a:rPr>
                          <m:t>𝒗</m:t>
                        </m:r>
                      </m:e>
                      <m:sub>
                        <m:r>
                          <a:rPr lang="en-US" altLang="zh-CN" sz="2400" b="1" i="1" smtClean="0">
                            <a:solidFill>
                              <a:schemeClr val="accent6">
                                <a:lumMod val="50000"/>
                              </a:schemeClr>
                            </a:solidFill>
                            <a:latin typeface="Cambria Math" panose="02040503050406030204" pitchFamily="18" charset="0"/>
                          </a:rPr>
                          <m:t>𝒊</m:t>
                        </m:r>
                      </m:sub>
                    </m:sSub>
                  </m:oMath>
                </a14:m>
                <a:r>
                  <a:rPr lang="zh-CN" altLang="en-US" sz="2400" b="1">
                    <a:solidFill>
                      <a:schemeClr val="accent6">
                        <a:lumMod val="50000"/>
                      </a:schemeClr>
                    </a:solidFill>
                  </a:rPr>
                  <a:t>和</a:t>
                </a:r>
                <a14:m>
                  <m:oMath xmlns:m="http://schemas.openxmlformats.org/officeDocument/2006/math">
                    <m:sSub>
                      <m:sSubPr>
                        <m:ctrlPr>
                          <a:rPr lang="en-US" altLang="zh-CN" sz="2400" b="1" i="1" smtClean="0">
                            <a:solidFill>
                              <a:schemeClr val="accent6">
                                <a:lumMod val="50000"/>
                              </a:schemeClr>
                            </a:solidFill>
                            <a:latin typeface="Cambria Math" panose="02040503050406030204" pitchFamily="18" charset="0"/>
                          </a:rPr>
                        </m:ctrlPr>
                      </m:sSubPr>
                      <m:e>
                        <m:r>
                          <a:rPr lang="en-US" altLang="zh-CN" sz="2400" b="1" i="1" smtClean="0">
                            <a:solidFill>
                              <a:schemeClr val="accent6">
                                <a:lumMod val="50000"/>
                              </a:schemeClr>
                            </a:solidFill>
                            <a:latin typeface="Cambria Math" panose="02040503050406030204" pitchFamily="18" charset="0"/>
                          </a:rPr>
                          <m:t>𝒗</m:t>
                        </m:r>
                      </m:e>
                      <m:sub>
                        <m:r>
                          <a:rPr lang="en-US" altLang="zh-CN" sz="2400" b="1" i="1" smtClean="0">
                            <a:solidFill>
                              <a:schemeClr val="accent6">
                                <a:lumMod val="50000"/>
                              </a:schemeClr>
                            </a:solidFill>
                            <a:latin typeface="Cambria Math" panose="02040503050406030204" pitchFamily="18" charset="0"/>
                          </a:rPr>
                          <m:t>𝒋</m:t>
                        </m:r>
                      </m:sub>
                    </m:sSub>
                  </m:oMath>
                </a14:m>
                <a:r>
                  <a:rPr lang="zh-CN" altLang="en-US" sz="2400" b="1">
                    <a:solidFill>
                      <a:schemeClr val="accent6">
                        <a:lumMod val="50000"/>
                      </a:schemeClr>
                    </a:solidFill>
                  </a:rPr>
                  <a:t>之间是否有</a:t>
                </a:r>
                <a:r>
                  <a:rPr lang="zh-CN" altLang="en-US" sz="2400" b="1">
                    <a:solidFill>
                      <a:srgbClr val="C00000"/>
                    </a:solidFill>
                  </a:rPr>
                  <a:t>中间顶点全部在</a:t>
                </a:r>
                <a14:m>
                  <m:oMath xmlns:m="http://schemas.openxmlformats.org/officeDocument/2006/math">
                    <m:r>
                      <m:rPr>
                        <m:lit/>
                      </m:rPr>
                      <a:rPr lang="en-US" altLang="zh-CN" sz="2400" b="1" i="1" smtClean="0">
                        <a:solidFill>
                          <a:srgbClr val="C00000"/>
                        </a:solidFill>
                        <a:latin typeface="Cambria Math" panose="02040503050406030204" pitchFamily="18" charset="0"/>
                      </a:rPr>
                      <m:t>{</m:t>
                    </m:r>
                    <m:sSub>
                      <m:sSubPr>
                        <m:ctrlPr>
                          <a:rPr lang="en-US" altLang="zh-CN" sz="2400" b="1" i="1" smtClean="0">
                            <a:solidFill>
                              <a:srgbClr val="C00000"/>
                            </a:solidFill>
                            <a:latin typeface="Cambria Math" panose="02040503050406030204" pitchFamily="18" charset="0"/>
                          </a:rPr>
                        </m:ctrlPr>
                      </m:sSubPr>
                      <m:e>
                        <m:r>
                          <a:rPr lang="en-US" altLang="zh-CN" sz="2400" b="1" i="1">
                            <a:solidFill>
                              <a:srgbClr val="C00000"/>
                            </a:solidFill>
                            <a:latin typeface="Cambria Math" panose="02040503050406030204" pitchFamily="18" charset="0"/>
                          </a:rPr>
                          <m:t>𝒗</m:t>
                        </m:r>
                      </m:e>
                      <m:sub>
                        <m:r>
                          <a:rPr lang="en-US" altLang="zh-CN" sz="2400" b="1" i="1">
                            <a:solidFill>
                              <a:srgbClr val="C00000"/>
                            </a:solidFill>
                            <a:latin typeface="Cambria Math" panose="02040503050406030204" pitchFamily="18" charset="0"/>
                          </a:rPr>
                          <m:t>𝟏</m:t>
                        </m:r>
                      </m:sub>
                    </m:sSub>
                    <m:r>
                      <a:rPr lang="en-US" altLang="zh-CN" sz="2400" b="1" i="1">
                        <a:solidFill>
                          <a:srgbClr val="C00000"/>
                        </a:solidFill>
                        <a:latin typeface="Cambria Math" panose="02040503050406030204" pitchFamily="18" charset="0"/>
                      </a:rPr>
                      <m:t>, ⋯,</m:t>
                    </m:r>
                    <m:sSub>
                      <m:sSubPr>
                        <m:ctrlPr>
                          <a:rPr lang="en-US" altLang="zh-CN" sz="2400" b="1" i="1" smtClean="0">
                            <a:solidFill>
                              <a:srgbClr val="C00000"/>
                            </a:solidFill>
                            <a:latin typeface="Cambria Math" panose="02040503050406030204" pitchFamily="18" charset="0"/>
                          </a:rPr>
                        </m:ctrlPr>
                      </m:sSubPr>
                      <m:e>
                        <m:r>
                          <a:rPr lang="en-US" altLang="zh-CN" sz="2400" b="1" i="1">
                            <a:solidFill>
                              <a:srgbClr val="C00000"/>
                            </a:solidFill>
                            <a:latin typeface="Cambria Math" panose="02040503050406030204" pitchFamily="18" charset="0"/>
                          </a:rPr>
                          <m:t>𝒗</m:t>
                        </m:r>
                      </m:e>
                      <m:sub>
                        <m:r>
                          <a:rPr lang="en-US" altLang="zh-CN" sz="2400" b="1" i="1" smtClean="0">
                            <a:solidFill>
                              <a:srgbClr val="C00000"/>
                            </a:solidFill>
                            <a:latin typeface="Cambria Math" panose="02040503050406030204" pitchFamily="18" charset="0"/>
                          </a:rPr>
                          <m:t>𝒌</m:t>
                        </m:r>
                        <m:r>
                          <a:rPr lang="en-US" altLang="zh-CN" sz="2400" b="1" i="1" smtClean="0">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𝟏</m:t>
                        </m:r>
                      </m:sub>
                    </m:sSub>
                    <m:r>
                      <m:rPr>
                        <m:lit/>
                      </m:rPr>
                      <a:rPr lang="en-US" altLang="zh-CN" sz="2400" b="1" i="1" smtClean="0">
                        <a:solidFill>
                          <a:srgbClr val="C00000"/>
                        </a:solidFill>
                        <a:latin typeface="Cambria Math" panose="02040503050406030204" pitchFamily="18" charset="0"/>
                      </a:rPr>
                      <m:t>}</m:t>
                    </m:r>
                  </m:oMath>
                </a14:m>
                <a:r>
                  <a:rPr lang="zh-CN" altLang="en-US" sz="2400" b="1">
                    <a:solidFill>
                      <a:schemeClr val="accent6">
                        <a:lumMod val="50000"/>
                      </a:schemeClr>
                    </a:solidFill>
                  </a:rPr>
                  <a:t>的有向通路</a:t>
                </a:r>
              </a:p>
            </p:txBody>
          </p:sp>
        </mc:Choice>
        <mc:Fallback xmlns="">
          <p:sp>
            <p:nvSpPr>
              <p:cNvPr id="3" name="文本框 2">
                <a:extLst>
                  <a:ext uri="{FF2B5EF4-FFF2-40B4-BE49-F238E27FC236}">
                    <a16:creationId xmlns:a16="http://schemas.microsoft.com/office/drawing/2014/main" id="{F24F6F4F-DEE9-4969-B7A4-5B97A8C7A738}"/>
                  </a:ext>
                </a:extLst>
              </p:cNvPr>
              <p:cNvSpPr txBox="1">
                <a:spLocks noRot="1" noChangeAspect="1" noMove="1" noResize="1" noEditPoints="1" noAdjustHandles="1" noChangeArrowheads="1" noChangeShapeType="1" noTextEdit="1"/>
              </p:cNvSpPr>
              <p:nvPr/>
            </p:nvSpPr>
            <p:spPr>
              <a:xfrm>
                <a:off x="943321" y="3798151"/>
                <a:ext cx="10305355" cy="2234714"/>
              </a:xfrm>
              <a:prstGeom prst="rect">
                <a:avLst/>
              </a:prstGeom>
              <a:blipFill>
                <a:blip r:embed="rId3"/>
                <a:stretch>
                  <a:fillRect l="-947" r="-355" b="-40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35366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关系闭包的定义与基本性质</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第二十讲  关系的闭包</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3</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关系闭包的定义</a:t>
            </a:r>
          </a:p>
        </p:txBody>
      </p:sp>
      <p:sp>
        <p:nvSpPr>
          <p:cNvPr id="2" name="文本框 1">
            <a:extLst>
              <a:ext uri="{FF2B5EF4-FFF2-40B4-BE49-F238E27FC236}">
                <a16:creationId xmlns:a16="http://schemas.microsoft.com/office/drawing/2014/main" id="{577A226A-7314-447A-BDDC-EF228E72F2D6}"/>
              </a:ext>
            </a:extLst>
          </p:cNvPr>
          <p:cNvSpPr txBox="1"/>
          <p:nvPr/>
        </p:nvSpPr>
        <p:spPr>
          <a:xfrm>
            <a:off x="615819" y="1127691"/>
            <a:ext cx="8745896" cy="461665"/>
          </a:xfrm>
          <a:prstGeom prst="rect">
            <a:avLst/>
          </a:prstGeom>
          <a:solidFill>
            <a:schemeClr val="accent4">
              <a:lumMod val="40000"/>
              <a:lumOff val="60000"/>
            </a:schemeClr>
          </a:solidFill>
        </p:spPr>
        <p:txBody>
          <a:bodyPr wrap="square" rtlCol="0">
            <a:spAutoFit/>
          </a:bodyPr>
          <a:lstStyle/>
          <a:p>
            <a:r>
              <a:rPr lang="zh-CN" altLang="en-US" sz="2400" b="1">
                <a:solidFill>
                  <a:schemeClr val="accent2">
                    <a:lumMod val="50000"/>
                  </a:schemeClr>
                </a:solidFill>
              </a:rPr>
              <a:t>关系的闭包</a:t>
            </a:r>
            <a:r>
              <a:rPr lang="en-US" altLang="zh-CN" sz="2400" b="1">
                <a:solidFill>
                  <a:schemeClr val="accent2">
                    <a:lumMod val="50000"/>
                  </a:schemeClr>
                </a:solidFill>
              </a:rPr>
              <a:t>(closure)</a:t>
            </a:r>
            <a:r>
              <a:rPr lang="zh-CN" altLang="en-US" sz="2400" b="1">
                <a:solidFill>
                  <a:schemeClr val="accent2">
                    <a:lumMod val="50000"/>
                  </a:schemeClr>
                </a:solidFill>
              </a:rPr>
              <a:t>是包含一个关系且满足某个性质的最小关系</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4054470C-EAE3-4070-ACFD-F3CB7B792BEE}"/>
                  </a:ext>
                </a:extLst>
              </p:cNvPr>
              <p:cNvSpPr txBox="1"/>
              <p:nvPr/>
            </p:nvSpPr>
            <p:spPr>
              <a:xfrm>
                <a:off x="9690008" y="1004580"/>
                <a:ext cx="1730123" cy="707886"/>
              </a:xfrm>
              <a:prstGeom prst="rect">
                <a:avLst/>
              </a:prstGeom>
              <a:solidFill>
                <a:schemeClr val="accent2">
                  <a:lumMod val="20000"/>
                  <a:lumOff val="80000"/>
                </a:schemeClr>
              </a:solidFill>
            </p:spPr>
            <p:txBody>
              <a:bodyPr wrap="square" rtlCol="0">
                <a:spAutoFit/>
              </a:bodyPr>
              <a:lstStyle/>
              <a:p>
                <a:r>
                  <a:rPr lang="zh-CN" altLang="en-US" sz="2000" b="1">
                    <a:solidFill>
                      <a:schemeClr val="accent2">
                        <a:lumMod val="50000"/>
                      </a:schemeClr>
                    </a:solidFill>
                  </a:rPr>
                  <a:t>设</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𝑹</m:t>
                    </m:r>
                  </m:oMath>
                </a14:m>
                <a:r>
                  <a:rPr lang="zh-CN" altLang="en-US" sz="2000" b="1">
                    <a:solidFill>
                      <a:schemeClr val="accent2">
                        <a:lumMod val="50000"/>
                      </a:schemeClr>
                    </a:solidFill>
                  </a:rPr>
                  <a:t>是非空集</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𝑨</m:t>
                    </m:r>
                  </m:oMath>
                </a14:m>
                <a:r>
                  <a:rPr lang="zh-CN" altLang="en-US" sz="2000" b="1">
                    <a:solidFill>
                      <a:schemeClr val="accent2">
                        <a:lumMod val="50000"/>
                      </a:schemeClr>
                    </a:solidFill>
                  </a:rPr>
                  <a:t>上的关系</a:t>
                </a:r>
              </a:p>
            </p:txBody>
          </p:sp>
        </mc:Choice>
        <mc:Fallback xmlns="">
          <p:sp>
            <p:nvSpPr>
              <p:cNvPr id="3" name="文本框 2">
                <a:extLst>
                  <a:ext uri="{FF2B5EF4-FFF2-40B4-BE49-F238E27FC236}">
                    <a16:creationId xmlns:a16="http://schemas.microsoft.com/office/drawing/2014/main" id="{4054470C-EAE3-4070-ACFD-F3CB7B792BEE}"/>
                  </a:ext>
                </a:extLst>
              </p:cNvPr>
              <p:cNvSpPr txBox="1">
                <a:spLocks noRot="1" noChangeAspect="1" noMove="1" noResize="1" noEditPoints="1" noAdjustHandles="1" noChangeArrowheads="1" noChangeShapeType="1" noTextEdit="1"/>
              </p:cNvSpPr>
              <p:nvPr/>
            </p:nvSpPr>
            <p:spPr>
              <a:xfrm>
                <a:off x="9690008" y="1004580"/>
                <a:ext cx="1730123" cy="707886"/>
              </a:xfrm>
              <a:prstGeom prst="rect">
                <a:avLst/>
              </a:prstGeom>
              <a:blipFill>
                <a:blip r:embed="rId7"/>
                <a:stretch>
                  <a:fillRect l="-3887" t="-5172" b="-14655"/>
                </a:stretch>
              </a:blipFill>
            </p:spPr>
            <p:txBody>
              <a:bodyPr/>
              <a:lstStyle/>
              <a:p>
                <a:r>
                  <a:rPr lang="zh-CN" altLang="en-US">
                    <a:noFill/>
                  </a:rPr>
                  <a:t> </a:t>
                </a:r>
              </a:p>
            </p:txBody>
          </p:sp>
        </mc:Fallback>
      </mc:AlternateContent>
      <p:grpSp>
        <p:nvGrpSpPr>
          <p:cNvPr id="16" name="组合 15">
            <a:extLst>
              <a:ext uri="{FF2B5EF4-FFF2-40B4-BE49-F238E27FC236}">
                <a16:creationId xmlns:a16="http://schemas.microsoft.com/office/drawing/2014/main" id="{E0A6D173-EF35-4060-B6CD-18E1B56656BB}"/>
              </a:ext>
            </a:extLst>
          </p:cNvPr>
          <p:cNvGrpSpPr/>
          <p:nvPr/>
        </p:nvGrpSpPr>
        <p:grpSpPr>
          <a:xfrm>
            <a:off x="733313" y="2041858"/>
            <a:ext cx="10725372" cy="1082890"/>
            <a:chOff x="615819" y="2041858"/>
            <a:chExt cx="10725372" cy="1082890"/>
          </a:xfrm>
        </p:grpSpPr>
        <p:sp>
          <p:nvSpPr>
            <p:cNvPr id="13" name="矩形: 圆角 12">
              <a:extLst>
                <a:ext uri="{FF2B5EF4-FFF2-40B4-BE49-F238E27FC236}">
                  <a16:creationId xmlns:a16="http://schemas.microsoft.com/office/drawing/2014/main" id="{FC69E3A5-15EE-42F8-8BE7-720A31DCE6F4}"/>
                </a:ext>
              </a:extLst>
            </p:cNvPr>
            <p:cNvSpPr/>
            <p:nvPr/>
          </p:nvSpPr>
          <p:spPr>
            <a:xfrm>
              <a:off x="615819" y="2041858"/>
              <a:ext cx="10725372" cy="1082890"/>
            </a:xfrm>
            <a:prstGeom prst="roundRect">
              <a:avLst>
                <a:gd name="adj" fmla="val 14845"/>
              </a:avLst>
            </a:prstGeom>
            <a:solidFill>
              <a:schemeClr val="bg1">
                <a:lumMod val="85000"/>
                <a:alpha val="25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0E0C37C3-8342-4082-8445-A21F9CCD12D4}"/>
                    </a:ext>
                  </a:extLst>
                </p:cNvPr>
                <p:cNvSpPr txBox="1"/>
                <p:nvPr/>
              </p:nvSpPr>
              <p:spPr>
                <a:xfrm>
                  <a:off x="615819" y="2086444"/>
                  <a:ext cx="2907304" cy="400110"/>
                </a:xfrm>
                <a:prstGeom prst="rect">
                  <a:avLst/>
                </a:prstGeom>
                <a:noFill/>
              </p:spPr>
              <p:txBody>
                <a:bodyPr wrap="square" rtlCol="0">
                  <a:spAutoFit/>
                </a:bodyPr>
                <a:lstStyle/>
                <a:p>
                  <a:pPr algn="ctr"/>
                  <a:r>
                    <a:rPr lang="zh-CN" altLang="en-US" sz="2000" b="1">
                      <a:solidFill>
                        <a:srgbClr val="C00000"/>
                      </a:solidFill>
                    </a:rPr>
                    <a:t>自反</a:t>
                  </a:r>
                  <a:r>
                    <a:rPr lang="en-US" altLang="zh-CN" sz="2000" b="1">
                      <a:solidFill>
                        <a:srgbClr val="C00000"/>
                      </a:solidFill>
                    </a:rPr>
                    <a:t>(reflexive)</a:t>
                  </a:r>
                  <a:r>
                    <a:rPr lang="zh-CN" altLang="en-US" sz="2000" b="1">
                      <a:solidFill>
                        <a:srgbClr val="C00000"/>
                      </a:solidFill>
                    </a:rPr>
                    <a:t>闭包</a:t>
                  </a:r>
                  <a14:m>
                    <m:oMath xmlns:m="http://schemas.openxmlformats.org/officeDocument/2006/math">
                      <m:r>
                        <a:rPr lang="en-US" altLang="zh-CN" sz="2000" b="1" i="1" smtClean="0">
                          <a:solidFill>
                            <a:srgbClr val="C00000"/>
                          </a:solidFill>
                          <a:latin typeface="Cambria Math" panose="02040503050406030204" pitchFamily="18" charset="0"/>
                        </a:rPr>
                        <m:t>𝒓</m:t>
                      </m:r>
                      <m:d>
                        <m:dPr>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𝑹</m:t>
                          </m:r>
                        </m:e>
                      </m:d>
                    </m:oMath>
                  </a14:m>
                  <a:endParaRPr lang="en-US" altLang="zh-CN" sz="2000" b="1">
                    <a:solidFill>
                      <a:srgbClr val="C00000"/>
                    </a:solidFill>
                  </a:endParaRPr>
                </a:p>
              </p:txBody>
            </p:sp>
          </mc:Choice>
          <mc:Fallback xmlns="">
            <p:sp>
              <p:nvSpPr>
                <p:cNvPr id="4" name="文本框 3">
                  <a:extLst>
                    <a:ext uri="{FF2B5EF4-FFF2-40B4-BE49-F238E27FC236}">
                      <a16:creationId xmlns:a16="http://schemas.microsoft.com/office/drawing/2014/main" id="{0E0C37C3-8342-4082-8445-A21F9CCD12D4}"/>
                    </a:ext>
                  </a:extLst>
                </p:cNvPr>
                <p:cNvSpPr txBox="1">
                  <a:spLocks noRot="1" noChangeAspect="1" noMove="1" noResize="1" noEditPoints="1" noAdjustHandles="1" noChangeArrowheads="1" noChangeShapeType="1" noTextEdit="1"/>
                </p:cNvSpPr>
                <p:nvPr/>
              </p:nvSpPr>
              <p:spPr>
                <a:xfrm>
                  <a:off x="615819" y="2086444"/>
                  <a:ext cx="2907304" cy="400110"/>
                </a:xfrm>
                <a:prstGeom prst="rect">
                  <a:avLst/>
                </a:prstGeom>
                <a:blipFill>
                  <a:blip r:embed="rId8"/>
                  <a:stretch>
                    <a:fillRect l="-1677" t="-7576"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145628A-F3F4-4DF9-9570-9CC06AF18DBA}"/>
                    </a:ext>
                  </a:extLst>
                </p:cNvPr>
                <p:cNvSpPr txBox="1"/>
                <p:nvPr/>
              </p:nvSpPr>
              <p:spPr>
                <a:xfrm>
                  <a:off x="3849607" y="2383915"/>
                  <a:ext cx="1305748" cy="400110"/>
                </a:xfrm>
                <a:prstGeom prst="rect">
                  <a:avLst/>
                </a:prstGeom>
                <a:solidFill>
                  <a:schemeClr val="accent5">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𝑹</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𝒓</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𝑹</m:t>
                            </m:r>
                          </m:e>
                        </m:d>
                      </m:oMath>
                    </m:oMathPara>
                  </a14:m>
                  <a:endParaRPr lang="zh-CN" altLang="en-US" sz="2000" b="1">
                    <a:solidFill>
                      <a:schemeClr val="accent2">
                        <a:lumMod val="50000"/>
                      </a:schemeClr>
                    </a:solidFill>
                  </a:endParaRPr>
                </a:p>
              </p:txBody>
            </p:sp>
          </mc:Choice>
          <mc:Fallback xmlns="">
            <p:sp>
              <p:nvSpPr>
                <p:cNvPr id="6" name="文本框 5">
                  <a:extLst>
                    <a:ext uri="{FF2B5EF4-FFF2-40B4-BE49-F238E27FC236}">
                      <a16:creationId xmlns:a16="http://schemas.microsoft.com/office/drawing/2014/main" id="{D145628A-F3F4-4DF9-9570-9CC06AF18DBA}"/>
                    </a:ext>
                  </a:extLst>
                </p:cNvPr>
                <p:cNvSpPr txBox="1">
                  <a:spLocks noRot="1" noChangeAspect="1" noMove="1" noResize="1" noEditPoints="1" noAdjustHandles="1" noChangeArrowheads="1" noChangeShapeType="1" noTextEdit="1"/>
                </p:cNvSpPr>
                <p:nvPr/>
              </p:nvSpPr>
              <p:spPr>
                <a:xfrm>
                  <a:off x="3849607" y="2383915"/>
                  <a:ext cx="1305748" cy="400110"/>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D95D1097-66FC-48FE-AABD-23A38BED8246}"/>
                    </a:ext>
                  </a:extLst>
                </p:cNvPr>
                <p:cNvSpPr txBox="1"/>
                <p:nvPr/>
              </p:nvSpPr>
              <p:spPr>
                <a:xfrm>
                  <a:off x="5814725" y="2383247"/>
                  <a:ext cx="2013066" cy="400110"/>
                </a:xfrm>
                <a:prstGeom prst="rect">
                  <a:avLst/>
                </a:prstGeom>
                <a:solidFill>
                  <a:schemeClr val="accent5">
                    <a:lumMod val="20000"/>
                    <a:lumOff val="80000"/>
                  </a:schemeClr>
                </a:solidFill>
              </p:spPr>
              <p:txBody>
                <a:bodyPr wrap="square" rtlCol="0">
                  <a:spAutoFit/>
                </a:bodyPr>
                <a:lstStyle/>
                <a:p>
                  <a14:m>
                    <m:oMath xmlns:m="http://schemas.openxmlformats.org/officeDocument/2006/math">
                      <m:r>
                        <a:rPr lang="en-US" altLang="zh-CN" sz="2000" b="1" i="1" smtClean="0">
                          <a:solidFill>
                            <a:srgbClr val="002060"/>
                          </a:solidFill>
                          <a:latin typeface="Cambria Math" panose="02040503050406030204" pitchFamily="18" charset="0"/>
                        </a:rPr>
                        <m:t>𝒓</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oMath>
                  </a14:m>
                  <a:r>
                    <a:rPr lang="zh-CN" altLang="en-US" sz="2000" b="1">
                      <a:solidFill>
                        <a:srgbClr val="002060"/>
                      </a:solidFill>
                      <a:latin typeface="楷体" panose="02010609060101010101" pitchFamily="49" charset="-122"/>
                      <a:ea typeface="楷体" panose="02010609060101010101" pitchFamily="49" charset="-122"/>
                    </a:rPr>
                    <a:t>是自反关系</a:t>
                  </a:r>
                </a:p>
              </p:txBody>
            </p:sp>
          </mc:Choice>
          <mc:Fallback xmlns="">
            <p:sp>
              <p:nvSpPr>
                <p:cNvPr id="11" name="文本框 10">
                  <a:extLst>
                    <a:ext uri="{FF2B5EF4-FFF2-40B4-BE49-F238E27FC236}">
                      <a16:creationId xmlns:a16="http://schemas.microsoft.com/office/drawing/2014/main" id="{D95D1097-66FC-48FE-AABD-23A38BED8246}"/>
                    </a:ext>
                  </a:extLst>
                </p:cNvPr>
                <p:cNvSpPr txBox="1">
                  <a:spLocks noRot="1" noChangeAspect="1" noMove="1" noResize="1" noEditPoints="1" noAdjustHandles="1" noChangeArrowheads="1" noChangeShapeType="1" noTextEdit="1"/>
                </p:cNvSpPr>
                <p:nvPr/>
              </p:nvSpPr>
              <p:spPr>
                <a:xfrm>
                  <a:off x="5814725" y="2383247"/>
                  <a:ext cx="2013066" cy="400110"/>
                </a:xfrm>
                <a:prstGeom prst="rect">
                  <a:avLst/>
                </a:prstGeom>
                <a:blipFill>
                  <a:blip r:embed="rId10"/>
                  <a:stretch>
                    <a:fillRect t="-12121" r="-2121" b="-2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78CEF381-3571-4F7C-90D1-4D21448CB9C7}"/>
                    </a:ext>
                  </a:extLst>
                </p:cNvPr>
                <p:cNvSpPr txBox="1"/>
                <p:nvPr/>
              </p:nvSpPr>
              <p:spPr>
                <a:xfrm>
                  <a:off x="8364456" y="2166714"/>
                  <a:ext cx="2832010" cy="833177"/>
                </a:xfrm>
                <a:prstGeom prst="rect">
                  <a:avLst/>
                </a:prstGeom>
                <a:solidFill>
                  <a:schemeClr val="accent4">
                    <a:lumMod val="20000"/>
                    <a:lumOff val="80000"/>
                  </a:schemeClr>
                </a:solidFill>
              </p:spPr>
              <p:txBody>
                <a:bodyPr wrap="square" rtlCol="0">
                  <a:spAutoFit/>
                </a:bodyPr>
                <a:lstStyle/>
                <a:p>
                  <a:pPr>
                    <a:lnSpc>
                      <a:spcPts val="3000"/>
                    </a:lnSpc>
                  </a:pPr>
                  <a:r>
                    <a:rPr lang="zh-CN" altLang="en-US" sz="2000" b="1">
                      <a:solidFill>
                        <a:srgbClr val="002060"/>
                      </a:solidFill>
                      <a:latin typeface="楷体" panose="02010609060101010101" pitchFamily="49" charset="-122"/>
                      <a:ea typeface="楷体" panose="02010609060101010101" pitchFamily="49" charset="-122"/>
                    </a:rPr>
                    <a:t>对</a:t>
                  </a:r>
                  <a14:m>
                    <m:oMath xmlns:m="http://schemas.openxmlformats.org/officeDocument/2006/math">
                      <m:r>
                        <a:rPr lang="en-US" altLang="zh-CN" sz="2000" b="1" i="1" smtClean="0">
                          <a:solidFill>
                            <a:srgbClr val="002060"/>
                          </a:solidFill>
                          <a:latin typeface="Cambria Math" panose="02040503050406030204" pitchFamily="18" charset="0"/>
                        </a:rPr>
                        <m:t>𝑨</m:t>
                      </m:r>
                    </m:oMath>
                  </a14:m>
                  <a:r>
                    <a:rPr lang="zh-CN" altLang="en-US" sz="2000" b="1">
                      <a:solidFill>
                        <a:srgbClr val="002060"/>
                      </a:solidFill>
                      <a:latin typeface="楷体" panose="02010609060101010101" pitchFamily="49" charset="-122"/>
                      <a:ea typeface="楷体" panose="02010609060101010101" pitchFamily="49" charset="-122"/>
                    </a:rPr>
                    <a:t>上任意</a:t>
                  </a:r>
                  <a:r>
                    <a:rPr lang="zh-CN" altLang="en-US" sz="2000" b="1">
                      <a:solidFill>
                        <a:srgbClr val="C00000"/>
                      </a:solidFill>
                      <a:latin typeface="+mn-ea"/>
                    </a:rPr>
                    <a:t>自反关系</a:t>
                  </a:r>
                  <a14:m>
                    <m:oMath xmlns:m="http://schemas.openxmlformats.org/officeDocument/2006/math">
                      <m:r>
                        <a:rPr lang="en-US" altLang="zh-CN" sz="2000" b="1" i="1" smtClean="0">
                          <a:solidFill>
                            <a:srgbClr val="002060"/>
                          </a:solidFill>
                          <a:latin typeface="Cambria Math" panose="02040503050406030204" pitchFamily="18" charset="0"/>
                        </a:rPr>
                        <m:t>𝑺</m:t>
                      </m:r>
                    </m:oMath>
                  </a14:m>
                  <a:r>
                    <a:rPr lang="zh-CN" altLang="en-US" sz="2000" b="1">
                      <a:solidFill>
                        <a:srgbClr val="002060"/>
                      </a:solidFill>
                      <a:latin typeface="楷体" panose="02010609060101010101" pitchFamily="49" charset="-122"/>
                      <a:ea typeface="楷体" panose="02010609060101010101" pitchFamily="49" charset="-122"/>
                    </a:rPr>
                    <a:t>，若</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𝑹</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𝑺</m:t>
                      </m:r>
                    </m:oMath>
                  </a14:m>
                  <a:r>
                    <a:rPr lang="zh-CN" altLang="en-US" sz="2000" b="1">
                      <a:solidFill>
                        <a:srgbClr val="002060"/>
                      </a:solidFill>
                      <a:latin typeface="楷体" panose="02010609060101010101" pitchFamily="49" charset="-122"/>
                      <a:ea typeface="楷体" panose="02010609060101010101" pitchFamily="49" charset="-122"/>
                    </a:rPr>
                    <a:t>，则</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𝒓</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𝑹</m:t>
                          </m:r>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𝑺</m:t>
                      </m:r>
                    </m:oMath>
                  </a14:m>
                  <a:endParaRPr lang="zh-CN" altLang="en-US" sz="2000" b="1">
                    <a:solidFill>
                      <a:srgbClr val="002060"/>
                    </a:solidFill>
                    <a:latin typeface="楷体" panose="02010609060101010101" pitchFamily="49" charset="-122"/>
                    <a:ea typeface="楷体" panose="02010609060101010101" pitchFamily="49" charset="-122"/>
                  </a:endParaRPr>
                </a:p>
              </p:txBody>
            </p:sp>
          </mc:Choice>
          <mc:Fallback xmlns="">
            <p:sp>
              <p:nvSpPr>
                <p:cNvPr id="12" name="文本框 11">
                  <a:extLst>
                    <a:ext uri="{FF2B5EF4-FFF2-40B4-BE49-F238E27FC236}">
                      <a16:creationId xmlns:a16="http://schemas.microsoft.com/office/drawing/2014/main" id="{78CEF381-3571-4F7C-90D1-4D21448CB9C7}"/>
                    </a:ext>
                  </a:extLst>
                </p:cNvPr>
                <p:cNvSpPr txBox="1">
                  <a:spLocks noRot="1" noChangeAspect="1" noMove="1" noResize="1" noEditPoints="1" noAdjustHandles="1" noChangeArrowheads="1" noChangeShapeType="1" noTextEdit="1"/>
                </p:cNvSpPr>
                <p:nvPr/>
              </p:nvSpPr>
              <p:spPr>
                <a:xfrm>
                  <a:off x="8364456" y="2166714"/>
                  <a:ext cx="2832010" cy="833177"/>
                </a:xfrm>
                <a:prstGeom prst="rect">
                  <a:avLst/>
                </a:prstGeom>
                <a:blipFill>
                  <a:blip r:embed="rId11"/>
                  <a:stretch>
                    <a:fillRect l="-2151" t="-730" r="-1505" b="-87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16AE85A9-0CCA-4C29-A6FB-DF32A578009E}"/>
                    </a:ext>
                  </a:extLst>
                </p:cNvPr>
                <p:cNvSpPr txBox="1"/>
                <p:nvPr/>
              </p:nvSpPr>
              <p:spPr>
                <a:xfrm>
                  <a:off x="729846" y="2625810"/>
                  <a:ext cx="2679250" cy="400110"/>
                </a:xfrm>
                <a:prstGeom prst="rect">
                  <a:avLst/>
                </a:prstGeom>
                <a:solidFill>
                  <a:schemeClr val="accent2">
                    <a:lumMod val="20000"/>
                    <a:lumOff val="80000"/>
                  </a:schemeClr>
                </a:solidFill>
              </p:spPr>
              <p:txBody>
                <a:bodyPr wrap="square" rtlCol="0">
                  <a:spAutoFit/>
                </a:bodyPr>
                <a:lstStyle/>
                <a:p>
                  <a:r>
                    <a:rPr lang="zh-CN" altLang="en-US" sz="2000" b="1">
                      <a:solidFill>
                        <a:srgbClr val="002060"/>
                      </a:solidFill>
                      <a:latin typeface="楷体" panose="02010609060101010101" pitchFamily="49" charset="-122"/>
                      <a:ea typeface="楷体" panose="02010609060101010101" pitchFamily="49" charset="-122"/>
                    </a:rPr>
                    <a:t>包含</a:t>
                  </a:r>
                  <a14:m>
                    <m:oMath xmlns:m="http://schemas.openxmlformats.org/officeDocument/2006/math">
                      <m:r>
                        <a:rPr lang="en-US" altLang="zh-CN" sz="2000" b="1" i="1">
                          <a:solidFill>
                            <a:srgbClr val="002060"/>
                          </a:solidFill>
                          <a:latin typeface="Cambria Math" panose="02040503050406030204" pitchFamily="18" charset="0"/>
                        </a:rPr>
                        <m:t>𝑹</m:t>
                      </m:r>
                    </m:oMath>
                  </a14:m>
                  <a:r>
                    <a:rPr lang="zh-CN" altLang="en-US" sz="2000" b="1">
                      <a:solidFill>
                        <a:srgbClr val="002060"/>
                      </a:solidFill>
                      <a:latin typeface="楷体" panose="02010609060101010101" pitchFamily="49" charset="-122"/>
                      <a:ea typeface="楷体" panose="02010609060101010101" pitchFamily="49" charset="-122"/>
                    </a:rPr>
                    <a:t>的最小自反关系</a:t>
                  </a:r>
                </a:p>
              </p:txBody>
            </p:sp>
          </mc:Choice>
          <mc:Fallback xmlns="">
            <p:sp>
              <p:nvSpPr>
                <p:cNvPr id="14" name="文本框 13">
                  <a:extLst>
                    <a:ext uri="{FF2B5EF4-FFF2-40B4-BE49-F238E27FC236}">
                      <a16:creationId xmlns:a16="http://schemas.microsoft.com/office/drawing/2014/main" id="{16AE85A9-0CCA-4C29-A6FB-DF32A578009E}"/>
                    </a:ext>
                  </a:extLst>
                </p:cNvPr>
                <p:cNvSpPr txBox="1">
                  <a:spLocks noRot="1" noChangeAspect="1" noMove="1" noResize="1" noEditPoints="1" noAdjustHandles="1" noChangeArrowheads="1" noChangeShapeType="1" noTextEdit="1"/>
                </p:cNvSpPr>
                <p:nvPr/>
              </p:nvSpPr>
              <p:spPr>
                <a:xfrm>
                  <a:off x="729846" y="2625810"/>
                  <a:ext cx="2679250" cy="400110"/>
                </a:xfrm>
                <a:prstGeom prst="rect">
                  <a:avLst/>
                </a:prstGeom>
                <a:blipFill>
                  <a:blip r:embed="rId12"/>
                  <a:stretch>
                    <a:fillRect l="-2273" t="-12308" r="-1364" b="-24615"/>
                  </a:stretch>
                </a:blipFill>
              </p:spPr>
              <p:txBody>
                <a:bodyPr/>
                <a:lstStyle/>
                <a:p>
                  <a:r>
                    <a:rPr lang="zh-CN" altLang="en-US">
                      <a:noFill/>
                    </a:rPr>
                    <a:t> </a:t>
                  </a:r>
                </a:p>
              </p:txBody>
            </p:sp>
          </mc:Fallback>
        </mc:AlternateContent>
      </p:grpSp>
      <p:grpSp>
        <p:nvGrpSpPr>
          <p:cNvPr id="18" name="组合 17">
            <a:extLst>
              <a:ext uri="{FF2B5EF4-FFF2-40B4-BE49-F238E27FC236}">
                <a16:creationId xmlns:a16="http://schemas.microsoft.com/office/drawing/2014/main" id="{CB184326-C6F3-4131-AE30-ACC0F0CCDB80}"/>
              </a:ext>
            </a:extLst>
          </p:cNvPr>
          <p:cNvGrpSpPr/>
          <p:nvPr/>
        </p:nvGrpSpPr>
        <p:grpSpPr>
          <a:xfrm>
            <a:off x="694760" y="3390936"/>
            <a:ext cx="10763925" cy="1082890"/>
            <a:chOff x="577266" y="2041858"/>
            <a:chExt cx="10763925" cy="1082890"/>
          </a:xfrm>
        </p:grpSpPr>
        <p:sp>
          <p:nvSpPr>
            <p:cNvPr id="23" name="矩形: 圆角 22">
              <a:extLst>
                <a:ext uri="{FF2B5EF4-FFF2-40B4-BE49-F238E27FC236}">
                  <a16:creationId xmlns:a16="http://schemas.microsoft.com/office/drawing/2014/main" id="{BAFA830D-7BF5-4C64-9EF8-58CB5E4C2CA1}"/>
                </a:ext>
              </a:extLst>
            </p:cNvPr>
            <p:cNvSpPr/>
            <p:nvPr/>
          </p:nvSpPr>
          <p:spPr>
            <a:xfrm>
              <a:off x="615819" y="2041858"/>
              <a:ext cx="10725372" cy="1082890"/>
            </a:xfrm>
            <a:prstGeom prst="roundRect">
              <a:avLst>
                <a:gd name="adj" fmla="val 14845"/>
              </a:avLst>
            </a:prstGeom>
            <a:solidFill>
              <a:schemeClr val="bg1">
                <a:lumMod val="85000"/>
                <a:alpha val="50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80ABC9EE-031E-4D3F-A165-B095C0449E67}"/>
                    </a:ext>
                  </a:extLst>
                </p:cNvPr>
                <p:cNvSpPr txBox="1"/>
                <p:nvPr/>
              </p:nvSpPr>
              <p:spPr>
                <a:xfrm>
                  <a:off x="577266" y="2086444"/>
                  <a:ext cx="3079348" cy="400110"/>
                </a:xfrm>
                <a:prstGeom prst="rect">
                  <a:avLst/>
                </a:prstGeom>
                <a:noFill/>
              </p:spPr>
              <p:txBody>
                <a:bodyPr wrap="square" rtlCol="0">
                  <a:spAutoFit/>
                </a:bodyPr>
                <a:lstStyle/>
                <a:p>
                  <a:pPr algn="ctr"/>
                  <a:r>
                    <a:rPr lang="zh-CN" altLang="en-US" sz="2000" b="1">
                      <a:solidFill>
                        <a:srgbClr val="C00000"/>
                      </a:solidFill>
                    </a:rPr>
                    <a:t>对称</a:t>
                  </a:r>
                  <a:r>
                    <a:rPr lang="en-US" altLang="zh-CN" sz="2000" b="1">
                      <a:solidFill>
                        <a:srgbClr val="C00000"/>
                      </a:solidFill>
                    </a:rPr>
                    <a:t>(symmetric)</a:t>
                  </a:r>
                  <a:r>
                    <a:rPr lang="zh-CN" altLang="en-US" sz="2000" b="1">
                      <a:solidFill>
                        <a:srgbClr val="C00000"/>
                      </a:solidFill>
                    </a:rPr>
                    <a:t>闭包</a:t>
                  </a:r>
                  <a14:m>
                    <m:oMath xmlns:m="http://schemas.openxmlformats.org/officeDocument/2006/math">
                      <m:r>
                        <a:rPr lang="en-US" altLang="zh-CN" sz="2000" b="1" i="1" smtClean="0">
                          <a:solidFill>
                            <a:srgbClr val="C00000"/>
                          </a:solidFill>
                          <a:latin typeface="Cambria Math" panose="02040503050406030204" pitchFamily="18" charset="0"/>
                        </a:rPr>
                        <m:t>𝒔</m:t>
                      </m:r>
                      <m:d>
                        <m:dPr>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𝑹</m:t>
                          </m:r>
                        </m:e>
                      </m:d>
                    </m:oMath>
                  </a14:m>
                  <a:endParaRPr lang="en-US" altLang="zh-CN" sz="2000" b="1">
                    <a:solidFill>
                      <a:srgbClr val="C00000"/>
                    </a:solidFill>
                  </a:endParaRPr>
                </a:p>
              </p:txBody>
            </p:sp>
          </mc:Choice>
          <mc:Fallback xmlns="">
            <p:sp>
              <p:nvSpPr>
                <p:cNvPr id="19" name="文本框 18">
                  <a:extLst>
                    <a:ext uri="{FF2B5EF4-FFF2-40B4-BE49-F238E27FC236}">
                      <a16:creationId xmlns:a16="http://schemas.microsoft.com/office/drawing/2014/main" id="{80ABC9EE-031E-4D3F-A165-B095C0449E67}"/>
                    </a:ext>
                  </a:extLst>
                </p:cNvPr>
                <p:cNvSpPr txBox="1">
                  <a:spLocks noRot="1" noChangeAspect="1" noMove="1" noResize="1" noEditPoints="1" noAdjustHandles="1" noChangeArrowheads="1" noChangeShapeType="1" noTextEdit="1"/>
                </p:cNvSpPr>
                <p:nvPr/>
              </p:nvSpPr>
              <p:spPr>
                <a:xfrm>
                  <a:off x="577266" y="2086444"/>
                  <a:ext cx="3079348" cy="400110"/>
                </a:xfrm>
                <a:prstGeom prst="rect">
                  <a:avLst/>
                </a:prstGeom>
                <a:blipFill>
                  <a:blip r:embed="rId23"/>
                  <a:stretch>
                    <a:fillRect l="-1980" t="-9231" b="-2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7DC89387-2933-4132-A5A9-0897BF51A476}"/>
                    </a:ext>
                  </a:extLst>
                </p:cNvPr>
                <p:cNvSpPr txBox="1"/>
                <p:nvPr/>
              </p:nvSpPr>
              <p:spPr>
                <a:xfrm>
                  <a:off x="3849607" y="2383915"/>
                  <a:ext cx="1305748" cy="400110"/>
                </a:xfrm>
                <a:prstGeom prst="rect">
                  <a:avLst/>
                </a:prstGeom>
                <a:solidFill>
                  <a:schemeClr val="accent5">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𝑹</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𝒔</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𝑹</m:t>
                            </m:r>
                          </m:e>
                        </m:d>
                      </m:oMath>
                    </m:oMathPara>
                  </a14:m>
                  <a:endParaRPr lang="zh-CN" altLang="en-US" sz="2000" b="1">
                    <a:solidFill>
                      <a:schemeClr val="accent2">
                        <a:lumMod val="50000"/>
                      </a:schemeClr>
                    </a:solidFill>
                  </a:endParaRPr>
                </a:p>
              </p:txBody>
            </p:sp>
          </mc:Choice>
          <mc:Fallback xmlns="">
            <p:sp>
              <p:nvSpPr>
                <p:cNvPr id="20" name="文本框 19">
                  <a:extLst>
                    <a:ext uri="{FF2B5EF4-FFF2-40B4-BE49-F238E27FC236}">
                      <a16:creationId xmlns:a16="http://schemas.microsoft.com/office/drawing/2014/main" id="{7DC89387-2933-4132-A5A9-0897BF51A476}"/>
                    </a:ext>
                  </a:extLst>
                </p:cNvPr>
                <p:cNvSpPr txBox="1">
                  <a:spLocks noRot="1" noChangeAspect="1" noMove="1" noResize="1" noEditPoints="1" noAdjustHandles="1" noChangeArrowheads="1" noChangeShapeType="1" noTextEdit="1"/>
                </p:cNvSpPr>
                <p:nvPr/>
              </p:nvSpPr>
              <p:spPr>
                <a:xfrm>
                  <a:off x="3849607" y="2383915"/>
                  <a:ext cx="1305748" cy="400110"/>
                </a:xfrm>
                <a:prstGeom prst="rect">
                  <a:avLst/>
                </a:prstGeom>
                <a:blipFill>
                  <a:blip r:embed="rId2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49CD9231-3B93-439C-A130-C11F008D3605}"/>
                    </a:ext>
                  </a:extLst>
                </p:cNvPr>
                <p:cNvSpPr txBox="1"/>
                <p:nvPr/>
              </p:nvSpPr>
              <p:spPr>
                <a:xfrm>
                  <a:off x="5814725" y="2383247"/>
                  <a:ext cx="2013066" cy="400110"/>
                </a:xfrm>
                <a:prstGeom prst="rect">
                  <a:avLst/>
                </a:prstGeom>
                <a:solidFill>
                  <a:schemeClr val="accent5">
                    <a:lumMod val="20000"/>
                    <a:lumOff val="80000"/>
                  </a:schemeClr>
                </a:solidFill>
              </p:spPr>
              <p:txBody>
                <a:bodyPr wrap="square" rtlCol="0">
                  <a:spAutoFit/>
                </a:bodyPr>
                <a:lstStyle/>
                <a:p>
                  <a14:m>
                    <m:oMath xmlns:m="http://schemas.openxmlformats.org/officeDocument/2006/math">
                      <m:r>
                        <a:rPr lang="en-US" altLang="zh-CN" sz="2000" b="1" i="1" smtClean="0">
                          <a:solidFill>
                            <a:srgbClr val="002060"/>
                          </a:solidFill>
                          <a:latin typeface="Cambria Math" panose="02040503050406030204" pitchFamily="18" charset="0"/>
                        </a:rPr>
                        <m:t>𝒔</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oMath>
                  </a14:m>
                  <a:r>
                    <a:rPr lang="zh-CN" altLang="en-US" sz="2000" b="1">
                      <a:solidFill>
                        <a:srgbClr val="002060"/>
                      </a:solidFill>
                      <a:latin typeface="楷体" panose="02010609060101010101" pitchFamily="49" charset="-122"/>
                      <a:ea typeface="楷体" panose="02010609060101010101" pitchFamily="49" charset="-122"/>
                    </a:rPr>
                    <a:t>是自反关系</a:t>
                  </a:r>
                </a:p>
              </p:txBody>
            </p:sp>
          </mc:Choice>
          <mc:Fallback xmlns="">
            <p:sp>
              <p:nvSpPr>
                <p:cNvPr id="21" name="文本框 20">
                  <a:extLst>
                    <a:ext uri="{FF2B5EF4-FFF2-40B4-BE49-F238E27FC236}">
                      <a16:creationId xmlns:a16="http://schemas.microsoft.com/office/drawing/2014/main" id="{49CD9231-3B93-439C-A130-C11F008D3605}"/>
                    </a:ext>
                  </a:extLst>
                </p:cNvPr>
                <p:cNvSpPr txBox="1">
                  <a:spLocks noRot="1" noChangeAspect="1" noMove="1" noResize="1" noEditPoints="1" noAdjustHandles="1" noChangeArrowheads="1" noChangeShapeType="1" noTextEdit="1"/>
                </p:cNvSpPr>
                <p:nvPr/>
              </p:nvSpPr>
              <p:spPr>
                <a:xfrm>
                  <a:off x="5814725" y="2383247"/>
                  <a:ext cx="2013066" cy="400110"/>
                </a:xfrm>
                <a:prstGeom prst="rect">
                  <a:avLst/>
                </a:prstGeom>
                <a:blipFill>
                  <a:blip r:embed="rId25"/>
                  <a:stretch>
                    <a:fillRect t="-10606" r="-1515" b="-2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5AC8F665-BA09-49D4-AB77-65D482E9A07E}"/>
                    </a:ext>
                  </a:extLst>
                </p:cNvPr>
                <p:cNvSpPr txBox="1"/>
                <p:nvPr/>
              </p:nvSpPr>
              <p:spPr>
                <a:xfrm>
                  <a:off x="8364456" y="2166714"/>
                  <a:ext cx="2832010" cy="833177"/>
                </a:xfrm>
                <a:prstGeom prst="rect">
                  <a:avLst/>
                </a:prstGeom>
                <a:solidFill>
                  <a:schemeClr val="accent4">
                    <a:lumMod val="20000"/>
                    <a:lumOff val="80000"/>
                  </a:schemeClr>
                </a:solidFill>
              </p:spPr>
              <p:txBody>
                <a:bodyPr wrap="square" rtlCol="0">
                  <a:spAutoFit/>
                </a:bodyPr>
                <a:lstStyle/>
                <a:p>
                  <a:pPr>
                    <a:lnSpc>
                      <a:spcPts val="3000"/>
                    </a:lnSpc>
                  </a:pPr>
                  <a:r>
                    <a:rPr lang="zh-CN" altLang="en-US" sz="2000" b="1">
                      <a:solidFill>
                        <a:srgbClr val="002060"/>
                      </a:solidFill>
                      <a:latin typeface="楷体" panose="02010609060101010101" pitchFamily="49" charset="-122"/>
                      <a:ea typeface="楷体" panose="02010609060101010101" pitchFamily="49" charset="-122"/>
                    </a:rPr>
                    <a:t>对</a:t>
                  </a:r>
                  <a14:m>
                    <m:oMath xmlns:m="http://schemas.openxmlformats.org/officeDocument/2006/math">
                      <m:r>
                        <a:rPr lang="en-US" altLang="zh-CN" sz="2000" b="1" i="1" smtClean="0">
                          <a:solidFill>
                            <a:srgbClr val="002060"/>
                          </a:solidFill>
                          <a:latin typeface="Cambria Math" panose="02040503050406030204" pitchFamily="18" charset="0"/>
                        </a:rPr>
                        <m:t>𝑨</m:t>
                      </m:r>
                    </m:oMath>
                  </a14:m>
                  <a:r>
                    <a:rPr lang="zh-CN" altLang="en-US" sz="2000" b="1">
                      <a:solidFill>
                        <a:srgbClr val="002060"/>
                      </a:solidFill>
                      <a:latin typeface="楷体" panose="02010609060101010101" pitchFamily="49" charset="-122"/>
                      <a:ea typeface="楷体" panose="02010609060101010101" pitchFamily="49" charset="-122"/>
                    </a:rPr>
                    <a:t>上任意</a:t>
                  </a:r>
                  <a:r>
                    <a:rPr lang="zh-CN" altLang="en-US" sz="2000" b="1">
                      <a:solidFill>
                        <a:srgbClr val="C00000"/>
                      </a:solidFill>
                      <a:latin typeface="+mn-ea"/>
                    </a:rPr>
                    <a:t>对称关系</a:t>
                  </a:r>
                  <a14:m>
                    <m:oMath xmlns:m="http://schemas.openxmlformats.org/officeDocument/2006/math">
                      <m:r>
                        <a:rPr lang="en-US" altLang="zh-CN" sz="2000" b="1" i="1" smtClean="0">
                          <a:solidFill>
                            <a:srgbClr val="002060"/>
                          </a:solidFill>
                          <a:latin typeface="Cambria Math" panose="02040503050406030204" pitchFamily="18" charset="0"/>
                        </a:rPr>
                        <m:t>𝑺</m:t>
                      </m:r>
                    </m:oMath>
                  </a14:m>
                  <a:r>
                    <a:rPr lang="zh-CN" altLang="en-US" sz="2000" b="1">
                      <a:solidFill>
                        <a:srgbClr val="002060"/>
                      </a:solidFill>
                      <a:latin typeface="楷体" panose="02010609060101010101" pitchFamily="49" charset="-122"/>
                      <a:ea typeface="楷体" panose="02010609060101010101" pitchFamily="49" charset="-122"/>
                    </a:rPr>
                    <a:t>，若</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𝑹</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𝑺</m:t>
                      </m:r>
                    </m:oMath>
                  </a14:m>
                  <a:r>
                    <a:rPr lang="zh-CN" altLang="en-US" sz="2000" b="1">
                      <a:solidFill>
                        <a:srgbClr val="002060"/>
                      </a:solidFill>
                      <a:latin typeface="楷体" panose="02010609060101010101" pitchFamily="49" charset="-122"/>
                      <a:ea typeface="楷体" panose="02010609060101010101" pitchFamily="49" charset="-122"/>
                    </a:rPr>
                    <a:t>，则</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𝒔</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𝑹</m:t>
                          </m:r>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𝑺</m:t>
                      </m:r>
                    </m:oMath>
                  </a14:m>
                  <a:endParaRPr lang="zh-CN" altLang="en-US" sz="2000" b="1">
                    <a:solidFill>
                      <a:srgbClr val="002060"/>
                    </a:solidFill>
                    <a:latin typeface="楷体" panose="02010609060101010101" pitchFamily="49" charset="-122"/>
                    <a:ea typeface="楷体" panose="02010609060101010101" pitchFamily="49" charset="-122"/>
                  </a:endParaRPr>
                </a:p>
              </p:txBody>
            </p:sp>
          </mc:Choice>
          <mc:Fallback xmlns="">
            <p:sp>
              <p:nvSpPr>
                <p:cNvPr id="22" name="文本框 21">
                  <a:extLst>
                    <a:ext uri="{FF2B5EF4-FFF2-40B4-BE49-F238E27FC236}">
                      <a16:creationId xmlns:a16="http://schemas.microsoft.com/office/drawing/2014/main" id="{5AC8F665-BA09-49D4-AB77-65D482E9A07E}"/>
                    </a:ext>
                  </a:extLst>
                </p:cNvPr>
                <p:cNvSpPr txBox="1">
                  <a:spLocks noRot="1" noChangeAspect="1" noMove="1" noResize="1" noEditPoints="1" noAdjustHandles="1" noChangeArrowheads="1" noChangeShapeType="1" noTextEdit="1"/>
                </p:cNvSpPr>
                <p:nvPr/>
              </p:nvSpPr>
              <p:spPr>
                <a:xfrm>
                  <a:off x="8364456" y="2166714"/>
                  <a:ext cx="2832010" cy="833177"/>
                </a:xfrm>
                <a:prstGeom prst="rect">
                  <a:avLst/>
                </a:prstGeom>
                <a:blipFill>
                  <a:blip r:embed="rId26"/>
                  <a:stretch>
                    <a:fillRect l="-2151" t="-1471" r="-1505" b="-95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4C84CB9D-8947-4041-B2E5-7E328368A8ED}"/>
                    </a:ext>
                  </a:extLst>
                </p:cNvPr>
                <p:cNvSpPr txBox="1"/>
                <p:nvPr/>
              </p:nvSpPr>
              <p:spPr>
                <a:xfrm>
                  <a:off x="729846" y="2625810"/>
                  <a:ext cx="2679250" cy="400110"/>
                </a:xfrm>
                <a:prstGeom prst="rect">
                  <a:avLst/>
                </a:prstGeom>
                <a:solidFill>
                  <a:schemeClr val="accent2">
                    <a:lumMod val="20000"/>
                    <a:lumOff val="80000"/>
                  </a:schemeClr>
                </a:solidFill>
              </p:spPr>
              <p:txBody>
                <a:bodyPr wrap="square" rtlCol="0">
                  <a:spAutoFit/>
                </a:bodyPr>
                <a:lstStyle/>
                <a:p>
                  <a:r>
                    <a:rPr lang="zh-CN" altLang="en-US" sz="2000" b="1">
                      <a:solidFill>
                        <a:srgbClr val="002060"/>
                      </a:solidFill>
                      <a:latin typeface="楷体" panose="02010609060101010101" pitchFamily="49" charset="-122"/>
                      <a:ea typeface="楷体" panose="02010609060101010101" pitchFamily="49" charset="-122"/>
                    </a:rPr>
                    <a:t>包含</a:t>
                  </a:r>
                  <a14:m>
                    <m:oMath xmlns:m="http://schemas.openxmlformats.org/officeDocument/2006/math">
                      <m:r>
                        <a:rPr lang="en-US" altLang="zh-CN" sz="2000" b="1" i="1">
                          <a:solidFill>
                            <a:srgbClr val="002060"/>
                          </a:solidFill>
                          <a:latin typeface="Cambria Math" panose="02040503050406030204" pitchFamily="18" charset="0"/>
                        </a:rPr>
                        <m:t>𝑹</m:t>
                      </m:r>
                    </m:oMath>
                  </a14:m>
                  <a:r>
                    <a:rPr lang="zh-CN" altLang="en-US" sz="2000" b="1">
                      <a:solidFill>
                        <a:srgbClr val="002060"/>
                      </a:solidFill>
                      <a:latin typeface="楷体" panose="02010609060101010101" pitchFamily="49" charset="-122"/>
                      <a:ea typeface="楷体" panose="02010609060101010101" pitchFamily="49" charset="-122"/>
                    </a:rPr>
                    <a:t>的最小对称关系</a:t>
                  </a:r>
                </a:p>
              </p:txBody>
            </p:sp>
          </mc:Choice>
          <mc:Fallback xmlns="">
            <p:sp>
              <p:nvSpPr>
                <p:cNvPr id="24" name="文本框 23">
                  <a:extLst>
                    <a:ext uri="{FF2B5EF4-FFF2-40B4-BE49-F238E27FC236}">
                      <a16:creationId xmlns:a16="http://schemas.microsoft.com/office/drawing/2014/main" id="{4C84CB9D-8947-4041-B2E5-7E328368A8ED}"/>
                    </a:ext>
                  </a:extLst>
                </p:cNvPr>
                <p:cNvSpPr txBox="1">
                  <a:spLocks noRot="1" noChangeAspect="1" noMove="1" noResize="1" noEditPoints="1" noAdjustHandles="1" noChangeArrowheads="1" noChangeShapeType="1" noTextEdit="1"/>
                </p:cNvSpPr>
                <p:nvPr/>
              </p:nvSpPr>
              <p:spPr>
                <a:xfrm>
                  <a:off x="729846" y="2625810"/>
                  <a:ext cx="2679250" cy="400110"/>
                </a:xfrm>
                <a:prstGeom prst="rect">
                  <a:avLst/>
                </a:prstGeom>
                <a:blipFill>
                  <a:blip r:embed="rId27"/>
                  <a:stretch>
                    <a:fillRect l="-2273" t="-10606" r="-1364" b="-22727"/>
                  </a:stretch>
                </a:blipFill>
              </p:spPr>
              <p:txBody>
                <a:bodyPr/>
                <a:lstStyle/>
                <a:p>
                  <a:r>
                    <a:rPr lang="zh-CN" altLang="en-US">
                      <a:noFill/>
                    </a:rPr>
                    <a:t> </a:t>
                  </a:r>
                </a:p>
              </p:txBody>
            </p:sp>
          </mc:Fallback>
        </mc:AlternateContent>
      </p:grpSp>
      <p:grpSp>
        <p:nvGrpSpPr>
          <p:cNvPr id="25" name="组合 24">
            <a:extLst>
              <a:ext uri="{FF2B5EF4-FFF2-40B4-BE49-F238E27FC236}">
                <a16:creationId xmlns:a16="http://schemas.microsoft.com/office/drawing/2014/main" id="{F152B02D-9624-4240-8DFF-3875C7346E96}"/>
              </a:ext>
            </a:extLst>
          </p:cNvPr>
          <p:cNvGrpSpPr/>
          <p:nvPr/>
        </p:nvGrpSpPr>
        <p:grpSpPr>
          <a:xfrm>
            <a:off x="694759" y="4740014"/>
            <a:ext cx="10725372" cy="1082890"/>
            <a:chOff x="615819" y="2041858"/>
            <a:chExt cx="10725372" cy="1082890"/>
          </a:xfrm>
        </p:grpSpPr>
        <p:sp>
          <p:nvSpPr>
            <p:cNvPr id="30" name="矩形: 圆角 29">
              <a:extLst>
                <a:ext uri="{FF2B5EF4-FFF2-40B4-BE49-F238E27FC236}">
                  <a16:creationId xmlns:a16="http://schemas.microsoft.com/office/drawing/2014/main" id="{CBFBA8EF-ECD1-4305-A91D-FFD4FF682C6A}"/>
                </a:ext>
              </a:extLst>
            </p:cNvPr>
            <p:cNvSpPr/>
            <p:nvPr/>
          </p:nvSpPr>
          <p:spPr>
            <a:xfrm>
              <a:off x="615819" y="2041858"/>
              <a:ext cx="10725372" cy="1082890"/>
            </a:xfrm>
            <a:prstGeom prst="roundRect">
              <a:avLst>
                <a:gd name="adj" fmla="val 14845"/>
              </a:avLst>
            </a:prstGeom>
            <a:solidFill>
              <a:schemeClr val="bg1">
                <a:lumMod val="85000"/>
                <a:alpha val="75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6" name="文本框 25">
                  <a:extLst>
                    <a:ext uri="{FF2B5EF4-FFF2-40B4-BE49-F238E27FC236}">
                      <a16:creationId xmlns:a16="http://schemas.microsoft.com/office/drawing/2014/main" id="{86424CEC-2CF1-4234-8323-A84C9A9DEA8E}"/>
                    </a:ext>
                  </a:extLst>
                </p:cNvPr>
                <p:cNvSpPr txBox="1"/>
                <p:nvPr/>
              </p:nvSpPr>
              <p:spPr>
                <a:xfrm>
                  <a:off x="615819" y="2086444"/>
                  <a:ext cx="3053846" cy="400110"/>
                </a:xfrm>
                <a:prstGeom prst="rect">
                  <a:avLst/>
                </a:prstGeom>
                <a:noFill/>
              </p:spPr>
              <p:txBody>
                <a:bodyPr wrap="square" rtlCol="0">
                  <a:spAutoFit/>
                </a:bodyPr>
                <a:lstStyle/>
                <a:p>
                  <a:pPr algn="ctr"/>
                  <a:r>
                    <a:rPr lang="zh-CN" altLang="en-US" sz="2000" b="1" dirty="0">
                      <a:solidFill>
                        <a:srgbClr val="C00000"/>
                      </a:solidFill>
                    </a:rPr>
                    <a:t>传递</a:t>
                  </a:r>
                  <a:r>
                    <a:rPr lang="en-US" altLang="zh-CN" sz="2000" b="1" dirty="0">
                      <a:solidFill>
                        <a:srgbClr val="C00000"/>
                      </a:solidFill>
                    </a:rPr>
                    <a:t>(transitive)</a:t>
                  </a:r>
                  <a:r>
                    <a:rPr lang="zh-CN" altLang="en-US" sz="2000" b="1" dirty="0">
                      <a:solidFill>
                        <a:srgbClr val="C00000"/>
                      </a:solidFill>
                    </a:rPr>
                    <a:t>闭包</a:t>
                  </a:r>
                  <a14:m>
                    <m:oMath xmlns:m="http://schemas.openxmlformats.org/officeDocument/2006/math">
                      <m:r>
                        <a:rPr lang="en-US" altLang="zh-CN" sz="2000" b="1" i="1" smtClean="0">
                          <a:solidFill>
                            <a:srgbClr val="C00000"/>
                          </a:solidFill>
                          <a:latin typeface="Cambria Math" panose="02040503050406030204" pitchFamily="18" charset="0"/>
                        </a:rPr>
                        <m:t>𝒕</m:t>
                      </m:r>
                      <m:d>
                        <m:dPr>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𝑹</m:t>
                          </m:r>
                        </m:e>
                      </m:d>
                    </m:oMath>
                  </a14:m>
                  <a:endParaRPr lang="en-US" altLang="zh-CN" sz="2000" b="1" dirty="0">
                    <a:solidFill>
                      <a:srgbClr val="C00000"/>
                    </a:solidFill>
                  </a:endParaRPr>
                </a:p>
              </p:txBody>
            </p:sp>
          </mc:Choice>
          <mc:Fallback>
            <p:sp>
              <p:nvSpPr>
                <p:cNvPr id="26" name="文本框 25">
                  <a:extLst>
                    <a:ext uri="{FF2B5EF4-FFF2-40B4-BE49-F238E27FC236}">
                      <a16:creationId xmlns:a16="http://schemas.microsoft.com/office/drawing/2014/main" id="{86424CEC-2CF1-4234-8323-A84C9A9DEA8E}"/>
                    </a:ext>
                  </a:extLst>
                </p:cNvPr>
                <p:cNvSpPr txBox="1">
                  <a:spLocks noRot="1" noChangeAspect="1" noMove="1" noResize="1" noEditPoints="1" noAdjustHandles="1" noChangeArrowheads="1" noChangeShapeType="1" noTextEdit="1"/>
                </p:cNvSpPr>
                <p:nvPr/>
              </p:nvSpPr>
              <p:spPr>
                <a:xfrm>
                  <a:off x="615819" y="2086444"/>
                  <a:ext cx="3053846" cy="400110"/>
                </a:xfrm>
                <a:prstGeom prst="rect">
                  <a:avLst/>
                </a:prstGeom>
                <a:blipFill>
                  <a:blip r:embed="rId28"/>
                  <a:stretch>
                    <a:fillRect l="-200" t="-9091"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E7608CE5-D3E5-4E2E-A3D2-522F0AEF8EC7}"/>
                    </a:ext>
                  </a:extLst>
                </p:cNvPr>
                <p:cNvSpPr txBox="1"/>
                <p:nvPr/>
              </p:nvSpPr>
              <p:spPr>
                <a:xfrm>
                  <a:off x="3936287" y="2373427"/>
                  <a:ext cx="1305748" cy="400110"/>
                </a:xfrm>
                <a:prstGeom prst="rect">
                  <a:avLst/>
                </a:prstGeom>
                <a:solidFill>
                  <a:schemeClr val="accent5">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𝑹</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𝒕</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𝑹</m:t>
                            </m:r>
                          </m:e>
                        </m:d>
                      </m:oMath>
                    </m:oMathPara>
                  </a14:m>
                  <a:endParaRPr lang="zh-CN" altLang="en-US" sz="2000" b="1">
                    <a:solidFill>
                      <a:schemeClr val="accent2">
                        <a:lumMod val="50000"/>
                      </a:schemeClr>
                    </a:solidFill>
                  </a:endParaRPr>
                </a:p>
              </p:txBody>
            </p:sp>
          </mc:Choice>
          <mc:Fallback xmlns="">
            <p:sp>
              <p:nvSpPr>
                <p:cNvPr id="27" name="文本框 26">
                  <a:extLst>
                    <a:ext uri="{FF2B5EF4-FFF2-40B4-BE49-F238E27FC236}">
                      <a16:creationId xmlns:a16="http://schemas.microsoft.com/office/drawing/2014/main" id="{E7608CE5-D3E5-4E2E-A3D2-522F0AEF8EC7}"/>
                    </a:ext>
                  </a:extLst>
                </p:cNvPr>
                <p:cNvSpPr txBox="1">
                  <a:spLocks noRot="1" noChangeAspect="1" noMove="1" noResize="1" noEditPoints="1" noAdjustHandles="1" noChangeArrowheads="1" noChangeShapeType="1" noTextEdit="1"/>
                </p:cNvSpPr>
                <p:nvPr/>
              </p:nvSpPr>
              <p:spPr>
                <a:xfrm>
                  <a:off x="3936287" y="2373427"/>
                  <a:ext cx="1305748" cy="400110"/>
                </a:xfrm>
                <a:prstGeom prst="rect">
                  <a:avLst/>
                </a:prstGeom>
                <a:blipFill>
                  <a:blip r:embed="rId2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91724865-2621-4D57-8C14-6A4165843EDD}"/>
                    </a:ext>
                  </a:extLst>
                </p:cNvPr>
                <p:cNvSpPr txBox="1"/>
                <p:nvPr/>
              </p:nvSpPr>
              <p:spPr>
                <a:xfrm>
                  <a:off x="5840502" y="2383247"/>
                  <a:ext cx="2013066" cy="400110"/>
                </a:xfrm>
                <a:prstGeom prst="rect">
                  <a:avLst/>
                </a:prstGeom>
                <a:solidFill>
                  <a:schemeClr val="accent5">
                    <a:lumMod val="20000"/>
                    <a:lumOff val="80000"/>
                  </a:schemeClr>
                </a:solidFill>
              </p:spPr>
              <p:txBody>
                <a:bodyPr wrap="square" rtlCol="0">
                  <a:spAutoFit/>
                </a:bodyPr>
                <a:lstStyle/>
                <a:p>
                  <a14:m>
                    <m:oMath xmlns:m="http://schemas.openxmlformats.org/officeDocument/2006/math">
                      <m:r>
                        <a:rPr lang="en-US" altLang="zh-CN" sz="2000" b="1" i="1" smtClean="0">
                          <a:solidFill>
                            <a:srgbClr val="002060"/>
                          </a:solidFill>
                          <a:latin typeface="Cambria Math" panose="02040503050406030204" pitchFamily="18" charset="0"/>
                        </a:rPr>
                        <m:t>𝒕</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oMath>
                  </a14:m>
                  <a:r>
                    <a:rPr lang="zh-CN" altLang="en-US" sz="2000" b="1">
                      <a:solidFill>
                        <a:srgbClr val="002060"/>
                      </a:solidFill>
                      <a:latin typeface="楷体" panose="02010609060101010101" pitchFamily="49" charset="-122"/>
                      <a:ea typeface="楷体" panose="02010609060101010101" pitchFamily="49" charset="-122"/>
                    </a:rPr>
                    <a:t>是自反关系</a:t>
                  </a:r>
                </a:p>
              </p:txBody>
            </p:sp>
          </mc:Choice>
          <mc:Fallback xmlns="">
            <p:sp>
              <p:nvSpPr>
                <p:cNvPr id="28" name="文本框 27">
                  <a:extLst>
                    <a:ext uri="{FF2B5EF4-FFF2-40B4-BE49-F238E27FC236}">
                      <a16:creationId xmlns:a16="http://schemas.microsoft.com/office/drawing/2014/main" id="{91724865-2621-4D57-8C14-6A4165843EDD}"/>
                    </a:ext>
                  </a:extLst>
                </p:cNvPr>
                <p:cNvSpPr txBox="1">
                  <a:spLocks noRot="1" noChangeAspect="1" noMove="1" noResize="1" noEditPoints="1" noAdjustHandles="1" noChangeArrowheads="1" noChangeShapeType="1" noTextEdit="1"/>
                </p:cNvSpPr>
                <p:nvPr/>
              </p:nvSpPr>
              <p:spPr>
                <a:xfrm>
                  <a:off x="5840502" y="2383247"/>
                  <a:ext cx="2013066" cy="400110"/>
                </a:xfrm>
                <a:prstGeom prst="rect">
                  <a:avLst/>
                </a:prstGeom>
                <a:blipFill>
                  <a:blip r:embed="rId30"/>
                  <a:stretch>
                    <a:fillRect t="-12308" r="-606" b="-2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6C638E86-C9FD-44DF-92B4-4112FDAAFB25}"/>
                    </a:ext>
                  </a:extLst>
                </p:cNvPr>
                <p:cNvSpPr txBox="1"/>
                <p:nvPr/>
              </p:nvSpPr>
              <p:spPr>
                <a:xfrm>
                  <a:off x="8364456" y="2166714"/>
                  <a:ext cx="2832010" cy="833177"/>
                </a:xfrm>
                <a:prstGeom prst="rect">
                  <a:avLst/>
                </a:prstGeom>
                <a:solidFill>
                  <a:schemeClr val="accent4">
                    <a:lumMod val="20000"/>
                    <a:lumOff val="80000"/>
                  </a:schemeClr>
                </a:solidFill>
              </p:spPr>
              <p:txBody>
                <a:bodyPr wrap="square" rtlCol="0">
                  <a:spAutoFit/>
                </a:bodyPr>
                <a:lstStyle/>
                <a:p>
                  <a:pPr>
                    <a:lnSpc>
                      <a:spcPts val="3000"/>
                    </a:lnSpc>
                  </a:pPr>
                  <a:r>
                    <a:rPr lang="zh-CN" altLang="en-US" sz="2000" b="1">
                      <a:solidFill>
                        <a:srgbClr val="002060"/>
                      </a:solidFill>
                      <a:latin typeface="楷体" panose="02010609060101010101" pitchFamily="49" charset="-122"/>
                      <a:ea typeface="楷体" panose="02010609060101010101" pitchFamily="49" charset="-122"/>
                    </a:rPr>
                    <a:t>对</a:t>
                  </a:r>
                  <a14:m>
                    <m:oMath xmlns:m="http://schemas.openxmlformats.org/officeDocument/2006/math">
                      <m:r>
                        <a:rPr lang="en-US" altLang="zh-CN" sz="2000" b="1" i="1" smtClean="0">
                          <a:solidFill>
                            <a:srgbClr val="002060"/>
                          </a:solidFill>
                          <a:latin typeface="Cambria Math" panose="02040503050406030204" pitchFamily="18" charset="0"/>
                        </a:rPr>
                        <m:t>𝑨</m:t>
                      </m:r>
                    </m:oMath>
                  </a14:m>
                  <a:r>
                    <a:rPr lang="zh-CN" altLang="en-US" sz="2000" b="1">
                      <a:solidFill>
                        <a:srgbClr val="002060"/>
                      </a:solidFill>
                      <a:latin typeface="楷体" panose="02010609060101010101" pitchFamily="49" charset="-122"/>
                      <a:ea typeface="楷体" panose="02010609060101010101" pitchFamily="49" charset="-122"/>
                    </a:rPr>
                    <a:t>上任意</a:t>
                  </a:r>
                  <a:r>
                    <a:rPr lang="zh-CN" altLang="en-US" sz="2000" b="1">
                      <a:solidFill>
                        <a:srgbClr val="C00000"/>
                      </a:solidFill>
                      <a:latin typeface="+mn-ea"/>
                    </a:rPr>
                    <a:t>传递关系</a:t>
                  </a:r>
                  <a14:m>
                    <m:oMath xmlns:m="http://schemas.openxmlformats.org/officeDocument/2006/math">
                      <m:r>
                        <a:rPr lang="en-US" altLang="zh-CN" sz="2000" b="1" i="1" smtClean="0">
                          <a:solidFill>
                            <a:srgbClr val="002060"/>
                          </a:solidFill>
                          <a:latin typeface="Cambria Math" panose="02040503050406030204" pitchFamily="18" charset="0"/>
                        </a:rPr>
                        <m:t>𝑺</m:t>
                      </m:r>
                    </m:oMath>
                  </a14:m>
                  <a:r>
                    <a:rPr lang="zh-CN" altLang="en-US" sz="2000" b="1">
                      <a:solidFill>
                        <a:srgbClr val="002060"/>
                      </a:solidFill>
                      <a:latin typeface="楷体" panose="02010609060101010101" pitchFamily="49" charset="-122"/>
                      <a:ea typeface="楷体" panose="02010609060101010101" pitchFamily="49" charset="-122"/>
                    </a:rPr>
                    <a:t>，若</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𝑹</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𝑺</m:t>
                      </m:r>
                    </m:oMath>
                  </a14:m>
                  <a:r>
                    <a:rPr lang="zh-CN" altLang="en-US" sz="2000" b="1">
                      <a:solidFill>
                        <a:srgbClr val="002060"/>
                      </a:solidFill>
                      <a:latin typeface="楷体" panose="02010609060101010101" pitchFamily="49" charset="-122"/>
                      <a:ea typeface="楷体" panose="02010609060101010101" pitchFamily="49" charset="-122"/>
                    </a:rPr>
                    <a:t>，则</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𝒕</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𝑹</m:t>
                          </m:r>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𝑺</m:t>
                      </m:r>
                    </m:oMath>
                  </a14:m>
                  <a:endParaRPr lang="zh-CN" altLang="en-US" sz="2000" b="1">
                    <a:solidFill>
                      <a:srgbClr val="002060"/>
                    </a:solidFill>
                    <a:latin typeface="楷体" panose="02010609060101010101" pitchFamily="49" charset="-122"/>
                    <a:ea typeface="楷体" panose="02010609060101010101" pitchFamily="49" charset="-122"/>
                  </a:endParaRPr>
                </a:p>
              </p:txBody>
            </p:sp>
          </mc:Choice>
          <mc:Fallback xmlns="">
            <p:sp>
              <p:nvSpPr>
                <p:cNvPr id="29" name="文本框 28">
                  <a:extLst>
                    <a:ext uri="{FF2B5EF4-FFF2-40B4-BE49-F238E27FC236}">
                      <a16:creationId xmlns:a16="http://schemas.microsoft.com/office/drawing/2014/main" id="{6C638E86-C9FD-44DF-92B4-4112FDAAFB25}"/>
                    </a:ext>
                  </a:extLst>
                </p:cNvPr>
                <p:cNvSpPr txBox="1">
                  <a:spLocks noRot="1" noChangeAspect="1" noMove="1" noResize="1" noEditPoints="1" noAdjustHandles="1" noChangeArrowheads="1" noChangeShapeType="1" noTextEdit="1"/>
                </p:cNvSpPr>
                <p:nvPr/>
              </p:nvSpPr>
              <p:spPr>
                <a:xfrm>
                  <a:off x="8364456" y="2166714"/>
                  <a:ext cx="2832010" cy="833177"/>
                </a:xfrm>
                <a:prstGeom prst="rect">
                  <a:avLst/>
                </a:prstGeom>
                <a:blipFill>
                  <a:blip r:embed="rId31"/>
                  <a:stretch>
                    <a:fillRect l="-2151" t="-730" r="-1505" b="-87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527E2C32-7381-4E62-A5C4-97711ADBBDEC}"/>
                    </a:ext>
                  </a:extLst>
                </p:cNvPr>
                <p:cNvSpPr txBox="1"/>
                <p:nvPr/>
              </p:nvSpPr>
              <p:spPr>
                <a:xfrm>
                  <a:off x="729846" y="2625810"/>
                  <a:ext cx="2679250" cy="400110"/>
                </a:xfrm>
                <a:prstGeom prst="rect">
                  <a:avLst/>
                </a:prstGeom>
                <a:solidFill>
                  <a:schemeClr val="accent2">
                    <a:lumMod val="20000"/>
                    <a:lumOff val="80000"/>
                  </a:schemeClr>
                </a:solidFill>
              </p:spPr>
              <p:txBody>
                <a:bodyPr wrap="square" rtlCol="0">
                  <a:spAutoFit/>
                </a:bodyPr>
                <a:lstStyle/>
                <a:p>
                  <a:r>
                    <a:rPr lang="zh-CN" altLang="en-US" sz="2000" b="1">
                      <a:solidFill>
                        <a:srgbClr val="002060"/>
                      </a:solidFill>
                      <a:latin typeface="楷体" panose="02010609060101010101" pitchFamily="49" charset="-122"/>
                      <a:ea typeface="楷体" panose="02010609060101010101" pitchFamily="49" charset="-122"/>
                    </a:rPr>
                    <a:t>包含</a:t>
                  </a:r>
                  <a14:m>
                    <m:oMath xmlns:m="http://schemas.openxmlformats.org/officeDocument/2006/math">
                      <m:r>
                        <a:rPr lang="en-US" altLang="zh-CN" sz="2000" b="1" i="1">
                          <a:solidFill>
                            <a:srgbClr val="002060"/>
                          </a:solidFill>
                          <a:latin typeface="Cambria Math" panose="02040503050406030204" pitchFamily="18" charset="0"/>
                        </a:rPr>
                        <m:t>𝑹</m:t>
                      </m:r>
                    </m:oMath>
                  </a14:m>
                  <a:r>
                    <a:rPr lang="zh-CN" altLang="en-US" sz="2000" b="1">
                      <a:solidFill>
                        <a:srgbClr val="002060"/>
                      </a:solidFill>
                      <a:latin typeface="楷体" panose="02010609060101010101" pitchFamily="49" charset="-122"/>
                      <a:ea typeface="楷体" panose="02010609060101010101" pitchFamily="49" charset="-122"/>
                    </a:rPr>
                    <a:t>的最小传递关系</a:t>
                  </a:r>
                </a:p>
              </p:txBody>
            </p:sp>
          </mc:Choice>
          <mc:Fallback xmlns="">
            <p:sp>
              <p:nvSpPr>
                <p:cNvPr id="31" name="文本框 30">
                  <a:extLst>
                    <a:ext uri="{FF2B5EF4-FFF2-40B4-BE49-F238E27FC236}">
                      <a16:creationId xmlns:a16="http://schemas.microsoft.com/office/drawing/2014/main" id="{527E2C32-7381-4E62-A5C4-97711ADBBDEC}"/>
                    </a:ext>
                  </a:extLst>
                </p:cNvPr>
                <p:cNvSpPr txBox="1">
                  <a:spLocks noRot="1" noChangeAspect="1" noMove="1" noResize="1" noEditPoints="1" noAdjustHandles="1" noChangeArrowheads="1" noChangeShapeType="1" noTextEdit="1"/>
                </p:cNvSpPr>
                <p:nvPr/>
              </p:nvSpPr>
              <p:spPr>
                <a:xfrm>
                  <a:off x="729846" y="2625810"/>
                  <a:ext cx="2679250" cy="400110"/>
                </a:xfrm>
                <a:prstGeom prst="rect">
                  <a:avLst/>
                </a:prstGeom>
                <a:blipFill>
                  <a:blip r:embed="rId32"/>
                  <a:stretch>
                    <a:fillRect l="-2506" t="-10606" r="-1595" b="-22727"/>
                  </a:stretch>
                </a:blipFill>
              </p:spPr>
              <p:txBody>
                <a:bodyPr/>
                <a:lstStyle/>
                <a:p>
                  <a:r>
                    <a:rPr lang="zh-CN" altLang="en-US">
                      <a:noFill/>
                    </a:rPr>
                    <a:t> </a:t>
                  </a:r>
                </a:p>
              </p:txBody>
            </p:sp>
          </mc:Fallback>
        </mc:AlternateContent>
      </p:grpSp>
      <p:cxnSp>
        <p:nvCxnSpPr>
          <p:cNvPr id="33" name="直接连接符 32">
            <a:extLst>
              <a:ext uri="{FF2B5EF4-FFF2-40B4-BE49-F238E27FC236}">
                <a16:creationId xmlns:a16="http://schemas.microsoft.com/office/drawing/2014/main" id="{21A6BBE7-3DB8-422C-A90D-24C3D08A680D}"/>
              </a:ext>
            </a:extLst>
          </p:cNvPr>
          <p:cNvCxnSpPr>
            <a:cxnSpLocks/>
          </p:cNvCxnSpPr>
          <p:nvPr/>
        </p:nvCxnSpPr>
        <p:spPr>
          <a:xfrm>
            <a:off x="5577247" y="1881427"/>
            <a:ext cx="6875" cy="4466746"/>
          </a:xfrm>
          <a:prstGeom prst="line">
            <a:avLst/>
          </a:prstGeom>
          <a:ln w="12700">
            <a:solidFill>
              <a:srgbClr val="002060"/>
            </a:solidFill>
            <a:prstDash val="lgDash"/>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30B6A916-182B-45BD-9997-62519F65DE91}"/>
              </a:ext>
            </a:extLst>
          </p:cNvPr>
          <p:cNvCxnSpPr>
            <a:cxnSpLocks/>
          </p:cNvCxnSpPr>
          <p:nvPr/>
        </p:nvCxnSpPr>
        <p:spPr>
          <a:xfrm flipH="1">
            <a:off x="3756918" y="1881427"/>
            <a:ext cx="17190" cy="4461723"/>
          </a:xfrm>
          <a:prstGeom prst="line">
            <a:avLst/>
          </a:prstGeom>
          <a:ln w="12700">
            <a:solidFill>
              <a:srgbClr val="002060"/>
            </a:solidFill>
            <a:prstDash val="lgDash"/>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49111AA0-4F06-4F0D-86B9-86832F703B8C}"/>
              </a:ext>
            </a:extLst>
          </p:cNvPr>
          <p:cNvCxnSpPr>
            <a:cxnSpLocks/>
          </p:cNvCxnSpPr>
          <p:nvPr/>
        </p:nvCxnSpPr>
        <p:spPr>
          <a:xfrm>
            <a:off x="8198421" y="1881427"/>
            <a:ext cx="11709" cy="4473691"/>
          </a:xfrm>
          <a:prstGeom prst="line">
            <a:avLst/>
          </a:prstGeom>
          <a:ln w="12700">
            <a:solidFill>
              <a:srgbClr val="002060"/>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0CD3A68E-AD61-4B38-80C5-981A1022C8BA}"/>
                  </a:ext>
                </a:extLst>
              </p:cNvPr>
              <p:cNvSpPr txBox="1"/>
              <p:nvPr/>
            </p:nvSpPr>
            <p:spPr>
              <a:xfrm>
                <a:off x="4196215" y="5898361"/>
                <a:ext cx="847519" cy="369332"/>
              </a:xfrm>
              <a:prstGeom prst="rect">
                <a:avLst/>
              </a:prstGeom>
              <a:noFill/>
            </p:spPr>
            <p:txBody>
              <a:bodyPr wrap="square" rtlCol="0">
                <a:spAutoFit/>
              </a:bodyPr>
              <a:lstStyle/>
              <a:p>
                <a:r>
                  <a:rPr lang="zh-CN" altLang="en-US" b="1">
                    <a:solidFill>
                      <a:srgbClr val="C00000"/>
                    </a:solidFill>
                  </a:rPr>
                  <a:t>包含</a:t>
                </a:r>
                <a14:m>
                  <m:oMath xmlns:m="http://schemas.openxmlformats.org/officeDocument/2006/math">
                    <m:r>
                      <a:rPr lang="en-US" altLang="zh-CN" b="1" i="1" smtClean="0">
                        <a:solidFill>
                          <a:srgbClr val="C00000"/>
                        </a:solidFill>
                        <a:latin typeface="Cambria Math" panose="02040503050406030204" pitchFamily="18" charset="0"/>
                      </a:rPr>
                      <m:t>𝑹</m:t>
                    </m:r>
                  </m:oMath>
                </a14:m>
                <a:endParaRPr lang="zh-CN" altLang="en-US" b="1">
                  <a:solidFill>
                    <a:srgbClr val="C00000"/>
                  </a:solidFill>
                </a:endParaRPr>
              </a:p>
            </p:txBody>
          </p:sp>
        </mc:Choice>
        <mc:Fallback xmlns="">
          <p:sp>
            <p:nvSpPr>
              <p:cNvPr id="39" name="文本框 38">
                <a:extLst>
                  <a:ext uri="{FF2B5EF4-FFF2-40B4-BE49-F238E27FC236}">
                    <a16:creationId xmlns:a16="http://schemas.microsoft.com/office/drawing/2014/main" id="{0CD3A68E-AD61-4B38-80C5-981A1022C8BA}"/>
                  </a:ext>
                </a:extLst>
              </p:cNvPr>
              <p:cNvSpPr txBox="1">
                <a:spLocks noRot="1" noChangeAspect="1" noMove="1" noResize="1" noEditPoints="1" noAdjustHandles="1" noChangeArrowheads="1" noChangeShapeType="1" noTextEdit="1"/>
              </p:cNvSpPr>
              <p:nvPr/>
            </p:nvSpPr>
            <p:spPr>
              <a:xfrm>
                <a:off x="4196215" y="5898361"/>
                <a:ext cx="847519" cy="369332"/>
              </a:xfrm>
              <a:prstGeom prst="rect">
                <a:avLst/>
              </a:prstGeom>
              <a:blipFill>
                <a:blip r:embed="rId33"/>
                <a:stretch>
                  <a:fillRect l="-5755" t="-10000" b="-26667"/>
                </a:stretch>
              </a:blipFill>
            </p:spPr>
            <p:txBody>
              <a:bodyPr/>
              <a:lstStyle/>
              <a:p>
                <a:r>
                  <a:rPr lang="zh-CN" altLang="en-US">
                    <a:noFill/>
                  </a:rPr>
                  <a:t> </a:t>
                </a:r>
              </a:p>
            </p:txBody>
          </p:sp>
        </mc:Fallback>
      </mc:AlternateContent>
      <p:sp>
        <p:nvSpPr>
          <p:cNvPr id="40" name="文本框 39">
            <a:extLst>
              <a:ext uri="{FF2B5EF4-FFF2-40B4-BE49-F238E27FC236}">
                <a16:creationId xmlns:a16="http://schemas.microsoft.com/office/drawing/2014/main" id="{3DC61638-854E-46ED-8741-1724B9EAB872}"/>
              </a:ext>
            </a:extLst>
          </p:cNvPr>
          <p:cNvSpPr txBox="1"/>
          <p:nvPr/>
        </p:nvSpPr>
        <p:spPr>
          <a:xfrm>
            <a:off x="6261649" y="5904426"/>
            <a:ext cx="1328651" cy="369332"/>
          </a:xfrm>
          <a:prstGeom prst="rect">
            <a:avLst/>
          </a:prstGeom>
          <a:noFill/>
        </p:spPr>
        <p:txBody>
          <a:bodyPr wrap="square" rtlCol="0">
            <a:spAutoFit/>
          </a:bodyPr>
          <a:lstStyle/>
          <a:p>
            <a:pPr algn="ctr"/>
            <a:r>
              <a:rPr lang="zh-CN" altLang="en-US" b="1">
                <a:solidFill>
                  <a:srgbClr val="C00000"/>
                </a:solidFill>
              </a:rPr>
              <a:t>有相应性质</a:t>
            </a:r>
          </a:p>
        </p:txBody>
      </p:sp>
      <p:sp>
        <p:nvSpPr>
          <p:cNvPr id="41" name="文本框 40">
            <a:extLst>
              <a:ext uri="{FF2B5EF4-FFF2-40B4-BE49-F238E27FC236}">
                <a16:creationId xmlns:a16="http://schemas.microsoft.com/office/drawing/2014/main" id="{A12373B5-6578-46F6-BFCB-410672385EB8}"/>
              </a:ext>
            </a:extLst>
          </p:cNvPr>
          <p:cNvSpPr txBox="1"/>
          <p:nvPr/>
        </p:nvSpPr>
        <p:spPr>
          <a:xfrm>
            <a:off x="9233629" y="5898361"/>
            <a:ext cx="1328651" cy="369332"/>
          </a:xfrm>
          <a:prstGeom prst="rect">
            <a:avLst/>
          </a:prstGeom>
          <a:noFill/>
        </p:spPr>
        <p:txBody>
          <a:bodyPr wrap="square" rtlCol="0">
            <a:spAutoFit/>
          </a:bodyPr>
          <a:lstStyle/>
          <a:p>
            <a:pPr algn="ctr"/>
            <a:r>
              <a:rPr lang="zh-CN" altLang="en-US" b="1">
                <a:solidFill>
                  <a:srgbClr val="C00000"/>
                </a:solidFill>
              </a:rPr>
              <a:t>最小</a:t>
            </a:r>
          </a:p>
        </p:txBody>
      </p:sp>
    </p:spTree>
    <p:extLst>
      <p:ext uri="{BB962C8B-B14F-4D97-AF65-F5344CB8AC3E}">
        <p14:creationId xmlns:p14="http://schemas.microsoft.com/office/powerpoint/2010/main" val="42527378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400">
                <a:latin typeface="Arial" panose="020B0604020202020204" pitchFamily="34" charset="0"/>
                <a:ea typeface="楷体" panose="02010609060101010101" pitchFamily="49" charset="-122"/>
                <a:cs typeface="Arial" panose="020B0604020202020204" pitchFamily="34" charset="0"/>
              </a:rPr>
              <a:t>Warshall</a:t>
            </a:r>
            <a:r>
              <a:rPr lang="zh-CN" altLang="en-US" sz="1400">
                <a:latin typeface="楷体" panose="02010609060101010101" pitchFamily="49" charset="-122"/>
                <a:ea typeface="楷体" panose="02010609060101010101" pitchFamily="49" charset="-122"/>
              </a:rPr>
              <a:t>算法</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第二十讲  关系的闭包</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30</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a:t>Warshall</a:t>
            </a:r>
            <a:r>
              <a:rPr lang="zh-CN" altLang="en-US"/>
              <a:t>算法的关键点</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F989C5C-1C1C-41EA-9B01-9B8EC49A07AB}"/>
                  </a:ext>
                </a:extLst>
              </p:cNvPr>
              <p:cNvSpPr txBox="1"/>
              <p:nvPr/>
            </p:nvSpPr>
            <p:spPr>
              <a:xfrm>
                <a:off x="733076" y="1259317"/>
                <a:ext cx="10725846" cy="3382914"/>
              </a:xfrm>
              <a:prstGeom prst="rect">
                <a:avLst/>
              </a:prstGeom>
              <a:solidFill>
                <a:schemeClr val="accent4">
                  <a:lumMod val="20000"/>
                  <a:lumOff val="80000"/>
                  <a:alpha val="50000"/>
                </a:schemeClr>
              </a:solidFill>
            </p:spPr>
            <p:txBody>
              <a:bodyPr wrap="square" rtlCol="0">
                <a:spAutoFit/>
              </a:bodyPr>
              <a:lstStyle/>
              <a:p>
                <a:pPr>
                  <a:spcBef>
                    <a:spcPts val="600"/>
                  </a:spcBef>
                  <a:spcAft>
                    <a:spcPts val="600"/>
                  </a:spcAft>
                </a:pPr>
                <a:r>
                  <a:rPr lang="en-US" altLang="zh-CN" sz="2400" b="1">
                    <a:solidFill>
                      <a:srgbClr val="C00000"/>
                    </a:solidFill>
                  </a:rPr>
                  <a:t>Warshall</a:t>
                </a:r>
                <a:r>
                  <a:rPr lang="zh-CN" altLang="en-US" sz="2400" b="1">
                    <a:solidFill>
                      <a:srgbClr val="C00000"/>
                    </a:solidFill>
                  </a:rPr>
                  <a:t>算法的关键点在于建立</a:t>
                </a:r>
                <a14:m>
                  <m:oMath xmlns:m="http://schemas.openxmlformats.org/officeDocument/2006/math">
                    <m:sSub>
                      <m:sSubPr>
                        <m:ctrlPr>
                          <a:rPr lang="en-US" altLang="zh-CN" sz="2400" b="1" i="1" smtClean="0">
                            <a:solidFill>
                              <a:srgbClr val="C00000"/>
                            </a:solidFill>
                            <a:latin typeface="Cambria Math" panose="02040503050406030204" pitchFamily="18" charset="0"/>
                          </a:rPr>
                        </m:ctrlPr>
                      </m:sSubPr>
                      <m:e>
                        <m:r>
                          <a:rPr lang="en-US" altLang="zh-CN" sz="2400" b="1" i="1" smtClean="0">
                            <a:solidFill>
                              <a:srgbClr val="C00000"/>
                            </a:solidFill>
                            <a:latin typeface="Cambria Math" panose="02040503050406030204" pitchFamily="18" charset="0"/>
                          </a:rPr>
                          <m:t>𝑾</m:t>
                        </m:r>
                      </m:e>
                      <m:sub>
                        <m:r>
                          <a:rPr lang="en-US" altLang="zh-CN" sz="2400" b="1" i="1" smtClean="0">
                            <a:solidFill>
                              <a:srgbClr val="C00000"/>
                            </a:solidFill>
                            <a:latin typeface="Cambria Math" panose="02040503050406030204" pitchFamily="18" charset="0"/>
                          </a:rPr>
                          <m:t>𝒌</m:t>
                        </m:r>
                      </m:sub>
                    </m:sSub>
                    <m:r>
                      <a:rPr lang="en-US" altLang="zh-CN" sz="2400" b="1" i="1" smtClean="0">
                        <a:solidFill>
                          <a:srgbClr val="C00000"/>
                        </a:solidFill>
                        <a:latin typeface="Cambria Math" panose="02040503050406030204" pitchFamily="18" charset="0"/>
                      </a:rPr>
                      <m:t>=</m:t>
                    </m:r>
                    <m:d>
                      <m:dPr>
                        <m:begChr m:val="["/>
                        <m:endChr m:val="]"/>
                        <m:ctrlPr>
                          <a:rPr lang="en-US" altLang="zh-CN" sz="2400" b="1" i="1" smtClean="0">
                            <a:solidFill>
                              <a:srgbClr val="C00000"/>
                            </a:solidFill>
                            <a:latin typeface="Cambria Math" panose="02040503050406030204" pitchFamily="18" charset="0"/>
                          </a:rPr>
                        </m:ctrlPr>
                      </m:dPr>
                      <m:e>
                        <m:sSubSup>
                          <m:sSubSupPr>
                            <m:ctrlPr>
                              <a:rPr lang="en-US" altLang="zh-CN" sz="2400" b="1" i="1" smtClean="0">
                                <a:solidFill>
                                  <a:srgbClr val="C00000"/>
                                </a:solidFill>
                                <a:latin typeface="Cambria Math" panose="02040503050406030204" pitchFamily="18" charset="0"/>
                              </a:rPr>
                            </m:ctrlPr>
                          </m:sSubSupPr>
                          <m:e>
                            <m:r>
                              <a:rPr lang="en-US" altLang="zh-CN" sz="2400" b="1" i="1" smtClean="0">
                                <a:solidFill>
                                  <a:srgbClr val="C00000"/>
                                </a:solidFill>
                                <a:latin typeface="Cambria Math" panose="02040503050406030204" pitchFamily="18" charset="0"/>
                              </a:rPr>
                              <m:t>𝒘</m:t>
                            </m:r>
                          </m:e>
                          <m:sub>
                            <m:r>
                              <a:rPr lang="en-US" altLang="zh-CN" sz="2400" b="1" i="1" smtClean="0">
                                <a:solidFill>
                                  <a:srgbClr val="C00000"/>
                                </a:solidFill>
                                <a:latin typeface="Cambria Math" panose="02040503050406030204" pitchFamily="18" charset="0"/>
                              </a:rPr>
                              <m:t>𝒊𝒋</m:t>
                            </m:r>
                          </m:sub>
                          <m:sup>
                            <m:d>
                              <m:dPr>
                                <m:begChr m:val="["/>
                                <m:endChr m:val="]"/>
                                <m:ctrlPr>
                                  <a:rPr lang="en-US" altLang="zh-CN" sz="2400" b="1" i="1" smtClean="0">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𝒌</m:t>
                                </m:r>
                              </m:e>
                            </m:d>
                          </m:sup>
                        </m:sSubSup>
                      </m:e>
                    </m:d>
                  </m:oMath>
                </a14:m>
                <a:r>
                  <a:rPr lang="zh-CN" altLang="en-US" sz="2400" b="1">
                    <a:solidFill>
                      <a:srgbClr val="C00000"/>
                    </a:solidFill>
                  </a:rPr>
                  <a:t>和</a:t>
                </a:r>
                <a14:m>
                  <m:oMath xmlns:m="http://schemas.openxmlformats.org/officeDocument/2006/math">
                    <m:sSub>
                      <m:sSubPr>
                        <m:ctrlPr>
                          <a:rPr lang="en-US" altLang="zh-CN" sz="2400" b="1" i="1" smtClean="0">
                            <a:solidFill>
                              <a:srgbClr val="C00000"/>
                            </a:solidFill>
                            <a:latin typeface="Cambria Math" panose="02040503050406030204" pitchFamily="18" charset="0"/>
                          </a:rPr>
                        </m:ctrlPr>
                      </m:sSubPr>
                      <m:e>
                        <m:r>
                          <a:rPr lang="en-US" altLang="zh-CN" sz="2400" b="1" i="1" smtClean="0">
                            <a:solidFill>
                              <a:srgbClr val="C00000"/>
                            </a:solidFill>
                            <a:latin typeface="Cambria Math" panose="02040503050406030204" pitchFamily="18" charset="0"/>
                          </a:rPr>
                          <m:t>𝑾</m:t>
                        </m:r>
                      </m:e>
                      <m:sub>
                        <m:r>
                          <a:rPr lang="en-US" altLang="zh-CN" sz="2400" b="1" i="1" smtClean="0">
                            <a:solidFill>
                              <a:srgbClr val="C00000"/>
                            </a:solidFill>
                            <a:latin typeface="Cambria Math" panose="02040503050406030204" pitchFamily="18" charset="0"/>
                          </a:rPr>
                          <m:t>𝒌</m:t>
                        </m:r>
                        <m:r>
                          <a:rPr lang="en-US" altLang="zh-CN" sz="2400" b="1" i="1" smtClean="0">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𝟏</m:t>
                        </m:r>
                      </m:sub>
                    </m:sSub>
                    <m:r>
                      <a:rPr lang="en-US" altLang="zh-CN" sz="2400" b="1" i="1" smtClean="0">
                        <a:solidFill>
                          <a:srgbClr val="C00000"/>
                        </a:solidFill>
                        <a:latin typeface="Cambria Math" panose="02040503050406030204" pitchFamily="18" charset="0"/>
                      </a:rPr>
                      <m:t>=</m:t>
                    </m:r>
                    <m:d>
                      <m:dPr>
                        <m:begChr m:val="["/>
                        <m:endChr m:val="]"/>
                        <m:ctrlPr>
                          <a:rPr lang="en-US" altLang="zh-CN" sz="2400" b="1" i="1" smtClean="0">
                            <a:solidFill>
                              <a:srgbClr val="C00000"/>
                            </a:solidFill>
                            <a:latin typeface="Cambria Math" panose="02040503050406030204" pitchFamily="18" charset="0"/>
                          </a:rPr>
                        </m:ctrlPr>
                      </m:dPr>
                      <m:e>
                        <m:sSubSup>
                          <m:sSubSupPr>
                            <m:ctrlPr>
                              <a:rPr lang="en-US" altLang="zh-CN" sz="2400" b="1" i="1" smtClean="0">
                                <a:solidFill>
                                  <a:srgbClr val="C00000"/>
                                </a:solidFill>
                                <a:latin typeface="Cambria Math" panose="02040503050406030204" pitchFamily="18" charset="0"/>
                              </a:rPr>
                            </m:ctrlPr>
                          </m:sSubSupPr>
                          <m:e>
                            <m:r>
                              <a:rPr lang="en-US" altLang="zh-CN" sz="2400" b="1" i="1" smtClean="0">
                                <a:solidFill>
                                  <a:srgbClr val="C00000"/>
                                </a:solidFill>
                                <a:latin typeface="Cambria Math" panose="02040503050406030204" pitchFamily="18" charset="0"/>
                              </a:rPr>
                              <m:t>𝒘</m:t>
                            </m:r>
                          </m:e>
                          <m:sub>
                            <m:r>
                              <a:rPr lang="en-US" altLang="zh-CN" sz="2400" b="1" i="1" smtClean="0">
                                <a:solidFill>
                                  <a:srgbClr val="C00000"/>
                                </a:solidFill>
                                <a:latin typeface="Cambria Math" panose="02040503050406030204" pitchFamily="18" charset="0"/>
                              </a:rPr>
                              <m:t>𝒊𝒋</m:t>
                            </m:r>
                          </m:sub>
                          <m:sup>
                            <m:d>
                              <m:dPr>
                                <m:begChr m:val="["/>
                                <m:endChr m:val="]"/>
                                <m:ctrlPr>
                                  <a:rPr lang="en-US" altLang="zh-CN" sz="2400" b="1" i="1" smtClean="0">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𝒌</m:t>
                                </m:r>
                                <m:r>
                                  <a:rPr lang="en-US" altLang="zh-CN" sz="2400" b="1" i="1" smtClean="0">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𝟏</m:t>
                                </m:r>
                              </m:e>
                            </m:d>
                          </m:sup>
                        </m:sSubSup>
                      </m:e>
                    </m:d>
                  </m:oMath>
                </a14:m>
                <a:r>
                  <a:rPr lang="zh-CN" altLang="en-US" sz="2400" b="1">
                    <a:solidFill>
                      <a:srgbClr val="C00000"/>
                    </a:solidFill>
                  </a:rPr>
                  <a:t>之间的递推关系</a:t>
                </a:r>
              </a:p>
              <a:p>
                <a:pPr>
                  <a:spcBef>
                    <a:spcPts val="600"/>
                  </a:spcBef>
                </a:pPr>
                <a:r>
                  <a:rPr lang="zh-CN" altLang="en-US" sz="2000" b="1">
                    <a:solidFill>
                      <a:srgbClr val="002060"/>
                    </a:solidFill>
                    <a:latin typeface="楷体" panose="02010609060101010101" pitchFamily="49" charset="-122"/>
                    <a:ea typeface="楷体" panose="02010609060101010101" pitchFamily="49" charset="-122"/>
                  </a:rPr>
                  <a:t>将</a:t>
                </a:r>
                <a14:m>
                  <m:oMath xmlns:m="http://schemas.openxmlformats.org/officeDocument/2006/math">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𝒗</m:t>
                        </m:r>
                      </m:e>
                      <m:sub>
                        <m:r>
                          <a:rPr lang="en-US" altLang="zh-CN" sz="2000" b="1" i="1" smtClean="0">
                            <a:solidFill>
                              <a:srgbClr val="002060"/>
                            </a:solidFill>
                            <a:latin typeface="Cambria Math" panose="02040503050406030204" pitchFamily="18" charset="0"/>
                          </a:rPr>
                          <m:t>𝒊</m:t>
                        </m:r>
                      </m:sub>
                    </m:sSub>
                  </m:oMath>
                </a14:m>
                <a:r>
                  <a:rPr lang="zh-CN" altLang="en-US" sz="2000" b="1">
                    <a:solidFill>
                      <a:srgbClr val="002060"/>
                    </a:solidFill>
                    <a:latin typeface="楷体" panose="02010609060101010101" pitchFamily="49" charset="-122"/>
                    <a:ea typeface="楷体" panose="02010609060101010101" pitchFamily="49" charset="-122"/>
                  </a:rPr>
                  <a:t>到</a:t>
                </a:r>
                <a14:m>
                  <m:oMath xmlns:m="http://schemas.openxmlformats.org/officeDocument/2006/math">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𝒗</m:t>
                        </m:r>
                      </m:e>
                      <m:sub>
                        <m:r>
                          <a:rPr lang="en-US" altLang="zh-CN" sz="2000" b="1" i="1" smtClean="0">
                            <a:solidFill>
                              <a:srgbClr val="002060"/>
                            </a:solidFill>
                            <a:latin typeface="Cambria Math" panose="02040503050406030204" pitchFamily="18" charset="0"/>
                          </a:rPr>
                          <m:t>𝒋</m:t>
                        </m:r>
                      </m:sub>
                    </m:sSub>
                  </m:oMath>
                </a14:m>
                <a:r>
                  <a:rPr lang="zh-CN" altLang="en-US" sz="2000" b="1">
                    <a:solidFill>
                      <a:srgbClr val="002060"/>
                    </a:solidFill>
                    <a:latin typeface="楷体" panose="02010609060101010101" pitchFamily="49" charset="-122"/>
                    <a:ea typeface="楷体" panose="02010609060101010101" pitchFamily="49" charset="-122"/>
                  </a:rPr>
                  <a:t>存在中间顶点在</a:t>
                </a:r>
                <a14:m>
                  <m:oMath xmlns:m="http://schemas.openxmlformats.org/officeDocument/2006/math">
                    <m:r>
                      <m:rPr>
                        <m:lit/>
                      </m:rPr>
                      <a:rPr lang="en-US" altLang="zh-CN" sz="2000" b="1" i="1" smtClean="0">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1">
                            <a:solidFill>
                              <a:srgbClr val="002060"/>
                            </a:solidFill>
                            <a:latin typeface="Cambria Math" panose="02040503050406030204" pitchFamily="18" charset="0"/>
                          </a:rPr>
                          <m:t>𝒗</m:t>
                        </m:r>
                      </m:e>
                      <m:sub>
                        <m:r>
                          <a:rPr lang="en-US" altLang="zh-CN" sz="2000" b="1" i="1">
                            <a:solidFill>
                              <a:srgbClr val="002060"/>
                            </a:solidFill>
                            <a:latin typeface="Cambria Math" panose="02040503050406030204" pitchFamily="18" charset="0"/>
                          </a:rPr>
                          <m:t>𝟏</m:t>
                        </m:r>
                      </m:sub>
                    </m:sSub>
                    <m:r>
                      <a:rPr lang="en-US" altLang="zh-CN" sz="2000" b="1" i="1">
                        <a:solidFill>
                          <a:srgbClr val="002060"/>
                        </a:solidFill>
                        <a:latin typeface="Cambria Math" panose="02040503050406030204" pitchFamily="18" charset="0"/>
                      </a:rPr>
                      <m:t>, ⋯, </m:t>
                    </m:r>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panose="02040503050406030204" pitchFamily="18" charset="0"/>
                          </a:rPr>
                          <m:t>𝒗</m:t>
                        </m:r>
                      </m:e>
                      <m:sub>
                        <m:r>
                          <a:rPr lang="en-US" altLang="zh-CN" sz="2000" b="1" i="1">
                            <a:solidFill>
                              <a:srgbClr val="002060"/>
                            </a:solidFill>
                            <a:latin typeface="Cambria Math" panose="02040503050406030204" pitchFamily="18" charset="0"/>
                          </a:rPr>
                          <m:t>𝒌</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𝟏</m:t>
                        </m:r>
                      </m:sub>
                    </m:sSub>
                    <m:r>
                      <a:rPr lang="en-US" altLang="zh-CN" sz="2000" b="1" i="1">
                        <a:solidFill>
                          <a:srgbClr val="002060"/>
                        </a:solidFill>
                        <a:latin typeface="Cambria Math" panose="02040503050406030204" pitchFamily="18" charset="0"/>
                      </a:rPr>
                      <m:t>, </m:t>
                    </m:r>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panose="02040503050406030204" pitchFamily="18" charset="0"/>
                          </a:rPr>
                          <m:t>𝒗</m:t>
                        </m:r>
                      </m:e>
                      <m:sub>
                        <m:r>
                          <a:rPr lang="en-US" altLang="zh-CN" sz="2000" b="1" i="1" smtClean="0">
                            <a:solidFill>
                              <a:srgbClr val="002060"/>
                            </a:solidFill>
                            <a:latin typeface="Cambria Math" panose="02040503050406030204" pitchFamily="18" charset="0"/>
                          </a:rPr>
                          <m:t>𝒌</m:t>
                        </m:r>
                      </m:sub>
                    </m:sSub>
                    <m:r>
                      <m:rPr>
                        <m:lit/>
                      </m:rPr>
                      <a:rPr lang="en-US" altLang="zh-CN" sz="2000" b="1" i="1" smtClean="0">
                        <a:solidFill>
                          <a:srgbClr val="002060"/>
                        </a:solidFill>
                        <a:latin typeface="Cambria Math" panose="02040503050406030204" pitchFamily="18" charset="0"/>
                      </a:rPr>
                      <m:t>}</m:t>
                    </m:r>
                  </m:oMath>
                </a14:m>
                <a:r>
                  <a:rPr lang="zh-CN" altLang="en-US" sz="2000" b="1">
                    <a:solidFill>
                      <a:srgbClr val="002060"/>
                    </a:solidFill>
                    <a:latin typeface="楷体" panose="02010609060101010101" pitchFamily="49" charset="-122"/>
                    <a:ea typeface="楷体" panose="02010609060101010101" pitchFamily="49" charset="-122"/>
                  </a:rPr>
                  <a:t>的有向通路的情况分两种</a:t>
                </a:r>
              </a:p>
              <a:p>
                <a:pPr marL="457200" indent="-457200">
                  <a:spcBef>
                    <a:spcPts val="600"/>
                  </a:spcBef>
                  <a:buFont typeface="+mj-lt"/>
                  <a:buAutoNum type="arabicPeriod"/>
                </a:pPr>
                <a14:m>
                  <m:oMath xmlns:m="http://schemas.openxmlformats.org/officeDocument/2006/math">
                    <m:sSub>
                      <m:sSubPr>
                        <m:ctrlPr>
                          <a:rPr lang="en-US" altLang="zh-CN" sz="2000" b="1" i="1" smtClean="0">
                            <a:solidFill>
                              <a:schemeClr val="accent6">
                                <a:lumMod val="50000"/>
                              </a:schemeClr>
                            </a:solidFill>
                            <a:latin typeface="Cambria Math" panose="02040503050406030204" pitchFamily="18" charset="0"/>
                          </a:rPr>
                        </m:ctrlPr>
                      </m:sSubPr>
                      <m:e>
                        <m:r>
                          <a:rPr lang="en-US" altLang="zh-CN" sz="2000" b="1" i="1">
                            <a:solidFill>
                              <a:schemeClr val="accent6">
                                <a:lumMod val="50000"/>
                              </a:schemeClr>
                            </a:solidFill>
                            <a:latin typeface="Cambria Math" panose="02040503050406030204" pitchFamily="18" charset="0"/>
                          </a:rPr>
                          <m:t>𝒗</m:t>
                        </m:r>
                      </m:e>
                      <m:sub>
                        <m:r>
                          <a:rPr lang="en-US" altLang="zh-CN" sz="2000" b="1" i="1">
                            <a:solidFill>
                              <a:schemeClr val="accent6">
                                <a:lumMod val="50000"/>
                              </a:schemeClr>
                            </a:solidFill>
                            <a:latin typeface="Cambria Math" panose="02040503050406030204" pitchFamily="18" charset="0"/>
                          </a:rPr>
                          <m:t>𝒊</m:t>
                        </m:r>
                      </m:sub>
                    </m:sSub>
                  </m:oMath>
                </a14:m>
                <a:r>
                  <a:rPr lang="zh-CN" altLang="en-US" sz="2000" b="1">
                    <a:solidFill>
                      <a:schemeClr val="accent6">
                        <a:lumMod val="50000"/>
                      </a:schemeClr>
                    </a:solidFill>
                  </a:rPr>
                  <a:t>到</a:t>
                </a:r>
                <a14:m>
                  <m:oMath xmlns:m="http://schemas.openxmlformats.org/officeDocument/2006/math">
                    <m:sSub>
                      <m:sSubPr>
                        <m:ctrlPr>
                          <a:rPr lang="en-US" altLang="zh-CN" sz="2000" b="1" i="1">
                            <a:solidFill>
                              <a:schemeClr val="accent6">
                                <a:lumMod val="50000"/>
                              </a:schemeClr>
                            </a:solidFill>
                            <a:latin typeface="Cambria Math" panose="02040503050406030204" pitchFamily="18" charset="0"/>
                          </a:rPr>
                        </m:ctrlPr>
                      </m:sSubPr>
                      <m:e>
                        <m:r>
                          <a:rPr lang="en-US" altLang="zh-CN" sz="2000" b="1" i="1">
                            <a:solidFill>
                              <a:schemeClr val="accent6">
                                <a:lumMod val="50000"/>
                              </a:schemeClr>
                            </a:solidFill>
                            <a:latin typeface="Cambria Math" panose="02040503050406030204" pitchFamily="18" charset="0"/>
                          </a:rPr>
                          <m:t>𝒗</m:t>
                        </m:r>
                      </m:e>
                      <m:sub>
                        <m:r>
                          <a:rPr lang="en-US" altLang="zh-CN" sz="2000" b="1" i="1">
                            <a:solidFill>
                              <a:schemeClr val="accent6">
                                <a:lumMod val="50000"/>
                              </a:schemeClr>
                            </a:solidFill>
                            <a:latin typeface="Cambria Math" panose="02040503050406030204" pitchFamily="18" charset="0"/>
                          </a:rPr>
                          <m:t>𝒋</m:t>
                        </m:r>
                      </m:sub>
                    </m:sSub>
                  </m:oMath>
                </a14:m>
                <a:r>
                  <a:rPr lang="zh-CN" altLang="en-US" sz="2000" b="1">
                    <a:solidFill>
                      <a:schemeClr val="accent6">
                        <a:lumMod val="50000"/>
                      </a:schemeClr>
                    </a:solidFill>
                  </a:rPr>
                  <a:t>存在中间顶点全部在</a:t>
                </a:r>
                <a14:m>
                  <m:oMath xmlns:m="http://schemas.openxmlformats.org/officeDocument/2006/math">
                    <m:r>
                      <m:rPr>
                        <m:lit/>
                      </m:rPr>
                      <a:rPr lang="en-US" altLang="zh-CN" sz="2000" b="1" i="1" smtClean="0">
                        <a:solidFill>
                          <a:schemeClr val="accent6">
                            <a:lumMod val="50000"/>
                          </a:schemeClr>
                        </a:solidFill>
                        <a:latin typeface="Cambria Math" panose="02040503050406030204" pitchFamily="18" charset="0"/>
                      </a:rPr>
                      <m:t>{</m:t>
                    </m:r>
                    <m:sSub>
                      <m:sSubPr>
                        <m:ctrlPr>
                          <a:rPr lang="en-US" altLang="zh-CN" sz="2000" b="1" i="1" smtClean="0">
                            <a:solidFill>
                              <a:schemeClr val="accent6">
                                <a:lumMod val="50000"/>
                              </a:schemeClr>
                            </a:solidFill>
                            <a:latin typeface="Cambria Math" panose="02040503050406030204" pitchFamily="18" charset="0"/>
                          </a:rPr>
                        </m:ctrlPr>
                      </m:sSubPr>
                      <m:e>
                        <m:r>
                          <a:rPr lang="en-US" altLang="zh-CN" sz="2000" b="1" i="1">
                            <a:solidFill>
                              <a:schemeClr val="accent6">
                                <a:lumMod val="50000"/>
                              </a:schemeClr>
                            </a:solidFill>
                            <a:latin typeface="Cambria Math" panose="02040503050406030204" pitchFamily="18" charset="0"/>
                          </a:rPr>
                          <m:t>𝒗</m:t>
                        </m:r>
                      </m:e>
                      <m:sub>
                        <m:r>
                          <a:rPr lang="en-US" altLang="zh-CN" sz="2000" b="1" i="1">
                            <a:solidFill>
                              <a:schemeClr val="accent6">
                                <a:lumMod val="50000"/>
                              </a:schemeClr>
                            </a:solidFill>
                            <a:latin typeface="Cambria Math" panose="02040503050406030204" pitchFamily="18" charset="0"/>
                          </a:rPr>
                          <m:t>𝟏</m:t>
                        </m:r>
                      </m:sub>
                    </m:sSub>
                    <m:r>
                      <a:rPr lang="en-US" altLang="zh-CN" sz="2000" b="1" i="1">
                        <a:solidFill>
                          <a:schemeClr val="accent6">
                            <a:lumMod val="50000"/>
                          </a:schemeClr>
                        </a:solidFill>
                        <a:latin typeface="Cambria Math" panose="02040503050406030204" pitchFamily="18" charset="0"/>
                      </a:rPr>
                      <m:t>, ⋯, </m:t>
                    </m:r>
                    <m:sSub>
                      <m:sSubPr>
                        <m:ctrlPr>
                          <a:rPr lang="en-US" altLang="zh-CN" sz="2000" b="1" i="1">
                            <a:solidFill>
                              <a:schemeClr val="accent6">
                                <a:lumMod val="50000"/>
                              </a:schemeClr>
                            </a:solidFill>
                            <a:latin typeface="Cambria Math" panose="02040503050406030204" pitchFamily="18" charset="0"/>
                          </a:rPr>
                        </m:ctrlPr>
                      </m:sSubPr>
                      <m:e>
                        <m:r>
                          <a:rPr lang="en-US" altLang="zh-CN" sz="2000" b="1" i="1">
                            <a:solidFill>
                              <a:schemeClr val="accent6">
                                <a:lumMod val="50000"/>
                              </a:schemeClr>
                            </a:solidFill>
                            <a:latin typeface="Cambria Math" panose="02040503050406030204" pitchFamily="18" charset="0"/>
                          </a:rPr>
                          <m:t>𝒗</m:t>
                        </m:r>
                      </m:e>
                      <m:sub>
                        <m:r>
                          <a:rPr lang="en-US" altLang="zh-CN" sz="2000" b="1" i="1">
                            <a:solidFill>
                              <a:schemeClr val="accent6">
                                <a:lumMod val="50000"/>
                              </a:schemeClr>
                            </a:solidFill>
                            <a:latin typeface="Cambria Math" panose="02040503050406030204" pitchFamily="18" charset="0"/>
                          </a:rPr>
                          <m:t>𝒌</m:t>
                        </m:r>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𝟏</m:t>
                        </m:r>
                      </m:sub>
                    </m:sSub>
                    <m:r>
                      <m:rPr>
                        <m:lit/>
                      </m:rPr>
                      <a:rPr lang="en-US" altLang="zh-CN" sz="2000" b="1" i="1">
                        <a:solidFill>
                          <a:schemeClr val="accent6">
                            <a:lumMod val="50000"/>
                          </a:schemeClr>
                        </a:solidFill>
                        <a:latin typeface="Cambria Math" panose="02040503050406030204" pitchFamily="18" charset="0"/>
                      </a:rPr>
                      <m:t>}</m:t>
                    </m:r>
                  </m:oMath>
                </a14:m>
                <a:r>
                  <a:rPr lang="zh-CN" altLang="en-US" sz="2000" b="1">
                    <a:solidFill>
                      <a:schemeClr val="accent6">
                        <a:lumMod val="50000"/>
                      </a:schemeClr>
                    </a:solidFill>
                  </a:rPr>
                  <a:t>的有向通路，即已有</a:t>
                </a:r>
                <a14:m>
                  <m:oMath xmlns:m="http://schemas.openxmlformats.org/officeDocument/2006/math">
                    <m:sSubSup>
                      <m:sSubSupPr>
                        <m:ctrlPr>
                          <a:rPr lang="en-US" altLang="zh-CN" sz="2000" b="1" i="1" smtClean="0">
                            <a:solidFill>
                              <a:srgbClr val="C00000"/>
                            </a:solidFill>
                            <a:latin typeface="Cambria Math" panose="02040503050406030204" pitchFamily="18" charset="0"/>
                          </a:rPr>
                        </m:ctrlPr>
                      </m:sSubSupPr>
                      <m:e>
                        <m:r>
                          <a:rPr lang="en-US" altLang="zh-CN" sz="2000" b="1" i="1">
                            <a:solidFill>
                              <a:srgbClr val="C00000"/>
                            </a:solidFill>
                            <a:latin typeface="Cambria Math" panose="02040503050406030204" pitchFamily="18" charset="0"/>
                          </a:rPr>
                          <m:t>𝒘</m:t>
                        </m:r>
                      </m:e>
                      <m:sub>
                        <m:r>
                          <a:rPr lang="en-US" altLang="zh-CN" sz="2000" b="1" i="1">
                            <a:solidFill>
                              <a:srgbClr val="C00000"/>
                            </a:solidFill>
                            <a:latin typeface="Cambria Math" panose="02040503050406030204" pitchFamily="18" charset="0"/>
                          </a:rPr>
                          <m:t>𝒊𝒋</m:t>
                        </m:r>
                      </m:sub>
                      <m:sup>
                        <m:d>
                          <m:dPr>
                            <m:begChr m:val="["/>
                            <m:endChr m:val="]"/>
                            <m:ctrlPr>
                              <a:rPr lang="en-US" altLang="zh-CN" sz="2000" b="1" i="1">
                                <a:solidFill>
                                  <a:srgbClr val="C00000"/>
                                </a:solidFill>
                                <a:latin typeface="Cambria Math" panose="02040503050406030204" pitchFamily="18" charset="0"/>
                              </a:rPr>
                            </m:ctrlPr>
                          </m:dPr>
                          <m:e>
                            <m:r>
                              <a:rPr lang="en-US" altLang="zh-CN" sz="2000" b="1" i="1">
                                <a:solidFill>
                                  <a:srgbClr val="C00000"/>
                                </a:solidFill>
                                <a:latin typeface="Cambria Math" panose="02040503050406030204" pitchFamily="18" charset="0"/>
                              </a:rPr>
                              <m:t>𝒌</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𝟏</m:t>
                            </m:r>
                          </m:e>
                        </m:d>
                      </m:sup>
                    </m:sSubSup>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𝟏</m:t>
                    </m:r>
                  </m:oMath>
                </a14:m>
                <a:endParaRPr lang="zh-CN" altLang="en-US" sz="2000" b="1">
                  <a:solidFill>
                    <a:srgbClr val="C00000"/>
                  </a:solidFill>
                </a:endParaRPr>
              </a:p>
              <a:p>
                <a:pPr marL="800100" lvl="1" indent="-342900">
                  <a:lnSpc>
                    <a:spcPts val="3000"/>
                  </a:lnSpc>
                  <a:spcBef>
                    <a:spcPts val="600"/>
                  </a:spcBef>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这时当然也有</a:t>
                </a:r>
                <a14:m>
                  <m:oMath xmlns:m="http://schemas.openxmlformats.org/officeDocument/2006/math">
                    <m:sSubSup>
                      <m:sSubSupPr>
                        <m:ctrlPr>
                          <a:rPr lang="en-US" altLang="zh-CN" b="1" i="1" smtClean="0">
                            <a:solidFill>
                              <a:schemeClr val="accent2">
                                <a:lumMod val="50000"/>
                              </a:schemeClr>
                            </a:solidFill>
                            <a:latin typeface="Cambria Math" panose="02040503050406030204" pitchFamily="18" charset="0"/>
                          </a:rPr>
                        </m:ctrlPr>
                      </m:sSubSupPr>
                      <m:e>
                        <m:r>
                          <a:rPr lang="en-US" altLang="zh-CN" b="1" i="1" smtClean="0">
                            <a:solidFill>
                              <a:schemeClr val="accent2">
                                <a:lumMod val="50000"/>
                              </a:schemeClr>
                            </a:solidFill>
                            <a:latin typeface="Cambria Math" panose="02040503050406030204" pitchFamily="18" charset="0"/>
                          </a:rPr>
                          <m:t>𝒘</m:t>
                        </m:r>
                      </m:e>
                      <m:sub>
                        <m:r>
                          <a:rPr lang="en-US" altLang="zh-CN" b="1" i="1" smtClean="0">
                            <a:solidFill>
                              <a:schemeClr val="accent2">
                                <a:lumMod val="50000"/>
                              </a:schemeClr>
                            </a:solidFill>
                            <a:latin typeface="Cambria Math" panose="02040503050406030204" pitchFamily="18" charset="0"/>
                          </a:rPr>
                          <m:t>𝒊𝒋</m:t>
                        </m:r>
                      </m:sub>
                      <m:sup>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𝒌</m:t>
                            </m:r>
                          </m:e>
                        </m:d>
                      </m:sup>
                    </m:sSub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oMath>
                </a14:m>
                <a:r>
                  <a:rPr lang="zh-CN" altLang="en-US" b="1">
                    <a:solidFill>
                      <a:schemeClr val="accent2">
                        <a:lumMod val="50000"/>
                      </a:schemeClr>
                    </a:solidFill>
                    <a:latin typeface="楷体" panose="02010609060101010101" pitchFamily="49" charset="-122"/>
                    <a:ea typeface="楷体" panose="02010609060101010101" pitchFamily="49" charset="-122"/>
                  </a:rPr>
                  <a:t>，即</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𝒗</m:t>
                        </m:r>
                      </m:e>
                      <m:sub>
                        <m:r>
                          <a:rPr lang="en-US" altLang="zh-CN" b="1" i="1" smtClean="0">
                            <a:solidFill>
                              <a:schemeClr val="accent2">
                                <a:lumMod val="50000"/>
                              </a:schemeClr>
                            </a:solidFill>
                            <a:latin typeface="Cambria Math" panose="02040503050406030204" pitchFamily="18" charset="0"/>
                          </a:rPr>
                          <m:t>𝒊</m:t>
                        </m:r>
                      </m:sub>
                    </m:sSub>
                  </m:oMath>
                </a14:m>
                <a:r>
                  <a:rPr lang="zh-CN" altLang="en-US" b="1">
                    <a:solidFill>
                      <a:schemeClr val="accent2">
                        <a:lumMod val="50000"/>
                      </a:schemeClr>
                    </a:solidFill>
                    <a:latin typeface="楷体" panose="02010609060101010101" pitchFamily="49" charset="-122"/>
                    <a:ea typeface="楷体" panose="02010609060101010101" pitchFamily="49" charset="-122"/>
                  </a:rPr>
                  <a:t>到</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𝒗</m:t>
                        </m:r>
                      </m:e>
                      <m:sub>
                        <m:r>
                          <a:rPr lang="en-US" altLang="zh-CN" b="1" i="1" smtClean="0">
                            <a:solidFill>
                              <a:schemeClr val="accent2">
                                <a:lumMod val="50000"/>
                              </a:schemeClr>
                            </a:solidFill>
                            <a:latin typeface="Cambria Math" panose="02040503050406030204" pitchFamily="18" charset="0"/>
                          </a:rPr>
                          <m:t>𝒋</m:t>
                        </m:r>
                      </m:sub>
                    </m:sSub>
                  </m:oMath>
                </a14:m>
                <a:r>
                  <a:rPr lang="zh-CN" altLang="en-US" b="1">
                    <a:solidFill>
                      <a:schemeClr val="accent2">
                        <a:lumMod val="50000"/>
                      </a:schemeClr>
                    </a:solidFill>
                    <a:latin typeface="楷体" panose="02010609060101010101" pitchFamily="49" charset="-122"/>
                    <a:ea typeface="楷体" panose="02010609060101010101" pitchFamily="49" charset="-122"/>
                  </a:rPr>
                  <a:t>也有中间顶点全部在</a:t>
                </a:r>
                <a14:m>
                  <m:oMath xmlns:m="http://schemas.openxmlformats.org/officeDocument/2006/math">
                    <m:r>
                      <m:rPr>
                        <m:lit/>
                      </m:rPr>
                      <a:rPr lang="en-US" altLang="zh-CN" b="1" i="1" smtClean="0">
                        <a:solidFill>
                          <a:schemeClr val="accent2">
                            <a:lumMod val="50000"/>
                          </a:schemeClr>
                        </a:solidFill>
                        <a:latin typeface="Cambria Math" panose="02040503050406030204" pitchFamily="18" charset="0"/>
                      </a:rPr>
                      <m:t>{</m:t>
                    </m:r>
                    <m:sSub>
                      <m:sSubPr>
                        <m:ctrlPr>
                          <a:rPr lang="en-US" altLang="zh-CN" b="1" i="1" smtClean="0">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𝒗</m:t>
                        </m:r>
                      </m:e>
                      <m:sub>
                        <m:r>
                          <a:rPr lang="en-US" altLang="zh-CN" b="1" i="1">
                            <a:solidFill>
                              <a:schemeClr val="accent2">
                                <a:lumMod val="50000"/>
                              </a:schemeClr>
                            </a:solidFill>
                            <a:latin typeface="Cambria Math" panose="02040503050406030204" pitchFamily="18" charset="0"/>
                          </a:rPr>
                          <m:t>𝟏</m:t>
                        </m:r>
                      </m:sub>
                    </m:sSub>
                    <m:r>
                      <a:rPr lang="en-US" altLang="zh-CN" b="1" i="1">
                        <a:solidFill>
                          <a:schemeClr val="accent2">
                            <a:lumMod val="50000"/>
                          </a:schemeClr>
                        </a:solidFill>
                        <a:latin typeface="Cambria Math" panose="02040503050406030204" pitchFamily="18" charset="0"/>
                      </a:rPr>
                      <m:t>, ⋯, </m:t>
                    </m:r>
                    <m:sSub>
                      <m:sSubPr>
                        <m:ctrlPr>
                          <a:rPr lang="en-US" altLang="zh-CN" b="1" i="1">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𝒗</m:t>
                        </m:r>
                      </m:e>
                      <m:sub>
                        <m:r>
                          <a:rPr lang="en-US" altLang="zh-CN" b="1" i="1">
                            <a:solidFill>
                              <a:schemeClr val="accent2">
                                <a:lumMod val="50000"/>
                              </a:schemeClr>
                            </a:solidFill>
                            <a:latin typeface="Cambria Math" panose="02040503050406030204" pitchFamily="18" charset="0"/>
                          </a:rPr>
                          <m:t>𝒌</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𝟏</m:t>
                        </m:r>
                      </m:sub>
                    </m:sSub>
                    <m:r>
                      <a:rPr lang="en-US" altLang="zh-CN" b="1" i="1">
                        <a:solidFill>
                          <a:schemeClr val="accent2">
                            <a:lumMod val="50000"/>
                          </a:schemeClr>
                        </a:solidFill>
                        <a:latin typeface="Cambria Math" panose="02040503050406030204" pitchFamily="18" charset="0"/>
                      </a:rPr>
                      <m:t>, </m:t>
                    </m:r>
                    <m:sSub>
                      <m:sSubPr>
                        <m:ctrlPr>
                          <a:rPr lang="en-US" altLang="zh-CN" b="1" i="1" smtClean="0">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𝒗</m:t>
                        </m:r>
                      </m:e>
                      <m:sub>
                        <m:r>
                          <a:rPr lang="en-US" altLang="zh-CN" b="1" i="1" smtClean="0">
                            <a:solidFill>
                              <a:schemeClr val="accent2">
                                <a:lumMod val="50000"/>
                              </a:schemeClr>
                            </a:solidFill>
                            <a:latin typeface="Cambria Math" panose="02040503050406030204" pitchFamily="18" charset="0"/>
                          </a:rPr>
                          <m:t>𝒌</m:t>
                        </m:r>
                      </m:sub>
                    </m:sSub>
                    <m:r>
                      <m:rPr>
                        <m:lit/>
                      </m:rPr>
                      <a:rPr lang="en-US" altLang="zh-CN" b="1" i="1">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latin typeface="楷体" panose="02010609060101010101" pitchFamily="49" charset="-122"/>
                    <a:ea typeface="楷体" panose="02010609060101010101" pitchFamily="49" charset="-122"/>
                  </a:rPr>
                  <a:t>的有向通路</a:t>
                </a:r>
              </a:p>
              <a:p>
                <a:pPr marL="457200" indent="-457200">
                  <a:spcBef>
                    <a:spcPts val="600"/>
                  </a:spcBef>
                  <a:buFont typeface="+mj-lt"/>
                  <a:buAutoNum type="arabicPeriod"/>
                </a:pPr>
                <a14:m>
                  <m:oMath xmlns:m="http://schemas.openxmlformats.org/officeDocument/2006/math">
                    <m:sSub>
                      <m:sSubPr>
                        <m:ctrlPr>
                          <a:rPr lang="en-US" altLang="zh-CN" sz="2000" b="1" i="1" smtClean="0">
                            <a:solidFill>
                              <a:schemeClr val="accent6">
                                <a:lumMod val="50000"/>
                              </a:schemeClr>
                            </a:solidFill>
                            <a:latin typeface="Cambria Math" panose="02040503050406030204" pitchFamily="18" charset="0"/>
                          </a:rPr>
                        </m:ctrlPr>
                      </m:sSubPr>
                      <m:e>
                        <m:r>
                          <a:rPr lang="en-US" altLang="zh-CN" sz="2000" b="1" i="1" smtClean="0">
                            <a:solidFill>
                              <a:schemeClr val="accent6">
                                <a:lumMod val="50000"/>
                              </a:schemeClr>
                            </a:solidFill>
                            <a:latin typeface="Cambria Math" panose="02040503050406030204" pitchFamily="18" charset="0"/>
                          </a:rPr>
                          <m:t>𝒗</m:t>
                        </m:r>
                      </m:e>
                      <m:sub>
                        <m:r>
                          <a:rPr lang="en-US" altLang="zh-CN" sz="2000" b="1" i="1" smtClean="0">
                            <a:solidFill>
                              <a:schemeClr val="accent6">
                                <a:lumMod val="50000"/>
                              </a:schemeClr>
                            </a:solidFill>
                            <a:latin typeface="Cambria Math" panose="02040503050406030204" pitchFamily="18" charset="0"/>
                          </a:rPr>
                          <m:t>𝒊</m:t>
                        </m:r>
                      </m:sub>
                    </m:sSub>
                  </m:oMath>
                </a14:m>
                <a:r>
                  <a:rPr lang="zh-CN" altLang="en-US" sz="2000" b="1">
                    <a:solidFill>
                      <a:schemeClr val="accent6">
                        <a:lumMod val="50000"/>
                      </a:schemeClr>
                    </a:solidFill>
                  </a:rPr>
                  <a:t>到</a:t>
                </a:r>
                <a14:m>
                  <m:oMath xmlns:m="http://schemas.openxmlformats.org/officeDocument/2006/math">
                    <m:sSub>
                      <m:sSubPr>
                        <m:ctrlPr>
                          <a:rPr lang="en-US" altLang="zh-CN" sz="2000" b="1" i="1" smtClean="0">
                            <a:solidFill>
                              <a:schemeClr val="accent6">
                                <a:lumMod val="50000"/>
                              </a:schemeClr>
                            </a:solidFill>
                            <a:latin typeface="Cambria Math" panose="02040503050406030204" pitchFamily="18" charset="0"/>
                          </a:rPr>
                        </m:ctrlPr>
                      </m:sSubPr>
                      <m:e>
                        <m:r>
                          <a:rPr lang="en-US" altLang="zh-CN" sz="2000" b="1" i="1" smtClean="0">
                            <a:solidFill>
                              <a:schemeClr val="accent6">
                                <a:lumMod val="50000"/>
                              </a:schemeClr>
                            </a:solidFill>
                            <a:latin typeface="Cambria Math" panose="02040503050406030204" pitchFamily="18" charset="0"/>
                          </a:rPr>
                          <m:t>𝒗</m:t>
                        </m:r>
                      </m:e>
                      <m:sub>
                        <m:r>
                          <a:rPr lang="en-US" altLang="zh-CN" sz="2000" b="1" i="1" smtClean="0">
                            <a:solidFill>
                              <a:schemeClr val="accent6">
                                <a:lumMod val="50000"/>
                              </a:schemeClr>
                            </a:solidFill>
                            <a:latin typeface="Cambria Math" panose="02040503050406030204" pitchFamily="18" charset="0"/>
                          </a:rPr>
                          <m:t>𝒌</m:t>
                        </m:r>
                      </m:sub>
                    </m:sSub>
                  </m:oMath>
                </a14:m>
                <a:r>
                  <a:rPr lang="zh-CN" altLang="en-US" sz="2000" b="1">
                    <a:solidFill>
                      <a:schemeClr val="accent6">
                        <a:lumMod val="50000"/>
                      </a:schemeClr>
                    </a:solidFill>
                  </a:rPr>
                  <a:t>存在中间顶点全部在</a:t>
                </a:r>
                <a14:m>
                  <m:oMath xmlns:m="http://schemas.openxmlformats.org/officeDocument/2006/math">
                    <m:r>
                      <m:rPr>
                        <m:lit/>
                      </m:rPr>
                      <a:rPr lang="en-US" altLang="zh-CN" sz="2000" b="1" i="1" smtClean="0">
                        <a:solidFill>
                          <a:schemeClr val="accent6">
                            <a:lumMod val="50000"/>
                          </a:schemeClr>
                        </a:solidFill>
                        <a:latin typeface="Cambria Math" panose="02040503050406030204" pitchFamily="18" charset="0"/>
                      </a:rPr>
                      <m:t>{</m:t>
                    </m:r>
                    <m:sSub>
                      <m:sSubPr>
                        <m:ctrlPr>
                          <a:rPr lang="en-US" altLang="zh-CN" sz="2000" b="1" i="1" smtClean="0">
                            <a:solidFill>
                              <a:schemeClr val="accent6">
                                <a:lumMod val="50000"/>
                              </a:schemeClr>
                            </a:solidFill>
                            <a:latin typeface="Cambria Math" panose="02040503050406030204" pitchFamily="18" charset="0"/>
                          </a:rPr>
                        </m:ctrlPr>
                      </m:sSubPr>
                      <m:e>
                        <m:r>
                          <a:rPr lang="en-US" altLang="zh-CN" sz="2000" b="1" i="1">
                            <a:solidFill>
                              <a:schemeClr val="accent6">
                                <a:lumMod val="50000"/>
                              </a:schemeClr>
                            </a:solidFill>
                            <a:latin typeface="Cambria Math" panose="02040503050406030204" pitchFamily="18" charset="0"/>
                          </a:rPr>
                          <m:t>𝒗</m:t>
                        </m:r>
                      </m:e>
                      <m:sub>
                        <m:r>
                          <a:rPr lang="en-US" altLang="zh-CN" sz="2000" b="1" i="1">
                            <a:solidFill>
                              <a:schemeClr val="accent6">
                                <a:lumMod val="50000"/>
                              </a:schemeClr>
                            </a:solidFill>
                            <a:latin typeface="Cambria Math" panose="02040503050406030204" pitchFamily="18" charset="0"/>
                          </a:rPr>
                          <m:t>𝟏</m:t>
                        </m:r>
                      </m:sub>
                    </m:sSub>
                    <m:r>
                      <a:rPr lang="en-US" altLang="zh-CN" sz="2000" b="1" i="1">
                        <a:solidFill>
                          <a:schemeClr val="accent6">
                            <a:lumMod val="50000"/>
                          </a:schemeClr>
                        </a:solidFill>
                        <a:latin typeface="Cambria Math" panose="02040503050406030204" pitchFamily="18" charset="0"/>
                      </a:rPr>
                      <m:t>, ⋯, </m:t>
                    </m:r>
                    <m:sSub>
                      <m:sSubPr>
                        <m:ctrlPr>
                          <a:rPr lang="en-US" altLang="zh-CN" sz="2000" b="1" i="1">
                            <a:solidFill>
                              <a:schemeClr val="accent6">
                                <a:lumMod val="50000"/>
                              </a:schemeClr>
                            </a:solidFill>
                            <a:latin typeface="Cambria Math" panose="02040503050406030204" pitchFamily="18" charset="0"/>
                          </a:rPr>
                        </m:ctrlPr>
                      </m:sSubPr>
                      <m:e>
                        <m:r>
                          <a:rPr lang="en-US" altLang="zh-CN" sz="2000" b="1" i="1">
                            <a:solidFill>
                              <a:schemeClr val="accent6">
                                <a:lumMod val="50000"/>
                              </a:schemeClr>
                            </a:solidFill>
                            <a:latin typeface="Cambria Math" panose="02040503050406030204" pitchFamily="18" charset="0"/>
                          </a:rPr>
                          <m:t>𝒗</m:t>
                        </m:r>
                      </m:e>
                      <m:sub>
                        <m:r>
                          <a:rPr lang="en-US" altLang="zh-CN" sz="2000" b="1" i="1">
                            <a:solidFill>
                              <a:schemeClr val="accent6">
                                <a:lumMod val="50000"/>
                              </a:schemeClr>
                            </a:solidFill>
                            <a:latin typeface="Cambria Math" panose="02040503050406030204" pitchFamily="18" charset="0"/>
                          </a:rPr>
                          <m:t>𝒌</m:t>
                        </m:r>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𝟏</m:t>
                        </m:r>
                      </m:sub>
                    </m:sSub>
                    <m:r>
                      <m:rPr>
                        <m:lit/>
                      </m:rPr>
                      <a:rPr lang="en-US" altLang="zh-CN" sz="2000" b="1" i="1" smtClean="0">
                        <a:solidFill>
                          <a:schemeClr val="accent6">
                            <a:lumMod val="50000"/>
                          </a:schemeClr>
                        </a:solidFill>
                        <a:latin typeface="Cambria Math" panose="02040503050406030204" pitchFamily="18" charset="0"/>
                      </a:rPr>
                      <m:t>}</m:t>
                    </m:r>
                  </m:oMath>
                </a14:m>
                <a:r>
                  <a:rPr lang="zh-CN" altLang="en-US" sz="2000" b="1">
                    <a:solidFill>
                      <a:schemeClr val="accent6">
                        <a:lumMod val="50000"/>
                      </a:schemeClr>
                    </a:solidFill>
                  </a:rPr>
                  <a:t>的有向通路，而且</a:t>
                </a:r>
                <a14:m>
                  <m:oMath xmlns:m="http://schemas.openxmlformats.org/officeDocument/2006/math">
                    <m:sSub>
                      <m:sSubPr>
                        <m:ctrlPr>
                          <a:rPr lang="en-US" altLang="zh-CN" sz="2000" b="1" i="1" smtClean="0">
                            <a:solidFill>
                              <a:schemeClr val="accent6">
                                <a:lumMod val="50000"/>
                              </a:schemeClr>
                            </a:solidFill>
                            <a:latin typeface="Cambria Math" panose="02040503050406030204" pitchFamily="18" charset="0"/>
                          </a:rPr>
                        </m:ctrlPr>
                      </m:sSubPr>
                      <m:e>
                        <m:r>
                          <a:rPr lang="en-US" altLang="zh-CN" sz="2000" b="1" i="1" smtClean="0">
                            <a:solidFill>
                              <a:schemeClr val="accent6">
                                <a:lumMod val="50000"/>
                              </a:schemeClr>
                            </a:solidFill>
                            <a:latin typeface="Cambria Math" panose="02040503050406030204" pitchFamily="18" charset="0"/>
                          </a:rPr>
                          <m:t>𝒗</m:t>
                        </m:r>
                      </m:e>
                      <m:sub>
                        <m:r>
                          <a:rPr lang="en-US" altLang="zh-CN" sz="2000" b="1" i="1" smtClean="0">
                            <a:solidFill>
                              <a:schemeClr val="accent6">
                                <a:lumMod val="50000"/>
                              </a:schemeClr>
                            </a:solidFill>
                            <a:latin typeface="Cambria Math" panose="02040503050406030204" pitchFamily="18" charset="0"/>
                          </a:rPr>
                          <m:t>𝒌</m:t>
                        </m:r>
                      </m:sub>
                    </m:sSub>
                  </m:oMath>
                </a14:m>
                <a:r>
                  <a:rPr lang="zh-CN" altLang="en-US" sz="2000" b="1">
                    <a:solidFill>
                      <a:schemeClr val="accent6">
                        <a:lumMod val="50000"/>
                      </a:schemeClr>
                    </a:solidFill>
                  </a:rPr>
                  <a:t>到</a:t>
                </a:r>
                <a14:m>
                  <m:oMath xmlns:m="http://schemas.openxmlformats.org/officeDocument/2006/math">
                    <m:sSub>
                      <m:sSubPr>
                        <m:ctrlPr>
                          <a:rPr lang="en-US" altLang="zh-CN" sz="2000" b="1" i="1" smtClean="0">
                            <a:solidFill>
                              <a:schemeClr val="accent6">
                                <a:lumMod val="50000"/>
                              </a:schemeClr>
                            </a:solidFill>
                            <a:latin typeface="Cambria Math" panose="02040503050406030204" pitchFamily="18" charset="0"/>
                          </a:rPr>
                        </m:ctrlPr>
                      </m:sSubPr>
                      <m:e>
                        <m:r>
                          <a:rPr lang="en-US" altLang="zh-CN" sz="2000" b="1" i="1" smtClean="0">
                            <a:solidFill>
                              <a:schemeClr val="accent6">
                                <a:lumMod val="50000"/>
                              </a:schemeClr>
                            </a:solidFill>
                            <a:latin typeface="Cambria Math" panose="02040503050406030204" pitchFamily="18" charset="0"/>
                          </a:rPr>
                          <m:t>𝒗</m:t>
                        </m:r>
                      </m:e>
                      <m:sub>
                        <m:r>
                          <a:rPr lang="en-US" altLang="zh-CN" sz="2000" b="1" i="1" smtClean="0">
                            <a:solidFill>
                              <a:schemeClr val="accent6">
                                <a:lumMod val="50000"/>
                              </a:schemeClr>
                            </a:solidFill>
                            <a:latin typeface="Cambria Math" panose="02040503050406030204" pitchFamily="18" charset="0"/>
                          </a:rPr>
                          <m:t>𝒋</m:t>
                        </m:r>
                      </m:sub>
                    </m:sSub>
                  </m:oMath>
                </a14:m>
                <a:r>
                  <a:rPr lang="zh-CN" altLang="en-US" sz="2000" b="1">
                    <a:solidFill>
                      <a:schemeClr val="accent6">
                        <a:lumMod val="50000"/>
                      </a:schemeClr>
                    </a:solidFill>
                  </a:rPr>
                  <a:t>也存在中间顶点全部在</a:t>
                </a:r>
                <a14:m>
                  <m:oMath xmlns:m="http://schemas.openxmlformats.org/officeDocument/2006/math">
                    <m:r>
                      <m:rPr>
                        <m:lit/>
                      </m:rPr>
                      <a:rPr lang="en-US" altLang="zh-CN" sz="2000" b="1" i="1" smtClean="0">
                        <a:solidFill>
                          <a:schemeClr val="accent6">
                            <a:lumMod val="50000"/>
                          </a:schemeClr>
                        </a:solidFill>
                        <a:latin typeface="Cambria Math" panose="02040503050406030204" pitchFamily="18" charset="0"/>
                      </a:rPr>
                      <m:t>{</m:t>
                    </m:r>
                    <m:sSub>
                      <m:sSubPr>
                        <m:ctrlPr>
                          <a:rPr lang="en-US" altLang="zh-CN" sz="2000" b="1" i="1" smtClean="0">
                            <a:solidFill>
                              <a:schemeClr val="accent6">
                                <a:lumMod val="50000"/>
                              </a:schemeClr>
                            </a:solidFill>
                            <a:latin typeface="Cambria Math" panose="02040503050406030204" pitchFamily="18" charset="0"/>
                          </a:rPr>
                        </m:ctrlPr>
                      </m:sSubPr>
                      <m:e>
                        <m:r>
                          <a:rPr lang="en-US" altLang="zh-CN" sz="2000" b="1" i="1">
                            <a:solidFill>
                              <a:schemeClr val="accent6">
                                <a:lumMod val="50000"/>
                              </a:schemeClr>
                            </a:solidFill>
                            <a:latin typeface="Cambria Math" panose="02040503050406030204" pitchFamily="18" charset="0"/>
                          </a:rPr>
                          <m:t>𝒗</m:t>
                        </m:r>
                      </m:e>
                      <m:sub>
                        <m:r>
                          <a:rPr lang="en-US" altLang="zh-CN" sz="2000" b="1" i="1">
                            <a:solidFill>
                              <a:schemeClr val="accent6">
                                <a:lumMod val="50000"/>
                              </a:schemeClr>
                            </a:solidFill>
                            <a:latin typeface="Cambria Math" panose="02040503050406030204" pitchFamily="18" charset="0"/>
                          </a:rPr>
                          <m:t>𝟏</m:t>
                        </m:r>
                      </m:sub>
                    </m:sSub>
                    <m:r>
                      <a:rPr lang="en-US" altLang="zh-CN" sz="2000" b="1" i="1">
                        <a:solidFill>
                          <a:schemeClr val="accent6">
                            <a:lumMod val="50000"/>
                          </a:schemeClr>
                        </a:solidFill>
                        <a:latin typeface="Cambria Math" panose="02040503050406030204" pitchFamily="18" charset="0"/>
                      </a:rPr>
                      <m:t>, ⋯, </m:t>
                    </m:r>
                    <m:sSub>
                      <m:sSubPr>
                        <m:ctrlPr>
                          <a:rPr lang="en-US" altLang="zh-CN" sz="2000" b="1" i="1">
                            <a:solidFill>
                              <a:schemeClr val="accent6">
                                <a:lumMod val="50000"/>
                              </a:schemeClr>
                            </a:solidFill>
                            <a:latin typeface="Cambria Math" panose="02040503050406030204" pitchFamily="18" charset="0"/>
                          </a:rPr>
                        </m:ctrlPr>
                      </m:sSubPr>
                      <m:e>
                        <m:r>
                          <a:rPr lang="en-US" altLang="zh-CN" sz="2000" b="1" i="1">
                            <a:solidFill>
                              <a:schemeClr val="accent6">
                                <a:lumMod val="50000"/>
                              </a:schemeClr>
                            </a:solidFill>
                            <a:latin typeface="Cambria Math" panose="02040503050406030204" pitchFamily="18" charset="0"/>
                          </a:rPr>
                          <m:t>𝒗</m:t>
                        </m:r>
                      </m:e>
                      <m:sub>
                        <m:r>
                          <a:rPr lang="en-US" altLang="zh-CN" sz="2000" b="1" i="1">
                            <a:solidFill>
                              <a:schemeClr val="accent6">
                                <a:lumMod val="50000"/>
                              </a:schemeClr>
                            </a:solidFill>
                            <a:latin typeface="Cambria Math" panose="02040503050406030204" pitchFamily="18" charset="0"/>
                          </a:rPr>
                          <m:t>𝒌</m:t>
                        </m:r>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𝟏</m:t>
                        </m:r>
                      </m:sub>
                    </m:sSub>
                    <m:r>
                      <m:rPr>
                        <m:lit/>
                      </m:rPr>
                      <a:rPr lang="en-US" altLang="zh-CN" sz="2000" b="1" i="1">
                        <a:solidFill>
                          <a:schemeClr val="accent6">
                            <a:lumMod val="50000"/>
                          </a:schemeClr>
                        </a:solidFill>
                        <a:latin typeface="Cambria Math" panose="02040503050406030204" pitchFamily="18" charset="0"/>
                      </a:rPr>
                      <m:t>}</m:t>
                    </m:r>
                  </m:oMath>
                </a14:m>
                <a:r>
                  <a:rPr lang="zh-CN" altLang="en-US" sz="2000" b="1">
                    <a:solidFill>
                      <a:schemeClr val="accent6">
                        <a:lumMod val="50000"/>
                      </a:schemeClr>
                    </a:solidFill>
                  </a:rPr>
                  <a:t>的有向通路，即有</a:t>
                </a:r>
                <a14:m>
                  <m:oMath xmlns:m="http://schemas.openxmlformats.org/officeDocument/2006/math">
                    <m:sSubSup>
                      <m:sSubSupPr>
                        <m:ctrlPr>
                          <a:rPr lang="en-US" altLang="zh-CN" sz="2000" b="1" i="1" smtClean="0">
                            <a:solidFill>
                              <a:srgbClr val="C00000"/>
                            </a:solidFill>
                            <a:latin typeface="Cambria Math" panose="02040503050406030204" pitchFamily="18" charset="0"/>
                          </a:rPr>
                        </m:ctrlPr>
                      </m:sSubSupPr>
                      <m:e>
                        <m:r>
                          <a:rPr lang="en-US" altLang="zh-CN" sz="2000" b="1" i="1">
                            <a:solidFill>
                              <a:srgbClr val="C00000"/>
                            </a:solidFill>
                            <a:latin typeface="Cambria Math" panose="02040503050406030204" pitchFamily="18" charset="0"/>
                          </a:rPr>
                          <m:t>𝒘</m:t>
                        </m:r>
                      </m:e>
                      <m:sub>
                        <m:r>
                          <a:rPr lang="en-US" altLang="zh-CN" sz="2000" b="1" i="1">
                            <a:solidFill>
                              <a:srgbClr val="C00000"/>
                            </a:solidFill>
                            <a:latin typeface="Cambria Math" panose="02040503050406030204" pitchFamily="18" charset="0"/>
                          </a:rPr>
                          <m:t>𝒊𝒌</m:t>
                        </m:r>
                      </m:sub>
                      <m:sup>
                        <m:d>
                          <m:dPr>
                            <m:begChr m:val="["/>
                            <m:endChr m:val="]"/>
                            <m:ctrlPr>
                              <a:rPr lang="en-US" altLang="zh-CN" sz="2000" b="1" i="1">
                                <a:solidFill>
                                  <a:srgbClr val="C00000"/>
                                </a:solidFill>
                                <a:latin typeface="Cambria Math" panose="02040503050406030204" pitchFamily="18" charset="0"/>
                              </a:rPr>
                            </m:ctrlPr>
                          </m:dPr>
                          <m:e>
                            <m:r>
                              <a:rPr lang="en-US" altLang="zh-CN" sz="2000" b="1" i="1">
                                <a:solidFill>
                                  <a:srgbClr val="C00000"/>
                                </a:solidFill>
                                <a:latin typeface="Cambria Math" panose="02040503050406030204" pitchFamily="18" charset="0"/>
                              </a:rPr>
                              <m:t>𝒌</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𝟏</m:t>
                            </m:r>
                          </m:e>
                        </m:d>
                      </m:sup>
                    </m:sSubSup>
                    <m:r>
                      <a:rPr lang="en-US" altLang="zh-CN" sz="2000" b="1" i="1">
                        <a:solidFill>
                          <a:srgbClr val="C00000"/>
                        </a:solidFill>
                        <a:latin typeface="Cambria Math" panose="02040503050406030204" pitchFamily="18" charset="0"/>
                      </a:rPr>
                      <m:t>= </m:t>
                    </m:r>
                    <m:r>
                      <a:rPr lang="en-US" altLang="zh-CN" sz="2000" b="1" i="1">
                        <a:solidFill>
                          <a:srgbClr val="C00000"/>
                        </a:solidFill>
                        <a:latin typeface="Cambria Math" panose="02040503050406030204" pitchFamily="18" charset="0"/>
                      </a:rPr>
                      <m:t>𝟏</m:t>
                    </m:r>
                  </m:oMath>
                </a14:m>
                <a:r>
                  <a:rPr lang="zh-CN" altLang="en-US" sz="2000" b="1">
                    <a:solidFill>
                      <a:srgbClr val="C00000"/>
                    </a:solidFill>
                  </a:rPr>
                  <a:t>且</a:t>
                </a:r>
                <a14:m>
                  <m:oMath xmlns:m="http://schemas.openxmlformats.org/officeDocument/2006/math">
                    <m:sSubSup>
                      <m:sSubSupPr>
                        <m:ctrlPr>
                          <a:rPr lang="en-US" altLang="zh-CN" sz="2000" b="1" i="1">
                            <a:solidFill>
                              <a:srgbClr val="C00000"/>
                            </a:solidFill>
                            <a:latin typeface="Cambria Math" panose="02040503050406030204" pitchFamily="18" charset="0"/>
                          </a:rPr>
                        </m:ctrlPr>
                      </m:sSubSupPr>
                      <m:e>
                        <m:r>
                          <a:rPr lang="en-US" altLang="zh-CN" sz="2000" b="1" i="1">
                            <a:solidFill>
                              <a:srgbClr val="C00000"/>
                            </a:solidFill>
                            <a:latin typeface="Cambria Math" panose="02040503050406030204" pitchFamily="18" charset="0"/>
                          </a:rPr>
                          <m:t>𝒘</m:t>
                        </m:r>
                      </m:e>
                      <m:sub>
                        <m:r>
                          <a:rPr lang="en-US" altLang="zh-CN" sz="2000" b="1" i="1">
                            <a:solidFill>
                              <a:srgbClr val="C00000"/>
                            </a:solidFill>
                            <a:latin typeface="Cambria Math" panose="02040503050406030204" pitchFamily="18" charset="0"/>
                          </a:rPr>
                          <m:t>𝒌𝒋</m:t>
                        </m:r>
                      </m:sub>
                      <m:sup>
                        <m:d>
                          <m:dPr>
                            <m:begChr m:val="["/>
                            <m:endChr m:val="]"/>
                            <m:ctrlPr>
                              <a:rPr lang="en-US" altLang="zh-CN" sz="2000" b="1" i="1">
                                <a:solidFill>
                                  <a:srgbClr val="C00000"/>
                                </a:solidFill>
                                <a:latin typeface="Cambria Math" panose="02040503050406030204" pitchFamily="18" charset="0"/>
                              </a:rPr>
                            </m:ctrlPr>
                          </m:dPr>
                          <m:e>
                            <m:r>
                              <a:rPr lang="en-US" altLang="zh-CN" sz="2000" b="1" i="1">
                                <a:solidFill>
                                  <a:srgbClr val="C00000"/>
                                </a:solidFill>
                                <a:latin typeface="Cambria Math" panose="02040503050406030204" pitchFamily="18" charset="0"/>
                              </a:rPr>
                              <m:t>𝒌</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𝟏</m:t>
                            </m:r>
                          </m:e>
                        </m:d>
                      </m:sup>
                    </m:sSubSup>
                    <m:r>
                      <a:rPr lang="en-US" altLang="zh-CN" sz="2000" b="1" i="1">
                        <a:solidFill>
                          <a:srgbClr val="C00000"/>
                        </a:solidFill>
                        <a:latin typeface="Cambria Math" panose="02040503050406030204" pitchFamily="18" charset="0"/>
                      </a:rPr>
                      <m:t>= </m:t>
                    </m:r>
                    <m:r>
                      <a:rPr lang="en-US" altLang="zh-CN" sz="2000" b="1" i="1">
                        <a:solidFill>
                          <a:srgbClr val="C00000"/>
                        </a:solidFill>
                        <a:latin typeface="Cambria Math" panose="02040503050406030204" pitchFamily="18" charset="0"/>
                      </a:rPr>
                      <m:t>𝟏</m:t>
                    </m:r>
                  </m:oMath>
                </a14:m>
                <a:endParaRPr lang="zh-CN" altLang="en-US" sz="2000" b="1">
                  <a:solidFill>
                    <a:srgbClr val="C00000"/>
                  </a:solidFill>
                </a:endParaRPr>
              </a:p>
              <a:p>
                <a:pPr marL="800100" lvl="1" indent="-342900">
                  <a:lnSpc>
                    <a:spcPts val="3000"/>
                  </a:lnSpc>
                  <a:spcBef>
                    <a:spcPts val="600"/>
                  </a:spcBef>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这时再将</a:t>
                </a:r>
                <a14:m>
                  <m:oMath xmlns:m="http://schemas.openxmlformats.org/officeDocument/2006/math">
                    <m:sSub>
                      <m:sSubPr>
                        <m:ctrlPr>
                          <a:rPr lang="en-US" altLang="zh-CN" b="1" i="1">
                            <a:solidFill>
                              <a:schemeClr val="accent2">
                                <a:lumMod val="50000"/>
                              </a:schemeClr>
                            </a:solidFill>
                            <a:latin typeface="Cambria Math" panose="02040503050406030204" pitchFamily="18" charset="0"/>
                            <a:ea typeface="楷体" panose="02010609060101010101" pitchFamily="49" charset="-122"/>
                          </a:rPr>
                        </m:ctrlPr>
                      </m:sSubPr>
                      <m:e>
                        <m:r>
                          <a:rPr lang="en-US" altLang="zh-CN" b="1">
                            <a:solidFill>
                              <a:schemeClr val="accent2">
                                <a:lumMod val="50000"/>
                              </a:schemeClr>
                            </a:solidFill>
                            <a:latin typeface="Cambria Math" panose="02040503050406030204" pitchFamily="18" charset="0"/>
                            <a:ea typeface="楷体" panose="02010609060101010101" pitchFamily="49" charset="-122"/>
                          </a:rPr>
                          <m:t>𝒗</m:t>
                        </m:r>
                      </m:e>
                      <m:sub>
                        <m:r>
                          <a:rPr lang="en-US" altLang="zh-CN" b="1">
                            <a:solidFill>
                              <a:schemeClr val="accent2">
                                <a:lumMod val="50000"/>
                              </a:schemeClr>
                            </a:solidFill>
                            <a:latin typeface="Cambria Math" panose="02040503050406030204" pitchFamily="18" charset="0"/>
                            <a:ea typeface="楷体" panose="02010609060101010101" pitchFamily="49" charset="-122"/>
                          </a:rPr>
                          <m:t>𝒌</m:t>
                        </m:r>
                      </m:sub>
                    </m:sSub>
                  </m:oMath>
                </a14:m>
                <a:r>
                  <a:rPr lang="zh-CN" altLang="en-US" b="1">
                    <a:solidFill>
                      <a:schemeClr val="accent2">
                        <a:lumMod val="50000"/>
                      </a:schemeClr>
                    </a:solidFill>
                    <a:latin typeface="楷体" panose="02010609060101010101" pitchFamily="49" charset="-122"/>
                    <a:ea typeface="楷体" panose="02010609060101010101" pitchFamily="49" charset="-122"/>
                  </a:rPr>
                  <a:t>作为中间顶点考虑进来，</a:t>
                </a:r>
                <a14:m>
                  <m:oMath xmlns:m="http://schemas.openxmlformats.org/officeDocument/2006/math">
                    <m:sSub>
                      <m:sSubPr>
                        <m:ctrlPr>
                          <a:rPr lang="en-US" altLang="zh-CN" b="1" i="1">
                            <a:solidFill>
                              <a:schemeClr val="accent2">
                                <a:lumMod val="50000"/>
                              </a:schemeClr>
                            </a:solidFill>
                            <a:latin typeface="Cambria Math" panose="02040503050406030204" pitchFamily="18" charset="0"/>
                            <a:ea typeface="楷体" panose="02010609060101010101" pitchFamily="49" charset="-122"/>
                          </a:rPr>
                        </m:ctrlPr>
                      </m:sSubPr>
                      <m:e>
                        <m:r>
                          <a:rPr lang="en-US" altLang="zh-CN" b="1">
                            <a:solidFill>
                              <a:schemeClr val="accent2">
                                <a:lumMod val="50000"/>
                              </a:schemeClr>
                            </a:solidFill>
                            <a:latin typeface="Cambria Math" panose="02040503050406030204" pitchFamily="18" charset="0"/>
                            <a:ea typeface="楷体" panose="02010609060101010101" pitchFamily="49" charset="-122"/>
                          </a:rPr>
                          <m:t>𝒗</m:t>
                        </m:r>
                      </m:e>
                      <m:sub>
                        <m:r>
                          <a:rPr lang="en-US" altLang="zh-CN" b="1">
                            <a:solidFill>
                              <a:schemeClr val="accent2">
                                <a:lumMod val="50000"/>
                              </a:schemeClr>
                            </a:solidFill>
                            <a:latin typeface="Cambria Math" panose="02040503050406030204" pitchFamily="18" charset="0"/>
                            <a:ea typeface="楷体" panose="02010609060101010101" pitchFamily="49" charset="-122"/>
                          </a:rPr>
                          <m:t>𝒊</m:t>
                        </m:r>
                      </m:sub>
                    </m:sSub>
                  </m:oMath>
                </a14:m>
                <a:r>
                  <a:rPr lang="zh-CN" altLang="en-US" b="1">
                    <a:solidFill>
                      <a:schemeClr val="accent2">
                        <a:lumMod val="50000"/>
                      </a:schemeClr>
                    </a:solidFill>
                    <a:latin typeface="楷体" panose="02010609060101010101" pitchFamily="49" charset="-122"/>
                    <a:ea typeface="楷体" panose="02010609060101010101" pitchFamily="49" charset="-122"/>
                  </a:rPr>
                  <a:t>到</a:t>
                </a:r>
                <a14:m>
                  <m:oMath xmlns:m="http://schemas.openxmlformats.org/officeDocument/2006/math">
                    <m:sSub>
                      <m:sSubPr>
                        <m:ctrlPr>
                          <a:rPr lang="en-US" altLang="zh-CN" b="1" i="1">
                            <a:solidFill>
                              <a:schemeClr val="accent2">
                                <a:lumMod val="50000"/>
                              </a:schemeClr>
                            </a:solidFill>
                            <a:latin typeface="Cambria Math" panose="02040503050406030204" pitchFamily="18" charset="0"/>
                            <a:ea typeface="楷体" panose="02010609060101010101" pitchFamily="49" charset="-122"/>
                          </a:rPr>
                        </m:ctrlPr>
                      </m:sSubPr>
                      <m:e>
                        <m:r>
                          <a:rPr lang="en-US" altLang="zh-CN" b="1">
                            <a:solidFill>
                              <a:schemeClr val="accent2">
                                <a:lumMod val="50000"/>
                              </a:schemeClr>
                            </a:solidFill>
                            <a:latin typeface="Cambria Math" panose="02040503050406030204" pitchFamily="18" charset="0"/>
                            <a:ea typeface="楷体" panose="02010609060101010101" pitchFamily="49" charset="-122"/>
                          </a:rPr>
                          <m:t>𝒗</m:t>
                        </m:r>
                      </m:e>
                      <m:sub>
                        <m:r>
                          <a:rPr lang="en-US" altLang="zh-CN" b="1">
                            <a:solidFill>
                              <a:schemeClr val="accent2">
                                <a:lumMod val="50000"/>
                              </a:schemeClr>
                            </a:solidFill>
                            <a:latin typeface="Cambria Math" panose="02040503050406030204" pitchFamily="18" charset="0"/>
                            <a:ea typeface="楷体" panose="02010609060101010101" pitchFamily="49" charset="-122"/>
                          </a:rPr>
                          <m:t>𝒋</m:t>
                        </m:r>
                      </m:sub>
                    </m:sSub>
                  </m:oMath>
                </a14:m>
                <a:r>
                  <a:rPr lang="zh-CN" altLang="en-US" b="1">
                    <a:solidFill>
                      <a:schemeClr val="accent2">
                        <a:lumMod val="50000"/>
                      </a:schemeClr>
                    </a:solidFill>
                    <a:latin typeface="楷体" panose="02010609060101010101" pitchFamily="49" charset="-122"/>
                    <a:ea typeface="楷体" panose="02010609060101010101" pitchFamily="49" charset="-122"/>
                  </a:rPr>
                  <a:t>就有中间顶点全部在</a:t>
                </a:r>
                <a14:m>
                  <m:oMath xmlns:m="http://schemas.openxmlformats.org/officeDocument/2006/math">
                    <m:r>
                      <m:rPr>
                        <m:lit/>
                      </m:rPr>
                      <a:rPr lang="en-US" altLang="zh-CN" b="1">
                        <a:solidFill>
                          <a:schemeClr val="accent2">
                            <a:lumMod val="50000"/>
                          </a:schemeClr>
                        </a:solidFill>
                        <a:latin typeface="Cambria Math" panose="02040503050406030204" pitchFamily="18" charset="0"/>
                        <a:ea typeface="楷体" panose="02010609060101010101" pitchFamily="49" charset="-122"/>
                      </a:rPr>
                      <m:t>{</m:t>
                    </m:r>
                    <m:sSub>
                      <m:sSubPr>
                        <m:ctrlPr>
                          <a:rPr lang="en-US" altLang="zh-CN" b="1" i="1">
                            <a:solidFill>
                              <a:schemeClr val="accent2">
                                <a:lumMod val="50000"/>
                              </a:schemeClr>
                            </a:solidFill>
                            <a:latin typeface="Cambria Math" panose="02040503050406030204" pitchFamily="18" charset="0"/>
                            <a:ea typeface="楷体" panose="02010609060101010101" pitchFamily="49" charset="-122"/>
                          </a:rPr>
                        </m:ctrlPr>
                      </m:sSubPr>
                      <m:e>
                        <m:r>
                          <a:rPr lang="en-US" altLang="zh-CN" b="1">
                            <a:solidFill>
                              <a:schemeClr val="accent2">
                                <a:lumMod val="50000"/>
                              </a:schemeClr>
                            </a:solidFill>
                            <a:latin typeface="Cambria Math" panose="02040503050406030204" pitchFamily="18" charset="0"/>
                            <a:ea typeface="楷体" panose="02010609060101010101" pitchFamily="49" charset="-122"/>
                          </a:rPr>
                          <m:t>𝒗</m:t>
                        </m:r>
                      </m:e>
                      <m:sub>
                        <m:r>
                          <a:rPr lang="en-US" altLang="zh-CN" b="1">
                            <a:solidFill>
                              <a:schemeClr val="accent2">
                                <a:lumMod val="50000"/>
                              </a:schemeClr>
                            </a:solidFill>
                            <a:latin typeface="Cambria Math" panose="02040503050406030204" pitchFamily="18" charset="0"/>
                            <a:ea typeface="楷体" panose="02010609060101010101" pitchFamily="49" charset="-122"/>
                          </a:rPr>
                          <m:t>𝟏</m:t>
                        </m:r>
                      </m:sub>
                    </m:sSub>
                    <m:r>
                      <a:rPr lang="en-US" altLang="zh-CN" b="1">
                        <a:solidFill>
                          <a:schemeClr val="accent2">
                            <a:lumMod val="50000"/>
                          </a:schemeClr>
                        </a:solidFill>
                        <a:latin typeface="Cambria Math" panose="02040503050406030204" pitchFamily="18" charset="0"/>
                        <a:ea typeface="楷体" panose="02010609060101010101" pitchFamily="49" charset="-122"/>
                      </a:rPr>
                      <m:t>, ⋯, </m:t>
                    </m:r>
                    <m:sSub>
                      <m:sSubPr>
                        <m:ctrlPr>
                          <a:rPr lang="en-US" altLang="zh-CN" b="1" i="1">
                            <a:solidFill>
                              <a:schemeClr val="accent2">
                                <a:lumMod val="50000"/>
                              </a:schemeClr>
                            </a:solidFill>
                            <a:latin typeface="Cambria Math" panose="02040503050406030204" pitchFamily="18" charset="0"/>
                            <a:ea typeface="楷体" panose="02010609060101010101" pitchFamily="49" charset="-122"/>
                          </a:rPr>
                        </m:ctrlPr>
                      </m:sSubPr>
                      <m:e>
                        <m:r>
                          <a:rPr lang="en-US" altLang="zh-CN" b="1">
                            <a:solidFill>
                              <a:schemeClr val="accent2">
                                <a:lumMod val="50000"/>
                              </a:schemeClr>
                            </a:solidFill>
                            <a:latin typeface="Cambria Math" panose="02040503050406030204" pitchFamily="18" charset="0"/>
                            <a:ea typeface="楷体" panose="02010609060101010101" pitchFamily="49" charset="-122"/>
                          </a:rPr>
                          <m:t>𝒗</m:t>
                        </m:r>
                      </m:e>
                      <m:sub>
                        <m:r>
                          <a:rPr lang="en-US" altLang="zh-CN" b="1">
                            <a:solidFill>
                              <a:schemeClr val="accent2">
                                <a:lumMod val="50000"/>
                              </a:schemeClr>
                            </a:solidFill>
                            <a:latin typeface="Cambria Math" panose="02040503050406030204" pitchFamily="18" charset="0"/>
                            <a:ea typeface="楷体" panose="02010609060101010101" pitchFamily="49" charset="-122"/>
                          </a:rPr>
                          <m:t>𝒌</m:t>
                        </m:r>
                        <m:r>
                          <a:rPr lang="en-US" altLang="zh-CN" b="1">
                            <a:solidFill>
                              <a:schemeClr val="accent2">
                                <a:lumMod val="50000"/>
                              </a:schemeClr>
                            </a:solidFill>
                            <a:latin typeface="Cambria Math" panose="02040503050406030204" pitchFamily="18" charset="0"/>
                            <a:ea typeface="楷体" panose="02010609060101010101" pitchFamily="49" charset="-122"/>
                          </a:rPr>
                          <m:t>−</m:t>
                        </m:r>
                        <m:r>
                          <a:rPr lang="en-US" altLang="zh-CN" b="1">
                            <a:solidFill>
                              <a:schemeClr val="accent2">
                                <a:lumMod val="50000"/>
                              </a:schemeClr>
                            </a:solidFill>
                            <a:latin typeface="Cambria Math" panose="02040503050406030204" pitchFamily="18" charset="0"/>
                            <a:ea typeface="楷体" panose="02010609060101010101" pitchFamily="49" charset="-122"/>
                          </a:rPr>
                          <m:t>𝟏</m:t>
                        </m:r>
                      </m:sub>
                    </m:sSub>
                    <m:r>
                      <a:rPr lang="en-US" altLang="zh-CN" b="1">
                        <a:solidFill>
                          <a:schemeClr val="accent2">
                            <a:lumMod val="50000"/>
                          </a:schemeClr>
                        </a:solidFill>
                        <a:latin typeface="Cambria Math" panose="02040503050406030204" pitchFamily="18" charset="0"/>
                        <a:ea typeface="楷体" panose="02010609060101010101" pitchFamily="49" charset="-122"/>
                      </a:rPr>
                      <m:t>, </m:t>
                    </m:r>
                    <m:sSub>
                      <m:sSubPr>
                        <m:ctrlPr>
                          <a:rPr lang="en-US" altLang="zh-CN" b="1" i="1">
                            <a:solidFill>
                              <a:schemeClr val="accent2">
                                <a:lumMod val="50000"/>
                              </a:schemeClr>
                            </a:solidFill>
                            <a:latin typeface="Cambria Math" panose="02040503050406030204" pitchFamily="18" charset="0"/>
                            <a:ea typeface="楷体" panose="02010609060101010101" pitchFamily="49" charset="-122"/>
                          </a:rPr>
                        </m:ctrlPr>
                      </m:sSubPr>
                      <m:e>
                        <m:r>
                          <a:rPr lang="en-US" altLang="zh-CN" b="1">
                            <a:solidFill>
                              <a:schemeClr val="accent2">
                                <a:lumMod val="50000"/>
                              </a:schemeClr>
                            </a:solidFill>
                            <a:latin typeface="Cambria Math" panose="02040503050406030204" pitchFamily="18" charset="0"/>
                            <a:ea typeface="楷体" panose="02010609060101010101" pitchFamily="49" charset="-122"/>
                          </a:rPr>
                          <m:t>𝒗</m:t>
                        </m:r>
                      </m:e>
                      <m:sub>
                        <m:r>
                          <a:rPr lang="en-US" altLang="zh-CN" b="1">
                            <a:solidFill>
                              <a:schemeClr val="accent2">
                                <a:lumMod val="50000"/>
                              </a:schemeClr>
                            </a:solidFill>
                            <a:latin typeface="Cambria Math" panose="02040503050406030204" pitchFamily="18" charset="0"/>
                            <a:ea typeface="楷体" panose="02010609060101010101" pitchFamily="49" charset="-122"/>
                          </a:rPr>
                          <m:t>𝒌</m:t>
                        </m:r>
                      </m:sub>
                    </m:sSub>
                    <m:r>
                      <m:rPr>
                        <m:lit/>
                      </m:rPr>
                      <a:rPr lang="en-US" altLang="zh-CN" b="1">
                        <a:solidFill>
                          <a:schemeClr val="accent2">
                            <a:lumMod val="50000"/>
                          </a:schemeClr>
                        </a:solidFill>
                        <a:latin typeface="Cambria Math" panose="02040503050406030204" pitchFamily="18" charset="0"/>
                        <a:ea typeface="楷体" panose="02010609060101010101" pitchFamily="49" charset="-122"/>
                      </a:rPr>
                      <m:t>}</m:t>
                    </m:r>
                  </m:oMath>
                </a14:m>
                <a:r>
                  <a:rPr lang="zh-CN" altLang="en-US" b="1">
                    <a:solidFill>
                      <a:schemeClr val="accent2">
                        <a:lumMod val="50000"/>
                      </a:schemeClr>
                    </a:solidFill>
                    <a:latin typeface="楷体" panose="02010609060101010101" pitchFamily="49" charset="-122"/>
                    <a:ea typeface="楷体" panose="02010609060101010101" pitchFamily="49" charset="-122"/>
                  </a:rPr>
                  <a:t>的有向通路</a:t>
                </a:r>
              </a:p>
            </p:txBody>
          </p:sp>
        </mc:Choice>
        <mc:Fallback xmlns="">
          <p:sp>
            <p:nvSpPr>
              <p:cNvPr id="2" name="文本框 1">
                <a:extLst>
                  <a:ext uri="{FF2B5EF4-FFF2-40B4-BE49-F238E27FC236}">
                    <a16:creationId xmlns:a16="http://schemas.microsoft.com/office/drawing/2014/main" id="{8F989C5C-1C1C-41EA-9B01-9B8EC49A07AB}"/>
                  </a:ext>
                </a:extLst>
              </p:cNvPr>
              <p:cNvSpPr txBox="1">
                <a:spLocks noRot="1" noChangeAspect="1" noMove="1" noResize="1" noEditPoints="1" noAdjustHandles="1" noChangeArrowheads="1" noChangeShapeType="1" noTextEdit="1"/>
              </p:cNvSpPr>
              <p:nvPr/>
            </p:nvSpPr>
            <p:spPr>
              <a:xfrm>
                <a:off x="733076" y="1259317"/>
                <a:ext cx="10725846" cy="3382914"/>
              </a:xfrm>
              <a:prstGeom prst="rect">
                <a:avLst/>
              </a:prstGeom>
              <a:blipFill>
                <a:blip r:embed="rId2"/>
                <a:stretch>
                  <a:fillRect l="-852" r="-455" b="-7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13388293-418C-41E5-9450-8604C207942A}"/>
                  </a:ext>
                </a:extLst>
              </p:cNvPr>
              <p:cNvSpPr txBox="1"/>
              <p:nvPr/>
            </p:nvSpPr>
            <p:spPr>
              <a:xfrm>
                <a:off x="3724344" y="5119926"/>
                <a:ext cx="4765559" cy="798937"/>
              </a:xfrm>
              <a:prstGeom prst="rect">
                <a:avLst/>
              </a:prstGeom>
              <a:solidFill>
                <a:schemeClr val="accent2">
                  <a:lumMod val="20000"/>
                  <a:lumOff val="80000"/>
                </a:schemeClr>
              </a:solidFill>
            </p:spPr>
            <p:txBody>
              <a:bodyPr wrap="square" rtlCol="0">
                <a:spAutoFit/>
              </a:bodyPr>
              <a:lstStyle/>
              <a:p>
                <a:pPr>
                  <a:spcBef>
                    <a:spcPts val="1200"/>
                  </a:spcBef>
                  <a:spcAft>
                    <a:spcPts val="1200"/>
                  </a:spcAft>
                </a:pPr>
                <a14:m>
                  <m:oMathPara xmlns:m="http://schemas.openxmlformats.org/officeDocument/2006/math">
                    <m:oMathParaPr>
                      <m:jc m:val="centerGroup"/>
                    </m:oMathParaPr>
                    <m:oMath xmlns:m="http://schemas.openxmlformats.org/officeDocument/2006/math">
                      <m:sSubSup>
                        <m:sSubSupPr>
                          <m:ctrlPr>
                            <a:rPr lang="en-US" altLang="zh-CN" sz="2400" b="1" i="1" smtClean="0">
                              <a:solidFill>
                                <a:srgbClr val="C00000"/>
                              </a:solidFill>
                              <a:latin typeface="Cambria Math" panose="02040503050406030204" pitchFamily="18" charset="0"/>
                            </a:rPr>
                          </m:ctrlPr>
                        </m:sSubSupPr>
                        <m:e>
                          <m:r>
                            <a:rPr lang="en-US" altLang="zh-CN" sz="2400" b="1" i="1" smtClean="0">
                              <a:solidFill>
                                <a:srgbClr val="C00000"/>
                              </a:solidFill>
                              <a:latin typeface="Cambria Math" panose="02040503050406030204" pitchFamily="18" charset="0"/>
                            </a:rPr>
                            <m:t>𝒘</m:t>
                          </m:r>
                        </m:e>
                        <m:sub>
                          <m:r>
                            <a:rPr lang="en-US" altLang="zh-CN" sz="2400" b="1" i="1">
                              <a:solidFill>
                                <a:srgbClr val="C00000"/>
                              </a:solidFill>
                              <a:latin typeface="Cambria Math" panose="02040503050406030204" pitchFamily="18" charset="0"/>
                            </a:rPr>
                            <m:t>𝒊𝒋</m:t>
                          </m:r>
                        </m:sub>
                        <m:sup>
                          <m:d>
                            <m:dPr>
                              <m:begChr m:val="["/>
                              <m:endChr m:val="]"/>
                              <m:ctrlPr>
                                <a:rPr lang="en-US" altLang="zh-CN" sz="2400" b="1" i="1" smtClean="0">
                                  <a:solidFill>
                                    <a:srgbClr val="C00000"/>
                                  </a:solidFill>
                                  <a:latin typeface="Cambria Math" panose="02040503050406030204" pitchFamily="18" charset="0"/>
                                </a:rPr>
                              </m:ctrlPr>
                            </m:dPr>
                            <m:e>
                              <m:r>
                                <a:rPr lang="en-US" altLang="zh-CN" sz="2400" b="1" i="1">
                                  <a:solidFill>
                                    <a:srgbClr val="C00000"/>
                                  </a:solidFill>
                                  <a:latin typeface="Cambria Math" panose="02040503050406030204" pitchFamily="18" charset="0"/>
                                </a:rPr>
                                <m:t>𝒌</m:t>
                              </m:r>
                            </m:e>
                          </m:d>
                        </m:sup>
                      </m:sSubSup>
                      <m:r>
                        <a:rPr lang="en-US" altLang="zh-CN" sz="2400" b="1" i="1">
                          <a:solidFill>
                            <a:srgbClr val="C00000"/>
                          </a:solidFill>
                          <a:latin typeface="Cambria Math" panose="02040503050406030204" pitchFamily="18" charset="0"/>
                        </a:rPr>
                        <m:t>= </m:t>
                      </m:r>
                      <m:sSubSup>
                        <m:sSubSupPr>
                          <m:ctrlPr>
                            <a:rPr lang="en-US" altLang="zh-CN" sz="2400" b="1" i="1">
                              <a:solidFill>
                                <a:srgbClr val="C00000"/>
                              </a:solidFill>
                              <a:latin typeface="Cambria Math" panose="02040503050406030204" pitchFamily="18" charset="0"/>
                            </a:rPr>
                          </m:ctrlPr>
                        </m:sSubSupPr>
                        <m:e>
                          <m:r>
                            <a:rPr lang="en-US" altLang="zh-CN" sz="2400" b="1" i="1">
                              <a:solidFill>
                                <a:srgbClr val="C00000"/>
                              </a:solidFill>
                              <a:latin typeface="Cambria Math" panose="02040503050406030204" pitchFamily="18" charset="0"/>
                            </a:rPr>
                            <m:t>𝒘</m:t>
                          </m:r>
                        </m:e>
                        <m:sub>
                          <m:r>
                            <a:rPr lang="en-US" altLang="zh-CN" sz="2400" b="1" i="1">
                              <a:solidFill>
                                <a:srgbClr val="C00000"/>
                              </a:solidFill>
                              <a:latin typeface="Cambria Math" panose="02040503050406030204" pitchFamily="18" charset="0"/>
                            </a:rPr>
                            <m:t>𝒊𝒋</m:t>
                          </m:r>
                        </m:sub>
                        <m:sup>
                          <m:d>
                            <m:dPr>
                              <m:begChr m:val="["/>
                              <m:endChr m:val="]"/>
                              <m:ctrlPr>
                                <a:rPr lang="en-US" altLang="zh-CN" sz="2400" b="1" i="1">
                                  <a:solidFill>
                                    <a:srgbClr val="C00000"/>
                                  </a:solidFill>
                                  <a:latin typeface="Cambria Math" panose="02040503050406030204" pitchFamily="18" charset="0"/>
                                </a:rPr>
                              </m:ctrlPr>
                            </m:dPr>
                            <m:e>
                              <m:r>
                                <a:rPr lang="en-US" altLang="zh-CN" sz="2400" b="1" i="1">
                                  <a:solidFill>
                                    <a:srgbClr val="C00000"/>
                                  </a:solidFill>
                                  <a:latin typeface="Cambria Math" panose="02040503050406030204" pitchFamily="18" charset="0"/>
                                </a:rPr>
                                <m:t>𝒌</m:t>
                              </m:r>
                              <m:r>
                                <a:rPr lang="en-US" altLang="zh-CN" sz="2400" b="1" i="1">
                                  <a:solidFill>
                                    <a:srgbClr val="C00000"/>
                                  </a:solidFill>
                                  <a:latin typeface="Cambria Math" panose="02040503050406030204" pitchFamily="18" charset="0"/>
                                </a:rPr>
                                <m:t>−</m:t>
                              </m:r>
                              <m:r>
                                <a:rPr lang="en-US" altLang="zh-CN" sz="2400" b="1" i="1">
                                  <a:solidFill>
                                    <a:srgbClr val="C00000"/>
                                  </a:solidFill>
                                  <a:latin typeface="Cambria Math" panose="02040503050406030204" pitchFamily="18" charset="0"/>
                                </a:rPr>
                                <m:t>𝟏</m:t>
                              </m:r>
                            </m:e>
                          </m:d>
                        </m:sup>
                      </m:sSubSup>
                      <m:r>
                        <a:rPr lang="en-US" altLang="zh-CN" sz="2400" b="1" i="1">
                          <a:solidFill>
                            <a:srgbClr val="C00000"/>
                          </a:solidFill>
                          <a:latin typeface="Cambria Math" panose="02040503050406030204" pitchFamily="18" charset="0"/>
                        </a:rPr>
                        <m:t>∨</m:t>
                      </m:r>
                      <m:d>
                        <m:dPr>
                          <m:ctrlPr>
                            <a:rPr lang="en-US" altLang="zh-CN" sz="2400" b="1" i="1">
                              <a:solidFill>
                                <a:srgbClr val="C00000"/>
                              </a:solidFill>
                              <a:latin typeface="Cambria Math" panose="02040503050406030204" pitchFamily="18" charset="0"/>
                            </a:rPr>
                          </m:ctrlPr>
                        </m:dPr>
                        <m:e>
                          <m:sSubSup>
                            <m:sSubSupPr>
                              <m:ctrlPr>
                                <a:rPr lang="en-US" altLang="zh-CN" sz="2400" b="1" i="1">
                                  <a:solidFill>
                                    <a:srgbClr val="C00000"/>
                                  </a:solidFill>
                                  <a:latin typeface="Cambria Math" panose="02040503050406030204" pitchFamily="18" charset="0"/>
                                </a:rPr>
                              </m:ctrlPr>
                            </m:sSubSupPr>
                            <m:e>
                              <m:r>
                                <a:rPr lang="en-US" altLang="zh-CN" sz="2400" b="1" i="1">
                                  <a:solidFill>
                                    <a:srgbClr val="C00000"/>
                                  </a:solidFill>
                                  <a:latin typeface="Cambria Math" panose="02040503050406030204" pitchFamily="18" charset="0"/>
                                </a:rPr>
                                <m:t>𝒘</m:t>
                              </m:r>
                            </m:e>
                            <m:sub>
                              <m:r>
                                <a:rPr lang="en-US" altLang="zh-CN" sz="2400" b="1" i="1">
                                  <a:solidFill>
                                    <a:srgbClr val="C00000"/>
                                  </a:solidFill>
                                  <a:latin typeface="Cambria Math" panose="02040503050406030204" pitchFamily="18" charset="0"/>
                                </a:rPr>
                                <m:t>𝒊𝒌</m:t>
                              </m:r>
                            </m:sub>
                            <m:sup>
                              <m:d>
                                <m:dPr>
                                  <m:begChr m:val="["/>
                                  <m:endChr m:val="]"/>
                                  <m:ctrlPr>
                                    <a:rPr lang="en-US" altLang="zh-CN" sz="2400" b="1" i="1">
                                      <a:solidFill>
                                        <a:srgbClr val="C00000"/>
                                      </a:solidFill>
                                      <a:latin typeface="Cambria Math" panose="02040503050406030204" pitchFamily="18" charset="0"/>
                                    </a:rPr>
                                  </m:ctrlPr>
                                </m:dPr>
                                <m:e>
                                  <m:r>
                                    <a:rPr lang="en-US" altLang="zh-CN" sz="2400" b="1" i="1">
                                      <a:solidFill>
                                        <a:srgbClr val="C00000"/>
                                      </a:solidFill>
                                      <a:latin typeface="Cambria Math" panose="02040503050406030204" pitchFamily="18" charset="0"/>
                                    </a:rPr>
                                    <m:t>𝒌</m:t>
                                  </m:r>
                                  <m:r>
                                    <a:rPr lang="en-US" altLang="zh-CN" sz="2400" b="1" i="1">
                                      <a:solidFill>
                                        <a:srgbClr val="C00000"/>
                                      </a:solidFill>
                                      <a:latin typeface="Cambria Math" panose="02040503050406030204" pitchFamily="18" charset="0"/>
                                    </a:rPr>
                                    <m:t>−</m:t>
                                  </m:r>
                                  <m:r>
                                    <a:rPr lang="en-US" altLang="zh-CN" sz="2400" b="1" i="1">
                                      <a:solidFill>
                                        <a:srgbClr val="C00000"/>
                                      </a:solidFill>
                                      <a:latin typeface="Cambria Math" panose="02040503050406030204" pitchFamily="18" charset="0"/>
                                    </a:rPr>
                                    <m:t>𝟏</m:t>
                                  </m:r>
                                </m:e>
                              </m:d>
                            </m:sup>
                          </m:sSubSup>
                          <m:r>
                            <a:rPr lang="en-US" altLang="zh-CN" sz="2400" b="1" i="1">
                              <a:solidFill>
                                <a:srgbClr val="C00000"/>
                              </a:solidFill>
                              <a:latin typeface="Cambria Math" panose="02040503050406030204" pitchFamily="18" charset="0"/>
                            </a:rPr>
                            <m:t>∧</m:t>
                          </m:r>
                          <m:sSubSup>
                            <m:sSubSupPr>
                              <m:ctrlPr>
                                <a:rPr lang="en-US" altLang="zh-CN" sz="2400" b="1" i="1">
                                  <a:solidFill>
                                    <a:srgbClr val="C00000"/>
                                  </a:solidFill>
                                  <a:latin typeface="Cambria Math" panose="02040503050406030204" pitchFamily="18" charset="0"/>
                                </a:rPr>
                              </m:ctrlPr>
                            </m:sSubSupPr>
                            <m:e>
                              <m:r>
                                <a:rPr lang="en-US" altLang="zh-CN" sz="2400" b="1" i="1">
                                  <a:solidFill>
                                    <a:srgbClr val="C00000"/>
                                  </a:solidFill>
                                  <a:latin typeface="Cambria Math" panose="02040503050406030204" pitchFamily="18" charset="0"/>
                                </a:rPr>
                                <m:t>𝒘</m:t>
                              </m:r>
                            </m:e>
                            <m:sub>
                              <m:r>
                                <a:rPr lang="en-US" altLang="zh-CN" sz="2400" b="1" i="1">
                                  <a:solidFill>
                                    <a:srgbClr val="C00000"/>
                                  </a:solidFill>
                                  <a:latin typeface="Cambria Math" panose="02040503050406030204" pitchFamily="18" charset="0"/>
                                </a:rPr>
                                <m:t>𝒌𝒋</m:t>
                              </m:r>
                            </m:sub>
                            <m:sup>
                              <m:d>
                                <m:dPr>
                                  <m:begChr m:val="["/>
                                  <m:endChr m:val="]"/>
                                  <m:ctrlPr>
                                    <a:rPr lang="en-US" altLang="zh-CN" sz="2400" b="1" i="1">
                                      <a:solidFill>
                                        <a:srgbClr val="C00000"/>
                                      </a:solidFill>
                                      <a:latin typeface="Cambria Math" panose="02040503050406030204" pitchFamily="18" charset="0"/>
                                    </a:rPr>
                                  </m:ctrlPr>
                                </m:dPr>
                                <m:e>
                                  <m:r>
                                    <a:rPr lang="en-US" altLang="zh-CN" sz="2400" b="1" i="1">
                                      <a:solidFill>
                                        <a:srgbClr val="C00000"/>
                                      </a:solidFill>
                                      <a:latin typeface="Cambria Math" panose="02040503050406030204" pitchFamily="18" charset="0"/>
                                    </a:rPr>
                                    <m:t>𝒌</m:t>
                                  </m:r>
                                  <m:r>
                                    <a:rPr lang="en-US" altLang="zh-CN" sz="2400" b="1" i="1">
                                      <a:solidFill>
                                        <a:srgbClr val="C00000"/>
                                      </a:solidFill>
                                      <a:latin typeface="Cambria Math" panose="02040503050406030204" pitchFamily="18" charset="0"/>
                                    </a:rPr>
                                    <m:t>−</m:t>
                                  </m:r>
                                  <m:r>
                                    <a:rPr lang="en-US" altLang="zh-CN" sz="2400" b="1" i="1">
                                      <a:solidFill>
                                        <a:srgbClr val="C00000"/>
                                      </a:solidFill>
                                      <a:latin typeface="Cambria Math" panose="02040503050406030204" pitchFamily="18" charset="0"/>
                                    </a:rPr>
                                    <m:t>𝟏</m:t>
                                  </m:r>
                                </m:e>
                              </m:d>
                            </m:sup>
                          </m:sSubSup>
                        </m:e>
                      </m:d>
                    </m:oMath>
                  </m:oMathPara>
                </a14:m>
                <a:endParaRPr lang="zh-CN" altLang="en-US" sz="2400" b="1"/>
              </a:p>
            </p:txBody>
          </p:sp>
        </mc:Choice>
        <mc:Fallback xmlns="">
          <p:sp>
            <p:nvSpPr>
              <p:cNvPr id="3" name="文本框 2">
                <a:extLst>
                  <a:ext uri="{FF2B5EF4-FFF2-40B4-BE49-F238E27FC236}">
                    <a16:creationId xmlns:a16="http://schemas.microsoft.com/office/drawing/2014/main" id="{13388293-418C-41E5-9450-8604C207942A}"/>
                  </a:ext>
                </a:extLst>
              </p:cNvPr>
              <p:cNvSpPr txBox="1">
                <a:spLocks noRot="1" noChangeAspect="1" noMove="1" noResize="1" noEditPoints="1" noAdjustHandles="1" noChangeArrowheads="1" noChangeShapeType="1" noTextEdit="1"/>
              </p:cNvSpPr>
              <p:nvPr/>
            </p:nvSpPr>
            <p:spPr>
              <a:xfrm>
                <a:off x="3724344" y="5119926"/>
                <a:ext cx="4765559" cy="798937"/>
              </a:xfrm>
              <a:prstGeom prst="rect">
                <a:avLst/>
              </a:prstGeom>
              <a:blipFill>
                <a:blip r:embed="rId3"/>
                <a:stretch>
                  <a:fillRect/>
                </a:stretch>
              </a:blipFill>
            </p:spPr>
            <p:txBody>
              <a:bodyPr/>
              <a:lstStyle/>
              <a:p>
                <a:r>
                  <a:rPr lang="zh-CN" altLang="en-US">
                    <a:noFill/>
                  </a:rPr>
                  <a:t> </a:t>
                </a:r>
              </a:p>
            </p:txBody>
          </p:sp>
        </mc:Fallback>
      </mc:AlternateContent>
      <p:sp>
        <p:nvSpPr>
          <p:cNvPr id="4" name="箭头: 下 3">
            <a:extLst>
              <a:ext uri="{FF2B5EF4-FFF2-40B4-BE49-F238E27FC236}">
                <a16:creationId xmlns:a16="http://schemas.microsoft.com/office/drawing/2014/main" id="{176E7557-0554-459A-AAA5-1CDD9A2525D6}"/>
              </a:ext>
            </a:extLst>
          </p:cNvPr>
          <p:cNvSpPr/>
          <p:nvPr/>
        </p:nvSpPr>
        <p:spPr>
          <a:xfrm>
            <a:off x="5993657" y="4663712"/>
            <a:ext cx="226932" cy="4562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67335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400">
                <a:latin typeface="Arial" panose="020B0604020202020204" pitchFamily="34" charset="0"/>
                <a:ea typeface="楷体" panose="02010609060101010101" pitchFamily="49" charset="-122"/>
                <a:cs typeface="Arial" panose="020B0604020202020204" pitchFamily="34" charset="0"/>
              </a:rPr>
              <a:t>Warshall</a:t>
            </a:r>
            <a:r>
              <a:rPr lang="zh-CN" altLang="en-US" sz="1400">
                <a:latin typeface="楷体" panose="02010609060101010101" pitchFamily="49" charset="-122"/>
                <a:ea typeface="楷体" panose="02010609060101010101" pitchFamily="49" charset="-122"/>
              </a:rPr>
              <a:t>算法</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第二十讲  关系的闭包</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31</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a:t>Warshall</a:t>
            </a:r>
            <a:r>
              <a:rPr lang="zh-CN" altLang="en-US"/>
              <a:t>算法的描述</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D560CFD0-97C6-4C87-BA61-BC07D7296EE8}"/>
                  </a:ext>
                </a:extLst>
              </p:cNvPr>
              <p:cNvSpPr txBox="1"/>
              <p:nvPr/>
            </p:nvSpPr>
            <p:spPr>
              <a:xfrm>
                <a:off x="889927" y="1090616"/>
                <a:ext cx="10412146" cy="2118400"/>
              </a:xfrm>
              <a:prstGeom prst="rect">
                <a:avLst/>
              </a:prstGeom>
              <a:solidFill>
                <a:schemeClr val="accent5">
                  <a:lumMod val="20000"/>
                  <a:lumOff val="80000"/>
                  <a:alpha val="50000"/>
                </a:schemeClr>
              </a:solidFill>
            </p:spPr>
            <p:txBody>
              <a:bodyPr wrap="square" rtlCol="0">
                <a:spAutoFit/>
              </a:bodyPr>
              <a:lstStyle/>
              <a:p>
                <a:pPr>
                  <a:spcBef>
                    <a:spcPts val="600"/>
                  </a:spcBef>
                  <a:spcAft>
                    <a:spcPts val="1200"/>
                  </a:spcAft>
                </a:pPr>
                <a:r>
                  <a:rPr lang="en-US" altLang="zh-CN" sz="2400" b="1">
                    <a:solidFill>
                      <a:schemeClr val="accent2">
                        <a:lumMod val="50000"/>
                      </a:schemeClr>
                    </a:solidFill>
                  </a:rPr>
                  <a:t>Warshall</a:t>
                </a:r>
                <a:r>
                  <a:rPr lang="zh-CN" altLang="en-US" sz="2400" b="1">
                    <a:solidFill>
                      <a:schemeClr val="accent2">
                        <a:lumMod val="50000"/>
                      </a:schemeClr>
                    </a:solidFill>
                  </a:rPr>
                  <a:t>算法关键点在于建立</a:t>
                </a:r>
                <a14:m>
                  <m:oMath xmlns:m="http://schemas.openxmlformats.org/officeDocument/2006/math">
                    <m:sSub>
                      <m:sSubPr>
                        <m:ctrlPr>
                          <a:rPr lang="en-US" altLang="zh-CN" sz="2400" b="1" i="1">
                            <a:solidFill>
                              <a:schemeClr val="accent2">
                                <a:lumMod val="50000"/>
                              </a:schemeClr>
                            </a:solidFill>
                            <a:latin typeface="Cambria Math" panose="02040503050406030204" pitchFamily="18" charset="0"/>
                          </a:rPr>
                        </m:ctrlPr>
                      </m:sSubPr>
                      <m:e>
                        <m:r>
                          <a:rPr lang="en-US" altLang="zh-CN" sz="2400" b="1" i="1">
                            <a:solidFill>
                              <a:schemeClr val="accent2">
                                <a:lumMod val="50000"/>
                              </a:schemeClr>
                            </a:solidFill>
                            <a:latin typeface="Cambria Math" panose="02040503050406030204" pitchFamily="18" charset="0"/>
                          </a:rPr>
                          <m:t>𝑾</m:t>
                        </m:r>
                      </m:e>
                      <m:sub>
                        <m:r>
                          <a:rPr lang="en-US" altLang="zh-CN" sz="2400" b="1" i="1">
                            <a:solidFill>
                              <a:schemeClr val="accent2">
                                <a:lumMod val="50000"/>
                              </a:schemeClr>
                            </a:solidFill>
                            <a:latin typeface="Cambria Math" panose="02040503050406030204" pitchFamily="18" charset="0"/>
                          </a:rPr>
                          <m:t>𝒌</m:t>
                        </m:r>
                      </m:sub>
                    </m:sSub>
                    <m:r>
                      <a:rPr lang="en-US" altLang="zh-CN" sz="2400" b="1" i="1">
                        <a:solidFill>
                          <a:schemeClr val="accent2">
                            <a:lumMod val="50000"/>
                          </a:schemeClr>
                        </a:solidFill>
                        <a:latin typeface="Cambria Math" panose="02040503050406030204" pitchFamily="18" charset="0"/>
                      </a:rPr>
                      <m:t>=</m:t>
                    </m:r>
                    <m:d>
                      <m:dPr>
                        <m:begChr m:val="["/>
                        <m:endChr m:val="]"/>
                        <m:ctrlPr>
                          <a:rPr lang="en-US" altLang="zh-CN" sz="2400" b="1" i="1">
                            <a:solidFill>
                              <a:schemeClr val="accent2">
                                <a:lumMod val="50000"/>
                              </a:schemeClr>
                            </a:solidFill>
                            <a:latin typeface="Cambria Math" panose="02040503050406030204" pitchFamily="18" charset="0"/>
                          </a:rPr>
                        </m:ctrlPr>
                      </m:dPr>
                      <m:e>
                        <m:sSubSup>
                          <m:sSubSupPr>
                            <m:ctrlPr>
                              <a:rPr lang="en-US" altLang="zh-CN" sz="2400" b="1" i="1">
                                <a:solidFill>
                                  <a:schemeClr val="accent2">
                                    <a:lumMod val="50000"/>
                                  </a:schemeClr>
                                </a:solidFill>
                                <a:latin typeface="Cambria Math" panose="02040503050406030204" pitchFamily="18" charset="0"/>
                              </a:rPr>
                            </m:ctrlPr>
                          </m:sSubSupPr>
                          <m:e>
                            <m:r>
                              <a:rPr lang="en-US" altLang="zh-CN" sz="2400" b="1" i="1">
                                <a:solidFill>
                                  <a:schemeClr val="accent2">
                                    <a:lumMod val="50000"/>
                                  </a:schemeClr>
                                </a:solidFill>
                                <a:latin typeface="Cambria Math" panose="02040503050406030204" pitchFamily="18" charset="0"/>
                              </a:rPr>
                              <m:t>𝒘</m:t>
                            </m:r>
                          </m:e>
                          <m:sub>
                            <m:r>
                              <a:rPr lang="en-US" altLang="zh-CN" sz="2400" b="1" i="1">
                                <a:solidFill>
                                  <a:schemeClr val="accent2">
                                    <a:lumMod val="50000"/>
                                  </a:schemeClr>
                                </a:solidFill>
                                <a:latin typeface="Cambria Math" panose="02040503050406030204" pitchFamily="18" charset="0"/>
                              </a:rPr>
                              <m:t>𝒊𝒋</m:t>
                            </m:r>
                          </m:sub>
                          <m:sup>
                            <m:d>
                              <m:dPr>
                                <m:begChr m:val="["/>
                                <m:endChr m:val="]"/>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𝒌</m:t>
                                </m:r>
                              </m:e>
                            </m:d>
                          </m:sup>
                        </m:sSubSup>
                      </m:e>
                    </m:d>
                  </m:oMath>
                </a14:m>
                <a:r>
                  <a:rPr lang="zh-CN" altLang="en-US" sz="2400" b="1">
                    <a:solidFill>
                      <a:schemeClr val="accent2">
                        <a:lumMod val="50000"/>
                      </a:schemeClr>
                    </a:solidFill>
                  </a:rPr>
                  <a:t>和</a:t>
                </a:r>
                <a14:m>
                  <m:oMath xmlns:m="http://schemas.openxmlformats.org/officeDocument/2006/math">
                    <m:sSub>
                      <m:sSubPr>
                        <m:ctrlPr>
                          <a:rPr lang="en-US" altLang="zh-CN" sz="2400" b="1" i="1">
                            <a:solidFill>
                              <a:schemeClr val="accent2">
                                <a:lumMod val="50000"/>
                              </a:schemeClr>
                            </a:solidFill>
                            <a:latin typeface="Cambria Math" panose="02040503050406030204" pitchFamily="18" charset="0"/>
                          </a:rPr>
                        </m:ctrlPr>
                      </m:sSubPr>
                      <m:e>
                        <m:r>
                          <a:rPr lang="en-US" altLang="zh-CN" sz="2400" b="1" i="1">
                            <a:solidFill>
                              <a:schemeClr val="accent2">
                                <a:lumMod val="50000"/>
                              </a:schemeClr>
                            </a:solidFill>
                            <a:latin typeface="Cambria Math" panose="02040503050406030204" pitchFamily="18" charset="0"/>
                          </a:rPr>
                          <m:t>𝑾</m:t>
                        </m:r>
                      </m:e>
                      <m:sub>
                        <m:r>
                          <a:rPr lang="en-US" altLang="zh-CN" sz="2400" b="1" i="1">
                            <a:solidFill>
                              <a:schemeClr val="accent2">
                                <a:lumMod val="50000"/>
                              </a:schemeClr>
                            </a:solidFill>
                            <a:latin typeface="Cambria Math" panose="02040503050406030204" pitchFamily="18" charset="0"/>
                          </a:rPr>
                          <m:t>𝒌</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𝟏</m:t>
                        </m:r>
                      </m:sub>
                    </m:sSub>
                    <m:r>
                      <a:rPr lang="en-US" altLang="zh-CN" sz="2400" b="1" i="1">
                        <a:solidFill>
                          <a:schemeClr val="accent2">
                            <a:lumMod val="50000"/>
                          </a:schemeClr>
                        </a:solidFill>
                        <a:latin typeface="Cambria Math" panose="02040503050406030204" pitchFamily="18" charset="0"/>
                      </a:rPr>
                      <m:t>=</m:t>
                    </m:r>
                    <m:d>
                      <m:dPr>
                        <m:begChr m:val="["/>
                        <m:endChr m:val="]"/>
                        <m:ctrlPr>
                          <a:rPr lang="en-US" altLang="zh-CN" sz="2400" b="1" i="1">
                            <a:solidFill>
                              <a:schemeClr val="accent2">
                                <a:lumMod val="50000"/>
                              </a:schemeClr>
                            </a:solidFill>
                            <a:latin typeface="Cambria Math" panose="02040503050406030204" pitchFamily="18" charset="0"/>
                          </a:rPr>
                        </m:ctrlPr>
                      </m:dPr>
                      <m:e>
                        <m:sSubSup>
                          <m:sSubSupPr>
                            <m:ctrlPr>
                              <a:rPr lang="en-US" altLang="zh-CN" sz="2400" b="1" i="1">
                                <a:solidFill>
                                  <a:schemeClr val="accent2">
                                    <a:lumMod val="50000"/>
                                  </a:schemeClr>
                                </a:solidFill>
                                <a:latin typeface="Cambria Math" panose="02040503050406030204" pitchFamily="18" charset="0"/>
                              </a:rPr>
                            </m:ctrlPr>
                          </m:sSubSupPr>
                          <m:e>
                            <m:r>
                              <a:rPr lang="en-US" altLang="zh-CN" sz="2400" b="1" i="1">
                                <a:solidFill>
                                  <a:schemeClr val="accent2">
                                    <a:lumMod val="50000"/>
                                  </a:schemeClr>
                                </a:solidFill>
                                <a:latin typeface="Cambria Math" panose="02040503050406030204" pitchFamily="18" charset="0"/>
                              </a:rPr>
                              <m:t>𝒘</m:t>
                            </m:r>
                          </m:e>
                          <m:sub>
                            <m:r>
                              <a:rPr lang="en-US" altLang="zh-CN" sz="2400" b="1" i="1">
                                <a:solidFill>
                                  <a:schemeClr val="accent2">
                                    <a:lumMod val="50000"/>
                                  </a:schemeClr>
                                </a:solidFill>
                                <a:latin typeface="Cambria Math" panose="02040503050406030204" pitchFamily="18" charset="0"/>
                              </a:rPr>
                              <m:t>𝒊𝒋</m:t>
                            </m:r>
                          </m:sub>
                          <m:sup>
                            <m:d>
                              <m:dPr>
                                <m:begChr m:val="["/>
                                <m:endChr m:val="]"/>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𝒌</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𝟏</m:t>
                                </m:r>
                              </m:e>
                            </m:d>
                          </m:sup>
                        </m:sSubSup>
                      </m:e>
                    </m:d>
                  </m:oMath>
                </a14:m>
                <a:r>
                  <a:rPr lang="zh-CN" altLang="en-US" sz="2400" b="1">
                    <a:solidFill>
                      <a:schemeClr val="accent2">
                        <a:lumMod val="50000"/>
                      </a:schemeClr>
                    </a:solidFill>
                  </a:rPr>
                  <a:t>之间的递推关系</a:t>
                </a:r>
              </a:p>
              <a:p>
                <a:pPr>
                  <a:spcBef>
                    <a:spcPts val="600"/>
                  </a:spcBef>
                  <a:spcAft>
                    <a:spcPts val="600"/>
                  </a:spcAft>
                </a:pPr>
                <a14:m>
                  <m:oMathPara xmlns:m="http://schemas.openxmlformats.org/officeDocument/2006/math">
                    <m:oMathParaPr>
                      <m:jc m:val="centerGroup"/>
                    </m:oMathParaPr>
                    <m:oMath xmlns:m="http://schemas.openxmlformats.org/officeDocument/2006/math">
                      <m:sSubSup>
                        <m:sSubSupPr>
                          <m:ctrlPr>
                            <a:rPr lang="en-US" altLang="zh-CN" sz="2400" b="1" i="1">
                              <a:solidFill>
                                <a:srgbClr val="C00000"/>
                              </a:solidFill>
                              <a:latin typeface="Cambria Math" panose="02040503050406030204" pitchFamily="18" charset="0"/>
                            </a:rPr>
                          </m:ctrlPr>
                        </m:sSubSupPr>
                        <m:e>
                          <m:r>
                            <a:rPr lang="en-US" altLang="zh-CN" sz="2400" b="1" i="1">
                              <a:solidFill>
                                <a:srgbClr val="C00000"/>
                              </a:solidFill>
                              <a:latin typeface="Cambria Math" panose="02040503050406030204" pitchFamily="18" charset="0"/>
                            </a:rPr>
                            <m:t>𝒘</m:t>
                          </m:r>
                        </m:e>
                        <m:sub>
                          <m:r>
                            <a:rPr lang="en-US" altLang="zh-CN" sz="2400" b="1" i="1">
                              <a:solidFill>
                                <a:srgbClr val="C00000"/>
                              </a:solidFill>
                              <a:latin typeface="Cambria Math" panose="02040503050406030204" pitchFamily="18" charset="0"/>
                            </a:rPr>
                            <m:t>𝒊𝒋</m:t>
                          </m:r>
                        </m:sub>
                        <m:sup>
                          <m:d>
                            <m:dPr>
                              <m:begChr m:val="["/>
                              <m:endChr m:val="]"/>
                              <m:ctrlPr>
                                <a:rPr lang="en-US" altLang="zh-CN" sz="2400" b="1" i="1">
                                  <a:solidFill>
                                    <a:srgbClr val="C00000"/>
                                  </a:solidFill>
                                  <a:latin typeface="Cambria Math" panose="02040503050406030204" pitchFamily="18" charset="0"/>
                                </a:rPr>
                              </m:ctrlPr>
                            </m:dPr>
                            <m:e>
                              <m:r>
                                <a:rPr lang="en-US" altLang="zh-CN" sz="2400" b="1" i="1">
                                  <a:solidFill>
                                    <a:srgbClr val="C00000"/>
                                  </a:solidFill>
                                  <a:latin typeface="Cambria Math" panose="02040503050406030204" pitchFamily="18" charset="0"/>
                                </a:rPr>
                                <m:t>𝒌</m:t>
                              </m:r>
                            </m:e>
                          </m:d>
                        </m:sup>
                      </m:sSubSup>
                      <m:r>
                        <a:rPr lang="en-US" altLang="zh-CN" sz="2400" b="1" i="1">
                          <a:solidFill>
                            <a:srgbClr val="C00000"/>
                          </a:solidFill>
                          <a:latin typeface="Cambria Math" panose="02040503050406030204" pitchFamily="18" charset="0"/>
                        </a:rPr>
                        <m:t>= </m:t>
                      </m:r>
                      <m:sSubSup>
                        <m:sSubSupPr>
                          <m:ctrlPr>
                            <a:rPr lang="en-US" altLang="zh-CN" sz="2400" b="1" i="1">
                              <a:solidFill>
                                <a:srgbClr val="C00000"/>
                              </a:solidFill>
                              <a:latin typeface="Cambria Math" panose="02040503050406030204" pitchFamily="18" charset="0"/>
                            </a:rPr>
                          </m:ctrlPr>
                        </m:sSubSupPr>
                        <m:e>
                          <m:r>
                            <a:rPr lang="en-US" altLang="zh-CN" sz="2400" b="1" i="1">
                              <a:solidFill>
                                <a:srgbClr val="C00000"/>
                              </a:solidFill>
                              <a:latin typeface="Cambria Math" panose="02040503050406030204" pitchFamily="18" charset="0"/>
                            </a:rPr>
                            <m:t>𝒘</m:t>
                          </m:r>
                        </m:e>
                        <m:sub>
                          <m:r>
                            <a:rPr lang="en-US" altLang="zh-CN" sz="2400" b="1" i="1">
                              <a:solidFill>
                                <a:srgbClr val="C00000"/>
                              </a:solidFill>
                              <a:latin typeface="Cambria Math" panose="02040503050406030204" pitchFamily="18" charset="0"/>
                            </a:rPr>
                            <m:t>𝒊𝒋</m:t>
                          </m:r>
                        </m:sub>
                        <m:sup>
                          <m:d>
                            <m:dPr>
                              <m:begChr m:val="["/>
                              <m:endChr m:val="]"/>
                              <m:ctrlPr>
                                <a:rPr lang="en-US" altLang="zh-CN" sz="2400" b="1" i="1">
                                  <a:solidFill>
                                    <a:srgbClr val="C00000"/>
                                  </a:solidFill>
                                  <a:latin typeface="Cambria Math" panose="02040503050406030204" pitchFamily="18" charset="0"/>
                                </a:rPr>
                              </m:ctrlPr>
                            </m:dPr>
                            <m:e>
                              <m:r>
                                <a:rPr lang="en-US" altLang="zh-CN" sz="2400" b="1" i="1">
                                  <a:solidFill>
                                    <a:srgbClr val="C00000"/>
                                  </a:solidFill>
                                  <a:latin typeface="Cambria Math" panose="02040503050406030204" pitchFamily="18" charset="0"/>
                                </a:rPr>
                                <m:t>𝒌</m:t>
                              </m:r>
                              <m:r>
                                <a:rPr lang="en-US" altLang="zh-CN" sz="2400" b="1" i="1">
                                  <a:solidFill>
                                    <a:srgbClr val="C00000"/>
                                  </a:solidFill>
                                  <a:latin typeface="Cambria Math" panose="02040503050406030204" pitchFamily="18" charset="0"/>
                                </a:rPr>
                                <m:t>−</m:t>
                              </m:r>
                              <m:r>
                                <a:rPr lang="en-US" altLang="zh-CN" sz="2400" b="1" i="1">
                                  <a:solidFill>
                                    <a:srgbClr val="C00000"/>
                                  </a:solidFill>
                                  <a:latin typeface="Cambria Math" panose="02040503050406030204" pitchFamily="18" charset="0"/>
                                </a:rPr>
                                <m:t>𝟏</m:t>
                              </m:r>
                            </m:e>
                          </m:d>
                        </m:sup>
                      </m:sSubSup>
                      <m:r>
                        <a:rPr lang="en-US" altLang="zh-CN" sz="2400" b="1" i="1">
                          <a:solidFill>
                            <a:srgbClr val="C00000"/>
                          </a:solidFill>
                          <a:latin typeface="Cambria Math" panose="02040503050406030204" pitchFamily="18" charset="0"/>
                        </a:rPr>
                        <m:t>∨</m:t>
                      </m:r>
                      <m:d>
                        <m:dPr>
                          <m:ctrlPr>
                            <a:rPr lang="en-US" altLang="zh-CN" sz="2400" b="1" i="1">
                              <a:solidFill>
                                <a:srgbClr val="C00000"/>
                              </a:solidFill>
                              <a:latin typeface="Cambria Math" panose="02040503050406030204" pitchFamily="18" charset="0"/>
                            </a:rPr>
                          </m:ctrlPr>
                        </m:dPr>
                        <m:e>
                          <m:sSubSup>
                            <m:sSubSupPr>
                              <m:ctrlPr>
                                <a:rPr lang="en-US" altLang="zh-CN" sz="2400" b="1" i="1">
                                  <a:solidFill>
                                    <a:srgbClr val="C00000"/>
                                  </a:solidFill>
                                  <a:latin typeface="Cambria Math" panose="02040503050406030204" pitchFamily="18" charset="0"/>
                                </a:rPr>
                              </m:ctrlPr>
                            </m:sSubSupPr>
                            <m:e>
                              <m:r>
                                <a:rPr lang="en-US" altLang="zh-CN" sz="2400" b="1" i="1">
                                  <a:solidFill>
                                    <a:srgbClr val="C00000"/>
                                  </a:solidFill>
                                  <a:latin typeface="Cambria Math" panose="02040503050406030204" pitchFamily="18" charset="0"/>
                                </a:rPr>
                                <m:t>𝒘</m:t>
                              </m:r>
                            </m:e>
                            <m:sub>
                              <m:r>
                                <a:rPr lang="en-US" altLang="zh-CN" sz="2400" b="1" i="1">
                                  <a:solidFill>
                                    <a:srgbClr val="C00000"/>
                                  </a:solidFill>
                                  <a:latin typeface="Cambria Math" panose="02040503050406030204" pitchFamily="18" charset="0"/>
                                </a:rPr>
                                <m:t>𝒊𝒌</m:t>
                              </m:r>
                            </m:sub>
                            <m:sup>
                              <m:d>
                                <m:dPr>
                                  <m:begChr m:val="["/>
                                  <m:endChr m:val="]"/>
                                  <m:ctrlPr>
                                    <a:rPr lang="en-US" altLang="zh-CN" sz="2400" b="1" i="1">
                                      <a:solidFill>
                                        <a:srgbClr val="C00000"/>
                                      </a:solidFill>
                                      <a:latin typeface="Cambria Math" panose="02040503050406030204" pitchFamily="18" charset="0"/>
                                    </a:rPr>
                                  </m:ctrlPr>
                                </m:dPr>
                                <m:e>
                                  <m:r>
                                    <a:rPr lang="en-US" altLang="zh-CN" sz="2400" b="1" i="1">
                                      <a:solidFill>
                                        <a:srgbClr val="C00000"/>
                                      </a:solidFill>
                                      <a:latin typeface="Cambria Math" panose="02040503050406030204" pitchFamily="18" charset="0"/>
                                    </a:rPr>
                                    <m:t>𝒌</m:t>
                                  </m:r>
                                  <m:r>
                                    <a:rPr lang="en-US" altLang="zh-CN" sz="2400" b="1" i="1">
                                      <a:solidFill>
                                        <a:srgbClr val="C00000"/>
                                      </a:solidFill>
                                      <a:latin typeface="Cambria Math" panose="02040503050406030204" pitchFamily="18" charset="0"/>
                                    </a:rPr>
                                    <m:t>−</m:t>
                                  </m:r>
                                  <m:r>
                                    <a:rPr lang="en-US" altLang="zh-CN" sz="2400" b="1" i="1">
                                      <a:solidFill>
                                        <a:srgbClr val="C00000"/>
                                      </a:solidFill>
                                      <a:latin typeface="Cambria Math" panose="02040503050406030204" pitchFamily="18" charset="0"/>
                                    </a:rPr>
                                    <m:t>𝟏</m:t>
                                  </m:r>
                                </m:e>
                              </m:d>
                            </m:sup>
                          </m:sSubSup>
                          <m:r>
                            <a:rPr lang="en-US" altLang="zh-CN" sz="2400" b="1" i="1">
                              <a:solidFill>
                                <a:srgbClr val="C00000"/>
                              </a:solidFill>
                              <a:latin typeface="Cambria Math" panose="02040503050406030204" pitchFamily="18" charset="0"/>
                            </a:rPr>
                            <m:t>∧</m:t>
                          </m:r>
                          <m:sSubSup>
                            <m:sSubSupPr>
                              <m:ctrlPr>
                                <a:rPr lang="en-US" altLang="zh-CN" sz="2400" b="1" i="1">
                                  <a:solidFill>
                                    <a:srgbClr val="C00000"/>
                                  </a:solidFill>
                                  <a:latin typeface="Cambria Math" panose="02040503050406030204" pitchFamily="18" charset="0"/>
                                </a:rPr>
                              </m:ctrlPr>
                            </m:sSubSupPr>
                            <m:e>
                              <m:r>
                                <a:rPr lang="en-US" altLang="zh-CN" sz="2400" b="1" i="1">
                                  <a:solidFill>
                                    <a:srgbClr val="C00000"/>
                                  </a:solidFill>
                                  <a:latin typeface="Cambria Math" panose="02040503050406030204" pitchFamily="18" charset="0"/>
                                </a:rPr>
                                <m:t>𝒘</m:t>
                              </m:r>
                            </m:e>
                            <m:sub>
                              <m:r>
                                <a:rPr lang="en-US" altLang="zh-CN" sz="2400" b="1" i="1">
                                  <a:solidFill>
                                    <a:srgbClr val="C00000"/>
                                  </a:solidFill>
                                  <a:latin typeface="Cambria Math" panose="02040503050406030204" pitchFamily="18" charset="0"/>
                                </a:rPr>
                                <m:t>𝒌𝒋</m:t>
                              </m:r>
                            </m:sub>
                            <m:sup>
                              <m:d>
                                <m:dPr>
                                  <m:begChr m:val="["/>
                                  <m:endChr m:val="]"/>
                                  <m:ctrlPr>
                                    <a:rPr lang="en-US" altLang="zh-CN" sz="2400" b="1" i="1">
                                      <a:solidFill>
                                        <a:srgbClr val="C00000"/>
                                      </a:solidFill>
                                      <a:latin typeface="Cambria Math" panose="02040503050406030204" pitchFamily="18" charset="0"/>
                                    </a:rPr>
                                  </m:ctrlPr>
                                </m:dPr>
                                <m:e>
                                  <m:r>
                                    <a:rPr lang="en-US" altLang="zh-CN" sz="2400" b="1" i="1">
                                      <a:solidFill>
                                        <a:srgbClr val="C00000"/>
                                      </a:solidFill>
                                      <a:latin typeface="Cambria Math" panose="02040503050406030204" pitchFamily="18" charset="0"/>
                                    </a:rPr>
                                    <m:t>𝒌</m:t>
                                  </m:r>
                                  <m:r>
                                    <a:rPr lang="en-US" altLang="zh-CN" sz="2400" b="1" i="1">
                                      <a:solidFill>
                                        <a:srgbClr val="C00000"/>
                                      </a:solidFill>
                                      <a:latin typeface="Cambria Math" panose="02040503050406030204" pitchFamily="18" charset="0"/>
                                    </a:rPr>
                                    <m:t>−</m:t>
                                  </m:r>
                                  <m:r>
                                    <a:rPr lang="en-US" altLang="zh-CN" sz="2400" b="1" i="1">
                                      <a:solidFill>
                                        <a:srgbClr val="C00000"/>
                                      </a:solidFill>
                                      <a:latin typeface="Cambria Math" panose="02040503050406030204" pitchFamily="18" charset="0"/>
                                    </a:rPr>
                                    <m:t>𝟏</m:t>
                                  </m:r>
                                </m:e>
                              </m:d>
                            </m:sup>
                          </m:sSubSup>
                        </m:e>
                      </m:d>
                    </m:oMath>
                  </m:oMathPara>
                </a14:m>
                <a:endParaRPr lang="en-US" altLang="zh-CN" sz="2400"/>
              </a:p>
              <a:p>
                <a:pPr marL="342900" indent="-342900">
                  <a:spcBef>
                    <a:spcPts val="600"/>
                  </a:spcBef>
                  <a:spcAft>
                    <a:spcPts val="6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利用这个递推关系就可从</a:t>
                </a:r>
                <a14:m>
                  <m:oMath xmlns:m="http://schemas.openxmlformats.org/officeDocument/2006/math">
                    <m:r>
                      <a:rPr lang="en-US" altLang="zh-CN" sz="2000" b="1" i="1" smtClean="0">
                        <a:solidFill>
                          <a:srgbClr val="002060"/>
                        </a:solidFill>
                        <a:latin typeface="Cambria Math" panose="02040503050406030204" pitchFamily="18" charset="0"/>
                      </a:rPr>
                      <m:t>𝑹</m:t>
                    </m:r>
                  </m:oMath>
                </a14:m>
                <a:r>
                  <a:rPr lang="zh-CN" altLang="en-US" sz="2000" b="1">
                    <a:solidFill>
                      <a:srgbClr val="002060"/>
                    </a:solidFill>
                    <a:latin typeface="楷体" panose="02010609060101010101" pitchFamily="49" charset="-122"/>
                    <a:ea typeface="楷体" panose="02010609060101010101" pitchFamily="49" charset="-122"/>
                  </a:rPr>
                  <a:t>的关系矩阵</a:t>
                </a:r>
                <a14:m>
                  <m:oMath xmlns:m="http://schemas.openxmlformats.org/officeDocument/2006/math">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𝑾</m:t>
                        </m:r>
                      </m:e>
                      <m:sub>
                        <m:r>
                          <a:rPr lang="en-US" altLang="zh-CN" sz="2000" b="1" i="1" smtClean="0">
                            <a:solidFill>
                              <a:srgbClr val="002060"/>
                            </a:solidFill>
                            <a:latin typeface="Cambria Math" panose="02040503050406030204" pitchFamily="18" charset="0"/>
                          </a:rPr>
                          <m:t>𝟎</m:t>
                        </m:r>
                      </m:sub>
                    </m:sSub>
                  </m:oMath>
                </a14:m>
                <a:r>
                  <a:rPr lang="zh-CN" altLang="en-US" sz="2000" b="1">
                    <a:solidFill>
                      <a:srgbClr val="002060"/>
                    </a:solidFill>
                    <a:latin typeface="楷体" panose="02010609060101010101" pitchFamily="49" charset="-122"/>
                    <a:ea typeface="楷体" panose="02010609060101010101" pitchFamily="49" charset="-122"/>
                  </a:rPr>
                  <a:t>开始计算</a:t>
                </a:r>
                <a14:m>
                  <m:oMath xmlns:m="http://schemas.openxmlformats.org/officeDocument/2006/math">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𝑾</m:t>
                        </m:r>
                      </m:e>
                      <m:sub>
                        <m:r>
                          <a:rPr lang="en-US" altLang="zh-CN" sz="2000" b="1" i="1">
                            <a:solidFill>
                              <a:srgbClr val="002060"/>
                            </a:solidFill>
                            <a:latin typeface="Cambria Math" panose="02040503050406030204" pitchFamily="18" charset="0"/>
                          </a:rPr>
                          <m:t>𝟏</m:t>
                        </m:r>
                      </m:sub>
                    </m:sSub>
                    <m:r>
                      <a:rPr lang="en-US" altLang="zh-CN" sz="2000" b="1" i="1">
                        <a:solidFill>
                          <a:srgbClr val="002060"/>
                        </a:solidFill>
                        <a:latin typeface="Cambria Math" panose="02040503050406030204" pitchFamily="18" charset="0"/>
                      </a:rPr>
                      <m:t>, </m:t>
                    </m:r>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panose="02040503050406030204" pitchFamily="18" charset="0"/>
                          </a:rPr>
                          <m:t>𝑾</m:t>
                        </m:r>
                      </m:e>
                      <m:sub>
                        <m:r>
                          <a:rPr lang="en-US" altLang="zh-CN" sz="2000" b="1" i="1">
                            <a:solidFill>
                              <a:srgbClr val="002060"/>
                            </a:solidFill>
                            <a:latin typeface="Cambria Math" panose="02040503050406030204" pitchFamily="18" charset="0"/>
                          </a:rPr>
                          <m:t>𝟐</m:t>
                        </m:r>
                      </m:sub>
                    </m:sSub>
                    <m:r>
                      <a:rPr lang="en-US" altLang="zh-CN" sz="2000" b="1" i="1">
                        <a:solidFill>
                          <a:srgbClr val="002060"/>
                        </a:solidFill>
                        <a:latin typeface="Cambria Math" panose="02040503050406030204" pitchFamily="18" charset="0"/>
                      </a:rPr>
                      <m:t>, ⋯, </m:t>
                    </m:r>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panose="02040503050406030204" pitchFamily="18" charset="0"/>
                          </a:rPr>
                          <m:t>𝑾</m:t>
                        </m:r>
                      </m:e>
                      <m:sub>
                        <m:r>
                          <a:rPr lang="en-US" altLang="zh-CN" sz="2000" b="1" i="1" smtClean="0">
                            <a:solidFill>
                              <a:srgbClr val="002060"/>
                            </a:solidFill>
                            <a:latin typeface="Cambria Math" panose="02040503050406030204" pitchFamily="18" charset="0"/>
                          </a:rPr>
                          <m:t>𝒏</m:t>
                        </m:r>
                      </m:sub>
                    </m:sSub>
                  </m:oMath>
                </a14:m>
                <a:r>
                  <a:rPr lang="zh-CN" altLang="en-US" sz="2000" b="1">
                    <a:solidFill>
                      <a:srgbClr val="002060"/>
                    </a:solidFill>
                    <a:latin typeface="楷体" panose="02010609060101010101" pitchFamily="49" charset="-122"/>
                    <a:ea typeface="楷体" panose="02010609060101010101" pitchFamily="49" charset="-122"/>
                  </a:rPr>
                  <a:t>，最后的</a:t>
                </a:r>
                <a14:m>
                  <m:oMath xmlns:m="http://schemas.openxmlformats.org/officeDocument/2006/math">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𝑾</m:t>
                        </m:r>
                      </m:e>
                      <m:sub>
                        <m:r>
                          <a:rPr lang="en-US" altLang="zh-CN" sz="2000" b="1" i="1" smtClean="0">
                            <a:solidFill>
                              <a:srgbClr val="002060"/>
                            </a:solidFill>
                            <a:latin typeface="Cambria Math" panose="02040503050406030204" pitchFamily="18" charset="0"/>
                          </a:rPr>
                          <m:t>𝒏</m:t>
                        </m:r>
                      </m:sub>
                    </m:sSub>
                  </m:oMath>
                </a14:m>
                <a:r>
                  <a:rPr lang="zh-CN" altLang="en-US" sz="2000" b="1">
                    <a:solidFill>
                      <a:srgbClr val="002060"/>
                    </a:solidFill>
                    <a:latin typeface="楷体" panose="02010609060101010101" pitchFamily="49" charset="-122"/>
                    <a:ea typeface="楷体" panose="02010609060101010101" pitchFamily="49" charset="-122"/>
                  </a:rPr>
                  <a:t>就是关系</a:t>
                </a:r>
                <a14:m>
                  <m:oMath xmlns:m="http://schemas.openxmlformats.org/officeDocument/2006/math">
                    <m:r>
                      <a:rPr lang="en-US" altLang="zh-CN" sz="2000" b="1" i="1" smtClean="0">
                        <a:solidFill>
                          <a:srgbClr val="002060"/>
                        </a:solidFill>
                        <a:latin typeface="Cambria Math" panose="02040503050406030204" pitchFamily="18" charset="0"/>
                      </a:rPr>
                      <m:t>𝑹</m:t>
                    </m:r>
                  </m:oMath>
                </a14:m>
                <a:r>
                  <a:rPr lang="zh-CN" altLang="en-US" sz="2000" b="1">
                    <a:solidFill>
                      <a:srgbClr val="002060"/>
                    </a:solidFill>
                    <a:latin typeface="楷体" panose="02010609060101010101" pitchFamily="49" charset="-122"/>
                    <a:ea typeface="楷体" panose="02010609060101010101" pitchFamily="49" charset="-122"/>
                  </a:rPr>
                  <a:t>传递闭包的关系矩阵</a:t>
                </a:r>
              </a:p>
            </p:txBody>
          </p:sp>
        </mc:Choice>
        <mc:Fallback xmlns="">
          <p:sp>
            <p:nvSpPr>
              <p:cNvPr id="4" name="文本框 3">
                <a:extLst>
                  <a:ext uri="{FF2B5EF4-FFF2-40B4-BE49-F238E27FC236}">
                    <a16:creationId xmlns:a16="http://schemas.microsoft.com/office/drawing/2014/main" id="{D560CFD0-97C6-4C87-BA61-BC07D7296EE8}"/>
                  </a:ext>
                </a:extLst>
              </p:cNvPr>
              <p:cNvSpPr txBox="1">
                <a:spLocks noRot="1" noChangeAspect="1" noMove="1" noResize="1" noEditPoints="1" noAdjustHandles="1" noChangeArrowheads="1" noChangeShapeType="1" noTextEdit="1"/>
              </p:cNvSpPr>
              <p:nvPr/>
            </p:nvSpPr>
            <p:spPr>
              <a:xfrm>
                <a:off x="889927" y="1090616"/>
                <a:ext cx="10412146" cy="2118400"/>
              </a:xfrm>
              <a:prstGeom prst="rect">
                <a:avLst/>
              </a:prstGeom>
              <a:blipFill>
                <a:blip r:embed="rId2"/>
                <a:stretch>
                  <a:fillRect l="-937" r="-527" b="-3746"/>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A0FAE10C-956D-4376-BB76-99C250320F7D}"/>
              </a:ext>
            </a:extLst>
          </p:cNvPr>
          <p:cNvPicPr>
            <a:picLocks noChangeAspect="1"/>
          </p:cNvPicPr>
          <p:nvPr/>
        </p:nvPicPr>
        <p:blipFill>
          <a:blip r:embed="rId3"/>
          <a:stretch>
            <a:fillRect/>
          </a:stretch>
        </p:blipFill>
        <p:spPr>
          <a:xfrm>
            <a:off x="889927" y="3302184"/>
            <a:ext cx="5791964" cy="3125314"/>
          </a:xfrm>
          <a:prstGeom prst="rect">
            <a:avLst/>
          </a:prstGeom>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E4484E6-E886-4A88-A8C3-4C36586EBEA9}"/>
                  </a:ext>
                </a:extLst>
              </p:cNvPr>
              <p:cNvSpPr txBox="1"/>
              <p:nvPr/>
            </p:nvSpPr>
            <p:spPr>
              <a:xfrm>
                <a:off x="3392246" y="4312158"/>
                <a:ext cx="545681" cy="276999"/>
              </a:xfrm>
              <a:prstGeom prst="rect">
                <a:avLst/>
              </a:prstGeom>
              <a:solidFill>
                <a:schemeClr val="accent4">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𝑾</m:t>
                          </m:r>
                        </m:e>
                        <m:sub>
                          <m:r>
                            <a:rPr lang="en-US" altLang="zh-CN" b="1" i="1" smtClean="0">
                              <a:solidFill>
                                <a:schemeClr val="accent2">
                                  <a:lumMod val="50000"/>
                                </a:schemeClr>
                              </a:solidFill>
                              <a:latin typeface="Cambria Math" panose="02040503050406030204" pitchFamily="18" charset="0"/>
                            </a:rPr>
                            <m:t>𝟎</m:t>
                          </m:r>
                        </m:sub>
                      </m:sSub>
                    </m:oMath>
                  </m:oMathPara>
                </a14:m>
                <a:endParaRPr lang="zh-CN" altLang="en-US" b="1">
                  <a:solidFill>
                    <a:schemeClr val="accent2">
                      <a:lumMod val="50000"/>
                    </a:schemeClr>
                  </a:solidFill>
                </a:endParaRPr>
              </a:p>
            </p:txBody>
          </p:sp>
        </mc:Choice>
        <mc:Fallback xmlns="">
          <p:sp>
            <p:nvSpPr>
              <p:cNvPr id="11" name="文本框 10">
                <a:extLst>
                  <a:ext uri="{FF2B5EF4-FFF2-40B4-BE49-F238E27FC236}">
                    <a16:creationId xmlns:a16="http://schemas.microsoft.com/office/drawing/2014/main" id="{3E4484E6-E886-4A88-A8C3-4C36586EBEA9}"/>
                  </a:ext>
                </a:extLst>
              </p:cNvPr>
              <p:cNvSpPr txBox="1">
                <a:spLocks noRot="1" noChangeAspect="1" noMove="1" noResize="1" noEditPoints="1" noAdjustHandles="1" noChangeArrowheads="1" noChangeShapeType="1" noTextEdit="1"/>
              </p:cNvSpPr>
              <p:nvPr/>
            </p:nvSpPr>
            <p:spPr>
              <a:xfrm>
                <a:off x="3392246" y="4312158"/>
                <a:ext cx="545681" cy="276999"/>
              </a:xfrm>
              <a:prstGeom prst="rect">
                <a:avLst/>
              </a:prstGeom>
              <a:blipFill>
                <a:blip r:embed="rId4"/>
                <a:stretch>
                  <a:fillRect b="-152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218EA7F2-DB5C-4172-8995-D2B227A5593C}"/>
                  </a:ext>
                </a:extLst>
              </p:cNvPr>
              <p:cNvSpPr txBox="1"/>
              <p:nvPr/>
            </p:nvSpPr>
            <p:spPr>
              <a:xfrm>
                <a:off x="3937927" y="4647768"/>
                <a:ext cx="2943433" cy="553998"/>
              </a:xfrm>
              <a:prstGeom prst="rect">
                <a:avLst/>
              </a:prstGeom>
              <a:solidFill>
                <a:schemeClr val="accent4">
                  <a:lumMod val="20000"/>
                  <a:lumOff val="80000"/>
                </a:schemeClr>
              </a:solidFill>
            </p:spPr>
            <p:txBody>
              <a:bodyPr wrap="square" tIns="0" bIns="0" rtlCol="0">
                <a:spAutoFit/>
              </a:bodyPr>
              <a:lstStyle/>
              <a:p>
                <a:r>
                  <a:rPr lang="zh-CN" altLang="en-US" b="1">
                    <a:solidFill>
                      <a:schemeClr val="accent2">
                        <a:lumMod val="50000"/>
                      </a:schemeClr>
                    </a:solidFill>
                  </a:rPr>
                  <a:t>每次循环体执行后分别得到</a:t>
                </a:r>
                <a:endParaRPr lang="en-US" altLang="zh-CN" b="1">
                  <a:solidFill>
                    <a:schemeClr val="accent2">
                      <a:lumMod val="50000"/>
                    </a:schemeClr>
                  </a:solidFill>
                </a:endParaRPr>
              </a:p>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𝑾</m:t>
                          </m:r>
                        </m:e>
                        <m:sub>
                          <m:r>
                            <a:rPr lang="en-US" altLang="zh-CN" b="1" i="1" smtClean="0">
                              <a:solidFill>
                                <a:schemeClr val="accent2">
                                  <a:lumMod val="50000"/>
                                </a:schemeClr>
                              </a:solidFill>
                              <a:latin typeface="Cambria Math" panose="02040503050406030204" pitchFamily="18" charset="0"/>
                            </a:rPr>
                            <m:t>𝟏</m:t>
                          </m:r>
                        </m:sub>
                      </m:sSub>
                      <m:r>
                        <a:rPr lang="en-US" altLang="zh-CN" b="1" i="1" smtClean="0">
                          <a:solidFill>
                            <a:schemeClr val="accent2">
                              <a:lumMod val="50000"/>
                            </a:schemeClr>
                          </a:solidFill>
                          <a:latin typeface="Cambria Math" panose="02040503050406030204" pitchFamily="18" charset="0"/>
                        </a:rPr>
                        <m:t>, ⋯, </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𝑾</m:t>
                          </m:r>
                        </m:e>
                        <m:sub>
                          <m:r>
                            <a:rPr lang="en-US" altLang="zh-CN" b="1" i="1" smtClean="0">
                              <a:solidFill>
                                <a:schemeClr val="accent2">
                                  <a:lumMod val="50000"/>
                                </a:schemeClr>
                              </a:solidFill>
                              <a:latin typeface="Cambria Math" panose="02040503050406030204" pitchFamily="18" charset="0"/>
                            </a:rPr>
                            <m:t>𝒌</m:t>
                          </m:r>
                        </m:sub>
                      </m:sSub>
                      <m:r>
                        <a:rPr lang="en-US" altLang="zh-CN" b="1" i="1" smtClean="0">
                          <a:solidFill>
                            <a:schemeClr val="accent2">
                              <a:lumMod val="50000"/>
                            </a:schemeClr>
                          </a:solidFill>
                          <a:latin typeface="Cambria Math" panose="02040503050406030204" pitchFamily="18" charset="0"/>
                        </a:rPr>
                        <m:t>, ⋯, </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𝑾</m:t>
                          </m:r>
                        </m:e>
                        <m:sub>
                          <m:r>
                            <a:rPr lang="en-US" altLang="zh-CN" b="1" i="1" smtClean="0">
                              <a:solidFill>
                                <a:schemeClr val="accent2">
                                  <a:lumMod val="50000"/>
                                </a:schemeClr>
                              </a:solidFill>
                              <a:latin typeface="Cambria Math" panose="02040503050406030204" pitchFamily="18" charset="0"/>
                            </a:rPr>
                            <m:t>𝒏</m:t>
                          </m:r>
                        </m:sub>
                      </m:sSub>
                    </m:oMath>
                  </m:oMathPara>
                </a14:m>
                <a:endParaRPr lang="zh-CN" altLang="en-US" b="1">
                  <a:solidFill>
                    <a:schemeClr val="accent2">
                      <a:lumMod val="50000"/>
                    </a:schemeClr>
                  </a:solidFill>
                </a:endParaRPr>
              </a:p>
            </p:txBody>
          </p:sp>
        </mc:Choice>
        <mc:Fallback xmlns="">
          <p:sp>
            <p:nvSpPr>
              <p:cNvPr id="13" name="文本框 12">
                <a:extLst>
                  <a:ext uri="{FF2B5EF4-FFF2-40B4-BE49-F238E27FC236}">
                    <a16:creationId xmlns:a16="http://schemas.microsoft.com/office/drawing/2014/main" id="{218EA7F2-DB5C-4172-8995-D2B227A5593C}"/>
                  </a:ext>
                </a:extLst>
              </p:cNvPr>
              <p:cNvSpPr txBox="1">
                <a:spLocks noRot="1" noChangeAspect="1" noMove="1" noResize="1" noEditPoints="1" noAdjustHandles="1" noChangeArrowheads="1" noChangeShapeType="1" noTextEdit="1"/>
              </p:cNvSpPr>
              <p:nvPr/>
            </p:nvSpPr>
            <p:spPr>
              <a:xfrm>
                <a:off x="3937927" y="4647768"/>
                <a:ext cx="2943433" cy="553998"/>
              </a:xfrm>
              <a:prstGeom prst="rect">
                <a:avLst/>
              </a:prstGeom>
              <a:blipFill>
                <a:blip r:embed="rId5"/>
                <a:stretch>
                  <a:fillRect l="-1863" t="-14286" r="-1656" b="-87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DBA3693F-AB07-44DC-99B0-E5F4FD7836C1}"/>
                  </a:ext>
                </a:extLst>
              </p:cNvPr>
              <p:cNvSpPr txBox="1"/>
              <p:nvPr/>
            </p:nvSpPr>
            <p:spPr>
              <a:xfrm>
                <a:off x="7448689" y="3387405"/>
                <a:ext cx="3604204" cy="1373646"/>
              </a:xfrm>
              <a:prstGeom prst="rect">
                <a:avLst/>
              </a:prstGeom>
              <a:solidFill>
                <a:schemeClr val="accent2">
                  <a:lumMod val="20000"/>
                  <a:lumOff val="80000"/>
                </a:schemeClr>
              </a:solidFill>
            </p:spPr>
            <p:txBody>
              <a:bodyPr wrap="square" rtlCol="0">
                <a:spAutoFit/>
              </a:bodyPr>
              <a:lstStyle/>
              <a:p>
                <a:pPr>
                  <a:lnSpc>
                    <a:spcPts val="2400"/>
                  </a:lnSpc>
                  <a:spcBef>
                    <a:spcPts val="600"/>
                  </a:spcBef>
                </a:pPr>
                <a:r>
                  <a:rPr lang="en-US" altLang="zh-CN" b="1">
                    <a:solidFill>
                      <a:schemeClr val="accent2">
                        <a:lumMod val="50000"/>
                      </a:schemeClr>
                    </a:solidFill>
                  </a:rPr>
                  <a:t>Warshall</a:t>
                </a:r>
                <a:r>
                  <a:rPr lang="zh-CN" altLang="en-US" b="1">
                    <a:solidFill>
                      <a:schemeClr val="accent2">
                        <a:lumMod val="50000"/>
                      </a:schemeClr>
                    </a:solidFill>
                  </a:rPr>
                  <a:t>算法中计算次数最多的仍是逻辑与运算，但只需</a:t>
                </a:r>
                <a14:m>
                  <m:oMath xmlns:m="http://schemas.openxmlformats.org/officeDocument/2006/math">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𝒏</m:t>
                        </m:r>
                      </m:e>
                      <m:sup>
                        <m:r>
                          <a:rPr lang="en-US" altLang="zh-CN" b="1" i="1" smtClean="0">
                            <a:solidFill>
                              <a:schemeClr val="accent2">
                                <a:lumMod val="50000"/>
                              </a:schemeClr>
                            </a:solidFill>
                            <a:latin typeface="Cambria Math" panose="02040503050406030204" pitchFamily="18" charset="0"/>
                          </a:rPr>
                          <m:t>𝟑</m:t>
                        </m:r>
                      </m:sup>
                    </m:sSup>
                  </m:oMath>
                </a14:m>
                <a:r>
                  <a:rPr lang="zh-CN" altLang="en-US" b="1">
                    <a:solidFill>
                      <a:schemeClr val="accent2">
                        <a:lumMod val="50000"/>
                      </a:schemeClr>
                    </a:solidFill>
                  </a:rPr>
                  <a:t>次</a:t>
                </a:r>
              </a:p>
              <a:p>
                <a:pPr marL="285750" indent="-285750">
                  <a:lnSpc>
                    <a:spcPts val="2400"/>
                  </a:lnSpc>
                  <a:spcBef>
                    <a:spcPts val="600"/>
                  </a:spcBef>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直接利用矩阵逻辑积计算需要执行</a:t>
                </a:r>
                <a14:m>
                  <m:oMath xmlns:m="http://schemas.openxmlformats.org/officeDocument/2006/math">
                    <m:d>
                      <m:dPr>
                        <m:ctrlPr>
                          <a:rPr lang="en-US" altLang="zh-CN" b="1" i="1" smtClean="0">
                            <a:solidFill>
                              <a:srgbClr val="002060"/>
                            </a:solidFill>
                            <a:latin typeface="Cambria Math" panose="02040503050406030204" pitchFamily="18" charset="0"/>
                          </a:rPr>
                        </m:ctrlPr>
                      </m:dPr>
                      <m:e>
                        <m:r>
                          <a:rPr lang="en-US" altLang="zh-CN" b="1" i="1">
                            <a:solidFill>
                              <a:srgbClr val="002060"/>
                            </a:solidFill>
                            <a:latin typeface="Cambria Math" panose="02040503050406030204" pitchFamily="18" charset="0"/>
                          </a:rPr>
                          <m:t>𝒏</m:t>
                        </m:r>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𝟏</m:t>
                        </m:r>
                      </m:e>
                    </m:d>
                    <m:sSup>
                      <m:sSupPr>
                        <m:ctrlPr>
                          <a:rPr lang="en-US" altLang="zh-CN" b="1" i="1">
                            <a:solidFill>
                              <a:srgbClr val="002060"/>
                            </a:solidFill>
                            <a:latin typeface="Cambria Math" panose="02040503050406030204" pitchFamily="18" charset="0"/>
                          </a:rPr>
                        </m:ctrlPr>
                      </m:sSupPr>
                      <m:e>
                        <m:r>
                          <a:rPr lang="en-US" altLang="zh-CN" b="1" i="1">
                            <a:solidFill>
                              <a:srgbClr val="002060"/>
                            </a:solidFill>
                            <a:latin typeface="Cambria Math" panose="02040503050406030204" pitchFamily="18" charset="0"/>
                          </a:rPr>
                          <m:t>𝒏</m:t>
                        </m:r>
                      </m:e>
                      <m:sup>
                        <m:r>
                          <a:rPr lang="en-US" altLang="zh-CN" b="1" i="1" smtClean="0">
                            <a:solidFill>
                              <a:srgbClr val="002060"/>
                            </a:solidFill>
                            <a:latin typeface="Cambria Math" panose="02040503050406030204" pitchFamily="18" charset="0"/>
                          </a:rPr>
                          <m:t>𝟑</m:t>
                        </m:r>
                      </m:sup>
                    </m:sSup>
                  </m:oMath>
                </a14:m>
                <a:r>
                  <a:rPr lang="zh-CN" altLang="en-US" b="1">
                    <a:solidFill>
                      <a:srgbClr val="002060"/>
                    </a:solidFill>
                    <a:latin typeface="楷体" panose="02010609060101010101" pitchFamily="49" charset="-122"/>
                    <a:ea typeface="楷体" panose="02010609060101010101" pitchFamily="49" charset="-122"/>
                  </a:rPr>
                  <a:t>次逻辑与运算</a:t>
                </a:r>
              </a:p>
            </p:txBody>
          </p:sp>
        </mc:Choice>
        <mc:Fallback xmlns="">
          <p:sp>
            <p:nvSpPr>
              <p:cNvPr id="12" name="文本框 11">
                <a:extLst>
                  <a:ext uri="{FF2B5EF4-FFF2-40B4-BE49-F238E27FC236}">
                    <a16:creationId xmlns:a16="http://schemas.microsoft.com/office/drawing/2014/main" id="{DBA3693F-AB07-44DC-99B0-E5F4FD7836C1}"/>
                  </a:ext>
                </a:extLst>
              </p:cNvPr>
              <p:cNvSpPr txBox="1">
                <a:spLocks noRot="1" noChangeAspect="1" noMove="1" noResize="1" noEditPoints="1" noAdjustHandles="1" noChangeArrowheads="1" noChangeShapeType="1" noTextEdit="1"/>
              </p:cNvSpPr>
              <p:nvPr/>
            </p:nvSpPr>
            <p:spPr>
              <a:xfrm>
                <a:off x="7448689" y="3387405"/>
                <a:ext cx="3604204" cy="1373646"/>
              </a:xfrm>
              <a:prstGeom prst="rect">
                <a:avLst/>
              </a:prstGeom>
              <a:blipFill>
                <a:blip r:embed="rId6"/>
                <a:stretch>
                  <a:fillRect l="-1523" t="-1333" r="-1354" b="-5333"/>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5E187513-C8D7-47A8-99F6-224661A1C090}"/>
              </a:ext>
            </a:extLst>
          </p:cNvPr>
          <p:cNvSpPr txBox="1"/>
          <p:nvPr/>
        </p:nvSpPr>
        <p:spPr>
          <a:xfrm>
            <a:off x="7306450" y="4924767"/>
            <a:ext cx="3888681" cy="1385123"/>
          </a:xfrm>
          <a:prstGeom prst="rect">
            <a:avLst/>
          </a:prstGeom>
          <a:solidFill>
            <a:schemeClr val="accent4">
              <a:lumMod val="20000"/>
              <a:lumOff val="80000"/>
            </a:schemeClr>
          </a:solidFill>
        </p:spPr>
        <p:txBody>
          <a:bodyPr wrap="square" rtlCol="0">
            <a:spAutoFit/>
          </a:bodyPr>
          <a:lstStyle/>
          <a:p>
            <a:pPr>
              <a:lnSpc>
                <a:spcPts val="2400"/>
              </a:lnSpc>
              <a:spcBef>
                <a:spcPts val="600"/>
              </a:spcBef>
            </a:pPr>
            <a:r>
              <a:rPr lang="en-US" altLang="zh-CN" b="1">
                <a:solidFill>
                  <a:srgbClr val="002060"/>
                </a:solidFill>
                <a:latin typeface="+mn-ea"/>
              </a:rPr>
              <a:t>Warshall</a:t>
            </a:r>
            <a:r>
              <a:rPr lang="zh-CN" altLang="en-US" b="1">
                <a:solidFill>
                  <a:srgbClr val="002060"/>
                </a:solidFill>
                <a:latin typeface="楷体" panose="02010609060101010101" pitchFamily="49" charset="-122"/>
                <a:ea typeface="楷体" panose="02010609060101010101" pitchFamily="49" charset="-122"/>
              </a:rPr>
              <a:t>算法是从通路经过的不同中间顶点角度，而不是从通路不同长度的角度考察两顶点之间是否有通路</a:t>
            </a:r>
            <a:endParaRPr lang="en-US" altLang="zh-CN" b="1">
              <a:solidFill>
                <a:srgbClr val="002060"/>
              </a:solidFill>
              <a:latin typeface="楷体" panose="02010609060101010101" pitchFamily="49" charset="-122"/>
              <a:ea typeface="楷体" panose="02010609060101010101" pitchFamily="49" charset="-122"/>
            </a:endParaRPr>
          </a:p>
          <a:p>
            <a:pPr marL="285750" indent="-285750">
              <a:lnSpc>
                <a:spcPts val="2400"/>
              </a:lnSpc>
              <a:spcBef>
                <a:spcPts val="600"/>
              </a:spcBef>
              <a:buFont typeface="Arial" panose="020B0604020202020204" pitchFamily="34" charset="0"/>
              <a:buChar char="•"/>
            </a:pPr>
            <a:r>
              <a:rPr lang="zh-CN" altLang="en-US" b="1">
                <a:solidFill>
                  <a:schemeClr val="accent2">
                    <a:lumMod val="50000"/>
                  </a:schemeClr>
                </a:solidFill>
              </a:rPr>
              <a:t>换个角度思考，提高了算法效率</a:t>
            </a:r>
          </a:p>
        </p:txBody>
      </p:sp>
    </p:spTree>
    <p:extLst>
      <p:ext uri="{BB962C8B-B14F-4D97-AF65-F5344CB8AC3E}">
        <p14:creationId xmlns:p14="http://schemas.microsoft.com/office/powerpoint/2010/main" val="16411333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400">
                <a:latin typeface="Arial" panose="020B0604020202020204" pitchFamily="34" charset="0"/>
                <a:ea typeface="楷体" panose="02010609060101010101" pitchFamily="49" charset="-122"/>
                <a:cs typeface="Arial" panose="020B0604020202020204" pitchFamily="34" charset="0"/>
              </a:rPr>
              <a:t>Warshall</a:t>
            </a:r>
            <a:r>
              <a:rPr lang="zh-CN" altLang="en-US" sz="1400">
                <a:latin typeface="楷体" panose="02010609060101010101" pitchFamily="49" charset="-122"/>
                <a:ea typeface="楷体" panose="02010609060101010101" pitchFamily="49" charset="-122"/>
              </a:rPr>
              <a:t>算法</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第二十讲  关系的闭包</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32</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a:t>Warshall</a:t>
            </a:r>
            <a:r>
              <a:rPr lang="zh-CN" altLang="en-US"/>
              <a:t>算法计算关系传递闭包举例</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E708D0D-042E-4E1D-AE2B-2DD53ECE0D28}"/>
                  </a:ext>
                </a:extLst>
              </p:cNvPr>
              <p:cNvSpPr txBox="1"/>
              <p:nvPr/>
            </p:nvSpPr>
            <p:spPr>
              <a:xfrm>
                <a:off x="637831" y="1055335"/>
                <a:ext cx="7615550" cy="883255"/>
              </a:xfrm>
              <a:prstGeom prst="rect">
                <a:avLst/>
              </a:prstGeom>
              <a:solidFill>
                <a:schemeClr val="accent6">
                  <a:lumMod val="20000"/>
                  <a:lumOff val="80000"/>
                </a:schemeClr>
              </a:solidFill>
            </p:spPr>
            <p:txBody>
              <a:bodyPr wrap="square" rtlCol="0">
                <a:spAutoFit/>
              </a:bodyPr>
              <a:lstStyle/>
              <a:p>
                <a:pPr>
                  <a:spcBef>
                    <a:spcPts val="600"/>
                  </a:spcBef>
                  <a:spcAft>
                    <a:spcPts val="600"/>
                  </a:spcAft>
                </a:pPr>
                <a14:m>
                  <m:oMath xmlns:m="http://schemas.openxmlformats.org/officeDocument/2006/math">
                    <m:r>
                      <a:rPr lang="da-DK" altLang="zh-CN" sz="2000" b="1" i="1" smtClean="0">
                        <a:solidFill>
                          <a:srgbClr val="002060"/>
                        </a:solidFill>
                        <a:latin typeface="Cambria Math" panose="02040503050406030204" pitchFamily="18" charset="0"/>
                      </a:rPr>
                      <m:t>𝑨</m:t>
                    </m:r>
                    <m:r>
                      <a:rPr lang="da-DK" altLang="zh-CN" sz="2000" b="1" i="1" smtClean="0">
                        <a:solidFill>
                          <a:srgbClr val="002060"/>
                        </a:solidFill>
                        <a:latin typeface="Cambria Math" panose="02040503050406030204" pitchFamily="18" charset="0"/>
                      </a:rPr>
                      <m:t>=</m:t>
                    </m:r>
                    <m:r>
                      <m:rPr>
                        <m:lit/>
                      </m:rPr>
                      <a:rPr lang="da-DK" altLang="zh-CN" sz="2000" b="1" i="1">
                        <a:solidFill>
                          <a:srgbClr val="002060"/>
                        </a:solidFill>
                        <a:latin typeface="Cambria Math" panose="02040503050406030204" pitchFamily="18" charset="0"/>
                      </a:rPr>
                      <m:t>{</m:t>
                    </m:r>
                    <m:r>
                      <a:rPr lang="da-DK" altLang="zh-CN" sz="2000" b="1" i="1">
                        <a:solidFill>
                          <a:srgbClr val="002060"/>
                        </a:solidFill>
                        <a:latin typeface="Cambria Math" panose="02040503050406030204" pitchFamily="18" charset="0"/>
                      </a:rPr>
                      <m:t>𝟏</m:t>
                    </m:r>
                    <m:r>
                      <a:rPr lang="da-DK" altLang="zh-CN" sz="2000" b="1" i="1">
                        <a:solidFill>
                          <a:srgbClr val="002060"/>
                        </a:solidFill>
                        <a:latin typeface="Cambria Math" panose="02040503050406030204" pitchFamily="18" charset="0"/>
                      </a:rPr>
                      <m:t>, </m:t>
                    </m:r>
                    <m:r>
                      <a:rPr lang="da-DK" altLang="zh-CN" sz="2000" b="1" i="1">
                        <a:solidFill>
                          <a:srgbClr val="002060"/>
                        </a:solidFill>
                        <a:latin typeface="Cambria Math" panose="02040503050406030204" pitchFamily="18" charset="0"/>
                      </a:rPr>
                      <m:t>𝟐</m:t>
                    </m:r>
                    <m:r>
                      <a:rPr lang="da-DK" altLang="zh-CN" sz="2000" b="1" i="1">
                        <a:solidFill>
                          <a:srgbClr val="002060"/>
                        </a:solidFill>
                        <a:latin typeface="Cambria Math" panose="02040503050406030204" pitchFamily="18" charset="0"/>
                      </a:rPr>
                      <m:t>, </m:t>
                    </m:r>
                    <m:r>
                      <a:rPr lang="da-DK" altLang="zh-CN" sz="2000" b="1" i="1">
                        <a:solidFill>
                          <a:srgbClr val="002060"/>
                        </a:solidFill>
                        <a:latin typeface="Cambria Math" panose="02040503050406030204" pitchFamily="18" charset="0"/>
                      </a:rPr>
                      <m:t>𝟑</m:t>
                    </m:r>
                    <m:r>
                      <a:rPr lang="da-DK" altLang="zh-CN" sz="2000" b="1" i="1">
                        <a:solidFill>
                          <a:srgbClr val="002060"/>
                        </a:solidFill>
                        <a:latin typeface="Cambria Math" panose="02040503050406030204" pitchFamily="18" charset="0"/>
                      </a:rPr>
                      <m:t>, </m:t>
                    </m:r>
                    <m:r>
                      <a:rPr lang="da-DK" altLang="zh-CN" sz="2000" b="1" i="1">
                        <a:solidFill>
                          <a:srgbClr val="002060"/>
                        </a:solidFill>
                        <a:latin typeface="Cambria Math" panose="02040503050406030204" pitchFamily="18" charset="0"/>
                      </a:rPr>
                      <m:t>𝟒</m:t>
                    </m:r>
                    <m:r>
                      <m:rPr>
                        <m:lit/>
                      </m:rPr>
                      <a:rPr lang="da-DK" altLang="zh-CN" sz="2000" b="1" i="1" smtClean="0">
                        <a:solidFill>
                          <a:srgbClr val="002060"/>
                        </a:solidFill>
                        <a:latin typeface="Cambria Math" panose="02040503050406030204" pitchFamily="18" charset="0"/>
                      </a:rPr>
                      <m:t>}</m:t>
                    </m:r>
                  </m:oMath>
                </a14:m>
                <a:r>
                  <a:rPr lang="zh-CN" altLang="da-DK" sz="2000" b="1">
                    <a:solidFill>
                      <a:srgbClr val="002060"/>
                    </a:solidFill>
                  </a:rPr>
                  <a:t>，</a:t>
                </a:r>
                <a14:m>
                  <m:oMath xmlns:m="http://schemas.openxmlformats.org/officeDocument/2006/math">
                    <m:r>
                      <a:rPr lang="da-DK" altLang="zh-CN" sz="2000" b="1" i="1" smtClean="0">
                        <a:solidFill>
                          <a:srgbClr val="002060"/>
                        </a:solidFill>
                        <a:latin typeface="Cambria Math" panose="02040503050406030204" pitchFamily="18" charset="0"/>
                      </a:rPr>
                      <m:t>𝑹</m:t>
                    </m:r>
                    <m:r>
                      <a:rPr lang="da-DK" altLang="zh-CN" sz="2000" b="1" i="1" smtClean="0">
                        <a:solidFill>
                          <a:srgbClr val="002060"/>
                        </a:solidFill>
                        <a:latin typeface="Cambria Math" panose="02040503050406030204" pitchFamily="18" charset="0"/>
                      </a:rPr>
                      <m:t>=</m:t>
                    </m:r>
                    <m:r>
                      <m:rPr>
                        <m:lit/>
                      </m:rPr>
                      <a:rPr lang="da-DK" altLang="zh-CN" sz="2000" b="1" i="1" smtClean="0">
                        <a:solidFill>
                          <a:srgbClr val="002060"/>
                        </a:solidFill>
                        <a:latin typeface="Cambria Math" panose="02040503050406030204" pitchFamily="18" charset="0"/>
                      </a:rPr>
                      <m:t>{</m:t>
                    </m:r>
                    <m:r>
                      <a:rPr lang="da-DK" altLang="zh-CN" sz="2000" b="1" i="1" smtClean="0">
                        <a:solidFill>
                          <a:srgbClr val="002060"/>
                        </a:solidFill>
                        <a:latin typeface="Cambria Math" panose="02040503050406030204" pitchFamily="18" charset="0"/>
                      </a:rPr>
                      <m:t> </m:t>
                    </m:r>
                    <m:d>
                      <m:dPr>
                        <m:begChr m:val="⟨"/>
                        <m:endChr m:val="⟩"/>
                        <m:ctrlPr>
                          <a:rPr lang="da-DK" altLang="zh-CN" sz="2000" b="1" i="1" smtClean="0">
                            <a:solidFill>
                              <a:srgbClr val="002060"/>
                            </a:solidFill>
                            <a:latin typeface="Cambria Math" panose="02040503050406030204" pitchFamily="18" charset="0"/>
                          </a:rPr>
                        </m:ctrlPr>
                      </m:dPr>
                      <m:e>
                        <m:r>
                          <a:rPr lang="da-DK" altLang="zh-CN" sz="2000" b="1" i="1">
                            <a:solidFill>
                              <a:srgbClr val="002060"/>
                            </a:solidFill>
                            <a:latin typeface="Cambria Math" panose="02040503050406030204" pitchFamily="18" charset="0"/>
                          </a:rPr>
                          <m:t>𝟑</m:t>
                        </m:r>
                        <m:r>
                          <a:rPr lang="da-DK" altLang="zh-CN" sz="2000" b="1" i="1">
                            <a:solidFill>
                              <a:srgbClr val="002060"/>
                            </a:solidFill>
                            <a:latin typeface="Cambria Math" panose="02040503050406030204" pitchFamily="18" charset="0"/>
                          </a:rPr>
                          <m:t>, </m:t>
                        </m:r>
                        <m:r>
                          <a:rPr lang="da-DK" altLang="zh-CN" sz="2000" b="1" i="1">
                            <a:solidFill>
                              <a:srgbClr val="002060"/>
                            </a:solidFill>
                            <a:latin typeface="Cambria Math" panose="02040503050406030204" pitchFamily="18" charset="0"/>
                          </a:rPr>
                          <m:t>𝟐</m:t>
                        </m:r>
                      </m:e>
                    </m:d>
                    <m:r>
                      <a:rPr lang="da-DK" altLang="zh-CN" sz="2000" b="1" i="1">
                        <a:solidFill>
                          <a:srgbClr val="002060"/>
                        </a:solidFill>
                        <a:latin typeface="Cambria Math" panose="02040503050406030204" pitchFamily="18" charset="0"/>
                      </a:rPr>
                      <m:t>, </m:t>
                    </m:r>
                    <m:d>
                      <m:dPr>
                        <m:begChr m:val="⟨"/>
                        <m:endChr m:val="⟩"/>
                        <m:ctrlPr>
                          <a:rPr lang="da-DK" altLang="zh-CN" sz="2000" b="1" i="1">
                            <a:solidFill>
                              <a:srgbClr val="002060"/>
                            </a:solidFill>
                            <a:latin typeface="Cambria Math" panose="02040503050406030204" pitchFamily="18" charset="0"/>
                          </a:rPr>
                        </m:ctrlPr>
                      </m:dPr>
                      <m:e>
                        <m:r>
                          <a:rPr lang="da-DK" altLang="zh-CN" sz="2000" b="1" i="1">
                            <a:solidFill>
                              <a:srgbClr val="002060"/>
                            </a:solidFill>
                            <a:latin typeface="Cambria Math" panose="02040503050406030204" pitchFamily="18" charset="0"/>
                          </a:rPr>
                          <m:t>𝟒</m:t>
                        </m:r>
                        <m:r>
                          <a:rPr lang="da-DK" altLang="zh-CN" sz="2000" b="1" i="1">
                            <a:solidFill>
                              <a:srgbClr val="002060"/>
                            </a:solidFill>
                            <a:latin typeface="Cambria Math" panose="02040503050406030204" pitchFamily="18" charset="0"/>
                          </a:rPr>
                          <m:t>, </m:t>
                        </m:r>
                        <m:r>
                          <a:rPr lang="da-DK" altLang="zh-CN" sz="2000" b="1" i="1">
                            <a:solidFill>
                              <a:srgbClr val="002060"/>
                            </a:solidFill>
                            <a:latin typeface="Cambria Math" panose="02040503050406030204" pitchFamily="18" charset="0"/>
                          </a:rPr>
                          <m:t>𝟐</m:t>
                        </m:r>
                      </m:e>
                    </m:d>
                    <m:r>
                      <a:rPr lang="da-DK" altLang="zh-CN" sz="2000" b="1" i="1">
                        <a:solidFill>
                          <a:srgbClr val="002060"/>
                        </a:solidFill>
                        <a:latin typeface="Cambria Math" panose="02040503050406030204" pitchFamily="18" charset="0"/>
                      </a:rPr>
                      <m:t>, </m:t>
                    </m:r>
                    <m:d>
                      <m:dPr>
                        <m:begChr m:val="⟨"/>
                        <m:endChr m:val="⟩"/>
                        <m:ctrlPr>
                          <a:rPr lang="da-DK" altLang="zh-CN" sz="2000" b="1" i="1">
                            <a:solidFill>
                              <a:srgbClr val="002060"/>
                            </a:solidFill>
                            <a:latin typeface="Cambria Math" panose="02040503050406030204" pitchFamily="18" charset="0"/>
                          </a:rPr>
                        </m:ctrlPr>
                      </m:dPr>
                      <m:e>
                        <m:r>
                          <a:rPr lang="da-DK" altLang="zh-CN" sz="2000" b="1" i="1">
                            <a:solidFill>
                              <a:srgbClr val="002060"/>
                            </a:solidFill>
                            <a:latin typeface="Cambria Math" panose="02040503050406030204" pitchFamily="18" charset="0"/>
                          </a:rPr>
                          <m:t>𝟒</m:t>
                        </m:r>
                        <m:r>
                          <a:rPr lang="da-DK" altLang="zh-CN" sz="2000" b="1" i="1">
                            <a:solidFill>
                              <a:srgbClr val="002060"/>
                            </a:solidFill>
                            <a:latin typeface="Cambria Math" panose="02040503050406030204" pitchFamily="18" charset="0"/>
                          </a:rPr>
                          <m:t>, </m:t>
                        </m:r>
                        <m:r>
                          <a:rPr lang="da-DK" altLang="zh-CN" sz="2000" b="1" i="1">
                            <a:solidFill>
                              <a:srgbClr val="002060"/>
                            </a:solidFill>
                            <a:latin typeface="Cambria Math" panose="02040503050406030204" pitchFamily="18" charset="0"/>
                          </a:rPr>
                          <m:t>𝟑</m:t>
                        </m:r>
                      </m:e>
                    </m:d>
                    <m:r>
                      <a:rPr lang="da-DK" altLang="zh-CN" sz="2000" b="1" i="1" smtClean="0">
                        <a:solidFill>
                          <a:srgbClr val="002060"/>
                        </a:solidFill>
                        <a:latin typeface="Cambria Math" panose="02040503050406030204" pitchFamily="18" charset="0"/>
                      </a:rPr>
                      <m:t>, </m:t>
                    </m:r>
                    <m:d>
                      <m:dPr>
                        <m:begChr m:val="⟨"/>
                        <m:endChr m:val="⟩"/>
                        <m:ctrlPr>
                          <a:rPr lang="da-DK" altLang="zh-CN" sz="2000" b="1" i="1" smtClean="0">
                            <a:solidFill>
                              <a:srgbClr val="002060"/>
                            </a:solidFill>
                            <a:latin typeface="Cambria Math" panose="02040503050406030204" pitchFamily="18" charset="0"/>
                          </a:rPr>
                        </m:ctrlPr>
                      </m:dPr>
                      <m:e>
                        <m:r>
                          <a:rPr lang="da-DK" altLang="zh-CN" sz="2000" b="1" i="1">
                            <a:solidFill>
                              <a:srgbClr val="002060"/>
                            </a:solidFill>
                            <a:latin typeface="Cambria Math" panose="02040503050406030204" pitchFamily="18" charset="0"/>
                          </a:rPr>
                          <m:t>𝟏</m:t>
                        </m:r>
                        <m:r>
                          <a:rPr lang="da-DK" altLang="zh-CN" sz="2000" b="1" i="1">
                            <a:solidFill>
                              <a:srgbClr val="002060"/>
                            </a:solidFill>
                            <a:latin typeface="Cambria Math" panose="02040503050406030204" pitchFamily="18" charset="0"/>
                          </a:rPr>
                          <m:t>, </m:t>
                        </m:r>
                        <m:r>
                          <a:rPr lang="da-DK" altLang="zh-CN" sz="2000" b="1" i="1">
                            <a:solidFill>
                              <a:srgbClr val="002060"/>
                            </a:solidFill>
                            <a:latin typeface="Cambria Math" panose="02040503050406030204" pitchFamily="18" charset="0"/>
                          </a:rPr>
                          <m:t>𝟐</m:t>
                        </m:r>
                      </m:e>
                    </m:d>
                    <m:r>
                      <a:rPr lang="da-DK" altLang="zh-CN" sz="2000" b="1" i="1">
                        <a:solidFill>
                          <a:srgbClr val="002060"/>
                        </a:solidFill>
                        <a:latin typeface="Cambria Math" panose="02040503050406030204" pitchFamily="18" charset="0"/>
                      </a:rPr>
                      <m:t>, </m:t>
                    </m:r>
                    <m:d>
                      <m:dPr>
                        <m:begChr m:val="⟨"/>
                        <m:endChr m:val="⟩"/>
                        <m:ctrlPr>
                          <a:rPr lang="da-DK" altLang="zh-CN" sz="2000" b="1" i="1">
                            <a:solidFill>
                              <a:srgbClr val="002060"/>
                            </a:solidFill>
                            <a:latin typeface="Cambria Math" panose="02040503050406030204" pitchFamily="18" charset="0"/>
                          </a:rPr>
                        </m:ctrlPr>
                      </m:dPr>
                      <m:e>
                        <m:r>
                          <a:rPr lang="da-DK" altLang="zh-CN" sz="2000" b="1" i="1">
                            <a:solidFill>
                              <a:srgbClr val="002060"/>
                            </a:solidFill>
                            <a:latin typeface="Cambria Math" panose="02040503050406030204" pitchFamily="18" charset="0"/>
                          </a:rPr>
                          <m:t>𝟑</m:t>
                        </m:r>
                        <m:r>
                          <a:rPr lang="da-DK" altLang="zh-CN" sz="2000" b="1" i="1">
                            <a:solidFill>
                              <a:srgbClr val="002060"/>
                            </a:solidFill>
                            <a:latin typeface="Cambria Math" panose="02040503050406030204" pitchFamily="18" charset="0"/>
                          </a:rPr>
                          <m:t>, </m:t>
                        </m:r>
                        <m:r>
                          <a:rPr lang="da-DK" altLang="zh-CN" sz="2000" b="1" i="1">
                            <a:solidFill>
                              <a:srgbClr val="002060"/>
                            </a:solidFill>
                            <a:latin typeface="Cambria Math" panose="02040503050406030204" pitchFamily="18" charset="0"/>
                          </a:rPr>
                          <m:t>𝟏</m:t>
                        </m:r>
                      </m:e>
                    </m:d>
                    <m:r>
                      <a:rPr lang="da-DK" altLang="zh-CN" sz="2000" b="1" i="1">
                        <a:solidFill>
                          <a:srgbClr val="002060"/>
                        </a:solidFill>
                        <a:latin typeface="Cambria Math" panose="02040503050406030204" pitchFamily="18" charset="0"/>
                      </a:rPr>
                      <m:t>, </m:t>
                    </m:r>
                    <m:d>
                      <m:dPr>
                        <m:begChr m:val="⟨"/>
                        <m:endChr m:val="⟩"/>
                        <m:ctrlPr>
                          <a:rPr lang="da-DK" altLang="zh-CN" sz="2000" b="1" i="1">
                            <a:solidFill>
                              <a:srgbClr val="002060"/>
                            </a:solidFill>
                            <a:latin typeface="Cambria Math" panose="02040503050406030204" pitchFamily="18" charset="0"/>
                          </a:rPr>
                        </m:ctrlPr>
                      </m:dPr>
                      <m:e>
                        <m:r>
                          <a:rPr lang="da-DK" altLang="zh-CN" sz="2000" b="1" i="1">
                            <a:solidFill>
                              <a:srgbClr val="002060"/>
                            </a:solidFill>
                            <a:latin typeface="Cambria Math" panose="02040503050406030204" pitchFamily="18" charset="0"/>
                          </a:rPr>
                          <m:t>𝟐</m:t>
                        </m:r>
                        <m:r>
                          <a:rPr lang="da-DK" altLang="zh-CN" sz="2000" b="1" i="1">
                            <a:solidFill>
                              <a:srgbClr val="002060"/>
                            </a:solidFill>
                            <a:latin typeface="Cambria Math" panose="02040503050406030204" pitchFamily="18" charset="0"/>
                          </a:rPr>
                          <m:t>, </m:t>
                        </m:r>
                        <m:r>
                          <a:rPr lang="da-DK" altLang="zh-CN" sz="2000" b="1" i="1">
                            <a:solidFill>
                              <a:srgbClr val="002060"/>
                            </a:solidFill>
                            <a:latin typeface="Cambria Math" panose="02040503050406030204" pitchFamily="18" charset="0"/>
                          </a:rPr>
                          <m:t>𝟒</m:t>
                        </m:r>
                      </m:e>
                    </m:d>
                    <m:r>
                      <a:rPr lang="da-DK" altLang="zh-CN" sz="2000" b="1" i="1">
                        <a:solidFill>
                          <a:srgbClr val="002060"/>
                        </a:solidFill>
                        <a:latin typeface="Cambria Math" panose="02040503050406030204" pitchFamily="18" charset="0"/>
                      </a:rPr>
                      <m:t>, </m:t>
                    </m:r>
                    <m:d>
                      <m:dPr>
                        <m:begChr m:val="⟨"/>
                        <m:endChr m:val="⟩"/>
                        <m:ctrlPr>
                          <a:rPr lang="da-DK" altLang="zh-CN" sz="2000" b="1" i="1">
                            <a:solidFill>
                              <a:srgbClr val="002060"/>
                            </a:solidFill>
                            <a:latin typeface="Cambria Math" panose="02040503050406030204" pitchFamily="18" charset="0"/>
                          </a:rPr>
                        </m:ctrlPr>
                      </m:dPr>
                      <m:e>
                        <m:r>
                          <a:rPr lang="da-DK" altLang="zh-CN" sz="2000" b="1" i="1">
                            <a:solidFill>
                              <a:srgbClr val="002060"/>
                            </a:solidFill>
                            <a:latin typeface="Cambria Math" panose="02040503050406030204" pitchFamily="18" charset="0"/>
                          </a:rPr>
                          <m:t>𝟒</m:t>
                        </m:r>
                        <m:r>
                          <a:rPr lang="da-DK" altLang="zh-CN" sz="2000" b="1" i="1">
                            <a:solidFill>
                              <a:srgbClr val="002060"/>
                            </a:solidFill>
                            <a:latin typeface="Cambria Math" panose="02040503050406030204" pitchFamily="18" charset="0"/>
                          </a:rPr>
                          <m:t>, </m:t>
                        </m:r>
                        <m:r>
                          <a:rPr lang="da-DK" altLang="zh-CN" sz="2000" b="1" i="1">
                            <a:solidFill>
                              <a:srgbClr val="002060"/>
                            </a:solidFill>
                            <a:latin typeface="Cambria Math" panose="02040503050406030204" pitchFamily="18" charset="0"/>
                          </a:rPr>
                          <m:t>𝟒</m:t>
                        </m:r>
                      </m:e>
                    </m:d>
                    <m:r>
                      <m:rPr>
                        <m:lit/>
                      </m:rPr>
                      <a:rPr lang="da-DK" altLang="zh-CN" sz="2000" b="1" i="1" smtClean="0">
                        <a:solidFill>
                          <a:srgbClr val="002060"/>
                        </a:solidFill>
                        <a:latin typeface="Cambria Math" panose="02040503050406030204" pitchFamily="18" charset="0"/>
                      </a:rPr>
                      <m:t>}</m:t>
                    </m:r>
                  </m:oMath>
                </a14:m>
                <a:endParaRPr lang="da-DK" altLang="zh-CN" sz="2000" b="1">
                  <a:solidFill>
                    <a:srgbClr val="002060"/>
                  </a:solidFill>
                </a:endParaRPr>
              </a:p>
              <a:p>
                <a:pPr marL="342900" indent="-342900">
                  <a:spcBef>
                    <a:spcPts val="600"/>
                  </a:spcBef>
                  <a:spcAft>
                    <a:spcPts val="600"/>
                  </a:spcAft>
                  <a:buFont typeface="Arial" panose="020B0604020202020204" pitchFamily="34" charset="0"/>
                  <a:buChar char="•"/>
                </a:pPr>
                <a:r>
                  <a:rPr lang="zh-CN" altLang="en-US" sz="2000" b="1">
                    <a:solidFill>
                      <a:schemeClr val="accent2">
                        <a:lumMod val="50000"/>
                      </a:schemeClr>
                    </a:solidFill>
                    <a:latin typeface="楷体" panose="02010609060101010101" pitchFamily="49" charset="-122"/>
                    <a:ea typeface="楷体" panose="02010609060101010101" pitchFamily="49" charset="-122"/>
                  </a:rPr>
                  <a:t>通过从</a:t>
                </a:r>
                <a14:m>
                  <m:oMath xmlns:m="http://schemas.openxmlformats.org/officeDocument/2006/math">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𝑾</m:t>
                        </m:r>
                      </m:e>
                      <m:sub>
                        <m:r>
                          <a:rPr lang="en-US" altLang="zh-CN" sz="2000" b="1" i="1">
                            <a:solidFill>
                              <a:schemeClr val="accent2">
                                <a:lumMod val="50000"/>
                              </a:schemeClr>
                            </a:solidFill>
                            <a:latin typeface="Cambria Math" panose="02040503050406030204" pitchFamily="18" charset="0"/>
                          </a:rPr>
                          <m:t>𝟎</m:t>
                        </m:r>
                      </m:sub>
                    </m:sSub>
                    <m:r>
                      <a:rPr lang="en-US" altLang="zh-CN" sz="2000" b="1" i="1">
                        <a:solidFill>
                          <a:schemeClr val="accent2">
                            <a:lumMod val="50000"/>
                          </a:schemeClr>
                        </a:solidFill>
                        <a:latin typeface="Cambria Math" panose="02040503050406030204" pitchFamily="18" charset="0"/>
                      </a:rPr>
                      <m:t>= </m:t>
                    </m:r>
                    <m:sSub>
                      <m:sSubPr>
                        <m:ctrlPr>
                          <a:rPr lang="en-US" altLang="zh-CN" sz="2000" b="1" i="1">
                            <a:solidFill>
                              <a:schemeClr val="accent2">
                                <a:lumMod val="50000"/>
                              </a:schemeClr>
                            </a:solidFill>
                            <a:latin typeface="Cambria Math" panose="02040503050406030204" pitchFamily="18" charset="0"/>
                          </a:rPr>
                        </m:ctrlPr>
                      </m:sSubPr>
                      <m:e>
                        <m:r>
                          <a:rPr lang="en-US" altLang="zh-CN" sz="2000" b="1" i="1">
                            <a:solidFill>
                              <a:schemeClr val="accent2">
                                <a:lumMod val="50000"/>
                              </a:schemeClr>
                            </a:solidFill>
                            <a:latin typeface="Cambria Math" panose="02040503050406030204" pitchFamily="18" charset="0"/>
                          </a:rPr>
                          <m:t>𝑴</m:t>
                        </m:r>
                      </m:e>
                      <m:sub>
                        <m:r>
                          <a:rPr lang="en-US" altLang="zh-CN" sz="2000" b="1" i="1" smtClean="0">
                            <a:solidFill>
                              <a:schemeClr val="accent2">
                                <a:lumMod val="50000"/>
                              </a:schemeClr>
                            </a:solidFill>
                            <a:latin typeface="Cambria Math" panose="02040503050406030204" pitchFamily="18" charset="0"/>
                          </a:rPr>
                          <m:t>𝑹</m:t>
                        </m:r>
                      </m:sub>
                    </m:sSub>
                  </m:oMath>
                </a14:m>
                <a:r>
                  <a:rPr lang="zh-CN" altLang="en-US" sz="2000" b="1">
                    <a:solidFill>
                      <a:schemeClr val="accent2">
                        <a:lumMod val="50000"/>
                      </a:schemeClr>
                    </a:solidFill>
                    <a:latin typeface="楷体" panose="02010609060101010101" pitchFamily="49" charset="-122"/>
                    <a:ea typeface="楷体" panose="02010609060101010101" pitchFamily="49" charset="-122"/>
                  </a:rPr>
                  <a:t>开始计算</a:t>
                </a:r>
                <a14:m>
                  <m:oMath xmlns:m="http://schemas.openxmlformats.org/officeDocument/2006/math">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𝑾</m:t>
                        </m:r>
                      </m:e>
                      <m:sub>
                        <m:r>
                          <a:rPr lang="en-US" altLang="zh-CN" sz="2000" b="1" i="1">
                            <a:solidFill>
                              <a:schemeClr val="accent2">
                                <a:lumMod val="50000"/>
                              </a:schemeClr>
                            </a:solidFill>
                            <a:latin typeface="Cambria Math" panose="02040503050406030204" pitchFamily="18" charset="0"/>
                          </a:rPr>
                          <m:t>𝟏</m:t>
                        </m:r>
                      </m:sub>
                    </m:sSub>
                    <m:r>
                      <a:rPr lang="en-US" altLang="zh-CN" sz="2000" b="1" i="1">
                        <a:solidFill>
                          <a:schemeClr val="accent2">
                            <a:lumMod val="50000"/>
                          </a:schemeClr>
                        </a:solidFill>
                        <a:latin typeface="Cambria Math" panose="02040503050406030204" pitchFamily="18" charset="0"/>
                      </a:rPr>
                      <m:t>, </m:t>
                    </m:r>
                    <m:sSub>
                      <m:sSubPr>
                        <m:ctrlPr>
                          <a:rPr lang="en-US" altLang="zh-CN" sz="2000" b="1" i="1">
                            <a:solidFill>
                              <a:schemeClr val="accent2">
                                <a:lumMod val="50000"/>
                              </a:schemeClr>
                            </a:solidFill>
                            <a:latin typeface="Cambria Math" panose="02040503050406030204" pitchFamily="18" charset="0"/>
                          </a:rPr>
                        </m:ctrlPr>
                      </m:sSubPr>
                      <m:e>
                        <m:r>
                          <a:rPr lang="en-US" altLang="zh-CN" sz="2000" b="1" i="1">
                            <a:solidFill>
                              <a:schemeClr val="accent2">
                                <a:lumMod val="50000"/>
                              </a:schemeClr>
                            </a:solidFill>
                            <a:latin typeface="Cambria Math" panose="02040503050406030204" pitchFamily="18" charset="0"/>
                          </a:rPr>
                          <m:t>𝑾</m:t>
                        </m:r>
                      </m:e>
                      <m:sub>
                        <m:r>
                          <a:rPr lang="en-US" altLang="zh-CN" sz="2000" b="1" i="1">
                            <a:solidFill>
                              <a:schemeClr val="accent2">
                                <a:lumMod val="50000"/>
                              </a:schemeClr>
                            </a:solidFill>
                            <a:latin typeface="Cambria Math" panose="02040503050406030204" pitchFamily="18" charset="0"/>
                          </a:rPr>
                          <m:t>𝟐</m:t>
                        </m:r>
                      </m:sub>
                    </m:sSub>
                    <m:r>
                      <a:rPr lang="en-US" altLang="zh-CN" sz="2000" b="1" i="1">
                        <a:solidFill>
                          <a:schemeClr val="accent2">
                            <a:lumMod val="50000"/>
                          </a:schemeClr>
                        </a:solidFill>
                        <a:latin typeface="Cambria Math" panose="02040503050406030204" pitchFamily="18" charset="0"/>
                      </a:rPr>
                      <m:t>, ⋯, </m:t>
                    </m:r>
                    <m:sSub>
                      <m:sSubPr>
                        <m:ctrlPr>
                          <a:rPr lang="en-US" altLang="zh-CN" sz="2000" b="1" i="1">
                            <a:solidFill>
                              <a:schemeClr val="accent2">
                                <a:lumMod val="50000"/>
                              </a:schemeClr>
                            </a:solidFill>
                            <a:latin typeface="Cambria Math" panose="02040503050406030204" pitchFamily="18" charset="0"/>
                          </a:rPr>
                        </m:ctrlPr>
                      </m:sSubPr>
                      <m:e>
                        <m:r>
                          <a:rPr lang="en-US" altLang="zh-CN" sz="2000" b="1" i="1">
                            <a:solidFill>
                              <a:schemeClr val="accent2">
                                <a:lumMod val="50000"/>
                              </a:schemeClr>
                            </a:solidFill>
                            <a:latin typeface="Cambria Math" panose="02040503050406030204" pitchFamily="18" charset="0"/>
                          </a:rPr>
                          <m:t>𝑾</m:t>
                        </m:r>
                      </m:e>
                      <m:sub>
                        <m:r>
                          <a:rPr lang="en-US" altLang="zh-CN" sz="2000" b="1" i="1" smtClean="0">
                            <a:solidFill>
                              <a:schemeClr val="accent2">
                                <a:lumMod val="50000"/>
                              </a:schemeClr>
                            </a:solidFill>
                            <a:latin typeface="Cambria Math" panose="02040503050406030204" pitchFamily="18" charset="0"/>
                          </a:rPr>
                          <m:t>𝒏</m:t>
                        </m:r>
                      </m:sub>
                    </m:sSub>
                  </m:oMath>
                </a14:m>
                <a:r>
                  <a:rPr lang="zh-CN" altLang="en-US" sz="2000" b="1">
                    <a:solidFill>
                      <a:schemeClr val="accent2">
                        <a:lumMod val="50000"/>
                      </a:schemeClr>
                    </a:solidFill>
                    <a:latin typeface="楷体" panose="02010609060101010101" pitchFamily="49" charset="-122"/>
                    <a:ea typeface="楷体" panose="02010609060101010101" pitchFamily="49" charset="-122"/>
                  </a:rPr>
                  <a:t>最后得到</a:t>
                </a:r>
                <a14:m>
                  <m:oMath xmlns:m="http://schemas.openxmlformats.org/officeDocument/2006/math">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𝑴</m:t>
                        </m:r>
                      </m:e>
                      <m:sub>
                        <m:r>
                          <a:rPr lang="en-US" altLang="zh-CN" sz="2000" b="1" i="1" smtClean="0">
                            <a:solidFill>
                              <a:schemeClr val="accent2">
                                <a:lumMod val="50000"/>
                              </a:schemeClr>
                            </a:solidFill>
                            <a:latin typeface="Cambria Math" panose="02040503050406030204" pitchFamily="18" charset="0"/>
                          </a:rPr>
                          <m:t>𝒕</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𝑹</m:t>
                            </m:r>
                          </m:e>
                        </m:d>
                      </m:sub>
                    </m:sSub>
                    <m:r>
                      <a:rPr lang="en-US" altLang="zh-CN" sz="2000" b="1" i="1">
                        <a:solidFill>
                          <a:schemeClr val="accent2">
                            <a:lumMod val="50000"/>
                          </a:schemeClr>
                        </a:solidFill>
                        <a:latin typeface="Cambria Math" panose="02040503050406030204" pitchFamily="18" charset="0"/>
                      </a:rPr>
                      <m:t>= </m:t>
                    </m:r>
                    <m:sSub>
                      <m:sSubPr>
                        <m:ctrlPr>
                          <a:rPr lang="en-US" altLang="zh-CN" sz="2000" b="1" i="1">
                            <a:solidFill>
                              <a:schemeClr val="accent2">
                                <a:lumMod val="50000"/>
                              </a:schemeClr>
                            </a:solidFill>
                            <a:latin typeface="Cambria Math" panose="02040503050406030204" pitchFamily="18" charset="0"/>
                          </a:rPr>
                        </m:ctrlPr>
                      </m:sSubPr>
                      <m:e>
                        <m:r>
                          <a:rPr lang="en-US" altLang="zh-CN" sz="2000" b="1" i="1">
                            <a:solidFill>
                              <a:schemeClr val="accent2">
                                <a:lumMod val="50000"/>
                              </a:schemeClr>
                            </a:solidFill>
                            <a:latin typeface="Cambria Math" panose="02040503050406030204" pitchFamily="18" charset="0"/>
                          </a:rPr>
                          <m:t>𝑾</m:t>
                        </m:r>
                      </m:e>
                      <m:sub>
                        <m:r>
                          <a:rPr lang="en-US" altLang="zh-CN" sz="2000" b="1" i="1" smtClean="0">
                            <a:solidFill>
                              <a:schemeClr val="accent2">
                                <a:lumMod val="50000"/>
                              </a:schemeClr>
                            </a:solidFill>
                            <a:latin typeface="Cambria Math" panose="02040503050406030204" pitchFamily="18" charset="0"/>
                          </a:rPr>
                          <m:t>𝒏</m:t>
                        </m:r>
                      </m:sub>
                    </m:sSub>
                  </m:oMath>
                </a14:m>
                <a:endParaRPr lang="zh-CN" altLang="en-US" sz="2000" b="1">
                  <a:solidFill>
                    <a:schemeClr val="accent2">
                      <a:lumMod val="50000"/>
                    </a:schemeClr>
                  </a:solidFill>
                  <a:latin typeface="楷体" panose="02010609060101010101" pitchFamily="49" charset="-122"/>
                  <a:ea typeface="楷体" panose="02010609060101010101" pitchFamily="49" charset="-122"/>
                </a:endParaRPr>
              </a:p>
            </p:txBody>
          </p:sp>
        </mc:Choice>
        <mc:Fallback xmlns="">
          <p:sp>
            <p:nvSpPr>
              <p:cNvPr id="3" name="文本框 2">
                <a:extLst>
                  <a:ext uri="{FF2B5EF4-FFF2-40B4-BE49-F238E27FC236}">
                    <a16:creationId xmlns:a16="http://schemas.microsoft.com/office/drawing/2014/main" id="{3E708D0D-042E-4E1D-AE2B-2DD53ECE0D28}"/>
                  </a:ext>
                </a:extLst>
              </p:cNvPr>
              <p:cNvSpPr txBox="1">
                <a:spLocks noRot="1" noChangeAspect="1" noMove="1" noResize="1" noEditPoints="1" noAdjustHandles="1" noChangeArrowheads="1" noChangeShapeType="1" noTextEdit="1"/>
              </p:cNvSpPr>
              <p:nvPr/>
            </p:nvSpPr>
            <p:spPr>
              <a:xfrm>
                <a:off x="637831" y="1055335"/>
                <a:ext cx="7615550" cy="883255"/>
              </a:xfrm>
              <a:prstGeom prst="rect">
                <a:avLst/>
              </a:prstGeom>
              <a:blipFill>
                <a:blip r:embed="rId2"/>
                <a:stretch>
                  <a:fillRect l="-721" t="-3448" b="-75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73665D33-E71B-4289-B18D-14EE1D69406D}"/>
                  </a:ext>
                </a:extLst>
              </p:cNvPr>
              <p:cNvSpPr txBox="1"/>
              <p:nvPr/>
            </p:nvSpPr>
            <p:spPr>
              <a:xfrm>
                <a:off x="637831" y="2124003"/>
                <a:ext cx="6500916" cy="2287293"/>
              </a:xfrm>
              <a:prstGeom prst="rect">
                <a:avLst/>
              </a:prstGeom>
              <a:solidFill>
                <a:schemeClr val="accent2">
                  <a:lumMod val="20000"/>
                  <a:lumOff val="80000"/>
                  <a:alpha val="50000"/>
                </a:schemeClr>
              </a:solidFill>
            </p:spPr>
            <p:txBody>
              <a:bodyPr wrap="square" rtlCol="0">
                <a:spAutoFit/>
              </a:bodyPr>
              <a:lstStyle/>
              <a:p>
                <a:pPr>
                  <a:spcBef>
                    <a:spcPts val="600"/>
                  </a:spcBef>
                  <a:spcAft>
                    <a:spcPts val="300"/>
                  </a:spcAft>
                </a:pPr>
                <a:r>
                  <a:rPr lang="zh-CN" altLang="en-US" sz="2000" b="1">
                    <a:solidFill>
                      <a:srgbClr val="002060"/>
                    </a:solidFill>
                    <a:latin typeface="楷体" panose="02010609060101010101" pitchFamily="49" charset="-122"/>
                    <a:ea typeface="楷体" panose="02010609060101010101" pitchFamily="49" charset="-122"/>
                  </a:rPr>
                  <a:t>用递推式</a:t>
                </a:r>
                <a14:m>
                  <m:oMath xmlns:m="http://schemas.openxmlformats.org/officeDocument/2006/math">
                    <m:sSubSup>
                      <m:sSubSupPr>
                        <m:ctrlPr>
                          <a:rPr lang="en-US" altLang="zh-CN" sz="2000" b="1" i="1">
                            <a:solidFill>
                              <a:srgbClr val="002060"/>
                            </a:solidFill>
                            <a:latin typeface="Cambria Math" panose="02040503050406030204" pitchFamily="18" charset="0"/>
                          </a:rPr>
                        </m:ctrlPr>
                      </m:sSubSupPr>
                      <m:e>
                        <m:r>
                          <a:rPr lang="en-US" altLang="zh-CN" sz="2000" b="1" i="1">
                            <a:solidFill>
                              <a:srgbClr val="002060"/>
                            </a:solidFill>
                            <a:latin typeface="Cambria Math" panose="02040503050406030204" pitchFamily="18" charset="0"/>
                          </a:rPr>
                          <m:t>𝒘</m:t>
                        </m:r>
                      </m:e>
                      <m:sub>
                        <m:r>
                          <a:rPr lang="en-US" altLang="zh-CN" sz="2000" b="1" i="1">
                            <a:solidFill>
                              <a:srgbClr val="002060"/>
                            </a:solidFill>
                            <a:latin typeface="Cambria Math" panose="02040503050406030204" pitchFamily="18" charset="0"/>
                          </a:rPr>
                          <m:t>𝒊𝒋</m:t>
                        </m:r>
                      </m:sub>
                      <m:sup>
                        <m:d>
                          <m:dPr>
                            <m:begChr m:val="["/>
                            <m:endChr m:val="]"/>
                            <m:ctrlPr>
                              <a:rPr lang="en-US" altLang="zh-CN" sz="2000" b="1" i="1">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𝒌</m:t>
                            </m:r>
                          </m:e>
                        </m:d>
                      </m:sup>
                    </m:sSubSup>
                    <m:r>
                      <a:rPr lang="en-US" altLang="zh-CN" sz="2000" b="1" i="1">
                        <a:solidFill>
                          <a:srgbClr val="002060"/>
                        </a:solidFill>
                        <a:latin typeface="Cambria Math" panose="02040503050406030204" pitchFamily="18" charset="0"/>
                      </a:rPr>
                      <m:t>= </m:t>
                    </m:r>
                    <m:sSubSup>
                      <m:sSubSupPr>
                        <m:ctrlPr>
                          <a:rPr lang="en-US" altLang="zh-CN" sz="2000" b="1" i="1">
                            <a:solidFill>
                              <a:srgbClr val="002060"/>
                            </a:solidFill>
                            <a:latin typeface="Cambria Math" panose="02040503050406030204" pitchFamily="18" charset="0"/>
                          </a:rPr>
                        </m:ctrlPr>
                      </m:sSubSupPr>
                      <m:e>
                        <m:r>
                          <a:rPr lang="en-US" altLang="zh-CN" sz="2000" b="1" i="1">
                            <a:solidFill>
                              <a:srgbClr val="002060"/>
                            </a:solidFill>
                            <a:latin typeface="Cambria Math" panose="02040503050406030204" pitchFamily="18" charset="0"/>
                          </a:rPr>
                          <m:t>𝒘</m:t>
                        </m:r>
                      </m:e>
                      <m:sub>
                        <m:r>
                          <a:rPr lang="en-US" altLang="zh-CN" sz="2000" b="1" i="1">
                            <a:solidFill>
                              <a:srgbClr val="002060"/>
                            </a:solidFill>
                            <a:latin typeface="Cambria Math" panose="02040503050406030204" pitchFamily="18" charset="0"/>
                          </a:rPr>
                          <m:t>𝒊𝒋</m:t>
                        </m:r>
                      </m:sub>
                      <m:sup>
                        <m:d>
                          <m:dPr>
                            <m:begChr m:val="["/>
                            <m:endChr m:val="]"/>
                            <m:ctrlPr>
                              <a:rPr lang="en-US" altLang="zh-CN" sz="2000" b="1" i="1">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𝒌</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𝟏</m:t>
                            </m:r>
                          </m:e>
                        </m:d>
                      </m:sup>
                    </m:sSubSup>
                    <m:r>
                      <a:rPr lang="en-US" altLang="zh-CN" sz="2000" b="1" i="1">
                        <a:solidFill>
                          <a:srgbClr val="002060"/>
                        </a:solidFill>
                        <a:latin typeface="Cambria Math" panose="02040503050406030204" pitchFamily="18" charset="0"/>
                      </a:rPr>
                      <m:t>∨</m:t>
                    </m:r>
                    <m:d>
                      <m:dPr>
                        <m:ctrlPr>
                          <a:rPr lang="en-US" altLang="zh-CN" sz="2000" b="1" i="1">
                            <a:solidFill>
                              <a:srgbClr val="002060"/>
                            </a:solidFill>
                            <a:latin typeface="Cambria Math" panose="02040503050406030204" pitchFamily="18" charset="0"/>
                          </a:rPr>
                        </m:ctrlPr>
                      </m:dPr>
                      <m:e>
                        <m:sSubSup>
                          <m:sSubSupPr>
                            <m:ctrlPr>
                              <a:rPr lang="en-US" altLang="zh-CN" sz="2000" b="1" i="1">
                                <a:solidFill>
                                  <a:srgbClr val="002060"/>
                                </a:solidFill>
                                <a:latin typeface="Cambria Math" panose="02040503050406030204" pitchFamily="18" charset="0"/>
                              </a:rPr>
                            </m:ctrlPr>
                          </m:sSubSupPr>
                          <m:e>
                            <m:r>
                              <a:rPr lang="en-US" altLang="zh-CN" sz="2000" b="1" i="1">
                                <a:solidFill>
                                  <a:srgbClr val="002060"/>
                                </a:solidFill>
                                <a:latin typeface="Cambria Math" panose="02040503050406030204" pitchFamily="18" charset="0"/>
                              </a:rPr>
                              <m:t>𝒘</m:t>
                            </m:r>
                          </m:e>
                          <m:sub>
                            <m:r>
                              <a:rPr lang="en-US" altLang="zh-CN" sz="2000" b="1" i="1">
                                <a:solidFill>
                                  <a:srgbClr val="002060"/>
                                </a:solidFill>
                                <a:latin typeface="Cambria Math" panose="02040503050406030204" pitchFamily="18" charset="0"/>
                              </a:rPr>
                              <m:t>𝒊𝒌</m:t>
                            </m:r>
                          </m:sub>
                          <m:sup>
                            <m:d>
                              <m:dPr>
                                <m:begChr m:val="["/>
                                <m:endChr m:val="]"/>
                                <m:ctrlPr>
                                  <a:rPr lang="en-US" altLang="zh-CN" sz="2000" b="1" i="1">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𝒌</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𝟏</m:t>
                                </m:r>
                              </m:e>
                            </m:d>
                          </m:sup>
                        </m:sSubSup>
                        <m:r>
                          <a:rPr lang="en-US" altLang="zh-CN" sz="2000" b="1" i="1">
                            <a:solidFill>
                              <a:srgbClr val="002060"/>
                            </a:solidFill>
                            <a:latin typeface="Cambria Math" panose="02040503050406030204" pitchFamily="18" charset="0"/>
                          </a:rPr>
                          <m:t>∧</m:t>
                        </m:r>
                        <m:sSubSup>
                          <m:sSubSupPr>
                            <m:ctrlPr>
                              <a:rPr lang="en-US" altLang="zh-CN" sz="2000" b="1" i="1">
                                <a:solidFill>
                                  <a:srgbClr val="002060"/>
                                </a:solidFill>
                                <a:latin typeface="Cambria Math" panose="02040503050406030204" pitchFamily="18" charset="0"/>
                              </a:rPr>
                            </m:ctrlPr>
                          </m:sSubSupPr>
                          <m:e>
                            <m:r>
                              <a:rPr lang="en-US" altLang="zh-CN" sz="2000" b="1" i="1">
                                <a:solidFill>
                                  <a:srgbClr val="002060"/>
                                </a:solidFill>
                                <a:latin typeface="Cambria Math" panose="02040503050406030204" pitchFamily="18" charset="0"/>
                              </a:rPr>
                              <m:t>𝒘</m:t>
                            </m:r>
                          </m:e>
                          <m:sub>
                            <m:r>
                              <a:rPr lang="en-US" altLang="zh-CN" sz="2000" b="1" i="1">
                                <a:solidFill>
                                  <a:srgbClr val="002060"/>
                                </a:solidFill>
                                <a:latin typeface="Cambria Math" panose="02040503050406030204" pitchFamily="18" charset="0"/>
                              </a:rPr>
                              <m:t>𝒌𝒋</m:t>
                            </m:r>
                          </m:sub>
                          <m:sup>
                            <m:d>
                              <m:dPr>
                                <m:begChr m:val="["/>
                                <m:endChr m:val="]"/>
                                <m:ctrlPr>
                                  <a:rPr lang="en-US" altLang="zh-CN" sz="2000" b="1" i="1">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𝒌</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𝟏</m:t>
                                </m:r>
                              </m:e>
                            </m:d>
                          </m:sup>
                        </m:sSubSup>
                      </m:e>
                    </m:d>
                  </m:oMath>
                </a14:m>
                <a:r>
                  <a:rPr lang="zh-CN" altLang="en-US" sz="2000" b="1">
                    <a:solidFill>
                      <a:srgbClr val="002060"/>
                    </a:solidFill>
                    <a:latin typeface="楷体" panose="02010609060101010101" pitchFamily="49" charset="-122"/>
                    <a:ea typeface="楷体" panose="02010609060101010101" pitchFamily="49" charset="-122"/>
                  </a:rPr>
                  <a:t>计算</a:t>
                </a:r>
                <a14:m>
                  <m:oMath xmlns:m="http://schemas.openxmlformats.org/officeDocument/2006/math">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𝑾</m:t>
                        </m:r>
                      </m:e>
                      <m:sub>
                        <m:r>
                          <a:rPr lang="en-US" altLang="zh-CN" sz="2000" b="1" i="1" smtClean="0">
                            <a:solidFill>
                              <a:srgbClr val="002060"/>
                            </a:solidFill>
                            <a:latin typeface="Cambria Math" panose="02040503050406030204" pitchFamily="18" charset="0"/>
                          </a:rPr>
                          <m:t>𝒌</m:t>
                        </m:r>
                      </m:sub>
                    </m:sSub>
                  </m:oMath>
                </a14:m>
                <a:r>
                  <a:rPr lang="zh-CN" altLang="en-US" sz="2000" b="1">
                    <a:solidFill>
                      <a:srgbClr val="002060"/>
                    </a:solidFill>
                    <a:latin typeface="楷体" panose="02010609060101010101" pitchFamily="49" charset="-122"/>
                    <a:ea typeface="楷体" panose="02010609060101010101" pitchFamily="49" charset="-122"/>
                  </a:rPr>
                  <a:t>时</a:t>
                </a:r>
                <a:endParaRPr lang="en-US" altLang="zh-CN" sz="2000" b="1">
                  <a:solidFill>
                    <a:srgbClr val="002060"/>
                  </a:solidFill>
                  <a:latin typeface="楷体" panose="02010609060101010101" pitchFamily="49" charset="-122"/>
                  <a:ea typeface="楷体" panose="02010609060101010101" pitchFamily="49" charset="-122"/>
                </a:endParaRPr>
              </a:p>
              <a:p>
                <a:pPr marL="285750" indent="-285750">
                  <a:lnSpc>
                    <a:spcPts val="3000"/>
                  </a:lnSpc>
                  <a:spcBef>
                    <a:spcPts val="600"/>
                  </a:spcBef>
                  <a:spcAft>
                    <a:spcPts val="300"/>
                  </a:spcAft>
                  <a:buFont typeface="Arial" panose="020B0604020202020204" pitchFamily="34" charset="0"/>
                  <a:buChar char="•"/>
                </a:pPr>
                <a:r>
                  <a:rPr lang="zh-CN" altLang="en-US" b="1">
                    <a:solidFill>
                      <a:schemeClr val="accent6">
                        <a:lumMod val="50000"/>
                      </a:schemeClr>
                    </a:solidFill>
                  </a:rPr>
                  <a:t>若</a:t>
                </a:r>
                <a14:m>
                  <m:oMath xmlns:m="http://schemas.openxmlformats.org/officeDocument/2006/math">
                    <m:sSubSup>
                      <m:sSubSupPr>
                        <m:ctrlPr>
                          <a:rPr lang="en-US" altLang="zh-CN" b="1" i="1" smtClean="0">
                            <a:solidFill>
                              <a:srgbClr val="C00000"/>
                            </a:solidFill>
                            <a:latin typeface="Cambria Math" panose="02040503050406030204" pitchFamily="18" charset="0"/>
                          </a:rPr>
                        </m:ctrlPr>
                      </m:sSubSupPr>
                      <m:e>
                        <m:r>
                          <a:rPr lang="en-US" altLang="zh-CN" b="1" i="1" smtClean="0">
                            <a:solidFill>
                              <a:srgbClr val="C00000"/>
                            </a:solidFill>
                            <a:latin typeface="Cambria Math" panose="02040503050406030204" pitchFamily="18" charset="0"/>
                          </a:rPr>
                          <m:t>𝒘</m:t>
                        </m:r>
                      </m:e>
                      <m:sub>
                        <m:r>
                          <a:rPr lang="en-US" altLang="zh-CN" b="1" i="1" smtClean="0">
                            <a:solidFill>
                              <a:srgbClr val="C00000"/>
                            </a:solidFill>
                            <a:latin typeface="Cambria Math" panose="02040503050406030204" pitchFamily="18" charset="0"/>
                          </a:rPr>
                          <m:t>𝒊𝒌</m:t>
                        </m:r>
                      </m:sub>
                      <m:sup>
                        <m:d>
                          <m:dPr>
                            <m:begChr m:val="["/>
                            <m:endChr m:val="]"/>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𝒌</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𝟏</m:t>
                            </m:r>
                          </m:e>
                        </m:d>
                      </m:sup>
                    </m:sSubSup>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𝟎</m:t>
                    </m:r>
                  </m:oMath>
                </a14:m>
                <a:r>
                  <a:rPr lang="zh-CN" altLang="en-US" b="1">
                    <a:solidFill>
                      <a:schemeClr val="accent6">
                        <a:lumMod val="50000"/>
                      </a:schemeClr>
                    </a:solidFill>
                  </a:rPr>
                  <a:t>，即</a:t>
                </a:r>
                <a14:m>
                  <m:oMath xmlns:m="http://schemas.openxmlformats.org/officeDocument/2006/math">
                    <m:sSub>
                      <m:sSubPr>
                        <m:ctrlPr>
                          <a:rPr lang="en-US" altLang="zh-CN" b="1" i="1" smtClean="0">
                            <a:solidFill>
                              <a:schemeClr val="accent6">
                                <a:lumMod val="50000"/>
                              </a:schemeClr>
                            </a:solidFill>
                            <a:latin typeface="Cambria Math" panose="02040503050406030204" pitchFamily="18" charset="0"/>
                          </a:rPr>
                        </m:ctrlPr>
                      </m:sSubPr>
                      <m:e>
                        <m:r>
                          <a:rPr lang="en-US" altLang="zh-CN" b="1" i="1" smtClean="0">
                            <a:solidFill>
                              <a:schemeClr val="accent6">
                                <a:lumMod val="50000"/>
                              </a:schemeClr>
                            </a:solidFill>
                            <a:latin typeface="Cambria Math" panose="02040503050406030204" pitchFamily="18" charset="0"/>
                          </a:rPr>
                          <m:t>𝑾</m:t>
                        </m:r>
                      </m:e>
                      <m:sub>
                        <m:r>
                          <a:rPr lang="en-US" altLang="zh-CN" b="1" i="1" smtClean="0">
                            <a:solidFill>
                              <a:schemeClr val="accent6">
                                <a:lumMod val="50000"/>
                              </a:schemeClr>
                            </a:solidFill>
                            <a:latin typeface="Cambria Math" panose="02040503050406030204" pitchFamily="18" charset="0"/>
                          </a:rPr>
                          <m:t>𝒌</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𝟏</m:t>
                        </m:r>
                      </m:sub>
                    </m:sSub>
                  </m:oMath>
                </a14:m>
                <a:r>
                  <a:rPr lang="zh-CN" altLang="en-US" b="1">
                    <a:solidFill>
                      <a:schemeClr val="accent6">
                        <a:lumMod val="50000"/>
                      </a:schemeClr>
                    </a:solidFill>
                  </a:rPr>
                  <a:t>的第</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𝒊</m:t>
                    </m:r>
                  </m:oMath>
                </a14:m>
                <a:r>
                  <a:rPr lang="zh-CN" altLang="en-US" b="1">
                    <a:solidFill>
                      <a:schemeClr val="accent6">
                        <a:lumMod val="50000"/>
                      </a:schemeClr>
                    </a:solidFill>
                  </a:rPr>
                  <a:t>行第</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𝒌</m:t>
                    </m:r>
                  </m:oMath>
                </a14:m>
                <a:r>
                  <a:rPr lang="zh-CN" altLang="en-US" b="1">
                    <a:solidFill>
                      <a:schemeClr val="accent6">
                        <a:lumMod val="50000"/>
                      </a:schemeClr>
                    </a:solidFill>
                  </a:rPr>
                  <a:t>列为</a:t>
                </a:r>
                <a:r>
                  <a:rPr lang="en-US" altLang="zh-CN" b="1">
                    <a:solidFill>
                      <a:schemeClr val="accent6">
                        <a:lumMod val="50000"/>
                      </a:schemeClr>
                    </a:solidFill>
                  </a:rPr>
                  <a:t>0</a:t>
                </a:r>
                <a:r>
                  <a:rPr lang="zh-CN" altLang="en-US" b="1">
                    <a:solidFill>
                      <a:schemeClr val="accent6">
                        <a:lumMod val="50000"/>
                      </a:schemeClr>
                    </a:solidFill>
                  </a:rPr>
                  <a:t>，则</a:t>
                </a:r>
                <a14:m>
                  <m:oMath xmlns:m="http://schemas.openxmlformats.org/officeDocument/2006/math">
                    <m:sSubSup>
                      <m:sSubSupPr>
                        <m:ctrlPr>
                          <a:rPr lang="en-US" altLang="zh-CN" b="1" i="1" smtClean="0">
                            <a:solidFill>
                              <a:schemeClr val="accent6">
                                <a:lumMod val="50000"/>
                              </a:schemeClr>
                            </a:solidFill>
                            <a:latin typeface="Cambria Math" panose="02040503050406030204" pitchFamily="18" charset="0"/>
                          </a:rPr>
                        </m:ctrlPr>
                      </m:sSubSupPr>
                      <m:e>
                        <m:r>
                          <a:rPr lang="en-US" altLang="zh-CN" b="1" i="1" smtClean="0">
                            <a:solidFill>
                              <a:schemeClr val="accent6">
                                <a:lumMod val="50000"/>
                              </a:schemeClr>
                            </a:solidFill>
                            <a:latin typeface="Cambria Math" panose="02040503050406030204" pitchFamily="18" charset="0"/>
                          </a:rPr>
                          <m:t>𝒘</m:t>
                        </m:r>
                      </m:e>
                      <m:sub>
                        <m:r>
                          <a:rPr lang="en-US" altLang="zh-CN" b="1" i="1" smtClean="0">
                            <a:solidFill>
                              <a:schemeClr val="accent6">
                                <a:lumMod val="50000"/>
                              </a:schemeClr>
                            </a:solidFill>
                            <a:latin typeface="Cambria Math" panose="02040503050406030204" pitchFamily="18" charset="0"/>
                          </a:rPr>
                          <m:t>𝒊𝒋</m:t>
                        </m:r>
                      </m:sub>
                      <m:sup>
                        <m:d>
                          <m:dPr>
                            <m:begChr m:val="["/>
                            <m:endChr m:val="]"/>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𝒌</m:t>
                            </m:r>
                          </m:e>
                        </m:d>
                      </m:sup>
                    </m:sSubSup>
                    <m:r>
                      <a:rPr lang="en-US" altLang="zh-CN" b="1" i="1" smtClean="0">
                        <a:solidFill>
                          <a:schemeClr val="accent6">
                            <a:lumMod val="50000"/>
                          </a:schemeClr>
                        </a:solidFill>
                        <a:latin typeface="Cambria Math" panose="02040503050406030204" pitchFamily="18" charset="0"/>
                      </a:rPr>
                      <m:t>= </m:t>
                    </m:r>
                    <m:sSubSup>
                      <m:sSubSupPr>
                        <m:ctrlPr>
                          <a:rPr lang="en-US" altLang="zh-CN" b="1" i="1" smtClean="0">
                            <a:solidFill>
                              <a:schemeClr val="accent6">
                                <a:lumMod val="50000"/>
                              </a:schemeClr>
                            </a:solidFill>
                            <a:latin typeface="Cambria Math" panose="02040503050406030204" pitchFamily="18" charset="0"/>
                          </a:rPr>
                        </m:ctrlPr>
                      </m:sSubSupPr>
                      <m:e>
                        <m:r>
                          <a:rPr lang="en-US" altLang="zh-CN" b="1" i="1" smtClean="0">
                            <a:solidFill>
                              <a:schemeClr val="accent6">
                                <a:lumMod val="50000"/>
                              </a:schemeClr>
                            </a:solidFill>
                            <a:latin typeface="Cambria Math" panose="02040503050406030204" pitchFamily="18" charset="0"/>
                          </a:rPr>
                          <m:t>𝒘</m:t>
                        </m:r>
                      </m:e>
                      <m:sub>
                        <m:r>
                          <a:rPr lang="en-US" altLang="zh-CN" b="1" i="1" smtClean="0">
                            <a:solidFill>
                              <a:schemeClr val="accent6">
                                <a:lumMod val="50000"/>
                              </a:schemeClr>
                            </a:solidFill>
                            <a:latin typeface="Cambria Math" panose="02040503050406030204" pitchFamily="18" charset="0"/>
                          </a:rPr>
                          <m:t>𝒊𝒋</m:t>
                        </m:r>
                      </m:sub>
                      <m:sup>
                        <m:d>
                          <m:dPr>
                            <m:begChr m:val="["/>
                            <m:endChr m:val="]"/>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𝒌</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𝟏</m:t>
                            </m:r>
                          </m:e>
                        </m:d>
                      </m:sup>
                    </m:sSubSup>
                    <m:d>
                      <m:dPr>
                        <m:ctrlPr>
                          <a:rPr lang="en-US" altLang="zh-CN" b="1" i="1" smtClean="0">
                            <a:solidFill>
                              <a:schemeClr val="accent6">
                                <a:lumMod val="50000"/>
                              </a:schemeClr>
                            </a:solidFill>
                            <a:latin typeface="Cambria Math" panose="02040503050406030204" pitchFamily="18" charset="0"/>
                          </a:rPr>
                        </m:ctrlPr>
                      </m:dPr>
                      <m:e>
                        <m:r>
                          <a:rPr lang="en-US" altLang="zh-CN" b="1" i="1">
                            <a:solidFill>
                              <a:schemeClr val="accent6">
                                <a:lumMod val="50000"/>
                              </a:schemeClr>
                            </a:solidFill>
                            <a:latin typeface="Cambria Math" panose="02040503050406030204" pitchFamily="18" charset="0"/>
                          </a:rPr>
                          <m:t>𝒋</m:t>
                        </m:r>
                        <m:r>
                          <a:rPr lang="en-US" altLang="zh-CN" b="1" i="1">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𝟏</m:t>
                        </m:r>
                        <m:r>
                          <a:rPr lang="en-US" altLang="zh-CN" b="1" i="1">
                            <a:solidFill>
                              <a:schemeClr val="accent6">
                                <a:lumMod val="50000"/>
                              </a:schemeClr>
                            </a:solidFill>
                            <a:latin typeface="Cambria Math" panose="02040503050406030204" pitchFamily="18" charset="0"/>
                          </a:rPr>
                          <m:t>, ⋯, </m:t>
                        </m:r>
                        <m:r>
                          <a:rPr lang="en-US" altLang="zh-CN" b="1" i="1">
                            <a:solidFill>
                              <a:schemeClr val="accent6">
                                <a:lumMod val="50000"/>
                              </a:schemeClr>
                            </a:solidFill>
                            <a:latin typeface="Cambria Math" panose="02040503050406030204" pitchFamily="18" charset="0"/>
                          </a:rPr>
                          <m:t>𝒏</m:t>
                        </m:r>
                      </m:e>
                    </m:d>
                  </m:oMath>
                </a14:m>
                <a:r>
                  <a:rPr lang="zh-CN" altLang="en-US" b="1">
                    <a:solidFill>
                      <a:schemeClr val="accent6">
                        <a:lumMod val="50000"/>
                      </a:schemeClr>
                    </a:solidFill>
                  </a:rPr>
                  <a:t>，即</a:t>
                </a:r>
                <a14:m>
                  <m:oMath xmlns:m="http://schemas.openxmlformats.org/officeDocument/2006/math">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𝑾</m:t>
                        </m:r>
                      </m:e>
                      <m:sub>
                        <m:r>
                          <a:rPr lang="en-US" altLang="zh-CN" b="1" i="1" smtClean="0">
                            <a:solidFill>
                              <a:srgbClr val="C00000"/>
                            </a:solidFill>
                            <a:latin typeface="Cambria Math" panose="02040503050406030204" pitchFamily="18" charset="0"/>
                          </a:rPr>
                          <m:t>𝒌</m:t>
                        </m:r>
                      </m:sub>
                    </m:sSub>
                  </m:oMath>
                </a14:m>
                <a:r>
                  <a:rPr lang="zh-CN" altLang="en-US" b="1">
                    <a:solidFill>
                      <a:srgbClr val="C00000"/>
                    </a:solidFill>
                  </a:rPr>
                  <a:t>的第</a:t>
                </a:r>
                <a14:m>
                  <m:oMath xmlns:m="http://schemas.openxmlformats.org/officeDocument/2006/math">
                    <m:r>
                      <a:rPr lang="en-US" altLang="zh-CN" b="1" i="1" smtClean="0">
                        <a:solidFill>
                          <a:srgbClr val="C00000"/>
                        </a:solidFill>
                        <a:latin typeface="Cambria Math" panose="02040503050406030204" pitchFamily="18" charset="0"/>
                      </a:rPr>
                      <m:t>𝒊</m:t>
                    </m:r>
                  </m:oMath>
                </a14:m>
                <a:r>
                  <a:rPr lang="zh-CN" altLang="en-US" b="1">
                    <a:solidFill>
                      <a:srgbClr val="C00000"/>
                    </a:solidFill>
                  </a:rPr>
                  <a:t>行等于第</a:t>
                </a:r>
                <a14:m>
                  <m:oMath xmlns:m="http://schemas.openxmlformats.org/officeDocument/2006/math">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𝑾</m:t>
                        </m:r>
                      </m:e>
                      <m:sub>
                        <m:r>
                          <a:rPr lang="en-US" altLang="zh-CN" b="1" i="1" smtClean="0">
                            <a:solidFill>
                              <a:srgbClr val="C00000"/>
                            </a:solidFill>
                            <a:latin typeface="Cambria Math" panose="02040503050406030204" pitchFamily="18" charset="0"/>
                          </a:rPr>
                          <m:t>𝒌</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𝟏</m:t>
                        </m:r>
                      </m:sub>
                    </m:sSub>
                  </m:oMath>
                </a14:m>
                <a:r>
                  <a:rPr lang="zh-CN" altLang="en-US" b="1">
                    <a:solidFill>
                      <a:srgbClr val="C00000"/>
                    </a:solidFill>
                  </a:rPr>
                  <a:t>的第</a:t>
                </a:r>
                <a14:m>
                  <m:oMath xmlns:m="http://schemas.openxmlformats.org/officeDocument/2006/math">
                    <m:r>
                      <a:rPr lang="en-US" altLang="zh-CN" b="1" i="1" smtClean="0">
                        <a:solidFill>
                          <a:srgbClr val="C00000"/>
                        </a:solidFill>
                        <a:latin typeface="Cambria Math" panose="02040503050406030204" pitchFamily="18" charset="0"/>
                      </a:rPr>
                      <m:t>𝒊</m:t>
                    </m:r>
                  </m:oMath>
                </a14:m>
                <a:r>
                  <a:rPr lang="zh-CN" altLang="en-US" b="1">
                    <a:solidFill>
                      <a:srgbClr val="C00000"/>
                    </a:solidFill>
                  </a:rPr>
                  <a:t>行</a:t>
                </a:r>
                <a:endParaRPr lang="en-US" altLang="zh-CN" b="1">
                  <a:solidFill>
                    <a:srgbClr val="C00000"/>
                  </a:solidFill>
                </a:endParaRPr>
              </a:p>
              <a:p>
                <a:pPr marL="285750" indent="-285750">
                  <a:lnSpc>
                    <a:spcPts val="3000"/>
                  </a:lnSpc>
                  <a:spcBef>
                    <a:spcPts val="600"/>
                  </a:spcBef>
                  <a:spcAft>
                    <a:spcPts val="300"/>
                  </a:spcAft>
                  <a:buFont typeface="Arial" panose="020B0604020202020204" pitchFamily="34" charset="0"/>
                  <a:buChar char="•"/>
                </a:pPr>
                <a:r>
                  <a:rPr lang="zh-CN" altLang="en-US" b="1">
                    <a:solidFill>
                      <a:schemeClr val="accent6">
                        <a:lumMod val="50000"/>
                      </a:schemeClr>
                    </a:solidFill>
                  </a:rPr>
                  <a:t>若</a:t>
                </a:r>
                <a14:m>
                  <m:oMath xmlns:m="http://schemas.openxmlformats.org/officeDocument/2006/math">
                    <m:sSubSup>
                      <m:sSubSupPr>
                        <m:ctrlPr>
                          <a:rPr lang="en-US" altLang="zh-CN" b="1" i="1" smtClean="0">
                            <a:solidFill>
                              <a:srgbClr val="C00000"/>
                            </a:solidFill>
                            <a:latin typeface="Cambria Math" panose="02040503050406030204" pitchFamily="18" charset="0"/>
                          </a:rPr>
                        </m:ctrlPr>
                      </m:sSubSupPr>
                      <m:e>
                        <m:r>
                          <a:rPr lang="en-US" altLang="zh-CN" b="1" i="1" smtClean="0">
                            <a:solidFill>
                              <a:srgbClr val="C00000"/>
                            </a:solidFill>
                            <a:latin typeface="Cambria Math" panose="02040503050406030204" pitchFamily="18" charset="0"/>
                          </a:rPr>
                          <m:t>𝒘</m:t>
                        </m:r>
                      </m:e>
                      <m:sub>
                        <m:r>
                          <a:rPr lang="en-US" altLang="zh-CN" b="1" i="1" smtClean="0">
                            <a:solidFill>
                              <a:srgbClr val="C00000"/>
                            </a:solidFill>
                            <a:latin typeface="Cambria Math" panose="02040503050406030204" pitchFamily="18" charset="0"/>
                          </a:rPr>
                          <m:t>𝒊𝒌</m:t>
                        </m:r>
                      </m:sub>
                      <m:sup>
                        <m:d>
                          <m:dPr>
                            <m:begChr m:val="["/>
                            <m:endChr m:val="]"/>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𝒌</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𝟏</m:t>
                            </m:r>
                          </m:e>
                        </m:d>
                      </m:sup>
                    </m:sSubSup>
                    <m:r>
                      <a:rPr lang="en-US" altLang="zh-CN" b="1" i="1">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𝟏</m:t>
                    </m:r>
                  </m:oMath>
                </a14:m>
                <a:r>
                  <a:rPr lang="zh-CN" altLang="en-US" b="1">
                    <a:solidFill>
                      <a:schemeClr val="accent6">
                        <a:lumMod val="50000"/>
                      </a:schemeClr>
                    </a:solidFill>
                  </a:rPr>
                  <a:t>，则</a:t>
                </a:r>
                <a14:m>
                  <m:oMath xmlns:m="http://schemas.openxmlformats.org/officeDocument/2006/math">
                    <m:sSubSup>
                      <m:sSubSupPr>
                        <m:ctrlPr>
                          <a:rPr lang="en-US" altLang="zh-CN" b="1" i="1" smtClean="0">
                            <a:solidFill>
                              <a:schemeClr val="accent6">
                                <a:lumMod val="50000"/>
                              </a:schemeClr>
                            </a:solidFill>
                            <a:latin typeface="Cambria Math" panose="02040503050406030204" pitchFamily="18" charset="0"/>
                          </a:rPr>
                        </m:ctrlPr>
                      </m:sSubSupPr>
                      <m:e>
                        <m:r>
                          <a:rPr lang="en-US" altLang="zh-CN" b="1" i="1" smtClean="0">
                            <a:solidFill>
                              <a:schemeClr val="accent6">
                                <a:lumMod val="50000"/>
                              </a:schemeClr>
                            </a:solidFill>
                            <a:latin typeface="Cambria Math" panose="02040503050406030204" pitchFamily="18" charset="0"/>
                          </a:rPr>
                          <m:t>𝒘</m:t>
                        </m:r>
                      </m:e>
                      <m:sub>
                        <m:r>
                          <a:rPr lang="en-US" altLang="zh-CN" b="1" i="1" smtClean="0">
                            <a:solidFill>
                              <a:schemeClr val="accent6">
                                <a:lumMod val="50000"/>
                              </a:schemeClr>
                            </a:solidFill>
                            <a:latin typeface="Cambria Math" panose="02040503050406030204" pitchFamily="18" charset="0"/>
                          </a:rPr>
                          <m:t>𝒊𝒋</m:t>
                        </m:r>
                      </m:sub>
                      <m:sup>
                        <m:d>
                          <m:dPr>
                            <m:begChr m:val="["/>
                            <m:endChr m:val="]"/>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𝒌</m:t>
                            </m:r>
                          </m:e>
                        </m:d>
                      </m:sup>
                    </m:sSubSup>
                    <m:r>
                      <a:rPr lang="en-US" altLang="zh-CN" b="1" i="1" smtClean="0">
                        <a:solidFill>
                          <a:schemeClr val="accent6">
                            <a:lumMod val="50000"/>
                          </a:schemeClr>
                        </a:solidFill>
                        <a:latin typeface="Cambria Math" panose="02040503050406030204" pitchFamily="18" charset="0"/>
                      </a:rPr>
                      <m:t>=</m:t>
                    </m:r>
                    <m:sSubSup>
                      <m:sSubSupPr>
                        <m:ctrlPr>
                          <a:rPr lang="en-US" altLang="zh-CN" b="1" i="1" smtClean="0">
                            <a:solidFill>
                              <a:schemeClr val="accent6">
                                <a:lumMod val="50000"/>
                              </a:schemeClr>
                            </a:solidFill>
                            <a:latin typeface="Cambria Math" panose="02040503050406030204" pitchFamily="18" charset="0"/>
                          </a:rPr>
                        </m:ctrlPr>
                      </m:sSubSupPr>
                      <m:e>
                        <m:r>
                          <a:rPr lang="en-US" altLang="zh-CN" b="1" i="1" smtClean="0">
                            <a:solidFill>
                              <a:schemeClr val="accent6">
                                <a:lumMod val="50000"/>
                              </a:schemeClr>
                            </a:solidFill>
                            <a:latin typeface="Cambria Math" panose="02040503050406030204" pitchFamily="18" charset="0"/>
                          </a:rPr>
                          <m:t>𝒘</m:t>
                        </m:r>
                      </m:e>
                      <m:sub>
                        <m:r>
                          <a:rPr lang="en-US" altLang="zh-CN" b="1" i="1">
                            <a:solidFill>
                              <a:schemeClr val="accent6">
                                <a:lumMod val="50000"/>
                              </a:schemeClr>
                            </a:solidFill>
                            <a:latin typeface="Cambria Math" panose="02040503050406030204" pitchFamily="18" charset="0"/>
                          </a:rPr>
                          <m:t>𝒊𝒋</m:t>
                        </m:r>
                      </m:sub>
                      <m:sup>
                        <m:d>
                          <m:dPr>
                            <m:begChr m:val="["/>
                            <m:endChr m:val="]"/>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𝒌</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𝟏</m:t>
                            </m:r>
                          </m:e>
                        </m:d>
                      </m:sup>
                    </m:sSubSup>
                    <m:r>
                      <a:rPr lang="en-US" altLang="zh-CN" b="1" i="1" smtClean="0">
                        <a:solidFill>
                          <a:schemeClr val="accent6">
                            <a:lumMod val="50000"/>
                          </a:schemeClr>
                        </a:solidFill>
                        <a:latin typeface="Cambria Math" panose="02040503050406030204" pitchFamily="18" charset="0"/>
                      </a:rPr>
                      <m:t>∨</m:t>
                    </m:r>
                    <m:sSubSup>
                      <m:sSubSupPr>
                        <m:ctrlPr>
                          <a:rPr lang="en-US" altLang="zh-CN" b="1" i="1" smtClean="0">
                            <a:solidFill>
                              <a:schemeClr val="accent6">
                                <a:lumMod val="50000"/>
                              </a:schemeClr>
                            </a:solidFill>
                            <a:latin typeface="Cambria Math" panose="02040503050406030204" pitchFamily="18" charset="0"/>
                          </a:rPr>
                        </m:ctrlPr>
                      </m:sSubSupPr>
                      <m:e>
                        <m:r>
                          <a:rPr lang="en-US" altLang="zh-CN" b="1" i="1" smtClean="0">
                            <a:solidFill>
                              <a:schemeClr val="accent6">
                                <a:lumMod val="50000"/>
                              </a:schemeClr>
                            </a:solidFill>
                            <a:latin typeface="Cambria Math" panose="02040503050406030204" pitchFamily="18" charset="0"/>
                          </a:rPr>
                          <m:t>𝒘</m:t>
                        </m:r>
                      </m:e>
                      <m:sub>
                        <m:r>
                          <a:rPr lang="en-US" altLang="zh-CN" b="1" i="1" smtClean="0">
                            <a:solidFill>
                              <a:schemeClr val="accent6">
                                <a:lumMod val="50000"/>
                              </a:schemeClr>
                            </a:solidFill>
                            <a:latin typeface="Cambria Math" panose="02040503050406030204" pitchFamily="18" charset="0"/>
                          </a:rPr>
                          <m:t>𝒌𝒋</m:t>
                        </m:r>
                      </m:sub>
                      <m:sup>
                        <m:d>
                          <m:dPr>
                            <m:begChr m:val="["/>
                            <m:endChr m:val="]"/>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𝒌</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𝟏</m:t>
                            </m:r>
                          </m:e>
                        </m:d>
                      </m:sup>
                    </m:sSubSup>
                    <m:d>
                      <m:dPr>
                        <m:ctrlPr>
                          <a:rPr lang="en-US" altLang="zh-CN" b="1" i="1" smtClean="0">
                            <a:solidFill>
                              <a:schemeClr val="accent6">
                                <a:lumMod val="50000"/>
                              </a:schemeClr>
                            </a:solidFill>
                            <a:latin typeface="Cambria Math" panose="02040503050406030204" pitchFamily="18" charset="0"/>
                          </a:rPr>
                        </m:ctrlPr>
                      </m:dPr>
                      <m:e>
                        <m:r>
                          <a:rPr lang="en-US" altLang="zh-CN" b="1" i="1">
                            <a:solidFill>
                              <a:schemeClr val="accent6">
                                <a:lumMod val="50000"/>
                              </a:schemeClr>
                            </a:solidFill>
                            <a:latin typeface="Cambria Math" panose="02040503050406030204" pitchFamily="18" charset="0"/>
                          </a:rPr>
                          <m:t>𝒋</m:t>
                        </m:r>
                        <m:r>
                          <a:rPr lang="en-US" altLang="zh-CN" b="1" i="1">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𝟏</m:t>
                        </m:r>
                        <m:r>
                          <a:rPr lang="en-US" altLang="zh-CN" b="1" i="1">
                            <a:solidFill>
                              <a:schemeClr val="accent6">
                                <a:lumMod val="50000"/>
                              </a:schemeClr>
                            </a:solidFill>
                            <a:latin typeface="Cambria Math" panose="02040503050406030204" pitchFamily="18" charset="0"/>
                          </a:rPr>
                          <m:t>, ⋯, </m:t>
                        </m:r>
                        <m:r>
                          <a:rPr lang="en-US" altLang="zh-CN" b="1" i="1">
                            <a:solidFill>
                              <a:schemeClr val="accent6">
                                <a:lumMod val="50000"/>
                              </a:schemeClr>
                            </a:solidFill>
                            <a:latin typeface="Cambria Math" panose="02040503050406030204" pitchFamily="18" charset="0"/>
                          </a:rPr>
                          <m:t>𝒏</m:t>
                        </m:r>
                      </m:e>
                    </m:d>
                  </m:oMath>
                </a14:m>
                <a:r>
                  <a:rPr lang="zh-CN" altLang="en-US" b="1">
                    <a:solidFill>
                      <a:schemeClr val="accent6">
                        <a:lumMod val="50000"/>
                      </a:schemeClr>
                    </a:solidFill>
                  </a:rPr>
                  <a:t>，即</a:t>
                </a:r>
                <a14:m>
                  <m:oMath xmlns:m="http://schemas.openxmlformats.org/officeDocument/2006/math">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𝑾</m:t>
                        </m:r>
                      </m:e>
                      <m:sub>
                        <m:r>
                          <a:rPr lang="en-US" altLang="zh-CN" b="1" i="1" smtClean="0">
                            <a:solidFill>
                              <a:srgbClr val="C00000"/>
                            </a:solidFill>
                            <a:latin typeface="Cambria Math" panose="02040503050406030204" pitchFamily="18" charset="0"/>
                          </a:rPr>
                          <m:t>𝒌</m:t>
                        </m:r>
                      </m:sub>
                    </m:sSub>
                  </m:oMath>
                </a14:m>
                <a:r>
                  <a:rPr lang="zh-CN" altLang="en-US" b="1">
                    <a:solidFill>
                      <a:srgbClr val="C00000"/>
                    </a:solidFill>
                  </a:rPr>
                  <a:t>的第</a:t>
                </a:r>
                <a14:m>
                  <m:oMath xmlns:m="http://schemas.openxmlformats.org/officeDocument/2006/math">
                    <m:r>
                      <a:rPr lang="en-US" altLang="zh-CN" b="1" i="1" smtClean="0">
                        <a:solidFill>
                          <a:srgbClr val="C00000"/>
                        </a:solidFill>
                        <a:latin typeface="Cambria Math" panose="02040503050406030204" pitchFamily="18" charset="0"/>
                      </a:rPr>
                      <m:t>𝒊</m:t>
                    </m:r>
                  </m:oMath>
                </a14:m>
                <a:r>
                  <a:rPr lang="zh-CN" altLang="en-US" b="1">
                    <a:solidFill>
                      <a:srgbClr val="C00000"/>
                    </a:solidFill>
                  </a:rPr>
                  <a:t>行等于</a:t>
                </a:r>
                <a14:m>
                  <m:oMath xmlns:m="http://schemas.openxmlformats.org/officeDocument/2006/math">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𝑾</m:t>
                        </m:r>
                      </m:e>
                      <m:sub>
                        <m:r>
                          <a:rPr lang="en-US" altLang="zh-CN" b="1" i="1" smtClean="0">
                            <a:solidFill>
                              <a:srgbClr val="C00000"/>
                            </a:solidFill>
                            <a:latin typeface="Cambria Math" panose="02040503050406030204" pitchFamily="18" charset="0"/>
                          </a:rPr>
                          <m:t>𝒌</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𝟏</m:t>
                        </m:r>
                      </m:sub>
                    </m:sSub>
                  </m:oMath>
                </a14:m>
                <a:r>
                  <a:rPr lang="zh-CN" altLang="en-US" b="1">
                    <a:solidFill>
                      <a:srgbClr val="C00000"/>
                    </a:solidFill>
                  </a:rPr>
                  <a:t>的第</a:t>
                </a:r>
                <a14:m>
                  <m:oMath xmlns:m="http://schemas.openxmlformats.org/officeDocument/2006/math">
                    <m:r>
                      <a:rPr lang="en-US" altLang="zh-CN" b="1" i="1" smtClean="0">
                        <a:solidFill>
                          <a:srgbClr val="C00000"/>
                        </a:solidFill>
                        <a:latin typeface="Cambria Math" panose="02040503050406030204" pitchFamily="18" charset="0"/>
                      </a:rPr>
                      <m:t>𝒊</m:t>
                    </m:r>
                  </m:oMath>
                </a14:m>
                <a:r>
                  <a:rPr lang="zh-CN" altLang="en-US" b="1">
                    <a:solidFill>
                      <a:srgbClr val="C00000"/>
                    </a:solidFill>
                  </a:rPr>
                  <a:t>行与</a:t>
                </a:r>
                <a14:m>
                  <m:oMath xmlns:m="http://schemas.openxmlformats.org/officeDocument/2006/math">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𝑾</m:t>
                        </m:r>
                      </m:e>
                      <m:sub>
                        <m:r>
                          <a:rPr lang="en-US" altLang="zh-CN" b="1" i="1" smtClean="0">
                            <a:solidFill>
                              <a:srgbClr val="C00000"/>
                            </a:solidFill>
                            <a:latin typeface="Cambria Math" panose="02040503050406030204" pitchFamily="18" charset="0"/>
                          </a:rPr>
                          <m:t>𝒌</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𝟏</m:t>
                        </m:r>
                      </m:sub>
                    </m:sSub>
                  </m:oMath>
                </a14:m>
                <a:r>
                  <a:rPr lang="zh-CN" altLang="en-US" b="1">
                    <a:solidFill>
                      <a:srgbClr val="C00000"/>
                    </a:solidFill>
                  </a:rPr>
                  <a:t>的第</a:t>
                </a:r>
                <a14:m>
                  <m:oMath xmlns:m="http://schemas.openxmlformats.org/officeDocument/2006/math">
                    <m:r>
                      <a:rPr lang="en-US" altLang="zh-CN" b="1" i="1" smtClean="0">
                        <a:solidFill>
                          <a:srgbClr val="C00000"/>
                        </a:solidFill>
                        <a:latin typeface="Cambria Math" panose="02040503050406030204" pitchFamily="18" charset="0"/>
                      </a:rPr>
                      <m:t>𝒌</m:t>
                    </m:r>
                  </m:oMath>
                </a14:m>
                <a:r>
                  <a:rPr lang="zh-CN" altLang="en-US" b="1">
                    <a:solidFill>
                      <a:srgbClr val="C00000"/>
                    </a:solidFill>
                  </a:rPr>
                  <a:t>行对应元素做逻辑或</a:t>
                </a:r>
                <a:endParaRPr lang="zh-CN" altLang="en-US" b="1">
                  <a:solidFill>
                    <a:schemeClr val="accent6">
                      <a:lumMod val="50000"/>
                    </a:schemeClr>
                  </a:solidFill>
                </a:endParaRPr>
              </a:p>
            </p:txBody>
          </p:sp>
        </mc:Choice>
        <mc:Fallback xmlns="">
          <p:sp>
            <p:nvSpPr>
              <p:cNvPr id="11" name="文本框 10">
                <a:extLst>
                  <a:ext uri="{FF2B5EF4-FFF2-40B4-BE49-F238E27FC236}">
                    <a16:creationId xmlns:a16="http://schemas.microsoft.com/office/drawing/2014/main" id="{73665D33-E71B-4289-B18D-14EE1D69406D}"/>
                  </a:ext>
                </a:extLst>
              </p:cNvPr>
              <p:cNvSpPr txBox="1">
                <a:spLocks noRot="1" noChangeAspect="1" noMove="1" noResize="1" noEditPoints="1" noAdjustHandles="1" noChangeArrowheads="1" noChangeShapeType="1" noTextEdit="1"/>
              </p:cNvSpPr>
              <p:nvPr/>
            </p:nvSpPr>
            <p:spPr>
              <a:xfrm>
                <a:off x="637831" y="2124003"/>
                <a:ext cx="6500916" cy="2287293"/>
              </a:xfrm>
              <a:prstGeom prst="rect">
                <a:avLst/>
              </a:prstGeom>
              <a:blipFill>
                <a:blip r:embed="rId3"/>
                <a:stretch>
                  <a:fillRect l="-1032" r="-469" b="-31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297D55E3-BC15-41C7-8BB8-AE852259EE16}"/>
                  </a:ext>
                </a:extLst>
              </p:cNvPr>
              <p:cNvSpPr txBox="1"/>
              <p:nvPr/>
            </p:nvSpPr>
            <p:spPr>
              <a:xfrm>
                <a:off x="7517911" y="1967311"/>
                <a:ext cx="2236279" cy="922240"/>
              </a:xfrm>
              <a:prstGeom prst="rect">
                <a:avLst/>
              </a:prstGeom>
              <a:solidFill>
                <a:schemeClr val="accent5">
                  <a:lumMod val="20000"/>
                  <a:lumOff val="80000"/>
                  <a:alpha val="50000"/>
                </a:schemeClr>
              </a:solidFill>
            </p:spPr>
            <p:txBody>
              <a:bodyPr wrap="square" rtlCol="0">
                <a:spAutoFit/>
              </a:bodyPr>
              <a:lstStyle/>
              <a:p>
                <a:pPr>
                  <a:lnSpc>
                    <a:spcPts val="2200"/>
                  </a:lnSpc>
                </a:pPr>
                <a14:m>
                  <m:oMathPara xmlns:m="http://schemas.openxmlformats.org/officeDocument/2006/math">
                    <m:oMathParaPr>
                      <m:jc m:val="centerGroup"/>
                    </m:oMathParaPr>
                    <m:oMath xmlns:m="http://schemas.openxmlformats.org/officeDocument/2006/math">
                      <m:r>
                        <a:rPr lang="en-US" altLang="zh-CN" i="1" smtClean="0">
                          <a:solidFill>
                            <a:srgbClr val="C00000"/>
                          </a:solidFill>
                          <a:latin typeface="Cambria Math" panose="02040503050406030204" pitchFamily="18" charset="0"/>
                        </a:rPr>
                        <m:t>𝑘</m:t>
                      </m:r>
                      <m:r>
                        <a:rPr lang="en-US" altLang="zh-CN" i="1" smtClean="0">
                          <a:solidFill>
                            <a:srgbClr val="C00000"/>
                          </a:solidFill>
                          <a:latin typeface="Cambria Math" panose="02040503050406030204" pitchFamily="18" charset="0"/>
                        </a:rPr>
                        <m:t>=1</m:t>
                      </m:r>
                    </m:oMath>
                  </m:oMathPara>
                </a14:m>
                <a:endParaRPr lang="en-US" altLang="zh-CN">
                  <a:solidFill>
                    <a:srgbClr val="C00000"/>
                  </a:solidFill>
                </a:endParaRPr>
              </a:p>
              <a:p>
                <a:pPr>
                  <a:lnSpc>
                    <a:spcPts val="2200"/>
                  </a:lnSpc>
                </a:pPr>
                <a:r>
                  <a:rPr lang="zh-CN" altLang="en-US" sz="1600" b="1">
                    <a:solidFill>
                      <a:schemeClr val="accent2">
                        <a:lumMod val="50000"/>
                      </a:schemeClr>
                    </a:solidFill>
                  </a:rPr>
                  <a:t>只有</a:t>
                </a:r>
                <a14:m>
                  <m:oMath xmlns:m="http://schemas.openxmlformats.org/officeDocument/2006/math">
                    <m:sSubSup>
                      <m:sSubSupPr>
                        <m:ctrlPr>
                          <a:rPr lang="en-US" altLang="zh-CN" sz="1600" b="1" i="1" smtClean="0">
                            <a:solidFill>
                              <a:schemeClr val="accent2">
                                <a:lumMod val="50000"/>
                              </a:schemeClr>
                            </a:solidFill>
                            <a:latin typeface="Cambria Math" panose="02040503050406030204" pitchFamily="18" charset="0"/>
                          </a:rPr>
                        </m:ctrlPr>
                      </m:sSubSupPr>
                      <m:e>
                        <m:r>
                          <a:rPr lang="en-US" altLang="zh-CN" sz="1600" b="1" i="1" smtClean="0">
                            <a:solidFill>
                              <a:schemeClr val="accent2">
                                <a:lumMod val="50000"/>
                              </a:schemeClr>
                            </a:solidFill>
                            <a:latin typeface="Cambria Math" panose="02040503050406030204" pitchFamily="18" charset="0"/>
                          </a:rPr>
                          <m:t>𝒘</m:t>
                        </m:r>
                      </m:e>
                      <m:sub>
                        <m:r>
                          <a:rPr lang="en-US" altLang="zh-CN" sz="1600" b="1" i="1" smtClean="0">
                            <a:solidFill>
                              <a:schemeClr val="accent2">
                                <a:lumMod val="50000"/>
                              </a:schemeClr>
                            </a:solidFill>
                            <a:latin typeface="Cambria Math" panose="02040503050406030204" pitchFamily="18" charset="0"/>
                          </a:rPr>
                          <m:t>𝟑𝟏</m:t>
                        </m:r>
                      </m:sub>
                      <m:sup>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𝟎</m:t>
                            </m:r>
                          </m:e>
                        </m:d>
                      </m:sup>
                    </m:sSubSup>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𝟏</m:t>
                    </m:r>
                  </m:oMath>
                </a14:m>
                <a:r>
                  <a:rPr lang="zh-CN" altLang="en-US" sz="1600" b="1">
                    <a:solidFill>
                      <a:schemeClr val="accent2">
                        <a:lumMod val="50000"/>
                      </a:schemeClr>
                    </a:solidFill>
                  </a:rPr>
                  <a:t>，</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𝑾</m:t>
                        </m:r>
                      </m:e>
                      <m:sub>
                        <m:r>
                          <a:rPr lang="en-US" altLang="zh-CN" sz="1600" b="1" i="1" smtClean="0">
                            <a:solidFill>
                              <a:schemeClr val="accent2">
                                <a:lumMod val="50000"/>
                              </a:schemeClr>
                            </a:solidFill>
                            <a:latin typeface="Cambria Math" panose="02040503050406030204" pitchFamily="18" charset="0"/>
                          </a:rPr>
                          <m:t>𝟎</m:t>
                        </m:r>
                      </m:sub>
                    </m:sSub>
                  </m:oMath>
                </a14:m>
                <a:r>
                  <a:rPr lang="zh-CN" altLang="en-US" sz="1600" b="1">
                    <a:solidFill>
                      <a:srgbClr val="C00000"/>
                    </a:solidFill>
                  </a:rPr>
                  <a:t>第</a:t>
                </a:r>
                <a:r>
                  <a:rPr lang="en-US" altLang="zh-CN" sz="1600" b="1">
                    <a:solidFill>
                      <a:srgbClr val="C00000"/>
                    </a:solidFill>
                  </a:rPr>
                  <a:t>1</a:t>
                </a:r>
                <a:r>
                  <a:rPr lang="zh-CN" altLang="en-US" sz="1600" b="1">
                    <a:solidFill>
                      <a:srgbClr val="C00000"/>
                    </a:solidFill>
                  </a:rPr>
                  <a:t>行和第</a:t>
                </a:r>
                <a:r>
                  <a:rPr lang="en-US" altLang="zh-CN" sz="1600" b="1">
                    <a:solidFill>
                      <a:srgbClr val="C00000"/>
                    </a:solidFill>
                  </a:rPr>
                  <a:t>3</a:t>
                </a:r>
                <a:r>
                  <a:rPr lang="zh-CN" altLang="en-US" sz="1600" b="1">
                    <a:solidFill>
                      <a:srgbClr val="C00000"/>
                    </a:solidFill>
                  </a:rPr>
                  <a:t>行逻辑或</a:t>
                </a:r>
                <a:r>
                  <a:rPr lang="zh-CN" altLang="en-US" sz="1600" b="1">
                    <a:solidFill>
                      <a:schemeClr val="accent2">
                        <a:lumMod val="50000"/>
                      </a:schemeClr>
                    </a:solidFill>
                  </a:rPr>
                  <a:t>得</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𝑾</m:t>
                        </m:r>
                      </m:e>
                      <m:sub>
                        <m:r>
                          <a:rPr lang="en-US" altLang="zh-CN" sz="1600" b="1" i="1">
                            <a:solidFill>
                              <a:schemeClr val="accent2">
                                <a:lumMod val="50000"/>
                              </a:schemeClr>
                            </a:solidFill>
                            <a:latin typeface="Cambria Math" panose="02040503050406030204" pitchFamily="18" charset="0"/>
                          </a:rPr>
                          <m:t>𝟏</m:t>
                        </m:r>
                      </m:sub>
                    </m:sSub>
                  </m:oMath>
                </a14:m>
                <a:endParaRPr lang="zh-CN" altLang="en-US" sz="1600" b="1">
                  <a:solidFill>
                    <a:schemeClr val="accent2">
                      <a:lumMod val="50000"/>
                    </a:schemeClr>
                  </a:solidFill>
                </a:endParaRPr>
              </a:p>
            </p:txBody>
          </p:sp>
        </mc:Choice>
        <mc:Fallback xmlns="">
          <p:sp>
            <p:nvSpPr>
              <p:cNvPr id="12" name="文本框 11">
                <a:extLst>
                  <a:ext uri="{FF2B5EF4-FFF2-40B4-BE49-F238E27FC236}">
                    <a16:creationId xmlns:a16="http://schemas.microsoft.com/office/drawing/2014/main" id="{297D55E3-BC15-41C7-8BB8-AE852259EE16}"/>
                  </a:ext>
                </a:extLst>
              </p:cNvPr>
              <p:cNvSpPr txBox="1">
                <a:spLocks noRot="1" noChangeAspect="1" noMove="1" noResize="1" noEditPoints="1" noAdjustHandles="1" noChangeArrowheads="1" noChangeShapeType="1" noTextEdit="1"/>
              </p:cNvSpPr>
              <p:nvPr/>
            </p:nvSpPr>
            <p:spPr>
              <a:xfrm>
                <a:off x="7517911" y="1967311"/>
                <a:ext cx="2236279" cy="922240"/>
              </a:xfrm>
              <a:prstGeom prst="rect">
                <a:avLst/>
              </a:prstGeom>
              <a:blipFill>
                <a:blip r:embed="rId4"/>
                <a:stretch>
                  <a:fillRect l="-1362" b="-7947"/>
                </a:stretch>
              </a:blipFill>
            </p:spPr>
            <p:txBody>
              <a:bodyPr/>
              <a:lstStyle/>
              <a:p>
                <a:r>
                  <a:rPr lang="zh-CN" altLang="en-US">
                    <a:noFill/>
                  </a:rPr>
                  <a:t> </a:t>
                </a:r>
              </a:p>
            </p:txBody>
          </p:sp>
        </mc:Fallback>
      </mc:AlternateContent>
      <p:grpSp>
        <p:nvGrpSpPr>
          <p:cNvPr id="37" name="组合 36">
            <a:extLst>
              <a:ext uri="{FF2B5EF4-FFF2-40B4-BE49-F238E27FC236}">
                <a16:creationId xmlns:a16="http://schemas.microsoft.com/office/drawing/2014/main" id="{B806CDE0-91AE-4EC7-A04D-A67AE6D0F674}"/>
              </a:ext>
            </a:extLst>
          </p:cNvPr>
          <p:cNvGrpSpPr/>
          <p:nvPr/>
        </p:nvGrpSpPr>
        <p:grpSpPr>
          <a:xfrm>
            <a:off x="8622866" y="944627"/>
            <a:ext cx="3236876" cy="1667096"/>
            <a:chOff x="8618576" y="1103964"/>
            <a:chExt cx="3236876" cy="1667096"/>
          </a:xfrm>
        </p:grpSpPr>
        <p:grpSp>
          <p:nvGrpSpPr>
            <p:cNvPr id="14" name="组合 13">
              <a:extLst>
                <a:ext uri="{FF2B5EF4-FFF2-40B4-BE49-F238E27FC236}">
                  <a16:creationId xmlns:a16="http://schemas.microsoft.com/office/drawing/2014/main" id="{24624A99-9135-47A1-896B-9E77A79EDEE1}"/>
                </a:ext>
              </a:extLst>
            </p:cNvPr>
            <p:cNvGrpSpPr/>
            <p:nvPr/>
          </p:nvGrpSpPr>
          <p:grpSpPr>
            <a:xfrm>
              <a:off x="8618576" y="1103964"/>
              <a:ext cx="3236876" cy="1667096"/>
              <a:chOff x="8618576" y="1103964"/>
              <a:chExt cx="3236876" cy="1667096"/>
            </a:xfrm>
          </p:grpSpPr>
          <p:pic>
            <p:nvPicPr>
              <p:cNvPr id="4" name="图片 3">
                <a:extLst>
                  <a:ext uri="{FF2B5EF4-FFF2-40B4-BE49-F238E27FC236}">
                    <a16:creationId xmlns:a16="http://schemas.microsoft.com/office/drawing/2014/main" id="{48EAAF1D-2CD6-4ADA-9199-438BDC34B515}"/>
                  </a:ext>
                </a:extLst>
              </p:cNvPr>
              <p:cNvPicPr>
                <a:picLocks noChangeAspect="1"/>
              </p:cNvPicPr>
              <p:nvPr/>
            </p:nvPicPr>
            <p:blipFill>
              <a:blip r:embed="rId5"/>
              <a:stretch>
                <a:fillRect/>
              </a:stretch>
            </p:blipFill>
            <p:spPr>
              <a:xfrm>
                <a:off x="9823420" y="1103964"/>
                <a:ext cx="2032032" cy="1667096"/>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96BE2AA2-1AC6-4811-BA7F-91FA6AA610B2}"/>
                      </a:ext>
                    </a:extLst>
                  </p:cNvPr>
                  <p:cNvSpPr txBox="1"/>
                  <p:nvPr/>
                </p:nvSpPr>
                <p:spPr>
                  <a:xfrm>
                    <a:off x="8618576" y="1150589"/>
                    <a:ext cx="120484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𝑾</m:t>
                              </m:r>
                            </m:e>
                            <m:sub>
                              <m:r>
                                <a:rPr lang="en-US" altLang="zh-CN" b="1" i="1">
                                  <a:solidFill>
                                    <a:schemeClr val="accent2">
                                      <a:lumMod val="50000"/>
                                    </a:schemeClr>
                                  </a:solidFill>
                                  <a:latin typeface="Cambria Math" panose="02040503050406030204" pitchFamily="18" charset="0"/>
                                </a:rPr>
                                <m:t>𝟎</m:t>
                              </m:r>
                            </m:sub>
                          </m:sSub>
                          <m:r>
                            <a:rPr lang="en-US" altLang="zh-CN" b="1" i="1">
                              <a:solidFill>
                                <a:schemeClr val="accent2">
                                  <a:lumMod val="50000"/>
                                </a:schemeClr>
                              </a:solidFill>
                              <a:latin typeface="Cambria Math" panose="02040503050406030204" pitchFamily="18" charset="0"/>
                            </a:rPr>
                            <m:t>= </m:t>
                          </m:r>
                          <m:sSub>
                            <m:sSubPr>
                              <m:ctrlPr>
                                <a:rPr lang="en-US" altLang="zh-CN" b="1" i="1">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𝑴</m:t>
                              </m:r>
                            </m:e>
                            <m:sub>
                              <m:r>
                                <a:rPr lang="en-US" altLang="zh-CN" b="1" i="1">
                                  <a:solidFill>
                                    <a:schemeClr val="accent2">
                                      <a:lumMod val="50000"/>
                                    </a:schemeClr>
                                  </a:solidFill>
                                  <a:latin typeface="Cambria Math" panose="02040503050406030204" pitchFamily="18" charset="0"/>
                                </a:rPr>
                                <m:t>𝑹</m:t>
                              </m:r>
                            </m:sub>
                          </m:sSub>
                        </m:oMath>
                      </m:oMathPara>
                    </a14:m>
                    <a:endParaRPr lang="zh-CN" altLang="en-US"/>
                  </a:p>
                </p:txBody>
              </p:sp>
            </mc:Choice>
            <mc:Fallback xmlns="">
              <p:sp>
                <p:nvSpPr>
                  <p:cNvPr id="6" name="文本框 5">
                    <a:extLst>
                      <a:ext uri="{FF2B5EF4-FFF2-40B4-BE49-F238E27FC236}">
                        <a16:creationId xmlns:a16="http://schemas.microsoft.com/office/drawing/2014/main" id="{96BE2AA2-1AC6-4811-BA7F-91FA6AA610B2}"/>
                      </a:ext>
                    </a:extLst>
                  </p:cNvPr>
                  <p:cNvSpPr txBox="1">
                    <a:spLocks noRot="1" noChangeAspect="1" noMove="1" noResize="1" noEditPoints="1" noAdjustHandles="1" noChangeArrowheads="1" noChangeShapeType="1" noTextEdit="1"/>
                  </p:cNvSpPr>
                  <p:nvPr/>
                </p:nvSpPr>
                <p:spPr>
                  <a:xfrm>
                    <a:off x="8618576" y="1150589"/>
                    <a:ext cx="1204844" cy="276999"/>
                  </a:xfrm>
                  <a:prstGeom prst="rect">
                    <a:avLst/>
                  </a:prstGeom>
                  <a:blipFill>
                    <a:blip r:embed="rId6"/>
                    <a:stretch>
                      <a:fillRect b="-17778"/>
                    </a:stretch>
                  </a:blipFill>
                </p:spPr>
                <p:txBody>
                  <a:bodyPr/>
                  <a:lstStyle/>
                  <a:p>
                    <a:r>
                      <a:rPr lang="zh-CN" altLang="en-US">
                        <a:noFill/>
                      </a:rPr>
                      <a:t> </a:t>
                    </a:r>
                  </a:p>
                </p:txBody>
              </p:sp>
            </mc:Fallback>
          </mc:AlternateContent>
          <p:sp>
            <p:nvSpPr>
              <p:cNvPr id="13" name="矩形 12">
                <a:extLst>
                  <a:ext uri="{FF2B5EF4-FFF2-40B4-BE49-F238E27FC236}">
                    <a16:creationId xmlns:a16="http://schemas.microsoft.com/office/drawing/2014/main" id="{F4AE7B83-7448-49FE-A8AD-986938345E64}"/>
                  </a:ext>
                </a:extLst>
              </p:cNvPr>
              <p:cNvSpPr/>
              <p:nvPr/>
            </p:nvSpPr>
            <p:spPr>
              <a:xfrm>
                <a:off x="9888200" y="1997889"/>
                <a:ext cx="1918906" cy="3648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73AB6E51-B119-4D93-8CE2-3B9F0FE20032}"/>
                  </a:ext>
                </a:extLst>
              </p:cNvPr>
              <p:cNvSpPr/>
              <p:nvPr/>
            </p:nvSpPr>
            <p:spPr>
              <a:xfrm>
                <a:off x="9888199" y="1150589"/>
                <a:ext cx="1918907" cy="3648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a:extLst>
                <a:ext uri="{FF2B5EF4-FFF2-40B4-BE49-F238E27FC236}">
                  <a16:creationId xmlns:a16="http://schemas.microsoft.com/office/drawing/2014/main" id="{643AC803-7706-4A81-90C2-505387152B87}"/>
                </a:ext>
              </a:extLst>
            </p:cNvPr>
            <p:cNvSpPr/>
            <p:nvPr/>
          </p:nvSpPr>
          <p:spPr>
            <a:xfrm>
              <a:off x="9888200" y="1127276"/>
              <a:ext cx="360420" cy="162047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a:extLst>
              <a:ext uri="{FF2B5EF4-FFF2-40B4-BE49-F238E27FC236}">
                <a16:creationId xmlns:a16="http://schemas.microsoft.com/office/drawing/2014/main" id="{1E12EBEA-1913-4E78-8E51-913B735CA7C1}"/>
              </a:ext>
            </a:extLst>
          </p:cNvPr>
          <p:cNvGrpSpPr/>
          <p:nvPr/>
        </p:nvGrpSpPr>
        <p:grpSpPr>
          <a:xfrm>
            <a:off x="9307765" y="2842928"/>
            <a:ext cx="2553124" cy="1667096"/>
            <a:chOff x="9302328" y="3241032"/>
            <a:chExt cx="2553124" cy="1667096"/>
          </a:xfrm>
        </p:grpSpPr>
        <p:pic>
          <p:nvPicPr>
            <p:cNvPr id="20" name="图片 19">
              <a:extLst>
                <a:ext uri="{FF2B5EF4-FFF2-40B4-BE49-F238E27FC236}">
                  <a16:creationId xmlns:a16="http://schemas.microsoft.com/office/drawing/2014/main" id="{86E66C1F-DAA1-47A2-9A18-DC22DE51E3C5}"/>
                </a:ext>
              </a:extLst>
            </p:cNvPr>
            <p:cNvPicPr>
              <a:picLocks noChangeAspect="1"/>
            </p:cNvPicPr>
            <p:nvPr/>
          </p:nvPicPr>
          <p:blipFill>
            <a:blip r:embed="rId5"/>
            <a:stretch>
              <a:fillRect/>
            </a:stretch>
          </p:blipFill>
          <p:spPr>
            <a:xfrm>
              <a:off x="9823420" y="3241032"/>
              <a:ext cx="2032032" cy="1667096"/>
            </a:xfrm>
            <a:prstGeom prst="rect">
              <a:avLst/>
            </a:prstGeom>
          </p:spPr>
        </p:pic>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A2744F69-9164-40D4-84C8-812FEEB42EA5}"/>
                    </a:ext>
                  </a:extLst>
                </p:cNvPr>
                <p:cNvSpPr txBox="1"/>
                <p:nvPr/>
              </p:nvSpPr>
              <p:spPr>
                <a:xfrm>
                  <a:off x="9302328" y="3309949"/>
                  <a:ext cx="52776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𝑾</m:t>
                            </m:r>
                          </m:e>
                          <m:sub>
                            <m:r>
                              <a:rPr lang="en-US" altLang="zh-CN" b="1" i="1" smtClean="0">
                                <a:solidFill>
                                  <a:schemeClr val="accent2">
                                    <a:lumMod val="50000"/>
                                  </a:schemeClr>
                                </a:solidFill>
                                <a:latin typeface="Cambria Math" panose="02040503050406030204" pitchFamily="18" charset="0"/>
                              </a:rPr>
                              <m:t>𝟏</m:t>
                            </m:r>
                          </m:sub>
                        </m:sSub>
                      </m:oMath>
                    </m:oMathPara>
                  </a14:m>
                  <a:endParaRPr lang="zh-CN" altLang="en-US"/>
                </a:p>
              </p:txBody>
            </p:sp>
          </mc:Choice>
          <mc:Fallback xmlns="">
            <p:sp>
              <p:nvSpPr>
                <p:cNvPr id="21" name="文本框 20">
                  <a:extLst>
                    <a:ext uri="{FF2B5EF4-FFF2-40B4-BE49-F238E27FC236}">
                      <a16:creationId xmlns:a16="http://schemas.microsoft.com/office/drawing/2014/main" id="{A2744F69-9164-40D4-84C8-812FEEB42EA5}"/>
                    </a:ext>
                  </a:extLst>
                </p:cNvPr>
                <p:cNvSpPr txBox="1">
                  <a:spLocks noRot="1" noChangeAspect="1" noMove="1" noResize="1" noEditPoints="1" noAdjustHandles="1" noChangeArrowheads="1" noChangeShapeType="1" noTextEdit="1"/>
                </p:cNvSpPr>
                <p:nvPr/>
              </p:nvSpPr>
              <p:spPr>
                <a:xfrm>
                  <a:off x="9302328" y="3309949"/>
                  <a:ext cx="527765" cy="276999"/>
                </a:xfrm>
                <a:prstGeom prst="rect">
                  <a:avLst/>
                </a:prstGeom>
                <a:blipFill>
                  <a:blip r:embed="rId7"/>
                  <a:stretch>
                    <a:fillRect b="-17778"/>
                  </a:stretch>
                </a:blipFill>
              </p:spPr>
              <p:txBody>
                <a:bodyPr/>
                <a:lstStyle/>
                <a:p>
                  <a:r>
                    <a:rPr lang="zh-CN" altLang="en-US">
                      <a:noFill/>
                    </a:rPr>
                    <a:t> </a:t>
                  </a:r>
                </a:p>
              </p:txBody>
            </p:sp>
          </mc:Fallback>
        </mc:AlternateContent>
        <p:sp>
          <p:nvSpPr>
            <p:cNvPr id="22" name="矩形 21">
              <a:extLst>
                <a:ext uri="{FF2B5EF4-FFF2-40B4-BE49-F238E27FC236}">
                  <a16:creationId xmlns:a16="http://schemas.microsoft.com/office/drawing/2014/main" id="{53A60093-AC36-4CE3-9394-E76F3C1B3B34}"/>
                </a:ext>
              </a:extLst>
            </p:cNvPr>
            <p:cNvSpPr/>
            <p:nvPr/>
          </p:nvSpPr>
          <p:spPr>
            <a:xfrm>
              <a:off x="9836767" y="4134957"/>
              <a:ext cx="1982312" cy="3648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A4104108-CC1D-460E-B47F-8DBA493CB45E}"/>
                </a:ext>
              </a:extLst>
            </p:cNvPr>
            <p:cNvSpPr/>
            <p:nvPr/>
          </p:nvSpPr>
          <p:spPr>
            <a:xfrm>
              <a:off x="9838142" y="3706865"/>
              <a:ext cx="1982312" cy="3648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72A07D6A-0AF7-41C5-A2FF-2D324E3BCD84}"/>
                </a:ext>
              </a:extLst>
            </p:cNvPr>
            <p:cNvSpPr/>
            <p:nvPr/>
          </p:nvSpPr>
          <p:spPr>
            <a:xfrm>
              <a:off x="10414369" y="3253493"/>
              <a:ext cx="360420" cy="162047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D7BE5FB4-5579-42AE-886D-AC24BF0CA4E3}"/>
                </a:ext>
              </a:extLst>
            </p:cNvPr>
            <p:cNvSpPr/>
            <p:nvPr/>
          </p:nvSpPr>
          <p:spPr>
            <a:xfrm>
              <a:off x="9843954" y="4540709"/>
              <a:ext cx="1982312" cy="3648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426EFC1E-FBC9-4566-98AB-0D0E59AB56AF}"/>
                </a:ext>
              </a:extLst>
            </p:cNvPr>
            <p:cNvSpPr/>
            <p:nvPr/>
          </p:nvSpPr>
          <p:spPr>
            <a:xfrm>
              <a:off x="9836767" y="3273601"/>
              <a:ext cx="1982312" cy="3648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4462DACA-0C22-4706-990E-5F1A4B28D9D9}"/>
                  </a:ext>
                </a:extLst>
              </p:cNvPr>
              <p:cNvSpPr txBox="1"/>
              <p:nvPr/>
            </p:nvSpPr>
            <p:spPr>
              <a:xfrm>
                <a:off x="7474273" y="3317310"/>
                <a:ext cx="2279917" cy="2050754"/>
              </a:xfrm>
              <a:prstGeom prst="rect">
                <a:avLst/>
              </a:prstGeom>
              <a:solidFill>
                <a:schemeClr val="accent5">
                  <a:lumMod val="20000"/>
                  <a:lumOff val="80000"/>
                  <a:alpha val="50000"/>
                </a:schemeClr>
              </a:solidFill>
            </p:spPr>
            <p:txBody>
              <a:bodyPr wrap="square" rtlCol="0">
                <a:spAutoFit/>
              </a:bodyPr>
              <a:lstStyle/>
              <a:p>
                <a:pPr>
                  <a:lnSpc>
                    <a:spcPts val="2200"/>
                  </a:lnSpc>
                </a:pPr>
                <a14:m>
                  <m:oMathPara xmlns:m="http://schemas.openxmlformats.org/officeDocument/2006/math">
                    <m:oMathParaPr>
                      <m:jc m:val="centerGroup"/>
                    </m:oMathParaPr>
                    <m:oMath xmlns:m="http://schemas.openxmlformats.org/officeDocument/2006/math">
                      <m:r>
                        <a:rPr lang="en-US" altLang="zh-CN" i="1" smtClean="0">
                          <a:solidFill>
                            <a:srgbClr val="C00000"/>
                          </a:solidFill>
                          <a:latin typeface="Cambria Math" panose="02040503050406030204" pitchFamily="18" charset="0"/>
                        </a:rPr>
                        <m:t>𝑘</m:t>
                      </m:r>
                      <m:r>
                        <a:rPr lang="en-US" altLang="zh-CN" i="1" smtClean="0">
                          <a:solidFill>
                            <a:srgbClr val="C00000"/>
                          </a:solidFill>
                          <a:latin typeface="Cambria Math" panose="02040503050406030204" pitchFamily="18" charset="0"/>
                        </a:rPr>
                        <m:t>=2</m:t>
                      </m:r>
                    </m:oMath>
                  </m:oMathPara>
                </a14:m>
                <a:endParaRPr lang="en-US" altLang="zh-CN">
                  <a:solidFill>
                    <a:srgbClr val="C00000"/>
                  </a:solidFill>
                </a:endParaRPr>
              </a:p>
              <a:p>
                <a:pPr>
                  <a:lnSpc>
                    <a:spcPts val="2200"/>
                  </a:lnSpc>
                </a:pPr>
                <a14:m>
                  <m:oMath xmlns:m="http://schemas.openxmlformats.org/officeDocument/2006/math">
                    <m:sSubSup>
                      <m:sSubSupPr>
                        <m:ctrlPr>
                          <a:rPr lang="en-US" altLang="zh-CN" sz="1600" b="1" i="1" smtClean="0">
                            <a:solidFill>
                              <a:schemeClr val="accent2">
                                <a:lumMod val="50000"/>
                              </a:schemeClr>
                            </a:solidFill>
                            <a:latin typeface="Cambria Math" panose="02040503050406030204" pitchFamily="18" charset="0"/>
                          </a:rPr>
                        </m:ctrlPr>
                      </m:sSubSupPr>
                      <m:e>
                        <m:r>
                          <a:rPr lang="en-US" altLang="zh-CN" sz="1600" b="1" i="1" smtClean="0">
                            <a:solidFill>
                              <a:schemeClr val="accent2">
                                <a:lumMod val="50000"/>
                              </a:schemeClr>
                            </a:solidFill>
                            <a:latin typeface="Cambria Math" panose="02040503050406030204" pitchFamily="18" charset="0"/>
                          </a:rPr>
                          <m:t>𝒘</m:t>
                        </m:r>
                      </m:e>
                      <m:sub>
                        <m:r>
                          <a:rPr lang="en-US" altLang="zh-CN" sz="1600" b="1" i="1" smtClean="0">
                            <a:solidFill>
                              <a:schemeClr val="accent2">
                                <a:lumMod val="50000"/>
                              </a:schemeClr>
                            </a:solidFill>
                            <a:latin typeface="Cambria Math" panose="02040503050406030204" pitchFamily="18" charset="0"/>
                          </a:rPr>
                          <m:t>𝟏𝟐</m:t>
                        </m:r>
                      </m:sub>
                      <m:sup>
                        <m:d>
                          <m:dPr>
                            <m:begChr m:val="["/>
                            <m:endChr m:val="]"/>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𝟏</m:t>
                            </m:r>
                          </m:e>
                        </m:d>
                      </m:sup>
                    </m:sSubSup>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𝟏</m:t>
                    </m:r>
                  </m:oMath>
                </a14:m>
                <a:r>
                  <a:rPr lang="en-US" altLang="zh-CN" sz="1600" b="1">
                    <a:solidFill>
                      <a:schemeClr val="accent2">
                        <a:lumMod val="50000"/>
                      </a:schemeClr>
                    </a:solidFill>
                  </a:rPr>
                  <a:t>,</a:t>
                </a:r>
                <a:r>
                  <a:rPr lang="zh-CN" altLang="en-US" sz="1600" b="1">
                    <a:solidFill>
                      <a:schemeClr val="accent2">
                        <a:lumMod val="50000"/>
                      </a:schemeClr>
                    </a:solidFill>
                  </a:rPr>
                  <a:t> </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𝑾</m:t>
                        </m:r>
                      </m:e>
                      <m:sub>
                        <m:r>
                          <a:rPr lang="en-US" altLang="zh-CN" sz="1600" b="1" i="1" smtClean="0">
                            <a:solidFill>
                              <a:schemeClr val="accent2">
                                <a:lumMod val="50000"/>
                              </a:schemeClr>
                            </a:solidFill>
                            <a:latin typeface="Cambria Math" panose="02040503050406030204" pitchFamily="18" charset="0"/>
                          </a:rPr>
                          <m:t>𝟏</m:t>
                        </m:r>
                      </m:sub>
                    </m:sSub>
                  </m:oMath>
                </a14:m>
                <a:r>
                  <a:rPr lang="zh-CN" altLang="en-US" sz="1600" b="1">
                    <a:solidFill>
                      <a:srgbClr val="C00000"/>
                    </a:solidFill>
                  </a:rPr>
                  <a:t>第</a:t>
                </a:r>
                <a:r>
                  <a:rPr lang="en-US" altLang="zh-CN" sz="1600" b="1">
                    <a:solidFill>
                      <a:srgbClr val="C00000"/>
                    </a:solidFill>
                  </a:rPr>
                  <a:t>2</a:t>
                </a:r>
                <a:r>
                  <a:rPr lang="zh-CN" altLang="en-US" sz="1600" b="1">
                    <a:solidFill>
                      <a:srgbClr val="C00000"/>
                    </a:solidFill>
                  </a:rPr>
                  <a:t>行和第</a:t>
                </a:r>
                <a:r>
                  <a:rPr lang="en-US" altLang="zh-CN" sz="1600" b="1">
                    <a:solidFill>
                      <a:srgbClr val="C00000"/>
                    </a:solidFill>
                  </a:rPr>
                  <a:t>1</a:t>
                </a:r>
                <a:r>
                  <a:rPr lang="zh-CN" altLang="en-US" sz="1600" b="1">
                    <a:solidFill>
                      <a:srgbClr val="C00000"/>
                    </a:solidFill>
                  </a:rPr>
                  <a:t>行逻辑或</a:t>
                </a:r>
                <a:r>
                  <a:rPr lang="zh-CN" altLang="en-US" sz="1600" b="1">
                    <a:solidFill>
                      <a:schemeClr val="accent2">
                        <a:lumMod val="50000"/>
                      </a:schemeClr>
                    </a:solidFill>
                  </a:rPr>
                  <a:t>得</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𝑾</m:t>
                        </m:r>
                      </m:e>
                      <m:sub>
                        <m:r>
                          <a:rPr lang="en-US" altLang="zh-CN" sz="1600" b="1" i="1" smtClean="0">
                            <a:solidFill>
                              <a:schemeClr val="accent2">
                                <a:lumMod val="50000"/>
                              </a:schemeClr>
                            </a:solidFill>
                            <a:latin typeface="Cambria Math" panose="02040503050406030204" pitchFamily="18" charset="0"/>
                          </a:rPr>
                          <m:t>𝟐</m:t>
                        </m:r>
                      </m:sub>
                    </m:sSub>
                  </m:oMath>
                </a14:m>
                <a:r>
                  <a:rPr lang="zh-CN" altLang="en-US" sz="1600" b="1" i="0">
                    <a:solidFill>
                      <a:schemeClr val="accent2">
                        <a:lumMod val="50000"/>
                      </a:schemeClr>
                    </a:solidFill>
                    <a:latin typeface="+mn-ea"/>
                  </a:rPr>
                  <a:t>第</a:t>
                </a:r>
                <a:r>
                  <a:rPr lang="en-US" altLang="zh-CN" sz="1600" b="1" i="0">
                    <a:solidFill>
                      <a:schemeClr val="accent2">
                        <a:lumMod val="50000"/>
                      </a:schemeClr>
                    </a:solidFill>
                    <a:latin typeface="+mn-ea"/>
                  </a:rPr>
                  <a:t>1</a:t>
                </a:r>
                <a:r>
                  <a:rPr lang="zh-CN" altLang="en-US" sz="1600" b="1" i="0">
                    <a:solidFill>
                      <a:schemeClr val="accent2">
                        <a:lumMod val="50000"/>
                      </a:schemeClr>
                    </a:solidFill>
                    <a:latin typeface="+mn-ea"/>
                  </a:rPr>
                  <a:t>行；</a:t>
                </a:r>
                <a14:m>
                  <m:oMath xmlns:m="http://schemas.openxmlformats.org/officeDocument/2006/math">
                    <m:sSubSup>
                      <m:sSubSupPr>
                        <m:ctrlPr>
                          <a:rPr lang="en-US" altLang="zh-CN" sz="1600" b="1" i="1">
                            <a:solidFill>
                              <a:schemeClr val="accent2">
                                <a:lumMod val="50000"/>
                              </a:schemeClr>
                            </a:solidFill>
                            <a:latin typeface="Cambria Math" panose="02040503050406030204" pitchFamily="18" charset="0"/>
                          </a:rPr>
                        </m:ctrlPr>
                      </m:sSubSupPr>
                      <m:e>
                        <m:r>
                          <a:rPr lang="en-US" altLang="zh-CN" sz="1600" b="1" i="1">
                            <a:solidFill>
                              <a:schemeClr val="accent2">
                                <a:lumMod val="50000"/>
                              </a:schemeClr>
                            </a:solidFill>
                            <a:latin typeface="Cambria Math" panose="02040503050406030204" pitchFamily="18" charset="0"/>
                          </a:rPr>
                          <m:t>𝒘</m:t>
                        </m:r>
                      </m:e>
                      <m:sub>
                        <m:r>
                          <a:rPr lang="en-US" altLang="zh-CN" sz="1600" b="1" i="1" smtClean="0">
                            <a:solidFill>
                              <a:schemeClr val="accent2">
                                <a:lumMod val="50000"/>
                              </a:schemeClr>
                            </a:solidFill>
                            <a:latin typeface="Cambria Math" panose="02040503050406030204" pitchFamily="18" charset="0"/>
                          </a:rPr>
                          <m:t>𝟑</m:t>
                        </m:r>
                        <m:r>
                          <a:rPr lang="en-US" altLang="zh-CN" sz="1600" b="1" i="1">
                            <a:solidFill>
                              <a:schemeClr val="accent2">
                                <a:lumMod val="50000"/>
                              </a:schemeClr>
                            </a:solidFill>
                            <a:latin typeface="Cambria Math" panose="02040503050406030204" pitchFamily="18" charset="0"/>
                          </a:rPr>
                          <m:t>𝟐</m:t>
                        </m:r>
                      </m:sub>
                      <m:sup>
                        <m:d>
                          <m:dPr>
                            <m:begChr m:val="["/>
                            <m:endChr m:val="]"/>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𝟏</m:t>
                            </m:r>
                          </m:e>
                        </m:d>
                      </m:sup>
                    </m:sSubSup>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𝟏</m:t>
                    </m:r>
                  </m:oMath>
                </a14:m>
                <a:r>
                  <a:rPr lang="en-US" altLang="zh-CN" sz="1600" b="1">
                    <a:solidFill>
                      <a:schemeClr val="accent2">
                        <a:lumMod val="50000"/>
                      </a:schemeClr>
                    </a:solidFill>
                  </a:rPr>
                  <a:t>, </a:t>
                </a:r>
                <a14:m>
                  <m:oMath xmlns:m="http://schemas.openxmlformats.org/officeDocument/2006/math">
                    <m:sSub>
                      <m:sSubPr>
                        <m:ctrlPr>
                          <a:rPr lang="en-US" altLang="zh-CN" sz="1600" b="1" i="1">
                            <a:solidFill>
                              <a:schemeClr val="accent2">
                                <a:lumMod val="50000"/>
                              </a:schemeClr>
                            </a:solidFill>
                            <a:latin typeface="Cambria Math" panose="02040503050406030204" pitchFamily="18" charset="0"/>
                          </a:rPr>
                        </m:ctrlPr>
                      </m:sSubPr>
                      <m:e>
                        <m:r>
                          <a:rPr lang="en-US" altLang="zh-CN" sz="1600" b="1" i="1">
                            <a:solidFill>
                              <a:schemeClr val="accent2">
                                <a:lumMod val="50000"/>
                              </a:schemeClr>
                            </a:solidFill>
                            <a:latin typeface="Cambria Math" panose="02040503050406030204" pitchFamily="18" charset="0"/>
                          </a:rPr>
                          <m:t>𝑾</m:t>
                        </m:r>
                      </m:e>
                      <m:sub>
                        <m:r>
                          <a:rPr lang="en-US" altLang="zh-CN" sz="1600" b="1" i="1">
                            <a:solidFill>
                              <a:schemeClr val="accent2">
                                <a:lumMod val="50000"/>
                              </a:schemeClr>
                            </a:solidFill>
                            <a:latin typeface="Cambria Math" panose="02040503050406030204" pitchFamily="18" charset="0"/>
                          </a:rPr>
                          <m:t>𝟏</m:t>
                        </m:r>
                      </m:sub>
                    </m:sSub>
                  </m:oMath>
                </a14:m>
                <a:r>
                  <a:rPr lang="zh-CN" altLang="en-US" sz="1600" b="1">
                    <a:solidFill>
                      <a:srgbClr val="C00000"/>
                    </a:solidFill>
                  </a:rPr>
                  <a:t>第</a:t>
                </a:r>
                <a:r>
                  <a:rPr lang="en-US" altLang="zh-CN" sz="1600" b="1">
                    <a:solidFill>
                      <a:srgbClr val="C00000"/>
                    </a:solidFill>
                  </a:rPr>
                  <a:t>2</a:t>
                </a:r>
                <a:r>
                  <a:rPr lang="zh-CN" altLang="en-US" sz="1600" b="1">
                    <a:solidFill>
                      <a:srgbClr val="C00000"/>
                    </a:solidFill>
                  </a:rPr>
                  <a:t>行和第</a:t>
                </a:r>
                <a:r>
                  <a:rPr lang="en-US" altLang="zh-CN" sz="1600" b="1">
                    <a:solidFill>
                      <a:srgbClr val="C00000"/>
                    </a:solidFill>
                  </a:rPr>
                  <a:t>3</a:t>
                </a:r>
                <a:r>
                  <a:rPr lang="zh-CN" altLang="en-US" sz="1600" b="1">
                    <a:solidFill>
                      <a:srgbClr val="C00000"/>
                    </a:solidFill>
                  </a:rPr>
                  <a:t>行逻辑或</a:t>
                </a:r>
                <a:r>
                  <a:rPr lang="zh-CN" altLang="en-US" sz="1600" b="1">
                    <a:solidFill>
                      <a:schemeClr val="accent2">
                        <a:lumMod val="50000"/>
                      </a:schemeClr>
                    </a:solidFill>
                  </a:rPr>
                  <a:t>得</a:t>
                </a:r>
                <a14:m>
                  <m:oMath xmlns:m="http://schemas.openxmlformats.org/officeDocument/2006/math">
                    <m:sSub>
                      <m:sSubPr>
                        <m:ctrlPr>
                          <a:rPr lang="en-US" altLang="zh-CN" sz="1600" b="1" i="1">
                            <a:solidFill>
                              <a:schemeClr val="accent2">
                                <a:lumMod val="50000"/>
                              </a:schemeClr>
                            </a:solidFill>
                            <a:latin typeface="Cambria Math" panose="02040503050406030204" pitchFamily="18" charset="0"/>
                          </a:rPr>
                        </m:ctrlPr>
                      </m:sSubPr>
                      <m:e>
                        <m:r>
                          <a:rPr lang="en-US" altLang="zh-CN" sz="1600" b="1" i="1">
                            <a:solidFill>
                              <a:schemeClr val="accent2">
                                <a:lumMod val="50000"/>
                              </a:schemeClr>
                            </a:solidFill>
                            <a:latin typeface="Cambria Math" panose="02040503050406030204" pitchFamily="18" charset="0"/>
                          </a:rPr>
                          <m:t>𝑾</m:t>
                        </m:r>
                      </m:e>
                      <m:sub>
                        <m:r>
                          <a:rPr lang="en-US" altLang="zh-CN" sz="1600" b="1" i="1">
                            <a:solidFill>
                              <a:schemeClr val="accent2">
                                <a:lumMod val="50000"/>
                              </a:schemeClr>
                            </a:solidFill>
                            <a:latin typeface="Cambria Math" panose="02040503050406030204" pitchFamily="18" charset="0"/>
                          </a:rPr>
                          <m:t>𝟐</m:t>
                        </m:r>
                      </m:sub>
                    </m:sSub>
                  </m:oMath>
                </a14:m>
                <a:r>
                  <a:rPr lang="zh-CN" altLang="en-US" sz="1600" b="1">
                    <a:solidFill>
                      <a:schemeClr val="accent2">
                        <a:lumMod val="50000"/>
                      </a:schemeClr>
                    </a:solidFill>
                    <a:latin typeface="+mn-ea"/>
                  </a:rPr>
                  <a:t>第</a:t>
                </a:r>
                <a:r>
                  <a:rPr lang="en-US" altLang="zh-CN" sz="1600" b="1">
                    <a:solidFill>
                      <a:schemeClr val="accent2">
                        <a:lumMod val="50000"/>
                      </a:schemeClr>
                    </a:solidFill>
                    <a:latin typeface="+mn-ea"/>
                  </a:rPr>
                  <a:t>3</a:t>
                </a:r>
                <a:r>
                  <a:rPr lang="zh-CN" altLang="en-US" sz="1600" b="1">
                    <a:solidFill>
                      <a:schemeClr val="accent2">
                        <a:lumMod val="50000"/>
                      </a:schemeClr>
                    </a:solidFill>
                    <a:latin typeface="+mn-ea"/>
                  </a:rPr>
                  <a:t>行；</a:t>
                </a:r>
                <a:r>
                  <a:rPr lang="en-US" altLang="zh-CN" sz="1600" b="1">
                    <a:solidFill>
                      <a:schemeClr val="accent2">
                        <a:lumMod val="50000"/>
                      </a:schemeClr>
                    </a:solidFill>
                  </a:rPr>
                  <a:t> </a:t>
                </a:r>
                <a14:m>
                  <m:oMath xmlns:m="http://schemas.openxmlformats.org/officeDocument/2006/math">
                    <m:sSubSup>
                      <m:sSubSupPr>
                        <m:ctrlPr>
                          <a:rPr lang="en-US" altLang="zh-CN" sz="1600" b="1" i="1">
                            <a:solidFill>
                              <a:schemeClr val="accent2">
                                <a:lumMod val="50000"/>
                              </a:schemeClr>
                            </a:solidFill>
                            <a:latin typeface="Cambria Math" panose="02040503050406030204" pitchFamily="18" charset="0"/>
                          </a:rPr>
                        </m:ctrlPr>
                      </m:sSubSupPr>
                      <m:e>
                        <m:r>
                          <a:rPr lang="en-US" altLang="zh-CN" sz="1600" b="1" i="1">
                            <a:solidFill>
                              <a:schemeClr val="accent2">
                                <a:lumMod val="50000"/>
                              </a:schemeClr>
                            </a:solidFill>
                            <a:latin typeface="Cambria Math" panose="02040503050406030204" pitchFamily="18" charset="0"/>
                          </a:rPr>
                          <m:t>𝒘</m:t>
                        </m:r>
                      </m:e>
                      <m:sub>
                        <m:r>
                          <a:rPr lang="en-US" altLang="zh-CN" sz="1600" b="1" i="1" smtClean="0">
                            <a:solidFill>
                              <a:schemeClr val="accent2">
                                <a:lumMod val="50000"/>
                              </a:schemeClr>
                            </a:solidFill>
                            <a:latin typeface="Cambria Math" panose="02040503050406030204" pitchFamily="18" charset="0"/>
                          </a:rPr>
                          <m:t>𝟒</m:t>
                        </m:r>
                        <m:r>
                          <a:rPr lang="en-US" altLang="zh-CN" sz="1600" b="1" i="1">
                            <a:solidFill>
                              <a:schemeClr val="accent2">
                                <a:lumMod val="50000"/>
                              </a:schemeClr>
                            </a:solidFill>
                            <a:latin typeface="Cambria Math" panose="02040503050406030204" pitchFamily="18" charset="0"/>
                          </a:rPr>
                          <m:t>𝟐</m:t>
                        </m:r>
                      </m:sub>
                      <m:sup>
                        <m:d>
                          <m:dPr>
                            <m:begChr m:val="["/>
                            <m:endChr m:val="]"/>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𝟏</m:t>
                            </m:r>
                          </m:e>
                        </m:d>
                      </m:sup>
                    </m:sSubSup>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𝟏</m:t>
                    </m:r>
                  </m:oMath>
                </a14:m>
                <a:r>
                  <a:rPr lang="en-US" altLang="zh-CN" sz="1600" b="1">
                    <a:solidFill>
                      <a:schemeClr val="accent2">
                        <a:lumMod val="50000"/>
                      </a:schemeClr>
                    </a:solidFill>
                  </a:rPr>
                  <a:t>, </a:t>
                </a:r>
                <a14:m>
                  <m:oMath xmlns:m="http://schemas.openxmlformats.org/officeDocument/2006/math">
                    <m:sSub>
                      <m:sSubPr>
                        <m:ctrlPr>
                          <a:rPr lang="en-US" altLang="zh-CN" sz="1600" b="1" i="1">
                            <a:solidFill>
                              <a:schemeClr val="accent2">
                                <a:lumMod val="50000"/>
                              </a:schemeClr>
                            </a:solidFill>
                            <a:latin typeface="Cambria Math" panose="02040503050406030204" pitchFamily="18" charset="0"/>
                          </a:rPr>
                        </m:ctrlPr>
                      </m:sSubPr>
                      <m:e>
                        <m:r>
                          <a:rPr lang="en-US" altLang="zh-CN" sz="1600" b="1" i="1">
                            <a:solidFill>
                              <a:schemeClr val="accent2">
                                <a:lumMod val="50000"/>
                              </a:schemeClr>
                            </a:solidFill>
                            <a:latin typeface="Cambria Math" panose="02040503050406030204" pitchFamily="18" charset="0"/>
                          </a:rPr>
                          <m:t>𝑾</m:t>
                        </m:r>
                      </m:e>
                      <m:sub>
                        <m:r>
                          <a:rPr lang="en-US" altLang="zh-CN" sz="1600" b="1" i="1">
                            <a:solidFill>
                              <a:schemeClr val="accent2">
                                <a:lumMod val="50000"/>
                              </a:schemeClr>
                            </a:solidFill>
                            <a:latin typeface="Cambria Math" panose="02040503050406030204" pitchFamily="18" charset="0"/>
                          </a:rPr>
                          <m:t>𝟏</m:t>
                        </m:r>
                      </m:sub>
                    </m:sSub>
                  </m:oMath>
                </a14:m>
                <a:r>
                  <a:rPr lang="zh-CN" altLang="en-US" sz="1600" b="1">
                    <a:solidFill>
                      <a:srgbClr val="C00000"/>
                    </a:solidFill>
                  </a:rPr>
                  <a:t>第</a:t>
                </a:r>
                <a:r>
                  <a:rPr lang="en-US" altLang="zh-CN" sz="1600" b="1">
                    <a:solidFill>
                      <a:srgbClr val="C00000"/>
                    </a:solidFill>
                  </a:rPr>
                  <a:t>2</a:t>
                </a:r>
                <a:r>
                  <a:rPr lang="zh-CN" altLang="en-US" sz="1600" b="1">
                    <a:solidFill>
                      <a:srgbClr val="C00000"/>
                    </a:solidFill>
                  </a:rPr>
                  <a:t>行和第</a:t>
                </a:r>
                <a:r>
                  <a:rPr lang="en-US" altLang="zh-CN" sz="1600" b="1">
                    <a:solidFill>
                      <a:srgbClr val="C00000"/>
                    </a:solidFill>
                  </a:rPr>
                  <a:t>4</a:t>
                </a:r>
                <a:r>
                  <a:rPr lang="zh-CN" altLang="en-US" sz="1600" b="1">
                    <a:solidFill>
                      <a:srgbClr val="C00000"/>
                    </a:solidFill>
                  </a:rPr>
                  <a:t>行逻辑或</a:t>
                </a:r>
                <a:r>
                  <a:rPr lang="zh-CN" altLang="en-US" sz="1600" b="1">
                    <a:solidFill>
                      <a:schemeClr val="accent2">
                        <a:lumMod val="50000"/>
                      </a:schemeClr>
                    </a:solidFill>
                  </a:rPr>
                  <a:t>得</a:t>
                </a:r>
                <a14:m>
                  <m:oMath xmlns:m="http://schemas.openxmlformats.org/officeDocument/2006/math">
                    <m:sSub>
                      <m:sSubPr>
                        <m:ctrlPr>
                          <a:rPr lang="en-US" altLang="zh-CN" sz="1600" b="1" i="1">
                            <a:solidFill>
                              <a:schemeClr val="accent2">
                                <a:lumMod val="50000"/>
                              </a:schemeClr>
                            </a:solidFill>
                            <a:latin typeface="Cambria Math" panose="02040503050406030204" pitchFamily="18" charset="0"/>
                          </a:rPr>
                        </m:ctrlPr>
                      </m:sSubPr>
                      <m:e>
                        <m:r>
                          <a:rPr lang="en-US" altLang="zh-CN" sz="1600" b="1" i="1">
                            <a:solidFill>
                              <a:schemeClr val="accent2">
                                <a:lumMod val="50000"/>
                              </a:schemeClr>
                            </a:solidFill>
                            <a:latin typeface="Cambria Math" panose="02040503050406030204" pitchFamily="18" charset="0"/>
                          </a:rPr>
                          <m:t>𝑾</m:t>
                        </m:r>
                      </m:e>
                      <m:sub>
                        <m:r>
                          <a:rPr lang="en-US" altLang="zh-CN" sz="1600" b="1" i="1">
                            <a:solidFill>
                              <a:schemeClr val="accent2">
                                <a:lumMod val="50000"/>
                              </a:schemeClr>
                            </a:solidFill>
                            <a:latin typeface="Cambria Math" panose="02040503050406030204" pitchFamily="18" charset="0"/>
                          </a:rPr>
                          <m:t>𝟐</m:t>
                        </m:r>
                      </m:sub>
                    </m:sSub>
                  </m:oMath>
                </a14:m>
                <a:r>
                  <a:rPr lang="zh-CN" altLang="en-US" sz="1600" b="1">
                    <a:solidFill>
                      <a:schemeClr val="accent2">
                        <a:lumMod val="50000"/>
                      </a:schemeClr>
                    </a:solidFill>
                    <a:latin typeface="+mn-ea"/>
                  </a:rPr>
                  <a:t>第</a:t>
                </a:r>
                <a:r>
                  <a:rPr lang="en-US" altLang="zh-CN" sz="1600" b="1">
                    <a:solidFill>
                      <a:schemeClr val="accent2">
                        <a:lumMod val="50000"/>
                      </a:schemeClr>
                    </a:solidFill>
                    <a:latin typeface="+mn-ea"/>
                  </a:rPr>
                  <a:t>4</a:t>
                </a:r>
                <a:r>
                  <a:rPr lang="zh-CN" altLang="en-US" sz="1600" b="1">
                    <a:solidFill>
                      <a:schemeClr val="accent2">
                        <a:lumMod val="50000"/>
                      </a:schemeClr>
                    </a:solidFill>
                    <a:latin typeface="+mn-ea"/>
                  </a:rPr>
                  <a:t>行</a:t>
                </a:r>
              </a:p>
            </p:txBody>
          </p:sp>
        </mc:Choice>
        <mc:Fallback xmlns="">
          <p:sp>
            <p:nvSpPr>
              <p:cNvPr id="28" name="文本框 27">
                <a:extLst>
                  <a:ext uri="{FF2B5EF4-FFF2-40B4-BE49-F238E27FC236}">
                    <a16:creationId xmlns:a16="http://schemas.microsoft.com/office/drawing/2014/main" id="{4462DACA-0C22-4706-990E-5F1A4B28D9D9}"/>
                  </a:ext>
                </a:extLst>
              </p:cNvPr>
              <p:cNvSpPr txBox="1">
                <a:spLocks noRot="1" noChangeAspect="1" noMove="1" noResize="1" noEditPoints="1" noAdjustHandles="1" noChangeArrowheads="1" noChangeShapeType="1" noTextEdit="1"/>
              </p:cNvSpPr>
              <p:nvPr/>
            </p:nvSpPr>
            <p:spPr>
              <a:xfrm>
                <a:off x="7474273" y="3317310"/>
                <a:ext cx="2279917" cy="2050754"/>
              </a:xfrm>
              <a:prstGeom prst="rect">
                <a:avLst/>
              </a:prstGeom>
              <a:blipFill>
                <a:blip r:embed="rId8"/>
                <a:stretch>
                  <a:fillRect l="-1337" r="-10695" b="-2671"/>
                </a:stretch>
              </a:blipFill>
            </p:spPr>
            <p:txBody>
              <a:bodyPr/>
              <a:lstStyle/>
              <a:p>
                <a:r>
                  <a:rPr lang="zh-CN" altLang="en-US">
                    <a:noFill/>
                  </a:rPr>
                  <a:t> </a:t>
                </a:r>
              </a:p>
            </p:txBody>
          </p:sp>
        </mc:Fallback>
      </mc:AlternateContent>
      <p:grpSp>
        <p:nvGrpSpPr>
          <p:cNvPr id="52" name="组合 51">
            <a:extLst>
              <a:ext uri="{FF2B5EF4-FFF2-40B4-BE49-F238E27FC236}">
                <a16:creationId xmlns:a16="http://schemas.microsoft.com/office/drawing/2014/main" id="{CE842614-DE4C-41FF-B870-00E3EF397DF2}"/>
              </a:ext>
            </a:extLst>
          </p:cNvPr>
          <p:cNvGrpSpPr/>
          <p:nvPr/>
        </p:nvGrpSpPr>
        <p:grpSpPr>
          <a:xfrm>
            <a:off x="9317868" y="4769150"/>
            <a:ext cx="2541874" cy="1652583"/>
            <a:chOff x="9317868" y="4769150"/>
            <a:chExt cx="2541874" cy="1652583"/>
          </a:xfrm>
        </p:grpSpPr>
        <p:grpSp>
          <p:nvGrpSpPr>
            <p:cNvPr id="51" name="组合 50">
              <a:extLst>
                <a:ext uri="{FF2B5EF4-FFF2-40B4-BE49-F238E27FC236}">
                  <a16:creationId xmlns:a16="http://schemas.microsoft.com/office/drawing/2014/main" id="{A460932A-F5D3-4ECE-A5A5-EACAECEBED7C}"/>
                </a:ext>
              </a:extLst>
            </p:cNvPr>
            <p:cNvGrpSpPr/>
            <p:nvPr/>
          </p:nvGrpSpPr>
          <p:grpSpPr>
            <a:xfrm>
              <a:off x="9317868" y="4769150"/>
              <a:ext cx="2541874" cy="1652583"/>
              <a:chOff x="9317868" y="4821812"/>
              <a:chExt cx="2541874" cy="1652583"/>
            </a:xfrm>
          </p:grpSpPr>
          <p:pic>
            <p:nvPicPr>
              <p:cNvPr id="40" name="图片 39">
                <a:extLst>
                  <a:ext uri="{FF2B5EF4-FFF2-40B4-BE49-F238E27FC236}">
                    <a16:creationId xmlns:a16="http://schemas.microsoft.com/office/drawing/2014/main" id="{6E6FB6D2-CCF5-4D80-A5D2-BE69124E389F}"/>
                  </a:ext>
                </a:extLst>
              </p:cNvPr>
              <p:cNvPicPr>
                <a:picLocks noChangeAspect="1"/>
              </p:cNvPicPr>
              <p:nvPr/>
            </p:nvPicPr>
            <p:blipFill>
              <a:blip r:embed="rId9"/>
              <a:stretch>
                <a:fillRect/>
              </a:stretch>
            </p:blipFill>
            <p:spPr>
              <a:xfrm>
                <a:off x="9837178" y="4821812"/>
                <a:ext cx="2022564" cy="1652583"/>
              </a:xfrm>
              <a:prstGeom prst="rect">
                <a:avLst/>
              </a:prstGeom>
            </p:spPr>
          </p:pic>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88AE2457-5CB1-4BFD-B221-491A21323F61}"/>
                      </a:ext>
                    </a:extLst>
                  </p:cNvPr>
                  <p:cNvSpPr txBox="1"/>
                  <p:nvPr/>
                </p:nvSpPr>
                <p:spPr>
                  <a:xfrm>
                    <a:off x="9317868" y="6184580"/>
                    <a:ext cx="52776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𝑾</m:t>
                              </m:r>
                            </m:e>
                            <m:sub>
                              <m:r>
                                <a:rPr lang="en-US" altLang="zh-CN" b="1" i="1" smtClean="0">
                                  <a:solidFill>
                                    <a:schemeClr val="accent2">
                                      <a:lumMod val="50000"/>
                                    </a:schemeClr>
                                  </a:solidFill>
                                  <a:latin typeface="Cambria Math" panose="02040503050406030204" pitchFamily="18" charset="0"/>
                                </a:rPr>
                                <m:t>𝟐</m:t>
                              </m:r>
                            </m:sub>
                          </m:sSub>
                        </m:oMath>
                      </m:oMathPara>
                    </a14:m>
                    <a:endParaRPr lang="zh-CN" altLang="en-US"/>
                  </a:p>
                </p:txBody>
              </p:sp>
            </mc:Choice>
            <mc:Fallback xmlns="">
              <p:sp>
                <p:nvSpPr>
                  <p:cNvPr id="31" name="文本框 30">
                    <a:extLst>
                      <a:ext uri="{FF2B5EF4-FFF2-40B4-BE49-F238E27FC236}">
                        <a16:creationId xmlns:a16="http://schemas.microsoft.com/office/drawing/2014/main" id="{88AE2457-5CB1-4BFD-B221-491A21323F61}"/>
                      </a:ext>
                    </a:extLst>
                  </p:cNvPr>
                  <p:cNvSpPr txBox="1">
                    <a:spLocks noRot="1" noChangeAspect="1" noMove="1" noResize="1" noEditPoints="1" noAdjustHandles="1" noChangeArrowheads="1" noChangeShapeType="1" noTextEdit="1"/>
                  </p:cNvSpPr>
                  <p:nvPr/>
                </p:nvSpPr>
                <p:spPr>
                  <a:xfrm>
                    <a:off x="9317868" y="6184580"/>
                    <a:ext cx="527765" cy="276999"/>
                  </a:xfrm>
                  <a:prstGeom prst="rect">
                    <a:avLst/>
                  </a:prstGeom>
                  <a:blipFill>
                    <a:blip r:embed="rId10"/>
                    <a:stretch>
                      <a:fillRect b="-17778"/>
                    </a:stretch>
                  </a:blipFill>
                </p:spPr>
                <p:txBody>
                  <a:bodyPr/>
                  <a:lstStyle/>
                  <a:p>
                    <a:r>
                      <a:rPr lang="zh-CN" altLang="en-US">
                        <a:noFill/>
                      </a:rPr>
                      <a:t> </a:t>
                    </a:r>
                  </a:p>
                </p:txBody>
              </p:sp>
            </mc:Fallback>
          </mc:AlternateContent>
          <p:sp>
            <p:nvSpPr>
              <p:cNvPr id="33" name="矩形 32">
                <a:extLst>
                  <a:ext uri="{FF2B5EF4-FFF2-40B4-BE49-F238E27FC236}">
                    <a16:creationId xmlns:a16="http://schemas.microsoft.com/office/drawing/2014/main" id="{C63C16CA-C24D-45D4-A3CC-B265EF0B4937}"/>
                  </a:ext>
                </a:extLst>
              </p:cNvPr>
              <p:cNvSpPr/>
              <p:nvPr/>
            </p:nvSpPr>
            <p:spPr>
              <a:xfrm>
                <a:off x="9852820" y="5704517"/>
                <a:ext cx="1982312" cy="3648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2B4C7572-B74F-47A8-A9F2-1C6CAC2A5A43}"/>
                  </a:ext>
                </a:extLst>
              </p:cNvPr>
              <p:cNvSpPr/>
              <p:nvPr/>
            </p:nvSpPr>
            <p:spPr>
              <a:xfrm>
                <a:off x="10931813" y="4836173"/>
                <a:ext cx="360420" cy="162047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矩形 34">
              <a:extLst>
                <a:ext uri="{FF2B5EF4-FFF2-40B4-BE49-F238E27FC236}">
                  <a16:creationId xmlns:a16="http://schemas.microsoft.com/office/drawing/2014/main" id="{0A745EA1-9AF6-4CAA-BA97-C658C7FCA7C8}"/>
                </a:ext>
              </a:extLst>
            </p:cNvPr>
            <p:cNvSpPr/>
            <p:nvPr/>
          </p:nvSpPr>
          <p:spPr>
            <a:xfrm>
              <a:off x="9852820" y="6050311"/>
              <a:ext cx="1982312" cy="3648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箭头: 下 37">
            <a:extLst>
              <a:ext uri="{FF2B5EF4-FFF2-40B4-BE49-F238E27FC236}">
                <a16:creationId xmlns:a16="http://schemas.microsoft.com/office/drawing/2014/main" id="{77B1C3A5-D408-43DD-8E90-B74E5E901D7F}"/>
              </a:ext>
            </a:extLst>
          </p:cNvPr>
          <p:cNvSpPr/>
          <p:nvPr/>
        </p:nvSpPr>
        <p:spPr>
          <a:xfrm>
            <a:off x="10832695" y="2608729"/>
            <a:ext cx="176058" cy="2349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箭头: 下 38">
            <a:extLst>
              <a:ext uri="{FF2B5EF4-FFF2-40B4-BE49-F238E27FC236}">
                <a16:creationId xmlns:a16="http://schemas.microsoft.com/office/drawing/2014/main" id="{9344A7B9-5A69-490A-A961-E3CEF6F3C6ED}"/>
              </a:ext>
            </a:extLst>
          </p:cNvPr>
          <p:cNvSpPr/>
          <p:nvPr/>
        </p:nvSpPr>
        <p:spPr>
          <a:xfrm>
            <a:off x="10831755" y="4523288"/>
            <a:ext cx="176058" cy="2349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箭头: 左 40">
            <a:extLst>
              <a:ext uri="{FF2B5EF4-FFF2-40B4-BE49-F238E27FC236}">
                <a16:creationId xmlns:a16="http://schemas.microsoft.com/office/drawing/2014/main" id="{2A0A3471-91AE-46B3-A8B2-748465DCB5CD}"/>
              </a:ext>
            </a:extLst>
          </p:cNvPr>
          <p:cNvSpPr/>
          <p:nvPr/>
        </p:nvSpPr>
        <p:spPr>
          <a:xfrm>
            <a:off x="6682457" y="5566530"/>
            <a:ext cx="3141848" cy="7943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片 41">
            <a:extLst>
              <a:ext uri="{FF2B5EF4-FFF2-40B4-BE49-F238E27FC236}">
                <a16:creationId xmlns:a16="http://schemas.microsoft.com/office/drawing/2014/main" id="{4214D697-CD63-44AF-B957-00A2B684EA4D}"/>
              </a:ext>
            </a:extLst>
          </p:cNvPr>
          <p:cNvPicPr>
            <a:picLocks noChangeAspect="1"/>
          </p:cNvPicPr>
          <p:nvPr/>
        </p:nvPicPr>
        <p:blipFill>
          <a:blip r:embed="rId11"/>
          <a:stretch>
            <a:fillRect/>
          </a:stretch>
        </p:blipFill>
        <p:spPr>
          <a:xfrm>
            <a:off x="4638688" y="4664833"/>
            <a:ext cx="2032032" cy="1718141"/>
          </a:xfrm>
          <a:prstGeom prst="rect">
            <a:avLst/>
          </a:prstGeom>
        </p:spPr>
      </p:pic>
      <p:pic>
        <p:nvPicPr>
          <p:cNvPr id="43" name="图片 42">
            <a:extLst>
              <a:ext uri="{FF2B5EF4-FFF2-40B4-BE49-F238E27FC236}">
                <a16:creationId xmlns:a16="http://schemas.microsoft.com/office/drawing/2014/main" id="{AFC9841A-B7C0-41B9-BDD2-DD349F19D4F9}"/>
              </a:ext>
            </a:extLst>
          </p:cNvPr>
          <p:cNvPicPr>
            <a:picLocks noChangeAspect="1"/>
          </p:cNvPicPr>
          <p:nvPr/>
        </p:nvPicPr>
        <p:blipFill>
          <a:blip r:embed="rId12"/>
          <a:stretch>
            <a:fillRect/>
          </a:stretch>
        </p:blipFill>
        <p:spPr>
          <a:xfrm>
            <a:off x="507556" y="4664833"/>
            <a:ext cx="2039220" cy="1660978"/>
          </a:xfrm>
          <a:prstGeom prst="rect">
            <a:avLst/>
          </a:prstGeom>
        </p:spPr>
      </p:pic>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F501FF7D-DCAE-408B-B8E5-887DE8BAB36C}"/>
                  </a:ext>
                </a:extLst>
              </p:cNvPr>
              <p:cNvSpPr txBox="1"/>
              <p:nvPr/>
            </p:nvSpPr>
            <p:spPr>
              <a:xfrm>
                <a:off x="4181724" y="6046080"/>
                <a:ext cx="52776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𝑾</m:t>
                          </m:r>
                        </m:e>
                        <m:sub>
                          <m:r>
                            <a:rPr lang="en-US" altLang="zh-CN" b="1" i="1" smtClean="0">
                              <a:solidFill>
                                <a:schemeClr val="accent2">
                                  <a:lumMod val="50000"/>
                                </a:schemeClr>
                              </a:solidFill>
                              <a:latin typeface="Cambria Math" panose="02040503050406030204" pitchFamily="18" charset="0"/>
                            </a:rPr>
                            <m:t>𝟑</m:t>
                          </m:r>
                        </m:sub>
                      </m:sSub>
                    </m:oMath>
                  </m:oMathPara>
                </a14:m>
                <a:endParaRPr lang="zh-CN" altLang="en-US"/>
              </a:p>
            </p:txBody>
          </p:sp>
        </mc:Choice>
        <mc:Fallback xmlns="">
          <p:sp>
            <p:nvSpPr>
              <p:cNvPr id="44" name="文本框 43">
                <a:extLst>
                  <a:ext uri="{FF2B5EF4-FFF2-40B4-BE49-F238E27FC236}">
                    <a16:creationId xmlns:a16="http://schemas.microsoft.com/office/drawing/2014/main" id="{F501FF7D-DCAE-408B-B8E5-887DE8BAB36C}"/>
                  </a:ext>
                </a:extLst>
              </p:cNvPr>
              <p:cNvSpPr txBox="1">
                <a:spLocks noRot="1" noChangeAspect="1" noMove="1" noResize="1" noEditPoints="1" noAdjustHandles="1" noChangeArrowheads="1" noChangeShapeType="1" noTextEdit="1"/>
              </p:cNvSpPr>
              <p:nvPr/>
            </p:nvSpPr>
            <p:spPr>
              <a:xfrm>
                <a:off x="4181724" y="6046080"/>
                <a:ext cx="527765" cy="276999"/>
              </a:xfrm>
              <a:prstGeom prst="rect">
                <a:avLst/>
              </a:prstGeom>
              <a:blipFill>
                <a:blip r:embed="rId13"/>
                <a:stretch>
                  <a:fillRect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A6558870-024B-443D-A1F4-1BDA165FC00C}"/>
                  </a:ext>
                </a:extLst>
              </p:cNvPr>
              <p:cNvSpPr txBox="1"/>
              <p:nvPr/>
            </p:nvSpPr>
            <p:spPr>
              <a:xfrm>
                <a:off x="6962769" y="5659753"/>
                <a:ext cx="2342733" cy="640112"/>
              </a:xfrm>
              <a:prstGeom prst="rect">
                <a:avLst/>
              </a:prstGeom>
              <a:solidFill>
                <a:schemeClr val="accent5">
                  <a:lumMod val="20000"/>
                  <a:lumOff val="80000"/>
                  <a:alpha val="50000"/>
                </a:schemeClr>
              </a:solidFill>
            </p:spPr>
            <p:txBody>
              <a:bodyPr wrap="square" rtlCol="0">
                <a:spAutoFit/>
              </a:bodyPr>
              <a:lstStyle/>
              <a:p>
                <a:pPr>
                  <a:lnSpc>
                    <a:spcPts val="2200"/>
                  </a:lnSpc>
                </a:pPr>
                <a14:m>
                  <m:oMathPara xmlns:m="http://schemas.openxmlformats.org/officeDocument/2006/math">
                    <m:oMathParaPr>
                      <m:jc m:val="centerGroup"/>
                    </m:oMathParaPr>
                    <m:oMath xmlns:m="http://schemas.openxmlformats.org/officeDocument/2006/math">
                      <m:r>
                        <a:rPr lang="en-US" altLang="zh-CN" i="1" smtClean="0">
                          <a:solidFill>
                            <a:srgbClr val="C00000"/>
                          </a:solidFill>
                          <a:latin typeface="Cambria Math" panose="02040503050406030204" pitchFamily="18" charset="0"/>
                        </a:rPr>
                        <m:t>𝑘</m:t>
                      </m:r>
                      <m:r>
                        <a:rPr lang="en-US" altLang="zh-CN" i="1" smtClean="0">
                          <a:solidFill>
                            <a:srgbClr val="C00000"/>
                          </a:solidFill>
                          <a:latin typeface="Cambria Math" panose="02040503050406030204" pitchFamily="18" charset="0"/>
                        </a:rPr>
                        <m:t>=3</m:t>
                      </m:r>
                    </m:oMath>
                  </m:oMathPara>
                </a14:m>
                <a:endParaRPr lang="en-US" altLang="zh-CN">
                  <a:solidFill>
                    <a:srgbClr val="C00000"/>
                  </a:solidFill>
                </a:endParaRPr>
              </a:p>
              <a:p>
                <a:pPr>
                  <a:lnSpc>
                    <a:spcPts val="2200"/>
                  </a:lnSpc>
                </a:pP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𝑾</m:t>
                        </m:r>
                      </m:e>
                      <m:sub>
                        <m:r>
                          <a:rPr lang="en-US" altLang="zh-CN" sz="1600" b="1" i="1" smtClean="0">
                            <a:solidFill>
                              <a:schemeClr val="accent2">
                                <a:lumMod val="50000"/>
                              </a:schemeClr>
                            </a:solidFill>
                            <a:latin typeface="Cambria Math" panose="02040503050406030204" pitchFamily="18" charset="0"/>
                          </a:rPr>
                          <m:t>𝟐</m:t>
                        </m:r>
                      </m:sub>
                    </m:sSub>
                  </m:oMath>
                </a14:m>
                <a:r>
                  <a:rPr lang="zh-CN" altLang="en-US" sz="1600" b="1">
                    <a:solidFill>
                      <a:schemeClr val="accent2">
                        <a:lumMod val="50000"/>
                      </a:schemeClr>
                    </a:solidFill>
                  </a:rPr>
                  <a:t>第</a:t>
                </a:r>
                <a:r>
                  <a:rPr lang="en-US" altLang="zh-CN" sz="1600" b="1">
                    <a:solidFill>
                      <a:schemeClr val="accent2">
                        <a:lumMod val="50000"/>
                      </a:schemeClr>
                    </a:solidFill>
                  </a:rPr>
                  <a:t>3</a:t>
                </a:r>
                <a:r>
                  <a:rPr lang="zh-CN" altLang="en-US" sz="1600" b="1">
                    <a:solidFill>
                      <a:schemeClr val="accent2">
                        <a:lumMod val="50000"/>
                      </a:schemeClr>
                    </a:solidFill>
                  </a:rPr>
                  <a:t>行和第</a:t>
                </a:r>
                <a:r>
                  <a:rPr lang="en-US" altLang="zh-CN" sz="1600" b="1">
                    <a:solidFill>
                      <a:schemeClr val="accent2">
                        <a:lumMod val="50000"/>
                      </a:schemeClr>
                    </a:solidFill>
                  </a:rPr>
                  <a:t>4</a:t>
                </a:r>
                <a:r>
                  <a:rPr lang="zh-CN" altLang="en-US" sz="1600" b="1">
                    <a:solidFill>
                      <a:schemeClr val="accent2">
                        <a:lumMod val="50000"/>
                      </a:schemeClr>
                    </a:solidFill>
                  </a:rPr>
                  <a:t>行逻辑或</a:t>
                </a:r>
              </a:p>
            </p:txBody>
          </p:sp>
        </mc:Choice>
        <mc:Fallback xmlns="">
          <p:sp>
            <p:nvSpPr>
              <p:cNvPr id="45" name="文本框 44">
                <a:extLst>
                  <a:ext uri="{FF2B5EF4-FFF2-40B4-BE49-F238E27FC236}">
                    <a16:creationId xmlns:a16="http://schemas.microsoft.com/office/drawing/2014/main" id="{A6558870-024B-443D-A1F4-1BDA165FC00C}"/>
                  </a:ext>
                </a:extLst>
              </p:cNvPr>
              <p:cNvSpPr txBox="1">
                <a:spLocks noRot="1" noChangeAspect="1" noMove="1" noResize="1" noEditPoints="1" noAdjustHandles="1" noChangeArrowheads="1" noChangeShapeType="1" noTextEdit="1"/>
              </p:cNvSpPr>
              <p:nvPr/>
            </p:nvSpPr>
            <p:spPr>
              <a:xfrm>
                <a:off x="6962769" y="5659753"/>
                <a:ext cx="2342733" cy="640112"/>
              </a:xfrm>
              <a:prstGeom prst="rect">
                <a:avLst/>
              </a:prstGeom>
              <a:blipFill>
                <a:blip r:embed="rId14"/>
                <a:stretch>
                  <a:fillRect r="-260" b="-11429"/>
                </a:stretch>
              </a:blipFill>
            </p:spPr>
            <p:txBody>
              <a:bodyPr/>
              <a:lstStyle/>
              <a:p>
                <a:r>
                  <a:rPr lang="zh-CN" altLang="en-US">
                    <a:noFill/>
                  </a:rPr>
                  <a:t> </a:t>
                </a:r>
              </a:p>
            </p:txBody>
          </p:sp>
        </mc:Fallback>
      </mc:AlternateContent>
      <p:sp>
        <p:nvSpPr>
          <p:cNvPr id="46" name="矩形 45">
            <a:extLst>
              <a:ext uri="{FF2B5EF4-FFF2-40B4-BE49-F238E27FC236}">
                <a16:creationId xmlns:a16="http://schemas.microsoft.com/office/drawing/2014/main" id="{F5F13A3B-334F-4066-97DD-A9E0C244E253}"/>
              </a:ext>
            </a:extLst>
          </p:cNvPr>
          <p:cNvSpPr/>
          <p:nvPr/>
        </p:nvSpPr>
        <p:spPr>
          <a:xfrm>
            <a:off x="4663548" y="5954895"/>
            <a:ext cx="1982312" cy="3648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13C6DCAE-6417-4BCF-BE35-327C727F33B9}"/>
              </a:ext>
            </a:extLst>
          </p:cNvPr>
          <p:cNvSpPr/>
          <p:nvPr/>
        </p:nvSpPr>
        <p:spPr>
          <a:xfrm>
            <a:off x="6253629" y="4701755"/>
            <a:ext cx="360420" cy="162047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162E41B4-7C2F-44DC-A5AE-8450000B4C0A}"/>
                  </a:ext>
                </a:extLst>
              </p:cNvPr>
              <p:cNvSpPr txBox="1"/>
              <p:nvPr/>
            </p:nvSpPr>
            <p:spPr>
              <a:xfrm>
                <a:off x="2668826" y="4611007"/>
                <a:ext cx="1847812" cy="923010"/>
              </a:xfrm>
              <a:prstGeom prst="rect">
                <a:avLst/>
              </a:prstGeom>
              <a:solidFill>
                <a:schemeClr val="accent5">
                  <a:lumMod val="20000"/>
                  <a:lumOff val="80000"/>
                  <a:alpha val="50000"/>
                </a:schemeClr>
              </a:solidFill>
            </p:spPr>
            <p:txBody>
              <a:bodyPr wrap="square" rtlCol="0">
                <a:spAutoFit/>
              </a:bodyPr>
              <a:lstStyle/>
              <a:p>
                <a:pPr>
                  <a:lnSpc>
                    <a:spcPts val="2200"/>
                  </a:lnSpc>
                </a:pPr>
                <a14:m>
                  <m:oMathPara xmlns:m="http://schemas.openxmlformats.org/officeDocument/2006/math">
                    <m:oMathParaPr>
                      <m:jc m:val="centerGroup"/>
                    </m:oMathParaPr>
                    <m:oMath xmlns:m="http://schemas.openxmlformats.org/officeDocument/2006/math">
                      <m:r>
                        <a:rPr lang="en-US" altLang="zh-CN" i="1" smtClean="0">
                          <a:solidFill>
                            <a:srgbClr val="C00000"/>
                          </a:solidFill>
                          <a:latin typeface="Cambria Math" panose="02040503050406030204" pitchFamily="18" charset="0"/>
                        </a:rPr>
                        <m:t>𝑘</m:t>
                      </m:r>
                      <m:r>
                        <a:rPr lang="en-US" altLang="zh-CN" i="1" smtClean="0">
                          <a:solidFill>
                            <a:srgbClr val="C00000"/>
                          </a:solidFill>
                          <a:latin typeface="Cambria Math" panose="02040503050406030204" pitchFamily="18" charset="0"/>
                        </a:rPr>
                        <m:t>=4</m:t>
                      </m:r>
                    </m:oMath>
                  </m:oMathPara>
                </a14:m>
                <a:endParaRPr lang="en-US" altLang="zh-CN">
                  <a:solidFill>
                    <a:srgbClr val="C00000"/>
                  </a:solidFill>
                </a:endParaRPr>
              </a:p>
              <a:p>
                <a:pPr>
                  <a:lnSpc>
                    <a:spcPts val="2200"/>
                  </a:lnSpc>
                </a:pP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𝑾</m:t>
                        </m:r>
                      </m:e>
                      <m:sub>
                        <m:r>
                          <a:rPr lang="en-US" altLang="zh-CN" sz="1600" b="1" i="1" smtClean="0">
                            <a:solidFill>
                              <a:schemeClr val="accent2">
                                <a:lumMod val="50000"/>
                              </a:schemeClr>
                            </a:solidFill>
                            <a:latin typeface="Cambria Math" panose="02040503050406030204" pitchFamily="18" charset="0"/>
                          </a:rPr>
                          <m:t>𝟑</m:t>
                        </m:r>
                      </m:sub>
                    </m:sSub>
                  </m:oMath>
                </a14:m>
                <a:r>
                  <a:rPr lang="zh-CN" altLang="en-US" sz="1600" b="1">
                    <a:solidFill>
                      <a:schemeClr val="accent2">
                        <a:lumMod val="50000"/>
                      </a:schemeClr>
                    </a:solidFill>
                  </a:rPr>
                  <a:t>第</a:t>
                </a:r>
                <a:r>
                  <a:rPr lang="en-US" altLang="zh-CN" sz="1600" b="1">
                    <a:solidFill>
                      <a:schemeClr val="accent2">
                        <a:lumMod val="50000"/>
                      </a:schemeClr>
                    </a:solidFill>
                  </a:rPr>
                  <a:t>4</a:t>
                </a:r>
                <a:r>
                  <a:rPr lang="zh-CN" altLang="en-US" sz="1600" b="1">
                    <a:solidFill>
                      <a:schemeClr val="accent2">
                        <a:lumMod val="50000"/>
                      </a:schemeClr>
                    </a:solidFill>
                  </a:rPr>
                  <a:t>行分别和第</a:t>
                </a:r>
                <a:r>
                  <a:rPr lang="en-US" altLang="zh-CN" sz="1600" b="1">
                    <a:solidFill>
                      <a:schemeClr val="accent2">
                        <a:lumMod val="50000"/>
                      </a:schemeClr>
                    </a:solidFill>
                  </a:rPr>
                  <a:t>1,2,3,4</a:t>
                </a:r>
                <a:r>
                  <a:rPr lang="zh-CN" altLang="en-US" sz="1600" b="1">
                    <a:solidFill>
                      <a:schemeClr val="accent2">
                        <a:lumMod val="50000"/>
                      </a:schemeClr>
                    </a:solidFill>
                  </a:rPr>
                  <a:t>行做逻辑或</a:t>
                </a:r>
              </a:p>
            </p:txBody>
          </p:sp>
        </mc:Choice>
        <mc:Fallback xmlns="">
          <p:sp>
            <p:nvSpPr>
              <p:cNvPr id="48" name="文本框 47">
                <a:extLst>
                  <a:ext uri="{FF2B5EF4-FFF2-40B4-BE49-F238E27FC236}">
                    <a16:creationId xmlns:a16="http://schemas.microsoft.com/office/drawing/2014/main" id="{162E41B4-7C2F-44DC-A5AE-8450000B4C0A}"/>
                  </a:ext>
                </a:extLst>
              </p:cNvPr>
              <p:cNvSpPr txBox="1">
                <a:spLocks noRot="1" noChangeAspect="1" noMove="1" noResize="1" noEditPoints="1" noAdjustHandles="1" noChangeArrowheads="1" noChangeShapeType="1" noTextEdit="1"/>
              </p:cNvSpPr>
              <p:nvPr/>
            </p:nvSpPr>
            <p:spPr>
              <a:xfrm>
                <a:off x="2668826" y="4611007"/>
                <a:ext cx="1847812" cy="923010"/>
              </a:xfrm>
              <a:prstGeom prst="rect">
                <a:avLst/>
              </a:prstGeom>
              <a:blipFill>
                <a:blip r:embed="rId15"/>
                <a:stretch>
                  <a:fillRect l="-1980" b="-7237"/>
                </a:stretch>
              </a:blipFill>
            </p:spPr>
            <p:txBody>
              <a:bodyPr/>
              <a:lstStyle/>
              <a:p>
                <a:r>
                  <a:rPr lang="zh-CN" altLang="en-US">
                    <a:noFill/>
                  </a:rPr>
                  <a:t> </a:t>
                </a:r>
              </a:p>
            </p:txBody>
          </p:sp>
        </mc:Fallback>
      </mc:AlternateContent>
      <p:sp>
        <p:nvSpPr>
          <p:cNvPr id="49" name="箭头: 左 48">
            <a:extLst>
              <a:ext uri="{FF2B5EF4-FFF2-40B4-BE49-F238E27FC236}">
                <a16:creationId xmlns:a16="http://schemas.microsoft.com/office/drawing/2014/main" id="{ACE3DC69-EA1C-45A7-9082-D69FB57D4AF2}"/>
              </a:ext>
            </a:extLst>
          </p:cNvPr>
          <p:cNvSpPr/>
          <p:nvPr/>
        </p:nvSpPr>
        <p:spPr>
          <a:xfrm>
            <a:off x="2560525" y="5553894"/>
            <a:ext cx="2091912" cy="7970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5E790F2B-43B4-4511-8EFA-03F587FF0373}"/>
                  </a:ext>
                </a:extLst>
              </p:cNvPr>
              <p:cNvSpPr txBox="1"/>
              <p:nvPr/>
            </p:nvSpPr>
            <p:spPr>
              <a:xfrm>
                <a:off x="2562417" y="6046080"/>
                <a:ext cx="1201973" cy="29655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𝑴</m:t>
                              </m:r>
                            </m:e>
                            <m:sub>
                              <m:r>
                                <a:rPr lang="en-US" altLang="zh-CN" b="1" i="1" smtClean="0">
                                  <a:solidFill>
                                    <a:schemeClr val="accent2">
                                      <a:lumMod val="50000"/>
                                    </a:schemeClr>
                                  </a:solidFill>
                                  <a:latin typeface="Cambria Math" panose="02040503050406030204" pitchFamily="18" charset="0"/>
                                </a:rPr>
                                <m:t>𝒕</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𝑹</m:t>
                                  </m:r>
                                </m:e>
                              </m:d>
                            </m:sub>
                          </m:sSub>
                          <m:r>
                            <a:rPr lang="en-US" altLang="zh-CN" b="1" i="1" smtClean="0">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𝑾</m:t>
                          </m:r>
                        </m:e>
                        <m:sub>
                          <m:r>
                            <a:rPr lang="en-US" altLang="zh-CN" b="1" i="1" smtClean="0">
                              <a:solidFill>
                                <a:schemeClr val="accent2">
                                  <a:lumMod val="50000"/>
                                </a:schemeClr>
                              </a:solidFill>
                              <a:latin typeface="Cambria Math" panose="02040503050406030204" pitchFamily="18" charset="0"/>
                            </a:rPr>
                            <m:t>𝟒</m:t>
                          </m:r>
                        </m:sub>
                      </m:sSub>
                    </m:oMath>
                  </m:oMathPara>
                </a14:m>
                <a:endParaRPr lang="zh-CN" altLang="en-US"/>
              </a:p>
            </p:txBody>
          </p:sp>
        </mc:Choice>
        <mc:Fallback xmlns="">
          <p:sp>
            <p:nvSpPr>
              <p:cNvPr id="50" name="文本框 49">
                <a:extLst>
                  <a:ext uri="{FF2B5EF4-FFF2-40B4-BE49-F238E27FC236}">
                    <a16:creationId xmlns:a16="http://schemas.microsoft.com/office/drawing/2014/main" id="{5E790F2B-43B4-4511-8EFA-03F587FF0373}"/>
                  </a:ext>
                </a:extLst>
              </p:cNvPr>
              <p:cNvSpPr txBox="1">
                <a:spLocks noRot="1" noChangeAspect="1" noMove="1" noResize="1" noEditPoints="1" noAdjustHandles="1" noChangeArrowheads="1" noChangeShapeType="1" noTextEdit="1"/>
              </p:cNvSpPr>
              <p:nvPr/>
            </p:nvSpPr>
            <p:spPr>
              <a:xfrm>
                <a:off x="2562417" y="6046080"/>
                <a:ext cx="1201973" cy="296556"/>
              </a:xfrm>
              <a:prstGeom prst="rect">
                <a:avLst/>
              </a:prstGeom>
              <a:blipFill>
                <a:blip r:embed="rId16"/>
                <a:stretch>
                  <a:fillRect l="-5556" r="-3030" b="-125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892465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400">
                <a:latin typeface="Arial" panose="020B0604020202020204" pitchFamily="34" charset="0"/>
                <a:ea typeface="楷体" panose="02010609060101010101" pitchFamily="49" charset="-122"/>
                <a:cs typeface="Arial" panose="020B0604020202020204" pitchFamily="34" charset="0"/>
              </a:rPr>
              <a:t>Warshall</a:t>
            </a:r>
            <a:r>
              <a:rPr lang="zh-CN" altLang="en-US" sz="1400">
                <a:latin typeface="楷体" panose="02010609060101010101" pitchFamily="49" charset="-122"/>
                <a:ea typeface="楷体" panose="02010609060101010101" pitchFamily="49" charset="-122"/>
              </a:rPr>
              <a:t>算法</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第二十讲  关系的闭包</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33</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a:t>Warshall</a:t>
            </a:r>
            <a:r>
              <a:rPr lang="zh-CN" altLang="en-US"/>
              <a:t>算法计算关系传递闭包练习</a:t>
            </a:r>
          </a:p>
        </p:txBody>
      </p:sp>
      <p:grpSp>
        <p:nvGrpSpPr>
          <p:cNvPr id="11" name="组合 10">
            <a:extLst>
              <a:ext uri="{FF2B5EF4-FFF2-40B4-BE49-F238E27FC236}">
                <a16:creationId xmlns:a16="http://schemas.microsoft.com/office/drawing/2014/main" id="{6F2CCA03-BBC2-4BA4-A90B-521703910ED1}"/>
              </a:ext>
            </a:extLst>
          </p:cNvPr>
          <p:cNvGrpSpPr/>
          <p:nvPr/>
        </p:nvGrpSpPr>
        <p:grpSpPr>
          <a:xfrm>
            <a:off x="849878" y="1317546"/>
            <a:ext cx="10492241" cy="1274067"/>
            <a:chOff x="887700" y="1103964"/>
            <a:chExt cx="10492241" cy="1274067"/>
          </a:xfrm>
        </p:grpSpPr>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6A6433E2-6039-4186-AF43-F9C7CE610B7F}"/>
                    </a:ext>
                  </a:extLst>
                </p:cNvPr>
                <p:cNvSpPr txBox="1"/>
                <p:nvPr/>
              </p:nvSpPr>
              <p:spPr>
                <a:xfrm>
                  <a:off x="887700" y="1103964"/>
                  <a:ext cx="10492241" cy="1274067"/>
                </a:xfrm>
                <a:prstGeom prst="rect">
                  <a:avLst/>
                </a:prstGeom>
                <a:solidFill>
                  <a:schemeClr val="accent6">
                    <a:lumMod val="20000"/>
                    <a:lumOff val="80000"/>
                    <a:alpha val="50000"/>
                  </a:schemeClr>
                </a:solidFill>
              </p:spPr>
              <p:txBody>
                <a:bodyPr wrap="square" rtlCol="0">
                  <a:spAutoFit/>
                </a:bodyPr>
                <a:lstStyle/>
                <a:p>
                  <a:pPr>
                    <a:spcBef>
                      <a:spcPts val="600"/>
                    </a:spcBef>
                  </a:pPr>
                  <a:r>
                    <a:rPr lang="zh-CN" altLang="en-US" sz="2400" b="1">
                      <a:solidFill>
                        <a:srgbClr val="002060"/>
                      </a:solidFill>
                      <a:latin typeface="楷体" panose="02010609060101010101" pitchFamily="49" charset="-122"/>
                      <a:ea typeface="楷体" panose="02010609060101010101" pitchFamily="49" charset="-122"/>
                    </a:rPr>
                    <a:t>集合</a:t>
                  </a:r>
                  <a14:m>
                    <m:oMath xmlns:m="http://schemas.openxmlformats.org/officeDocument/2006/math">
                      <m:r>
                        <a:rPr lang="en-US" altLang="zh-CN" sz="2400" b="1" i="1" smtClean="0">
                          <a:solidFill>
                            <a:srgbClr val="002060"/>
                          </a:solidFill>
                          <a:latin typeface="Cambria Math" panose="02040503050406030204" pitchFamily="18" charset="0"/>
                        </a:rPr>
                        <m:t>𝑨</m:t>
                      </m:r>
                      <m:r>
                        <a:rPr lang="en-US" altLang="zh-CN" sz="2400" b="1" i="1" smtClean="0">
                          <a:solidFill>
                            <a:srgbClr val="002060"/>
                          </a:solidFill>
                          <a:latin typeface="Cambria Math" panose="02040503050406030204" pitchFamily="18" charset="0"/>
                        </a:rPr>
                        <m:t>=</m:t>
                      </m:r>
                      <m:r>
                        <m:rPr>
                          <m:lit/>
                        </m:rP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𝟏</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𝟐</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𝟑</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𝟒</m:t>
                      </m:r>
                      <m:r>
                        <m:rPr>
                          <m:lit/>
                        </m:rPr>
                        <a:rPr lang="en-US" altLang="zh-CN" sz="2400" b="1" i="1">
                          <a:solidFill>
                            <a:srgbClr val="002060"/>
                          </a:solidFill>
                          <a:latin typeface="Cambria Math" panose="02040503050406030204" pitchFamily="18" charset="0"/>
                        </a:rPr>
                        <m:t>}</m:t>
                      </m:r>
                    </m:oMath>
                  </a14:m>
                  <a:r>
                    <a:rPr lang="zh-CN" altLang="en-US" sz="2400" b="1">
                      <a:solidFill>
                        <a:srgbClr val="002060"/>
                      </a:solidFill>
                      <a:latin typeface="楷体" panose="02010609060101010101" pitchFamily="49" charset="-122"/>
                      <a:ea typeface="楷体" panose="02010609060101010101" pitchFamily="49" charset="-122"/>
                    </a:rPr>
                    <a:t>，关系</a:t>
                  </a:r>
                  <a14:m>
                    <m:oMath xmlns:m="http://schemas.openxmlformats.org/officeDocument/2006/math">
                      <m:r>
                        <a:rPr lang="en-US" altLang="zh-CN" sz="2400" b="1" i="1" smtClean="0">
                          <a:solidFill>
                            <a:srgbClr val="002060"/>
                          </a:solidFill>
                          <a:latin typeface="Cambria Math" panose="02040503050406030204" pitchFamily="18" charset="0"/>
                        </a:rPr>
                        <m:t>𝑹</m:t>
                      </m:r>
                      <m:r>
                        <a:rPr lang="en-US" altLang="zh-CN" sz="2400" b="1" i="1" smtClean="0">
                          <a:solidFill>
                            <a:srgbClr val="002060"/>
                          </a:solidFill>
                          <a:latin typeface="Cambria Math" panose="02040503050406030204" pitchFamily="18" charset="0"/>
                        </a:rPr>
                        <m:t>=</m:t>
                      </m:r>
                      <m:r>
                        <m:rPr>
                          <m:lit/>
                        </m:rP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 </m:t>
                      </m:r>
                      <m:d>
                        <m:dPr>
                          <m:begChr m:val="⟨"/>
                          <m:endChr m:val="⟩"/>
                          <m:ctrlPr>
                            <a:rPr lang="en-US" altLang="zh-CN" sz="2400" b="1" i="1" smtClean="0">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𝟐</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𝟏</m:t>
                          </m:r>
                        </m:e>
                      </m:d>
                      <m:r>
                        <a:rPr lang="en-US" altLang="zh-CN" sz="2400" b="1" i="1">
                          <a:solidFill>
                            <a:srgbClr val="002060"/>
                          </a:solidFill>
                          <a:latin typeface="Cambria Math" panose="02040503050406030204" pitchFamily="18" charset="0"/>
                        </a:rPr>
                        <m:t>, </m:t>
                      </m:r>
                      <m:d>
                        <m:dPr>
                          <m:begChr m:val="⟨"/>
                          <m:endChr m:val="⟩"/>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𝟑</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𝟒</m:t>
                          </m:r>
                        </m:e>
                      </m:d>
                      <m:r>
                        <a:rPr lang="en-US" altLang="zh-CN" sz="2400" b="1" i="1">
                          <a:solidFill>
                            <a:srgbClr val="002060"/>
                          </a:solidFill>
                          <a:latin typeface="Cambria Math" panose="02040503050406030204" pitchFamily="18" charset="0"/>
                        </a:rPr>
                        <m:t>, </m:t>
                      </m:r>
                      <m:d>
                        <m:dPr>
                          <m:begChr m:val="⟨"/>
                          <m:endChr m:val="⟩"/>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𝟑</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𝟑</m:t>
                          </m:r>
                        </m:e>
                      </m:d>
                      <m:r>
                        <a:rPr lang="en-US" altLang="zh-CN" sz="2400" b="1" i="1">
                          <a:solidFill>
                            <a:srgbClr val="002060"/>
                          </a:solidFill>
                          <a:latin typeface="Cambria Math" panose="02040503050406030204" pitchFamily="18" charset="0"/>
                        </a:rPr>
                        <m:t>, </m:t>
                      </m:r>
                      <m:d>
                        <m:dPr>
                          <m:begChr m:val="⟨"/>
                          <m:endChr m:val="⟩"/>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𝟐</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𝟒</m:t>
                          </m:r>
                        </m:e>
                      </m:d>
                      <m:r>
                        <a:rPr lang="en-US" altLang="zh-CN" sz="2400" b="1" i="1">
                          <a:solidFill>
                            <a:srgbClr val="002060"/>
                          </a:solidFill>
                          <a:latin typeface="Cambria Math" panose="02040503050406030204" pitchFamily="18" charset="0"/>
                        </a:rPr>
                        <m:t>, </m:t>
                      </m:r>
                      <m:d>
                        <m:dPr>
                          <m:begChr m:val="⟨"/>
                          <m:endChr m:val="⟩"/>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𝟒</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𝟏</m:t>
                          </m:r>
                        </m:e>
                      </m:d>
                      <m:r>
                        <a:rPr lang="en-US" altLang="zh-CN" sz="2400" b="1" i="1">
                          <a:solidFill>
                            <a:srgbClr val="002060"/>
                          </a:solidFill>
                          <a:latin typeface="Cambria Math" panose="02040503050406030204" pitchFamily="18" charset="0"/>
                        </a:rPr>
                        <m:t>, </m:t>
                      </m:r>
                      <m:d>
                        <m:dPr>
                          <m:begChr m:val="⟨"/>
                          <m:endChr m:val="⟩"/>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𝟏</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𝟒</m:t>
                          </m:r>
                        </m:e>
                      </m:d>
                      <m:r>
                        <m:rPr>
                          <m:lit/>
                        </m:rPr>
                        <a:rPr lang="en-US" altLang="zh-CN" sz="2400" b="1" i="1">
                          <a:solidFill>
                            <a:srgbClr val="002060"/>
                          </a:solidFill>
                          <a:latin typeface="Cambria Math" panose="02040503050406030204" pitchFamily="18" charset="0"/>
                        </a:rPr>
                        <m:t>}</m:t>
                      </m:r>
                    </m:oMath>
                  </a14:m>
                  <a:endParaRPr lang="en-US" altLang="zh-CN" sz="2400" b="1">
                    <a:solidFill>
                      <a:srgbClr val="002060"/>
                    </a:solidFill>
                    <a:latin typeface="楷体" panose="02010609060101010101" pitchFamily="49" charset="-122"/>
                    <a:ea typeface="楷体" panose="02010609060101010101" pitchFamily="49" charset="-122"/>
                  </a:endParaRPr>
                </a:p>
                <a:p>
                  <a:pPr marL="342900" indent="-342900">
                    <a:spcBef>
                      <a:spcPts val="600"/>
                    </a:spcBef>
                    <a:buFont typeface="Arial" panose="020B0604020202020204" pitchFamily="34" charset="0"/>
                    <a:buChar char="•"/>
                  </a:pPr>
                  <a:r>
                    <a:rPr lang="zh-CN" altLang="en-US" sz="2000" b="1">
                      <a:solidFill>
                        <a:schemeClr val="tx2">
                          <a:lumMod val="50000"/>
                        </a:schemeClr>
                      </a:solidFill>
                    </a:rPr>
                    <a:t>利用</a:t>
                  </a:r>
                  <a:r>
                    <a:rPr lang="en-US" altLang="zh-CN" sz="2000" b="1">
                      <a:solidFill>
                        <a:schemeClr val="tx2">
                          <a:lumMod val="50000"/>
                        </a:schemeClr>
                      </a:solidFill>
                    </a:rPr>
                    <a:t>Warshall</a:t>
                  </a:r>
                  <a:r>
                    <a:rPr lang="zh-CN" altLang="en-US" sz="2000" b="1">
                      <a:solidFill>
                        <a:schemeClr val="tx2">
                          <a:lumMod val="50000"/>
                        </a:schemeClr>
                      </a:solidFill>
                    </a:rPr>
                    <a:t>算法计算</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𝑹</m:t>
                      </m:r>
                    </m:oMath>
                  </a14:m>
                  <a:r>
                    <a:rPr lang="zh-CN" altLang="en-US" sz="2000" b="1">
                      <a:solidFill>
                        <a:schemeClr val="tx2">
                          <a:lumMod val="50000"/>
                        </a:schemeClr>
                      </a:solidFill>
                    </a:rPr>
                    <a:t>的传递闭包，从</a:t>
                  </a:r>
                  <a14:m>
                    <m:oMath xmlns:m="http://schemas.openxmlformats.org/officeDocument/2006/math">
                      <m:sSub>
                        <m:sSubPr>
                          <m:ctrlPr>
                            <a:rPr lang="en-US" altLang="zh-CN" sz="2000" b="1" i="1" smtClean="0">
                              <a:solidFill>
                                <a:schemeClr val="tx2">
                                  <a:lumMod val="50000"/>
                                </a:schemeClr>
                              </a:solidFill>
                              <a:latin typeface="Cambria Math" panose="02040503050406030204" pitchFamily="18" charset="0"/>
                            </a:rPr>
                          </m:ctrlPr>
                        </m:sSubPr>
                        <m:e>
                          <m:r>
                            <a:rPr lang="en-US" altLang="zh-CN" sz="2000" b="1" i="1" smtClean="0">
                              <a:solidFill>
                                <a:schemeClr val="tx2">
                                  <a:lumMod val="50000"/>
                                </a:schemeClr>
                              </a:solidFill>
                              <a:latin typeface="Cambria Math" panose="02040503050406030204" pitchFamily="18" charset="0"/>
                            </a:rPr>
                            <m:t>𝑴</m:t>
                          </m:r>
                        </m:e>
                        <m:sub>
                          <m:r>
                            <a:rPr lang="en-US" altLang="zh-CN" sz="2000" b="1" i="1" smtClean="0">
                              <a:solidFill>
                                <a:schemeClr val="tx2">
                                  <a:lumMod val="50000"/>
                                </a:schemeClr>
                              </a:solidFill>
                              <a:latin typeface="Cambria Math" panose="02040503050406030204" pitchFamily="18" charset="0"/>
                            </a:rPr>
                            <m:t>𝑹</m:t>
                          </m:r>
                        </m:sub>
                      </m:sSub>
                      <m:r>
                        <a:rPr lang="en-US" altLang="zh-CN" sz="2000" b="1" i="1" smtClean="0">
                          <a:solidFill>
                            <a:schemeClr val="tx2">
                              <a:lumMod val="50000"/>
                            </a:schemeClr>
                          </a:solidFill>
                          <a:latin typeface="Cambria Math" panose="02040503050406030204" pitchFamily="18" charset="0"/>
                        </a:rPr>
                        <m:t>=</m:t>
                      </m:r>
                      <m:sSub>
                        <m:sSubPr>
                          <m:ctrlPr>
                            <a:rPr lang="en-US" altLang="zh-CN" sz="2000" b="1" i="1" smtClean="0">
                              <a:solidFill>
                                <a:schemeClr val="tx2">
                                  <a:lumMod val="50000"/>
                                </a:schemeClr>
                              </a:solidFill>
                              <a:latin typeface="Cambria Math" panose="02040503050406030204" pitchFamily="18" charset="0"/>
                            </a:rPr>
                          </m:ctrlPr>
                        </m:sSubPr>
                        <m:e>
                          <m:r>
                            <a:rPr lang="en-US" altLang="zh-CN" sz="2000" b="1" i="1" smtClean="0">
                              <a:solidFill>
                                <a:schemeClr val="tx2">
                                  <a:lumMod val="50000"/>
                                </a:schemeClr>
                              </a:solidFill>
                              <a:latin typeface="Cambria Math" panose="02040503050406030204" pitchFamily="18" charset="0"/>
                            </a:rPr>
                            <m:t>𝑾</m:t>
                          </m:r>
                        </m:e>
                        <m:sub>
                          <m:r>
                            <a:rPr lang="en-US" altLang="zh-CN" sz="2000" b="1" i="1" smtClean="0">
                              <a:solidFill>
                                <a:schemeClr val="tx2">
                                  <a:lumMod val="50000"/>
                                </a:schemeClr>
                              </a:solidFill>
                              <a:latin typeface="Cambria Math" panose="02040503050406030204" pitchFamily="18" charset="0"/>
                            </a:rPr>
                            <m:t>𝟎</m:t>
                          </m:r>
                        </m:sub>
                      </m:sSub>
                    </m:oMath>
                  </a14:m>
                  <a:r>
                    <a:rPr lang="zh-CN" altLang="en-US" sz="2000" b="1">
                      <a:solidFill>
                        <a:schemeClr val="tx2">
                          <a:lumMod val="50000"/>
                        </a:schemeClr>
                      </a:solidFill>
                    </a:rPr>
                    <a:t>计算到</a:t>
                  </a:r>
                  <a14:m>
                    <m:oMath xmlns:m="http://schemas.openxmlformats.org/officeDocument/2006/math">
                      <m:sSub>
                        <m:sSubPr>
                          <m:ctrlPr>
                            <a:rPr lang="en-US" altLang="zh-CN" sz="2000" b="1" i="1" smtClean="0">
                              <a:solidFill>
                                <a:schemeClr val="tx2">
                                  <a:lumMod val="50000"/>
                                </a:schemeClr>
                              </a:solidFill>
                              <a:latin typeface="Cambria Math" panose="02040503050406030204" pitchFamily="18" charset="0"/>
                            </a:rPr>
                          </m:ctrlPr>
                        </m:sSubPr>
                        <m:e>
                          <m:r>
                            <a:rPr lang="en-US" altLang="zh-CN" sz="2000" b="1" i="1" smtClean="0">
                              <a:solidFill>
                                <a:schemeClr val="tx2">
                                  <a:lumMod val="50000"/>
                                </a:schemeClr>
                              </a:solidFill>
                              <a:latin typeface="Cambria Math" panose="02040503050406030204" pitchFamily="18" charset="0"/>
                            </a:rPr>
                            <m:t>𝑾</m:t>
                          </m:r>
                        </m:e>
                        <m:sub>
                          <m:r>
                            <a:rPr lang="en-US" altLang="zh-CN" sz="2000" b="1" i="1" smtClean="0">
                              <a:solidFill>
                                <a:schemeClr val="tx2">
                                  <a:lumMod val="50000"/>
                                </a:schemeClr>
                              </a:solidFill>
                              <a:latin typeface="Cambria Math" panose="02040503050406030204" pitchFamily="18" charset="0"/>
                            </a:rPr>
                            <m:t>𝟒</m:t>
                          </m:r>
                        </m:sub>
                      </m:sSub>
                      <m:r>
                        <a:rPr lang="en-US" altLang="zh-CN" sz="2000" b="1" i="1" smtClean="0">
                          <a:solidFill>
                            <a:schemeClr val="tx2">
                              <a:lumMod val="50000"/>
                            </a:schemeClr>
                          </a:solidFill>
                          <a:latin typeface="Cambria Math" panose="02040503050406030204" pitchFamily="18" charset="0"/>
                        </a:rPr>
                        <m:t>=</m:t>
                      </m:r>
                      <m:sSub>
                        <m:sSubPr>
                          <m:ctrlPr>
                            <a:rPr lang="en-US" altLang="zh-CN" sz="2000" b="1" i="1" smtClean="0">
                              <a:solidFill>
                                <a:schemeClr val="tx2">
                                  <a:lumMod val="50000"/>
                                </a:schemeClr>
                              </a:solidFill>
                              <a:latin typeface="Cambria Math" panose="02040503050406030204" pitchFamily="18" charset="0"/>
                            </a:rPr>
                          </m:ctrlPr>
                        </m:sSubPr>
                        <m:e>
                          <m:r>
                            <a:rPr lang="en-US" altLang="zh-CN" sz="2000" b="1" i="1" smtClean="0">
                              <a:solidFill>
                                <a:schemeClr val="tx2">
                                  <a:lumMod val="50000"/>
                                </a:schemeClr>
                              </a:solidFill>
                              <a:latin typeface="Cambria Math" panose="02040503050406030204" pitchFamily="18" charset="0"/>
                            </a:rPr>
                            <m:t>𝑴</m:t>
                          </m:r>
                        </m:e>
                        <m:sub>
                          <m:r>
                            <a:rPr lang="en-US" altLang="zh-CN" sz="2000" b="1" i="1" smtClean="0">
                              <a:solidFill>
                                <a:schemeClr val="tx2">
                                  <a:lumMod val="50000"/>
                                </a:schemeClr>
                              </a:solidFill>
                              <a:latin typeface="Cambria Math" panose="02040503050406030204" pitchFamily="18" charset="0"/>
                            </a:rPr>
                            <m:t>𝒕</m:t>
                          </m:r>
                          <m:d>
                            <m:dPr>
                              <m:ctrlPr>
                                <a:rPr lang="en-US" altLang="zh-CN" sz="2000" b="1" i="1" smtClean="0">
                                  <a:solidFill>
                                    <a:schemeClr val="tx2">
                                      <a:lumMod val="50000"/>
                                    </a:schemeClr>
                                  </a:solidFill>
                                  <a:latin typeface="Cambria Math" panose="02040503050406030204" pitchFamily="18" charset="0"/>
                                </a:rPr>
                              </m:ctrlPr>
                            </m:dPr>
                            <m:e>
                              <m:r>
                                <a:rPr lang="en-US" altLang="zh-CN" sz="2000" b="1" i="1" smtClean="0">
                                  <a:solidFill>
                                    <a:schemeClr val="tx2">
                                      <a:lumMod val="50000"/>
                                    </a:schemeClr>
                                  </a:solidFill>
                                  <a:latin typeface="Cambria Math" panose="02040503050406030204" pitchFamily="18" charset="0"/>
                                </a:rPr>
                                <m:t>𝑹</m:t>
                              </m:r>
                            </m:e>
                          </m:d>
                        </m:sub>
                      </m:sSub>
                    </m:oMath>
                  </a14:m>
                  <a:r>
                    <a:rPr lang="zh-CN" altLang="en-US" sz="2000" b="1">
                      <a:solidFill>
                        <a:schemeClr val="tx2">
                          <a:lumMod val="50000"/>
                        </a:schemeClr>
                      </a:solidFill>
                    </a:rPr>
                    <a:t>：</a:t>
                  </a:r>
                </a:p>
                <a:p>
                  <a:pPr algn="ctr">
                    <a:spcBef>
                      <a:spcPts val="600"/>
                    </a:spcBef>
                  </a:pPr>
                  <a14:m>
                    <m:oMath xmlns:m="http://schemas.openxmlformats.org/officeDocument/2006/math">
                      <m:sSub>
                        <m:sSubPr>
                          <m:ctrlPr>
                            <a:rPr lang="en-US" altLang="zh-CN" sz="2000" b="1" i="1" smtClean="0">
                              <a:solidFill>
                                <a:schemeClr val="accent2">
                                  <a:lumMod val="50000"/>
                                </a:schemeClr>
                              </a:solidFill>
                              <a:latin typeface="Cambria Math" panose="02040503050406030204" pitchFamily="18" charset="0"/>
                            </a:rPr>
                          </m:ctrlPr>
                        </m:sSubPr>
                        <m:e>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𝑾</m:t>
                              </m:r>
                            </m:e>
                            <m:sub>
                              <m:r>
                                <a:rPr lang="en-US" altLang="zh-CN" sz="2000" b="1" i="1" smtClean="0">
                                  <a:solidFill>
                                    <a:schemeClr val="accent2">
                                      <a:lumMod val="50000"/>
                                    </a:schemeClr>
                                  </a:solidFill>
                                  <a:latin typeface="Cambria Math" panose="02040503050406030204" pitchFamily="18" charset="0"/>
                                </a:rPr>
                                <m:t>𝟎</m:t>
                              </m:r>
                            </m:sub>
                          </m:sSub>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𝑴</m:t>
                          </m:r>
                        </m:e>
                        <m:sub>
                          <m:r>
                            <a:rPr lang="en-US" altLang="zh-CN" sz="2000" b="1" i="1" smtClean="0">
                              <a:solidFill>
                                <a:schemeClr val="accent2">
                                  <a:lumMod val="50000"/>
                                </a:schemeClr>
                              </a:solidFill>
                              <a:latin typeface="Cambria Math" panose="02040503050406030204" pitchFamily="18" charset="0"/>
                            </a:rPr>
                            <m:t>𝑹</m:t>
                          </m:r>
                        </m:sub>
                      </m:sSub>
                      <m:r>
                        <a:rPr lang="en-US" altLang="zh-CN" sz="2000" b="1" i="1">
                          <a:solidFill>
                            <a:schemeClr val="accent2">
                              <a:lumMod val="50000"/>
                            </a:schemeClr>
                          </a:solidFill>
                          <a:latin typeface="Cambria Math" panose="02040503050406030204" pitchFamily="18" charset="0"/>
                        </a:rPr>
                        <m:t>=</m:t>
                      </m:r>
                    </m:oMath>
                  </a14:m>
                  <a:r>
                    <a:rPr lang="en-US" altLang="zh-CN" sz="2000" b="1">
                      <a:solidFill>
                        <a:schemeClr val="accent2">
                          <a:lumMod val="50000"/>
                        </a:schemeClr>
                      </a:solidFill>
                    </a:rPr>
                    <a:t> </a:t>
                  </a:r>
                  <a:r>
                    <a:rPr lang="en-US" altLang="zh-CN" sz="2000" b="1">
                      <a:solidFill>
                        <a:srgbClr val="C00000"/>
                      </a:solidFill>
                    </a:rPr>
                    <a:t>A	    </a:t>
                  </a:r>
                  <a14:m>
                    <m:oMath xmlns:m="http://schemas.openxmlformats.org/officeDocument/2006/math">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𝑾</m:t>
                          </m:r>
                        </m:e>
                        <m:sub>
                          <m:r>
                            <a:rPr lang="en-US" altLang="zh-CN" sz="2000" b="1" i="1" smtClean="0">
                              <a:solidFill>
                                <a:schemeClr val="accent2">
                                  <a:lumMod val="50000"/>
                                </a:schemeClr>
                              </a:solidFill>
                              <a:latin typeface="Cambria Math" panose="02040503050406030204" pitchFamily="18" charset="0"/>
                            </a:rPr>
                            <m:t>𝟏</m:t>
                          </m:r>
                        </m:sub>
                      </m:sSub>
                    </m:oMath>
                  </a14:m>
                  <a:r>
                    <a:rPr lang="en-US" altLang="zh-CN" sz="2000" b="1">
                      <a:solidFill>
                        <a:schemeClr val="accent2">
                          <a:lumMod val="50000"/>
                        </a:schemeClr>
                      </a:solidFill>
                    </a:rPr>
                    <a:t>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oMath>
                  </a14:m>
                  <a:r>
                    <a:rPr lang="en-US" altLang="zh-CN" sz="2000" b="1">
                      <a:solidFill>
                        <a:schemeClr val="accent2">
                          <a:lumMod val="50000"/>
                        </a:schemeClr>
                      </a:solidFill>
                    </a:rPr>
                    <a:t> </a:t>
                  </a:r>
                  <a:r>
                    <a:rPr lang="en-US" altLang="zh-CN" sz="2000" b="1">
                      <a:solidFill>
                        <a:srgbClr val="C00000"/>
                      </a:solidFill>
                    </a:rPr>
                    <a:t>B</a:t>
                  </a:r>
                  <a:r>
                    <a:rPr lang="en-US" altLang="zh-CN" sz="2000" b="1">
                      <a:solidFill>
                        <a:schemeClr val="accent2">
                          <a:lumMod val="50000"/>
                        </a:schemeClr>
                      </a:solidFill>
                    </a:rPr>
                    <a:t>	 </a:t>
                  </a:r>
                  <a14:m>
                    <m:oMath xmlns:m="http://schemas.openxmlformats.org/officeDocument/2006/math">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𝑾</m:t>
                          </m:r>
                        </m:e>
                        <m:sub>
                          <m:r>
                            <a:rPr lang="en-US" altLang="zh-CN" sz="2000" b="1" i="1" smtClean="0">
                              <a:solidFill>
                                <a:schemeClr val="accent2">
                                  <a:lumMod val="50000"/>
                                </a:schemeClr>
                              </a:solidFill>
                              <a:latin typeface="Cambria Math" panose="02040503050406030204" pitchFamily="18" charset="0"/>
                            </a:rPr>
                            <m:t>𝟐</m:t>
                          </m:r>
                        </m:sub>
                      </m:sSub>
                    </m:oMath>
                  </a14:m>
                  <a:r>
                    <a:rPr lang="en-US" altLang="zh-CN" sz="2000" b="1">
                      <a:solidFill>
                        <a:schemeClr val="accent2">
                          <a:lumMod val="50000"/>
                        </a:schemeClr>
                      </a:solidFill>
                    </a:rPr>
                    <a:t>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oMath>
                  </a14:m>
                  <a:r>
                    <a:rPr lang="en-US" altLang="zh-CN" sz="2000" b="1">
                      <a:solidFill>
                        <a:schemeClr val="accent2">
                          <a:lumMod val="50000"/>
                        </a:schemeClr>
                      </a:solidFill>
                    </a:rPr>
                    <a:t> </a:t>
                  </a:r>
                  <a:r>
                    <a:rPr lang="en-US" altLang="zh-CN" sz="2000" b="1">
                      <a:solidFill>
                        <a:srgbClr val="C00000"/>
                      </a:solidFill>
                    </a:rPr>
                    <a:t>B            </a:t>
                  </a:r>
                  <a14:m>
                    <m:oMath xmlns:m="http://schemas.openxmlformats.org/officeDocument/2006/math">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𝑾</m:t>
                          </m:r>
                        </m:e>
                        <m:sub>
                          <m:r>
                            <a:rPr lang="en-US" altLang="zh-CN" sz="2000" b="1" i="1" smtClean="0">
                              <a:solidFill>
                                <a:schemeClr val="accent2">
                                  <a:lumMod val="50000"/>
                                </a:schemeClr>
                              </a:solidFill>
                              <a:latin typeface="Cambria Math" panose="02040503050406030204" pitchFamily="18" charset="0"/>
                            </a:rPr>
                            <m:t>𝟑</m:t>
                          </m:r>
                        </m:sub>
                      </m:sSub>
                    </m:oMath>
                  </a14:m>
                  <a:r>
                    <a:rPr lang="en-US" altLang="zh-CN" sz="2000" b="1">
                      <a:solidFill>
                        <a:schemeClr val="accent2">
                          <a:lumMod val="50000"/>
                        </a:schemeClr>
                      </a:solidFill>
                    </a:rPr>
                    <a:t>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oMath>
                  </a14:m>
                  <a:r>
                    <a:rPr lang="en-US" altLang="zh-CN" sz="2000" b="1">
                      <a:solidFill>
                        <a:schemeClr val="accent2">
                          <a:lumMod val="50000"/>
                        </a:schemeClr>
                      </a:solidFill>
                    </a:rPr>
                    <a:t> </a:t>
                  </a:r>
                  <a:r>
                    <a:rPr lang="en-US" altLang="zh-CN" sz="2000" b="1">
                      <a:solidFill>
                        <a:srgbClr val="C00000"/>
                      </a:solidFill>
                    </a:rPr>
                    <a:t>B             </a:t>
                  </a:r>
                  <a14:m>
                    <m:oMath xmlns:m="http://schemas.openxmlformats.org/officeDocument/2006/math">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𝑴</m:t>
                          </m:r>
                        </m:e>
                        <m:sub>
                          <m:r>
                            <a:rPr lang="en-US" altLang="zh-CN" sz="2000" b="1" i="1" smtClean="0">
                              <a:solidFill>
                                <a:schemeClr val="accent2">
                                  <a:lumMod val="50000"/>
                                </a:schemeClr>
                              </a:solidFill>
                              <a:latin typeface="Cambria Math" panose="02040503050406030204" pitchFamily="18" charset="0"/>
                            </a:rPr>
                            <m:t>𝒕</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𝑹</m:t>
                              </m:r>
                            </m:e>
                          </m:d>
                        </m:sub>
                      </m:sSub>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𝑾</m:t>
                          </m:r>
                        </m:e>
                        <m:sub>
                          <m:r>
                            <a:rPr lang="en-US" altLang="zh-CN" sz="2000" b="1" i="1" smtClean="0">
                              <a:solidFill>
                                <a:schemeClr val="accent2">
                                  <a:lumMod val="50000"/>
                                </a:schemeClr>
                              </a:solidFill>
                              <a:latin typeface="Cambria Math" panose="02040503050406030204" pitchFamily="18" charset="0"/>
                            </a:rPr>
                            <m:t>𝟒</m:t>
                          </m:r>
                        </m:sub>
                      </m:sSub>
                    </m:oMath>
                  </a14:m>
                  <a:r>
                    <a:rPr lang="en-US" altLang="zh-CN" sz="2000" b="1">
                      <a:solidFill>
                        <a:schemeClr val="accent2">
                          <a:lumMod val="50000"/>
                        </a:schemeClr>
                      </a:solidFill>
                    </a:rPr>
                    <a:t>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oMath>
                  </a14:m>
                  <a:r>
                    <a:rPr lang="en-US" altLang="zh-CN" sz="2000" b="1">
                      <a:solidFill>
                        <a:schemeClr val="accent2">
                          <a:lumMod val="50000"/>
                        </a:schemeClr>
                      </a:solidFill>
                    </a:rPr>
                    <a:t> </a:t>
                  </a:r>
                  <a:r>
                    <a:rPr lang="en-US" altLang="zh-CN" sz="2000" b="1">
                      <a:solidFill>
                        <a:srgbClr val="C00000"/>
                      </a:solidFill>
                    </a:rPr>
                    <a:t>E</a:t>
                  </a:r>
                  <a:r>
                    <a:rPr lang="en-US" altLang="zh-CN" sz="2000" b="1">
                      <a:solidFill>
                        <a:schemeClr val="accent2">
                          <a:lumMod val="50000"/>
                        </a:schemeClr>
                      </a:solidFill>
                    </a:rPr>
                    <a:t> </a:t>
                  </a:r>
                  <a:endParaRPr lang="zh-CN" altLang="en-US" sz="2000" b="1"/>
                </a:p>
              </p:txBody>
            </p:sp>
          </mc:Choice>
          <mc:Fallback xmlns="">
            <p:sp>
              <p:nvSpPr>
                <p:cNvPr id="12" name="文本框 11">
                  <a:extLst>
                    <a:ext uri="{FF2B5EF4-FFF2-40B4-BE49-F238E27FC236}">
                      <a16:creationId xmlns:a16="http://schemas.microsoft.com/office/drawing/2014/main" id="{6A6433E2-6039-4186-AF43-F9C7CE610B7F}"/>
                    </a:ext>
                  </a:extLst>
                </p:cNvPr>
                <p:cNvSpPr txBox="1">
                  <a:spLocks noRot="1" noChangeAspect="1" noMove="1" noResize="1" noEditPoints="1" noAdjustHandles="1" noChangeArrowheads="1" noChangeShapeType="1" noTextEdit="1"/>
                </p:cNvSpPr>
                <p:nvPr/>
              </p:nvSpPr>
              <p:spPr>
                <a:xfrm>
                  <a:off x="887700" y="1103964"/>
                  <a:ext cx="10492241" cy="1274067"/>
                </a:xfrm>
                <a:prstGeom prst="rect">
                  <a:avLst/>
                </a:prstGeom>
                <a:blipFill>
                  <a:blip r:embed="rId2"/>
                  <a:stretch>
                    <a:fillRect l="-871" t="-5263" b="-6220"/>
                  </a:stretch>
                </a:blipFill>
              </p:spPr>
              <p:txBody>
                <a:bodyPr/>
                <a:lstStyle/>
                <a:p>
                  <a:r>
                    <a:rPr lang="zh-CN" altLang="en-US">
                      <a:noFill/>
                    </a:rPr>
                    <a:t> </a:t>
                  </a:r>
                </a:p>
              </p:txBody>
            </p:sp>
          </mc:Fallback>
        </mc:AlternateContent>
        <p:cxnSp>
          <p:nvCxnSpPr>
            <p:cNvPr id="13" name="直接连接符 12">
              <a:extLst>
                <a:ext uri="{FF2B5EF4-FFF2-40B4-BE49-F238E27FC236}">
                  <a16:creationId xmlns:a16="http://schemas.microsoft.com/office/drawing/2014/main" id="{284B1FB6-23DA-4112-9470-33F23BB96C5E}"/>
                </a:ext>
              </a:extLst>
            </p:cNvPr>
            <p:cNvCxnSpPr>
              <a:cxnSpLocks/>
            </p:cNvCxnSpPr>
            <p:nvPr/>
          </p:nvCxnSpPr>
          <p:spPr>
            <a:xfrm>
              <a:off x="3030201" y="2282661"/>
              <a:ext cx="625174"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02E71B2D-6CD6-4E54-AC1A-E23B1B0B8542}"/>
                </a:ext>
              </a:extLst>
            </p:cNvPr>
            <p:cNvCxnSpPr>
              <a:cxnSpLocks/>
            </p:cNvCxnSpPr>
            <p:nvPr/>
          </p:nvCxnSpPr>
          <p:spPr>
            <a:xfrm>
              <a:off x="4404026" y="2282662"/>
              <a:ext cx="699705"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E71E968D-2620-4CF0-A9BF-63AE0C714353}"/>
                </a:ext>
              </a:extLst>
            </p:cNvPr>
            <p:cNvCxnSpPr>
              <a:cxnSpLocks/>
            </p:cNvCxnSpPr>
            <p:nvPr/>
          </p:nvCxnSpPr>
          <p:spPr>
            <a:xfrm>
              <a:off x="5988094" y="2282661"/>
              <a:ext cx="66411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10532071-1DE8-452B-9B7B-5B7C113793C0}"/>
                </a:ext>
              </a:extLst>
            </p:cNvPr>
            <p:cNvCxnSpPr>
              <a:cxnSpLocks/>
            </p:cNvCxnSpPr>
            <p:nvPr/>
          </p:nvCxnSpPr>
          <p:spPr>
            <a:xfrm>
              <a:off x="7733466" y="2282661"/>
              <a:ext cx="687468"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97393A7E-1FCC-48F2-B201-90CEFA95FDB7}"/>
                </a:ext>
              </a:extLst>
            </p:cNvPr>
            <p:cNvCxnSpPr>
              <a:cxnSpLocks/>
            </p:cNvCxnSpPr>
            <p:nvPr/>
          </p:nvCxnSpPr>
          <p:spPr>
            <a:xfrm>
              <a:off x="10476175" y="2282661"/>
              <a:ext cx="707983"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pic>
        <p:nvPicPr>
          <p:cNvPr id="19" name="图片 18">
            <a:extLst>
              <a:ext uri="{FF2B5EF4-FFF2-40B4-BE49-F238E27FC236}">
                <a16:creationId xmlns:a16="http://schemas.microsoft.com/office/drawing/2014/main" id="{E658C8F2-D0C6-4CC1-A705-B4CF2B32689D}"/>
              </a:ext>
            </a:extLst>
          </p:cNvPr>
          <p:cNvPicPr>
            <a:picLocks noChangeAspect="1"/>
          </p:cNvPicPr>
          <p:nvPr/>
        </p:nvPicPr>
        <p:blipFill>
          <a:blip r:embed="rId3"/>
          <a:stretch>
            <a:fillRect/>
          </a:stretch>
        </p:blipFill>
        <p:spPr>
          <a:xfrm>
            <a:off x="828125" y="2971999"/>
            <a:ext cx="7426226" cy="2819337"/>
          </a:xfrm>
          <a:prstGeom prst="rect">
            <a:avLst/>
          </a:prstGeom>
        </p:spPr>
      </p:pic>
      <p:sp>
        <p:nvSpPr>
          <p:cNvPr id="24" name="文本框 23">
            <a:extLst>
              <a:ext uri="{FF2B5EF4-FFF2-40B4-BE49-F238E27FC236}">
                <a16:creationId xmlns:a16="http://schemas.microsoft.com/office/drawing/2014/main" id="{43EB83CE-DA41-4F3D-AD9C-3B6DEE30E459}"/>
              </a:ext>
            </a:extLst>
          </p:cNvPr>
          <p:cNvSpPr txBox="1"/>
          <p:nvPr/>
        </p:nvSpPr>
        <p:spPr>
          <a:xfrm>
            <a:off x="10119582" y="1579664"/>
            <a:ext cx="1822125" cy="553998"/>
          </a:xfrm>
          <a:prstGeom prst="rect">
            <a:avLst/>
          </a:prstGeom>
          <a:solidFill>
            <a:schemeClr val="accent4">
              <a:lumMod val="20000"/>
              <a:lumOff val="80000"/>
            </a:schemeClr>
          </a:solidFill>
        </p:spPr>
        <p:txBody>
          <a:bodyPr wrap="square" tIns="0" bIns="0" rtlCol="0">
            <a:spAutoFit/>
          </a:bodyPr>
          <a:lstStyle/>
          <a:p>
            <a:r>
              <a:rPr lang="zh-CN" altLang="en-US" b="1">
                <a:solidFill>
                  <a:schemeClr val="accent2">
                    <a:lumMod val="50000"/>
                  </a:schemeClr>
                </a:solidFill>
              </a:rPr>
              <a:t>使用下面矩阵选项的字母填空</a:t>
            </a:r>
          </a:p>
        </p:txBody>
      </p:sp>
      <p:sp>
        <p:nvSpPr>
          <p:cNvPr id="28" name="文本框 27">
            <a:extLst>
              <a:ext uri="{FF2B5EF4-FFF2-40B4-BE49-F238E27FC236}">
                <a16:creationId xmlns:a16="http://schemas.microsoft.com/office/drawing/2014/main" id="{BBB34505-CDD8-4BBF-8D43-482939A0C482}"/>
              </a:ext>
            </a:extLst>
          </p:cNvPr>
          <p:cNvSpPr txBox="1"/>
          <p:nvPr/>
        </p:nvSpPr>
        <p:spPr>
          <a:xfrm>
            <a:off x="2959009" y="2190519"/>
            <a:ext cx="418266" cy="276999"/>
          </a:xfrm>
          <a:prstGeom prst="rect">
            <a:avLst/>
          </a:prstGeom>
          <a:solidFill>
            <a:srgbClr val="F0F7EC"/>
          </a:solidFill>
        </p:spPr>
        <p:txBody>
          <a:bodyPr wrap="square" tIns="0" bIns="0" rtlCol="0">
            <a:spAutoFit/>
          </a:bodyPr>
          <a:lstStyle/>
          <a:p>
            <a:pPr algn="ctr"/>
            <a:r>
              <a:rPr lang="en-US" altLang="zh-CN" b="1">
                <a:solidFill>
                  <a:srgbClr val="C00000"/>
                </a:solidFill>
              </a:rPr>
              <a:t>(1)</a:t>
            </a:r>
            <a:endParaRPr lang="zh-CN" altLang="en-US" b="1">
              <a:solidFill>
                <a:srgbClr val="C00000"/>
              </a:solidFill>
            </a:endParaRPr>
          </a:p>
        </p:txBody>
      </p:sp>
      <p:sp>
        <p:nvSpPr>
          <p:cNvPr id="29" name="文本框 28">
            <a:extLst>
              <a:ext uri="{FF2B5EF4-FFF2-40B4-BE49-F238E27FC236}">
                <a16:creationId xmlns:a16="http://schemas.microsoft.com/office/drawing/2014/main" id="{87FE3C93-2F4E-462A-A3EC-FCD18BB680CF}"/>
              </a:ext>
            </a:extLst>
          </p:cNvPr>
          <p:cNvSpPr txBox="1"/>
          <p:nvPr/>
        </p:nvSpPr>
        <p:spPr>
          <a:xfrm>
            <a:off x="4297790" y="2190519"/>
            <a:ext cx="418266" cy="276999"/>
          </a:xfrm>
          <a:prstGeom prst="rect">
            <a:avLst/>
          </a:prstGeom>
          <a:solidFill>
            <a:srgbClr val="F0F7EC"/>
          </a:solidFill>
        </p:spPr>
        <p:txBody>
          <a:bodyPr wrap="square" tIns="0" bIns="0" rtlCol="0">
            <a:spAutoFit/>
          </a:bodyPr>
          <a:lstStyle/>
          <a:p>
            <a:pPr algn="ctr"/>
            <a:r>
              <a:rPr lang="en-US" altLang="zh-CN" b="1">
                <a:solidFill>
                  <a:srgbClr val="C00000"/>
                </a:solidFill>
              </a:rPr>
              <a:t>(2)</a:t>
            </a:r>
            <a:endParaRPr lang="zh-CN" altLang="en-US" b="1">
              <a:solidFill>
                <a:srgbClr val="C00000"/>
              </a:solidFill>
            </a:endParaRPr>
          </a:p>
        </p:txBody>
      </p:sp>
      <p:sp>
        <p:nvSpPr>
          <p:cNvPr id="30" name="文本框 29">
            <a:extLst>
              <a:ext uri="{FF2B5EF4-FFF2-40B4-BE49-F238E27FC236}">
                <a16:creationId xmlns:a16="http://schemas.microsoft.com/office/drawing/2014/main" id="{57814F94-5711-4E67-AC61-AF803743F9FA}"/>
              </a:ext>
            </a:extLst>
          </p:cNvPr>
          <p:cNvSpPr txBox="1"/>
          <p:nvPr/>
        </p:nvSpPr>
        <p:spPr>
          <a:xfrm>
            <a:off x="5887981" y="2190519"/>
            <a:ext cx="418266" cy="276999"/>
          </a:xfrm>
          <a:prstGeom prst="rect">
            <a:avLst/>
          </a:prstGeom>
          <a:solidFill>
            <a:srgbClr val="F0F7EC"/>
          </a:solidFill>
        </p:spPr>
        <p:txBody>
          <a:bodyPr wrap="square" tIns="0" bIns="0" rtlCol="0">
            <a:spAutoFit/>
          </a:bodyPr>
          <a:lstStyle/>
          <a:p>
            <a:pPr algn="ctr"/>
            <a:r>
              <a:rPr lang="en-US" altLang="zh-CN" b="1">
                <a:solidFill>
                  <a:srgbClr val="C00000"/>
                </a:solidFill>
              </a:rPr>
              <a:t>(3)</a:t>
            </a:r>
            <a:endParaRPr lang="zh-CN" altLang="en-US" b="1">
              <a:solidFill>
                <a:srgbClr val="C00000"/>
              </a:solidFill>
            </a:endParaRPr>
          </a:p>
        </p:txBody>
      </p:sp>
      <p:sp>
        <p:nvSpPr>
          <p:cNvPr id="31" name="文本框 30">
            <a:extLst>
              <a:ext uri="{FF2B5EF4-FFF2-40B4-BE49-F238E27FC236}">
                <a16:creationId xmlns:a16="http://schemas.microsoft.com/office/drawing/2014/main" id="{2FA2D65A-51C1-40E1-86DA-261E4070177E}"/>
              </a:ext>
            </a:extLst>
          </p:cNvPr>
          <p:cNvSpPr txBox="1"/>
          <p:nvPr/>
        </p:nvSpPr>
        <p:spPr>
          <a:xfrm>
            <a:off x="7647808" y="2190519"/>
            <a:ext cx="418266" cy="276999"/>
          </a:xfrm>
          <a:prstGeom prst="rect">
            <a:avLst/>
          </a:prstGeom>
          <a:solidFill>
            <a:srgbClr val="F0F7EC"/>
          </a:solidFill>
        </p:spPr>
        <p:txBody>
          <a:bodyPr wrap="square" tIns="0" bIns="0" rtlCol="0">
            <a:spAutoFit/>
          </a:bodyPr>
          <a:lstStyle/>
          <a:p>
            <a:pPr algn="ctr"/>
            <a:r>
              <a:rPr lang="en-US" altLang="zh-CN" b="1">
                <a:solidFill>
                  <a:srgbClr val="C00000"/>
                </a:solidFill>
              </a:rPr>
              <a:t>(4)</a:t>
            </a:r>
            <a:endParaRPr lang="zh-CN" altLang="en-US" b="1">
              <a:solidFill>
                <a:srgbClr val="C00000"/>
              </a:solidFill>
            </a:endParaRPr>
          </a:p>
        </p:txBody>
      </p:sp>
      <p:sp>
        <p:nvSpPr>
          <p:cNvPr id="32" name="文本框 31">
            <a:extLst>
              <a:ext uri="{FF2B5EF4-FFF2-40B4-BE49-F238E27FC236}">
                <a16:creationId xmlns:a16="http://schemas.microsoft.com/office/drawing/2014/main" id="{36C5C5C1-E282-4D75-A5DE-28DE2C54C3F0}"/>
              </a:ext>
            </a:extLst>
          </p:cNvPr>
          <p:cNvSpPr txBox="1"/>
          <p:nvPr/>
        </p:nvSpPr>
        <p:spPr>
          <a:xfrm>
            <a:off x="10399664" y="2190519"/>
            <a:ext cx="418266" cy="276999"/>
          </a:xfrm>
          <a:prstGeom prst="rect">
            <a:avLst/>
          </a:prstGeom>
          <a:solidFill>
            <a:srgbClr val="F0F7EC"/>
          </a:solidFill>
        </p:spPr>
        <p:txBody>
          <a:bodyPr wrap="square" tIns="0" bIns="0" rtlCol="0">
            <a:spAutoFit/>
          </a:bodyPr>
          <a:lstStyle/>
          <a:p>
            <a:pPr algn="ctr"/>
            <a:r>
              <a:rPr lang="en-US" altLang="zh-CN" b="1">
                <a:solidFill>
                  <a:srgbClr val="C00000"/>
                </a:solidFill>
              </a:rPr>
              <a:t>(5)</a:t>
            </a:r>
            <a:endParaRPr lang="zh-CN" altLang="en-US" b="1">
              <a:solidFill>
                <a:srgbClr val="C00000"/>
              </a:solidFill>
            </a:endParaRPr>
          </a:p>
        </p:txBody>
      </p:sp>
    </p:spTree>
    <p:extLst>
      <p:ext uri="{BB962C8B-B14F-4D97-AF65-F5344CB8AC3E}">
        <p14:creationId xmlns:p14="http://schemas.microsoft.com/office/powerpoint/2010/main" val="3588016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400">
                <a:latin typeface="Arial" panose="020B0604020202020204" pitchFamily="34" charset="0"/>
                <a:ea typeface="楷体" panose="02010609060101010101" pitchFamily="49" charset="-122"/>
                <a:cs typeface="Arial" panose="020B0604020202020204" pitchFamily="34" charset="0"/>
              </a:rPr>
              <a:t>Warshall</a:t>
            </a:r>
            <a:r>
              <a:rPr lang="zh-CN" altLang="en-US" sz="1400">
                <a:latin typeface="楷体" panose="02010609060101010101" pitchFamily="49" charset="-122"/>
                <a:ea typeface="楷体" panose="02010609060101010101" pitchFamily="49" charset="-122"/>
              </a:rPr>
              <a:t>算法</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第二十讲  关系的闭包</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34</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a:t>Warshall</a:t>
            </a:r>
            <a:r>
              <a:rPr lang="zh-CN" altLang="en-US"/>
              <a:t>算法计算关系传递闭包练习</a:t>
            </a:r>
          </a:p>
        </p:txBody>
      </p:sp>
      <p:grpSp>
        <p:nvGrpSpPr>
          <p:cNvPr id="11" name="组合 10">
            <a:extLst>
              <a:ext uri="{FF2B5EF4-FFF2-40B4-BE49-F238E27FC236}">
                <a16:creationId xmlns:a16="http://schemas.microsoft.com/office/drawing/2014/main" id="{6F2CCA03-BBC2-4BA4-A90B-521703910ED1}"/>
              </a:ext>
            </a:extLst>
          </p:cNvPr>
          <p:cNvGrpSpPr/>
          <p:nvPr/>
        </p:nvGrpSpPr>
        <p:grpSpPr>
          <a:xfrm>
            <a:off x="849878" y="1317546"/>
            <a:ext cx="10492241" cy="1274067"/>
            <a:chOff x="887700" y="1103964"/>
            <a:chExt cx="10492241" cy="1274067"/>
          </a:xfrm>
        </p:grpSpPr>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6A6433E2-6039-4186-AF43-F9C7CE610B7F}"/>
                    </a:ext>
                  </a:extLst>
                </p:cNvPr>
                <p:cNvSpPr txBox="1"/>
                <p:nvPr/>
              </p:nvSpPr>
              <p:spPr>
                <a:xfrm>
                  <a:off x="887700" y="1103964"/>
                  <a:ext cx="10492241" cy="1274067"/>
                </a:xfrm>
                <a:prstGeom prst="rect">
                  <a:avLst/>
                </a:prstGeom>
                <a:solidFill>
                  <a:schemeClr val="accent6">
                    <a:lumMod val="20000"/>
                    <a:lumOff val="80000"/>
                    <a:alpha val="50000"/>
                  </a:schemeClr>
                </a:solidFill>
              </p:spPr>
              <p:txBody>
                <a:bodyPr wrap="square" rtlCol="0">
                  <a:spAutoFit/>
                </a:bodyPr>
                <a:lstStyle/>
                <a:p>
                  <a:pPr>
                    <a:spcBef>
                      <a:spcPts val="600"/>
                    </a:spcBef>
                  </a:pPr>
                  <a:r>
                    <a:rPr lang="zh-CN" altLang="en-US" sz="2400" b="1">
                      <a:solidFill>
                        <a:srgbClr val="002060"/>
                      </a:solidFill>
                      <a:latin typeface="楷体" panose="02010609060101010101" pitchFamily="49" charset="-122"/>
                      <a:ea typeface="楷体" panose="02010609060101010101" pitchFamily="49" charset="-122"/>
                    </a:rPr>
                    <a:t>集合</a:t>
                  </a:r>
                  <a14:m>
                    <m:oMath xmlns:m="http://schemas.openxmlformats.org/officeDocument/2006/math">
                      <m:r>
                        <a:rPr lang="en-US" altLang="zh-CN" sz="2400" b="1" i="1" smtClean="0">
                          <a:solidFill>
                            <a:srgbClr val="002060"/>
                          </a:solidFill>
                          <a:latin typeface="Cambria Math" panose="02040503050406030204" pitchFamily="18" charset="0"/>
                        </a:rPr>
                        <m:t>𝑨</m:t>
                      </m:r>
                      <m:r>
                        <a:rPr lang="en-US" altLang="zh-CN" sz="2400" b="1" i="1" smtClean="0">
                          <a:solidFill>
                            <a:srgbClr val="002060"/>
                          </a:solidFill>
                          <a:latin typeface="Cambria Math" panose="02040503050406030204" pitchFamily="18" charset="0"/>
                        </a:rPr>
                        <m:t>=</m:t>
                      </m:r>
                      <m:r>
                        <m:rPr>
                          <m:lit/>
                        </m:rP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𝟏</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𝟐</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𝟑</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𝟒</m:t>
                      </m:r>
                      <m:r>
                        <m:rPr>
                          <m:lit/>
                        </m:rPr>
                        <a:rPr lang="en-US" altLang="zh-CN" sz="2400" b="1" i="1">
                          <a:solidFill>
                            <a:srgbClr val="002060"/>
                          </a:solidFill>
                          <a:latin typeface="Cambria Math" panose="02040503050406030204" pitchFamily="18" charset="0"/>
                        </a:rPr>
                        <m:t>}</m:t>
                      </m:r>
                    </m:oMath>
                  </a14:m>
                  <a:r>
                    <a:rPr lang="zh-CN" altLang="en-US" sz="2400" b="1">
                      <a:solidFill>
                        <a:srgbClr val="002060"/>
                      </a:solidFill>
                      <a:latin typeface="楷体" panose="02010609060101010101" pitchFamily="49" charset="-122"/>
                      <a:ea typeface="楷体" panose="02010609060101010101" pitchFamily="49" charset="-122"/>
                    </a:rPr>
                    <a:t>，关系</a:t>
                  </a:r>
                  <a14:m>
                    <m:oMath xmlns:m="http://schemas.openxmlformats.org/officeDocument/2006/math">
                      <m:r>
                        <a:rPr lang="en-US" altLang="zh-CN" sz="2400" b="1" i="1" smtClean="0">
                          <a:solidFill>
                            <a:srgbClr val="002060"/>
                          </a:solidFill>
                          <a:latin typeface="Cambria Math" panose="02040503050406030204" pitchFamily="18" charset="0"/>
                        </a:rPr>
                        <m:t>𝑹</m:t>
                      </m:r>
                      <m:r>
                        <a:rPr lang="en-US" altLang="zh-CN" sz="2400" b="1" i="1" smtClean="0">
                          <a:solidFill>
                            <a:srgbClr val="002060"/>
                          </a:solidFill>
                          <a:latin typeface="Cambria Math" panose="02040503050406030204" pitchFamily="18" charset="0"/>
                        </a:rPr>
                        <m:t>=</m:t>
                      </m:r>
                      <m:r>
                        <m:rPr>
                          <m:lit/>
                        </m:rP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 </m:t>
                      </m:r>
                      <m:d>
                        <m:dPr>
                          <m:begChr m:val="⟨"/>
                          <m:endChr m:val="⟩"/>
                          <m:ctrlPr>
                            <a:rPr lang="en-US" altLang="zh-CN" sz="2400" b="1" i="1" smtClean="0">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𝟐</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𝟏</m:t>
                          </m:r>
                        </m:e>
                      </m:d>
                      <m:r>
                        <a:rPr lang="en-US" altLang="zh-CN" sz="2400" b="1" i="1">
                          <a:solidFill>
                            <a:srgbClr val="002060"/>
                          </a:solidFill>
                          <a:latin typeface="Cambria Math" panose="02040503050406030204" pitchFamily="18" charset="0"/>
                        </a:rPr>
                        <m:t>, </m:t>
                      </m:r>
                      <m:d>
                        <m:dPr>
                          <m:begChr m:val="⟨"/>
                          <m:endChr m:val="⟩"/>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𝟑</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𝟒</m:t>
                          </m:r>
                        </m:e>
                      </m:d>
                      <m:r>
                        <a:rPr lang="en-US" altLang="zh-CN" sz="2400" b="1" i="1">
                          <a:solidFill>
                            <a:srgbClr val="002060"/>
                          </a:solidFill>
                          <a:latin typeface="Cambria Math" panose="02040503050406030204" pitchFamily="18" charset="0"/>
                        </a:rPr>
                        <m:t>, </m:t>
                      </m:r>
                      <m:d>
                        <m:dPr>
                          <m:begChr m:val="⟨"/>
                          <m:endChr m:val="⟩"/>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𝟑</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𝟑</m:t>
                          </m:r>
                        </m:e>
                      </m:d>
                      <m:r>
                        <a:rPr lang="en-US" altLang="zh-CN" sz="2400" b="1" i="1">
                          <a:solidFill>
                            <a:srgbClr val="002060"/>
                          </a:solidFill>
                          <a:latin typeface="Cambria Math" panose="02040503050406030204" pitchFamily="18" charset="0"/>
                        </a:rPr>
                        <m:t>, </m:t>
                      </m:r>
                      <m:d>
                        <m:dPr>
                          <m:begChr m:val="⟨"/>
                          <m:endChr m:val="⟩"/>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𝟐</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𝟒</m:t>
                          </m:r>
                        </m:e>
                      </m:d>
                      <m:r>
                        <a:rPr lang="en-US" altLang="zh-CN" sz="2400" b="1" i="1">
                          <a:solidFill>
                            <a:srgbClr val="002060"/>
                          </a:solidFill>
                          <a:latin typeface="Cambria Math" panose="02040503050406030204" pitchFamily="18" charset="0"/>
                        </a:rPr>
                        <m:t>, </m:t>
                      </m:r>
                      <m:d>
                        <m:dPr>
                          <m:begChr m:val="⟨"/>
                          <m:endChr m:val="⟩"/>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𝟒</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𝟏</m:t>
                          </m:r>
                        </m:e>
                      </m:d>
                      <m:r>
                        <a:rPr lang="en-US" altLang="zh-CN" sz="2400" b="1" i="1">
                          <a:solidFill>
                            <a:srgbClr val="002060"/>
                          </a:solidFill>
                          <a:latin typeface="Cambria Math" panose="02040503050406030204" pitchFamily="18" charset="0"/>
                        </a:rPr>
                        <m:t>, </m:t>
                      </m:r>
                      <m:d>
                        <m:dPr>
                          <m:begChr m:val="⟨"/>
                          <m:endChr m:val="⟩"/>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𝟏</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𝟒</m:t>
                          </m:r>
                        </m:e>
                      </m:d>
                      <m:r>
                        <m:rPr>
                          <m:lit/>
                        </m:rPr>
                        <a:rPr lang="en-US" altLang="zh-CN" sz="2400" b="1" i="1">
                          <a:solidFill>
                            <a:srgbClr val="002060"/>
                          </a:solidFill>
                          <a:latin typeface="Cambria Math" panose="02040503050406030204" pitchFamily="18" charset="0"/>
                        </a:rPr>
                        <m:t>}</m:t>
                      </m:r>
                    </m:oMath>
                  </a14:m>
                  <a:endParaRPr lang="en-US" altLang="zh-CN" sz="2400" b="1">
                    <a:solidFill>
                      <a:srgbClr val="002060"/>
                    </a:solidFill>
                    <a:latin typeface="楷体" panose="02010609060101010101" pitchFamily="49" charset="-122"/>
                    <a:ea typeface="楷体" panose="02010609060101010101" pitchFamily="49" charset="-122"/>
                  </a:endParaRPr>
                </a:p>
                <a:p>
                  <a:pPr marL="342900" indent="-342900">
                    <a:spcBef>
                      <a:spcPts val="600"/>
                    </a:spcBef>
                    <a:buFont typeface="Arial" panose="020B0604020202020204" pitchFamily="34" charset="0"/>
                    <a:buChar char="•"/>
                  </a:pPr>
                  <a:r>
                    <a:rPr lang="zh-CN" altLang="en-US" sz="2000" b="1">
                      <a:solidFill>
                        <a:schemeClr val="tx2">
                          <a:lumMod val="50000"/>
                        </a:schemeClr>
                      </a:solidFill>
                    </a:rPr>
                    <a:t>利用</a:t>
                  </a:r>
                  <a:r>
                    <a:rPr lang="en-US" altLang="zh-CN" sz="2000" b="1">
                      <a:solidFill>
                        <a:schemeClr val="tx2">
                          <a:lumMod val="50000"/>
                        </a:schemeClr>
                      </a:solidFill>
                    </a:rPr>
                    <a:t>Warshall</a:t>
                  </a:r>
                  <a:r>
                    <a:rPr lang="zh-CN" altLang="en-US" sz="2000" b="1">
                      <a:solidFill>
                        <a:schemeClr val="tx2">
                          <a:lumMod val="50000"/>
                        </a:schemeClr>
                      </a:solidFill>
                    </a:rPr>
                    <a:t>算法计算</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𝑹</m:t>
                      </m:r>
                    </m:oMath>
                  </a14:m>
                  <a:r>
                    <a:rPr lang="zh-CN" altLang="en-US" sz="2000" b="1">
                      <a:solidFill>
                        <a:schemeClr val="tx2">
                          <a:lumMod val="50000"/>
                        </a:schemeClr>
                      </a:solidFill>
                    </a:rPr>
                    <a:t>的传递闭包，从</a:t>
                  </a:r>
                  <a14:m>
                    <m:oMath xmlns:m="http://schemas.openxmlformats.org/officeDocument/2006/math">
                      <m:sSub>
                        <m:sSubPr>
                          <m:ctrlPr>
                            <a:rPr lang="en-US" altLang="zh-CN" sz="2000" b="1" i="1" smtClean="0">
                              <a:solidFill>
                                <a:schemeClr val="tx2">
                                  <a:lumMod val="50000"/>
                                </a:schemeClr>
                              </a:solidFill>
                              <a:latin typeface="Cambria Math" panose="02040503050406030204" pitchFamily="18" charset="0"/>
                            </a:rPr>
                          </m:ctrlPr>
                        </m:sSubPr>
                        <m:e>
                          <m:r>
                            <a:rPr lang="en-US" altLang="zh-CN" sz="2000" b="1" i="1" smtClean="0">
                              <a:solidFill>
                                <a:schemeClr val="tx2">
                                  <a:lumMod val="50000"/>
                                </a:schemeClr>
                              </a:solidFill>
                              <a:latin typeface="Cambria Math" panose="02040503050406030204" pitchFamily="18" charset="0"/>
                            </a:rPr>
                            <m:t>𝑴</m:t>
                          </m:r>
                        </m:e>
                        <m:sub>
                          <m:r>
                            <a:rPr lang="en-US" altLang="zh-CN" sz="2000" b="1" i="1" smtClean="0">
                              <a:solidFill>
                                <a:schemeClr val="tx2">
                                  <a:lumMod val="50000"/>
                                </a:schemeClr>
                              </a:solidFill>
                              <a:latin typeface="Cambria Math" panose="02040503050406030204" pitchFamily="18" charset="0"/>
                            </a:rPr>
                            <m:t>𝑹</m:t>
                          </m:r>
                        </m:sub>
                      </m:sSub>
                      <m:r>
                        <a:rPr lang="en-US" altLang="zh-CN" sz="2000" b="1" i="1" smtClean="0">
                          <a:solidFill>
                            <a:schemeClr val="tx2">
                              <a:lumMod val="50000"/>
                            </a:schemeClr>
                          </a:solidFill>
                          <a:latin typeface="Cambria Math" panose="02040503050406030204" pitchFamily="18" charset="0"/>
                        </a:rPr>
                        <m:t>=</m:t>
                      </m:r>
                      <m:sSub>
                        <m:sSubPr>
                          <m:ctrlPr>
                            <a:rPr lang="en-US" altLang="zh-CN" sz="2000" b="1" i="1" smtClean="0">
                              <a:solidFill>
                                <a:schemeClr val="tx2">
                                  <a:lumMod val="50000"/>
                                </a:schemeClr>
                              </a:solidFill>
                              <a:latin typeface="Cambria Math" panose="02040503050406030204" pitchFamily="18" charset="0"/>
                            </a:rPr>
                          </m:ctrlPr>
                        </m:sSubPr>
                        <m:e>
                          <m:r>
                            <a:rPr lang="en-US" altLang="zh-CN" sz="2000" b="1" i="1" smtClean="0">
                              <a:solidFill>
                                <a:schemeClr val="tx2">
                                  <a:lumMod val="50000"/>
                                </a:schemeClr>
                              </a:solidFill>
                              <a:latin typeface="Cambria Math" panose="02040503050406030204" pitchFamily="18" charset="0"/>
                            </a:rPr>
                            <m:t>𝑾</m:t>
                          </m:r>
                        </m:e>
                        <m:sub>
                          <m:r>
                            <a:rPr lang="en-US" altLang="zh-CN" sz="2000" b="1" i="1" smtClean="0">
                              <a:solidFill>
                                <a:schemeClr val="tx2">
                                  <a:lumMod val="50000"/>
                                </a:schemeClr>
                              </a:solidFill>
                              <a:latin typeface="Cambria Math" panose="02040503050406030204" pitchFamily="18" charset="0"/>
                            </a:rPr>
                            <m:t>𝟎</m:t>
                          </m:r>
                        </m:sub>
                      </m:sSub>
                    </m:oMath>
                  </a14:m>
                  <a:r>
                    <a:rPr lang="zh-CN" altLang="en-US" sz="2000" b="1">
                      <a:solidFill>
                        <a:schemeClr val="tx2">
                          <a:lumMod val="50000"/>
                        </a:schemeClr>
                      </a:solidFill>
                    </a:rPr>
                    <a:t>计算到</a:t>
                  </a:r>
                  <a14:m>
                    <m:oMath xmlns:m="http://schemas.openxmlformats.org/officeDocument/2006/math">
                      <m:sSub>
                        <m:sSubPr>
                          <m:ctrlPr>
                            <a:rPr lang="en-US" altLang="zh-CN" sz="2000" b="1" i="1" smtClean="0">
                              <a:solidFill>
                                <a:schemeClr val="tx2">
                                  <a:lumMod val="50000"/>
                                </a:schemeClr>
                              </a:solidFill>
                              <a:latin typeface="Cambria Math" panose="02040503050406030204" pitchFamily="18" charset="0"/>
                            </a:rPr>
                          </m:ctrlPr>
                        </m:sSubPr>
                        <m:e>
                          <m:r>
                            <a:rPr lang="en-US" altLang="zh-CN" sz="2000" b="1" i="1" smtClean="0">
                              <a:solidFill>
                                <a:schemeClr val="tx2">
                                  <a:lumMod val="50000"/>
                                </a:schemeClr>
                              </a:solidFill>
                              <a:latin typeface="Cambria Math" panose="02040503050406030204" pitchFamily="18" charset="0"/>
                            </a:rPr>
                            <m:t>𝑾</m:t>
                          </m:r>
                        </m:e>
                        <m:sub>
                          <m:r>
                            <a:rPr lang="en-US" altLang="zh-CN" sz="2000" b="1" i="1" smtClean="0">
                              <a:solidFill>
                                <a:schemeClr val="tx2">
                                  <a:lumMod val="50000"/>
                                </a:schemeClr>
                              </a:solidFill>
                              <a:latin typeface="Cambria Math" panose="02040503050406030204" pitchFamily="18" charset="0"/>
                            </a:rPr>
                            <m:t>𝟒</m:t>
                          </m:r>
                        </m:sub>
                      </m:sSub>
                      <m:r>
                        <a:rPr lang="en-US" altLang="zh-CN" sz="2000" b="1" i="1" smtClean="0">
                          <a:solidFill>
                            <a:schemeClr val="tx2">
                              <a:lumMod val="50000"/>
                            </a:schemeClr>
                          </a:solidFill>
                          <a:latin typeface="Cambria Math" panose="02040503050406030204" pitchFamily="18" charset="0"/>
                        </a:rPr>
                        <m:t>=</m:t>
                      </m:r>
                      <m:sSub>
                        <m:sSubPr>
                          <m:ctrlPr>
                            <a:rPr lang="en-US" altLang="zh-CN" sz="2000" b="1" i="1" smtClean="0">
                              <a:solidFill>
                                <a:schemeClr val="tx2">
                                  <a:lumMod val="50000"/>
                                </a:schemeClr>
                              </a:solidFill>
                              <a:latin typeface="Cambria Math" panose="02040503050406030204" pitchFamily="18" charset="0"/>
                            </a:rPr>
                          </m:ctrlPr>
                        </m:sSubPr>
                        <m:e>
                          <m:r>
                            <a:rPr lang="en-US" altLang="zh-CN" sz="2000" b="1" i="1" smtClean="0">
                              <a:solidFill>
                                <a:schemeClr val="tx2">
                                  <a:lumMod val="50000"/>
                                </a:schemeClr>
                              </a:solidFill>
                              <a:latin typeface="Cambria Math" panose="02040503050406030204" pitchFamily="18" charset="0"/>
                            </a:rPr>
                            <m:t>𝑴</m:t>
                          </m:r>
                        </m:e>
                        <m:sub>
                          <m:r>
                            <a:rPr lang="en-US" altLang="zh-CN" sz="2000" b="1" i="1" smtClean="0">
                              <a:solidFill>
                                <a:schemeClr val="tx2">
                                  <a:lumMod val="50000"/>
                                </a:schemeClr>
                              </a:solidFill>
                              <a:latin typeface="Cambria Math" panose="02040503050406030204" pitchFamily="18" charset="0"/>
                            </a:rPr>
                            <m:t>𝒕</m:t>
                          </m:r>
                          <m:d>
                            <m:dPr>
                              <m:ctrlPr>
                                <a:rPr lang="en-US" altLang="zh-CN" sz="2000" b="1" i="1" smtClean="0">
                                  <a:solidFill>
                                    <a:schemeClr val="tx2">
                                      <a:lumMod val="50000"/>
                                    </a:schemeClr>
                                  </a:solidFill>
                                  <a:latin typeface="Cambria Math" panose="02040503050406030204" pitchFamily="18" charset="0"/>
                                </a:rPr>
                              </m:ctrlPr>
                            </m:dPr>
                            <m:e>
                              <m:r>
                                <a:rPr lang="en-US" altLang="zh-CN" sz="2000" b="1" i="1" smtClean="0">
                                  <a:solidFill>
                                    <a:schemeClr val="tx2">
                                      <a:lumMod val="50000"/>
                                    </a:schemeClr>
                                  </a:solidFill>
                                  <a:latin typeface="Cambria Math" panose="02040503050406030204" pitchFamily="18" charset="0"/>
                                </a:rPr>
                                <m:t>𝑹</m:t>
                              </m:r>
                            </m:e>
                          </m:d>
                        </m:sub>
                      </m:sSub>
                    </m:oMath>
                  </a14:m>
                  <a:r>
                    <a:rPr lang="zh-CN" altLang="en-US" sz="2000" b="1">
                      <a:solidFill>
                        <a:schemeClr val="tx2">
                          <a:lumMod val="50000"/>
                        </a:schemeClr>
                      </a:solidFill>
                    </a:rPr>
                    <a:t>：</a:t>
                  </a:r>
                </a:p>
                <a:p>
                  <a:pPr algn="ctr">
                    <a:spcBef>
                      <a:spcPts val="600"/>
                    </a:spcBef>
                  </a:pPr>
                  <a14:m>
                    <m:oMath xmlns:m="http://schemas.openxmlformats.org/officeDocument/2006/math">
                      <m:sSub>
                        <m:sSubPr>
                          <m:ctrlPr>
                            <a:rPr lang="en-US" altLang="zh-CN" sz="2000" b="1" i="1" smtClean="0">
                              <a:solidFill>
                                <a:schemeClr val="accent2">
                                  <a:lumMod val="50000"/>
                                </a:schemeClr>
                              </a:solidFill>
                              <a:latin typeface="Cambria Math" panose="02040503050406030204" pitchFamily="18" charset="0"/>
                            </a:rPr>
                          </m:ctrlPr>
                        </m:sSubPr>
                        <m:e>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𝑾</m:t>
                              </m:r>
                            </m:e>
                            <m:sub>
                              <m:r>
                                <a:rPr lang="en-US" altLang="zh-CN" sz="2000" b="1" i="1" smtClean="0">
                                  <a:solidFill>
                                    <a:schemeClr val="accent2">
                                      <a:lumMod val="50000"/>
                                    </a:schemeClr>
                                  </a:solidFill>
                                  <a:latin typeface="Cambria Math" panose="02040503050406030204" pitchFamily="18" charset="0"/>
                                </a:rPr>
                                <m:t>𝟎</m:t>
                              </m:r>
                            </m:sub>
                          </m:sSub>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𝑴</m:t>
                          </m:r>
                        </m:e>
                        <m:sub>
                          <m:r>
                            <a:rPr lang="en-US" altLang="zh-CN" sz="2000" b="1" i="1" smtClean="0">
                              <a:solidFill>
                                <a:schemeClr val="accent2">
                                  <a:lumMod val="50000"/>
                                </a:schemeClr>
                              </a:solidFill>
                              <a:latin typeface="Cambria Math" panose="02040503050406030204" pitchFamily="18" charset="0"/>
                            </a:rPr>
                            <m:t>𝑹</m:t>
                          </m:r>
                        </m:sub>
                      </m:sSub>
                      <m:r>
                        <a:rPr lang="en-US" altLang="zh-CN" sz="2000" b="1" i="1">
                          <a:solidFill>
                            <a:schemeClr val="accent2">
                              <a:lumMod val="50000"/>
                            </a:schemeClr>
                          </a:solidFill>
                          <a:latin typeface="Cambria Math" panose="02040503050406030204" pitchFamily="18" charset="0"/>
                        </a:rPr>
                        <m:t>=</m:t>
                      </m:r>
                    </m:oMath>
                  </a14:m>
                  <a:r>
                    <a:rPr lang="en-US" altLang="zh-CN" sz="2000" b="1">
                      <a:solidFill>
                        <a:schemeClr val="accent2">
                          <a:lumMod val="50000"/>
                        </a:schemeClr>
                      </a:solidFill>
                    </a:rPr>
                    <a:t> </a:t>
                  </a:r>
                  <a:r>
                    <a:rPr lang="en-US" altLang="zh-CN" sz="2000" b="1">
                      <a:solidFill>
                        <a:srgbClr val="C00000"/>
                      </a:solidFill>
                    </a:rPr>
                    <a:t>A	    </a:t>
                  </a:r>
                  <a14:m>
                    <m:oMath xmlns:m="http://schemas.openxmlformats.org/officeDocument/2006/math">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𝑾</m:t>
                          </m:r>
                        </m:e>
                        <m:sub>
                          <m:r>
                            <a:rPr lang="en-US" altLang="zh-CN" sz="2000" b="1" i="1" smtClean="0">
                              <a:solidFill>
                                <a:schemeClr val="accent2">
                                  <a:lumMod val="50000"/>
                                </a:schemeClr>
                              </a:solidFill>
                              <a:latin typeface="Cambria Math" panose="02040503050406030204" pitchFamily="18" charset="0"/>
                            </a:rPr>
                            <m:t>𝟏</m:t>
                          </m:r>
                        </m:sub>
                      </m:sSub>
                    </m:oMath>
                  </a14:m>
                  <a:r>
                    <a:rPr lang="en-US" altLang="zh-CN" sz="2000" b="1">
                      <a:solidFill>
                        <a:schemeClr val="accent2">
                          <a:lumMod val="50000"/>
                        </a:schemeClr>
                      </a:solidFill>
                    </a:rPr>
                    <a:t>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oMath>
                  </a14:m>
                  <a:r>
                    <a:rPr lang="en-US" altLang="zh-CN" sz="2000" b="1">
                      <a:solidFill>
                        <a:schemeClr val="accent2">
                          <a:lumMod val="50000"/>
                        </a:schemeClr>
                      </a:solidFill>
                    </a:rPr>
                    <a:t> </a:t>
                  </a:r>
                  <a:r>
                    <a:rPr lang="en-US" altLang="zh-CN" sz="2000" b="1">
                      <a:solidFill>
                        <a:srgbClr val="C00000"/>
                      </a:solidFill>
                    </a:rPr>
                    <a:t>B</a:t>
                  </a:r>
                  <a:r>
                    <a:rPr lang="en-US" altLang="zh-CN" sz="2000" b="1">
                      <a:solidFill>
                        <a:schemeClr val="accent2">
                          <a:lumMod val="50000"/>
                        </a:schemeClr>
                      </a:solidFill>
                    </a:rPr>
                    <a:t>	 </a:t>
                  </a:r>
                  <a14:m>
                    <m:oMath xmlns:m="http://schemas.openxmlformats.org/officeDocument/2006/math">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𝑾</m:t>
                          </m:r>
                        </m:e>
                        <m:sub>
                          <m:r>
                            <a:rPr lang="en-US" altLang="zh-CN" sz="2000" b="1" i="1" smtClean="0">
                              <a:solidFill>
                                <a:schemeClr val="accent2">
                                  <a:lumMod val="50000"/>
                                </a:schemeClr>
                              </a:solidFill>
                              <a:latin typeface="Cambria Math" panose="02040503050406030204" pitchFamily="18" charset="0"/>
                            </a:rPr>
                            <m:t>𝟐</m:t>
                          </m:r>
                        </m:sub>
                      </m:sSub>
                    </m:oMath>
                  </a14:m>
                  <a:r>
                    <a:rPr lang="en-US" altLang="zh-CN" sz="2000" b="1">
                      <a:solidFill>
                        <a:schemeClr val="accent2">
                          <a:lumMod val="50000"/>
                        </a:schemeClr>
                      </a:solidFill>
                    </a:rPr>
                    <a:t>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oMath>
                  </a14:m>
                  <a:r>
                    <a:rPr lang="en-US" altLang="zh-CN" sz="2000" b="1">
                      <a:solidFill>
                        <a:schemeClr val="accent2">
                          <a:lumMod val="50000"/>
                        </a:schemeClr>
                      </a:solidFill>
                    </a:rPr>
                    <a:t> </a:t>
                  </a:r>
                  <a:r>
                    <a:rPr lang="en-US" altLang="zh-CN" sz="2000" b="1">
                      <a:solidFill>
                        <a:srgbClr val="C00000"/>
                      </a:solidFill>
                    </a:rPr>
                    <a:t>B            </a:t>
                  </a:r>
                  <a14:m>
                    <m:oMath xmlns:m="http://schemas.openxmlformats.org/officeDocument/2006/math">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𝑾</m:t>
                          </m:r>
                        </m:e>
                        <m:sub>
                          <m:r>
                            <a:rPr lang="en-US" altLang="zh-CN" sz="2000" b="1" i="1" smtClean="0">
                              <a:solidFill>
                                <a:schemeClr val="accent2">
                                  <a:lumMod val="50000"/>
                                </a:schemeClr>
                              </a:solidFill>
                              <a:latin typeface="Cambria Math" panose="02040503050406030204" pitchFamily="18" charset="0"/>
                            </a:rPr>
                            <m:t>𝟑</m:t>
                          </m:r>
                        </m:sub>
                      </m:sSub>
                    </m:oMath>
                  </a14:m>
                  <a:r>
                    <a:rPr lang="en-US" altLang="zh-CN" sz="2000" b="1">
                      <a:solidFill>
                        <a:schemeClr val="accent2">
                          <a:lumMod val="50000"/>
                        </a:schemeClr>
                      </a:solidFill>
                    </a:rPr>
                    <a:t>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oMath>
                  </a14:m>
                  <a:r>
                    <a:rPr lang="en-US" altLang="zh-CN" sz="2000" b="1">
                      <a:solidFill>
                        <a:schemeClr val="accent2">
                          <a:lumMod val="50000"/>
                        </a:schemeClr>
                      </a:solidFill>
                    </a:rPr>
                    <a:t> </a:t>
                  </a:r>
                  <a:r>
                    <a:rPr lang="en-US" altLang="zh-CN" sz="2000" b="1">
                      <a:solidFill>
                        <a:srgbClr val="C00000"/>
                      </a:solidFill>
                    </a:rPr>
                    <a:t>B             </a:t>
                  </a:r>
                  <a14:m>
                    <m:oMath xmlns:m="http://schemas.openxmlformats.org/officeDocument/2006/math">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𝑴</m:t>
                          </m:r>
                        </m:e>
                        <m:sub>
                          <m:r>
                            <a:rPr lang="en-US" altLang="zh-CN" sz="2000" b="1" i="1" smtClean="0">
                              <a:solidFill>
                                <a:schemeClr val="accent2">
                                  <a:lumMod val="50000"/>
                                </a:schemeClr>
                              </a:solidFill>
                              <a:latin typeface="Cambria Math" panose="02040503050406030204" pitchFamily="18" charset="0"/>
                            </a:rPr>
                            <m:t>𝒕</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𝑹</m:t>
                              </m:r>
                            </m:e>
                          </m:d>
                        </m:sub>
                      </m:sSub>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𝑾</m:t>
                          </m:r>
                        </m:e>
                        <m:sub>
                          <m:r>
                            <a:rPr lang="en-US" altLang="zh-CN" sz="2000" b="1" i="1" smtClean="0">
                              <a:solidFill>
                                <a:schemeClr val="accent2">
                                  <a:lumMod val="50000"/>
                                </a:schemeClr>
                              </a:solidFill>
                              <a:latin typeface="Cambria Math" panose="02040503050406030204" pitchFamily="18" charset="0"/>
                            </a:rPr>
                            <m:t>𝟒</m:t>
                          </m:r>
                        </m:sub>
                      </m:sSub>
                    </m:oMath>
                  </a14:m>
                  <a:r>
                    <a:rPr lang="en-US" altLang="zh-CN" sz="2000" b="1">
                      <a:solidFill>
                        <a:schemeClr val="accent2">
                          <a:lumMod val="50000"/>
                        </a:schemeClr>
                      </a:solidFill>
                    </a:rPr>
                    <a:t>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oMath>
                  </a14:m>
                  <a:r>
                    <a:rPr lang="en-US" altLang="zh-CN" sz="2000" b="1">
                      <a:solidFill>
                        <a:schemeClr val="accent2">
                          <a:lumMod val="50000"/>
                        </a:schemeClr>
                      </a:solidFill>
                    </a:rPr>
                    <a:t> </a:t>
                  </a:r>
                  <a:r>
                    <a:rPr lang="en-US" altLang="zh-CN" sz="2000" b="1">
                      <a:solidFill>
                        <a:srgbClr val="C00000"/>
                      </a:solidFill>
                    </a:rPr>
                    <a:t>E</a:t>
                  </a:r>
                  <a:r>
                    <a:rPr lang="en-US" altLang="zh-CN" sz="2000" b="1">
                      <a:solidFill>
                        <a:schemeClr val="accent2">
                          <a:lumMod val="50000"/>
                        </a:schemeClr>
                      </a:solidFill>
                    </a:rPr>
                    <a:t> </a:t>
                  </a:r>
                  <a:endParaRPr lang="zh-CN" altLang="en-US" sz="2000" b="1"/>
                </a:p>
              </p:txBody>
            </p:sp>
          </mc:Choice>
          <mc:Fallback xmlns="">
            <p:sp>
              <p:nvSpPr>
                <p:cNvPr id="12" name="文本框 11">
                  <a:extLst>
                    <a:ext uri="{FF2B5EF4-FFF2-40B4-BE49-F238E27FC236}">
                      <a16:creationId xmlns:a16="http://schemas.microsoft.com/office/drawing/2014/main" id="{6A6433E2-6039-4186-AF43-F9C7CE610B7F}"/>
                    </a:ext>
                  </a:extLst>
                </p:cNvPr>
                <p:cNvSpPr txBox="1">
                  <a:spLocks noRot="1" noChangeAspect="1" noMove="1" noResize="1" noEditPoints="1" noAdjustHandles="1" noChangeArrowheads="1" noChangeShapeType="1" noTextEdit="1"/>
                </p:cNvSpPr>
                <p:nvPr/>
              </p:nvSpPr>
              <p:spPr>
                <a:xfrm>
                  <a:off x="887700" y="1103964"/>
                  <a:ext cx="10492241" cy="1274067"/>
                </a:xfrm>
                <a:prstGeom prst="rect">
                  <a:avLst/>
                </a:prstGeom>
                <a:blipFill>
                  <a:blip r:embed="rId2"/>
                  <a:stretch>
                    <a:fillRect l="-871" t="-5263" b="-6220"/>
                  </a:stretch>
                </a:blipFill>
              </p:spPr>
              <p:txBody>
                <a:bodyPr/>
                <a:lstStyle/>
                <a:p>
                  <a:r>
                    <a:rPr lang="zh-CN" altLang="en-US">
                      <a:noFill/>
                    </a:rPr>
                    <a:t> </a:t>
                  </a:r>
                </a:p>
              </p:txBody>
            </p:sp>
          </mc:Fallback>
        </mc:AlternateContent>
        <p:cxnSp>
          <p:nvCxnSpPr>
            <p:cNvPr id="13" name="直接连接符 12">
              <a:extLst>
                <a:ext uri="{FF2B5EF4-FFF2-40B4-BE49-F238E27FC236}">
                  <a16:creationId xmlns:a16="http://schemas.microsoft.com/office/drawing/2014/main" id="{284B1FB6-23DA-4112-9470-33F23BB96C5E}"/>
                </a:ext>
              </a:extLst>
            </p:cNvPr>
            <p:cNvCxnSpPr>
              <a:cxnSpLocks/>
            </p:cNvCxnSpPr>
            <p:nvPr/>
          </p:nvCxnSpPr>
          <p:spPr>
            <a:xfrm>
              <a:off x="3030201" y="2282661"/>
              <a:ext cx="625174"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02E71B2D-6CD6-4E54-AC1A-E23B1B0B8542}"/>
                </a:ext>
              </a:extLst>
            </p:cNvPr>
            <p:cNvCxnSpPr>
              <a:cxnSpLocks/>
            </p:cNvCxnSpPr>
            <p:nvPr/>
          </p:nvCxnSpPr>
          <p:spPr>
            <a:xfrm>
              <a:off x="4404026" y="2282662"/>
              <a:ext cx="699705"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E71E968D-2620-4CF0-A9BF-63AE0C714353}"/>
                </a:ext>
              </a:extLst>
            </p:cNvPr>
            <p:cNvCxnSpPr>
              <a:cxnSpLocks/>
            </p:cNvCxnSpPr>
            <p:nvPr/>
          </p:nvCxnSpPr>
          <p:spPr>
            <a:xfrm>
              <a:off x="5988094" y="2282661"/>
              <a:ext cx="66411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10532071-1DE8-452B-9B7B-5B7C113793C0}"/>
                </a:ext>
              </a:extLst>
            </p:cNvPr>
            <p:cNvCxnSpPr>
              <a:cxnSpLocks/>
            </p:cNvCxnSpPr>
            <p:nvPr/>
          </p:nvCxnSpPr>
          <p:spPr>
            <a:xfrm>
              <a:off x="7733466" y="2282661"/>
              <a:ext cx="687468"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97393A7E-1FCC-48F2-B201-90CEFA95FDB7}"/>
                </a:ext>
              </a:extLst>
            </p:cNvPr>
            <p:cNvCxnSpPr>
              <a:cxnSpLocks/>
            </p:cNvCxnSpPr>
            <p:nvPr/>
          </p:nvCxnSpPr>
          <p:spPr>
            <a:xfrm>
              <a:off x="10476175" y="2282661"/>
              <a:ext cx="707983"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pic>
        <p:nvPicPr>
          <p:cNvPr id="19" name="图片 18">
            <a:extLst>
              <a:ext uri="{FF2B5EF4-FFF2-40B4-BE49-F238E27FC236}">
                <a16:creationId xmlns:a16="http://schemas.microsoft.com/office/drawing/2014/main" id="{E658C8F2-D0C6-4CC1-A705-B4CF2B32689D}"/>
              </a:ext>
            </a:extLst>
          </p:cNvPr>
          <p:cNvPicPr>
            <a:picLocks noChangeAspect="1"/>
          </p:cNvPicPr>
          <p:nvPr/>
        </p:nvPicPr>
        <p:blipFill>
          <a:blip r:embed="rId3"/>
          <a:stretch>
            <a:fillRect/>
          </a:stretch>
        </p:blipFill>
        <p:spPr>
          <a:xfrm>
            <a:off x="828125" y="2971999"/>
            <a:ext cx="7426226" cy="2819337"/>
          </a:xfrm>
          <a:prstGeom prst="rect">
            <a:avLst/>
          </a:prstGeom>
        </p:spPr>
      </p:pic>
      <p:sp>
        <p:nvSpPr>
          <p:cNvPr id="24" name="文本框 23">
            <a:extLst>
              <a:ext uri="{FF2B5EF4-FFF2-40B4-BE49-F238E27FC236}">
                <a16:creationId xmlns:a16="http://schemas.microsoft.com/office/drawing/2014/main" id="{43EB83CE-DA41-4F3D-AD9C-3B6DEE30E459}"/>
              </a:ext>
            </a:extLst>
          </p:cNvPr>
          <p:cNvSpPr txBox="1"/>
          <p:nvPr/>
        </p:nvSpPr>
        <p:spPr>
          <a:xfrm>
            <a:off x="10119582" y="1579664"/>
            <a:ext cx="1822125" cy="553998"/>
          </a:xfrm>
          <a:prstGeom prst="rect">
            <a:avLst/>
          </a:prstGeom>
          <a:solidFill>
            <a:schemeClr val="accent4">
              <a:lumMod val="20000"/>
              <a:lumOff val="80000"/>
            </a:schemeClr>
          </a:solidFill>
        </p:spPr>
        <p:txBody>
          <a:bodyPr wrap="square" tIns="0" bIns="0" rtlCol="0">
            <a:spAutoFit/>
          </a:bodyPr>
          <a:lstStyle/>
          <a:p>
            <a:r>
              <a:rPr lang="zh-CN" altLang="en-US" b="1">
                <a:solidFill>
                  <a:schemeClr val="accent2">
                    <a:lumMod val="50000"/>
                  </a:schemeClr>
                </a:solidFill>
              </a:rPr>
              <a:t>使用下面矩阵选项的字母填空</a:t>
            </a:r>
          </a:p>
        </p:txBody>
      </p: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8FB826ED-F816-4C51-96B6-771F5D1678EC}"/>
                  </a:ext>
                </a:extLst>
              </p:cNvPr>
              <p:cNvSpPr txBox="1"/>
              <p:nvPr/>
            </p:nvSpPr>
            <p:spPr>
              <a:xfrm>
                <a:off x="8450157" y="3195829"/>
                <a:ext cx="3430669" cy="2371675"/>
              </a:xfrm>
              <a:prstGeom prst="rect">
                <a:avLst/>
              </a:prstGeom>
              <a:solidFill>
                <a:schemeClr val="accent2">
                  <a:lumMod val="20000"/>
                  <a:lumOff val="80000"/>
                </a:schemeClr>
              </a:solidFill>
            </p:spPr>
            <p:txBody>
              <a:bodyPr wrap="square" rtlCol="0">
                <a:spAutoFit/>
              </a:bodyPr>
              <a:lstStyle/>
              <a:p>
                <a:pPr>
                  <a:lnSpc>
                    <a:spcPts val="2800"/>
                  </a:lnSpc>
                  <a:spcBef>
                    <a:spcPts val="600"/>
                  </a:spcBef>
                </a:pPr>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计算</a:t>
                </a:r>
                <a14:m>
                  <m:oMath xmlns:m="http://schemas.openxmlformats.org/officeDocument/2006/math">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𝑾</m:t>
                        </m:r>
                      </m:e>
                      <m:sub>
                        <m:r>
                          <a:rPr lang="en-US" altLang="zh-CN" sz="2000" b="1" i="1" smtClean="0">
                            <a:solidFill>
                              <a:srgbClr val="002060"/>
                            </a:solidFill>
                            <a:latin typeface="Cambria Math" panose="02040503050406030204" pitchFamily="18" charset="0"/>
                          </a:rPr>
                          <m:t>𝒌</m:t>
                        </m:r>
                      </m:sub>
                    </m:sSub>
                  </m:oMath>
                </a14:m>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时检查</a:t>
                </a:r>
                <a14:m>
                  <m:oMath xmlns:m="http://schemas.openxmlformats.org/officeDocument/2006/math">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𝑾</m:t>
                        </m:r>
                      </m:e>
                      <m:sub>
                        <m:r>
                          <a:rPr lang="en-US" altLang="zh-CN" sz="2000" b="1" i="1" smtClean="0">
                            <a:solidFill>
                              <a:srgbClr val="002060"/>
                            </a:solidFill>
                            <a:latin typeface="Cambria Math" panose="02040503050406030204" pitchFamily="18" charset="0"/>
                          </a:rPr>
                          <m:t>𝒌</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sub>
                    </m:sSub>
                  </m:oMath>
                </a14:m>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的</a:t>
                </a:r>
                <a:r>
                  <a:rPr lang="zh-CN" altLang="en-US" sz="2000" b="1">
                    <a:solidFill>
                      <a:srgbClr val="C00000"/>
                    </a:solidFill>
                    <a:latin typeface="楷体" panose="02010609060101010101" pitchFamily="49" charset="-122"/>
                    <a:ea typeface="楷体" panose="02010609060101010101" pitchFamily="49" charset="-122"/>
                    <a:cs typeface="Arial" panose="020B0604020202020204" pitchFamily="34" charset="0"/>
                  </a:rPr>
                  <a:t>第</a:t>
                </a:r>
                <a14:m>
                  <m:oMath xmlns:m="http://schemas.openxmlformats.org/officeDocument/2006/math">
                    <m:r>
                      <a:rPr lang="en-US" altLang="zh-CN" sz="2000" b="1" i="1" smtClean="0">
                        <a:solidFill>
                          <a:srgbClr val="C00000"/>
                        </a:solidFill>
                        <a:latin typeface="Cambria Math" panose="02040503050406030204" pitchFamily="18" charset="0"/>
                      </a:rPr>
                      <m:t>𝒌</m:t>
                    </m:r>
                  </m:oMath>
                </a14:m>
                <a:r>
                  <a:rPr lang="zh-CN" altLang="en-US" sz="2000" b="1">
                    <a:solidFill>
                      <a:srgbClr val="C00000"/>
                    </a:solidFill>
                    <a:latin typeface="楷体" panose="02010609060101010101" pitchFamily="49" charset="-122"/>
                    <a:ea typeface="楷体" panose="02010609060101010101" pitchFamily="49" charset="-122"/>
                    <a:cs typeface="Arial" panose="020B0604020202020204" pitchFamily="34" charset="0"/>
                  </a:rPr>
                  <a:t>列</a:t>
                </a:r>
                <a:endParaRPr lang="en-US" altLang="zh-CN" sz="2000" b="1">
                  <a:solidFill>
                    <a:srgbClr val="002060"/>
                  </a:solidFill>
                  <a:latin typeface="楷体" panose="02010609060101010101" pitchFamily="49" charset="-122"/>
                  <a:ea typeface="楷体" panose="02010609060101010101" pitchFamily="49" charset="-122"/>
                  <a:cs typeface="Arial" panose="020B0604020202020204" pitchFamily="34" charset="0"/>
                </a:endParaRPr>
              </a:p>
              <a:p>
                <a:pPr marL="285750" indent="-285750">
                  <a:lnSpc>
                    <a:spcPts val="2800"/>
                  </a:lnSpc>
                  <a:spcBef>
                    <a:spcPts val="600"/>
                  </a:spcBef>
                  <a:buFont typeface="Arial" panose="020B0604020202020204" pitchFamily="34" charset="0"/>
                  <a:buChar char="•"/>
                </a:pPr>
                <a:r>
                  <a:rPr lang="zh-CN" altLang="en-US" b="1">
                    <a:solidFill>
                      <a:schemeClr val="accent6">
                        <a:lumMod val="50000"/>
                      </a:schemeClr>
                    </a:solidFill>
                  </a:rPr>
                  <a:t>若</a:t>
                </a:r>
                <a14:m>
                  <m:oMath xmlns:m="http://schemas.openxmlformats.org/officeDocument/2006/math">
                    <m:sSub>
                      <m:sSubPr>
                        <m:ctrlPr>
                          <a:rPr lang="en-US" altLang="zh-CN" b="1" i="1" smtClean="0">
                            <a:solidFill>
                              <a:schemeClr val="accent6">
                                <a:lumMod val="50000"/>
                              </a:schemeClr>
                            </a:solidFill>
                            <a:latin typeface="Cambria Math" panose="02040503050406030204" pitchFamily="18" charset="0"/>
                          </a:rPr>
                        </m:ctrlPr>
                      </m:sSubPr>
                      <m:e>
                        <m:r>
                          <a:rPr lang="en-US" altLang="zh-CN" b="1" i="1" smtClean="0">
                            <a:solidFill>
                              <a:schemeClr val="accent6">
                                <a:lumMod val="50000"/>
                              </a:schemeClr>
                            </a:solidFill>
                            <a:latin typeface="Cambria Math" panose="02040503050406030204" pitchFamily="18" charset="0"/>
                          </a:rPr>
                          <m:t>𝑾</m:t>
                        </m:r>
                      </m:e>
                      <m:sub>
                        <m:r>
                          <a:rPr lang="en-US" altLang="zh-CN" b="1" i="1" smtClean="0">
                            <a:solidFill>
                              <a:schemeClr val="accent6">
                                <a:lumMod val="50000"/>
                              </a:schemeClr>
                            </a:solidFill>
                            <a:latin typeface="Cambria Math" panose="02040503050406030204" pitchFamily="18" charset="0"/>
                          </a:rPr>
                          <m:t>𝒌</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𝟏</m:t>
                        </m:r>
                      </m:sub>
                    </m:sSub>
                  </m:oMath>
                </a14:m>
                <a:r>
                  <a:rPr lang="zh-CN" altLang="en-US" b="1">
                    <a:solidFill>
                      <a:schemeClr val="accent6">
                        <a:lumMod val="50000"/>
                      </a:schemeClr>
                    </a:solidFill>
                  </a:rPr>
                  <a:t>第</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𝒌</m:t>
                    </m:r>
                  </m:oMath>
                </a14:m>
                <a:r>
                  <a:rPr lang="zh-CN" altLang="en-US" b="1">
                    <a:solidFill>
                      <a:schemeClr val="accent6">
                        <a:lumMod val="50000"/>
                      </a:schemeClr>
                    </a:solidFill>
                  </a:rPr>
                  <a:t>列</a:t>
                </a:r>
                <a:r>
                  <a:rPr lang="zh-CN" altLang="en-US" b="1">
                    <a:solidFill>
                      <a:srgbClr val="C00000"/>
                    </a:solidFill>
                  </a:rPr>
                  <a:t>第</a:t>
                </a:r>
                <a14:m>
                  <m:oMath xmlns:m="http://schemas.openxmlformats.org/officeDocument/2006/math">
                    <m:r>
                      <a:rPr lang="en-US" altLang="zh-CN" b="1" i="1" smtClean="0">
                        <a:solidFill>
                          <a:srgbClr val="C00000"/>
                        </a:solidFill>
                        <a:latin typeface="Cambria Math" panose="02040503050406030204" pitchFamily="18" charset="0"/>
                      </a:rPr>
                      <m:t>𝒊</m:t>
                    </m:r>
                  </m:oMath>
                </a14:m>
                <a:r>
                  <a:rPr lang="zh-CN" altLang="en-US" b="1">
                    <a:solidFill>
                      <a:srgbClr val="C00000"/>
                    </a:solidFill>
                  </a:rPr>
                  <a:t>行为</a:t>
                </a:r>
                <a:r>
                  <a:rPr lang="en-US" altLang="zh-CN" b="1">
                    <a:solidFill>
                      <a:srgbClr val="C00000"/>
                    </a:solidFill>
                  </a:rPr>
                  <a:t>1</a:t>
                </a:r>
                <a:r>
                  <a:rPr lang="zh-CN" altLang="en-US" b="1">
                    <a:solidFill>
                      <a:schemeClr val="accent6">
                        <a:lumMod val="50000"/>
                      </a:schemeClr>
                    </a:solidFill>
                  </a:rPr>
                  <a:t>，将</a:t>
                </a:r>
                <a14:m>
                  <m:oMath xmlns:m="http://schemas.openxmlformats.org/officeDocument/2006/math">
                    <m:sSub>
                      <m:sSubPr>
                        <m:ctrlPr>
                          <a:rPr lang="en-US" altLang="zh-CN" b="1" i="1" smtClean="0">
                            <a:solidFill>
                              <a:schemeClr val="accent6">
                                <a:lumMod val="50000"/>
                              </a:schemeClr>
                            </a:solidFill>
                            <a:latin typeface="Cambria Math" panose="02040503050406030204" pitchFamily="18" charset="0"/>
                          </a:rPr>
                        </m:ctrlPr>
                      </m:sSubPr>
                      <m:e>
                        <m:r>
                          <a:rPr lang="en-US" altLang="zh-CN" b="1" i="1" smtClean="0">
                            <a:solidFill>
                              <a:schemeClr val="accent6">
                                <a:lumMod val="50000"/>
                              </a:schemeClr>
                            </a:solidFill>
                            <a:latin typeface="Cambria Math" panose="02040503050406030204" pitchFamily="18" charset="0"/>
                          </a:rPr>
                          <m:t>𝑾</m:t>
                        </m:r>
                      </m:e>
                      <m:sub>
                        <m:r>
                          <a:rPr lang="en-US" altLang="zh-CN" b="1" i="1" smtClean="0">
                            <a:solidFill>
                              <a:schemeClr val="accent6">
                                <a:lumMod val="50000"/>
                              </a:schemeClr>
                            </a:solidFill>
                            <a:latin typeface="Cambria Math" panose="02040503050406030204" pitchFamily="18" charset="0"/>
                          </a:rPr>
                          <m:t>𝒌</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𝟏</m:t>
                        </m:r>
                      </m:sub>
                    </m:sSub>
                  </m:oMath>
                </a14:m>
                <a:r>
                  <a:rPr lang="zh-CN" altLang="en-US" b="1">
                    <a:solidFill>
                      <a:srgbClr val="C00000"/>
                    </a:solidFill>
                  </a:rPr>
                  <a:t>第</a:t>
                </a:r>
                <a14:m>
                  <m:oMath xmlns:m="http://schemas.openxmlformats.org/officeDocument/2006/math">
                    <m:r>
                      <a:rPr lang="en-US" altLang="zh-CN" b="1" i="1" smtClean="0">
                        <a:solidFill>
                          <a:srgbClr val="C00000"/>
                        </a:solidFill>
                        <a:latin typeface="Cambria Math" panose="02040503050406030204" pitchFamily="18" charset="0"/>
                      </a:rPr>
                      <m:t>𝒌</m:t>
                    </m:r>
                  </m:oMath>
                </a14:m>
                <a:r>
                  <a:rPr lang="zh-CN" altLang="en-US" b="1">
                    <a:solidFill>
                      <a:srgbClr val="C00000"/>
                    </a:solidFill>
                  </a:rPr>
                  <a:t>行</a:t>
                </a:r>
                <a:r>
                  <a:rPr lang="zh-CN" altLang="en-US" b="1">
                    <a:solidFill>
                      <a:schemeClr val="accent6">
                        <a:lumMod val="50000"/>
                      </a:schemeClr>
                    </a:solidFill>
                  </a:rPr>
                  <a:t>与</a:t>
                </a:r>
                <a14:m>
                  <m:oMath xmlns:m="http://schemas.openxmlformats.org/officeDocument/2006/math">
                    <m:sSub>
                      <m:sSubPr>
                        <m:ctrlPr>
                          <a:rPr lang="en-US" altLang="zh-CN" b="1" i="1" smtClean="0">
                            <a:solidFill>
                              <a:schemeClr val="accent6">
                                <a:lumMod val="50000"/>
                              </a:schemeClr>
                            </a:solidFill>
                            <a:latin typeface="Cambria Math" panose="02040503050406030204" pitchFamily="18" charset="0"/>
                          </a:rPr>
                        </m:ctrlPr>
                      </m:sSubPr>
                      <m:e>
                        <m:r>
                          <a:rPr lang="en-US" altLang="zh-CN" b="1" i="1" smtClean="0">
                            <a:solidFill>
                              <a:schemeClr val="accent6">
                                <a:lumMod val="50000"/>
                              </a:schemeClr>
                            </a:solidFill>
                            <a:latin typeface="Cambria Math" panose="02040503050406030204" pitchFamily="18" charset="0"/>
                          </a:rPr>
                          <m:t>𝑾</m:t>
                        </m:r>
                      </m:e>
                      <m:sub>
                        <m:r>
                          <a:rPr lang="en-US" altLang="zh-CN" b="1" i="1" smtClean="0">
                            <a:solidFill>
                              <a:schemeClr val="accent6">
                                <a:lumMod val="50000"/>
                              </a:schemeClr>
                            </a:solidFill>
                            <a:latin typeface="Cambria Math" panose="02040503050406030204" pitchFamily="18" charset="0"/>
                          </a:rPr>
                          <m:t>𝒌</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𝟏</m:t>
                        </m:r>
                      </m:sub>
                    </m:sSub>
                  </m:oMath>
                </a14:m>
                <a:r>
                  <a:rPr lang="zh-CN" altLang="en-US" b="1">
                    <a:solidFill>
                      <a:srgbClr val="C00000"/>
                    </a:solidFill>
                  </a:rPr>
                  <a:t>第</a:t>
                </a:r>
                <a14:m>
                  <m:oMath xmlns:m="http://schemas.openxmlformats.org/officeDocument/2006/math">
                    <m:r>
                      <a:rPr lang="en-US" altLang="zh-CN" b="1" i="1" smtClean="0">
                        <a:solidFill>
                          <a:srgbClr val="C00000"/>
                        </a:solidFill>
                        <a:latin typeface="Cambria Math" panose="02040503050406030204" pitchFamily="18" charset="0"/>
                      </a:rPr>
                      <m:t>𝒊</m:t>
                    </m:r>
                  </m:oMath>
                </a14:m>
                <a:r>
                  <a:rPr lang="zh-CN" altLang="en-US" b="1">
                    <a:solidFill>
                      <a:srgbClr val="C00000"/>
                    </a:solidFill>
                  </a:rPr>
                  <a:t>行</a:t>
                </a:r>
                <a:r>
                  <a:rPr lang="zh-CN" altLang="en-US" b="1">
                    <a:solidFill>
                      <a:schemeClr val="accent6">
                        <a:lumMod val="50000"/>
                      </a:schemeClr>
                    </a:solidFill>
                  </a:rPr>
                  <a:t>对应元素做</a:t>
                </a:r>
                <a:r>
                  <a:rPr lang="zh-CN" altLang="en-US" b="1">
                    <a:solidFill>
                      <a:srgbClr val="C00000"/>
                    </a:solidFill>
                  </a:rPr>
                  <a:t>逻辑或</a:t>
                </a:r>
                <a:r>
                  <a:rPr lang="zh-CN" altLang="en-US" b="1">
                    <a:solidFill>
                      <a:schemeClr val="accent6">
                        <a:lumMod val="50000"/>
                      </a:schemeClr>
                    </a:solidFill>
                  </a:rPr>
                  <a:t>得到</a:t>
                </a:r>
                <a14:m>
                  <m:oMath xmlns:m="http://schemas.openxmlformats.org/officeDocument/2006/math">
                    <m:sSub>
                      <m:sSubPr>
                        <m:ctrlPr>
                          <a:rPr lang="en-US" altLang="zh-CN" b="1" i="1" smtClean="0">
                            <a:solidFill>
                              <a:schemeClr val="accent6">
                                <a:lumMod val="50000"/>
                              </a:schemeClr>
                            </a:solidFill>
                            <a:latin typeface="Cambria Math" panose="02040503050406030204" pitchFamily="18" charset="0"/>
                          </a:rPr>
                        </m:ctrlPr>
                      </m:sSubPr>
                      <m:e>
                        <m:r>
                          <a:rPr lang="en-US" altLang="zh-CN" b="1" i="1" smtClean="0">
                            <a:solidFill>
                              <a:schemeClr val="accent6">
                                <a:lumMod val="50000"/>
                              </a:schemeClr>
                            </a:solidFill>
                            <a:latin typeface="Cambria Math" panose="02040503050406030204" pitchFamily="18" charset="0"/>
                          </a:rPr>
                          <m:t>𝑾</m:t>
                        </m:r>
                      </m:e>
                      <m:sub>
                        <m:r>
                          <a:rPr lang="en-US" altLang="zh-CN" b="1" i="1" smtClean="0">
                            <a:solidFill>
                              <a:schemeClr val="accent6">
                                <a:lumMod val="50000"/>
                              </a:schemeClr>
                            </a:solidFill>
                            <a:latin typeface="Cambria Math" panose="02040503050406030204" pitchFamily="18" charset="0"/>
                          </a:rPr>
                          <m:t>𝒌</m:t>
                        </m:r>
                      </m:sub>
                    </m:sSub>
                  </m:oMath>
                </a14:m>
                <a:r>
                  <a:rPr lang="zh-CN" altLang="en-US" b="1">
                    <a:solidFill>
                      <a:schemeClr val="accent6">
                        <a:lumMod val="50000"/>
                      </a:schemeClr>
                    </a:solidFill>
                  </a:rPr>
                  <a:t>第</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𝒊</m:t>
                    </m:r>
                  </m:oMath>
                </a14:m>
                <a:r>
                  <a:rPr lang="zh-CN" altLang="en-US" b="1">
                    <a:solidFill>
                      <a:schemeClr val="accent6">
                        <a:lumMod val="50000"/>
                      </a:schemeClr>
                    </a:solidFill>
                  </a:rPr>
                  <a:t>行</a:t>
                </a:r>
                <a:endParaRPr lang="en-US" altLang="zh-CN" b="1">
                  <a:solidFill>
                    <a:schemeClr val="accent6">
                      <a:lumMod val="50000"/>
                    </a:schemeClr>
                  </a:solidFill>
                </a:endParaRPr>
              </a:p>
              <a:p>
                <a:pPr marL="285750" indent="-285750">
                  <a:lnSpc>
                    <a:spcPts val="2800"/>
                  </a:lnSpc>
                  <a:spcBef>
                    <a:spcPts val="600"/>
                  </a:spcBef>
                  <a:buFont typeface="Arial" panose="020B0604020202020204" pitchFamily="34" charset="0"/>
                  <a:buChar char="•"/>
                </a:pPr>
                <a:r>
                  <a:rPr lang="zh-CN" altLang="en-US" b="1">
                    <a:solidFill>
                      <a:schemeClr val="accent6">
                        <a:lumMod val="50000"/>
                      </a:schemeClr>
                    </a:solidFill>
                  </a:rPr>
                  <a:t>若</a:t>
                </a:r>
                <a14:m>
                  <m:oMath xmlns:m="http://schemas.openxmlformats.org/officeDocument/2006/math">
                    <m:sSub>
                      <m:sSubPr>
                        <m:ctrlPr>
                          <a:rPr lang="en-US" altLang="zh-CN" b="1" i="1" smtClean="0">
                            <a:solidFill>
                              <a:schemeClr val="accent6">
                                <a:lumMod val="50000"/>
                              </a:schemeClr>
                            </a:solidFill>
                            <a:latin typeface="Cambria Math" panose="02040503050406030204" pitchFamily="18" charset="0"/>
                          </a:rPr>
                        </m:ctrlPr>
                      </m:sSubPr>
                      <m:e>
                        <m:r>
                          <a:rPr lang="en-US" altLang="zh-CN" b="1" i="1" smtClean="0">
                            <a:solidFill>
                              <a:schemeClr val="accent6">
                                <a:lumMod val="50000"/>
                              </a:schemeClr>
                            </a:solidFill>
                            <a:latin typeface="Cambria Math" panose="02040503050406030204" pitchFamily="18" charset="0"/>
                          </a:rPr>
                          <m:t>𝑾</m:t>
                        </m:r>
                      </m:e>
                      <m:sub>
                        <m:r>
                          <a:rPr lang="en-US" altLang="zh-CN" b="1" i="1" smtClean="0">
                            <a:solidFill>
                              <a:schemeClr val="accent6">
                                <a:lumMod val="50000"/>
                              </a:schemeClr>
                            </a:solidFill>
                            <a:latin typeface="Cambria Math" panose="02040503050406030204" pitchFamily="18" charset="0"/>
                          </a:rPr>
                          <m:t>𝒌</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𝟏</m:t>
                        </m:r>
                      </m:sub>
                    </m:sSub>
                  </m:oMath>
                </a14:m>
                <a:r>
                  <a:rPr lang="zh-CN" altLang="en-US" b="1">
                    <a:solidFill>
                      <a:schemeClr val="accent6">
                        <a:lumMod val="50000"/>
                      </a:schemeClr>
                    </a:solidFill>
                  </a:rPr>
                  <a:t>第</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𝒌</m:t>
                    </m:r>
                  </m:oMath>
                </a14:m>
                <a:r>
                  <a:rPr lang="zh-CN" altLang="en-US" b="1">
                    <a:solidFill>
                      <a:schemeClr val="accent6">
                        <a:lumMod val="50000"/>
                      </a:schemeClr>
                    </a:solidFill>
                  </a:rPr>
                  <a:t>列第</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𝒊</m:t>
                    </m:r>
                  </m:oMath>
                </a14:m>
                <a:r>
                  <a:rPr lang="zh-CN" altLang="en-US" b="1">
                    <a:solidFill>
                      <a:schemeClr val="accent6">
                        <a:lumMod val="50000"/>
                      </a:schemeClr>
                    </a:solidFill>
                  </a:rPr>
                  <a:t>行为</a:t>
                </a:r>
                <a:r>
                  <a:rPr lang="en-US" altLang="zh-CN" b="1">
                    <a:solidFill>
                      <a:schemeClr val="accent6">
                        <a:lumMod val="50000"/>
                      </a:schemeClr>
                    </a:solidFill>
                  </a:rPr>
                  <a:t>0</a:t>
                </a:r>
                <a:r>
                  <a:rPr lang="zh-CN" altLang="en-US" b="1">
                    <a:solidFill>
                      <a:schemeClr val="accent6">
                        <a:lumMod val="50000"/>
                      </a:schemeClr>
                    </a:solidFill>
                  </a:rPr>
                  <a:t>，则</a:t>
                </a:r>
                <a14:m>
                  <m:oMath xmlns:m="http://schemas.openxmlformats.org/officeDocument/2006/math">
                    <m:sSub>
                      <m:sSubPr>
                        <m:ctrlPr>
                          <a:rPr lang="en-US" altLang="zh-CN" b="1" i="1" smtClean="0">
                            <a:solidFill>
                              <a:schemeClr val="accent6">
                                <a:lumMod val="50000"/>
                              </a:schemeClr>
                            </a:solidFill>
                            <a:latin typeface="Cambria Math" panose="02040503050406030204" pitchFamily="18" charset="0"/>
                          </a:rPr>
                        </m:ctrlPr>
                      </m:sSubPr>
                      <m:e>
                        <m:r>
                          <a:rPr lang="en-US" altLang="zh-CN" b="1" i="1" smtClean="0">
                            <a:solidFill>
                              <a:schemeClr val="accent6">
                                <a:lumMod val="50000"/>
                              </a:schemeClr>
                            </a:solidFill>
                            <a:latin typeface="Cambria Math" panose="02040503050406030204" pitchFamily="18" charset="0"/>
                          </a:rPr>
                          <m:t>𝑾</m:t>
                        </m:r>
                      </m:e>
                      <m:sub>
                        <m:r>
                          <a:rPr lang="en-US" altLang="zh-CN" b="1" i="1" smtClean="0">
                            <a:solidFill>
                              <a:schemeClr val="accent6">
                                <a:lumMod val="50000"/>
                              </a:schemeClr>
                            </a:solidFill>
                            <a:latin typeface="Cambria Math" panose="02040503050406030204" pitchFamily="18" charset="0"/>
                          </a:rPr>
                          <m:t>𝒌</m:t>
                        </m:r>
                      </m:sub>
                    </m:sSub>
                  </m:oMath>
                </a14:m>
                <a:r>
                  <a:rPr lang="zh-CN" altLang="en-US" b="1">
                    <a:solidFill>
                      <a:schemeClr val="accent6">
                        <a:lumMod val="50000"/>
                      </a:schemeClr>
                    </a:solidFill>
                  </a:rPr>
                  <a:t>的第</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𝒊</m:t>
                    </m:r>
                  </m:oMath>
                </a14:m>
                <a:r>
                  <a:rPr lang="zh-CN" altLang="en-US" b="1">
                    <a:solidFill>
                      <a:schemeClr val="accent6">
                        <a:lumMod val="50000"/>
                      </a:schemeClr>
                    </a:solidFill>
                  </a:rPr>
                  <a:t>行与</a:t>
                </a:r>
                <a14:m>
                  <m:oMath xmlns:m="http://schemas.openxmlformats.org/officeDocument/2006/math">
                    <m:sSub>
                      <m:sSubPr>
                        <m:ctrlPr>
                          <a:rPr lang="en-US" altLang="zh-CN" b="1" i="1" smtClean="0">
                            <a:solidFill>
                              <a:schemeClr val="accent6">
                                <a:lumMod val="50000"/>
                              </a:schemeClr>
                            </a:solidFill>
                            <a:latin typeface="Cambria Math" panose="02040503050406030204" pitchFamily="18" charset="0"/>
                          </a:rPr>
                        </m:ctrlPr>
                      </m:sSubPr>
                      <m:e>
                        <m:r>
                          <a:rPr lang="en-US" altLang="zh-CN" b="1" i="1" smtClean="0">
                            <a:solidFill>
                              <a:schemeClr val="accent6">
                                <a:lumMod val="50000"/>
                              </a:schemeClr>
                            </a:solidFill>
                            <a:latin typeface="Cambria Math" panose="02040503050406030204" pitchFamily="18" charset="0"/>
                          </a:rPr>
                          <m:t>𝑾</m:t>
                        </m:r>
                      </m:e>
                      <m:sub>
                        <m:r>
                          <a:rPr lang="en-US" altLang="zh-CN" b="1" i="1" smtClean="0">
                            <a:solidFill>
                              <a:schemeClr val="accent6">
                                <a:lumMod val="50000"/>
                              </a:schemeClr>
                            </a:solidFill>
                            <a:latin typeface="Cambria Math" panose="02040503050406030204" pitchFamily="18" charset="0"/>
                          </a:rPr>
                          <m:t>𝒌</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𝟏</m:t>
                        </m:r>
                      </m:sub>
                    </m:sSub>
                  </m:oMath>
                </a14:m>
                <a:r>
                  <a:rPr lang="zh-CN" altLang="en-US" b="1">
                    <a:solidFill>
                      <a:schemeClr val="accent6">
                        <a:lumMod val="50000"/>
                      </a:schemeClr>
                    </a:solidFill>
                  </a:rPr>
                  <a:t>第</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𝒊</m:t>
                    </m:r>
                  </m:oMath>
                </a14:m>
                <a:r>
                  <a:rPr lang="zh-CN" altLang="en-US" b="1">
                    <a:solidFill>
                      <a:schemeClr val="accent6">
                        <a:lumMod val="50000"/>
                      </a:schemeClr>
                    </a:solidFill>
                  </a:rPr>
                  <a:t>行相同</a:t>
                </a:r>
                <a:endParaRPr lang="en-US" altLang="zh-CN" b="1">
                  <a:solidFill>
                    <a:schemeClr val="accent6">
                      <a:lumMod val="50000"/>
                    </a:schemeClr>
                  </a:solidFill>
                </a:endParaRPr>
              </a:p>
            </p:txBody>
          </p:sp>
        </mc:Choice>
        <mc:Fallback xmlns="">
          <p:sp>
            <p:nvSpPr>
              <p:cNvPr id="27" name="文本框 26">
                <a:extLst>
                  <a:ext uri="{FF2B5EF4-FFF2-40B4-BE49-F238E27FC236}">
                    <a16:creationId xmlns:a16="http://schemas.microsoft.com/office/drawing/2014/main" id="{8FB826ED-F816-4C51-96B6-771F5D1678EC}"/>
                  </a:ext>
                </a:extLst>
              </p:cNvPr>
              <p:cNvSpPr txBox="1">
                <a:spLocks noRot="1" noChangeAspect="1" noMove="1" noResize="1" noEditPoints="1" noAdjustHandles="1" noChangeArrowheads="1" noChangeShapeType="1" noTextEdit="1"/>
              </p:cNvSpPr>
              <p:nvPr/>
            </p:nvSpPr>
            <p:spPr>
              <a:xfrm>
                <a:off x="8450157" y="3195829"/>
                <a:ext cx="3430669" cy="2371675"/>
              </a:xfrm>
              <a:prstGeom prst="rect">
                <a:avLst/>
              </a:prstGeom>
              <a:blipFill>
                <a:blip r:embed="rId4"/>
                <a:stretch>
                  <a:fillRect l="-1776" t="-1028" r="-1243" b="-30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843629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总结</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第二十讲  关系的闭包</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35</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总结</a:t>
            </a:r>
          </a:p>
        </p:txBody>
      </p:sp>
      <p:sp>
        <p:nvSpPr>
          <p:cNvPr id="2" name="文本框 1">
            <a:extLst>
              <a:ext uri="{FF2B5EF4-FFF2-40B4-BE49-F238E27FC236}">
                <a16:creationId xmlns:a16="http://schemas.microsoft.com/office/drawing/2014/main" id="{EF550948-0A88-4D14-B7D1-47069CABE5F1}"/>
              </a:ext>
            </a:extLst>
          </p:cNvPr>
          <p:cNvSpPr txBox="1"/>
          <p:nvPr/>
        </p:nvSpPr>
        <p:spPr>
          <a:xfrm>
            <a:off x="1696678" y="1395362"/>
            <a:ext cx="8798638" cy="2092881"/>
          </a:xfrm>
          <a:prstGeom prst="rect">
            <a:avLst/>
          </a:prstGeom>
          <a:solidFill>
            <a:schemeClr val="accent5">
              <a:lumMod val="20000"/>
              <a:lumOff val="80000"/>
              <a:alpha val="50000"/>
            </a:schemeClr>
          </a:solidFill>
        </p:spPr>
        <p:txBody>
          <a:bodyPr wrap="square" rtlCol="0">
            <a:spAutoFit/>
          </a:bodyPr>
          <a:lstStyle/>
          <a:p>
            <a:pPr algn="ctr">
              <a:spcBef>
                <a:spcPts val="600"/>
              </a:spcBef>
              <a:spcAft>
                <a:spcPts val="600"/>
              </a:spcAft>
            </a:pPr>
            <a:r>
              <a:rPr lang="zh-CN" altLang="en-US" sz="2800" b="1">
                <a:solidFill>
                  <a:srgbClr val="002060"/>
                </a:solidFill>
              </a:rPr>
              <a:t>关系闭包是包含该关系的满足某个性质的最小关系</a:t>
            </a:r>
          </a:p>
          <a:p>
            <a:pPr marL="342900" indent="-342900">
              <a:spcBef>
                <a:spcPts val="600"/>
              </a:spcBef>
              <a:spcAft>
                <a:spcPts val="600"/>
              </a:spcAft>
              <a:buFont typeface="Arial" panose="020B0604020202020204" pitchFamily="34" charset="0"/>
              <a:buChar char="•"/>
            </a:pPr>
            <a:r>
              <a:rPr lang="zh-CN" altLang="en-US" sz="2400" b="1">
                <a:solidFill>
                  <a:schemeClr val="accent6">
                    <a:lumMod val="50000"/>
                  </a:schemeClr>
                </a:solidFill>
                <a:latin typeface="楷体" panose="02010609060101010101" pitchFamily="49" charset="-122"/>
                <a:ea typeface="楷体" panose="02010609060101010101" pitchFamily="49" charset="-122"/>
              </a:rPr>
              <a:t>利用关系闭包定义，特别是闭包的最小性证明其基本性质</a:t>
            </a:r>
            <a:endParaRPr lang="en-US" altLang="zh-CN" sz="2400" b="1">
              <a:solidFill>
                <a:schemeClr val="accent6">
                  <a:lumMod val="50000"/>
                </a:schemeClr>
              </a:solidFill>
              <a:latin typeface="楷体" panose="02010609060101010101" pitchFamily="49" charset="-122"/>
              <a:ea typeface="楷体" panose="02010609060101010101" pitchFamily="49" charset="-122"/>
            </a:endParaRPr>
          </a:p>
          <a:p>
            <a:pPr marL="342900" indent="-342900">
              <a:spcBef>
                <a:spcPts val="600"/>
              </a:spcBef>
              <a:spcAft>
                <a:spcPts val="600"/>
              </a:spcAft>
              <a:buFont typeface="Arial" panose="020B0604020202020204" pitchFamily="34" charset="0"/>
              <a:buChar char="•"/>
            </a:pPr>
            <a:r>
              <a:rPr lang="zh-CN" altLang="en-US" sz="2400" b="1">
                <a:solidFill>
                  <a:schemeClr val="accent6">
                    <a:lumMod val="50000"/>
                  </a:schemeClr>
                </a:solidFill>
                <a:latin typeface="楷体" panose="02010609060101010101" pitchFamily="49" charset="-122"/>
                <a:ea typeface="楷体" panose="02010609060101010101" pitchFamily="49" charset="-122"/>
              </a:rPr>
              <a:t>关系闭包的计算，特别是传递闭包计算公式的证明和计算算法</a:t>
            </a:r>
          </a:p>
          <a:p>
            <a:pPr marL="800100" lvl="1" indent="-342900">
              <a:spcBef>
                <a:spcPts val="600"/>
              </a:spcBef>
              <a:spcAft>
                <a:spcPts val="600"/>
              </a:spcAft>
              <a:buFont typeface="Arial" panose="020B0604020202020204" pitchFamily="34" charset="0"/>
              <a:buChar char="•"/>
            </a:pPr>
            <a:r>
              <a:rPr lang="zh-CN" altLang="en-US" sz="2400" b="1">
                <a:solidFill>
                  <a:schemeClr val="accent6">
                    <a:lumMod val="50000"/>
                  </a:schemeClr>
                </a:solidFill>
                <a:latin typeface="+mn-ea"/>
              </a:rPr>
              <a:t>利用矩阵逻辑积计算和使用</a:t>
            </a:r>
            <a:r>
              <a:rPr lang="en-US" altLang="zh-CN" sz="2400" b="1">
                <a:solidFill>
                  <a:schemeClr val="accent6">
                    <a:lumMod val="50000"/>
                  </a:schemeClr>
                </a:solidFill>
                <a:latin typeface="+mn-ea"/>
              </a:rPr>
              <a:t>Warshall</a:t>
            </a:r>
            <a:r>
              <a:rPr lang="zh-CN" altLang="en-US" sz="2400" b="1">
                <a:solidFill>
                  <a:schemeClr val="accent6">
                    <a:lumMod val="50000"/>
                  </a:schemeClr>
                </a:solidFill>
                <a:latin typeface="+mn-ea"/>
              </a:rPr>
              <a:t>算法计算传递闭包</a:t>
            </a:r>
          </a:p>
        </p:txBody>
      </p:sp>
      <p:sp>
        <p:nvSpPr>
          <p:cNvPr id="4" name="文本框 3">
            <a:extLst>
              <a:ext uri="{FF2B5EF4-FFF2-40B4-BE49-F238E27FC236}">
                <a16:creationId xmlns:a16="http://schemas.microsoft.com/office/drawing/2014/main" id="{79046192-3E11-4E79-BCD3-91093B8CC99E}"/>
              </a:ext>
            </a:extLst>
          </p:cNvPr>
          <p:cNvSpPr txBox="1"/>
          <p:nvPr/>
        </p:nvSpPr>
        <p:spPr>
          <a:xfrm>
            <a:off x="1630229" y="3858102"/>
            <a:ext cx="8931536" cy="2092881"/>
          </a:xfrm>
          <a:prstGeom prst="rect">
            <a:avLst/>
          </a:prstGeom>
          <a:solidFill>
            <a:schemeClr val="accent2">
              <a:lumMod val="20000"/>
              <a:lumOff val="80000"/>
            </a:schemeClr>
          </a:solidFill>
        </p:spPr>
        <p:txBody>
          <a:bodyPr wrap="square" rtlCol="0">
            <a:spAutoFit/>
          </a:bodyPr>
          <a:lstStyle/>
          <a:p>
            <a:pPr algn="ctr">
              <a:spcAft>
                <a:spcPts val="600"/>
              </a:spcAft>
            </a:pPr>
            <a:r>
              <a:rPr lang="zh-CN" altLang="en-US" sz="2800" b="1">
                <a:solidFill>
                  <a:srgbClr val="C00000"/>
                </a:solidFill>
              </a:rPr>
              <a:t>学习这一部分的目标</a:t>
            </a:r>
          </a:p>
          <a:p>
            <a:pPr marL="342900" indent="-342900">
              <a:spcBef>
                <a:spcPts val="600"/>
              </a:spcBef>
              <a:spcAft>
                <a:spcPts val="600"/>
              </a:spcAft>
              <a:buFont typeface="Arial" panose="020B0604020202020204" pitchFamily="34" charset="0"/>
              <a:buChar char="•"/>
            </a:pPr>
            <a:r>
              <a:rPr lang="zh-CN" altLang="en-US" sz="2400" b="1">
                <a:solidFill>
                  <a:schemeClr val="accent2">
                    <a:lumMod val="50000"/>
                  </a:schemeClr>
                </a:solidFill>
                <a:latin typeface="楷体" panose="02010609060101010101" pitchFamily="49" charset="-122"/>
                <a:ea typeface="楷体" panose="02010609060101010101" pitchFamily="49" charset="-122"/>
              </a:rPr>
              <a:t>能计算关系闭包，并能证明关系闭包与关系运算之间的联系</a:t>
            </a:r>
          </a:p>
          <a:p>
            <a:pPr marL="800100" lvl="1" indent="-342900">
              <a:spcBef>
                <a:spcPts val="600"/>
              </a:spcBef>
              <a:spcAft>
                <a:spcPts val="600"/>
              </a:spcAft>
              <a:buFont typeface="Arial" panose="020B0604020202020204" pitchFamily="34" charset="0"/>
              <a:buChar char="•"/>
            </a:pPr>
            <a:r>
              <a:rPr lang="zh-CN" altLang="en-US" sz="2400" b="1">
                <a:solidFill>
                  <a:schemeClr val="accent2">
                    <a:lumMod val="50000"/>
                  </a:schemeClr>
                </a:solidFill>
                <a:latin typeface="+mn-ea"/>
              </a:rPr>
              <a:t>特别是能利用矩阵逻辑积运算和</a:t>
            </a:r>
            <a:r>
              <a:rPr lang="en-US" altLang="zh-CN" sz="2400" b="1">
                <a:solidFill>
                  <a:schemeClr val="accent2">
                    <a:lumMod val="50000"/>
                  </a:schemeClr>
                </a:solidFill>
                <a:latin typeface="+mn-ea"/>
              </a:rPr>
              <a:t>Warshall</a:t>
            </a:r>
            <a:r>
              <a:rPr lang="zh-CN" altLang="en-US" sz="2400" b="1">
                <a:solidFill>
                  <a:schemeClr val="accent2">
                    <a:lumMod val="50000"/>
                  </a:schemeClr>
                </a:solidFill>
                <a:latin typeface="+mn-ea"/>
              </a:rPr>
              <a:t>算法计算传递闭包</a:t>
            </a:r>
          </a:p>
          <a:p>
            <a:pPr marL="342900" indent="-342900">
              <a:spcBef>
                <a:spcPts val="600"/>
              </a:spcBef>
              <a:spcAft>
                <a:spcPts val="600"/>
              </a:spcAft>
              <a:buFont typeface="Arial" panose="020B0604020202020204" pitchFamily="34" charset="0"/>
              <a:buChar char="•"/>
            </a:pPr>
            <a:r>
              <a:rPr lang="zh-CN" altLang="en-US" sz="2400" b="1">
                <a:solidFill>
                  <a:schemeClr val="accent2">
                    <a:lumMod val="50000"/>
                  </a:schemeClr>
                </a:solidFill>
                <a:latin typeface="楷体" panose="02010609060101010101" pitchFamily="49" charset="-122"/>
                <a:ea typeface="楷体" panose="02010609060101010101" pitchFamily="49" charset="-122"/>
              </a:rPr>
              <a:t>能利用关系闭包的定义证明有关关系闭包的一些简单性质</a:t>
            </a:r>
          </a:p>
        </p:txBody>
      </p:sp>
    </p:spTree>
    <p:extLst>
      <p:ext uri="{BB962C8B-B14F-4D97-AF65-F5344CB8AC3E}">
        <p14:creationId xmlns:p14="http://schemas.microsoft.com/office/powerpoint/2010/main" val="3753134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作业</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第二十讲  关系的闭包</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511C6389-7226-43B9-9250-70FB7F990DBF}" type="slidenum">
              <a:rPr lang="en-US" altLang="zh-CN" smtClean="0">
                <a:latin typeface="Arial" panose="020B0604020202020204" pitchFamily="34" charset="0"/>
                <a:ea typeface="楷体" panose="02010609060101010101" pitchFamily="49" charset="-122"/>
                <a:cs typeface="Arial" panose="020B0604020202020204" pitchFamily="34" charset="0"/>
              </a:rPr>
              <a:t>36</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作业</a:t>
            </a:r>
          </a:p>
        </p:txBody>
      </p:sp>
      <p:sp>
        <p:nvSpPr>
          <p:cNvPr id="2" name="文本框 1">
            <a:extLst>
              <a:ext uri="{FF2B5EF4-FFF2-40B4-BE49-F238E27FC236}">
                <a16:creationId xmlns:a16="http://schemas.microsoft.com/office/drawing/2014/main" id="{89EF1AFF-D150-4D24-BB32-695DDFCBCE6E}"/>
              </a:ext>
            </a:extLst>
          </p:cNvPr>
          <p:cNvSpPr txBox="1"/>
          <p:nvPr/>
        </p:nvSpPr>
        <p:spPr>
          <a:xfrm>
            <a:off x="1007165" y="3167390"/>
            <a:ext cx="9103862" cy="584775"/>
          </a:xfrm>
          <a:prstGeom prst="rect">
            <a:avLst/>
          </a:prstGeom>
          <a:solidFill>
            <a:schemeClr val="accent4">
              <a:lumMod val="20000"/>
              <a:lumOff val="80000"/>
            </a:schemeClr>
          </a:solidFill>
        </p:spPr>
        <p:txBody>
          <a:bodyPr wrap="square" rtlCol="0">
            <a:spAutoFit/>
          </a:bodyPr>
          <a:lstStyle/>
          <a:p>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教材练习</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6.24</a:t>
            </a:r>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、练习</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6.26</a:t>
            </a:r>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和练习</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6.27</a:t>
            </a:r>
            <a:endParaRPr lang="zh-CN" altLang="en-US" sz="3200" b="1" dirty="0">
              <a:solidFill>
                <a:srgbClr val="C00000"/>
              </a:solidFill>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1186564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第二十讲  关系的闭包</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a:t>
            </a: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 name="文本框 1">
            <a:extLst>
              <a:ext uri="{FF2B5EF4-FFF2-40B4-BE49-F238E27FC236}">
                <a16:creationId xmlns:a16="http://schemas.microsoft.com/office/drawing/2014/main" id="{F3778FC1-0A49-4C7B-8763-0ABD47A13328}"/>
              </a:ext>
            </a:extLst>
          </p:cNvPr>
          <p:cNvSpPr txBox="1"/>
          <p:nvPr/>
        </p:nvSpPr>
        <p:spPr>
          <a:xfrm>
            <a:off x="1921252" y="2001283"/>
            <a:ext cx="8571678" cy="2383794"/>
          </a:xfrm>
          <a:prstGeom prst="rect">
            <a:avLst/>
          </a:prstGeom>
          <a:noFill/>
        </p:spPr>
        <p:txBody>
          <a:bodyPr wrap="square" rtlCol="0">
            <a:spAutoFit/>
          </a:bodyPr>
          <a:lstStyle/>
          <a:p>
            <a:pPr algn="ctr">
              <a:lnSpc>
                <a:spcPct val="200000"/>
              </a:lnSpc>
            </a:pPr>
            <a:r>
              <a:rPr lang="zh-CN" altLang="en-US" sz="4000">
                <a:solidFill>
                  <a:srgbClr val="C00000"/>
                </a:solidFill>
                <a:latin typeface="华文新魏" panose="02010800040101010101" pitchFamily="2" charset="-122"/>
                <a:ea typeface="华文新魏" panose="02010800040101010101" pitchFamily="2" charset="-122"/>
              </a:rPr>
              <a:t>谢谢大家！</a:t>
            </a:r>
            <a:endParaRPr lang="en-US" altLang="zh-CN" sz="4000">
              <a:solidFill>
                <a:srgbClr val="C00000"/>
              </a:solidFill>
              <a:latin typeface="华文新魏" panose="02010800040101010101" pitchFamily="2" charset="-122"/>
              <a:ea typeface="华文新魏" panose="02010800040101010101" pitchFamily="2" charset="-122"/>
            </a:endParaRPr>
          </a:p>
          <a:p>
            <a:pPr algn="ctr">
              <a:lnSpc>
                <a:spcPct val="200000"/>
              </a:lnSpc>
            </a:pPr>
            <a:r>
              <a:rPr lang="zh-CN" altLang="en-US" sz="4000">
                <a:solidFill>
                  <a:srgbClr val="C00000"/>
                </a:solidFill>
                <a:latin typeface="华文新魏" panose="02010800040101010101" pitchFamily="2" charset="-122"/>
                <a:ea typeface="华文新魏" panose="02010800040101010101" pitchFamily="2" charset="-122"/>
              </a:rPr>
              <a:t>有什么问题和建议请及时反馈给老师！</a:t>
            </a:r>
          </a:p>
        </p:txBody>
      </p:sp>
    </p:spTree>
    <p:extLst>
      <p:ext uri="{BB962C8B-B14F-4D97-AF65-F5344CB8AC3E}">
        <p14:creationId xmlns:p14="http://schemas.microsoft.com/office/powerpoint/2010/main" val="3807570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关系闭包的定义与基本性质</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第二十讲  关系的闭包</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4</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关系闭包的基本性质</a:t>
            </a: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1DACE884-0257-43F4-B7F1-92992E2D55F0}"/>
                  </a:ext>
                </a:extLst>
              </p:cNvPr>
              <p:cNvSpPr txBox="1"/>
              <p:nvPr/>
            </p:nvSpPr>
            <p:spPr>
              <a:xfrm>
                <a:off x="675203" y="1336508"/>
                <a:ext cx="4839883" cy="1508105"/>
              </a:xfrm>
              <a:prstGeom prst="rect">
                <a:avLst/>
              </a:prstGeom>
              <a:solidFill>
                <a:schemeClr val="accent5">
                  <a:lumMod val="20000"/>
                  <a:lumOff val="80000"/>
                </a:schemeClr>
              </a:solidFill>
            </p:spPr>
            <p:txBody>
              <a:bodyPr wrap="square" rtlCol="0">
                <a:spAutoFit/>
              </a:bodyPr>
              <a:lstStyle/>
              <a:p>
                <a:pPr marL="342900" indent="-342900">
                  <a:spcBef>
                    <a:spcPts val="600"/>
                  </a:spcBef>
                  <a:spcAft>
                    <a:spcPts val="600"/>
                  </a:spcAft>
                  <a:buFont typeface="Arial" panose="020B0604020202020204" pitchFamily="34" charset="0"/>
                  <a:buChar char="•"/>
                </a:pPr>
                <a14:m>
                  <m:oMath xmlns:m="http://schemas.openxmlformats.org/officeDocument/2006/math">
                    <m:r>
                      <a:rPr lang="en-US" altLang="zh-CN" sz="2400" b="1" i="1" smtClean="0">
                        <a:solidFill>
                          <a:srgbClr val="002060"/>
                        </a:solidFill>
                        <a:latin typeface="Cambria Math" panose="02040503050406030204" pitchFamily="18" charset="0"/>
                      </a:rPr>
                      <m:t>𝑹</m:t>
                    </m:r>
                  </m:oMath>
                </a14:m>
                <a:r>
                  <a:rPr lang="zh-CN" altLang="en-US" sz="2400" b="1">
                    <a:solidFill>
                      <a:srgbClr val="002060"/>
                    </a:solidFill>
                    <a:latin typeface="楷体" panose="02010609060101010101" pitchFamily="49" charset="-122"/>
                    <a:ea typeface="楷体" panose="02010609060101010101" pitchFamily="49" charset="-122"/>
                  </a:rPr>
                  <a:t>是自反关系当且仅当</a:t>
                </a:r>
                <a14:m>
                  <m:oMath xmlns:m="http://schemas.openxmlformats.org/officeDocument/2006/math">
                    <m:r>
                      <a:rPr lang="en-US" altLang="zh-CN" sz="2400" b="1" i="1" smtClean="0">
                        <a:solidFill>
                          <a:srgbClr val="002060"/>
                        </a:solidFill>
                        <a:latin typeface="Cambria Math" panose="02040503050406030204" pitchFamily="18" charset="0"/>
                      </a:rPr>
                      <m:t>𝒓</m:t>
                    </m:r>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𝑹</m:t>
                    </m:r>
                    <m:r>
                      <a:rPr lang="en-US" altLang="zh-CN" sz="2400" b="1" i="1">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𝑹</m:t>
                    </m:r>
                  </m:oMath>
                </a14:m>
                <a:endParaRPr lang="en-US" altLang="zh-CN" sz="2400" b="1">
                  <a:solidFill>
                    <a:srgbClr val="002060"/>
                  </a:solidFill>
                  <a:latin typeface="楷体" panose="02010609060101010101" pitchFamily="49" charset="-122"/>
                  <a:ea typeface="楷体" panose="02010609060101010101" pitchFamily="49" charset="-122"/>
                </a:endParaRPr>
              </a:p>
              <a:p>
                <a:pPr marL="342900" indent="-342900">
                  <a:spcBef>
                    <a:spcPts val="600"/>
                  </a:spcBef>
                  <a:spcAft>
                    <a:spcPts val="600"/>
                  </a:spcAft>
                  <a:buFont typeface="Arial" panose="020B0604020202020204" pitchFamily="34" charset="0"/>
                  <a:buChar char="•"/>
                </a:pPr>
                <a14:m>
                  <m:oMath xmlns:m="http://schemas.openxmlformats.org/officeDocument/2006/math">
                    <m:r>
                      <a:rPr lang="en-US" altLang="zh-CN" sz="2400" b="1" i="1" smtClean="0">
                        <a:solidFill>
                          <a:srgbClr val="002060"/>
                        </a:solidFill>
                        <a:latin typeface="Cambria Math" panose="02040503050406030204" pitchFamily="18" charset="0"/>
                      </a:rPr>
                      <m:t>𝑹</m:t>
                    </m:r>
                  </m:oMath>
                </a14:m>
                <a:r>
                  <a:rPr lang="zh-CN" altLang="en-US" sz="2400" b="1">
                    <a:solidFill>
                      <a:srgbClr val="002060"/>
                    </a:solidFill>
                    <a:latin typeface="楷体" panose="02010609060101010101" pitchFamily="49" charset="-122"/>
                    <a:ea typeface="楷体" panose="02010609060101010101" pitchFamily="49" charset="-122"/>
                  </a:rPr>
                  <a:t>是对称关系当且仅当</a:t>
                </a:r>
                <a14:m>
                  <m:oMath xmlns:m="http://schemas.openxmlformats.org/officeDocument/2006/math">
                    <m:r>
                      <a:rPr lang="en-US" altLang="zh-CN" sz="2400" b="1" i="1" smtClean="0">
                        <a:solidFill>
                          <a:srgbClr val="002060"/>
                        </a:solidFill>
                        <a:latin typeface="Cambria Math" panose="02040503050406030204" pitchFamily="18" charset="0"/>
                      </a:rPr>
                      <m:t>𝒔</m:t>
                    </m:r>
                    <m:d>
                      <m:dPr>
                        <m:ctrlPr>
                          <a:rPr lang="en-US" altLang="zh-CN" sz="2400" b="1" i="1" smtClean="0">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𝑹</m:t>
                        </m:r>
                      </m:e>
                    </m:d>
                    <m:r>
                      <a:rPr lang="en-US" altLang="zh-CN" sz="2400" b="1" i="1">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𝑹</m:t>
                    </m:r>
                  </m:oMath>
                </a14:m>
                <a:endParaRPr lang="en-US" altLang="zh-CN" sz="2400" b="1">
                  <a:solidFill>
                    <a:srgbClr val="002060"/>
                  </a:solidFill>
                  <a:latin typeface="楷体" panose="02010609060101010101" pitchFamily="49" charset="-122"/>
                  <a:ea typeface="楷体" panose="02010609060101010101" pitchFamily="49" charset="-122"/>
                </a:endParaRPr>
              </a:p>
              <a:p>
                <a:pPr marL="342900" indent="-342900">
                  <a:spcBef>
                    <a:spcPts val="600"/>
                  </a:spcBef>
                  <a:spcAft>
                    <a:spcPts val="600"/>
                  </a:spcAft>
                  <a:buFont typeface="Arial" panose="020B0604020202020204" pitchFamily="34" charset="0"/>
                  <a:buChar char="•"/>
                </a:pPr>
                <a14:m>
                  <m:oMath xmlns:m="http://schemas.openxmlformats.org/officeDocument/2006/math">
                    <m:r>
                      <a:rPr lang="en-US" altLang="zh-CN" sz="2400" b="1" i="1" smtClean="0">
                        <a:solidFill>
                          <a:srgbClr val="002060"/>
                        </a:solidFill>
                        <a:latin typeface="Cambria Math" panose="02040503050406030204" pitchFamily="18" charset="0"/>
                      </a:rPr>
                      <m:t>𝑹</m:t>
                    </m:r>
                  </m:oMath>
                </a14:m>
                <a:r>
                  <a:rPr lang="zh-CN" altLang="en-US" sz="2400" b="1">
                    <a:solidFill>
                      <a:srgbClr val="002060"/>
                    </a:solidFill>
                    <a:latin typeface="楷体" panose="02010609060101010101" pitchFamily="49" charset="-122"/>
                    <a:ea typeface="楷体" panose="02010609060101010101" pitchFamily="49" charset="-122"/>
                  </a:rPr>
                  <a:t>是传递关系当且仅当</a:t>
                </a:r>
                <a14:m>
                  <m:oMath xmlns:m="http://schemas.openxmlformats.org/officeDocument/2006/math">
                    <m:r>
                      <a:rPr lang="en-US" altLang="zh-CN" sz="2400" b="1" i="1" smtClean="0">
                        <a:solidFill>
                          <a:srgbClr val="002060"/>
                        </a:solidFill>
                        <a:latin typeface="Cambria Math" panose="02040503050406030204" pitchFamily="18" charset="0"/>
                      </a:rPr>
                      <m:t>𝒕</m:t>
                    </m:r>
                    <m:d>
                      <m:dPr>
                        <m:ctrlPr>
                          <a:rPr lang="en-US" altLang="zh-CN" sz="2400" b="1" i="1" smtClean="0">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𝑹</m:t>
                        </m:r>
                      </m:e>
                    </m:d>
                    <m:r>
                      <a:rPr lang="en-US" altLang="zh-CN" sz="2400" b="1" i="1">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𝑹</m:t>
                    </m:r>
                  </m:oMath>
                </a14:m>
                <a:endParaRPr lang="zh-CN" altLang="en-US" sz="2400" b="1">
                  <a:solidFill>
                    <a:srgbClr val="002060"/>
                  </a:solidFill>
                  <a:latin typeface="楷体" panose="02010609060101010101" pitchFamily="49" charset="-122"/>
                  <a:ea typeface="楷体" panose="02010609060101010101" pitchFamily="49" charset="-122"/>
                </a:endParaRPr>
              </a:p>
            </p:txBody>
          </p:sp>
        </mc:Choice>
        <mc:Fallback>
          <p:sp>
            <p:nvSpPr>
              <p:cNvPr id="2" name="文本框 1">
                <a:extLst>
                  <a:ext uri="{FF2B5EF4-FFF2-40B4-BE49-F238E27FC236}">
                    <a16:creationId xmlns:a16="http://schemas.microsoft.com/office/drawing/2014/main" id="{1DACE884-0257-43F4-B7F1-92992E2D55F0}"/>
                  </a:ext>
                </a:extLst>
              </p:cNvPr>
              <p:cNvSpPr txBox="1">
                <a:spLocks noRot="1" noChangeAspect="1" noMove="1" noResize="1" noEditPoints="1" noAdjustHandles="1" noChangeArrowheads="1" noChangeShapeType="1" noTextEdit="1"/>
              </p:cNvSpPr>
              <p:nvPr/>
            </p:nvSpPr>
            <p:spPr>
              <a:xfrm>
                <a:off x="675203" y="1336508"/>
                <a:ext cx="4839883" cy="1508105"/>
              </a:xfrm>
              <a:prstGeom prst="rect">
                <a:avLst/>
              </a:prstGeom>
              <a:blipFill>
                <a:blip r:embed="rId2"/>
                <a:stretch>
                  <a:fillRect l="-1763" t="-4435" b="-7258"/>
                </a:stretch>
              </a:blipFill>
            </p:spPr>
            <p:txBody>
              <a:bodyPr/>
              <a:lstStyle/>
              <a:p>
                <a:r>
                  <a:rPr lang="zh-CN" altLang="en-US">
                    <a:noFill/>
                  </a:rPr>
                  <a:t> </a:t>
                </a:r>
              </a:p>
            </p:txBody>
          </p:sp>
        </mc:Fallback>
      </mc:AlternateContent>
      <p:grpSp>
        <p:nvGrpSpPr>
          <p:cNvPr id="18" name="组合 17">
            <a:extLst>
              <a:ext uri="{FF2B5EF4-FFF2-40B4-BE49-F238E27FC236}">
                <a16:creationId xmlns:a16="http://schemas.microsoft.com/office/drawing/2014/main" id="{EE494530-ED79-45BE-9585-F889ADAD4309}"/>
              </a:ext>
            </a:extLst>
          </p:cNvPr>
          <p:cNvGrpSpPr/>
          <p:nvPr/>
        </p:nvGrpSpPr>
        <p:grpSpPr>
          <a:xfrm>
            <a:off x="615819" y="1123376"/>
            <a:ext cx="10986678" cy="4738805"/>
            <a:chOff x="615819" y="1123376"/>
            <a:chExt cx="10986678" cy="4738805"/>
          </a:xfrm>
        </p:grpSpPr>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72587DF5-AFC8-456E-B7E9-72B64B5A138E}"/>
                    </a:ext>
                  </a:extLst>
                </p:cNvPr>
                <p:cNvSpPr txBox="1"/>
                <p:nvPr/>
              </p:nvSpPr>
              <p:spPr>
                <a:xfrm>
                  <a:off x="8467879" y="1123376"/>
                  <a:ext cx="1730123" cy="707886"/>
                </a:xfrm>
                <a:prstGeom prst="rect">
                  <a:avLst/>
                </a:prstGeom>
                <a:solidFill>
                  <a:schemeClr val="accent2">
                    <a:lumMod val="20000"/>
                    <a:lumOff val="80000"/>
                  </a:schemeClr>
                </a:solidFill>
              </p:spPr>
              <p:txBody>
                <a:bodyPr wrap="square" rtlCol="0">
                  <a:spAutoFit/>
                </a:bodyPr>
                <a:lstStyle/>
                <a:p>
                  <a:r>
                    <a:rPr lang="zh-CN" altLang="en-US" sz="2000" b="1">
                      <a:solidFill>
                        <a:schemeClr val="accent2">
                          <a:lumMod val="50000"/>
                        </a:schemeClr>
                      </a:solidFill>
                    </a:rPr>
                    <a:t>设</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𝑹</m:t>
                      </m:r>
                    </m:oMath>
                  </a14:m>
                  <a:r>
                    <a:rPr lang="zh-CN" altLang="en-US" sz="2000" b="1">
                      <a:solidFill>
                        <a:schemeClr val="accent2">
                          <a:lumMod val="50000"/>
                        </a:schemeClr>
                      </a:solidFill>
                    </a:rPr>
                    <a:t>是非空集</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𝑨</m:t>
                      </m:r>
                    </m:oMath>
                  </a14:m>
                  <a:r>
                    <a:rPr lang="zh-CN" altLang="en-US" sz="2000" b="1">
                      <a:solidFill>
                        <a:schemeClr val="accent2">
                          <a:lumMod val="50000"/>
                        </a:schemeClr>
                      </a:solidFill>
                    </a:rPr>
                    <a:t>上的关系</a:t>
                  </a:r>
                </a:p>
              </p:txBody>
            </p:sp>
          </mc:Choice>
          <mc:Fallback>
            <p:sp>
              <p:nvSpPr>
                <p:cNvPr id="12" name="文本框 11">
                  <a:extLst>
                    <a:ext uri="{FF2B5EF4-FFF2-40B4-BE49-F238E27FC236}">
                      <a16:creationId xmlns:a16="http://schemas.microsoft.com/office/drawing/2014/main" id="{72587DF5-AFC8-456E-B7E9-72B64B5A138E}"/>
                    </a:ext>
                  </a:extLst>
                </p:cNvPr>
                <p:cNvSpPr txBox="1">
                  <a:spLocks noRot="1" noChangeAspect="1" noMove="1" noResize="1" noEditPoints="1" noAdjustHandles="1" noChangeArrowheads="1" noChangeShapeType="1" noTextEdit="1"/>
                </p:cNvSpPr>
                <p:nvPr/>
              </p:nvSpPr>
              <p:spPr>
                <a:xfrm>
                  <a:off x="8467879" y="1123376"/>
                  <a:ext cx="1730123" cy="707886"/>
                </a:xfrm>
                <a:prstGeom prst="rect">
                  <a:avLst/>
                </a:prstGeom>
                <a:blipFill>
                  <a:blip r:embed="rId3"/>
                  <a:stretch>
                    <a:fillRect l="-3521" t="-4310" b="-14655"/>
                  </a:stretch>
                </a:blipFill>
              </p:spPr>
              <p:txBody>
                <a:bodyPr/>
                <a:lstStyle/>
                <a:p>
                  <a:r>
                    <a:rPr lang="zh-CN" altLang="en-US">
                      <a:noFill/>
                    </a:rPr>
                    <a:t> </a:t>
                  </a:r>
                </a:p>
              </p:txBody>
            </p:sp>
          </mc:Fallback>
        </mc:AlternateContent>
        <p:grpSp>
          <p:nvGrpSpPr>
            <p:cNvPr id="34" name="组合 33">
              <a:extLst>
                <a:ext uri="{FF2B5EF4-FFF2-40B4-BE49-F238E27FC236}">
                  <a16:creationId xmlns:a16="http://schemas.microsoft.com/office/drawing/2014/main" id="{971588B6-DCF7-4A30-BA6B-CD10B7A839D7}"/>
                </a:ext>
              </a:extLst>
            </p:cNvPr>
            <p:cNvGrpSpPr/>
            <p:nvPr/>
          </p:nvGrpSpPr>
          <p:grpSpPr>
            <a:xfrm>
              <a:off x="6892349" y="2253774"/>
              <a:ext cx="4657519" cy="3430382"/>
              <a:chOff x="6374485" y="2170877"/>
              <a:chExt cx="4657519" cy="3430382"/>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AC04153-65BE-4A0C-A507-C04C6014683A}"/>
                      </a:ext>
                    </a:extLst>
                  </p:cNvPr>
                  <p:cNvSpPr txBox="1"/>
                  <p:nvPr/>
                </p:nvSpPr>
                <p:spPr>
                  <a:xfrm>
                    <a:off x="6604729" y="2170877"/>
                    <a:ext cx="3249739" cy="400110"/>
                  </a:xfrm>
                  <a:prstGeom prst="rect">
                    <a:avLst/>
                  </a:prstGeom>
                  <a:solidFill>
                    <a:schemeClr val="accent2">
                      <a:lumMod val="20000"/>
                      <a:lumOff val="80000"/>
                    </a:schemeClr>
                  </a:solidFill>
                </p:spPr>
                <p:txBody>
                  <a:bodyPr wrap="square" rtlCol="0">
                    <a:spAutoFit/>
                  </a:bodyPr>
                  <a:lstStyle/>
                  <a:p>
                    <a14:m>
                      <m:oMath xmlns:m="http://schemas.openxmlformats.org/officeDocument/2006/math">
                        <m:r>
                          <a:rPr lang="en-US" altLang="zh-CN" sz="2000" b="1" i="1" smtClean="0">
                            <a:solidFill>
                              <a:srgbClr val="002060"/>
                            </a:solidFill>
                            <a:latin typeface="Cambria Math" panose="02040503050406030204" pitchFamily="18" charset="0"/>
                          </a:rPr>
                          <m:t>𝑹</m:t>
                        </m:r>
                      </m:oMath>
                    </a14:m>
                    <a:r>
                      <a:rPr lang="zh-CN" altLang="en-US" sz="2000" b="1">
                        <a:solidFill>
                          <a:srgbClr val="002060"/>
                        </a:solidFill>
                      </a:rPr>
                      <a:t>是自反关系</a:t>
                    </a:r>
                    <a14:m>
                      <m:oMath xmlns:m="http://schemas.openxmlformats.org/officeDocument/2006/math">
                        <m:r>
                          <a:rPr lang="en-US" altLang="zh-CN" sz="2000" b="1" i="0"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𝒓</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𝑹</m:t>
                            </m:r>
                          </m:e>
                        </m:d>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𝑹</m:t>
                        </m:r>
                      </m:oMath>
                    </a14:m>
                    <a:endParaRPr lang="zh-CN" altLang="en-US" sz="2000" b="1">
                      <a:solidFill>
                        <a:srgbClr val="002060"/>
                      </a:solidFill>
                    </a:endParaRPr>
                  </a:p>
                </p:txBody>
              </p:sp>
            </mc:Choice>
            <mc:Fallback xmlns="">
              <p:sp>
                <p:nvSpPr>
                  <p:cNvPr id="3" name="文本框 2">
                    <a:extLst>
                      <a:ext uri="{FF2B5EF4-FFF2-40B4-BE49-F238E27FC236}">
                        <a16:creationId xmlns:a16="http://schemas.microsoft.com/office/drawing/2014/main" id="{9AC04153-65BE-4A0C-A507-C04C6014683A}"/>
                      </a:ext>
                    </a:extLst>
                  </p:cNvPr>
                  <p:cNvSpPr txBox="1">
                    <a:spLocks noRot="1" noChangeAspect="1" noMove="1" noResize="1" noEditPoints="1" noAdjustHandles="1" noChangeArrowheads="1" noChangeShapeType="1" noTextEdit="1"/>
                  </p:cNvSpPr>
                  <p:nvPr/>
                </p:nvSpPr>
                <p:spPr>
                  <a:xfrm>
                    <a:off x="6604729" y="2170877"/>
                    <a:ext cx="3249739" cy="400110"/>
                  </a:xfrm>
                  <a:prstGeom prst="rect">
                    <a:avLst/>
                  </a:prstGeom>
                  <a:blipFill>
                    <a:blip r:embed="rId40"/>
                    <a:stretch>
                      <a:fillRect t="-9231" b="-2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32C7BE5-B4B7-4B4E-B7CE-9556D2646314}"/>
                      </a:ext>
                    </a:extLst>
                  </p:cNvPr>
                  <p:cNvSpPr txBox="1"/>
                  <p:nvPr/>
                </p:nvSpPr>
                <p:spPr>
                  <a:xfrm>
                    <a:off x="7538863" y="3087095"/>
                    <a:ext cx="1381469" cy="400110"/>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𝒓</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𝑹</m:t>
                              </m:r>
                            </m:e>
                          </m:d>
                          <m:r>
                            <a:rPr lang="en-US" altLang="zh-CN" sz="2000" b="1" i="1" smtClean="0">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 </m:t>
                          </m:r>
                          <m:r>
                            <a:rPr lang="en-US" altLang="zh-CN" sz="2000" b="1" i="1">
                              <a:solidFill>
                                <a:srgbClr val="002060"/>
                              </a:solidFill>
                              <a:latin typeface="Cambria Math" panose="02040503050406030204" pitchFamily="18" charset="0"/>
                            </a:rPr>
                            <m:t>𝑹</m:t>
                          </m:r>
                        </m:oMath>
                      </m:oMathPara>
                    </a14:m>
                    <a:endParaRPr lang="zh-CN" altLang="en-US" sz="2000" b="1">
                      <a:solidFill>
                        <a:srgbClr val="002060"/>
                      </a:solidFill>
                    </a:endParaRPr>
                  </a:p>
                </p:txBody>
              </p:sp>
            </mc:Choice>
            <mc:Fallback xmlns="">
              <p:sp>
                <p:nvSpPr>
                  <p:cNvPr id="4" name="文本框 3">
                    <a:extLst>
                      <a:ext uri="{FF2B5EF4-FFF2-40B4-BE49-F238E27FC236}">
                        <a16:creationId xmlns:a16="http://schemas.microsoft.com/office/drawing/2014/main" id="{432C7BE5-B4B7-4B4E-B7CE-9556D2646314}"/>
                      </a:ext>
                    </a:extLst>
                  </p:cNvPr>
                  <p:cNvSpPr txBox="1">
                    <a:spLocks noRot="1" noChangeAspect="1" noMove="1" noResize="1" noEditPoints="1" noAdjustHandles="1" noChangeArrowheads="1" noChangeShapeType="1" noTextEdit="1"/>
                  </p:cNvSpPr>
                  <p:nvPr/>
                </p:nvSpPr>
                <p:spPr>
                  <a:xfrm>
                    <a:off x="7538863" y="3087095"/>
                    <a:ext cx="1381469" cy="400110"/>
                  </a:xfrm>
                  <a:prstGeom prst="rect">
                    <a:avLst/>
                  </a:prstGeom>
                  <a:blipFill>
                    <a:blip r:embed="rId4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A6519A97-5043-45DF-ADD6-6F99D714F5EC}"/>
                      </a:ext>
                    </a:extLst>
                  </p:cNvPr>
                  <p:cNvSpPr txBox="1"/>
                  <p:nvPr/>
                </p:nvSpPr>
                <p:spPr>
                  <a:xfrm>
                    <a:off x="6374485" y="3972396"/>
                    <a:ext cx="1381469" cy="400110"/>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𝒓</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𝑹</m:t>
                              </m:r>
                            </m:e>
                          </m:d>
                        </m:oMath>
                      </m:oMathPara>
                    </a14:m>
                    <a:endParaRPr lang="zh-CN" altLang="en-US" sz="2000" b="1">
                      <a:solidFill>
                        <a:srgbClr val="002060"/>
                      </a:solidFill>
                    </a:endParaRPr>
                  </a:p>
                </p:txBody>
              </p:sp>
            </mc:Choice>
            <mc:Fallback xmlns="">
              <p:sp>
                <p:nvSpPr>
                  <p:cNvPr id="6" name="文本框 5">
                    <a:extLst>
                      <a:ext uri="{FF2B5EF4-FFF2-40B4-BE49-F238E27FC236}">
                        <a16:creationId xmlns:a16="http://schemas.microsoft.com/office/drawing/2014/main" id="{A6519A97-5043-45DF-ADD6-6F99D714F5EC}"/>
                      </a:ext>
                    </a:extLst>
                  </p:cNvPr>
                  <p:cNvSpPr txBox="1">
                    <a:spLocks noRot="1" noChangeAspect="1" noMove="1" noResize="1" noEditPoints="1" noAdjustHandles="1" noChangeArrowheads="1" noChangeShapeType="1" noTextEdit="1"/>
                  </p:cNvSpPr>
                  <p:nvPr/>
                </p:nvSpPr>
                <p:spPr>
                  <a:xfrm>
                    <a:off x="6374485" y="3972396"/>
                    <a:ext cx="1381469" cy="400110"/>
                  </a:xfrm>
                  <a:prstGeom prst="rect">
                    <a:avLst/>
                  </a:prstGeom>
                  <a:blipFill>
                    <a:blip r:embed="rId4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06835C73-5021-4E21-805D-CCA50A4E82FE}"/>
                      </a:ext>
                    </a:extLst>
                  </p:cNvPr>
                  <p:cNvSpPr txBox="1"/>
                  <p:nvPr/>
                </p:nvSpPr>
                <p:spPr>
                  <a:xfrm>
                    <a:off x="8815077" y="3957804"/>
                    <a:ext cx="1381469" cy="400110"/>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𝒓</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𝑹</m:t>
                              </m:r>
                            </m:e>
                          </m:d>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𝑹</m:t>
                          </m:r>
                        </m:oMath>
                      </m:oMathPara>
                    </a14:m>
                    <a:endParaRPr lang="zh-CN" altLang="en-US" sz="2000" b="1">
                      <a:solidFill>
                        <a:srgbClr val="002060"/>
                      </a:solidFill>
                    </a:endParaRPr>
                  </a:p>
                </p:txBody>
              </p:sp>
            </mc:Choice>
            <mc:Fallback xmlns="">
              <p:sp>
                <p:nvSpPr>
                  <p:cNvPr id="13" name="文本框 12">
                    <a:extLst>
                      <a:ext uri="{FF2B5EF4-FFF2-40B4-BE49-F238E27FC236}">
                        <a16:creationId xmlns:a16="http://schemas.microsoft.com/office/drawing/2014/main" id="{06835C73-5021-4E21-805D-CCA50A4E82FE}"/>
                      </a:ext>
                    </a:extLst>
                  </p:cNvPr>
                  <p:cNvSpPr txBox="1">
                    <a:spLocks noRot="1" noChangeAspect="1" noMove="1" noResize="1" noEditPoints="1" noAdjustHandles="1" noChangeArrowheads="1" noChangeShapeType="1" noTextEdit="1"/>
                  </p:cNvSpPr>
                  <p:nvPr/>
                </p:nvSpPr>
                <p:spPr>
                  <a:xfrm>
                    <a:off x="8815077" y="3957804"/>
                    <a:ext cx="1381469" cy="400110"/>
                  </a:xfrm>
                  <a:prstGeom prst="rect">
                    <a:avLst/>
                  </a:prstGeom>
                  <a:blipFill>
                    <a:blip r:embed="rId4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0F6C2A54-CCDC-49E6-8580-0F61EA4EA03E}"/>
                      </a:ext>
                    </a:extLst>
                  </p:cNvPr>
                  <p:cNvSpPr txBox="1"/>
                  <p:nvPr/>
                </p:nvSpPr>
                <p:spPr>
                  <a:xfrm>
                    <a:off x="7755954" y="4895163"/>
                    <a:ext cx="1644604" cy="400110"/>
                  </a:xfrm>
                  <a:prstGeom prst="rect">
                    <a:avLst/>
                  </a:prstGeom>
                  <a:solidFill>
                    <a:schemeClr val="accent6">
                      <a:lumMod val="20000"/>
                      <a:lumOff val="80000"/>
                    </a:schemeClr>
                  </a:solidFill>
                </p:spPr>
                <p:txBody>
                  <a:bodyPr wrap="square" rtlCol="0">
                    <a:spAutoFit/>
                  </a:bodyPr>
                  <a:lstStyle/>
                  <a:p>
                    <a14:m>
                      <m:oMath xmlns:m="http://schemas.openxmlformats.org/officeDocument/2006/math">
                        <m:r>
                          <a:rPr lang="en-US" altLang="zh-CN" sz="2000" b="1" i="1" smtClean="0">
                            <a:solidFill>
                              <a:srgbClr val="002060"/>
                            </a:solidFill>
                            <a:latin typeface="Cambria Math" panose="02040503050406030204" pitchFamily="18" charset="0"/>
                          </a:rPr>
                          <m:t>𝑹</m:t>
                        </m:r>
                      </m:oMath>
                    </a14:m>
                    <a:r>
                      <a:rPr lang="zh-CN" altLang="en-US" sz="2000" b="1">
                        <a:solidFill>
                          <a:srgbClr val="002060"/>
                        </a:solidFill>
                      </a:rPr>
                      <a:t>是自反关系</a:t>
                    </a:r>
                  </a:p>
                </p:txBody>
              </p:sp>
            </mc:Choice>
            <mc:Fallback xmlns="">
              <p:sp>
                <p:nvSpPr>
                  <p:cNvPr id="14" name="文本框 13">
                    <a:extLst>
                      <a:ext uri="{FF2B5EF4-FFF2-40B4-BE49-F238E27FC236}">
                        <a16:creationId xmlns:a16="http://schemas.microsoft.com/office/drawing/2014/main" id="{0F6C2A54-CCDC-49E6-8580-0F61EA4EA03E}"/>
                      </a:ext>
                    </a:extLst>
                  </p:cNvPr>
                  <p:cNvSpPr txBox="1">
                    <a:spLocks noRot="1" noChangeAspect="1" noMove="1" noResize="1" noEditPoints="1" noAdjustHandles="1" noChangeArrowheads="1" noChangeShapeType="1" noTextEdit="1"/>
                  </p:cNvSpPr>
                  <p:nvPr/>
                </p:nvSpPr>
                <p:spPr>
                  <a:xfrm>
                    <a:off x="7755954" y="4895163"/>
                    <a:ext cx="1644604" cy="400110"/>
                  </a:xfrm>
                  <a:prstGeom prst="rect">
                    <a:avLst/>
                  </a:prstGeom>
                  <a:blipFill>
                    <a:blip r:embed="rId44"/>
                    <a:stretch>
                      <a:fillRect t="-9231" r="-3704" b="-2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20EE2ECF-DB28-4BE8-941C-5008B4AB3BE9}"/>
                      </a:ext>
                    </a:extLst>
                  </p:cNvPr>
                  <p:cNvSpPr txBox="1"/>
                  <p:nvPr/>
                </p:nvSpPr>
                <p:spPr>
                  <a:xfrm>
                    <a:off x="10078134" y="4895163"/>
                    <a:ext cx="953870" cy="400110"/>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𝑹</m:t>
                          </m:r>
                        </m:oMath>
                      </m:oMathPara>
                    </a14:m>
                    <a:endParaRPr lang="zh-CN" altLang="en-US" sz="2000" b="1">
                      <a:solidFill>
                        <a:srgbClr val="002060"/>
                      </a:solidFill>
                    </a:endParaRPr>
                  </a:p>
                </p:txBody>
              </p:sp>
            </mc:Choice>
            <mc:Fallback xmlns="">
              <p:sp>
                <p:nvSpPr>
                  <p:cNvPr id="15" name="文本框 14">
                    <a:extLst>
                      <a:ext uri="{FF2B5EF4-FFF2-40B4-BE49-F238E27FC236}">
                        <a16:creationId xmlns:a16="http://schemas.microsoft.com/office/drawing/2014/main" id="{20EE2ECF-DB28-4BE8-941C-5008B4AB3BE9}"/>
                      </a:ext>
                    </a:extLst>
                  </p:cNvPr>
                  <p:cNvSpPr txBox="1">
                    <a:spLocks noRot="1" noChangeAspect="1" noMove="1" noResize="1" noEditPoints="1" noAdjustHandles="1" noChangeArrowheads="1" noChangeShapeType="1" noTextEdit="1"/>
                  </p:cNvSpPr>
                  <p:nvPr/>
                </p:nvSpPr>
                <p:spPr>
                  <a:xfrm>
                    <a:off x="10078134" y="4895163"/>
                    <a:ext cx="953870" cy="400110"/>
                  </a:xfrm>
                  <a:prstGeom prst="rect">
                    <a:avLst/>
                  </a:prstGeom>
                  <a:blipFill>
                    <a:blip r:embed="rId45"/>
                    <a:stretch>
                      <a:fillRect/>
                    </a:stretch>
                  </a:blipFill>
                </p:spPr>
                <p:txBody>
                  <a:bodyPr/>
                  <a:lstStyle/>
                  <a:p>
                    <a:r>
                      <a:rPr lang="zh-CN" altLang="en-US">
                        <a:noFill/>
                      </a:rPr>
                      <a:t> </a:t>
                    </a:r>
                  </a:p>
                </p:txBody>
              </p:sp>
            </mc:Fallback>
          </mc:AlternateContent>
          <p:cxnSp>
            <p:nvCxnSpPr>
              <p:cNvPr id="19" name="直接箭头连接符 18">
                <a:extLst>
                  <a:ext uri="{FF2B5EF4-FFF2-40B4-BE49-F238E27FC236}">
                    <a16:creationId xmlns:a16="http://schemas.microsoft.com/office/drawing/2014/main" id="{06A35723-FB49-401B-AFB9-D4A380D39D51}"/>
                  </a:ext>
                </a:extLst>
              </p:cNvPr>
              <p:cNvCxnSpPr>
                <a:stCxn id="3" idx="2"/>
                <a:endCxn id="4" idx="0"/>
              </p:cNvCxnSpPr>
              <p:nvPr/>
            </p:nvCxnSpPr>
            <p:spPr>
              <a:xfrm flipH="1">
                <a:off x="8229598" y="2570987"/>
                <a:ext cx="1" cy="516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E15A9C9E-929B-4D54-B49B-BDD293F231DE}"/>
                  </a:ext>
                </a:extLst>
              </p:cNvPr>
              <p:cNvCxnSpPr>
                <a:stCxn id="4" idx="2"/>
                <a:endCxn id="6" idx="0"/>
              </p:cNvCxnSpPr>
              <p:nvPr/>
            </p:nvCxnSpPr>
            <p:spPr>
              <a:xfrm flipH="1">
                <a:off x="7065220" y="3487205"/>
                <a:ext cx="1164378" cy="485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009CADC7-B5E8-423E-AE88-E070E3AC8B18}"/>
                  </a:ext>
                </a:extLst>
              </p:cNvPr>
              <p:cNvCxnSpPr>
                <a:stCxn id="4" idx="2"/>
                <a:endCxn id="13" idx="0"/>
              </p:cNvCxnSpPr>
              <p:nvPr/>
            </p:nvCxnSpPr>
            <p:spPr>
              <a:xfrm>
                <a:off x="8229598" y="3487205"/>
                <a:ext cx="1276214" cy="470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574B16C2-8911-4FE2-8B5E-F18EA906ABC7}"/>
                  </a:ext>
                </a:extLst>
              </p:cNvPr>
              <p:cNvSpPr txBox="1"/>
              <p:nvPr/>
            </p:nvSpPr>
            <p:spPr>
              <a:xfrm>
                <a:off x="7368240" y="3557514"/>
                <a:ext cx="1893764" cy="292516"/>
              </a:xfrm>
              <a:prstGeom prst="rect">
                <a:avLst/>
              </a:prstGeom>
              <a:solidFill>
                <a:schemeClr val="accent4">
                  <a:lumMod val="20000"/>
                  <a:lumOff val="80000"/>
                </a:schemeClr>
              </a:solidFill>
            </p:spPr>
            <p:txBody>
              <a:bodyPr wrap="square" lIns="0" tIns="0" rIns="0" bIns="0" rtlCol="0">
                <a:spAutoFit/>
              </a:bodyPr>
              <a:lstStyle/>
              <a:p>
                <a:pPr algn="ctr">
                  <a:lnSpc>
                    <a:spcPts val="2400"/>
                  </a:lnSpc>
                </a:pPr>
                <a:r>
                  <a:rPr lang="zh-CN" altLang="en-US" sz="1600" b="1">
                    <a:solidFill>
                      <a:schemeClr val="accent2">
                        <a:lumMod val="50000"/>
                      </a:schemeClr>
                    </a:solidFill>
                  </a:rPr>
                  <a:t>集合相等与子集关系</a:t>
                </a:r>
              </a:p>
            </p:txBody>
          </p: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ED45A684-FB8A-45F2-A417-DC18634D875E}"/>
                      </a:ext>
                    </a:extLst>
                  </p:cNvPr>
                  <p:cNvSpPr txBox="1"/>
                  <p:nvPr/>
                </p:nvSpPr>
                <p:spPr>
                  <a:xfrm>
                    <a:off x="6516675" y="4403423"/>
                    <a:ext cx="1097087" cy="285656"/>
                  </a:xfrm>
                  <a:prstGeom prst="rect">
                    <a:avLst/>
                  </a:prstGeom>
                  <a:solidFill>
                    <a:schemeClr val="accent4">
                      <a:lumMod val="20000"/>
                      <a:lumOff val="80000"/>
                    </a:schemeClr>
                  </a:solidFill>
                </p:spPr>
                <p:txBody>
                  <a:bodyPr wrap="square" lIns="0" tIns="0" rIns="0" bIns="0" rtlCol="0">
                    <a:spAutoFit/>
                  </a:bodyPr>
                  <a:lstStyle/>
                  <a:p>
                    <a:pPr algn="ctr">
                      <a:lnSpc>
                        <a:spcPts val="2400"/>
                      </a:lnSpc>
                    </a:pP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𝒓</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𝑹</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的定义</a:t>
                    </a:r>
                  </a:p>
                </p:txBody>
              </p:sp>
            </mc:Choice>
            <mc:Fallback xmlns="">
              <p:sp>
                <p:nvSpPr>
                  <p:cNvPr id="27" name="文本框 26">
                    <a:extLst>
                      <a:ext uri="{FF2B5EF4-FFF2-40B4-BE49-F238E27FC236}">
                        <a16:creationId xmlns:a16="http://schemas.microsoft.com/office/drawing/2014/main" id="{ED45A684-FB8A-45F2-A417-DC18634D875E}"/>
                      </a:ext>
                    </a:extLst>
                  </p:cNvPr>
                  <p:cNvSpPr txBox="1">
                    <a:spLocks noRot="1" noChangeAspect="1" noMove="1" noResize="1" noEditPoints="1" noAdjustHandles="1" noChangeArrowheads="1" noChangeShapeType="1" noTextEdit="1"/>
                  </p:cNvSpPr>
                  <p:nvPr/>
                </p:nvSpPr>
                <p:spPr>
                  <a:xfrm>
                    <a:off x="6516675" y="4403423"/>
                    <a:ext cx="1097087" cy="285656"/>
                  </a:xfrm>
                  <a:prstGeom prst="rect">
                    <a:avLst/>
                  </a:prstGeom>
                  <a:blipFill>
                    <a:blip r:embed="rId47"/>
                    <a:stretch>
                      <a:fillRect l="-1667" t="-8511" r="-7778" b="-42553"/>
                    </a:stretch>
                  </a:blipFill>
                </p:spPr>
                <p:txBody>
                  <a:bodyPr/>
                  <a:lstStyle/>
                  <a:p>
                    <a:r>
                      <a:rPr lang="zh-CN" altLang="en-US">
                        <a:noFill/>
                      </a:rPr>
                      <a:t> </a:t>
                    </a:r>
                  </a:p>
                </p:txBody>
              </p:sp>
            </mc:Fallback>
          </mc:AlternateContent>
          <p:cxnSp>
            <p:nvCxnSpPr>
              <p:cNvPr id="29" name="直接箭头连接符 28">
                <a:extLst>
                  <a:ext uri="{FF2B5EF4-FFF2-40B4-BE49-F238E27FC236}">
                    <a16:creationId xmlns:a16="http://schemas.microsoft.com/office/drawing/2014/main" id="{2FFDEAA4-863D-432A-91E7-F91A283BF08B}"/>
                  </a:ext>
                </a:extLst>
              </p:cNvPr>
              <p:cNvCxnSpPr>
                <a:stCxn id="13" idx="2"/>
                <a:endCxn id="14" idx="0"/>
              </p:cNvCxnSpPr>
              <p:nvPr/>
            </p:nvCxnSpPr>
            <p:spPr>
              <a:xfrm flipH="1">
                <a:off x="8578256" y="4357914"/>
                <a:ext cx="927556" cy="537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B1001518-45F5-4529-A450-1BBDC0B0E0F3}"/>
                  </a:ext>
                </a:extLst>
              </p:cNvPr>
              <p:cNvCxnSpPr>
                <a:stCxn id="13" idx="2"/>
                <a:endCxn id="15" idx="0"/>
              </p:cNvCxnSpPr>
              <p:nvPr/>
            </p:nvCxnSpPr>
            <p:spPr>
              <a:xfrm>
                <a:off x="9505812" y="4357914"/>
                <a:ext cx="1049257" cy="537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782C2E6E-ECAA-4D62-94FE-86847442C572}"/>
                      </a:ext>
                    </a:extLst>
                  </p:cNvPr>
                  <p:cNvSpPr txBox="1"/>
                  <p:nvPr/>
                </p:nvSpPr>
                <p:spPr>
                  <a:xfrm>
                    <a:off x="8895147" y="4389741"/>
                    <a:ext cx="1265593" cy="284886"/>
                  </a:xfrm>
                  <a:prstGeom prst="rect">
                    <a:avLst/>
                  </a:prstGeom>
                  <a:solidFill>
                    <a:schemeClr val="accent4">
                      <a:lumMod val="20000"/>
                      <a:lumOff val="80000"/>
                    </a:schemeClr>
                  </a:solidFill>
                </p:spPr>
                <p:txBody>
                  <a:bodyPr wrap="square" lIns="0" tIns="0" rIns="0" bIns="0" rtlCol="0">
                    <a:spAutoFit/>
                  </a:bodyPr>
                  <a:lstStyle/>
                  <a:p>
                    <a:pPr algn="ctr">
                      <a:lnSpc>
                        <a:spcPts val="2400"/>
                      </a:lnSpc>
                    </a:pP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𝒓</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𝑹</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的最小性</a:t>
                    </a:r>
                  </a:p>
                </p:txBody>
              </p:sp>
            </mc:Choice>
            <mc:Fallback xmlns="">
              <p:sp>
                <p:nvSpPr>
                  <p:cNvPr id="32" name="文本框 31">
                    <a:extLst>
                      <a:ext uri="{FF2B5EF4-FFF2-40B4-BE49-F238E27FC236}">
                        <a16:creationId xmlns:a16="http://schemas.microsoft.com/office/drawing/2014/main" id="{782C2E6E-ECAA-4D62-94FE-86847442C572}"/>
                      </a:ext>
                    </a:extLst>
                  </p:cNvPr>
                  <p:cNvSpPr txBox="1">
                    <a:spLocks noRot="1" noChangeAspect="1" noMove="1" noResize="1" noEditPoints="1" noAdjustHandles="1" noChangeArrowheads="1" noChangeShapeType="1" noTextEdit="1"/>
                  </p:cNvSpPr>
                  <p:nvPr/>
                </p:nvSpPr>
                <p:spPr>
                  <a:xfrm>
                    <a:off x="8895147" y="4389741"/>
                    <a:ext cx="1265593" cy="284886"/>
                  </a:xfrm>
                  <a:prstGeom prst="rect">
                    <a:avLst/>
                  </a:prstGeom>
                  <a:blipFill>
                    <a:blip r:embed="rId48"/>
                    <a:stretch>
                      <a:fillRect l="-2404" t="-8696" r="-8173" b="-45652"/>
                    </a:stretch>
                  </a:blipFill>
                </p:spPr>
                <p:txBody>
                  <a:bodyPr/>
                  <a:lstStyle/>
                  <a:p>
                    <a:r>
                      <a:rPr lang="zh-CN" altLang="en-US">
                        <a:noFill/>
                      </a:rPr>
                      <a:t> </a:t>
                    </a:r>
                  </a:p>
                </p:txBody>
              </p:sp>
            </mc:Fallback>
          </mc:AlternateContent>
          <p:sp>
            <p:nvSpPr>
              <p:cNvPr id="33" name="文本框 32">
                <a:extLst>
                  <a:ext uri="{FF2B5EF4-FFF2-40B4-BE49-F238E27FC236}">
                    <a16:creationId xmlns:a16="http://schemas.microsoft.com/office/drawing/2014/main" id="{E1D1D812-D933-4AFB-A77E-1FDC66B1336A}"/>
                  </a:ext>
                </a:extLst>
              </p:cNvPr>
              <p:cNvSpPr txBox="1"/>
              <p:nvPr/>
            </p:nvSpPr>
            <p:spPr>
              <a:xfrm>
                <a:off x="8185571" y="5315603"/>
                <a:ext cx="869618" cy="285656"/>
              </a:xfrm>
              <a:prstGeom prst="rect">
                <a:avLst/>
              </a:prstGeom>
              <a:solidFill>
                <a:schemeClr val="accent4">
                  <a:lumMod val="20000"/>
                  <a:lumOff val="80000"/>
                </a:schemeClr>
              </a:solidFill>
            </p:spPr>
            <p:txBody>
              <a:bodyPr wrap="square" lIns="0" tIns="0" rIns="0" bIns="0" rtlCol="0">
                <a:spAutoFit/>
              </a:bodyPr>
              <a:lstStyle/>
              <a:p>
                <a:pPr algn="ctr">
                  <a:lnSpc>
                    <a:spcPts val="2400"/>
                  </a:lnSpc>
                </a:pPr>
                <a:r>
                  <a:rPr lang="zh-CN" altLang="en-US" sz="1600" b="1">
                    <a:solidFill>
                      <a:schemeClr val="accent2">
                        <a:lumMod val="50000"/>
                      </a:schemeClr>
                    </a:solidFill>
                  </a:rPr>
                  <a:t>附加前提</a:t>
                </a:r>
              </a:p>
            </p:txBody>
          </p:sp>
        </p:grpSp>
        <mc:AlternateContent xmlns:mc="http://schemas.openxmlformats.org/markup-compatibility/2006">
          <mc:Choice xmlns:a14="http://schemas.microsoft.com/office/drawing/2010/main" Requires="a14">
            <p:sp>
              <p:nvSpPr>
                <p:cNvPr id="35" name="文本框 34">
                  <a:extLst>
                    <a:ext uri="{FF2B5EF4-FFF2-40B4-BE49-F238E27FC236}">
                      <a16:creationId xmlns:a16="http://schemas.microsoft.com/office/drawing/2014/main" id="{0E968482-CF8D-4A81-920A-FCCC340B53F4}"/>
                    </a:ext>
                  </a:extLst>
                </p:cNvPr>
                <p:cNvSpPr txBox="1"/>
                <p:nvPr/>
              </p:nvSpPr>
              <p:spPr>
                <a:xfrm>
                  <a:off x="615819" y="3781227"/>
                  <a:ext cx="5908067" cy="2080954"/>
                </a:xfrm>
                <a:prstGeom prst="rect">
                  <a:avLst/>
                </a:prstGeom>
                <a:solidFill>
                  <a:schemeClr val="accent2">
                    <a:lumMod val="20000"/>
                    <a:lumOff val="80000"/>
                    <a:alpha val="50000"/>
                  </a:schemeClr>
                </a:solidFill>
              </p:spPr>
              <p:txBody>
                <a:bodyPr wrap="square" rtlCol="0">
                  <a:spAutoFit/>
                </a:bodyPr>
                <a:lstStyle/>
                <a:p>
                  <a:pPr algn="ctr">
                    <a:spcBef>
                      <a:spcPts val="600"/>
                    </a:spcBef>
                    <a:spcAft>
                      <a:spcPts val="600"/>
                    </a:spcAft>
                  </a:pPr>
                  <a:r>
                    <a:rPr lang="zh-CN" altLang="en-US" sz="2400" b="1">
                      <a:solidFill>
                        <a:srgbClr val="C00000"/>
                      </a:solidFill>
                    </a:rPr>
                    <a:t>证明</a:t>
                  </a:r>
                  <a14:m>
                    <m:oMath xmlns:m="http://schemas.openxmlformats.org/officeDocument/2006/math">
                      <m:r>
                        <a:rPr lang="en-US" altLang="zh-CN" sz="2400" b="1" i="1" smtClean="0">
                          <a:solidFill>
                            <a:srgbClr val="C00000"/>
                          </a:solidFill>
                          <a:latin typeface="Cambria Math" panose="02040503050406030204" pitchFamily="18" charset="0"/>
                        </a:rPr>
                        <m:t>𝑹</m:t>
                      </m:r>
                    </m:oMath>
                  </a14:m>
                  <a:r>
                    <a:rPr lang="zh-CN" altLang="en-US" sz="2400" b="1">
                      <a:solidFill>
                        <a:srgbClr val="C00000"/>
                      </a:solidFill>
                    </a:rPr>
                    <a:t>是自反关系当且仅当</a:t>
                  </a:r>
                  <a14:m>
                    <m:oMath xmlns:m="http://schemas.openxmlformats.org/officeDocument/2006/math">
                      <m:r>
                        <a:rPr lang="en-US" altLang="zh-CN" sz="2400" b="1" i="1" smtClean="0">
                          <a:solidFill>
                            <a:srgbClr val="C00000"/>
                          </a:solidFill>
                          <a:latin typeface="Cambria Math" panose="02040503050406030204" pitchFamily="18" charset="0"/>
                        </a:rPr>
                        <m:t>𝒓</m:t>
                      </m:r>
                      <m:d>
                        <m:dPr>
                          <m:ctrlPr>
                            <a:rPr lang="en-US" altLang="zh-CN" sz="2400" b="1" i="1" smtClean="0">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𝑹</m:t>
                          </m:r>
                        </m:e>
                      </m:d>
                      <m:r>
                        <a:rPr lang="en-US" altLang="zh-CN" sz="2400" b="1" i="1" smtClean="0">
                          <a:solidFill>
                            <a:srgbClr val="C00000"/>
                          </a:solidFill>
                          <a:latin typeface="Cambria Math" panose="02040503050406030204" pitchFamily="18" charset="0"/>
                        </a:rPr>
                        <m:t>= </m:t>
                      </m:r>
                      <m:r>
                        <a:rPr lang="en-US" altLang="zh-CN" sz="2400" b="1" i="1" smtClean="0">
                          <a:solidFill>
                            <a:srgbClr val="C00000"/>
                          </a:solidFill>
                          <a:latin typeface="Cambria Math" panose="02040503050406030204" pitchFamily="18" charset="0"/>
                        </a:rPr>
                        <m:t>𝑹</m:t>
                      </m:r>
                    </m:oMath>
                  </a14:m>
                  <a:endParaRPr lang="en-US" altLang="zh-CN" sz="2400" b="1">
                    <a:solidFill>
                      <a:srgbClr val="C00000"/>
                    </a:solidFill>
                  </a:endParaRPr>
                </a:p>
                <a:p>
                  <a:pPr marL="342900" indent="-342900">
                    <a:spcBef>
                      <a:spcPts val="600"/>
                    </a:spcBef>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显然当</a:t>
                  </a:r>
                  <a14:m>
                    <m:oMath xmlns:m="http://schemas.openxmlformats.org/officeDocument/2006/math">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𝒓</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𝑹</m:t>
                          </m:r>
                        </m:e>
                      </m:d>
                    </m:oMath>
                  </a14:m>
                  <a:r>
                    <a:rPr lang="zh-CN" altLang="en-US" sz="2000" b="1">
                      <a:solidFill>
                        <a:srgbClr val="002060"/>
                      </a:solidFill>
                      <a:latin typeface="楷体" panose="02010609060101010101" pitchFamily="49" charset="-122"/>
                      <a:ea typeface="楷体" panose="02010609060101010101" pitchFamily="49" charset="-122"/>
                    </a:rPr>
                    <a:t>时，</a:t>
                  </a:r>
                  <a14:m>
                    <m:oMath xmlns:m="http://schemas.openxmlformats.org/officeDocument/2006/math">
                      <m:r>
                        <a:rPr lang="en-US" altLang="zh-CN" sz="2000" b="1" i="1" smtClean="0">
                          <a:solidFill>
                            <a:srgbClr val="002060"/>
                          </a:solidFill>
                          <a:latin typeface="Cambria Math" panose="02040503050406030204" pitchFamily="18" charset="0"/>
                        </a:rPr>
                        <m:t>𝑹</m:t>
                      </m:r>
                    </m:oMath>
                  </a14:m>
                  <a:r>
                    <a:rPr lang="zh-CN" altLang="en-US" sz="2000" b="1">
                      <a:solidFill>
                        <a:srgbClr val="002060"/>
                      </a:solidFill>
                      <a:latin typeface="楷体" panose="02010609060101010101" pitchFamily="49" charset="-122"/>
                      <a:ea typeface="楷体" panose="02010609060101010101" pitchFamily="49" charset="-122"/>
                    </a:rPr>
                    <a:t>是自反关系。</a:t>
                  </a:r>
                  <a:endParaRPr lang="en-US" altLang="zh-CN" sz="2000" b="1">
                    <a:solidFill>
                      <a:srgbClr val="002060"/>
                    </a:solidFill>
                    <a:latin typeface="楷体" panose="02010609060101010101" pitchFamily="49" charset="-122"/>
                    <a:ea typeface="楷体" panose="02010609060101010101" pitchFamily="49" charset="-122"/>
                  </a:endParaRPr>
                </a:p>
                <a:p>
                  <a:pPr marL="342900" indent="-342900" algn="just">
                    <a:spcBef>
                      <a:spcPts val="600"/>
                    </a:spcBef>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当</a:t>
                  </a:r>
                  <a14:m>
                    <m:oMath xmlns:m="http://schemas.openxmlformats.org/officeDocument/2006/math">
                      <m:r>
                        <a:rPr lang="en-US" altLang="zh-CN" sz="2000" b="1" i="1" smtClean="0">
                          <a:solidFill>
                            <a:srgbClr val="002060"/>
                          </a:solidFill>
                          <a:latin typeface="Cambria Math" panose="02040503050406030204" pitchFamily="18" charset="0"/>
                        </a:rPr>
                        <m:t>𝑹</m:t>
                      </m:r>
                    </m:oMath>
                  </a14:m>
                  <a:r>
                    <a:rPr lang="zh-CN" altLang="en-US" sz="2000" b="1">
                      <a:solidFill>
                        <a:srgbClr val="002060"/>
                      </a:solidFill>
                      <a:latin typeface="楷体" panose="02010609060101010101" pitchFamily="49" charset="-122"/>
                      <a:ea typeface="楷体" panose="02010609060101010101" pitchFamily="49" charset="-122"/>
                    </a:rPr>
                    <a:t>是自反关系时，由关系闭包定义有</a:t>
                  </a:r>
                  <a14:m>
                    <m:oMath xmlns:m="http://schemas.openxmlformats.org/officeDocument/2006/math">
                      <m:r>
                        <a:rPr lang="en-US" altLang="zh-CN" sz="2000" b="1">
                          <a:solidFill>
                            <a:srgbClr val="002060"/>
                          </a:solidFill>
                          <a:latin typeface="Cambria Math" panose="02040503050406030204" pitchFamily="18" charset="0"/>
                          <a:ea typeface="楷体" panose="02010609060101010101" pitchFamily="49" charset="-122"/>
                        </a:rPr>
                        <m:t>𝑹</m:t>
                      </m:r>
                      <m:r>
                        <a:rPr lang="en-US" altLang="zh-CN" sz="2000" b="1">
                          <a:solidFill>
                            <a:srgbClr val="002060"/>
                          </a:solidFill>
                          <a:latin typeface="Cambria Math" panose="02040503050406030204" pitchFamily="18" charset="0"/>
                          <a:ea typeface="楷体" panose="02010609060101010101" pitchFamily="49" charset="-122"/>
                        </a:rPr>
                        <m:t>⊆</m:t>
                      </m:r>
                      <m:r>
                        <a:rPr lang="en-US" altLang="zh-CN" sz="2000" b="1">
                          <a:solidFill>
                            <a:srgbClr val="002060"/>
                          </a:solidFill>
                          <a:latin typeface="Cambria Math" panose="02040503050406030204" pitchFamily="18" charset="0"/>
                          <a:ea typeface="楷体" panose="02010609060101010101" pitchFamily="49" charset="-122"/>
                        </a:rPr>
                        <m:t>𝒓</m:t>
                      </m:r>
                      <m:d>
                        <m:dPr>
                          <m:ctrlPr>
                            <a:rPr lang="en-US" altLang="zh-CN" sz="2000" b="1" i="1">
                              <a:solidFill>
                                <a:srgbClr val="002060"/>
                              </a:solidFill>
                              <a:latin typeface="Cambria Math" panose="02040503050406030204" pitchFamily="18" charset="0"/>
                              <a:ea typeface="楷体" panose="02010609060101010101" pitchFamily="49" charset="-122"/>
                            </a:rPr>
                          </m:ctrlPr>
                        </m:dPr>
                        <m:e>
                          <m:r>
                            <a:rPr lang="en-US" altLang="zh-CN" sz="2000" b="1">
                              <a:solidFill>
                                <a:srgbClr val="002060"/>
                              </a:solidFill>
                              <a:latin typeface="Cambria Math" panose="02040503050406030204" pitchFamily="18" charset="0"/>
                              <a:ea typeface="楷体" panose="02010609060101010101" pitchFamily="49" charset="-122"/>
                            </a:rPr>
                            <m:t>𝑹</m:t>
                          </m:r>
                        </m:e>
                      </m:d>
                    </m:oMath>
                  </a14:m>
                  <a:endParaRPr lang="en-US" altLang="zh-CN" sz="2000" b="1">
                    <a:solidFill>
                      <a:srgbClr val="002060"/>
                    </a:solidFill>
                    <a:latin typeface="楷体" panose="02010609060101010101" pitchFamily="49" charset="-122"/>
                    <a:ea typeface="楷体" panose="02010609060101010101" pitchFamily="49" charset="-122"/>
                  </a:endParaRPr>
                </a:p>
                <a:p>
                  <a:pPr marL="800100" lvl="1" indent="-342900" algn="just">
                    <a:lnSpc>
                      <a:spcPts val="2800"/>
                    </a:lnSpc>
                    <a:spcBef>
                      <a:spcPts val="600"/>
                    </a:spcBef>
                    <a:buFont typeface="Arial" panose="020B0604020202020204" pitchFamily="34" charset="0"/>
                    <a:buChar char="•"/>
                  </a:pPr>
                  <a:r>
                    <a:rPr lang="zh-CN" altLang="en-US" sz="2000" b="1">
                      <a:solidFill>
                        <a:schemeClr val="accent6">
                          <a:lumMod val="50000"/>
                        </a:schemeClr>
                      </a:solidFill>
                    </a:rPr>
                    <a:t>而</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𝑹</m:t>
                      </m:r>
                    </m:oMath>
                  </a14:m>
                  <a:r>
                    <a:rPr lang="zh-CN" altLang="en-US" sz="2000" b="1">
                      <a:solidFill>
                        <a:schemeClr val="accent6">
                          <a:lumMod val="50000"/>
                        </a:schemeClr>
                      </a:solidFill>
                    </a:rPr>
                    <a:t>是自反关系且</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𝑹</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𝑹</m:t>
                      </m:r>
                    </m:oMath>
                  </a14:m>
                  <a:r>
                    <a:rPr lang="zh-CN" altLang="en-US" sz="2000" b="1">
                      <a:solidFill>
                        <a:schemeClr val="accent6">
                          <a:lumMod val="50000"/>
                        </a:schemeClr>
                      </a:solidFill>
                    </a:rPr>
                    <a:t>，由</a:t>
                  </a:r>
                  <a:r>
                    <a:rPr lang="zh-CN" altLang="en-US" sz="2000" b="1">
                      <a:solidFill>
                        <a:srgbClr val="C00000"/>
                      </a:solidFill>
                    </a:rPr>
                    <a:t>关系闭包定义的最小性</a:t>
                  </a:r>
                  <a:r>
                    <a:rPr lang="zh-CN" altLang="en-US" sz="2000" b="1">
                      <a:solidFill>
                        <a:schemeClr val="accent6">
                          <a:lumMod val="50000"/>
                        </a:schemeClr>
                      </a:solidFill>
                    </a:rPr>
                    <a:t>就有</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𝒓</m:t>
                      </m:r>
                      <m:d>
                        <m:dPr>
                          <m:ctrlPr>
                            <a:rPr lang="en-US" altLang="zh-CN" sz="2000" b="1" i="1" smtClean="0">
                              <a:solidFill>
                                <a:schemeClr val="accent6">
                                  <a:lumMod val="50000"/>
                                </a:schemeClr>
                              </a:solidFill>
                              <a:latin typeface="Cambria Math" panose="02040503050406030204" pitchFamily="18" charset="0"/>
                            </a:rPr>
                          </m:ctrlPr>
                        </m:dPr>
                        <m:e>
                          <m:r>
                            <a:rPr lang="en-US" altLang="zh-CN" sz="2000" b="1" i="1" smtClean="0">
                              <a:solidFill>
                                <a:schemeClr val="accent6">
                                  <a:lumMod val="50000"/>
                                </a:schemeClr>
                              </a:solidFill>
                              <a:latin typeface="Cambria Math" panose="02040503050406030204" pitchFamily="18" charset="0"/>
                            </a:rPr>
                            <m:t>𝑹</m:t>
                          </m:r>
                        </m:e>
                      </m:d>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𝑹</m:t>
                      </m:r>
                    </m:oMath>
                  </a14:m>
                  <a:r>
                    <a:rPr lang="zh-CN" altLang="en-US" sz="2000" b="1">
                      <a:solidFill>
                        <a:schemeClr val="accent6">
                          <a:lumMod val="50000"/>
                        </a:schemeClr>
                      </a:solidFill>
                    </a:rPr>
                    <a:t>，因此这时</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𝒓</m:t>
                      </m:r>
                      <m:d>
                        <m:dPr>
                          <m:ctrlPr>
                            <a:rPr lang="en-US" altLang="zh-CN" sz="2000" b="1" i="1" smtClean="0">
                              <a:solidFill>
                                <a:schemeClr val="accent6">
                                  <a:lumMod val="50000"/>
                                </a:schemeClr>
                              </a:solidFill>
                              <a:latin typeface="Cambria Math" panose="02040503050406030204" pitchFamily="18" charset="0"/>
                            </a:rPr>
                          </m:ctrlPr>
                        </m:dPr>
                        <m:e>
                          <m:r>
                            <a:rPr lang="en-US" altLang="zh-CN" sz="2000" b="1" i="1" smtClean="0">
                              <a:solidFill>
                                <a:schemeClr val="accent6">
                                  <a:lumMod val="50000"/>
                                </a:schemeClr>
                              </a:solidFill>
                              <a:latin typeface="Cambria Math" panose="02040503050406030204" pitchFamily="18" charset="0"/>
                            </a:rPr>
                            <m:t>𝑹</m:t>
                          </m:r>
                        </m:e>
                      </m:d>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𝑹</m:t>
                      </m:r>
                    </m:oMath>
                  </a14:m>
                  <a:endParaRPr lang="zh-CN" altLang="en-US" sz="2000" b="1">
                    <a:solidFill>
                      <a:schemeClr val="accent6">
                        <a:lumMod val="50000"/>
                      </a:schemeClr>
                    </a:solidFill>
                  </a:endParaRPr>
                </a:p>
              </p:txBody>
            </p:sp>
          </mc:Choice>
          <mc:Fallback>
            <p:sp>
              <p:nvSpPr>
                <p:cNvPr id="35" name="文本框 34">
                  <a:extLst>
                    <a:ext uri="{FF2B5EF4-FFF2-40B4-BE49-F238E27FC236}">
                      <a16:creationId xmlns:a16="http://schemas.microsoft.com/office/drawing/2014/main" id="{0E968482-CF8D-4A81-920A-FCCC340B53F4}"/>
                    </a:ext>
                  </a:extLst>
                </p:cNvPr>
                <p:cNvSpPr txBox="1">
                  <a:spLocks noRot="1" noChangeAspect="1" noMove="1" noResize="1" noEditPoints="1" noAdjustHandles="1" noChangeArrowheads="1" noChangeShapeType="1" noTextEdit="1"/>
                </p:cNvSpPr>
                <p:nvPr/>
              </p:nvSpPr>
              <p:spPr>
                <a:xfrm>
                  <a:off x="615819" y="3781227"/>
                  <a:ext cx="5908067" cy="2080954"/>
                </a:xfrm>
                <a:prstGeom prst="rect">
                  <a:avLst/>
                </a:prstGeom>
                <a:blipFill>
                  <a:blip r:embed="rId49"/>
                  <a:stretch>
                    <a:fillRect l="-929" t="-2047" r="-1135" b="-4094"/>
                  </a:stretch>
                </a:blipFill>
              </p:spPr>
              <p:txBody>
                <a:bodyPr/>
                <a:lstStyle/>
                <a:p>
                  <a:r>
                    <a:rPr lang="zh-CN" altLang="en-US">
                      <a:noFill/>
                    </a:rPr>
                    <a:t> </a:t>
                  </a:r>
                </a:p>
              </p:txBody>
            </p:sp>
          </mc:Fallback>
        </mc:AlternateContent>
        <p:sp>
          <p:nvSpPr>
            <p:cNvPr id="36" name="矩形 35">
              <a:extLst>
                <a:ext uri="{FF2B5EF4-FFF2-40B4-BE49-F238E27FC236}">
                  <a16:creationId xmlns:a16="http://schemas.microsoft.com/office/drawing/2014/main" id="{E6C84BC1-376F-400C-9BD3-1F2A6C8FC1FD}"/>
                </a:ext>
              </a:extLst>
            </p:cNvPr>
            <p:cNvSpPr/>
            <p:nvPr/>
          </p:nvSpPr>
          <p:spPr>
            <a:xfrm>
              <a:off x="6815241" y="2150237"/>
              <a:ext cx="4787256" cy="3592325"/>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箭头: 左 36">
              <a:extLst>
                <a:ext uri="{FF2B5EF4-FFF2-40B4-BE49-F238E27FC236}">
                  <a16:creationId xmlns:a16="http://schemas.microsoft.com/office/drawing/2014/main" id="{7D29A4B1-9808-464E-B372-81D83E76C53B}"/>
                </a:ext>
              </a:extLst>
            </p:cNvPr>
            <p:cNvSpPr/>
            <p:nvPr/>
          </p:nvSpPr>
          <p:spPr>
            <a:xfrm>
              <a:off x="6523886" y="4788812"/>
              <a:ext cx="265041" cy="6578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8228635C-53D3-4525-B826-B6BE257291ED}"/>
                </a:ext>
              </a:extLst>
            </p:cNvPr>
            <p:cNvSpPr txBox="1"/>
            <p:nvPr/>
          </p:nvSpPr>
          <p:spPr>
            <a:xfrm>
              <a:off x="7034539" y="5314965"/>
              <a:ext cx="1134025" cy="369332"/>
            </a:xfrm>
            <a:prstGeom prst="rect">
              <a:avLst/>
            </a:prstGeom>
            <a:solidFill>
              <a:schemeClr val="accent2">
                <a:lumMod val="20000"/>
                <a:lumOff val="80000"/>
              </a:schemeClr>
            </a:solidFill>
          </p:spPr>
          <p:txBody>
            <a:bodyPr wrap="square" rtlCol="0">
              <a:spAutoFit/>
            </a:bodyPr>
            <a:lstStyle/>
            <a:p>
              <a:pPr algn="ctr"/>
              <a:r>
                <a:rPr lang="zh-CN" altLang="en-US" b="1">
                  <a:solidFill>
                    <a:srgbClr val="C00000"/>
                  </a:solidFill>
                </a:rPr>
                <a:t>证明思路</a:t>
              </a:r>
            </a:p>
          </p:txBody>
        </p:sp>
      </p:grpSp>
    </p:spTree>
    <p:extLst>
      <p:ext uri="{BB962C8B-B14F-4D97-AF65-F5344CB8AC3E}">
        <p14:creationId xmlns:p14="http://schemas.microsoft.com/office/powerpoint/2010/main" val="2011774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关系闭包的定义与基本性质</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第二十讲  关系的闭包</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5</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关系闭包的基本性质（二）</a:t>
            </a: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1DACE884-0257-43F4-B7F1-92992E2D55F0}"/>
                  </a:ext>
                </a:extLst>
              </p:cNvPr>
              <p:cNvSpPr txBox="1"/>
              <p:nvPr/>
            </p:nvSpPr>
            <p:spPr>
              <a:xfrm>
                <a:off x="1272523" y="1492775"/>
                <a:ext cx="3967144" cy="2031325"/>
              </a:xfrm>
              <a:prstGeom prst="rect">
                <a:avLst/>
              </a:prstGeom>
              <a:solidFill>
                <a:schemeClr val="accent5">
                  <a:lumMod val="20000"/>
                  <a:lumOff val="80000"/>
                </a:schemeClr>
              </a:solidFill>
            </p:spPr>
            <p:txBody>
              <a:bodyPr wrap="square" rtlCol="0">
                <a:spAutoFit/>
              </a:bodyPr>
              <a:lstStyle/>
              <a:p>
                <a:pPr algn="ctr">
                  <a:spcBef>
                    <a:spcPts val="600"/>
                  </a:spcBef>
                  <a:spcAft>
                    <a:spcPts val="600"/>
                  </a:spcAft>
                </a:pPr>
                <a:r>
                  <a:rPr lang="zh-CN" altLang="en-US" sz="2400" b="1">
                    <a:solidFill>
                      <a:srgbClr val="C00000"/>
                    </a:solidFill>
                    <a:latin typeface="+mn-ea"/>
                  </a:rPr>
                  <a:t>闭包保持子集关系</a:t>
                </a:r>
                <a:endParaRPr lang="en-US" altLang="zh-CN" sz="2400" b="1">
                  <a:solidFill>
                    <a:srgbClr val="C00000"/>
                  </a:solidFill>
                  <a:latin typeface="+mn-ea"/>
                </a:endParaRPr>
              </a:p>
              <a:p>
                <a:pPr marL="342900" indent="-342900">
                  <a:spcBef>
                    <a:spcPts val="600"/>
                  </a:spcBef>
                  <a:spcAft>
                    <a:spcPts val="600"/>
                  </a:spcAft>
                  <a:buFont typeface="Arial" panose="020B0604020202020204" pitchFamily="34" charset="0"/>
                  <a:buChar char="•"/>
                </a:pPr>
                <a:r>
                  <a:rPr lang="zh-CN" altLang="en-US" sz="2400" b="1">
                    <a:solidFill>
                      <a:srgbClr val="002060"/>
                    </a:solidFill>
                    <a:latin typeface="楷体" panose="02010609060101010101" pitchFamily="49" charset="-122"/>
                    <a:ea typeface="楷体" panose="02010609060101010101" pitchFamily="49" charset="-122"/>
                  </a:rPr>
                  <a:t>若</a:t>
                </a:r>
                <a14:m>
                  <m:oMath xmlns:m="http://schemas.openxmlformats.org/officeDocument/2006/math">
                    <m:r>
                      <a:rPr lang="en-US" altLang="zh-CN" sz="2400" b="1" i="1" smtClean="0">
                        <a:solidFill>
                          <a:srgbClr val="002060"/>
                        </a:solidFill>
                        <a:latin typeface="Cambria Math" panose="02040503050406030204" pitchFamily="18" charset="0"/>
                        <a:ea typeface="楷体" panose="02010609060101010101" pitchFamily="49" charset="-122"/>
                      </a:rPr>
                      <m:t>𝑹</m:t>
                    </m:r>
                    <m:r>
                      <a:rPr lang="en-US" altLang="zh-CN" sz="2400" b="1" i="1" smtClean="0">
                        <a:solidFill>
                          <a:srgbClr val="002060"/>
                        </a:solidFill>
                        <a:latin typeface="Cambria Math" panose="02040503050406030204" pitchFamily="18" charset="0"/>
                        <a:ea typeface="楷体" panose="02010609060101010101" pitchFamily="49" charset="-122"/>
                      </a:rPr>
                      <m:t>⊆</m:t>
                    </m:r>
                    <m:r>
                      <a:rPr lang="en-US" altLang="zh-CN" sz="2400" b="1" i="1" smtClean="0">
                        <a:solidFill>
                          <a:srgbClr val="002060"/>
                        </a:solidFill>
                        <a:latin typeface="Cambria Math" panose="02040503050406030204" pitchFamily="18" charset="0"/>
                        <a:ea typeface="楷体" panose="02010609060101010101" pitchFamily="49" charset="-122"/>
                      </a:rPr>
                      <m:t>𝑺</m:t>
                    </m:r>
                  </m:oMath>
                </a14:m>
                <a:r>
                  <a:rPr lang="zh-CN" altLang="en-US" sz="2400" b="1">
                    <a:solidFill>
                      <a:srgbClr val="002060"/>
                    </a:solidFill>
                    <a:latin typeface="楷体" panose="02010609060101010101" pitchFamily="49" charset="-122"/>
                    <a:ea typeface="楷体" panose="02010609060101010101" pitchFamily="49" charset="-122"/>
                  </a:rPr>
                  <a:t>，则</a:t>
                </a:r>
                <a14:m>
                  <m:oMath xmlns:m="http://schemas.openxmlformats.org/officeDocument/2006/math">
                    <m:r>
                      <a:rPr lang="en-US" altLang="zh-CN" sz="2400" b="1" i="1">
                        <a:solidFill>
                          <a:srgbClr val="002060"/>
                        </a:solidFill>
                        <a:latin typeface="Cambria Math" panose="02040503050406030204" pitchFamily="18" charset="0"/>
                        <a:ea typeface="楷体" panose="02010609060101010101" pitchFamily="49" charset="-122"/>
                      </a:rPr>
                      <m:t>𝒓</m:t>
                    </m:r>
                    <m:d>
                      <m:dPr>
                        <m:ctrlPr>
                          <a:rPr lang="en-US" altLang="zh-CN" sz="2400" b="1" i="1">
                            <a:solidFill>
                              <a:srgbClr val="002060"/>
                            </a:solidFill>
                            <a:latin typeface="Cambria Math" panose="02040503050406030204" pitchFamily="18" charset="0"/>
                            <a:ea typeface="楷体" panose="02010609060101010101" pitchFamily="49" charset="-122"/>
                          </a:rPr>
                        </m:ctrlPr>
                      </m:dPr>
                      <m:e>
                        <m:r>
                          <a:rPr lang="en-US" altLang="zh-CN" sz="2400" b="1" i="1">
                            <a:solidFill>
                              <a:srgbClr val="002060"/>
                            </a:solidFill>
                            <a:latin typeface="Cambria Math" panose="02040503050406030204" pitchFamily="18" charset="0"/>
                            <a:ea typeface="楷体" panose="02010609060101010101" pitchFamily="49" charset="-122"/>
                          </a:rPr>
                          <m:t>𝑹</m:t>
                        </m:r>
                      </m:e>
                    </m:d>
                    <m:r>
                      <a:rPr lang="en-US" altLang="zh-CN" sz="2400" b="1" i="1">
                        <a:solidFill>
                          <a:srgbClr val="002060"/>
                        </a:solidFill>
                        <a:latin typeface="Cambria Math" panose="02040503050406030204" pitchFamily="18" charset="0"/>
                        <a:ea typeface="楷体" panose="02010609060101010101" pitchFamily="49" charset="-122"/>
                      </a:rPr>
                      <m:t>⊆</m:t>
                    </m:r>
                    <m:r>
                      <a:rPr lang="en-US" altLang="zh-CN" sz="2400" b="1" i="1">
                        <a:solidFill>
                          <a:srgbClr val="002060"/>
                        </a:solidFill>
                        <a:latin typeface="Cambria Math" panose="02040503050406030204" pitchFamily="18" charset="0"/>
                        <a:ea typeface="楷体" panose="02010609060101010101" pitchFamily="49" charset="-122"/>
                      </a:rPr>
                      <m:t>𝒓</m:t>
                    </m:r>
                    <m:d>
                      <m:dPr>
                        <m:ctrlPr>
                          <a:rPr lang="en-US" altLang="zh-CN" sz="2400" b="1" i="1">
                            <a:solidFill>
                              <a:srgbClr val="002060"/>
                            </a:solidFill>
                            <a:latin typeface="Cambria Math" panose="02040503050406030204" pitchFamily="18" charset="0"/>
                            <a:ea typeface="楷体" panose="02010609060101010101" pitchFamily="49" charset="-122"/>
                          </a:rPr>
                        </m:ctrlPr>
                      </m:dPr>
                      <m:e>
                        <m:r>
                          <a:rPr lang="en-US" altLang="zh-CN" sz="2400" b="1" i="1">
                            <a:solidFill>
                              <a:srgbClr val="002060"/>
                            </a:solidFill>
                            <a:latin typeface="Cambria Math" panose="02040503050406030204" pitchFamily="18" charset="0"/>
                            <a:ea typeface="楷体" panose="02010609060101010101" pitchFamily="49" charset="-122"/>
                          </a:rPr>
                          <m:t>𝑺</m:t>
                        </m:r>
                      </m:e>
                    </m:d>
                    <m:r>
                      <a:rPr lang="en-US" altLang="zh-CN" sz="2400" b="1" i="1">
                        <a:solidFill>
                          <a:srgbClr val="002060"/>
                        </a:solidFill>
                        <a:latin typeface="Cambria Math" panose="02040503050406030204" pitchFamily="18" charset="0"/>
                        <a:ea typeface="楷体" panose="02010609060101010101" pitchFamily="49" charset="-122"/>
                      </a:rPr>
                      <m:t> </m:t>
                    </m:r>
                  </m:oMath>
                </a14:m>
                <a:endParaRPr lang="en-US" altLang="zh-CN" sz="2400" b="1">
                  <a:solidFill>
                    <a:srgbClr val="002060"/>
                  </a:solidFill>
                  <a:latin typeface="楷体" panose="02010609060101010101" pitchFamily="49" charset="-122"/>
                  <a:ea typeface="楷体" panose="02010609060101010101" pitchFamily="49" charset="-122"/>
                </a:endParaRPr>
              </a:p>
              <a:p>
                <a:pPr marL="342900" indent="-342900">
                  <a:spcBef>
                    <a:spcPts val="600"/>
                  </a:spcBef>
                  <a:spcAft>
                    <a:spcPts val="600"/>
                  </a:spcAft>
                  <a:buFont typeface="Arial" panose="020B0604020202020204" pitchFamily="34" charset="0"/>
                  <a:buChar char="•"/>
                </a:pPr>
                <a:r>
                  <a:rPr lang="zh-CN" altLang="en-US" sz="2400" b="1">
                    <a:solidFill>
                      <a:srgbClr val="002060"/>
                    </a:solidFill>
                    <a:latin typeface="楷体" panose="02010609060101010101" pitchFamily="49" charset="-122"/>
                    <a:ea typeface="楷体" panose="02010609060101010101" pitchFamily="49" charset="-122"/>
                  </a:rPr>
                  <a:t>若</a:t>
                </a:r>
                <a14:m>
                  <m:oMath xmlns:m="http://schemas.openxmlformats.org/officeDocument/2006/math">
                    <m:r>
                      <a:rPr lang="en-US" altLang="zh-CN" sz="2400" b="1" i="1">
                        <a:solidFill>
                          <a:srgbClr val="002060"/>
                        </a:solidFill>
                        <a:latin typeface="Cambria Math" panose="02040503050406030204" pitchFamily="18" charset="0"/>
                        <a:ea typeface="楷体" panose="02010609060101010101" pitchFamily="49" charset="-122"/>
                      </a:rPr>
                      <m:t>𝑹</m:t>
                    </m:r>
                    <m:r>
                      <a:rPr lang="en-US" altLang="zh-CN" sz="2400" b="1" i="1">
                        <a:solidFill>
                          <a:srgbClr val="002060"/>
                        </a:solidFill>
                        <a:latin typeface="Cambria Math" panose="02040503050406030204" pitchFamily="18" charset="0"/>
                        <a:ea typeface="楷体" panose="02010609060101010101" pitchFamily="49" charset="-122"/>
                      </a:rPr>
                      <m:t>⊆</m:t>
                    </m:r>
                    <m:r>
                      <a:rPr lang="en-US" altLang="zh-CN" sz="2400" b="1" i="1">
                        <a:solidFill>
                          <a:srgbClr val="002060"/>
                        </a:solidFill>
                        <a:latin typeface="Cambria Math" panose="02040503050406030204" pitchFamily="18" charset="0"/>
                        <a:ea typeface="楷体" panose="02010609060101010101" pitchFamily="49" charset="-122"/>
                      </a:rPr>
                      <m:t>𝑺</m:t>
                    </m:r>
                  </m:oMath>
                </a14:m>
                <a:r>
                  <a:rPr lang="zh-CN" altLang="en-US" sz="2400" b="1">
                    <a:solidFill>
                      <a:srgbClr val="002060"/>
                    </a:solidFill>
                    <a:latin typeface="楷体" panose="02010609060101010101" pitchFamily="49" charset="-122"/>
                    <a:ea typeface="楷体" panose="02010609060101010101" pitchFamily="49" charset="-122"/>
                  </a:rPr>
                  <a:t>，则</a:t>
                </a:r>
                <a14:m>
                  <m:oMath xmlns:m="http://schemas.openxmlformats.org/officeDocument/2006/math">
                    <m:r>
                      <a:rPr lang="en-US" altLang="zh-CN" sz="2400" b="1" i="1" smtClean="0">
                        <a:solidFill>
                          <a:srgbClr val="002060"/>
                        </a:solidFill>
                        <a:latin typeface="Cambria Math" panose="02040503050406030204" pitchFamily="18" charset="0"/>
                        <a:ea typeface="楷体" panose="02010609060101010101" pitchFamily="49" charset="-122"/>
                      </a:rPr>
                      <m:t>𝒔</m:t>
                    </m:r>
                    <m:d>
                      <m:dPr>
                        <m:ctrlPr>
                          <a:rPr lang="en-US" altLang="zh-CN" sz="2400" b="1" i="1" smtClean="0">
                            <a:solidFill>
                              <a:srgbClr val="002060"/>
                            </a:solidFill>
                            <a:latin typeface="Cambria Math" panose="02040503050406030204" pitchFamily="18" charset="0"/>
                            <a:ea typeface="楷体" panose="02010609060101010101" pitchFamily="49" charset="-122"/>
                          </a:rPr>
                        </m:ctrlPr>
                      </m:dPr>
                      <m:e>
                        <m:r>
                          <a:rPr lang="en-US" altLang="zh-CN" sz="2400" b="1" i="1" smtClean="0">
                            <a:solidFill>
                              <a:srgbClr val="002060"/>
                            </a:solidFill>
                            <a:latin typeface="Cambria Math" panose="02040503050406030204" pitchFamily="18" charset="0"/>
                            <a:ea typeface="楷体" panose="02010609060101010101" pitchFamily="49" charset="-122"/>
                          </a:rPr>
                          <m:t>𝑹</m:t>
                        </m:r>
                      </m:e>
                    </m:d>
                    <m:r>
                      <a:rPr lang="en-US" altLang="zh-CN" sz="2400" b="1" i="1" smtClean="0">
                        <a:solidFill>
                          <a:srgbClr val="002060"/>
                        </a:solidFill>
                        <a:latin typeface="Cambria Math" panose="02040503050406030204" pitchFamily="18" charset="0"/>
                        <a:ea typeface="楷体" panose="02010609060101010101" pitchFamily="49" charset="-122"/>
                      </a:rPr>
                      <m:t>⊆</m:t>
                    </m:r>
                    <m:r>
                      <a:rPr lang="en-US" altLang="zh-CN" sz="2400" b="1" i="1" smtClean="0">
                        <a:solidFill>
                          <a:srgbClr val="002060"/>
                        </a:solidFill>
                        <a:latin typeface="Cambria Math" panose="02040503050406030204" pitchFamily="18" charset="0"/>
                        <a:ea typeface="楷体" panose="02010609060101010101" pitchFamily="49" charset="-122"/>
                      </a:rPr>
                      <m:t>𝒔</m:t>
                    </m:r>
                    <m:d>
                      <m:dPr>
                        <m:ctrlPr>
                          <a:rPr lang="en-US" altLang="zh-CN" sz="2400" b="1" i="1" smtClean="0">
                            <a:solidFill>
                              <a:srgbClr val="002060"/>
                            </a:solidFill>
                            <a:latin typeface="Cambria Math" panose="02040503050406030204" pitchFamily="18" charset="0"/>
                            <a:ea typeface="楷体" panose="02010609060101010101" pitchFamily="49" charset="-122"/>
                          </a:rPr>
                        </m:ctrlPr>
                      </m:dPr>
                      <m:e>
                        <m:r>
                          <a:rPr lang="en-US" altLang="zh-CN" sz="2400" b="1" i="1" smtClean="0">
                            <a:solidFill>
                              <a:srgbClr val="002060"/>
                            </a:solidFill>
                            <a:latin typeface="Cambria Math" panose="02040503050406030204" pitchFamily="18" charset="0"/>
                            <a:ea typeface="楷体" panose="02010609060101010101" pitchFamily="49" charset="-122"/>
                          </a:rPr>
                          <m:t>𝑺</m:t>
                        </m:r>
                      </m:e>
                    </m:d>
                  </m:oMath>
                </a14:m>
                <a:endParaRPr lang="en-US" altLang="zh-CN" sz="2400" b="1">
                  <a:solidFill>
                    <a:srgbClr val="002060"/>
                  </a:solidFill>
                  <a:latin typeface="楷体" panose="02010609060101010101" pitchFamily="49" charset="-122"/>
                  <a:ea typeface="楷体" panose="02010609060101010101" pitchFamily="49" charset="-122"/>
                </a:endParaRPr>
              </a:p>
              <a:p>
                <a:pPr marL="342900" indent="-342900">
                  <a:spcBef>
                    <a:spcPts val="600"/>
                  </a:spcBef>
                  <a:spcAft>
                    <a:spcPts val="600"/>
                  </a:spcAft>
                  <a:buFont typeface="Arial" panose="020B0604020202020204" pitchFamily="34" charset="0"/>
                  <a:buChar char="•"/>
                </a:pPr>
                <a:r>
                  <a:rPr lang="zh-CN" altLang="en-US" sz="2400" b="1">
                    <a:solidFill>
                      <a:srgbClr val="002060"/>
                    </a:solidFill>
                    <a:latin typeface="楷体" panose="02010609060101010101" pitchFamily="49" charset="-122"/>
                    <a:ea typeface="楷体" panose="02010609060101010101" pitchFamily="49" charset="-122"/>
                  </a:rPr>
                  <a:t>若</a:t>
                </a:r>
                <a14:m>
                  <m:oMath xmlns:m="http://schemas.openxmlformats.org/officeDocument/2006/math">
                    <m:r>
                      <a:rPr lang="en-US" altLang="zh-CN" sz="2400" b="1" i="1">
                        <a:solidFill>
                          <a:srgbClr val="002060"/>
                        </a:solidFill>
                        <a:latin typeface="Cambria Math" panose="02040503050406030204" pitchFamily="18" charset="0"/>
                        <a:ea typeface="楷体" panose="02010609060101010101" pitchFamily="49" charset="-122"/>
                      </a:rPr>
                      <m:t>𝑹</m:t>
                    </m:r>
                    <m:r>
                      <a:rPr lang="en-US" altLang="zh-CN" sz="2400" b="1" i="1">
                        <a:solidFill>
                          <a:srgbClr val="002060"/>
                        </a:solidFill>
                        <a:latin typeface="Cambria Math" panose="02040503050406030204" pitchFamily="18" charset="0"/>
                        <a:ea typeface="楷体" panose="02010609060101010101" pitchFamily="49" charset="-122"/>
                      </a:rPr>
                      <m:t>⊆</m:t>
                    </m:r>
                    <m:r>
                      <a:rPr lang="en-US" altLang="zh-CN" sz="2400" b="1" i="1">
                        <a:solidFill>
                          <a:srgbClr val="002060"/>
                        </a:solidFill>
                        <a:latin typeface="Cambria Math" panose="02040503050406030204" pitchFamily="18" charset="0"/>
                        <a:ea typeface="楷体" panose="02010609060101010101" pitchFamily="49" charset="-122"/>
                      </a:rPr>
                      <m:t>𝑺</m:t>
                    </m:r>
                  </m:oMath>
                </a14:m>
                <a:r>
                  <a:rPr lang="zh-CN" altLang="en-US" sz="2400" b="1">
                    <a:solidFill>
                      <a:srgbClr val="002060"/>
                    </a:solidFill>
                    <a:latin typeface="楷体" panose="02010609060101010101" pitchFamily="49" charset="-122"/>
                    <a:ea typeface="楷体" panose="02010609060101010101" pitchFamily="49" charset="-122"/>
                  </a:rPr>
                  <a:t>，则</a:t>
                </a:r>
                <a14:m>
                  <m:oMath xmlns:m="http://schemas.openxmlformats.org/officeDocument/2006/math">
                    <m:r>
                      <a:rPr lang="en-US" altLang="zh-CN" sz="2400" b="1" i="1">
                        <a:solidFill>
                          <a:srgbClr val="002060"/>
                        </a:solidFill>
                        <a:latin typeface="Cambria Math" panose="02040503050406030204" pitchFamily="18" charset="0"/>
                        <a:ea typeface="楷体" panose="02010609060101010101" pitchFamily="49" charset="-122"/>
                      </a:rPr>
                      <m:t>𝒕</m:t>
                    </m:r>
                    <m:d>
                      <m:dPr>
                        <m:ctrlPr>
                          <a:rPr lang="en-US" altLang="zh-CN" sz="2400" b="1" i="1">
                            <a:solidFill>
                              <a:srgbClr val="002060"/>
                            </a:solidFill>
                            <a:latin typeface="Cambria Math" panose="02040503050406030204" pitchFamily="18" charset="0"/>
                            <a:ea typeface="楷体" panose="02010609060101010101" pitchFamily="49" charset="-122"/>
                          </a:rPr>
                        </m:ctrlPr>
                      </m:dPr>
                      <m:e>
                        <m:r>
                          <a:rPr lang="en-US" altLang="zh-CN" sz="2400" b="1" i="1">
                            <a:solidFill>
                              <a:srgbClr val="002060"/>
                            </a:solidFill>
                            <a:latin typeface="Cambria Math" panose="02040503050406030204" pitchFamily="18" charset="0"/>
                            <a:ea typeface="楷体" panose="02010609060101010101" pitchFamily="49" charset="-122"/>
                          </a:rPr>
                          <m:t>𝑹</m:t>
                        </m:r>
                      </m:e>
                    </m:d>
                    <m:r>
                      <a:rPr lang="en-US" altLang="zh-CN" sz="2400" b="1" i="1">
                        <a:solidFill>
                          <a:srgbClr val="002060"/>
                        </a:solidFill>
                        <a:latin typeface="Cambria Math" panose="02040503050406030204" pitchFamily="18" charset="0"/>
                        <a:ea typeface="楷体" panose="02010609060101010101" pitchFamily="49" charset="-122"/>
                      </a:rPr>
                      <m:t>⊆</m:t>
                    </m:r>
                    <m:r>
                      <a:rPr lang="en-US" altLang="zh-CN" sz="2400" b="1" i="1">
                        <a:solidFill>
                          <a:srgbClr val="002060"/>
                        </a:solidFill>
                        <a:latin typeface="Cambria Math" panose="02040503050406030204" pitchFamily="18" charset="0"/>
                        <a:ea typeface="楷体" panose="02010609060101010101" pitchFamily="49" charset="-122"/>
                      </a:rPr>
                      <m:t>𝒕</m:t>
                    </m:r>
                    <m:d>
                      <m:dPr>
                        <m:ctrlPr>
                          <a:rPr lang="en-US" altLang="zh-CN" sz="2400" b="1" i="1">
                            <a:solidFill>
                              <a:srgbClr val="002060"/>
                            </a:solidFill>
                            <a:latin typeface="Cambria Math" panose="02040503050406030204" pitchFamily="18" charset="0"/>
                            <a:ea typeface="楷体" panose="02010609060101010101" pitchFamily="49" charset="-122"/>
                          </a:rPr>
                        </m:ctrlPr>
                      </m:dPr>
                      <m:e>
                        <m:r>
                          <a:rPr lang="en-US" altLang="zh-CN" sz="2400" b="1" i="1">
                            <a:solidFill>
                              <a:srgbClr val="002060"/>
                            </a:solidFill>
                            <a:latin typeface="Cambria Math" panose="02040503050406030204" pitchFamily="18" charset="0"/>
                            <a:ea typeface="楷体" panose="02010609060101010101" pitchFamily="49" charset="-122"/>
                          </a:rPr>
                          <m:t>𝑺</m:t>
                        </m:r>
                      </m:e>
                    </m:d>
                  </m:oMath>
                </a14:m>
                <a:endParaRPr lang="zh-CN" altLang="en-US" sz="2400" b="1">
                  <a:solidFill>
                    <a:srgbClr val="002060"/>
                  </a:solidFill>
                  <a:latin typeface="楷体" panose="02010609060101010101" pitchFamily="49" charset="-122"/>
                  <a:ea typeface="楷体" panose="02010609060101010101" pitchFamily="49" charset="-122"/>
                </a:endParaRPr>
              </a:p>
            </p:txBody>
          </p:sp>
        </mc:Choice>
        <mc:Fallback>
          <p:sp>
            <p:nvSpPr>
              <p:cNvPr id="2" name="文本框 1">
                <a:extLst>
                  <a:ext uri="{FF2B5EF4-FFF2-40B4-BE49-F238E27FC236}">
                    <a16:creationId xmlns:a16="http://schemas.microsoft.com/office/drawing/2014/main" id="{1DACE884-0257-43F4-B7F1-92992E2D55F0}"/>
                  </a:ext>
                </a:extLst>
              </p:cNvPr>
              <p:cNvSpPr txBox="1">
                <a:spLocks noRot="1" noChangeAspect="1" noMove="1" noResize="1" noEditPoints="1" noAdjustHandles="1" noChangeArrowheads="1" noChangeShapeType="1" noTextEdit="1"/>
              </p:cNvSpPr>
              <p:nvPr/>
            </p:nvSpPr>
            <p:spPr>
              <a:xfrm>
                <a:off x="1272523" y="1492775"/>
                <a:ext cx="3967144" cy="2031325"/>
              </a:xfrm>
              <a:prstGeom prst="rect">
                <a:avLst/>
              </a:prstGeom>
              <a:blipFill>
                <a:blip r:embed="rId2"/>
                <a:stretch>
                  <a:fillRect l="-2151" t="-2102" b="-5405"/>
                </a:stretch>
              </a:blipFill>
            </p:spPr>
            <p:txBody>
              <a:bodyPr/>
              <a:lstStyle/>
              <a:p>
                <a:r>
                  <a:rPr lang="zh-CN" altLang="en-US">
                    <a:noFill/>
                  </a:rPr>
                  <a:t> </a:t>
                </a:r>
              </a:p>
            </p:txBody>
          </p:sp>
        </mc:Fallback>
      </mc:AlternateContent>
      <p:grpSp>
        <p:nvGrpSpPr>
          <p:cNvPr id="18" name="组合 17">
            <a:extLst>
              <a:ext uri="{FF2B5EF4-FFF2-40B4-BE49-F238E27FC236}">
                <a16:creationId xmlns:a16="http://schemas.microsoft.com/office/drawing/2014/main" id="{DD08AD54-1A4F-447A-83A8-03CF8A538CB6}"/>
              </a:ext>
            </a:extLst>
          </p:cNvPr>
          <p:cNvGrpSpPr/>
          <p:nvPr/>
        </p:nvGrpSpPr>
        <p:grpSpPr>
          <a:xfrm>
            <a:off x="566760" y="1123376"/>
            <a:ext cx="11048894" cy="4814072"/>
            <a:chOff x="566760" y="1123376"/>
            <a:chExt cx="11048894" cy="4814072"/>
          </a:xfrm>
        </p:grpSpPr>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72587DF5-AFC8-456E-B7E9-72B64B5A138E}"/>
                    </a:ext>
                  </a:extLst>
                </p:cNvPr>
                <p:cNvSpPr txBox="1"/>
                <p:nvPr/>
              </p:nvSpPr>
              <p:spPr>
                <a:xfrm>
                  <a:off x="8467879" y="1123376"/>
                  <a:ext cx="1965491" cy="707886"/>
                </a:xfrm>
                <a:prstGeom prst="rect">
                  <a:avLst/>
                </a:prstGeom>
                <a:solidFill>
                  <a:schemeClr val="accent2">
                    <a:lumMod val="20000"/>
                    <a:lumOff val="80000"/>
                  </a:schemeClr>
                </a:solidFill>
              </p:spPr>
              <p:txBody>
                <a:bodyPr wrap="square" rtlCol="0">
                  <a:spAutoFit/>
                </a:bodyPr>
                <a:lstStyle/>
                <a:p>
                  <a:pPr algn="ctr"/>
                  <a:r>
                    <a:rPr lang="zh-CN" altLang="en-US" sz="2000" b="1">
                      <a:solidFill>
                        <a:schemeClr val="accent2">
                          <a:lumMod val="50000"/>
                        </a:schemeClr>
                      </a:solidFill>
                    </a:rPr>
                    <a:t>设</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𝑹</m:t>
                      </m:r>
                    </m:oMath>
                  </a14:m>
                  <a:r>
                    <a:rPr lang="zh-CN" altLang="en-US" sz="2000" b="1">
                      <a:solidFill>
                        <a:schemeClr val="accent2">
                          <a:lumMod val="50000"/>
                        </a:schemeClr>
                      </a:solidFill>
                    </a:rPr>
                    <a:t>和</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𝑺</m:t>
                      </m:r>
                    </m:oMath>
                  </a14:m>
                  <a:r>
                    <a:rPr lang="zh-CN" altLang="en-US" sz="2000" b="1">
                      <a:solidFill>
                        <a:schemeClr val="accent2">
                          <a:lumMod val="50000"/>
                        </a:schemeClr>
                      </a:solidFill>
                    </a:rPr>
                    <a:t>都是非空集</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𝑨</m:t>
                      </m:r>
                    </m:oMath>
                  </a14:m>
                  <a:r>
                    <a:rPr lang="zh-CN" altLang="en-US" sz="2000" b="1">
                      <a:solidFill>
                        <a:schemeClr val="accent2">
                          <a:lumMod val="50000"/>
                        </a:schemeClr>
                      </a:solidFill>
                    </a:rPr>
                    <a:t>上的关系</a:t>
                  </a:r>
                </a:p>
              </p:txBody>
            </p:sp>
          </mc:Choice>
          <mc:Fallback>
            <p:sp>
              <p:nvSpPr>
                <p:cNvPr id="12" name="文本框 11">
                  <a:extLst>
                    <a:ext uri="{FF2B5EF4-FFF2-40B4-BE49-F238E27FC236}">
                      <a16:creationId xmlns:a16="http://schemas.microsoft.com/office/drawing/2014/main" id="{72587DF5-AFC8-456E-B7E9-72B64B5A138E}"/>
                    </a:ext>
                  </a:extLst>
                </p:cNvPr>
                <p:cNvSpPr txBox="1">
                  <a:spLocks noRot="1" noChangeAspect="1" noMove="1" noResize="1" noEditPoints="1" noAdjustHandles="1" noChangeArrowheads="1" noChangeShapeType="1" noTextEdit="1"/>
                </p:cNvSpPr>
                <p:nvPr/>
              </p:nvSpPr>
              <p:spPr>
                <a:xfrm>
                  <a:off x="8467879" y="1123376"/>
                  <a:ext cx="1965491" cy="707886"/>
                </a:xfrm>
                <a:prstGeom prst="rect">
                  <a:avLst/>
                </a:prstGeom>
                <a:blipFill>
                  <a:blip r:embed="rId3"/>
                  <a:stretch>
                    <a:fillRect l="-1238" t="-4310" r="-1238" b="-14655"/>
                  </a:stretch>
                </a:blipFill>
              </p:spPr>
              <p:txBody>
                <a:bodyPr/>
                <a:lstStyle/>
                <a:p>
                  <a:r>
                    <a:rPr lang="zh-CN" altLang="en-US">
                      <a:noFill/>
                    </a:rPr>
                    <a:t> </a:t>
                  </a:r>
                </a:p>
              </p:txBody>
            </p:sp>
          </mc:Fallback>
        </mc:AlternateContent>
        <p:grpSp>
          <p:nvGrpSpPr>
            <p:cNvPr id="34" name="组合 33">
              <a:extLst>
                <a:ext uri="{FF2B5EF4-FFF2-40B4-BE49-F238E27FC236}">
                  <a16:creationId xmlns:a16="http://schemas.microsoft.com/office/drawing/2014/main" id="{971588B6-DCF7-4A30-BA6B-CD10B7A839D7}"/>
                </a:ext>
              </a:extLst>
            </p:cNvPr>
            <p:cNvGrpSpPr/>
            <p:nvPr/>
          </p:nvGrpSpPr>
          <p:grpSpPr>
            <a:xfrm>
              <a:off x="6905505" y="2407827"/>
              <a:ext cx="4637786" cy="3430382"/>
              <a:chOff x="6374484" y="2170877"/>
              <a:chExt cx="4637786" cy="3430382"/>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AC04153-65BE-4A0C-A507-C04C6014683A}"/>
                      </a:ext>
                    </a:extLst>
                  </p:cNvPr>
                  <p:cNvSpPr txBox="1"/>
                  <p:nvPr/>
                </p:nvSpPr>
                <p:spPr>
                  <a:xfrm>
                    <a:off x="6604729" y="2170877"/>
                    <a:ext cx="3249739" cy="400110"/>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𝑺</m:t>
                          </m:r>
                          <m:r>
                            <a:rPr lang="en-US" altLang="zh-CN" sz="2000" b="1" i="1" smtClean="0">
                              <a:solidFill>
                                <a:srgbClr val="002060"/>
                              </a:solidFill>
                              <a:latin typeface="Cambria Math" panose="02040503050406030204" pitchFamily="18" charset="0"/>
                            </a:rPr>
                            <m:t> ⟹ </m:t>
                          </m:r>
                          <m:r>
                            <a:rPr lang="en-US" altLang="zh-CN" sz="2000" b="1" i="1" smtClean="0">
                              <a:solidFill>
                                <a:srgbClr val="002060"/>
                              </a:solidFill>
                              <a:latin typeface="Cambria Math" panose="02040503050406030204" pitchFamily="18" charset="0"/>
                            </a:rPr>
                            <m:t>𝒓</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𝑹</m:t>
                              </m:r>
                            </m:e>
                          </m:d>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𝒓</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𝑺</m:t>
                          </m:r>
                          <m:r>
                            <a:rPr lang="en-US" altLang="zh-CN" sz="2000" b="1" i="1" smtClean="0">
                              <a:solidFill>
                                <a:srgbClr val="002060"/>
                              </a:solidFill>
                              <a:latin typeface="Cambria Math" panose="02040503050406030204" pitchFamily="18" charset="0"/>
                            </a:rPr>
                            <m:t>)</m:t>
                          </m:r>
                        </m:oMath>
                      </m:oMathPara>
                    </a14:m>
                    <a:endParaRPr lang="zh-CN" altLang="en-US" sz="2000" b="1">
                      <a:solidFill>
                        <a:srgbClr val="002060"/>
                      </a:solidFill>
                    </a:endParaRPr>
                  </a:p>
                </p:txBody>
              </p:sp>
            </mc:Choice>
            <mc:Fallback xmlns="">
              <p:sp>
                <p:nvSpPr>
                  <p:cNvPr id="3" name="文本框 2">
                    <a:extLst>
                      <a:ext uri="{FF2B5EF4-FFF2-40B4-BE49-F238E27FC236}">
                        <a16:creationId xmlns:a16="http://schemas.microsoft.com/office/drawing/2014/main" id="{9AC04153-65BE-4A0C-A507-C04C6014683A}"/>
                      </a:ext>
                    </a:extLst>
                  </p:cNvPr>
                  <p:cNvSpPr txBox="1">
                    <a:spLocks noRot="1" noChangeAspect="1" noMove="1" noResize="1" noEditPoints="1" noAdjustHandles="1" noChangeArrowheads="1" noChangeShapeType="1" noTextEdit="1"/>
                  </p:cNvSpPr>
                  <p:nvPr/>
                </p:nvSpPr>
                <p:spPr>
                  <a:xfrm>
                    <a:off x="6604729" y="2170877"/>
                    <a:ext cx="3249739" cy="400110"/>
                  </a:xfrm>
                  <a:prstGeom prst="rect">
                    <a:avLst/>
                  </a:prstGeom>
                  <a:blipFill>
                    <a:blip r:embed="rId15"/>
                    <a:stretch>
                      <a:fillRect b="-1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32C7BE5-B4B7-4B4E-B7CE-9556D2646314}"/>
                      </a:ext>
                    </a:extLst>
                  </p:cNvPr>
                  <p:cNvSpPr txBox="1"/>
                  <p:nvPr/>
                </p:nvSpPr>
                <p:spPr>
                  <a:xfrm>
                    <a:off x="7428864" y="3087095"/>
                    <a:ext cx="1626325" cy="400110"/>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𝒓</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𝑹</m:t>
                              </m:r>
                            </m:e>
                          </m:d>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𝒓</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𝑺</m:t>
                          </m:r>
                          <m:r>
                            <a:rPr lang="en-US" altLang="zh-CN" sz="2000" b="1" i="1" smtClean="0">
                              <a:solidFill>
                                <a:srgbClr val="002060"/>
                              </a:solidFill>
                              <a:latin typeface="Cambria Math" panose="02040503050406030204" pitchFamily="18" charset="0"/>
                            </a:rPr>
                            <m:t>)</m:t>
                          </m:r>
                        </m:oMath>
                      </m:oMathPara>
                    </a14:m>
                    <a:endParaRPr lang="zh-CN" altLang="en-US" sz="2000" b="1">
                      <a:solidFill>
                        <a:srgbClr val="002060"/>
                      </a:solidFill>
                    </a:endParaRPr>
                  </a:p>
                </p:txBody>
              </p:sp>
            </mc:Choice>
            <mc:Fallback xmlns="">
              <p:sp>
                <p:nvSpPr>
                  <p:cNvPr id="4" name="文本框 3">
                    <a:extLst>
                      <a:ext uri="{FF2B5EF4-FFF2-40B4-BE49-F238E27FC236}">
                        <a16:creationId xmlns:a16="http://schemas.microsoft.com/office/drawing/2014/main" id="{432C7BE5-B4B7-4B4E-B7CE-9556D2646314}"/>
                      </a:ext>
                    </a:extLst>
                  </p:cNvPr>
                  <p:cNvSpPr txBox="1">
                    <a:spLocks noRot="1" noChangeAspect="1" noMove="1" noResize="1" noEditPoints="1" noAdjustHandles="1" noChangeArrowheads="1" noChangeShapeType="1" noTextEdit="1"/>
                  </p:cNvSpPr>
                  <p:nvPr/>
                </p:nvSpPr>
                <p:spPr>
                  <a:xfrm>
                    <a:off x="7428864" y="3087095"/>
                    <a:ext cx="1626325" cy="400110"/>
                  </a:xfrm>
                  <a:prstGeom prst="rect">
                    <a:avLst/>
                  </a:prstGeom>
                  <a:blipFill>
                    <a:blip r:embed="rId16"/>
                    <a:stretch>
                      <a:fillRect b="-151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A6519A97-5043-45DF-ADD6-6F99D714F5EC}"/>
                      </a:ext>
                    </a:extLst>
                  </p:cNvPr>
                  <p:cNvSpPr txBox="1"/>
                  <p:nvPr/>
                </p:nvSpPr>
                <p:spPr>
                  <a:xfrm>
                    <a:off x="6374484" y="3972396"/>
                    <a:ext cx="1963657" cy="400110"/>
                  </a:xfrm>
                  <a:prstGeom prst="rect">
                    <a:avLst/>
                  </a:prstGeom>
                  <a:solidFill>
                    <a:schemeClr val="accent6">
                      <a:lumMod val="20000"/>
                      <a:lumOff val="80000"/>
                    </a:schemeClr>
                  </a:solidFill>
                </p:spPr>
                <p:txBody>
                  <a:bodyPr wrap="square" rtlCol="0">
                    <a:spAutoFit/>
                  </a:bodyPr>
                  <a:lstStyle/>
                  <a:p>
                    <a14:m>
                      <m:oMath xmlns:m="http://schemas.openxmlformats.org/officeDocument/2006/math">
                        <m:r>
                          <a:rPr lang="en-US" altLang="zh-CN" sz="2000" b="1" i="1" smtClean="0">
                            <a:solidFill>
                              <a:srgbClr val="002060"/>
                            </a:solidFill>
                            <a:latin typeface="Cambria Math" panose="02040503050406030204" pitchFamily="18" charset="0"/>
                          </a:rPr>
                          <m:t>𝒓</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𝑺</m:t>
                        </m:r>
                        <m:r>
                          <a:rPr lang="en-US" altLang="zh-CN" sz="2000" b="1" i="1" smtClean="0">
                            <a:solidFill>
                              <a:srgbClr val="002060"/>
                            </a:solidFill>
                            <a:latin typeface="Cambria Math" panose="02040503050406030204" pitchFamily="18" charset="0"/>
                          </a:rPr>
                          <m:t>)</m:t>
                        </m:r>
                      </m:oMath>
                    </a14:m>
                    <a:r>
                      <a:rPr lang="zh-CN" altLang="en-US" sz="2000" b="1">
                        <a:solidFill>
                          <a:srgbClr val="002060"/>
                        </a:solidFill>
                      </a:rPr>
                      <a:t>是自反关系</a:t>
                    </a:r>
                  </a:p>
                </p:txBody>
              </p:sp>
            </mc:Choice>
            <mc:Fallback xmlns="">
              <p:sp>
                <p:nvSpPr>
                  <p:cNvPr id="6" name="文本框 5">
                    <a:extLst>
                      <a:ext uri="{FF2B5EF4-FFF2-40B4-BE49-F238E27FC236}">
                        <a16:creationId xmlns:a16="http://schemas.microsoft.com/office/drawing/2014/main" id="{A6519A97-5043-45DF-ADD6-6F99D714F5EC}"/>
                      </a:ext>
                    </a:extLst>
                  </p:cNvPr>
                  <p:cNvSpPr txBox="1">
                    <a:spLocks noRot="1" noChangeAspect="1" noMove="1" noResize="1" noEditPoints="1" noAdjustHandles="1" noChangeArrowheads="1" noChangeShapeType="1" noTextEdit="1"/>
                  </p:cNvSpPr>
                  <p:nvPr/>
                </p:nvSpPr>
                <p:spPr>
                  <a:xfrm>
                    <a:off x="6374484" y="3972396"/>
                    <a:ext cx="1963657" cy="400110"/>
                  </a:xfrm>
                  <a:prstGeom prst="rect">
                    <a:avLst/>
                  </a:prstGeom>
                  <a:blipFill>
                    <a:blip r:embed="rId17"/>
                    <a:stretch>
                      <a:fillRect t="-9231" r="-2484" b="-2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06835C73-5021-4E21-805D-CCA50A4E82FE}"/>
                      </a:ext>
                    </a:extLst>
                  </p:cNvPr>
                  <p:cNvSpPr txBox="1"/>
                  <p:nvPr/>
                </p:nvSpPr>
                <p:spPr>
                  <a:xfrm>
                    <a:off x="8815077" y="3957804"/>
                    <a:ext cx="1381469" cy="400110"/>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𝒓</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𝑺</m:t>
                          </m:r>
                          <m:r>
                            <a:rPr lang="en-US" altLang="zh-CN" sz="2000" b="1" i="1" smtClean="0">
                              <a:solidFill>
                                <a:srgbClr val="002060"/>
                              </a:solidFill>
                              <a:latin typeface="Cambria Math" panose="02040503050406030204" pitchFamily="18" charset="0"/>
                            </a:rPr>
                            <m:t>)</m:t>
                          </m:r>
                        </m:oMath>
                      </m:oMathPara>
                    </a14:m>
                    <a:endParaRPr lang="zh-CN" altLang="en-US" sz="2000" b="1">
                      <a:solidFill>
                        <a:srgbClr val="002060"/>
                      </a:solidFill>
                    </a:endParaRPr>
                  </a:p>
                </p:txBody>
              </p:sp>
            </mc:Choice>
            <mc:Fallback xmlns="">
              <p:sp>
                <p:nvSpPr>
                  <p:cNvPr id="13" name="文本框 12">
                    <a:extLst>
                      <a:ext uri="{FF2B5EF4-FFF2-40B4-BE49-F238E27FC236}">
                        <a16:creationId xmlns:a16="http://schemas.microsoft.com/office/drawing/2014/main" id="{06835C73-5021-4E21-805D-CCA50A4E82FE}"/>
                      </a:ext>
                    </a:extLst>
                  </p:cNvPr>
                  <p:cNvSpPr txBox="1">
                    <a:spLocks noRot="1" noChangeAspect="1" noMove="1" noResize="1" noEditPoints="1" noAdjustHandles="1" noChangeArrowheads="1" noChangeShapeType="1" noTextEdit="1"/>
                  </p:cNvSpPr>
                  <p:nvPr/>
                </p:nvSpPr>
                <p:spPr>
                  <a:xfrm>
                    <a:off x="8815077" y="3957804"/>
                    <a:ext cx="1381469" cy="400110"/>
                  </a:xfrm>
                  <a:prstGeom prst="rect">
                    <a:avLst/>
                  </a:prstGeom>
                  <a:blipFill>
                    <a:blip r:embed="rId18"/>
                    <a:stretch>
                      <a:fillRect b="-151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0F6C2A54-CCDC-49E6-8580-0F61EA4EA03E}"/>
                      </a:ext>
                    </a:extLst>
                  </p:cNvPr>
                  <p:cNvSpPr txBox="1"/>
                  <p:nvPr/>
                </p:nvSpPr>
                <p:spPr>
                  <a:xfrm>
                    <a:off x="8086706" y="4895163"/>
                    <a:ext cx="1065535" cy="400110"/>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𝑺</m:t>
                          </m:r>
                        </m:oMath>
                      </m:oMathPara>
                    </a14:m>
                    <a:endParaRPr lang="zh-CN" altLang="en-US" sz="2000" b="1">
                      <a:solidFill>
                        <a:srgbClr val="002060"/>
                      </a:solidFill>
                    </a:endParaRPr>
                  </a:p>
                </p:txBody>
              </p:sp>
            </mc:Choice>
            <mc:Fallback xmlns="">
              <p:sp>
                <p:nvSpPr>
                  <p:cNvPr id="14" name="文本框 13">
                    <a:extLst>
                      <a:ext uri="{FF2B5EF4-FFF2-40B4-BE49-F238E27FC236}">
                        <a16:creationId xmlns:a16="http://schemas.microsoft.com/office/drawing/2014/main" id="{0F6C2A54-CCDC-49E6-8580-0F61EA4EA03E}"/>
                      </a:ext>
                    </a:extLst>
                  </p:cNvPr>
                  <p:cNvSpPr txBox="1">
                    <a:spLocks noRot="1" noChangeAspect="1" noMove="1" noResize="1" noEditPoints="1" noAdjustHandles="1" noChangeArrowheads="1" noChangeShapeType="1" noTextEdit="1"/>
                  </p:cNvSpPr>
                  <p:nvPr/>
                </p:nvSpPr>
                <p:spPr>
                  <a:xfrm>
                    <a:off x="8086706" y="4895163"/>
                    <a:ext cx="1065535" cy="400110"/>
                  </a:xfrm>
                  <a:prstGeom prst="rect">
                    <a:avLst/>
                  </a:prstGeom>
                  <a:blipFill>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20EE2ECF-DB28-4BE8-941C-5008B4AB3BE9}"/>
                      </a:ext>
                    </a:extLst>
                  </p:cNvPr>
                  <p:cNvSpPr txBox="1"/>
                  <p:nvPr/>
                </p:nvSpPr>
                <p:spPr>
                  <a:xfrm>
                    <a:off x="9782776" y="4895163"/>
                    <a:ext cx="1229494" cy="400110"/>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𝑺</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𝒓</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𝑺</m:t>
                          </m:r>
                          <m:r>
                            <a:rPr lang="en-US" altLang="zh-CN" sz="2000" b="1" i="1" smtClean="0">
                              <a:solidFill>
                                <a:srgbClr val="002060"/>
                              </a:solidFill>
                              <a:latin typeface="Cambria Math" panose="02040503050406030204" pitchFamily="18" charset="0"/>
                            </a:rPr>
                            <m:t>)</m:t>
                          </m:r>
                        </m:oMath>
                      </m:oMathPara>
                    </a14:m>
                    <a:endParaRPr lang="zh-CN" altLang="en-US" sz="2000" b="1">
                      <a:solidFill>
                        <a:srgbClr val="002060"/>
                      </a:solidFill>
                    </a:endParaRPr>
                  </a:p>
                </p:txBody>
              </p:sp>
            </mc:Choice>
            <mc:Fallback xmlns="">
              <p:sp>
                <p:nvSpPr>
                  <p:cNvPr id="15" name="文本框 14">
                    <a:extLst>
                      <a:ext uri="{FF2B5EF4-FFF2-40B4-BE49-F238E27FC236}">
                        <a16:creationId xmlns:a16="http://schemas.microsoft.com/office/drawing/2014/main" id="{20EE2ECF-DB28-4BE8-941C-5008B4AB3BE9}"/>
                      </a:ext>
                    </a:extLst>
                  </p:cNvPr>
                  <p:cNvSpPr txBox="1">
                    <a:spLocks noRot="1" noChangeAspect="1" noMove="1" noResize="1" noEditPoints="1" noAdjustHandles="1" noChangeArrowheads="1" noChangeShapeType="1" noTextEdit="1"/>
                  </p:cNvSpPr>
                  <p:nvPr/>
                </p:nvSpPr>
                <p:spPr>
                  <a:xfrm>
                    <a:off x="9782776" y="4895163"/>
                    <a:ext cx="1229494" cy="400110"/>
                  </a:xfrm>
                  <a:prstGeom prst="rect">
                    <a:avLst/>
                  </a:prstGeom>
                  <a:blipFill>
                    <a:blip r:embed="rId20"/>
                    <a:stretch>
                      <a:fillRect b="-1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FDE46709-E003-4634-B6AB-B735FB99DC27}"/>
                      </a:ext>
                    </a:extLst>
                  </p:cNvPr>
                  <p:cNvSpPr txBox="1"/>
                  <p:nvPr/>
                </p:nvSpPr>
                <p:spPr>
                  <a:xfrm>
                    <a:off x="8991050" y="2600049"/>
                    <a:ext cx="1276214" cy="548548"/>
                  </a:xfrm>
                  <a:prstGeom prst="rect">
                    <a:avLst/>
                  </a:prstGeom>
                  <a:solidFill>
                    <a:schemeClr val="accent4">
                      <a:lumMod val="20000"/>
                      <a:lumOff val="80000"/>
                    </a:schemeClr>
                  </a:solidFill>
                </p:spPr>
                <p:txBody>
                  <a:bodyPr wrap="square" lIns="0" tIns="0" rIns="0" bIns="0" rtlCol="0">
                    <a:spAutoFit/>
                  </a:bodyPr>
                  <a:lstStyle/>
                  <a:p>
                    <a:pPr algn="ctr">
                      <a:lnSpc>
                        <a:spcPts val="2200"/>
                      </a:lnSpc>
                    </a:pPr>
                    <a:r>
                      <a:rPr lang="zh-CN" altLang="en-US" sz="1600" b="1">
                        <a:solidFill>
                          <a:schemeClr val="accent2">
                            <a:lumMod val="50000"/>
                          </a:schemeClr>
                        </a:solidFill>
                      </a:rPr>
                      <a:t>以</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𝑹</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𝑺</m:t>
                        </m:r>
                      </m:oMath>
                    </a14:m>
                    <a:r>
                      <a:rPr lang="zh-CN" altLang="en-US" sz="1600" b="1">
                        <a:solidFill>
                          <a:schemeClr val="accent2">
                            <a:lumMod val="50000"/>
                          </a:schemeClr>
                        </a:solidFill>
                      </a:rPr>
                      <a:t>为附加前提</a:t>
                    </a:r>
                  </a:p>
                </p:txBody>
              </p:sp>
            </mc:Choice>
            <mc:Fallback xmlns="">
              <p:sp>
                <p:nvSpPr>
                  <p:cNvPr id="16" name="文本框 15">
                    <a:extLst>
                      <a:ext uri="{FF2B5EF4-FFF2-40B4-BE49-F238E27FC236}">
                        <a16:creationId xmlns:a16="http://schemas.microsoft.com/office/drawing/2014/main" id="{FDE46709-E003-4634-B6AB-B735FB99DC27}"/>
                      </a:ext>
                    </a:extLst>
                  </p:cNvPr>
                  <p:cNvSpPr txBox="1">
                    <a:spLocks noRot="1" noChangeAspect="1" noMove="1" noResize="1" noEditPoints="1" noAdjustHandles="1" noChangeArrowheads="1" noChangeShapeType="1" noTextEdit="1"/>
                  </p:cNvSpPr>
                  <p:nvPr/>
                </p:nvSpPr>
                <p:spPr>
                  <a:xfrm>
                    <a:off x="8991050" y="2600049"/>
                    <a:ext cx="1276214" cy="548548"/>
                  </a:xfrm>
                  <a:prstGeom prst="rect">
                    <a:avLst/>
                  </a:prstGeom>
                  <a:blipFill>
                    <a:blip r:embed="rId21"/>
                    <a:stretch>
                      <a:fillRect l="-3828" t="-7778" r="-4306" b="-22222"/>
                    </a:stretch>
                  </a:blipFill>
                </p:spPr>
                <p:txBody>
                  <a:bodyPr/>
                  <a:lstStyle/>
                  <a:p>
                    <a:r>
                      <a:rPr lang="zh-CN" altLang="en-US">
                        <a:noFill/>
                      </a:rPr>
                      <a:t> </a:t>
                    </a:r>
                  </a:p>
                </p:txBody>
              </p:sp>
            </mc:Fallback>
          </mc:AlternateContent>
          <p:cxnSp>
            <p:nvCxnSpPr>
              <p:cNvPr id="19" name="直接箭头连接符 18">
                <a:extLst>
                  <a:ext uri="{FF2B5EF4-FFF2-40B4-BE49-F238E27FC236}">
                    <a16:creationId xmlns:a16="http://schemas.microsoft.com/office/drawing/2014/main" id="{06A35723-FB49-401B-AFB9-D4A380D39D51}"/>
                  </a:ext>
                </a:extLst>
              </p:cNvPr>
              <p:cNvCxnSpPr>
                <a:cxnSpLocks/>
                <a:stCxn id="3" idx="2"/>
                <a:endCxn id="4" idx="0"/>
              </p:cNvCxnSpPr>
              <p:nvPr/>
            </p:nvCxnSpPr>
            <p:spPr>
              <a:xfrm>
                <a:off x="8229599" y="2570987"/>
                <a:ext cx="12428" cy="516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箭头: 左 20">
                <a:extLst>
                  <a:ext uri="{FF2B5EF4-FFF2-40B4-BE49-F238E27FC236}">
                    <a16:creationId xmlns:a16="http://schemas.microsoft.com/office/drawing/2014/main" id="{5284607A-A5A9-4755-B431-9AEC813143AD}"/>
                  </a:ext>
                </a:extLst>
              </p:cNvPr>
              <p:cNvSpPr/>
              <p:nvPr/>
            </p:nvSpPr>
            <p:spPr>
              <a:xfrm>
                <a:off x="8315122" y="2854476"/>
                <a:ext cx="605210"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2060"/>
                  </a:solidFill>
                </a:endParaRPr>
              </a:p>
            </p:txBody>
          </p:sp>
          <p:cxnSp>
            <p:nvCxnSpPr>
              <p:cNvPr id="23" name="直接箭头连接符 22">
                <a:extLst>
                  <a:ext uri="{FF2B5EF4-FFF2-40B4-BE49-F238E27FC236}">
                    <a16:creationId xmlns:a16="http://schemas.microsoft.com/office/drawing/2014/main" id="{E15A9C9E-929B-4D54-B49B-BDD293F231DE}"/>
                  </a:ext>
                </a:extLst>
              </p:cNvPr>
              <p:cNvCxnSpPr>
                <a:cxnSpLocks/>
                <a:stCxn id="4" idx="2"/>
                <a:endCxn id="6" idx="0"/>
              </p:cNvCxnSpPr>
              <p:nvPr/>
            </p:nvCxnSpPr>
            <p:spPr>
              <a:xfrm flipH="1">
                <a:off x="7356313" y="3487205"/>
                <a:ext cx="885714" cy="485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009CADC7-B5E8-423E-AE88-E070E3AC8B18}"/>
                  </a:ext>
                </a:extLst>
              </p:cNvPr>
              <p:cNvCxnSpPr>
                <a:cxnSpLocks/>
                <a:stCxn id="4" idx="2"/>
                <a:endCxn id="13" idx="0"/>
              </p:cNvCxnSpPr>
              <p:nvPr/>
            </p:nvCxnSpPr>
            <p:spPr>
              <a:xfrm>
                <a:off x="8242027" y="3487205"/>
                <a:ext cx="1263785" cy="470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ED45A684-FB8A-45F2-A417-DC18634D875E}"/>
                      </a:ext>
                    </a:extLst>
                  </p:cNvPr>
                  <p:cNvSpPr txBox="1"/>
                  <p:nvPr/>
                </p:nvSpPr>
                <p:spPr>
                  <a:xfrm>
                    <a:off x="6794801" y="4403423"/>
                    <a:ext cx="1097087" cy="285656"/>
                  </a:xfrm>
                  <a:prstGeom prst="rect">
                    <a:avLst/>
                  </a:prstGeom>
                  <a:solidFill>
                    <a:schemeClr val="accent4">
                      <a:lumMod val="20000"/>
                      <a:lumOff val="80000"/>
                    </a:schemeClr>
                  </a:solidFill>
                </p:spPr>
                <p:txBody>
                  <a:bodyPr wrap="square" lIns="0" tIns="0" rIns="0" bIns="0" rtlCol="0">
                    <a:spAutoFit/>
                  </a:bodyPr>
                  <a:lstStyle/>
                  <a:p>
                    <a:pPr algn="ctr">
                      <a:lnSpc>
                        <a:spcPts val="2400"/>
                      </a:lnSpc>
                    </a:pP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𝒓</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𝑺</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的定义</a:t>
                    </a:r>
                  </a:p>
                </p:txBody>
              </p:sp>
            </mc:Choice>
            <mc:Fallback xmlns="">
              <p:sp>
                <p:nvSpPr>
                  <p:cNvPr id="27" name="文本框 26">
                    <a:extLst>
                      <a:ext uri="{FF2B5EF4-FFF2-40B4-BE49-F238E27FC236}">
                        <a16:creationId xmlns:a16="http://schemas.microsoft.com/office/drawing/2014/main" id="{ED45A684-FB8A-45F2-A417-DC18634D875E}"/>
                      </a:ext>
                    </a:extLst>
                  </p:cNvPr>
                  <p:cNvSpPr txBox="1">
                    <a:spLocks noRot="1" noChangeAspect="1" noMove="1" noResize="1" noEditPoints="1" noAdjustHandles="1" noChangeArrowheads="1" noChangeShapeType="1" noTextEdit="1"/>
                  </p:cNvSpPr>
                  <p:nvPr/>
                </p:nvSpPr>
                <p:spPr>
                  <a:xfrm>
                    <a:off x="6794801" y="4403423"/>
                    <a:ext cx="1097087" cy="285656"/>
                  </a:xfrm>
                  <a:prstGeom prst="rect">
                    <a:avLst/>
                  </a:prstGeom>
                  <a:blipFill>
                    <a:blip r:embed="rId22"/>
                    <a:stretch>
                      <a:fillRect l="-556" t="-6383" r="-6667" b="-44681"/>
                    </a:stretch>
                  </a:blipFill>
                </p:spPr>
                <p:txBody>
                  <a:bodyPr/>
                  <a:lstStyle/>
                  <a:p>
                    <a:r>
                      <a:rPr lang="zh-CN" altLang="en-US">
                        <a:noFill/>
                      </a:rPr>
                      <a:t> </a:t>
                    </a:r>
                  </a:p>
                </p:txBody>
              </p:sp>
            </mc:Fallback>
          </mc:AlternateContent>
          <p:cxnSp>
            <p:nvCxnSpPr>
              <p:cNvPr id="29" name="直接箭头连接符 28">
                <a:extLst>
                  <a:ext uri="{FF2B5EF4-FFF2-40B4-BE49-F238E27FC236}">
                    <a16:creationId xmlns:a16="http://schemas.microsoft.com/office/drawing/2014/main" id="{2FFDEAA4-863D-432A-91E7-F91A283BF08B}"/>
                  </a:ext>
                </a:extLst>
              </p:cNvPr>
              <p:cNvCxnSpPr>
                <a:cxnSpLocks/>
                <a:stCxn id="13" idx="2"/>
                <a:endCxn id="14" idx="0"/>
              </p:cNvCxnSpPr>
              <p:nvPr/>
            </p:nvCxnSpPr>
            <p:spPr>
              <a:xfrm flipH="1">
                <a:off x="8619474" y="4357914"/>
                <a:ext cx="886338" cy="537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B1001518-45F5-4529-A450-1BBDC0B0E0F3}"/>
                  </a:ext>
                </a:extLst>
              </p:cNvPr>
              <p:cNvCxnSpPr>
                <a:cxnSpLocks/>
                <a:stCxn id="13" idx="2"/>
                <a:endCxn id="15" idx="0"/>
              </p:cNvCxnSpPr>
              <p:nvPr/>
            </p:nvCxnSpPr>
            <p:spPr>
              <a:xfrm>
                <a:off x="9505812" y="4357914"/>
                <a:ext cx="891711" cy="537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782C2E6E-ECAA-4D62-94FE-86847442C572}"/>
                      </a:ext>
                    </a:extLst>
                  </p:cNvPr>
                  <p:cNvSpPr txBox="1"/>
                  <p:nvPr/>
                </p:nvSpPr>
                <p:spPr>
                  <a:xfrm>
                    <a:off x="7667167" y="3528023"/>
                    <a:ext cx="1265593" cy="284886"/>
                  </a:xfrm>
                  <a:prstGeom prst="rect">
                    <a:avLst/>
                  </a:prstGeom>
                  <a:solidFill>
                    <a:schemeClr val="accent4">
                      <a:lumMod val="20000"/>
                      <a:lumOff val="80000"/>
                    </a:schemeClr>
                  </a:solidFill>
                </p:spPr>
                <p:txBody>
                  <a:bodyPr wrap="square" lIns="0" tIns="0" rIns="0" bIns="0" rtlCol="0">
                    <a:spAutoFit/>
                  </a:bodyPr>
                  <a:lstStyle/>
                  <a:p>
                    <a:pPr algn="ctr">
                      <a:lnSpc>
                        <a:spcPts val="2400"/>
                      </a:lnSpc>
                    </a:pP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𝒓</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𝑹</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的最小性</a:t>
                    </a:r>
                  </a:p>
                </p:txBody>
              </p:sp>
            </mc:Choice>
            <mc:Fallback xmlns="">
              <p:sp>
                <p:nvSpPr>
                  <p:cNvPr id="32" name="文本框 31">
                    <a:extLst>
                      <a:ext uri="{FF2B5EF4-FFF2-40B4-BE49-F238E27FC236}">
                        <a16:creationId xmlns:a16="http://schemas.microsoft.com/office/drawing/2014/main" id="{782C2E6E-ECAA-4D62-94FE-86847442C572}"/>
                      </a:ext>
                    </a:extLst>
                  </p:cNvPr>
                  <p:cNvSpPr txBox="1">
                    <a:spLocks noRot="1" noChangeAspect="1" noMove="1" noResize="1" noEditPoints="1" noAdjustHandles="1" noChangeArrowheads="1" noChangeShapeType="1" noTextEdit="1"/>
                  </p:cNvSpPr>
                  <p:nvPr/>
                </p:nvSpPr>
                <p:spPr>
                  <a:xfrm>
                    <a:off x="7667167" y="3528023"/>
                    <a:ext cx="1265593" cy="284886"/>
                  </a:xfrm>
                  <a:prstGeom prst="rect">
                    <a:avLst/>
                  </a:prstGeom>
                  <a:blipFill>
                    <a:blip r:embed="rId23"/>
                    <a:stretch>
                      <a:fillRect l="-2899" t="-8696" r="-8213" b="-45652"/>
                    </a:stretch>
                  </a:blipFill>
                </p:spPr>
                <p:txBody>
                  <a:bodyPr/>
                  <a:lstStyle/>
                  <a:p>
                    <a:r>
                      <a:rPr lang="zh-CN" altLang="en-US">
                        <a:noFill/>
                      </a:rPr>
                      <a:t> </a:t>
                    </a:r>
                  </a:p>
                </p:txBody>
              </p:sp>
            </mc:Fallback>
          </mc:AlternateContent>
          <p:sp>
            <p:nvSpPr>
              <p:cNvPr id="33" name="文本框 32">
                <a:extLst>
                  <a:ext uri="{FF2B5EF4-FFF2-40B4-BE49-F238E27FC236}">
                    <a16:creationId xmlns:a16="http://schemas.microsoft.com/office/drawing/2014/main" id="{E1D1D812-D933-4AFB-A77E-1FDC66B1336A}"/>
                  </a:ext>
                </a:extLst>
              </p:cNvPr>
              <p:cNvSpPr txBox="1"/>
              <p:nvPr/>
            </p:nvSpPr>
            <p:spPr>
              <a:xfrm>
                <a:off x="8185571" y="5315603"/>
                <a:ext cx="869618" cy="285656"/>
              </a:xfrm>
              <a:prstGeom prst="rect">
                <a:avLst/>
              </a:prstGeom>
              <a:solidFill>
                <a:schemeClr val="accent4">
                  <a:lumMod val="20000"/>
                  <a:lumOff val="80000"/>
                </a:schemeClr>
              </a:solidFill>
            </p:spPr>
            <p:txBody>
              <a:bodyPr wrap="square" lIns="0" tIns="0" rIns="0" bIns="0" rtlCol="0">
                <a:spAutoFit/>
              </a:bodyPr>
              <a:lstStyle/>
              <a:p>
                <a:pPr algn="ctr">
                  <a:lnSpc>
                    <a:spcPts val="2400"/>
                  </a:lnSpc>
                </a:pPr>
                <a:r>
                  <a:rPr lang="zh-CN" altLang="en-US" sz="1600" b="1">
                    <a:solidFill>
                      <a:schemeClr val="accent2">
                        <a:lumMod val="50000"/>
                      </a:schemeClr>
                    </a:solidFill>
                  </a:rPr>
                  <a:t>附加前提</a:t>
                </a:r>
              </a:p>
            </p:txBody>
          </p:sp>
        </p:grpSp>
        <mc:AlternateContent xmlns:mc="http://schemas.openxmlformats.org/markup-compatibility/2006">
          <mc:Choice xmlns:a14="http://schemas.microsoft.com/office/drawing/2010/main" Requires="a14">
            <p:sp>
              <p:nvSpPr>
                <p:cNvPr id="35" name="文本框 34">
                  <a:extLst>
                    <a:ext uri="{FF2B5EF4-FFF2-40B4-BE49-F238E27FC236}">
                      <a16:creationId xmlns:a16="http://schemas.microsoft.com/office/drawing/2014/main" id="{0E968482-CF8D-4A81-920A-FCCC340B53F4}"/>
                    </a:ext>
                  </a:extLst>
                </p:cNvPr>
                <p:cNvSpPr txBox="1"/>
                <p:nvPr/>
              </p:nvSpPr>
              <p:spPr>
                <a:xfrm>
                  <a:off x="566760" y="4209346"/>
                  <a:ext cx="5793826" cy="1728102"/>
                </a:xfrm>
                <a:prstGeom prst="rect">
                  <a:avLst/>
                </a:prstGeom>
                <a:solidFill>
                  <a:schemeClr val="accent2">
                    <a:lumMod val="20000"/>
                    <a:lumOff val="80000"/>
                    <a:alpha val="50000"/>
                  </a:schemeClr>
                </a:solidFill>
              </p:spPr>
              <p:txBody>
                <a:bodyPr wrap="square" rtlCol="0">
                  <a:spAutoFit/>
                </a:bodyPr>
                <a:lstStyle/>
                <a:p>
                  <a:pPr algn="ctr">
                    <a:spcBef>
                      <a:spcPts val="600"/>
                    </a:spcBef>
                    <a:spcAft>
                      <a:spcPts val="600"/>
                    </a:spcAft>
                  </a:pPr>
                  <a:r>
                    <a:rPr lang="zh-CN" altLang="en-US" sz="2400" b="1" dirty="0">
                      <a:solidFill>
                        <a:srgbClr val="C00000"/>
                      </a:solidFill>
                    </a:rPr>
                    <a:t>证明</a:t>
                  </a:r>
                  <a14:m>
                    <m:oMath xmlns:m="http://schemas.openxmlformats.org/officeDocument/2006/math">
                      <m:r>
                        <a:rPr lang="en-US" altLang="zh-CN" sz="2400" b="1" i="1" smtClean="0">
                          <a:solidFill>
                            <a:srgbClr val="C00000"/>
                          </a:solidFill>
                          <a:latin typeface="Cambria Math" panose="02040503050406030204" pitchFamily="18" charset="0"/>
                        </a:rPr>
                        <m:t>𝑹</m:t>
                      </m:r>
                      <m:r>
                        <a:rPr lang="en-US" altLang="zh-CN" sz="2400" b="1" i="1" smtClean="0">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𝑺</m:t>
                      </m:r>
                    </m:oMath>
                  </a14:m>
                  <a:r>
                    <a:rPr lang="zh-CN" altLang="en-US" sz="2400" b="1" dirty="0">
                      <a:solidFill>
                        <a:srgbClr val="C00000"/>
                      </a:solidFill>
                    </a:rPr>
                    <a:t>蕴涵</a:t>
                  </a:r>
                  <a14:m>
                    <m:oMath xmlns:m="http://schemas.openxmlformats.org/officeDocument/2006/math">
                      <m:r>
                        <a:rPr lang="en-US" altLang="zh-CN" sz="2400" b="1" i="1" smtClean="0">
                          <a:solidFill>
                            <a:srgbClr val="C00000"/>
                          </a:solidFill>
                          <a:latin typeface="Cambria Math" panose="02040503050406030204" pitchFamily="18" charset="0"/>
                        </a:rPr>
                        <m:t>𝒓</m:t>
                      </m:r>
                      <m:d>
                        <m:dPr>
                          <m:ctrlPr>
                            <a:rPr lang="en-US" altLang="zh-CN" sz="2400" b="1" i="1" smtClean="0">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𝑹</m:t>
                          </m:r>
                        </m:e>
                      </m:d>
                      <m:r>
                        <a:rPr lang="en-US" altLang="zh-CN" sz="2400" b="1" i="1" smtClean="0">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𝒓</m:t>
                      </m:r>
                      <m:r>
                        <a:rPr lang="en-US" altLang="zh-CN" sz="2400" b="1" i="1" smtClean="0">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𝑺</m:t>
                      </m:r>
                      <m:r>
                        <a:rPr lang="en-US" altLang="zh-CN" sz="2400" b="1" i="1" smtClean="0">
                          <a:solidFill>
                            <a:srgbClr val="C00000"/>
                          </a:solidFill>
                          <a:latin typeface="Cambria Math" panose="02040503050406030204" pitchFamily="18" charset="0"/>
                        </a:rPr>
                        <m:t>)</m:t>
                      </m:r>
                    </m:oMath>
                  </a14:m>
                  <a:endParaRPr lang="en-US" altLang="zh-CN" sz="2400" b="1" dirty="0">
                    <a:solidFill>
                      <a:srgbClr val="C00000"/>
                    </a:solidFill>
                  </a:endParaRPr>
                </a:p>
                <a:p>
                  <a:pPr>
                    <a:lnSpc>
                      <a:spcPts val="3000"/>
                    </a:lnSpc>
                    <a:spcBef>
                      <a:spcPts val="600"/>
                    </a:spcBef>
                  </a:pPr>
                  <a:r>
                    <a:rPr lang="zh-CN" altLang="en-US" sz="2000" b="1" dirty="0">
                      <a:solidFill>
                        <a:srgbClr val="002060"/>
                      </a:solidFill>
                      <a:latin typeface="楷体" panose="02010609060101010101" pitchFamily="49" charset="-122"/>
                      <a:ea typeface="楷体" panose="02010609060101010101" pitchFamily="49" charset="-122"/>
                    </a:rPr>
                    <a:t>显然当</a:t>
                  </a:r>
                  <a14:m>
                    <m:oMath xmlns:m="http://schemas.openxmlformats.org/officeDocument/2006/math">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𝑺</m:t>
                      </m:r>
                    </m:oMath>
                  </a14:m>
                  <a:r>
                    <a:rPr lang="zh-CN" altLang="en-US" sz="2000" b="1" dirty="0">
                      <a:solidFill>
                        <a:srgbClr val="002060"/>
                      </a:solidFill>
                      <a:latin typeface="楷体" panose="02010609060101010101" pitchFamily="49" charset="-122"/>
                      <a:ea typeface="楷体" panose="02010609060101010101" pitchFamily="49" charset="-122"/>
                    </a:rPr>
                    <a:t>时，由</a:t>
                  </a:r>
                  <a14:m>
                    <m:oMath xmlns:m="http://schemas.openxmlformats.org/officeDocument/2006/math">
                      <m:r>
                        <a:rPr lang="en-US" altLang="zh-CN" sz="2000" b="1" i="1" smtClean="0">
                          <a:solidFill>
                            <a:srgbClr val="002060"/>
                          </a:solidFill>
                          <a:latin typeface="Cambria Math" panose="02040503050406030204" pitchFamily="18" charset="0"/>
                        </a:rPr>
                        <m:t>𝑺</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𝒓</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𝑺</m:t>
                      </m:r>
                      <m:r>
                        <a:rPr lang="en-US" altLang="zh-CN" sz="2000" b="1" i="1" smtClean="0">
                          <a:solidFill>
                            <a:srgbClr val="002060"/>
                          </a:solidFill>
                          <a:latin typeface="Cambria Math" panose="02040503050406030204" pitchFamily="18" charset="0"/>
                        </a:rPr>
                        <m:t>)</m:t>
                      </m:r>
                    </m:oMath>
                  </a14:m>
                  <a:r>
                    <a:rPr lang="zh-CN" altLang="en-US" sz="2000" b="1" dirty="0">
                      <a:solidFill>
                        <a:srgbClr val="002060"/>
                      </a:solidFill>
                      <a:latin typeface="楷体" panose="02010609060101010101" pitchFamily="49" charset="-122"/>
                      <a:ea typeface="楷体" panose="02010609060101010101" pitchFamily="49" charset="-122"/>
                    </a:rPr>
                    <a:t>有</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𝑹</m:t>
                      </m:r>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𝒓</m:t>
                      </m:r>
                      <m:d>
                        <m:dPr>
                          <m:ctrlPr>
                            <a:rPr lang="en-US" altLang="zh-CN" sz="2000" b="1" i="1" smtClean="0">
                              <a:solidFill>
                                <a:srgbClr val="002060"/>
                              </a:solidFill>
                              <a:latin typeface="Cambria Math" panose="02040503050406030204" pitchFamily="18" charset="0"/>
                              <a:ea typeface="楷体" panose="02010609060101010101" pitchFamily="49" charset="-122"/>
                            </a:rPr>
                          </m:ctrlPr>
                        </m:dPr>
                        <m:e>
                          <m:r>
                            <a:rPr lang="en-US" altLang="zh-CN" sz="2000" b="1" i="1" smtClean="0">
                              <a:solidFill>
                                <a:srgbClr val="002060"/>
                              </a:solidFill>
                              <a:latin typeface="Cambria Math" panose="02040503050406030204" pitchFamily="18" charset="0"/>
                              <a:ea typeface="楷体" panose="02010609060101010101" pitchFamily="49" charset="-122"/>
                            </a:rPr>
                            <m:t>𝑺</m:t>
                          </m:r>
                        </m:e>
                      </m:d>
                    </m:oMath>
                  </a14:m>
                  <a:r>
                    <a:rPr lang="zh-CN" altLang="en-US" sz="2000" b="1" dirty="0">
                      <a:solidFill>
                        <a:srgbClr val="002060"/>
                      </a:solidFill>
                      <a:latin typeface="楷体" panose="02010609060101010101" pitchFamily="49" charset="-122"/>
                      <a:ea typeface="楷体" panose="02010609060101010101" pitchFamily="49" charset="-122"/>
                    </a:rPr>
                    <a:t>，且</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𝒓</m:t>
                      </m:r>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𝑺</m:t>
                      </m:r>
                      <m:r>
                        <a:rPr lang="en-US" altLang="zh-CN" sz="2000" b="1" i="1" smtClean="0">
                          <a:solidFill>
                            <a:srgbClr val="002060"/>
                          </a:solidFill>
                          <a:latin typeface="Cambria Math" panose="02040503050406030204" pitchFamily="18" charset="0"/>
                          <a:ea typeface="楷体" panose="02010609060101010101" pitchFamily="49" charset="-122"/>
                        </a:rPr>
                        <m:t>)</m:t>
                      </m:r>
                    </m:oMath>
                  </a14:m>
                  <a:r>
                    <a:rPr lang="zh-CN" altLang="en-US" sz="2000" b="1" dirty="0">
                      <a:solidFill>
                        <a:srgbClr val="002060"/>
                      </a:solidFill>
                      <a:latin typeface="楷体" panose="02010609060101010101" pitchFamily="49" charset="-122"/>
                      <a:ea typeface="楷体" panose="02010609060101010101" pitchFamily="49" charset="-122"/>
                    </a:rPr>
                    <a:t>是自反关系，因此由关系闭包定义的最小性</a:t>
                  </a:r>
                  <a:r>
                    <a:rPr lang="en-US" altLang="zh-CN" sz="2000" b="1" dirty="0">
                      <a:solidFill>
                        <a:srgbClr val="002060"/>
                      </a:solidFill>
                      <a:latin typeface="楷体" panose="02010609060101010101" pitchFamily="49" charset="-122"/>
                      <a:ea typeface="楷体" panose="02010609060101010101" pitchFamily="49" charset="-122"/>
                    </a:rPr>
                    <a:t>,</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𝒓</m:t>
                      </m:r>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𝑹</m:t>
                      </m:r>
                      <m:r>
                        <a:rPr lang="en-US" altLang="zh-CN" sz="2000" b="1" i="1" smtClean="0">
                          <a:solidFill>
                            <a:srgbClr val="002060"/>
                          </a:solidFill>
                          <a:latin typeface="Cambria Math" panose="02040503050406030204" pitchFamily="18" charset="0"/>
                          <a:ea typeface="楷体" panose="02010609060101010101" pitchFamily="49" charset="-122"/>
                        </a:rPr>
                        <m:t>)</m:t>
                      </m:r>
                    </m:oMath>
                  </a14:m>
                  <a:r>
                    <a:rPr lang="zh-CN" altLang="en-US" sz="2000" b="1" dirty="0">
                      <a:solidFill>
                        <a:srgbClr val="002060"/>
                      </a:solidFill>
                      <a:latin typeface="楷体" panose="02010609060101010101" pitchFamily="49" charset="-122"/>
                      <a:ea typeface="楷体" panose="02010609060101010101" pitchFamily="49" charset="-122"/>
                    </a:rPr>
                    <a:t>是包含</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𝑹</m:t>
                      </m:r>
                    </m:oMath>
                  </a14:m>
                  <a:r>
                    <a:rPr lang="zh-CN" altLang="en-US" sz="2000" b="1" dirty="0">
                      <a:solidFill>
                        <a:srgbClr val="002060"/>
                      </a:solidFill>
                      <a:latin typeface="楷体" panose="02010609060101010101" pitchFamily="49" charset="-122"/>
                      <a:ea typeface="楷体" panose="02010609060101010101" pitchFamily="49" charset="-122"/>
                    </a:rPr>
                    <a:t>的最小自反关系，即有</a:t>
                  </a:r>
                  <a14:m>
                    <m:oMath xmlns:m="http://schemas.openxmlformats.org/officeDocument/2006/math">
                      <m:r>
                        <a:rPr lang="en-US" altLang="zh-CN" sz="2000" b="1">
                          <a:solidFill>
                            <a:srgbClr val="002060"/>
                          </a:solidFill>
                          <a:latin typeface="Cambria Math" panose="02040503050406030204" pitchFamily="18" charset="0"/>
                          <a:ea typeface="楷体" panose="02010609060101010101" pitchFamily="49" charset="-122"/>
                        </a:rPr>
                        <m:t>𝒓</m:t>
                      </m:r>
                      <m:d>
                        <m:dPr>
                          <m:ctrlPr>
                            <a:rPr lang="en-US" altLang="zh-CN" sz="2000" b="1" i="1">
                              <a:solidFill>
                                <a:srgbClr val="002060"/>
                              </a:solidFill>
                              <a:latin typeface="Cambria Math" panose="02040503050406030204" pitchFamily="18" charset="0"/>
                              <a:ea typeface="楷体" panose="02010609060101010101" pitchFamily="49" charset="-122"/>
                            </a:rPr>
                          </m:ctrlPr>
                        </m:dPr>
                        <m:e>
                          <m:r>
                            <a:rPr lang="en-US" altLang="zh-CN" sz="2000" b="1">
                              <a:solidFill>
                                <a:srgbClr val="002060"/>
                              </a:solidFill>
                              <a:latin typeface="Cambria Math" panose="02040503050406030204" pitchFamily="18" charset="0"/>
                              <a:ea typeface="楷体" panose="02010609060101010101" pitchFamily="49" charset="-122"/>
                            </a:rPr>
                            <m:t>𝑹</m:t>
                          </m:r>
                        </m:e>
                      </m:d>
                      <m:r>
                        <a:rPr lang="en-US" altLang="zh-CN" sz="2000" b="1">
                          <a:solidFill>
                            <a:srgbClr val="002060"/>
                          </a:solidFill>
                          <a:latin typeface="Cambria Math" panose="02040503050406030204" pitchFamily="18" charset="0"/>
                          <a:ea typeface="楷体" panose="02010609060101010101" pitchFamily="49" charset="-122"/>
                        </a:rPr>
                        <m:t>⊆</m:t>
                      </m:r>
                      <m:r>
                        <a:rPr lang="en-US" altLang="zh-CN" sz="2000" b="1">
                          <a:solidFill>
                            <a:srgbClr val="002060"/>
                          </a:solidFill>
                          <a:latin typeface="Cambria Math" panose="02040503050406030204" pitchFamily="18" charset="0"/>
                          <a:ea typeface="楷体" panose="02010609060101010101" pitchFamily="49" charset="-122"/>
                        </a:rPr>
                        <m:t>𝒓</m:t>
                      </m:r>
                      <m:r>
                        <a:rPr lang="en-US" altLang="zh-CN" sz="2000" b="1">
                          <a:solidFill>
                            <a:srgbClr val="002060"/>
                          </a:solidFill>
                          <a:latin typeface="Cambria Math" panose="02040503050406030204" pitchFamily="18" charset="0"/>
                          <a:ea typeface="楷体" panose="02010609060101010101" pitchFamily="49" charset="-122"/>
                        </a:rPr>
                        <m:t>(</m:t>
                      </m:r>
                      <m:r>
                        <m:rPr>
                          <m:sty m:val="p"/>
                        </m:rPr>
                        <a:rPr lang="en-US" altLang="zh-CN" sz="2000" b="1" i="1">
                          <a:solidFill>
                            <a:srgbClr val="002060"/>
                          </a:solidFill>
                          <a:latin typeface="Cambria Math" panose="02040503050406030204" pitchFamily="18" charset="0"/>
                          <a:ea typeface="楷体" panose="02010609060101010101" pitchFamily="49" charset="-122"/>
                        </a:rPr>
                        <m:t>S</m:t>
                      </m:r>
                      <m:r>
                        <a:rPr lang="en-US" altLang="zh-CN" sz="2000" b="1">
                          <a:solidFill>
                            <a:srgbClr val="002060"/>
                          </a:solidFill>
                          <a:latin typeface="Cambria Math" panose="02040503050406030204" pitchFamily="18" charset="0"/>
                          <a:ea typeface="楷体" panose="02010609060101010101" pitchFamily="49" charset="-122"/>
                        </a:rPr>
                        <m:t>)</m:t>
                      </m:r>
                    </m:oMath>
                  </a14:m>
                  <a:endParaRPr lang="zh-CN" altLang="en-US" sz="2000" b="1" dirty="0">
                    <a:solidFill>
                      <a:srgbClr val="002060"/>
                    </a:solidFill>
                    <a:latin typeface="楷体" panose="02010609060101010101" pitchFamily="49" charset="-122"/>
                    <a:ea typeface="楷体" panose="02010609060101010101" pitchFamily="49" charset="-122"/>
                  </a:endParaRPr>
                </a:p>
              </p:txBody>
            </p:sp>
          </mc:Choice>
          <mc:Fallback>
            <p:sp>
              <p:nvSpPr>
                <p:cNvPr id="35" name="文本框 34">
                  <a:extLst>
                    <a:ext uri="{FF2B5EF4-FFF2-40B4-BE49-F238E27FC236}">
                      <a16:creationId xmlns:a16="http://schemas.microsoft.com/office/drawing/2014/main" id="{0E968482-CF8D-4A81-920A-FCCC340B53F4}"/>
                    </a:ext>
                  </a:extLst>
                </p:cNvPr>
                <p:cNvSpPr txBox="1">
                  <a:spLocks noRot="1" noChangeAspect="1" noMove="1" noResize="1" noEditPoints="1" noAdjustHandles="1" noChangeArrowheads="1" noChangeShapeType="1" noTextEdit="1"/>
                </p:cNvSpPr>
                <p:nvPr/>
              </p:nvSpPr>
              <p:spPr>
                <a:xfrm>
                  <a:off x="566760" y="4209346"/>
                  <a:ext cx="5793826" cy="1728102"/>
                </a:xfrm>
                <a:prstGeom prst="rect">
                  <a:avLst/>
                </a:prstGeom>
                <a:blipFill>
                  <a:blip r:embed="rId24"/>
                  <a:stretch>
                    <a:fillRect l="-1158" t="-2473" b="-4947"/>
                  </a:stretch>
                </a:blipFill>
              </p:spPr>
              <p:txBody>
                <a:bodyPr/>
                <a:lstStyle/>
                <a:p>
                  <a:r>
                    <a:rPr lang="zh-CN" altLang="en-US">
                      <a:noFill/>
                    </a:rPr>
                    <a:t> </a:t>
                  </a:r>
                </a:p>
              </p:txBody>
            </p:sp>
          </mc:Fallback>
        </mc:AlternateContent>
        <p:sp>
          <p:nvSpPr>
            <p:cNvPr id="36" name="矩形 35">
              <a:extLst>
                <a:ext uri="{FF2B5EF4-FFF2-40B4-BE49-F238E27FC236}">
                  <a16:creationId xmlns:a16="http://schemas.microsoft.com/office/drawing/2014/main" id="{E6C84BC1-376F-400C-9BD3-1F2A6C8FC1FD}"/>
                </a:ext>
              </a:extLst>
            </p:cNvPr>
            <p:cNvSpPr/>
            <p:nvPr/>
          </p:nvSpPr>
          <p:spPr>
            <a:xfrm>
              <a:off x="6828398" y="2304290"/>
              <a:ext cx="4787256" cy="3592325"/>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箭头: 左 36">
              <a:extLst>
                <a:ext uri="{FF2B5EF4-FFF2-40B4-BE49-F238E27FC236}">
                  <a16:creationId xmlns:a16="http://schemas.microsoft.com/office/drawing/2014/main" id="{7D29A4B1-9808-464E-B372-81D83E76C53B}"/>
                </a:ext>
              </a:extLst>
            </p:cNvPr>
            <p:cNvSpPr/>
            <p:nvPr/>
          </p:nvSpPr>
          <p:spPr>
            <a:xfrm>
              <a:off x="6360586" y="5040505"/>
              <a:ext cx="427351" cy="9160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8228635C-53D3-4525-B826-B6BE257291ED}"/>
                </a:ext>
              </a:extLst>
            </p:cNvPr>
            <p:cNvSpPr txBox="1"/>
            <p:nvPr/>
          </p:nvSpPr>
          <p:spPr>
            <a:xfrm>
              <a:off x="7047696" y="5469018"/>
              <a:ext cx="1134025" cy="369332"/>
            </a:xfrm>
            <a:prstGeom prst="rect">
              <a:avLst/>
            </a:prstGeom>
            <a:solidFill>
              <a:schemeClr val="accent2">
                <a:lumMod val="20000"/>
                <a:lumOff val="80000"/>
              </a:schemeClr>
            </a:solidFill>
          </p:spPr>
          <p:txBody>
            <a:bodyPr wrap="square" rtlCol="0">
              <a:spAutoFit/>
            </a:bodyPr>
            <a:lstStyle/>
            <a:p>
              <a:pPr algn="ctr"/>
              <a:r>
                <a:rPr lang="zh-CN" altLang="en-US" b="1">
                  <a:solidFill>
                    <a:srgbClr val="C00000"/>
                  </a:solidFill>
                </a:rPr>
                <a:t>证明思路</a:t>
              </a:r>
            </a:p>
          </p:txBody>
        </p:sp>
        <mc:AlternateContent xmlns:mc="http://schemas.openxmlformats.org/markup-compatibility/2006">
          <mc:Choice xmlns:a14="http://schemas.microsoft.com/office/drawing/2010/main" Requires="a14">
            <p:sp>
              <p:nvSpPr>
                <p:cNvPr id="56" name="文本框 55">
                  <a:extLst>
                    <a:ext uri="{FF2B5EF4-FFF2-40B4-BE49-F238E27FC236}">
                      <a16:creationId xmlns:a16="http://schemas.microsoft.com/office/drawing/2014/main" id="{AE09CC97-DB0B-4FF2-997A-A54F15EA74E0}"/>
                    </a:ext>
                  </a:extLst>
                </p:cNvPr>
                <p:cNvSpPr txBox="1"/>
                <p:nvPr/>
              </p:nvSpPr>
              <p:spPr>
                <a:xfrm>
                  <a:off x="10380000" y="5552553"/>
                  <a:ext cx="1097087" cy="285656"/>
                </a:xfrm>
                <a:prstGeom prst="rect">
                  <a:avLst/>
                </a:prstGeom>
                <a:solidFill>
                  <a:schemeClr val="accent4">
                    <a:lumMod val="20000"/>
                    <a:lumOff val="80000"/>
                  </a:schemeClr>
                </a:solidFill>
              </p:spPr>
              <p:txBody>
                <a:bodyPr wrap="square" lIns="0" tIns="0" rIns="0" bIns="0" rtlCol="0">
                  <a:spAutoFit/>
                </a:bodyPr>
                <a:lstStyle/>
                <a:p>
                  <a:pPr algn="ctr">
                    <a:lnSpc>
                      <a:spcPts val="2400"/>
                    </a:lnSpc>
                  </a:pP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𝒓</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𝑺</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的定义</a:t>
                  </a:r>
                </a:p>
              </p:txBody>
            </p:sp>
          </mc:Choice>
          <mc:Fallback>
            <p:sp>
              <p:nvSpPr>
                <p:cNvPr id="56" name="文本框 55">
                  <a:extLst>
                    <a:ext uri="{FF2B5EF4-FFF2-40B4-BE49-F238E27FC236}">
                      <a16:creationId xmlns:a16="http://schemas.microsoft.com/office/drawing/2014/main" id="{AE09CC97-DB0B-4FF2-997A-A54F15EA74E0}"/>
                    </a:ext>
                  </a:extLst>
                </p:cNvPr>
                <p:cNvSpPr txBox="1">
                  <a:spLocks noRot="1" noChangeAspect="1" noMove="1" noResize="1" noEditPoints="1" noAdjustHandles="1" noChangeArrowheads="1" noChangeShapeType="1" noTextEdit="1"/>
                </p:cNvSpPr>
                <p:nvPr/>
              </p:nvSpPr>
              <p:spPr>
                <a:xfrm>
                  <a:off x="10380000" y="5552553"/>
                  <a:ext cx="1097087" cy="285656"/>
                </a:xfrm>
                <a:prstGeom prst="rect">
                  <a:avLst/>
                </a:prstGeom>
                <a:blipFill>
                  <a:blip r:embed="rId25"/>
                  <a:stretch>
                    <a:fillRect l="-556" t="-8511" r="-6667" b="-4255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7" name="文本框 56">
                  <a:extLst>
                    <a:ext uri="{FF2B5EF4-FFF2-40B4-BE49-F238E27FC236}">
                      <a16:creationId xmlns:a16="http://schemas.microsoft.com/office/drawing/2014/main" id="{C7DADF65-F625-4EE8-949F-B332BD7DBE90}"/>
                    </a:ext>
                  </a:extLst>
                </p:cNvPr>
                <p:cNvSpPr txBox="1"/>
                <p:nvPr/>
              </p:nvSpPr>
              <p:spPr>
                <a:xfrm>
                  <a:off x="9403112" y="4634617"/>
                  <a:ext cx="1265593" cy="284886"/>
                </a:xfrm>
                <a:prstGeom prst="rect">
                  <a:avLst/>
                </a:prstGeom>
                <a:solidFill>
                  <a:schemeClr val="accent4">
                    <a:lumMod val="20000"/>
                    <a:lumOff val="80000"/>
                  </a:schemeClr>
                </a:solidFill>
              </p:spPr>
              <p:txBody>
                <a:bodyPr wrap="square" lIns="0" tIns="0" rIns="0" bIns="0" rtlCol="0">
                  <a:spAutoFit/>
                </a:bodyPr>
                <a:lstStyle/>
                <a:p>
                  <a:pPr algn="ctr">
                    <a:lnSpc>
                      <a:spcPts val="2400"/>
                    </a:lnSpc>
                  </a:pP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的传递性</a:t>
                  </a:r>
                </a:p>
              </p:txBody>
            </p:sp>
          </mc:Choice>
          <mc:Fallback>
            <p:sp>
              <p:nvSpPr>
                <p:cNvPr id="57" name="文本框 56">
                  <a:extLst>
                    <a:ext uri="{FF2B5EF4-FFF2-40B4-BE49-F238E27FC236}">
                      <a16:creationId xmlns:a16="http://schemas.microsoft.com/office/drawing/2014/main" id="{C7DADF65-F625-4EE8-949F-B332BD7DBE90}"/>
                    </a:ext>
                  </a:extLst>
                </p:cNvPr>
                <p:cNvSpPr txBox="1">
                  <a:spLocks noRot="1" noChangeAspect="1" noMove="1" noResize="1" noEditPoints="1" noAdjustHandles="1" noChangeArrowheads="1" noChangeShapeType="1" noTextEdit="1"/>
                </p:cNvSpPr>
                <p:nvPr/>
              </p:nvSpPr>
              <p:spPr>
                <a:xfrm>
                  <a:off x="9403112" y="4634617"/>
                  <a:ext cx="1265593" cy="284886"/>
                </a:xfrm>
                <a:prstGeom prst="rect">
                  <a:avLst/>
                </a:prstGeom>
                <a:blipFill>
                  <a:blip r:embed="rId26"/>
                  <a:stretch>
                    <a:fillRect t="-6383" b="-44681"/>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68816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关系闭包的定义与基本性质</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第二十讲  关系的闭包</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6</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关系闭包性质证明举例</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1F6A8D2C-79E1-4F7B-9AD4-4E430976B90D}"/>
                  </a:ext>
                </a:extLst>
              </p:cNvPr>
              <p:cNvSpPr txBox="1"/>
              <p:nvPr/>
            </p:nvSpPr>
            <p:spPr>
              <a:xfrm>
                <a:off x="759486" y="1578931"/>
                <a:ext cx="10673025" cy="984885"/>
              </a:xfrm>
              <a:prstGeom prst="rect">
                <a:avLst/>
              </a:prstGeom>
              <a:solidFill>
                <a:schemeClr val="accent5">
                  <a:lumMod val="20000"/>
                  <a:lumOff val="80000"/>
                </a:schemeClr>
              </a:solidFill>
            </p:spPr>
            <p:txBody>
              <a:bodyPr wrap="square" rtlCol="0">
                <a:spAutoFit/>
              </a:bodyPr>
              <a:lstStyle/>
              <a:p>
                <a:pPr algn="ctr">
                  <a:spcBef>
                    <a:spcPts val="600"/>
                  </a:spcBef>
                  <a:spcAft>
                    <a:spcPts val="600"/>
                  </a:spcAft>
                </a:pPr>
                <a:r>
                  <a:rPr lang="zh-CN" altLang="en-US" sz="2400" b="1">
                    <a:solidFill>
                      <a:srgbClr val="C00000"/>
                    </a:solidFill>
                    <a:latin typeface="+mn-ea"/>
                  </a:rPr>
                  <a:t>关系闭包与关系并</a:t>
                </a:r>
                <a:endParaRPr lang="en-US" altLang="zh-CN" sz="2400" b="1">
                  <a:solidFill>
                    <a:srgbClr val="C00000"/>
                  </a:solidFill>
                  <a:latin typeface="+mn-ea"/>
                </a:endParaRPr>
              </a:p>
              <a:p>
                <a:pPr>
                  <a:spcBef>
                    <a:spcPts val="600"/>
                  </a:spcBef>
                  <a:spcAft>
                    <a:spcPts val="600"/>
                  </a:spcAft>
                </a:pPr>
                <a14:m>
                  <m:oMathPara xmlns:m="http://schemas.openxmlformats.org/officeDocument/2006/math">
                    <m:oMathParaPr>
                      <m:jc m:val="centerGroup"/>
                    </m:oMathParaPr>
                    <m:oMath xmlns:m="http://schemas.openxmlformats.org/officeDocument/2006/math">
                      <m:r>
                        <a:rPr lang="en-US" altLang="zh-CN" sz="2400" b="1" i="1" smtClean="0">
                          <a:solidFill>
                            <a:srgbClr val="002060"/>
                          </a:solidFill>
                          <a:latin typeface="Cambria Math" panose="02040503050406030204" pitchFamily="18" charset="0"/>
                          <a:ea typeface="楷体" panose="02010609060101010101" pitchFamily="49" charset="-122"/>
                        </a:rPr>
                        <m:t>𝒓</m:t>
                      </m:r>
                      <m:d>
                        <m:dPr>
                          <m:ctrlPr>
                            <a:rPr lang="en-US" altLang="zh-CN" sz="2400" b="1" i="1" smtClean="0">
                              <a:solidFill>
                                <a:srgbClr val="002060"/>
                              </a:solidFill>
                              <a:latin typeface="Cambria Math" panose="02040503050406030204" pitchFamily="18" charset="0"/>
                              <a:ea typeface="楷体" panose="02010609060101010101" pitchFamily="49" charset="-122"/>
                            </a:rPr>
                          </m:ctrlPr>
                        </m:dPr>
                        <m:e>
                          <m:r>
                            <a:rPr lang="en-US" altLang="zh-CN" sz="2400" b="1" i="1" smtClean="0">
                              <a:solidFill>
                                <a:srgbClr val="002060"/>
                              </a:solidFill>
                              <a:latin typeface="Cambria Math" panose="02040503050406030204" pitchFamily="18" charset="0"/>
                              <a:ea typeface="楷体" panose="02010609060101010101" pitchFamily="49" charset="-122"/>
                            </a:rPr>
                            <m:t>𝑹</m:t>
                          </m:r>
                          <m:r>
                            <a:rPr lang="en-US" altLang="zh-CN" sz="2400" b="1" i="1" smtClean="0">
                              <a:solidFill>
                                <a:srgbClr val="002060"/>
                              </a:solidFill>
                              <a:latin typeface="Cambria Math" panose="02040503050406030204" pitchFamily="18" charset="0"/>
                              <a:ea typeface="楷体" panose="02010609060101010101" pitchFamily="49" charset="-122"/>
                            </a:rPr>
                            <m:t>∪</m:t>
                          </m:r>
                          <m:r>
                            <a:rPr lang="en-US" altLang="zh-CN" sz="2400" b="1" i="1" smtClean="0">
                              <a:solidFill>
                                <a:srgbClr val="002060"/>
                              </a:solidFill>
                              <a:latin typeface="Cambria Math" panose="02040503050406030204" pitchFamily="18" charset="0"/>
                              <a:ea typeface="楷体" panose="02010609060101010101" pitchFamily="49" charset="-122"/>
                            </a:rPr>
                            <m:t>𝑺</m:t>
                          </m:r>
                        </m:e>
                      </m:d>
                      <m:r>
                        <a:rPr lang="en-US" altLang="zh-CN" sz="2400" b="1" i="1" smtClean="0">
                          <a:solidFill>
                            <a:srgbClr val="002060"/>
                          </a:solidFill>
                          <a:latin typeface="Cambria Math" panose="02040503050406030204" pitchFamily="18" charset="0"/>
                          <a:ea typeface="楷体" panose="02010609060101010101" pitchFamily="49" charset="-122"/>
                        </a:rPr>
                        <m:t>=</m:t>
                      </m:r>
                      <m:r>
                        <a:rPr lang="en-US" altLang="zh-CN" sz="2400" b="1" i="1" smtClean="0">
                          <a:solidFill>
                            <a:srgbClr val="002060"/>
                          </a:solidFill>
                          <a:latin typeface="Cambria Math" panose="02040503050406030204" pitchFamily="18" charset="0"/>
                          <a:ea typeface="楷体" panose="02010609060101010101" pitchFamily="49" charset="-122"/>
                        </a:rPr>
                        <m:t>𝒓</m:t>
                      </m:r>
                      <m:d>
                        <m:dPr>
                          <m:ctrlPr>
                            <a:rPr lang="en-US" altLang="zh-CN" sz="2400" b="1" i="1" smtClean="0">
                              <a:solidFill>
                                <a:srgbClr val="002060"/>
                              </a:solidFill>
                              <a:latin typeface="Cambria Math" panose="02040503050406030204" pitchFamily="18" charset="0"/>
                              <a:ea typeface="楷体" panose="02010609060101010101" pitchFamily="49" charset="-122"/>
                            </a:rPr>
                          </m:ctrlPr>
                        </m:dPr>
                        <m:e>
                          <m:r>
                            <a:rPr lang="en-US" altLang="zh-CN" sz="2400" b="1" i="1" smtClean="0">
                              <a:solidFill>
                                <a:srgbClr val="002060"/>
                              </a:solidFill>
                              <a:latin typeface="Cambria Math" panose="02040503050406030204" pitchFamily="18" charset="0"/>
                              <a:ea typeface="楷体" panose="02010609060101010101" pitchFamily="49" charset="-122"/>
                            </a:rPr>
                            <m:t>𝑹</m:t>
                          </m:r>
                        </m:e>
                      </m:d>
                      <m:r>
                        <a:rPr lang="en-US" altLang="zh-CN" sz="2400" b="1" i="1" smtClean="0">
                          <a:solidFill>
                            <a:srgbClr val="002060"/>
                          </a:solidFill>
                          <a:latin typeface="Cambria Math" panose="02040503050406030204" pitchFamily="18" charset="0"/>
                          <a:ea typeface="楷体" panose="02010609060101010101" pitchFamily="49" charset="-122"/>
                        </a:rPr>
                        <m:t>∪</m:t>
                      </m:r>
                      <m:r>
                        <a:rPr lang="en-US" altLang="zh-CN" sz="2400" b="1" i="1" smtClean="0">
                          <a:solidFill>
                            <a:srgbClr val="002060"/>
                          </a:solidFill>
                          <a:latin typeface="Cambria Math" panose="02040503050406030204" pitchFamily="18" charset="0"/>
                          <a:ea typeface="楷体" panose="02010609060101010101" pitchFamily="49" charset="-122"/>
                        </a:rPr>
                        <m:t>𝒓</m:t>
                      </m:r>
                      <m:d>
                        <m:dPr>
                          <m:ctrlPr>
                            <a:rPr lang="en-US" altLang="zh-CN" sz="2400" b="1" i="1" smtClean="0">
                              <a:solidFill>
                                <a:srgbClr val="002060"/>
                              </a:solidFill>
                              <a:latin typeface="Cambria Math" panose="02040503050406030204" pitchFamily="18" charset="0"/>
                              <a:ea typeface="楷体" panose="02010609060101010101" pitchFamily="49" charset="-122"/>
                            </a:rPr>
                          </m:ctrlPr>
                        </m:dPr>
                        <m:e>
                          <m:r>
                            <a:rPr lang="en-US" altLang="zh-CN" sz="2400" b="1" i="1" smtClean="0">
                              <a:solidFill>
                                <a:srgbClr val="002060"/>
                              </a:solidFill>
                              <a:latin typeface="Cambria Math" panose="02040503050406030204" pitchFamily="18" charset="0"/>
                              <a:ea typeface="楷体" panose="02010609060101010101" pitchFamily="49" charset="-122"/>
                            </a:rPr>
                            <m:t>𝑺</m:t>
                          </m:r>
                        </m:e>
                      </m:d>
                      <m:r>
                        <a:rPr lang="en-US" altLang="zh-CN" sz="2400" b="1" i="1" smtClean="0">
                          <a:solidFill>
                            <a:srgbClr val="002060"/>
                          </a:solidFill>
                          <a:latin typeface="Cambria Math" panose="02040503050406030204" pitchFamily="18" charset="0"/>
                          <a:ea typeface="楷体" panose="02010609060101010101" pitchFamily="49" charset="-122"/>
                        </a:rPr>
                        <m:t>          </m:t>
                      </m:r>
                      <m:r>
                        <a:rPr lang="en-US" altLang="zh-CN" sz="2400" b="1" i="1" smtClean="0">
                          <a:solidFill>
                            <a:srgbClr val="002060"/>
                          </a:solidFill>
                          <a:latin typeface="Cambria Math" panose="02040503050406030204" pitchFamily="18" charset="0"/>
                          <a:ea typeface="楷体" panose="02010609060101010101" pitchFamily="49" charset="-122"/>
                        </a:rPr>
                        <m:t>𝒔</m:t>
                      </m:r>
                      <m:d>
                        <m:dPr>
                          <m:ctrlPr>
                            <a:rPr lang="en-US" altLang="zh-CN" sz="2400" b="1" i="1">
                              <a:solidFill>
                                <a:srgbClr val="002060"/>
                              </a:solidFill>
                              <a:latin typeface="Cambria Math" panose="02040503050406030204" pitchFamily="18" charset="0"/>
                              <a:ea typeface="楷体" panose="02010609060101010101" pitchFamily="49" charset="-122"/>
                            </a:rPr>
                          </m:ctrlPr>
                        </m:dPr>
                        <m:e>
                          <m:r>
                            <a:rPr lang="en-US" altLang="zh-CN" sz="2400" b="1" i="1">
                              <a:solidFill>
                                <a:srgbClr val="002060"/>
                              </a:solidFill>
                              <a:latin typeface="Cambria Math" panose="02040503050406030204" pitchFamily="18" charset="0"/>
                              <a:ea typeface="楷体" panose="02010609060101010101" pitchFamily="49" charset="-122"/>
                            </a:rPr>
                            <m:t>𝑹</m:t>
                          </m:r>
                          <m:r>
                            <a:rPr lang="en-US" altLang="zh-CN" sz="2400" b="1" i="1">
                              <a:solidFill>
                                <a:srgbClr val="002060"/>
                              </a:solidFill>
                              <a:latin typeface="Cambria Math" panose="02040503050406030204" pitchFamily="18" charset="0"/>
                              <a:ea typeface="楷体" panose="02010609060101010101" pitchFamily="49" charset="-122"/>
                            </a:rPr>
                            <m:t>∪</m:t>
                          </m:r>
                          <m:r>
                            <a:rPr lang="en-US" altLang="zh-CN" sz="2400" b="1" i="1">
                              <a:solidFill>
                                <a:srgbClr val="002060"/>
                              </a:solidFill>
                              <a:latin typeface="Cambria Math" panose="02040503050406030204" pitchFamily="18" charset="0"/>
                              <a:ea typeface="楷体" panose="02010609060101010101" pitchFamily="49" charset="-122"/>
                            </a:rPr>
                            <m:t>𝑺</m:t>
                          </m:r>
                        </m:e>
                      </m:d>
                      <m:r>
                        <a:rPr lang="en-US" altLang="zh-CN" sz="2400" b="1" i="1">
                          <a:solidFill>
                            <a:srgbClr val="002060"/>
                          </a:solidFill>
                          <a:latin typeface="Cambria Math" panose="02040503050406030204" pitchFamily="18" charset="0"/>
                          <a:ea typeface="楷体" panose="02010609060101010101" pitchFamily="49" charset="-122"/>
                        </a:rPr>
                        <m:t>=</m:t>
                      </m:r>
                      <m:r>
                        <a:rPr lang="en-US" altLang="zh-CN" sz="2400" b="1" i="1" smtClean="0">
                          <a:solidFill>
                            <a:srgbClr val="002060"/>
                          </a:solidFill>
                          <a:latin typeface="Cambria Math" panose="02040503050406030204" pitchFamily="18" charset="0"/>
                          <a:ea typeface="楷体" panose="02010609060101010101" pitchFamily="49" charset="-122"/>
                        </a:rPr>
                        <m:t>𝒔</m:t>
                      </m:r>
                      <m:d>
                        <m:dPr>
                          <m:ctrlPr>
                            <a:rPr lang="en-US" altLang="zh-CN" sz="2400" b="1" i="1">
                              <a:solidFill>
                                <a:srgbClr val="002060"/>
                              </a:solidFill>
                              <a:latin typeface="Cambria Math" panose="02040503050406030204" pitchFamily="18" charset="0"/>
                              <a:ea typeface="楷体" panose="02010609060101010101" pitchFamily="49" charset="-122"/>
                            </a:rPr>
                          </m:ctrlPr>
                        </m:dPr>
                        <m:e>
                          <m:r>
                            <a:rPr lang="en-US" altLang="zh-CN" sz="2400" b="1" i="1">
                              <a:solidFill>
                                <a:srgbClr val="002060"/>
                              </a:solidFill>
                              <a:latin typeface="Cambria Math" panose="02040503050406030204" pitchFamily="18" charset="0"/>
                              <a:ea typeface="楷体" panose="02010609060101010101" pitchFamily="49" charset="-122"/>
                            </a:rPr>
                            <m:t>𝑹</m:t>
                          </m:r>
                        </m:e>
                      </m:d>
                      <m:r>
                        <a:rPr lang="en-US" altLang="zh-CN" sz="2400" b="1" i="1">
                          <a:solidFill>
                            <a:srgbClr val="002060"/>
                          </a:solidFill>
                          <a:latin typeface="Cambria Math" panose="02040503050406030204" pitchFamily="18" charset="0"/>
                          <a:ea typeface="楷体" panose="02010609060101010101" pitchFamily="49" charset="-122"/>
                        </a:rPr>
                        <m:t>∪</m:t>
                      </m:r>
                      <m:r>
                        <a:rPr lang="en-US" altLang="zh-CN" sz="2400" b="1" i="1" smtClean="0">
                          <a:solidFill>
                            <a:srgbClr val="002060"/>
                          </a:solidFill>
                          <a:latin typeface="Cambria Math" panose="02040503050406030204" pitchFamily="18" charset="0"/>
                          <a:ea typeface="楷体" panose="02010609060101010101" pitchFamily="49" charset="-122"/>
                        </a:rPr>
                        <m:t>𝒔</m:t>
                      </m:r>
                      <m:d>
                        <m:dPr>
                          <m:ctrlPr>
                            <a:rPr lang="en-US" altLang="zh-CN" sz="2400" b="1" i="1" smtClean="0">
                              <a:solidFill>
                                <a:srgbClr val="002060"/>
                              </a:solidFill>
                              <a:latin typeface="Cambria Math" panose="02040503050406030204" pitchFamily="18" charset="0"/>
                              <a:ea typeface="楷体" panose="02010609060101010101" pitchFamily="49" charset="-122"/>
                            </a:rPr>
                          </m:ctrlPr>
                        </m:dPr>
                        <m:e>
                          <m:r>
                            <a:rPr lang="en-US" altLang="zh-CN" sz="2400" b="1" i="1">
                              <a:solidFill>
                                <a:srgbClr val="002060"/>
                              </a:solidFill>
                              <a:latin typeface="Cambria Math" panose="02040503050406030204" pitchFamily="18" charset="0"/>
                              <a:ea typeface="楷体" panose="02010609060101010101" pitchFamily="49" charset="-122"/>
                            </a:rPr>
                            <m:t>𝑺</m:t>
                          </m:r>
                        </m:e>
                      </m:d>
                      <m:r>
                        <a:rPr lang="en-US" altLang="zh-CN" sz="2400" b="1" i="1" smtClean="0">
                          <a:solidFill>
                            <a:srgbClr val="002060"/>
                          </a:solidFill>
                          <a:latin typeface="Cambria Math" panose="02040503050406030204" pitchFamily="18" charset="0"/>
                          <a:ea typeface="楷体" panose="02010609060101010101" pitchFamily="49" charset="-122"/>
                        </a:rPr>
                        <m:t>         </m:t>
                      </m:r>
                      <m:r>
                        <a:rPr lang="en-US" altLang="zh-CN" sz="2400" b="1" i="1" smtClean="0">
                          <a:solidFill>
                            <a:srgbClr val="002060"/>
                          </a:solidFill>
                          <a:latin typeface="Cambria Math" panose="02040503050406030204" pitchFamily="18" charset="0"/>
                          <a:ea typeface="楷体" panose="02010609060101010101" pitchFamily="49" charset="-122"/>
                        </a:rPr>
                        <m:t>𝒕</m:t>
                      </m:r>
                      <m:d>
                        <m:dPr>
                          <m:ctrlPr>
                            <a:rPr lang="en-US" altLang="zh-CN" sz="2400" b="1" i="1">
                              <a:solidFill>
                                <a:srgbClr val="002060"/>
                              </a:solidFill>
                              <a:latin typeface="Cambria Math" panose="02040503050406030204" pitchFamily="18" charset="0"/>
                              <a:ea typeface="楷体" panose="02010609060101010101" pitchFamily="49" charset="-122"/>
                            </a:rPr>
                          </m:ctrlPr>
                        </m:dPr>
                        <m:e>
                          <m:r>
                            <a:rPr lang="en-US" altLang="zh-CN" sz="2400" b="1" i="1">
                              <a:solidFill>
                                <a:srgbClr val="002060"/>
                              </a:solidFill>
                              <a:latin typeface="Cambria Math" panose="02040503050406030204" pitchFamily="18" charset="0"/>
                              <a:ea typeface="楷体" panose="02010609060101010101" pitchFamily="49" charset="-122"/>
                            </a:rPr>
                            <m:t>𝑹</m:t>
                          </m:r>
                          <m:r>
                            <a:rPr lang="en-US" altLang="zh-CN" sz="2400" b="1" i="1" smtClean="0">
                              <a:solidFill>
                                <a:srgbClr val="002060"/>
                              </a:solidFill>
                              <a:latin typeface="Cambria Math" panose="02040503050406030204" pitchFamily="18" charset="0"/>
                              <a:ea typeface="楷体" panose="02010609060101010101" pitchFamily="49" charset="-122"/>
                            </a:rPr>
                            <m:t>)</m:t>
                          </m:r>
                          <m:r>
                            <a:rPr lang="en-US" altLang="zh-CN" sz="2400" b="1" i="1">
                              <a:solidFill>
                                <a:srgbClr val="002060"/>
                              </a:solidFill>
                              <a:latin typeface="Cambria Math" panose="02040503050406030204" pitchFamily="18" charset="0"/>
                              <a:ea typeface="楷体" panose="02010609060101010101" pitchFamily="49" charset="-122"/>
                            </a:rPr>
                            <m:t>∪</m:t>
                          </m:r>
                          <m:r>
                            <a:rPr lang="en-US" altLang="zh-CN" sz="2400" b="1" i="1" smtClean="0">
                              <a:solidFill>
                                <a:srgbClr val="002060"/>
                              </a:solidFill>
                              <a:latin typeface="Cambria Math" panose="02040503050406030204" pitchFamily="18" charset="0"/>
                              <a:ea typeface="楷体" panose="02010609060101010101" pitchFamily="49" charset="-122"/>
                            </a:rPr>
                            <m:t>𝒕</m:t>
                          </m:r>
                          <m:r>
                            <a:rPr lang="en-US" altLang="zh-CN" sz="2400" b="1" i="1" smtClean="0">
                              <a:solidFill>
                                <a:srgbClr val="002060"/>
                              </a:solidFill>
                              <a:latin typeface="Cambria Math" panose="02040503050406030204" pitchFamily="18" charset="0"/>
                              <a:ea typeface="楷体" panose="02010609060101010101" pitchFamily="49" charset="-122"/>
                            </a:rPr>
                            <m:t>(</m:t>
                          </m:r>
                          <m:r>
                            <a:rPr lang="en-US" altLang="zh-CN" sz="2400" b="1" i="1">
                              <a:solidFill>
                                <a:srgbClr val="002060"/>
                              </a:solidFill>
                              <a:latin typeface="Cambria Math" panose="02040503050406030204" pitchFamily="18" charset="0"/>
                              <a:ea typeface="楷体" panose="02010609060101010101" pitchFamily="49" charset="-122"/>
                            </a:rPr>
                            <m:t>𝑺</m:t>
                          </m:r>
                        </m:e>
                      </m:d>
                      <m:r>
                        <a:rPr lang="en-US" altLang="zh-CN" sz="2400" b="1" i="1" smtClean="0">
                          <a:solidFill>
                            <a:srgbClr val="002060"/>
                          </a:solidFill>
                          <a:latin typeface="Cambria Math" panose="02040503050406030204" pitchFamily="18" charset="0"/>
                          <a:ea typeface="楷体" panose="02010609060101010101" pitchFamily="49" charset="-122"/>
                        </a:rPr>
                        <m:t>⊆</m:t>
                      </m:r>
                      <m:r>
                        <a:rPr lang="en-US" altLang="zh-CN" sz="2400" b="1" i="1" smtClean="0">
                          <a:solidFill>
                            <a:srgbClr val="002060"/>
                          </a:solidFill>
                          <a:latin typeface="Cambria Math" panose="02040503050406030204" pitchFamily="18" charset="0"/>
                          <a:ea typeface="楷体" panose="02010609060101010101" pitchFamily="49" charset="-122"/>
                        </a:rPr>
                        <m:t>𝒕</m:t>
                      </m:r>
                      <m:d>
                        <m:dPr>
                          <m:ctrlPr>
                            <a:rPr lang="en-US" altLang="zh-CN" sz="2400" b="1" i="1">
                              <a:solidFill>
                                <a:srgbClr val="002060"/>
                              </a:solidFill>
                              <a:latin typeface="Cambria Math" panose="02040503050406030204" pitchFamily="18" charset="0"/>
                              <a:ea typeface="楷体" panose="02010609060101010101" pitchFamily="49" charset="-122"/>
                            </a:rPr>
                          </m:ctrlPr>
                        </m:dPr>
                        <m:e>
                          <m:r>
                            <a:rPr lang="en-US" altLang="zh-CN" sz="2400" b="1" i="1" smtClean="0">
                              <a:solidFill>
                                <a:srgbClr val="002060"/>
                              </a:solidFill>
                              <a:latin typeface="Cambria Math" panose="02040503050406030204" pitchFamily="18" charset="0"/>
                              <a:ea typeface="楷体" panose="02010609060101010101" pitchFamily="49" charset="-122"/>
                            </a:rPr>
                            <m:t>𝑹</m:t>
                          </m:r>
                          <m:r>
                            <a:rPr lang="en-US" altLang="zh-CN" sz="2400" b="1" i="1" smtClean="0">
                              <a:solidFill>
                                <a:srgbClr val="002060"/>
                              </a:solidFill>
                              <a:latin typeface="Cambria Math" panose="02040503050406030204" pitchFamily="18" charset="0"/>
                              <a:ea typeface="楷体" panose="02010609060101010101" pitchFamily="49" charset="-122"/>
                            </a:rPr>
                            <m:t>∪</m:t>
                          </m:r>
                          <m:r>
                            <a:rPr lang="en-US" altLang="zh-CN" sz="2400" b="1" i="1" smtClean="0">
                              <a:solidFill>
                                <a:srgbClr val="002060"/>
                              </a:solidFill>
                              <a:latin typeface="Cambria Math" panose="02040503050406030204" pitchFamily="18" charset="0"/>
                              <a:ea typeface="楷体" panose="02010609060101010101" pitchFamily="49" charset="-122"/>
                            </a:rPr>
                            <m:t>𝑺</m:t>
                          </m:r>
                        </m:e>
                      </m:d>
                    </m:oMath>
                  </m:oMathPara>
                </a14:m>
                <a:endParaRPr lang="en-US" altLang="zh-CN" sz="2400" b="1">
                  <a:solidFill>
                    <a:srgbClr val="002060"/>
                  </a:solidFill>
                  <a:latin typeface="楷体" panose="02010609060101010101" pitchFamily="49" charset="-122"/>
                  <a:ea typeface="楷体" panose="02010609060101010101" pitchFamily="49" charset="-122"/>
                </a:endParaRPr>
              </a:p>
            </p:txBody>
          </p:sp>
        </mc:Choice>
        <mc:Fallback xmlns="">
          <p:sp>
            <p:nvSpPr>
              <p:cNvPr id="11" name="文本框 10">
                <a:extLst>
                  <a:ext uri="{FF2B5EF4-FFF2-40B4-BE49-F238E27FC236}">
                    <a16:creationId xmlns:a16="http://schemas.microsoft.com/office/drawing/2014/main" id="{1F6A8D2C-79E1-4F7B-9AD4-4E430976B90D}"/>
                  </a:ext>
                </a:extLst>
              </p:cNvPr>
              <p:cNvSpPr txBox="1">
                <a:spLocks noRot="1" noChangeAspect="1" noMove="1" noResize="1" noEditPoints="1" noAdjustHandles="1" noChangeArrowheads="1" noChangeShapeType="1" noTextEdit="1"/>
              </p:cNvSpPr>
              <p:nvPr/>
            </p:nvSpPr>
            <p:spPr>
              <a:xfrm>
                <a:off x="759486" y="1578931"/>
                <a:ext cx="10673025" cy="984885"/>
              </a:xfrm>
              <a:prstGeom prst="rect">
                <a:avLst/>
              </a:prstGeom>
              <a:blipFill>
                <a:blip r:embed="rId2"/>
                <a:stretch>
                  <a:fillRect t="-43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665083DC-16D8-4A90-A8C7-2B00778544AE}"/>
                  </a:ext>
                </a:extLst>
              </p:cNvPr>
              <p:cNvSpPr txBox="1"/>
              <p:nvPr/>
            </p:nvSpPr>
            <p:spPr>
              <a:xfrm>
                <a:off x="759486" y="1076268"/>
                <a:ext cx="4182417" cy="400110"/>
              </a:xfrm>
              <a:prstGeom prst="rect">
                <a:avLst/>
              </a:prstGeom>
              <a:solidFill>
                <a:schemeClr val="accent2">
                  <a:lumMod val="20000"/>
                  <a:lumOff val="80000"/>
                </a:schemeClr>
              </a:solidFill>
            </p:spPr>
            <p:txBody>
              <a:bodyPr wrap="square" rtlCol="0">
                <a:spAutoFit/>
              </a:bodyPr>
              <a:lstStyle/>
              <a:p>
                <a:pPr algn="ctr"/>
                <a:r>
                  <a:rPr lang="zh-CN" altLang="en-US" sz="2000" b="1">
                    <a:solidFill>
                      <a:schemeClr val="accent2">
                        <a:lumMod val="50000"/>
                      </a:schemeClr>
                    </a:solidFill>
                  </a:rPr>
                  <a:t>设</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𝑹</m:t>
                    </m:r>
                  </m:oMath>
                </a14:m>
                <a:r>
                  <a:rPr lang="zh-CN" altLang="en-US" sz="2000" b="1">
                    <a:solidFill>
                      <a:schemeClr val="accent2">
                        <a:lumMod val="50000"/>
                      </a:schemeClr>
                    </a:solidFill>
                  </a:rPr>
                  <a:t>和</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𝑺</m:t>
                    </m:r>
                  </m:oMath>
                </a14:m>
                <a:r>
                  <a:rPr lang="zh-CN" altLang="en-US" sz="2000" b="1">
                    <a:solidFill>
                      <a:schemeClr val="accent2">
                        <a:lumMod val="50000"/>
                      </a:schemeClr>
                    </a:solidFill>
                  </a:rPr>
                  <a:t>都是非空集</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𝑨</m:t>
                    </m:r>
                  </m:oMath>
                </a14:m>
                <a:r>
                  <a:rPr lang="zh-CN" altLang="en-US" sz="2000" b="1">
                    <a:solidFill>
                      <a:schemeClr val="accent2">
                        <a:lumMod val="50000"/>
                      </a:schemeClr>
                    </a:solidFill>
                  </a:rPr>
                  <a:t>上的关系</a:t>
                </a:r>
              </a:p>
            </p:txBody>
          </p:sp>
        </mc:Choice>
        <mc:Fallback xmlns="">
          <p:sp>
            <p:nvSpPr>
              <p:cNvPr id="12" name="文本框 11">
                <a:extLst>
                  <a:ext uri="{FF2B5EF4-FFF2-40B4-BE49-F238E27FC236}">
                    <a16:creationId xmlns:a16="http://schemas.microsoft.com/office/drawing/2014/main" id="{665083DC-16D8-4A90-A8C7-2B00778544AE}"/>
                  </a:ext>
                </a:extLst>
              </p:cNvPr>
              <p:cNvSpPr txBox="1">
                <a:spLocks noRot="1" noChangeAspect="1" noMove="1" noResize="1" noEditPoints="1" noAdjustHandles="1" noChangeArrowheads="1" noChangeShapeType="1" noTextEdit="1"/>
              </p:cNvSpPr>
              <p:nvPr/>
            </p:nvSpPr>
            <p:spPr>
              <a:xfrm>
                <a:off x="759486" y="1076268"/>
                <a:ext cx="4182417" cy="400110"/>
              </a:xfrm>
              <a:prstGeom prst="rect">
                <a:avLst/>
              </a:prstGeom>
              <a:blipFill>
                <a:blip r:embed="rId3"/>
                <a:stretch>
                  <a:fillRect t="-9231" b="-27692"/>
                </a:stretch>
              </a:blipFill>
            </p:spPr>
            <p:txBody>
              <a:bodyPr/>
              <a:lstStyle/>
              <a:p>
                <a:r>
                  <a:rPr lang="zh-CN" altLang="en-US">
                    <a:noFill/>
                  </a:rPr>
                  <a:t> </a:t>
                </a:r>
              </a:p>
            </p:txBody>
          </p:sp>
        </mc:Fallback>
      </mc:AlternateContent>
      <p:grpSp>
        <p:nvGrpSpPr>
          <p:cNvPr id="119" name="组合 118">
            <a:extLst>
              <a:ext uri="{FF2B5EF4-FFF2-40B4-BE49-F238E27FC236}">
                <a16:creationId xmlns:a16="http://schemas.microsoft.com/office/drawing/2014/main" id="{EF257A54-934C-4F10-8A87-70100F2A1DF8}"/>
              </a:ext>
            </a:extLst>
          </p:cNvPr>
          <p:cNvGrpSpPr/>
          <p:nvPr/>
        </p:nvGrpSpPr>
        <p:grpSpPr>
          <a:xfrm>
            <a:off x="681961" y="2666369"/>
            <a:ext cx="10828073" cy="3605111"/>
            <a:chOff x="703892" y="2664121"/>
            <a:chExt cx="10828073" cy="3605111"/>
          </a:xfrm>
        </p:grpSpPr>
        <p:grpSp>
          <p:nvGrpSpPr>
            <p:cNvPr id="103" name="组合 102">
              <a:extLst>
                <a:ext uri="{FF2B5EF4-FFF2-40B4-BE49-F238E27FC236}">
                  <a16:creationId xmlns:a16="http://schemas.microsoft.com/office/drawing/2014/main" id="{0AC6D042-1A6A-4827-B2F3-8FF6B8757CF4}"/>
                </a:ext>
              </a:extLst>
            </p:cNvPr>
            <p:cNvGrpSpPr/>
            <p:nvPr/>
          </p:nvGrpSpPr>
          <p:grpSpPr>
            <a:xfrm>
              <a:off x="844681" y="2907748"/>
              <a:ext cx="10502633" cy="2973423"/>
              <a:chOff x="627259" y="2834809"/>
              <a:chExt cx="10502633" cy="2973423"/>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029C313-4B4E-49B1-8D5E-29F56B450ECE}"/>
                      </a:ext>
                    </a:extLst>
                  </p:cNvPr>
                  <p:cNvSpPr txBox="1"/>
                  <p:nvPr/>
                </p:nvSpPr>
                <p:spPr>
                  <a:xfrm>
                    <a:off x="4856282" y="2834809"/>
                    <a:ext cx="3006336" cy="400110"/>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𝒓</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𝑺</m:t>
                              </m:r>
                            </m:e>
                          </m:d>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𝒓</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𝑹</m:t>
                              </m:r>
                            </m:e>
                          </m:d>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𝒓</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𝑺</m:t>
                              </m:r>
                            </m:e>
                          </m:d>
                        </m:oMath>
                      </m:oMathPara>
                    </a14:m>
                    <a:endParaRPr lang="zh-CN" altLang="en-US" sz="2000" b="1">
                      <a:solidFill>
                        <a:srgbClr val="002060"/>
                      </a:solidFill>
                      <a:latin typeface="楷体" panose="02010609060101010101" pitchFamily="49" charset="-122"/>
                      <a:ea typeface="楷体" panose="02010609060101010101" pitchFamily="49" charset="-122"/>
                    </a:endParaRPr>
                  </a:p>
                </p:txBody>
              </p:sp>
            </mc:Choice>
            <mc:Fallback xmlns="">
              <p:sp>
                <p:nvSpPr>
                  <p:cNvPr id="2" name="文本框 1">
                    <a:extLst>
                      <a:ext uri="{FF2B5EF4-FFF2-40B4-BE49-F238E27FC236}">
                        <a16:creationId xmlns:a16="http://schemas.microsoft.com/office/drawing/2014/main" id="{F029C313-4B4E-49B1-8D5E-29F56B450ECE}"/>
                      </a:ext>
                    </a:extLst>
                  </p:cNvPr>
                  <p:cNvSpPr txBox="1">
                    <a:spLocks noRot="1" noChangeAspect="1" noMove="1" noResize="1" noEditPoints="1" noAdjustHandles="1" noChangeArrowheads="1" noChangeShapeType="1" noTextEdit="1"/>
                  </p:cNvSpPr>
                  <p:nvPr/>
                </p:nvSpPr>
                <p:spPr>
                  <a:xfrm>
                    <a:off x="4856282" y="2834809"/>
                    <a:ext cx="3006336" cy="400110"/>
                  </a:xfrm>
                  <a:prstGeom prst="rect">
                    <a:avLst/>
                  </a:prstGeom>
                  <a:blipFill>
                    <a:blip r:embed="rId43"/>
                    <a:stretch>
                      <a:fillRect/>
                    </a:stretch>
                  </a:blipFill>
                </p:spPr>
                <p:txBody>
                  <a:bodyPr/>
                  <a:lstStyle/>
                  <a:p>
                    <a:r>
                      <a:rPr lang="zh-CN" altLang="en-US">
                        <a:noFill/>
                      </a:rPr>
                      <a:t> </a:t>
                    </a:r>
                  </a:p>
                </p:txBody>
              </p:sp>
            </mc:Fallback>
          </mc:AlternateContent>
          <p:grpSp>
            <p:nvGrpSpPr>
              <p:cNvPr id="99" name="组合 98">
                <a:extLst>
                  <a:ext uri="{FF2B5EF4-FFF2-40B4-BE49-F238E27FC236}">
                    <a16:creationId xmlns:a16="http://schemas.microsoft.com/office/drawing/2014/main" id="{81BD4910-EE10-4F91-B6AF-5E0746C598E6}"/>
                  </a:ext>
                </a:extLst>
              </p:cNvPr>
              <p:cNvGrpSpPr/>
              <p:nvPr/>
            </p:nvGrpSpPr>
            <p:grpSpPr>
              <a:xfrm>
                <a:off x="796487" y="4436742"/>
                <a:ext cx="5756851" cy="400798"/>
                <a:chOff x="796487" y="4436742"/>
                <a:chExt cx="5756851" cy="400798"/>
              </a:xfrm>
            </p:grpSpPr>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786CE43C-8B53-4B7E-A68C-82AE214ED721}"/>
                        </a:ext>
                      </a:extLst>
                    </p:cNvPr>
                    <p:cNvSpPr txBox="1"/>
                    <p:nvPr/>
                  </p:nvSpPr>
                  <p:spPr>
                    <a:xfrm>
                      <a:off x="796487" y="4437430"/>
                      <a:ext cx="2515253" cy="400110"/>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𝑺</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𝒓</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𝒓</m:t>
                            </m:r>
                            <m:d>
                              <m:dPr>
                                <m:ctrlPr>
                                  <a:rPr lang="en-US" altLang="zh-CN" sz="2000" b="1" i="1">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𝑺</m:t>
                                </m:r>
                              </m:e>
                            </m:d>
                          </m:oMath>
                        </m:oMathPara>
                      </a14:m>
                      <a:endParaRPr lang="zh-CN" altLang="en-US" sz="2000" b="1" dirty="0">
                        <a:solidFill>
                          <a:srgbClr val="002060"/>
                        </a:solidFill>
                        <a:latin typeface="楷体" panose="02010609060101010101" pitchFamily="49" charset="-122"/>
                        <a:ea typeface="楷体" panose="02010609060101010101" pitchFamily="49" charset="-122"/>
                      </a:endParaRPr>
                    </a:p>
                  </p:txBody>
                </p:sp>
              </mc:Choice>
              <mc:Fallback>
                <p:sp>
                  <p:nvSpPr>
                    <p:cNvPr id="3" name="文本框 2">
                      <a:extLst>
                        <a:ext uri="{FF2B5EF4-FFF2-40B4-BE49-F238E27FC236}">
                          <a16:creationId xmlns:a16="http://schemas.microsoft.com/office/drawing/2014/main" id="{786CE43C-8B53-4B7E-A68C-82AE214ED721}"/>
                        </a:ext>
                      </a:extLst>
                    </p:cNvPr>
                    <p:cNvSpPr txBox="1">
                      <a:spLocks noRot="1" noChangeAspect="1" noMove="1" noResize="1" noEditPoints="1" noAdjustHandles="1" noChangeArrowheads="1" noChangeShapeType="1" noTextEdit="1"/>
                    </p:cNvSpPr>
                    <p:nvPr/>
                  </p:nvSpPr>
                  <p:spPr>
                    <a:xfrm>
                      <a:off x="796487" y="4437430"/>
                      <a:ext cx="2515253" cy="400110"/>
                    </a:xfrm>
                    <a:prstGeom prst="rect">
                      <a:avLst/>
                    </a:prstGeom>
                    <a:blipFill>
                      <a:blip r:embed="rId44"/>
                      <a:stretch>
                        <a:fillRect b="-181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11F0599C-B66B-4E43-B9F7-F4DD6A83715E}"/>
                        </a:ext>
                      </a:extLst>
                    </p:cNvPr>
                    <p:cNvSpPr txBox="1"/>
                    <p:nvPr/>
                  </p:nvSpPr>
                  <p:spPr>
                    <a:xfrm>
                      <a:off x="3959927" y="4436742"/>
                      <a:ext cx="2593411" cy="400110"/>
                    </a:xfrm>
                    <a:prstGeom prst="rect">
                      <a:avLst/>
                    </a:prstGeom>
                    <a:solidFill>
                      <a:schemeClr val="accent2">
                        <a:lumMod val="20000"/>
                        <a:lumOff val="80000"/>
                      </a:schemeClr>
                    </a:solidFill>
                  </p:spPr>
                  <p:txBody>
                    <a:bodyPr wrap="square" rtlCol="0">
                      <a:spAutoFit/>
                    </a:bodyPr>
                    <a:lstStyle/>
                    <a:p>
                      <a14:m>
                        <m:oMath xmlns:m="http://schemas.openxmlformats.org/officeDocument/2006/math">
                          <m:r>
                            <a:rPr lang="en-US" altLang="zh-CN" sz="2000" b="1" i="1" smtClean="0">
                              <a:solidFill>
                                <a:srgbClr val="002060"/>
                              </a:solidFill>
                              <a:latin typeface="Cambria Math" panose="02040503050406030204" pitchFamily="18" charset="0"/>
                            </a:rPr>
                            <m:t>𝒓</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𝑹</m:t>
                              </m:r>
                            </m:e>
                          </m:d>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𝒓</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𝑺</m:t>
                              </m:r>
                            </m:e>
                          </m:d>
                        </m:oMath>
                      </a14:m>
                      <a:r>
                        <a:rPr lang="zh-CN" altLang="en-US" sz="2000" b="1">
                          <a:solidFill>
                            <a:srgbClr val="002060"/>
                          </a:solidFill>
                          <a:latin typeface="楷体" panose="02010609060101010101" pitchFamily="49" charset="-122"/>
                          <a:ea typeface="楷体" panose="02010609060101010101" pitchFamily="49" charset="-122"/>
                        </a:rPr>
                        <a:t>是自反的</a:t>
                      </a:r>
                    </a:p>
                  </p:txBody>
                </p:sp>
              </mc:Choice>
              <mc:Fallback xmlns="">
                <p:sp>
                  <p:nvSpPr>
                    <p:cNvPr id="4" name="文本框 3">
                      <a:extLst>
                        <a:ext uri="{FF2B5EF4-FFF2-40B4-BE49-F238E27FC236}">
                          <a16:creationId xmlns:a16="http://schemas.microsoft.com/office/drawing/2014/main" id="{11F0599C-B66B-4E43-B9F7-F4DD6A83715E}"/>
                        </a:ext>
                      </a:extLst>
                    </p:cNvPr>
                    <p:cNvSpPr txBox="1">
                      <a:spLocks noRot="1" noChangeAspect="1" noMove="1" noResize="1" noEditPoints="1" noAdjustHandles="1" noChangeArrowheads="1" noChangeShapeType="1" noTextEdit="1"/>
                    </p:cNvSpPr>
                    <p:nvPr/>
                  </p:nvSpPr>
                  <p:spPr>
                    <a:xfrm>
                      <a:off x="3959927" y="4436742"/>
                      <a:ext cx="2593411" cy="400110"/>
                    </a:xfrm>
                    <a:prstGeom prst="rect">
                      <a:avLst/>
                    </a:prstGeom>
                    <a:blipFill>
                      <a:blip r:embed="rId45"/>
                      <a:stretch>
                        <a:fillRect t="-10606" b="-22727"/>
                      </a:stretch>
                    </a:blipFill>
                  </p:spPr>
                  <p:txBody>
                    <a:bodyPr/>
                    <a:lstStyle/>
                    <a:p>
                      <a:r>
                        <a:rPr lang="zh-CN" altLang="en-US">
                          <a:noFill/>
                        </a:rPr>
                        <a:t> </a:t>
                      </a:r>
                    </a:p>
                  </p:txBody>
                </p:sp>
              </mc:Fallback>
            </mc:AlternateContent>
          </p:grpSp>
          <p:grpSp>
            <p:nvGrpSpPr>
              <p:cNvPr id="90" name="组合 89">
                <a:extLst>
                  <a:ext uri="{FF2B5EF4-FFF2-40B4-BE49-F238E27FC236}">
                    <a16:creationId xmlns:a16="http://schemas.microsoft.com/office/drawing/2014/main" id="{BBAAAA68-5463-41E8-AABA-CC72B5559971}"/>
                  </a:ext>
                </a:extLst>
              </p:cNvPr>
              <p:cNvGrpSpPr/>
              <p:nvPr/>
            </p:nvGrpSpPr>
            <p:grpSpPr>
              <a:xfrm>
                <a:off x="2313795" y="3556441"/>
                <a:ext cx="8163533" cy="400110"/>
                <a:chOff x="2313795" y="3556441"/>
                <a:chExt cx="8163533" cy="400110"/>
              </a:xfrm>
            </p:grpSpPr>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96CEBE4-D957-4E2F-A5BF-7627B9B1BB8F}"/>
                        </a:ext>
                      </a:extLst>
                    </p:cNvPr>
                    <p:cNvSpPr txBox="1"/>
                    <p:nvPr/>
                  </p:nvSpPr>
                  <p:spPr>
                    <a:xfrm>
                      <a:off x="2313795" y="3556441"/>
                      <a:ext cx="2797634" cy="400110"/>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𝒓</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𝑺</m:t>
                                </m:r>
                              </m:e>
                            </m:d>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𝒓</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𝑹</m:t>
                                </m:r>
                              </m:e>
                            </m:d>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𝒓</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𝑺</m:t>
                                </m:r>
                              </m:e>
                            </m:d>
                          </m:oMath>
                        </m:oMathPara>
                      </a14:m>
                      <a:endParaRPr lang="zh-CN" altLang="en-US" sz="2000" b="1">
                        <a:solidFill>
                          <a:srgbClr val="002060"/>
                        </a:solidFill>
                        <a:latin typeface="楷体" panose="02010609060101010101" pitchFamily="49" charset="-122"/>
                        <a:ea typeface="楷体" panose="02010609060101010101" pitchFamily="49" charset="-122"/>
                      </a:endParaRPr>
                    </a:p>
                  </p:txBody>
                </p:sp>
              </mc:Choice>
              <mc:Fallback xmlns="">
                <p:sp>
                  <p:nvSpPr>
                    <p:cNvPr id="6" name="文本框 5">
                      <a:extLst>
                        <a:ext uri="{FF2B5EF4-FFF2-40B4-BE49-F238E27FC236}">
                          <a16:creationId xmlns:a16="http://schemas.microsoft.com/office/drawing/2014/main" id="{B96CEBE4-D957-4E2F-A5BF-7627B9B1BB8F}"/>
                        </a:ext>
                      </a:extLst>
                    </p:cNvPr>
                    <p:cNvSpPr txBox="1">
                      <a:spLocks noRot="1" noChangeAspect="1" noMove="1" noResize="1" noEditPoints="1" noAdjustHandles="1" noChangeArrowheads="1" noChangeShapeType="1" noTextEdit="1"/>
                    </p:cNvSpPr>
                    <p:nvPr/>
                  </p:nvSpPr>
                  <p:spPr>
                    <a:xfrm>
                      <a:off x="2313795" y="3556441"/>
                      <a:ext cx="2797634" cy="400110"/>
                    </a:xfrm>
                    <a:prstGeom prst="rect">
                      <a:avLst/>
                    </a:prstGeom>
                    <a:blipFill>
                      <a:blip r:embed="rId4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95290DBF-5C6B-4FD9-B4C4-E3C8B3A374C9}"/>
                        </a:ext>
                      </a:extLst>
                    </p:cNvPr>
                    <p:cNvSpPr txBox="1"/>
                    <p:nvPr/>
                  </p:nvSpPr>
                  <p:spPr>
                    <a:xfrm>
                      <a:off x="7679694" y="3556441"/>
                      <a:ext cx="2797634" cy="400110"/>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𝒓</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𝑹</m:t>
                                </m:r>
                              </m:e>
                            </m:d>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𝒓</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𝑺</m:t>
                                </m:r>
                              </m:e>
                            </m:d>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𝒓</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𝑺</m:t>
                                </m:r>
                              </m:e>
                            </m:d>
                          </m:oMath>
                        </m:oMathPara>
                      </a14:m>
                      <a:endParaRPr lang="zh-CN" altLang="en-US" sz="2000" b="1">
                        <a:solidFill>
                          <a:srgbClr val="002060"/>
                        </a:solidFill>
                        <a:latin typeface="楷体" panose="02010609060101010101" pitchFamily="49" charset="-122"/>
                        <a:ea typeface="楷体" panose="02010609060101010101" pitchFamily="49" charset="-122"/>
                      </a:endParaRPr>
                    </a:p>
                  </p:txBody>
                </p:sp>
              </mc:Choice>
              <mc:Fallback xmlns="">
                <p:sp>
                  <p:nvSpPr>
                    <p:cNvPr id="13" name="文本框 12">
                      <a:extLst>
                        <a:ext uri="{FF2B5EF4-FFF2-40B4-BE49-F238E27FC236}">
                          <a16:creationId xmlns:a16="http://schemas.microsoft.com/office/drawing/2014/main" id="{95290DBF-5C6B-4FD9-B4C4-E3C8B3A374C9}"/>
                        </a:ext>
                      </a:extLst>
                    </p:cNvPr>
                    <p:cNvSpPr txBox="1">
                      <a:spLocks noRot="1" noChangeAspect="1" noMove="1" noResize="1" noEditPoints="1" noAdjustHandles="1" noChangeArrowheads="1" noChangeShapeType="1" noTextEdit="1"/>
                    </p:cNvSpPr>
                    <p:nvPr/>
                  </p:nvSpPr>
                  <p:spPr>
                    <a:xfrm>
                      <a:off x="7679694" y="3556441"/>
                      <a:ext cx="2797634" cy="400110"/>
                    </a:xfrm>
                    <a:prstGeom prst="rect">
                      <a:avLst/>
                    </a:prstGeom>
                    <a:blipFill>
                      <a:blip r:embed="rId47"/>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DDB84E4F-3A9C-42A1-AC3E-FC0B538C9624}"/>
                      </a:ext>
                    </a:extLst>
                  </p:cNvPr>
                  <p:cNvSpPr txBox="1"/>
                  <p:nvPr/>
                </p:nvSpPr>
                <p:spPr>
                  <a:xfrm>
                    <a:off x="6988675" y="4433327"/>
                    <a:ext cx="2015174" cy="400110"/>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𝒓</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𝑹</m:t>
                              </m:r>
                            </m:e>
                          </m:d>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𝒓</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𝑺</m:t>
                              </m:r>
                            </m:e>
                          </m:d>
                        </m:oMath>
                      </m:oMathPara>
                    </a14:m>
                    <a:endParaRPr lang="zh-CN" altLang="en-US" sz="2000" b="1">
                      <a:solidFill>
                        <a:srgbClr val="002060"/>
                      </a:solidFill>
                      <a:latin typeface="楷体" panose="02010609060101010101" pitchFamily="49" charset="-122"/>
                      <a:ea typeface="楷体" panose="02010609060101010101" pitchFamily="49" charset="-122"/>
                    </a:endParaRPr>
                  </a:p>
                </p:txBody>
              </p:sp>
            </mc:Choice>
            <mc:Fallback xmlns="">
              <p:sp>
                <p:nvSpPr>
                  <p:cNvPr id="14" name="文本框 13">
                    <a:extLst>
                      <a:ext uri="{FF2B5EF4-FFF2-40B4-BE49-F238E27FC236}">
                        <a16:creationId xmlns:a16="http://schemas.microsoft.com/office/drawing/2014/main" id="{DDB84E4F-3A9C-42A1-AC3E-FC0B538C9624}"/>
                      </a:ext>
                    </a:extLst>
                  </p:cNvPr>
                  <p:cNvSpPr txBox="1">
                    <a:spLocks noRot="1" noChangeAspect="1" noMove="1" noResize="1" noEditPoints="1" noAdjustHandles="1" noChangeArrowheads="1" noChangeShapeType="1" noTextEdit="1"/>
                  </p:cNvSpPr>
                  <p:nvPr/>
                </p:nvSpPr>
                <p:spPr>
                  <a:xfrm>
                    <a:off x="6988675" y="4433327"/>
                    <a:ext cx="2015174" cy="400110"/>
                  </a:xfrm>
                  <a:prstGeom prst="rect">
                    <a:avLst/>
                  </a:prstGeom>
                  <a:blipFill>
                    <a:blip r:embed="rId4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F025A2D0-3BFF-4D5D-B364-91DAC6554EE6}"/>
                      </a:ext>
                    </a:extLst>
                  </p:cNvPr>
                  <p:cNvSpPr txBox="1"/>
                  <p:nvPr/>
                </p:nvSpPr>
                <p:spPr>
                  <a:xfrm>
                    <a:off x="627259" y="5407483"/>
                    <a:ext cx="1279729" cy="400110"/>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𝒓</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𝑹</m:t>
                              </m:r>
                            </m:e>
                          </m:d>
                        </m:oMath>
                      </m:oMathPara>
                    </a14:m>
                    <a:endParaRPr lang="zh-CN" altLang="en-US" sz="2000" b="1">
                      <a:solidFill>
                        <a:srgbClr val="002060"/>
                      </a:solidFill>
                      <a:latin typeface="楷体" panose="02010609060101010101" pitchFamily="49" charset="-122"/>
                      <a:ea typeface="楷体" panose="02010609060101010101" pitchFamily="49" charset="-122"/>
                    </a:endParaRPr>
                  </a:p>
                </p:txBody>
              </p:sp>
            </mc:Choice>
            <mc:Fallback xmlns="">
              <p:sp>
                <p:nvSpPr>
                  <p:cNvPr id="15" name="文本框 14">
                    <a:extLst>
                      <a:ext uri="{FF2B5EF4-FFF2-40B4-BE49-F238E27FC236}">
                        <a16:creationId xmlns:a16="http://schemas.microsoft.com/office/drawing/2014/main" id="{F025A2D0-3BFF-4D5D-B364-91DAC6554EE6}"/>
                      </a:ext>
                    </a:extLst>
                  </p:cNvPr>
                  <p:cNvSpPr txBox="1">
                    <a:spLocks noRot="1" noChangeAspect="1" noMove="1" noResize="1" noEditPoints="1" noAdjustHandles="1" noChangeArrowheads="1" noChangeShapeType="1" noTextEdit="1"/>
                  </p:cNvSpPr>
                  <p:nvPr/>
                </p:nvSpPr>
                <p:spPr>
                  <a:xfrm>
                    <a:off x="627259" y="5407483"/>
                    <a:ext cx="1279729" cy="400110"/>
                  </a:xfrm>
                  <a:prstGeom prst="rect">
                    <a:avLst/>
                  </a:prstGeom>
                  <a:blipFill>
                    <a:blip r:embed="rId4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EAD3B335-E0E5-405D-BE25-4A5018E8B919}"/>
                      </a:ext>
                    </a:extLst>
                  </p:cNvPr>
                  <p:cNvSpPr txBox="1"/>
                  <p:nvPr/>
                </p:nvSpPr>
                <p:spPr>
                  <a:xfrm>
                    <a:off x="1978145" y="5407483"/>
                    <a:ext cx="1203849" cy="400110"/>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𝑺</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𝒓</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𝑺</m:t>
                              </m:r>
                            </m:e>
                          </m:d>
                        </m:oMath>
                      </m:oMathPara>
                    </a14:m>
                    <a:endParaRPr lang="zh-CN" altLang="en-US" sz="2000" b="1" dirty="0">
                      <a:solidFill>
                        <a:srgbClr val="002060"/>
                      </a:solidFill>
                      <a:latin typeface="楷体" panose="02010609060101010101" pitchFamily="49" charset="-122"/>
                      <a:ea typeface="楷体" panose="02010609060101010101" pitchFamily="49" charset="-122"/>
                    </a:endParaRPr>
                  </a:p>
                </p:txBody>
              </p:sp>
            </mc:Choice>
            <mc:Fallback xmlns="">
              <p:sp>
                <p:nvSpPr>
                  <p:cNvPr id="18" name="文本框 17">
                    <a:extLst>
                      <a:ext uri="{FF2B5EF4-FFF2-40B4-BE49-F238E27FC236}">
                        <a16:creationId xmlns:a16="http://schemas.microsoft.com/office/drawing/2014/main" id="{EAD3B335-E0E5-405D-BE25-4A5018E8B919}"/>
                      </a:ext>
                    </a:extLst>
                  </p:cNvPr>
                  <p:cNvSpPr txBox="1">
                    <a:spLocks noRot="1" noChangeAspect="1" noMove="1" noResize="1" noEditPoints="1" noAdjustHandles="1" noChangeArrowheads="1" noChangeShapeType="1" noTextEdit="1"/>
                  </p:cNvSpPr>
                  <p:nvPr/>
                </p:nvSpPr>
                <p:spPr>
                  <a:xfrm>
                    <a:off x="1978145" y="5407483"/>
                    <a:ext cx="1203849" cy="400110"/>
                  </a:xfrm>
                  <a:prstGeom prst="rect">
                    <a:avLst/>
                  </a:prstGeom>
                  <a:blipFill>
                    <a:blip r:embed="rId5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8759F824-ED85-4C9D-AE8B-609D9DF77F09}"/>
                      </a:ext>
                    </a:extLst>
                  </p:cNvPr>
                  <p:cNvSpPr txBox="1"/>
                  <p:nvPr/>
                </p:nvSpPr>
                <p:spPr>
                  <a:xfrm>
                    <a:off x="3253151" y="5407483"/>
                    <a:ext cx="1989440" cy="400110"/>
                  </a:xfrm>
                  <a:prstGeom prst="rect">
                    <a:avLst/>
                  </a:prstGeom>
                  <a:solidFill>
                    <a:schemeClr val="accent2">
                      <a:lumMod val="20000"/>
                      <a:lumOff val="80000"/>
                    </a:schemeClr>
                  </a:solidFill>
                </p:spPr>
                <p:txBody>
                  <a:bodyPr wrap="square" rtlCol="0">
                    <a:spAutoFit/>
                  </a:bodyPr>
                  <a:lstStyle/>
                  <a:p>
                    <a:pPr algn="ctr"/>
                    <a14:m>
                      <m:oMath xmlns:m="http://schemas.openxmlformats.org/officeDocument/2006/math">
                        <m:r>
                          <a:rPr lang="en-US" altLang="zh-CN" sz="2000" b="1" i="1" smtClean="0">
                            <a:solidFill>
                              <a:srgbClr val="002060"/>
                            </a:solidFill>
                            <a:latin typeface="Cambria Math" panose="02040503050406030204" pitchFamily="18" charset="0"/>
                          </a:rPr>
                          <m:t>𝒓</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oMath>
                    </a14:m>
                    <a:r>
                      <a:rPr lang="zh-CN" altLang="en-US" sz="2000" b="1">
                        <a:solidFill>
                          <a:srgbClr val="002060"/>
                        </a:solidFill>
                        <a:latin typeface="楷体" panose="02010609060101010101" pitchFamily="49" charset="-122"/>
                        <a:ea typeface="楷体" panose="02010609060101010101" pitchFamily="49" charset="-122"/>
                      </a:rPr>
                      <a:t>是自反关系</a:t>
                    </a:r>
                  </a:p>
                </p:txBody>
              </p:sp>
            </mc:Choice>
            <mc:Fallback xmlns="">
              <p:sp>
                <p:nvSpPr>
                  <p:cNvPr id="16" name="文本框 15">
                    <a:extLst>
                      <a:ext uri="{FF2B5EF4-FFF2-40B4-BE49-F238E27FC236}">
                        <a16:creationId xmlns:a16="http://schemas.microsoft.com/office/drawing/2014/main" id="{8759F824-ED85-4C9D-AE8B-609D9DF77F09}"/>
                      </a:ext>
                    </a:extLst>
                  </p:cNvPr>
                  <p:cNvSpPr txBox="1">
                    <a:spLocks noRot="1" noChangeAspect="1" noMove="1" noResize="1" noEditPoints="1" noAdjustHandles="1" noChangeArrowheads="1" noChangeShapeType="1" noTextEdit="1"/>
                  </p:cNvSpPr>
                  <p:nvPr/>
                </p:nvSpPr>
                <p:spPr>
                  <a:xfrm>
                    <a:off x="3253151" y="5407483"/>
                    <a:ext cx="1989440" cy="400110"/>
                  </a:xfrm>
                  <a:prstGeom prst="rect">
                    <a:avLst/>
                  </a:prstGeom>
                  <a:blipFill>
                    <a:blip r:embed="rId51"/>
                    <a:stretch>
                      <a:fillRect t="-10606" r="-3067" b="-2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9437ABFF-D279-4703-884E-E80BB34952BE}"/>
                      </a:ext>
                    </a:extLst>
                  </p:cNvPr>
                  <p:cNvSpPr txBox="1"/>
                  <p:nvPr/>
                </p:nvSpPr>
                <p:spPr>
                  <a:xfrm>
                    <a:off x="5298946" y="5408122"/>
                    <a:ext cx="1989440" cy="400110"/>
                  </a:xfrm>
                  <a:prstGeom prst="rect">
                    <a:avLst/>
                  </a:prstGeom>
                  <a:solidFill>
                    <a:schemeClr val="accent2">
                      <a:lumMod val="20000"/>
                      <a:lumOff val="80000"/>
                    </a:schemeClr>
                  </a:solidFill>
                </p:spPr>
                <p:txBody>
                  <a:bodyPr wrap="square" rtlCol="0">
                    <a:spAutoFit/>
                  </a:bodyPr>
                  <a:lstStyle/>
                  <a:p>
                    <a:pPr algn="ctr"/>
                    <a14:m>
                      <m:oMath xmlns:m="http://schemas.openxmlformats.org/officeDocument/2006/math">
                        <m:r>
                          <a:rPr lang="en-US" altLang="zh-CN" sz="2000" b="1" i="1" smtClean="0">
                            <a:solidFill>
                              <a:srgbClr val="002060"/>
                            </a:solidFill>
                            <a:latin typeface="Cambria Math" panose="02040503050406030204" pitchFamily="18" charset="0"/>
                          </a:rPr>
                          <m:t>𝒓</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𝑺</m:t>
                        </m:r>
                        <m:r>
                          <a:rPr lang="en-US" altLang="zh-CN" sz="2000" b="1" i="1" smtClean="0">
                            <a:solidFill>
                              <a:srgbClr val="002060"/>
                            </a:solidFill>
                            <a:latin typeface="Cambria Math" panose="02040503050406030204" pitchFamily="18" charset="0"/>
                          </a:rPr>
                          <m:t>)</m:t>
                        </m:r>
                      </m:oMath>
                    </a14:m>
                    <a:r>
                      <a:rPr lang="zh-CN" altLang="en-US" sz="2000" b="1">
                        <a:solidFill>
                          <a:srgbClr val="002060"/>
                        </a:solidFill>
                        <a:latin typeface="楷体" panose="02010609060101010101" pitchFamily="49" charset="-122"/>
                        <a:ea typeface="楷体" panose="02010609060101010101" pitchFamily="49" charset="-122"/>
                      </a:rPr>
                      <a:t>是自反关系</a:t>
                    </a:r>
                  </a:p>
                </p:txBody>
              </p:sp>
            </mc:Choice>
            <mc:Fallback xmlns="">
              <p:sp>
                <p:nvSpPr>
                  <p:cNvPr id="19" name="文本框 18">
                    <a:extLst>
                      <a:ext uri="{FF2B5EF4-FFF2-40B4-BE49-F238E27FC236}">
                        <a16:creationId xmlns:a16="http://schemas.microsoft.com/office/drawing/2014/main" id="{9437ABFF-D279-4703-884E-E80BB34952BE}"/>
                      </a:ext>
                    </a:extLst>
                  </p:cNvPr>
                  <p:cNvSpPr txBox="1">
                    <a:spLocks noRot="1" noChangeAspect="1" noMove="1" noResize="1" noEditPoints="1" noAdjustHandles="1" noChangeArrowheads="1" noChangeShapeType="1" noTextEdit="1"/>
                  </p:cNvSpPr>
                  <p:nvPr/>
                </p:nvSpPr>
                <p:spPr>
                  <a:xfrm>
                    <a:off x="5298946" y="5408122"/>
                    <a:ext cx="1989440" cy="400110"/>
                  </a:xfrm>
                  <a:prstGeom prst="rect">
                    <a:avLst/>
                  </a:prstGeom>
                  <a:blipFill>
                    <a:blip r:embed="rId52"/>
                    <a:stretch>
                      <a:fillRect t="-10606" r="-2141" b="-2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2E2D5BF2-1BB3-4589-B7A7-4992B0FA3877}"/>
                      </a:ext>
                    </a:extLst>
                  </p:cNvPr>
                  <p:cNvSpPr txBox="1"/>
                  <p:nvPr/>
                </p:nvSpPr>
                <p:spPr>
                  <a:xfrm>
                    <a:off x="9114718" y="4443629"/>
                    <a:ext cx="2015174" cy="400110"/>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𝒓</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𝑺</m:t>
                              </m:r>
                            </m:e>
                          </m:d>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𝒓</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𝑺</m:t>
                              </m:r>
                            </m:e>
                          </m:d>
                        </m:oMath>
                      </m:oMathPara>
                    </a14:m>
                    <a:endParaRPr lang="zh-CN" altLang="en-US" sz="2000" b="1">
                      <a:solidFill>
                        <a:srgbClr val="002060"/>
                      </a:solidFill>
                      <a:latin typeface="楷体" panose="02010609060101010101" pitchFamily="49" charset="-122"/>
                      <a:ea typeface="楷体" panose="02010609060101010101" pitchFamily="49" charset="-122"/>
                    </a:endParaRPr>
                  </a:p>
                </p:txBody>
              </p:sp>
            </mc:Choice>
            <mc:Fallback xmlns="">
              <p:sp>
                <p:nvSpPr>
                  <p:cNvPr id="20" name="文本框 19">
                    <a:extLst>
                      <a:ext uri="{FF2B5EF4-FFF2-40B4-BE49-F238E27FC236}">
                        <a16:creationId xmlns:a16="http://schemas.microsoft.com/office/drawing/2014/main" id="{2E2D5BF2-1BB3-4589-B7A7-4992B0FA3877}"/>
                      </a:ext>
                    </a:extLst>
                  </p:cNvPr>
                  <p:cNvSpPr txBox="1">
                    <a:spLocks noRot="1" noChangeAspect="1" noMove="1" noResize="1" noEditPoints="1" noAdjustHandles="1" noChangeArrowheads="1" noChangeShapeType="1" noTextEdit="1"/>
                  </p:cNvSpPr>
                  <p:nvPr/>
                </p:nvSpPr>
                <p:spPr>
                  <a:xfrm>
                    <a:off x="9114718" y="4443629"/>
                    <a:ext cx="2015174" cy="400110"/>
                  </a:xfrm>
                  <a:prstGeom prst="rect">
                    <a:avLst/>
                  </a:prstGeom>
                  <a:blipFill>
                    <a:blip r:embed="rId5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1F8AAE21-A3E0-4AEE-A38B-B4C3EEA12AEB}"/>
                      </a:ext>
                    </a:extLst>
                  </p:cNvPr>
                  <p:cNvSpPr txBox="1"/>
                  <p:nvPr/>
                </p:nvSpPr>
                <p:spPr>
                  <a:xfrm>
                    <a:off x="7359543" y="5407483"/>
                    <a:ext cx="1305128" cy="400110"/>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𝑺</m:t>
                          </m:r>
                        </m:oMath>
                      </m:oMathPara>
                    </a14:m>
                    <a:endParaRPr lang="zh-CN" altLang="en-US" sz="2000" b="1">
                      <a:solidFill>
                        <a:srgbClr val="002060"/>
                      </a:solidFill>
                      <a:latin typeface="楷体" panose="02010609060101010101" pitchFamily="49" charset="-122"/>
                      <a:ea typeface="楷体" panose="02010609060101010101" pitchFamily="49" charset="-122"/>
                    </a:endParaRPr>
                  </a:p>
                </p:txBody>
              </p:sp>
            </mc:Choice>
            <mc:Fallback xmlns="">
              <p:sp>
                <p:nvSpPr>
                  <p:cNvPr id="21" name="文本框 20">
                    <a:extLst>
                      <a:ext uri="{FF2B5EF4-FFF2-40B4-BE49-F238E27FC236}">
                        <a16:creationId xmlns:a16="http://schemas.microsoft.com/office/drawing/2014/main" id="{1F8AAE21-A3E0-4AEE-A38B-B4C3EEA12AEB}"/>
                      </a:ext>
                    </a:extLst>
                  </p:cNvPr>
                  <p:cNvSpPr txBox="1">
                    <a:spLocks noRot="1" noChangeAspect="1" noMove="1" noResize="1" noEditPoints="1" noAdjustHandles="1" noChangeArrowheads="1" noChangeShapeType="1" noTextEdit="1"/>
                  </p:cNvSpPr>
                  <p:nvPr/>
                </p:nvSpPr>
                <p:spPr>
                  <a:xfrm>
                    <a:off x="7359543" y="5407483"/>
                    <a:ext cx="1305128" cy="400110"/>
                  </a:xfrm>
                  <a:prstGeom prst="rect">
                    <a:avLst/>
                  </a:prstGeom>
                  <a:blipFill>
                    <a:blip r:embed="rId5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8E1955DB-7A9C-4D3A-B618-568114708DB8}"/>
                      </a:ext>
                    </a:extLst>
                  </p:cNvPr>
                  <p:cNvSpPr txBox="1"/>
                  <p:nvPr/>
                </p:nvSpPr>
                <p:spPr>
                  <a:xfrm>
                    <a:off x="9469741" y="5390036"/>
                    <a:ext cx="1305128" cy="400110"/>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𝑺</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𝑺</m:t>
                          </m:r>
                        </m:oMath>
                      </m:oMathPara>
                    </a14:m>
                    <a:endParaRPr lang="zh-CN" altLang="en-US" sz="2000" b="1">
                      <a:solidFill>
                        <a:srgbClr val="002060"/>
                      </a:solidFill>
                      <a:latin typeface="楷体" panose="02010609060101010101" pitchFamily="49" charset="-122"/>
                      <a:ea typeface="楷体" panose="02010609060101010101" pitchFamily="49" charset="-122"/>
                    </a:endParaRPr>
                  </a:p>
                </p:txBody>
              </p:sp>
            </mc:Choice>
            <mc:Fallback xmlns="">
              <p:sp>
                <p:nvSpPr>
                  <p:cNvPr id="22" name="文本框 21">
                    <a:extLst>
                      <a:ext uri="{FF2B5EF4-FFF2-40B4-BE49-F238E27FC236}">
                        <a16:creationId xmlns:a16="http://schemas.microsoft.com/office/drawing/2014/main" id="{8E1955DB-7A9C-4D3A-B618-568114708DB8}"/>
                      </a:ext>
                    </a:extLst>
                  </p:cNvPr>
                  <p:cNvSpPr txBox="1">
                    <a:spLocks noRot="1" noChangeAspect="1" noMove="1" noResize="1" noEditPoints="1" noAdjustHandles="1" noChangeArrowheads="1" noChangeShapeType="1" noTextEdit="1"/>
                  </p:cNvSpPr>
                  <p:nvPr/>
                </p:nvSpPr>
                <p:spPr>
                  <a:xfrm>
                    <a:off x="9469741" y="5390036"/>
                    <a:ext cx="1305128" cy="400110"/>
                  </a:xfrm>
                  <a:prstGeom prst="rect">
                    <a:avLst/>
                  </a:prstGeom>
                  <a:blipFill>
                    <a:blip r:embed="rId55"/>
                    <a:stretch>
                      <a:fillRect/>
                    </a:stretch>
                  </a:blipFill>
                </p:spPr>
                <p:txBody>
                  <a:bodyPr/>
                  <a:lstStyle/>
                  <a:p>
                    <a:r>
                      <a:rPr lang="zh-CN" altLang="en-US">
                        <a:noFill/>
                      </a:rPr>
                      <a:t> </a:t>
                    </a:r>
                  </a:p>
                </p:txBody>
              </p:sp>
            </mc:Fallback>
          </mc:AlternateContent>
          <p:cxnSp>
            <p:nvCxnSpPr>
              <p:cNvPr id="24" name="直接箭头连接符 23">
                <a:extLst>
                  <a:ext uri="{FF2B5EF4-FFF2-40B4-BE49-F238E27FC236}">
                    <a16:creationId xmlns:a16="http://schemas.microsoft.com/office/drawing/2014/main" id="{4A2960EF-97E8-425F-AB7F-4150B11C72BE}"/>
                  </a:ext>
                </a:extLst>
              </p:cNvPr>
              <p:cNvCxnSpPr>
                <a:stCxn id="2" idx="2"/>
                <a:endCxn id="6" idx="0"/>
              </p:cNvCxnSpPr>
              <p:nvPr/>
            </p:nvCxnSpPr>
            <p:spPr>
              <a:xfrm flipH="1">
                <a:off x="3712612" y="3234919"/>
                <a:ext cx="2646838" cy="321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B653C88F-4248-4461-95EF-8DFABAF775FB}"/>
                  </a:ext>
                </a:extLst>
              </p:cNvPr>
              <p:cNvCxnSpPr>
                <a:stCxn id="2" idx="2"/>
                <a:endCxn id="13" idx="0"/>
              </p:cNvCxnSpPr>
              <p:nvPr/>
            </p:nvCxnSpPr>
            <p:spPr>
              <a:xfrm>
                <a:off x="6359450" y="3234919"/>
                <a:ext cx="2719061" cy="321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4E7AD839-9994-40A3-BDF8-58AB0AB7F1DF}"/>
                  </a:ext>
                </a:extLst>
              </p:cNvPr>
              <p:cNvCxnSpPr>
                <a:cxnSpLocks/>
                <a:stCxn id="6" idx="2"/>
                <a:endCxn id="3" idx="0"/>
              </p:cNvCxnSpPr>
              <p:nvPr/>
            </p:nvCxnSpPr>
            <p:spPr>
              <a:xfrm flipH="1">
                <a:off x="2054114" y="3956551"/>
                <a:ext cx="1658498" cy="480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4A6E7C86-ADD9-4337-9D66-A096C0E56B02}"/>
                  </a:ext>
                </a:extLst>
              </p:cNvPr>
              <p:cNvCxnSpPr>
                <a:stCxn id="6" idx="2"/>
                <a:endCxn id="4" idx="0"/>
              </p:cNvCxnSpPr>
              <p:nvPr/>
            </p:nvCxnSpPr>
            <p:spPr>
              <a:xfrm>
                <a:off x="3712612" y="3956551"/>
                <a:ext cx="1544021" cy="480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245C3C44-3F9F-4821-8026-CA803A5D379B}"/>
                  </a:ext>
                </a:extLst>
              </p:cNvPr>
              <p:cNvCxnSpPr>
                <a:cxnSpLocks/>
                <a:stCxn id="3" idx="2"/>
                <a:endCxn id="15" idx="0"/>
              </p:cNvCxnSpPr>
              <p:nvPr/>
            </p:nvCxnSpPr>
            <p:spPr>
              <a:xfrm flipH="1">
                <a:off x="1267124" y="4837540"/>
                <a:ext cx="786990" cy="569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F8B26546-781D-470F-83B2-AA0BBBDF2820}"/>
                  </a:ext>
                </a:extLst>
              </p:cNvPr>
              <p:cNvCxnSpPr>
                <a:cxnSpLocks/>
                <a:stCxn id="3" idx="2"/>
                <a:endCxn id="18" idx="0"/>
              </p:cNvCxnSpPr>
              <p:nvPr/>
            </p:nvCxnSpPr>
            <p:spPr>
              <a:xfrm>
                <a:off x="2054114" y="4837540"/>
                <a:ext cx="525956" cy="569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D86DE005-B0B0-4ACA-B843-C74731C1F769}"/>
                  </a:ext>
                </a:extLst>
              </p:cNvPr>
              <p:cNvCxnSpPr>
                <a:stCxn id="4" idx="2"/>
                <a:endCxn id="16" idx="0"/>
              </p:cNvCxnSpPr>
              <p:nvPr/>
            </p:nvCxnSpPr>
            <p:spPr>
              <a:xfrm flipH="1">
                <a:off x="4247871" y="4836852"/>
                <a:ext cx="1008762" cy="570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3E7E7D9C-BCDA-4410-86E4-314A465189A1}"/>
                  </a:ext>
                </a:extLst>
              </p:cNvPr>
              <p:cNvCxnSpPr>
                <a:stCxn id="4" idx="2"/>
                <a:endCxn id="19" idx="0"/>
              </p:cNvCxnSpPr>
              <p:nvPr/>
            </p:nvCxnSpPr>
            <p:spPr>
              <a:xfrm>
                <a:off x="5256633" y="4836852"/>
                <a:ext cx="1037033" cy="571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E9D82546-951A-40FD-8735-5F7E3B76E207}"/>
                  </a:ext>
                </a:extLst>
              </p:cNvPr>
              <p:cNvCxnSpPr>
                <a:stCxn id="13" idx="2"/>
                <a:endCxn id="14" idx="0"/>
              </p:cNvCxnSpPr>
              <p:nvPr/>
            </p:nvCxnSpPr>
            <p:spPr>
              <a:xfrm flipH="1">
                <a:off x="7996262" y="3956551"/>
                <a:ext cx="1082249" cy="476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A0F6A043-629F-4510-B8E4-61964DC7C598}"/>
                  </a:ext>
                </a:extLst>
              </p:cNvPr>
              <p:cNvCxnSpPr>
                <a:stCxn id="13" idx="2"/>
                <a:endCxn id="20" idx="0"/>
              </p:cNvCxnSpPr>
              <p:nvPr/>
            </p:nvCxnSpPr>
            <p:spPr>
              <a:xfrm>
                <a:off x="9078511" y="3956551"/>
                <a:ext cx="1043794" cy="487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AA4EC741-1B5C-4280-9350-E5E62830CA3F}"/>
                  </a:ext>
                </a:extLst>
              </p:cNvPr>
              <p:cNvCxnSpPr>
                <a:stCxn id="14" idx="2"/>
                <a:endCxn id="21" idx="0"/>
              </p:cNvCxnSpPr>
              <p:nvPr/>
            </p:nvCxnSpPr>
            <p:spPr>
              <a:xfrm>
                <a:off x="7996262" y="4833437"/>
                <a:ext cx="15845" cy="574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A7978D66-9140-4B7A-BAAC-C861C6F859CA}"/>
                  </a:ext>
                </a:extLst>
              </p:cNvPr>
              <p:cNvCxnSpPr>
                <a:stCxn id="20" idx="2"/>
                <a:endCxn id="22" idx="0"/>
              </p:cNvCxnSpPr>
              <p:nvPr/>
            </p:nvCxnSpPr>
            <p:spPr>
              <a:xfrm>
                <a:off x="10122305" y="4843739"/>
                <a:ext cx="0" cy="546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04" name="文本框 103">
              <a:extLst>
                <a:ext uri="{FF2B5EF4-FFF2-40B4-BE49-F238E27FC236}">
                  <a16:creationId xmlns:a16="http://schemas.microsoft.com/office/drawing/2014/main" id="{B5DBCF90-13BA-4725-80C3-3C9F93FB5BAE}"/>
                </a:ext>
              </a:extLst>
            </p:cNvPr>
            <p:cNvSpPr txBox="1"/>
            <p:nvPr/>
          </p:nvSpPr>
          <p:spPr>
            <a:xfrm>
              <a:off x="916996" y="5907537"/>
              <a:ext cx="1135098" cy="285656"/>
            </a:xfrm>
            <a:prstGeom prst="rect">
              <a:avLst/>
            </a:prstGeom>
            <a:solidFill>
              <a:schemeClr val="accent4">
                <a:lumMod val="20000"/>
                <a:lumOff val="80000"/>
              </a:schemeClr>
            </a:solidFill>
          </p:spPr>
          <p:txBody>
            <a:bodyPr wrap="square" lIns="0" tIns="0" rIns="0" bIns="0" rtlCol="0">
              <a:spAutoFit/>
            </a:bodyPr>
            <a:lstStyle/>
            <a:p>
              <a:pPr algn="ctr">
                <a:lnSpc>
                  <a:spcPts val="2400"/>
                </a:lnSpc>
              </a:pPr>
              <a:r>
                <a:rPr lang="zh-CN" altLang="en-US" sz="1600" b="1">
                  <a:solidFill>
                    <a:schemeClr val="accent2">
                      <a:lumMod val="50000"/>
                    </a:schemeClr>
                  </a:solidFill>
                </a:rPr>
                <a:t>闭包的定义</a:t>
              </a:r>
            </a:p>
          </p:txBody>
        </p:sp>
        <p:sp>
          <p:nvSpPr>
            <p:cNvPr id="105" name="文本框 104">
              <a:extLst>
                <a:ext uri="{FF2B5EF4-FFF2-40B4-BE49-F238E27FC236}">
                  <a16:creationId xmlns:a16="http://schemas.microsoft.com/office/drawing/2014/main" id="{84DE0209-0FE7-490C-87D2-E02216B6A582}"/>
                </a:ext>
              </a:extLst>
            </p:cNvPr>
            <p:cNvSpPr txBox="1"/>
            <p:nvPr/>
          </p:nvSpPr>
          <p:spPr>
            <a:xfrm>
              <a:off x="2229942" y="5907537"/>
              <a:ext cx="1135098" cy="285656"/>
            </a:xfrm>
            <a:prstGeom prst="rect">
              <a:avLst/>
            </a:prstGeom>
            <a:solidFill>
              <a:schemeClr val="accent4">
                <a:lumMod val="20000"/>
                <a:lumOff val="80000"/>
              </a:schemeClr>
            </a:solidFill>
          </p:spPr>
          <p:txBody>
            <a:bodyPr wrap="square" lIns="0" tIns="0" rIns="0" bIns="0" rtlCol="0">
              <a:spAutoFit/>
            </a:bodyPr>
            <a:lstStyle/>
            <a:p>
              <a:pPr algn="ctr">
                <a:lnSpc>
                  <a:spcPts val="2400"/>
                </a:lnSpc>
              </a:pPr>
              <a:r>
                <a:rPr lang="zh-CN" altLang="en-US" sz="1600" b="1">
                  <a:solidFill>
                    <a:schemeClr val="accent2">
                      <a:lumMod val="50000"/>
                    </a:schemeClr>
                  </a:solidFill>
                </a:rPr>
                <a:t>闭包的定义</a:t>
              </a:r>
            </a:p>
          </p:txBody>
        </p:sp>
        <p:sp>
          <p:nvSpPr>
            <p:cNvPr id="106" name="文本框 105">
              <a:extLst>
                <a:ext uri="{FF2B5EF4-FFF2-40B4-BE49-F238E27FC236}">
                  <a16:creationId xmlns:a16="http://schemas.microsoft.com/office/drawing/2014/main" id="{FA51EB2E-A15F-4E95-8133-8E8C986BF966}"/>
                </a:ext>
              </a:extLst>
            </p:cNvPr>
            <p:cNvSpPr txBox="1"/>
            <p:nvPr/>
          </p:nvSpPr>
          <p:spPr>
            <a:xfrm>
              <a:off x="3897744" y="5899593"/>
              <a:ext cx="1135098" cy="285656"/>
            </a:xfrm>
            <a:prstGeom prst="rect">
              <a:avLst/>
            </a:prstGeom>
            <a:solidFill>
              <a:schemeClr val="accent4">
                <a:lumMod val="20000"/>
                <a:lumOff val="80000"/>
              </a:schemeClr>
            </a:solidFill>
          </p:spPr>
          <p:txBody>
            <a:bodyPr wrap="square" lIns="0" tIns="0" rIns="0" bIns="0" rtlCol="0">
              <a:spAutoFit/>
            </a:bodyPr>
            <a:lstStyle/>
            <a:p>
              <a:pPr algn="ctr">
                <a:lnSpc>
                  <a:spcPts val="2400"/>
                </a:lnSpc>
              </a:pPr>
              <a:r>
                <a:rPr lang="zh-CN" altLang="en-US" sz="1600" b="1">
                  <a:solidFill>
                    <a:schemeClr val="accent2">
                      <a:lumMod val="50000"/>
                    </a:schemeClr>
                  </a:solidFill>
                </a:rPr>
                <a:t>闭包的定义</a:t>
              </a:r>
            </a:p>
          </p:txBody>
        </p:sp>
        <p:sp>
          <p:nvSpPr>
            <p:cNvPr id="107" name="文本框 106">
              <a:extLst>
                <a:ext uri="{FF2B5EF4-FFF2-40B4-BE49-F238E27FC236}">
                  <a16:creationId xmlns:a16="http://schemas.microsoft.com/office/drawing/2014/main" id="{3A28F837-2997-4E2C-8050-E6E9569D068D}"/>
                </a:ext>
              </a:extLst>
            </p:cNvPr>
            <p:cNvSpPr txBox="1"/>
            <p:nvPr/>
          </p:nvSpPr>
          <p:spPr>
            <a:xfrm>
              <a:off x="5943539" y="5907537"/>
              <a:ext cx="1135098" cy="285656"/>
            </a:xfrm>
            <a:prstGeom prst="rect">
              <a:avLst/>
            </a:prstGeom>
            <a:solidFill>
              <a:schemeClr val="accent4">
                <a:lumMod val="20000"/>
                <a:lumOff val="80000"/>
              </a:schemeClr>
            </a:solidFill>
          </p:spPr>
          <p:txBody>
            <a:bodyPr wrap="square" lIns="0" tIns="0" rIns="0" bIns="0" rtlCol="0">
              <a:spAutoFit/>
            </a:bodyPr>
            <a:lstStyle/>
            <a:p>
              <a:pPr algn="ctr">
                <a:lnSpc>
                  <a:spcPts val="2400"/>
                </a:lnSpc>
              </a:pPr>
              <a:r>
                <a:rPr lang="zh-CN" altLang="en-US" sz="1600" b="1">
                  <a:solidFill>
                    <a:schemeClr val="accent2">
                      <a:lumMod val="50000"/>
                    </a:schemeClr>
                  </a:solidFill>
                </a:rPr>
                <a:t>闭包的定义</a:t>
              </a:r>
            </a:p>
          </p:txBody>
        </p:sp>
        <p:sp>
          <p:nvSpPr>
            <p:cNvPr id="108" name="文本框 107">
              <a:extLst>
                <a:ext uri="{FF2B5EF4-FFF2-40B4-BE49-F238E27FC236}">
                  <a16:creationId xmlns:a16="http://schemas.microsoft.com/office/drawing/2014/main" id="{DBB90E6B-953B-4CF2-8416-605E4511F6E7}"/>
                </a:ext>
              </a:extLst>
            </p:cNvPr>
            <p:cNvSpPr txBox="1"/>
            <p:nvPr/>
          </p:nvSpPr>
          <p:spPr>
            <a:xfrm>
              <a:off x="7661980" y="5907902"/>
              <a:ext cx="1135098" cy="285656"/>
            </a:xfrm>
            <a:prstGeom prst="rect">
              <a:avLst/>
            </a:prstGeom>
            <a:solidFill>
              <a:schemeClr val="accent4">
                <a:lumMod val="20000"/>
                <a:lumOff val="80000"/>
              </a:schemeClr>
            </a:solidFill>
          </p:spPr>
          <p:txBody>
            <a:bodyPr wrap="square" lIns="0" tIns="0" rIns="0" bIns="0" rtlCol="0">
              <a:spAutoFit/>
            </a:bodyPr>
            <a:lstStyle/>
            <a:p>
              <a:pPr algn="ctr">
                <a:lnSpc>
                  <a:spcPts val="2400"/>
                </a:lnSpc>
              </a:pPr>
              <a:r>
                <a:rPr lang="zh-CN" altLang="en-US" sz="1600" b="1">
                  <a:solidFill>
                    <a:schemeClr val="accent2">
                      <a:lumMod val="50000"/>
                    </a:schemeClr>
                  </a:solidFill>
                </a:rPr>
                <a:t>集合并性质</a:t>
              </a:r>
            </a:p>
          </p:txBody>
        </p:sp>
        <p:sp>
          <p:nvSpPr>
            <p:cNvPr id="109" name="文本框 108">
              <a:extLst>
                <a:ext uri="{FF2B5EF4-FFF2-40B4-BE49-F238E27FC236}">
                  <a16:creationId xmlns:a16="http://schemas.microsoft.com/office/drawing/2014/main" id="{4593E6C1-332E-49C7-8CE8-95ABA48DA99C}"/>
                </a:ext>
              </a:extLst>
            </p:cNvPr>
            <p:cNvSpPr txBox="1"/>
            <p:nvPr/>
          </p:nvSpPr>
          <p:spPr>
            <a:xfrm>
              <a:off x="9772178" y="5891732"/>
              <a:ext cx="1135098" cy="285656"/>
            </a:xfrm>
            <a:prstGeom prst="rect">
              <a:avLst/>
            </a:prstGeom>
            <a:solidFill>
              <a:schemeClr val="accent4">
                <a:lumMod val="20000"/>
                <a:lumOff val="80000"/>
              </a:schemeClr>
            </a:solidFill>
          </p:spPr>
          <p:txBody>
            <a:bodyPr wrap="square" lIns="0" tIns="0" rIns="0" bIns="0" rtlCol="0">
              <a:spAutoFit/>
            </a:bodyPr>
            <a:lstStyle/>
            <a:p>
              <a:pPr algn="ctr">
                <a:lnSpc>
                  <a:spcPts val="2400"/>
                </a:lnSpc>
              </a:pPr>
              <a:r>
                <a:rPr lang="zh-CN" altLang="en-US" sz="1600" b="1">
                  <a:solidFill>
                    <a:schemeClr val="accent2">
                      <a:lumMod val="50000"/>
                    </a:schemeClr>
                  </a:solidFill>
                </a:rPr>
                <a:t>集合并性质</a:t>
              </a:r>
            </a:p>
          </p:txBody>
        </p:sp>
        <p:sp>
          <p:nvSpPr>
            <p:cNvPr id="110" name="文本框 109">
              <a:extLst>
                <a:ext uri="{FF2B5EF4-FFF2-40B4-BE49-F238E27FC236}">
                  <a16:creationId xmlns:a16="http://schemas.microsoft.com/office/drawing/2014/main" id="{093D6AF6-F8E5-4039-9DD9-BCBD4CDC3995}"/>
                </a:ext>
              </a:extLst>
            </p:cNvPr>
            <p:cNvSpPr txBox="1"/>
            <p:nvPr/>
          </p:nvSpPr>
          <p:spPr>
            <a:xfrm>
              <a:off x="1284722" y="5025741"/>
              <a:ext cx="1834407" cy="285656"/>
            </a:xfrm>
            <a:prstGeom prst="rect">
              <a:avLst/>
            </a:prstGeom>
            <a:solidFill>
              <a:schemeClr val="accent4">
                <a:lumMod val="20000"/>
                <a:lumOff val="80000"/>
              </a:schemeClr>
            </a:solidFill>
          </p:spPr>
          <p:txBody>
            <a:bodyPr wrap="square" lIns="0" tIns="0" rIns="0" bIns="0" rtlCol="0">
              <a:spAutoFit/>
            </a:bodyPr>
            <a:lstStyle/>
            <a:p>
              <a:pPr algn="ctr">
                <a:lnSpc>
                  <a:spcPts val="2400"/>
                </a:lnSpc>
              </a:pPr>
              <a:r>
                <a:rPr lang="zh-CN" altLang="en-US" sz="1600" b="1">
                  <a:solidFill>
                    <a:schemeClr val="accent2">
                      <a:lumMod val="50000"/>
                    </a:schemeClr>
                  </a:solidFill>
                </a:rPr>
                <a:t>集合并保持子集关系</a:t>
              </a:r>
            </a:p>
          </p:txBody>
        </p:sp>
        <p:sp>
          <p:nvSpPr>
            <p:cNvPr id="111" name="文本框 110">
              <a:extLst>
                <a:ext uri="{FF2B5EF4-FFF2-40B4-BE49-F238E27FC236}">
                  <a16:creationId xmlns:a16="http://schemas.microsoft.com/office/drawing/2014/main" id="{F35DC986-ED50-4634-8604-7C17697693BB}"/>
                </a:ext>
              </a:extLst>
            </p:cNvPr>
            <p:cNvSpPr txBox="1"/>
            <p:nvPr/>
          </p:nvSpPr>
          <p:spPr>
            <a:xfrm>
              <a:off x="4376357" y="5025741"/>
              <a:ext cx="2280022" cy="285656"/>
            </a:xfrm>
            <a:prstGeom prst="rect">
              <a:avLst/>
            </a:prstGeom>
            <a:solidFill>
              <a:schemeClr val="accent4">
                <a:lumMod val="20000"/>
                <a:lumOff val="80000"/>
              </a:schemeClr>
            </a:solidFill>
          </p:spPr>
          <p:txBody>
            <a:bodyPr wrap="square" lIns="0" tIns="0" rIns="0" bIns="0" rtlCol="0">
              <a:spAutoFit/>
            </a:bodyPr>
            <a:lstStyle/>
            <a:p>
              <a:pPr algn="ctr">
                <a:lnSpc>
                  <a:spcPts val="2400"/>
                </a:lnSpc>
              </a:pPr>
              <a:r>
                <a:rPr lang="zh-CN" altLang="en-US" sz="1600" b="1">
                  <a:solidFill>
                    <a:srgbClr val="C00000"/>
                  </a:solidFill>
                </a:rPr>
                <a:t>自反关系的并是自反关系</a:t>
              </a:r>
            </a:p>
          </p:txBody>
        </p:sp>
        <p:sp>
          <p:nvSpPr>
            <p:cNvPr id="112" name="文本框 111">
              <a:extLst>
                <a:ext uri="{FF2B5EF4-FFF2-40B4-BE49-F238E27FC236}">
                  <a16:creationId xmlns:a16="http://schemas.microsoft.com/office/drawing/2014/main" id="{3AB34BBF-E357-4DCF-AFD0-4D96AAFD339E}"/>
                </a:ext>
              </a:extLst>
            </p:cNvPr>
            <p:cNvSpPr txBox="1"/>
            <p:nvPr/>
          </p:nvSpPr>
          <p:spPr>
            <a:xfrm>
              <a:off x="7372327" y="5027211"/>
              <a:ext cx="1711019" cy="285656"/>
            </a:xfrm>
            <a:prstGeom prst="rect">
              <a:avLst/>
            </a:prstGeom>
            <a:solidFill>
              <a:schemeClr val="accent4">
                <a:lumMod val="20000"/>
                <a:lumOff val="80000"/>
              </a:schemeClr>
            </a:solidFill>
          </p:spPr>
          <p:txBody>
            <a:bodyPr wrap="square" lIns="0" tIns="0" rIns="0" bIns="0" rtlCol="0">
              <a:spAutoFit/>
            </a:bodyPr>
            <a:lstStyle/>
            <a:p>
              <a:pPr algn="ctr">
                <a:lnSpc>
                  <a:spcPts val="2400"/>
                </a:lnSpc>
              </a:pPr>
              <a:r>
                <a:rPr lang="zh-CN" altLang="en-US" sz="1600" b="1">
                  <a:solidFill>
                    <a:schemeClr val="accent2">
                      <a:lumMod val="50000"/>
                    </a:schemeClr>
                  </a:solidFill>
                </a:rPr>
                <a:t>闭包保持子集关系</a:t>
              </a:r>
            </a:p>
          </p:txBody>
        </p:sp>
        <p:sp>
          <p:nvSpPr>
            <p:cNvPr id="113" name="文本框 112">
              <a:extLst>
                <a:ext uri="{FF2B5EF4-FFF2-40B4-BE49-F238E27FC236}">
                  <a16:creationId xmlns:a16="http://schemas.microsoft.com/office/drawing/2014/main" id="{168F59AA-AB05-45E5-91B6-7D2E18E86EF1}"/>
                </a:ext>
              </a:extLst>
            </p:cNvPr>
            <p:cNvSpPr txBox="1"/>
            <p:nvPr/>
          </p:nvSpPr>
          <p:spPr>
            <a:xfrm>
              <a:off x="9484217" y="5023196"/>
              <a:ext cx="1711019" cy="285656"/>
            </a:xfrm>
            <a:prstGeom prst="rect">
              <a:avLst/>
            </a:prstGeom>
            <a:solidFill>
              <a:schemeClr val="accent4">
                <a:lumMod val="20000"/>
                <a:lumOff val="80000"/>
              </a:schemeClr>
            </a:solidFill>
          </p:spPr>
          <p:txBody>
            <a:bodyPr wrap="square" lIns="0" tIns="0" rIns="0" bIns="0" rtlCol="0">
              <a:spAutoFit/>
            </a:bodyPr>
            <a:lstStyle/>
            <a:p>
              <a:pPr algn="ctr">
                <a:lnSpc>
                  <a:spcPts val="2400"/>
                </a:lnSpc>
              </a:pPr>
              <a:r>
                <a:rPr lang="zh-CN" altLang="en-US" sz="1600" b="1">
                  <a:solidFill>
                    <a:schemeClr val="accent2">
                      <a:lumMod val="50000"/>
                    </a:schemeClr>
                  </a:solidFill>
                </a:rPr>
                <a:t>闭包保持子集关系</a:t>
              </a:r>
            </a:p>
          </p:txBody>
        </p:sp>
        <p:sp>
          <p:nvSpPr>
            <p:cNvPr id="114" name="文本框 113">
              <a:extLst>
                <a:ext uri="{FF2B5EF4-FFF2-40B4-BE49-F238E27FC236}">
                  <a16:creationId xmlns:a16="http://schemas.microsoft.com/office/drawing/2014/main" id="{FA8B4768-7F93-426E-94E3-E49BC5905FF2}"/>
                </a:ext>
              </a:extLst>
            </p:cNvPr>
            <p:cNvSpPr txBox="1"/>
            <p:nvPr/>
          </p:nvSpPr>
          <p:spPr>
            <a:xfrm>
              <a:off x="3089671" y="4122444"/>
              <a:ext cx="1680725" cy="285656"/>
            </a:xfrm>
            <a:prstGeom prst="rect">
              <a:avLst/>
            </a:prstGeom>
            <a:solidFill>
              <a:schemeClr val="accent4">
                <a:lumMod val="20000"/>
                <a:lumOff val="80000"/>
              </a:schemeClr>
            </a:solidFill>
          </p:spPr>
          <p:txBody>
            <a:bodyPr wrap="square" lIns="0" tIns="0" rIns="0" bIns="0" rtlCol="0">
              <a:spAutoFit/>
            </a:bodyPr>
            <a:lstStyle/>
            <a:p>
              <a:pPr algn="ctr">
                <a:lnSpc>
                  <a:spcPts val="2400"/>
                </a:lnSpc>
              </a:pPr>
              <a:r>
                <a:rPr lang="zh-CN" altLang="en-US" sz="1600" b="1">
                  <a:solidFill>
                    <a:schemeClr val="accent2">
                      <a:lumMod val="50000"/>
                    </a:schemeClr>
                  </a:solidFill>
                </a:rPr>
                <a:t>关系闭包的最小性</a:t>
              </a:r>
            </a:p>
          </p:txBody>
        </p:sp>
        <p:sp>
          <p:nvSpPr>
            <p:cNvPr id="115" name="文本框 114">
              <a:extLst>
                <a:ext uri="{FF2B5EF4-FFF2-40B4-BE49-F238E27FC236}">
                  <a16:creationId xmlns:a16="http://schemas.microsoft.com/office/drawing/2014/main" id="{DAFAB7DB-F2DA-4EBD-916B-5ECC7D0BA0FA}"/>
                </a:ext>
              </a:extLst>
            </p:cNvPr>
            <p:cNvSpPr txBox="1"/>
            <p:nvPr/>
          </p:nvSpPr>
          <p:spPr>
            <a:xfrm>
              <a:off x="8728384" y="4125408"/>
              <a:ext cx="1135098" cy="285656"/>
            </a:xfrm>
            <a:prstGeom prst="rect">
              <a:avLst/>
            </a:prstGeom>
            <a:solidFill>
              <a:schemeClr val="accent4">
                <a:lumMod val="20000"/>
                <a:lumOff val="80000"/>
              </a:schemeClr>
            </a:solidFill>
          </p:spPr>
          <p:txBody>
            <a:bodyPr wrap="square" lIns="0" tIns="0" rIns="0" bIns="0" rtlCol="0">
              <a:spAutoFit/>
            </a:bodyPr>
            <a:lstStyle/>
            <a:p>
              <a:pPr algn="ctr">
                <a:lnSpc>
                  <a:spcPts val="2400"/>
                </a:lnSpc>
              </a:pPr>
              <a:r>
                <a:rPr lang="zh-CN" altLang="en-US" sz="1600" b="1">
                  <a:solidFill>
                    <a:schemeClr val="accent2">
                      <a:lumMod val="50000"/>
                    </a:schemeClr>
                  </a:solidFill>
                </a:rPr>
                <a:t>集合并性质</a:t>
              </a:r>
            </a:p>
          </p:txBody>
        </p:sp>
        <mc:AlternateContent xmlns:mc="http://schemas.openxmlformats.org/markup-compatibility/2006" xmlns:a14="http://schemas.microsoft.com/office/drawing/2010/main">
          <mc:Choice Requires="a14">
            <p:sp>
              <p:nvSpPr>
                <p:cNvPr id="116" name="文本框 115">
                  <a:extLst>
                    <a:ext uri="{FF2B5EF4-FFF2-40B4-BE49-F238E27FC236}">
                      <a16:creationId xmlns:a16="http://schemas.microsoft.com/office/drawing/2014/main" id="{56C88E37-B9C7-4BCE-AD79-2D501DE8A338}"/>
                    </a:ext>
                  </a:extLst>
                </p:cNvPr>
                <p:cNvSpPr txBox="1"/>
                <p:nvPr/>
              </p:nvSpPr>
              <p:spPr>
                <a:xfrm>
                  <a:off x="9221271" y="2722944"/>
                  <a:ext cx="2135353" cy="830997"/>
                </a:xfrm>
                <a:prstGeom prst="rect">
                  <a:avLst/>
                </a:prstGeom>
                <a:solidFill>
                  <a:schemeClr val="accent4">
                    <a:lumMod val="20000"/>
                    <a:lumOff val="80000"/>
                  </a:schemeClr>
                </a:solidFill>
              </p:spPr>
              <p:txBody>
                <a:bodyPr wrap="square" lIns="0" tIns="0" rIns="0" bIns="0" rtlCol="0">
                  <a:spAutoFit/>
                </a:bodyPr>
                <a:lstStyle/>
                <a:p>
                  <a:pPr algn="ctr"/>
                  <a:r>
                    <a:rPr lang="zh-CN" altLang="en-US" b="1">
                      <a:solidFill>
                        <a:srgbClr val="C00000"/>
                      </a:solidFill>
                    </a:rPr>
                    <a:t>集合并性质</a:t>
                  </a:r>
                  <a:endParaRPr lang="en-US" altLang="zh-CN" b="1">
                    <a:solidFill>
                      <a:srgbClr val="C00000"/>
                    </a:solidFill>
                  </a:endParaRPr>
                </a:p>
                <a:p>
                  <a:pPr algn="ctr"/>
                  <a14:m>
                    <m:oMath xmlns:m="http://schemas.openxmlformats.org/officeDocument/2006/math">
                      <m:r>
                        <a:rPr lang="en-US" altLang="zh-CN" b="1" i="1" smtClean="0">
                          <a:solidFill>
                            <a:srgbClr val="C00000"/>
                          </a:solidFill>
                          <a:latin typeface="Cambria Math" panose="02040503050406030204" pitchFamily="18" charset="0"/>
                        </a:rPr>
                        <m:t>𝑨</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𝑩</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𝑪</m:t>
                      </m:r>
                    </m:oMath>
                  </a14:m>
                  <a:r>
                    <a:rPr lang="zh-CN" altLang="en-US" b="1">
                      <a:solidFill>
                        <a:srgbClr val="C00000"/>
                      </a:solidFill>
                    </a:rPr>
                    <a:t>当且仅当</a:t>
                  </a:r>
                  <a14:m>
                    <m:oMath xmlns:m="http://schemas.openxmlformats.org/officeDocument/2006/math">
                      <m:r>
                        <a:rPr lang="en-US" altLang="zh-CN" b="1" i="1" smtClean="0">
                          <a:solidFill>
                            <a:srgbClr val="C00000"/>
                          </a:solidFill>
                          <a:latin typeface="Cambria Math" panose="02040503050406030204" pitchFamily="18" charset="0"/>
                        </a:rPr>
                        <m:t>𝑨</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𝑪</m:t>
                      </m:r>
                    </m:oMath>
                  </a14:m>
                  <a:r>
                    <a:rPr lang="zh-CN" altLang="en-US" b="1">
                      <a:solidFill>
                        <a:srgbClr val="C00000"/>
                      </a:solidFill>
                    </a:rPr>
                    <a:t>且</a:t>
                  </a:r>
                  <a14:m>
                    <m:oMath xmlns:m="http://schemas.openxmlformats.org/officeDocument/2006/math">
                      <m:r>
                        <a:rPr lang="en-US" altLang="zh-CN" b="1" i="1" smtClean="0">
                          <a:solidFill>
                            <a:srgbClr val="C00000"/>
                          </a:solidFill>
                          <a:latin typeface="Cambria Math" panose="02040503050406030204" pitchFamily="18" charset="0"/>
                        </a:rPr>
                        <m:t>𝑩</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𝑪</m:t>
                      </m:r>
                    </m:oMath>
                  </a14:m>
                  <a:endParaRPr lang="zh-CN" altLang="en-US" b="1">
                    <a:solidFill>
                      <a:srgbClr val="C00000"/>
                    </a:solidFill>
                  </a:endParaRPr>
                </a:p>
              </p:txBody>
            </p:sp>
          </mc:Choice>
          <mc:Fallback xmlns="">
            <p:sp>
              <p:nvSpPr>
                <p:cNvPr id="116" name="文本框 115">
                  <a:extLst>
                    <a:ext uri="{FF2B5EF4-FFF2-40B4-BE49-F238E27FC236}">
                      <a16:creationId xmlns:a16="http://schemas.microsoft.com/office/drawing/2014/main" id="{56C88E37-B9C7-4BCE-AD79-2D501DE8A338}"/>
                    </a:ext>
                  </a:extLst>
                </p:cNvPr>
                <p:cNvSpPr txBox="1">
                  <a:spLocks noRot="1" noChangeAspect="1" noMove="1" noResize="1" noEditPoints="1" noAdjustHandles="1" noChangeArrowheads="1" noChangeShapeType="1" noTextEdit="1"/>
                </p:cNvSpPr>
                <p:nvPr/>
              </p:nvSpPr>
              <p:spPr>
                <a:xfrm>
                  <a:off x="9221271" y="2722944"/>
                  <a:ext cx="2135353" cy="830997"/>
                </a:xfrm>
                <a:prstGeom prst="rect">
                  <a:avLst/>
                </a:prstGeom>
                <a:blipFill>
                  <a:blip r:embed="rId56"/>
                  <a:stretch>
                    <a:fillRect t="-9559" r="-2286" b="-16912"/>
                  </a:stretch>
                </a:blipFill>
              </p:spPr>
              <p:txBody>
                <a:bodyPr/>
                <a:lstStyle/>
                <a:p>
                  <a:r>
                    <a:rPr lang="zh-CN" altLang="en-US">
                      <a:noFill/>
                    </a:rPr>
                    <a:t> </a:t>
                  </a:r>
                </a:p>
              </p:txBody>
            </p:sp>
          </mc:Fallback>
        </mc:AlternateContent>
        <p:sp>
          <p:nvSpPr>
            <p:cNvPr id="117" name="文本框 116">
              <a:extLst>
                <a:ext uri="{FF2B5EF4-FFF2-40B4-BE49-F238E27FC236}">
                  <a16:creationId xmlns:a16="http://schemas.microsoft.com/office/drawing/2014/main" id="{C74F514B-101F-4B35-B568-393957278125}"/>
                </a:ext>
              </a:extLst>
            </p:cNvPr>
            <p:cNvSpPr txBox="1"/>
            <p:nvPr/>
          </p:nvSpPr>
          <p:spPr>
            <a:xfrm>
              <a:off x="844681" y="2764515"/>
              <a:ext cx="1134025" cy="369332"/>
            </a:xfrm>
            <a:prstGeom prst="rect">
              <a:avLst/>
            </a:prstGeom>
            <a:solidFill>
              <a:schemeClr val="accent2">
                <a:lumMod val="20000"/>
                <a:lumOff val="80000"/>
              </a:schemeClr>
            </a:solidFill>
          </p:spPr>
          <p:txBody>
            <a:bodyPr wrap="square" rtlCol="0">
              <a:spAutoFit/>
            </a:bodyPr>
            <a:lstStyle/>
            <a:p>
              <a:pPr algn="ctr"/>
              <a:r>
                <a:rPr lang="zh-CN" altLang="en-US" b="1">
                  <a:solidFill>
                    <a:srgbClr val="C00000"/>
                  </a:solidFill>
                </a:rPr>
                <a:t>证明思路</a:t>
              </a:r>
            </a:p>
          </p:txBody>
        </p:sp>
        <p:sp>
          <p:nvSpPr>
            <p:cNvPr id="118" name="矩形: 圆角 117">
              <a:extLst>
                <a:ext uri="{FF2B5EF4-FFF2-40B4-BE49-F238E27FC236}">
                  <a16:creationId xmlns:a16="http://schemas.microsoft.com/office/drawing/2014/main" id="{CB496B51-E1C9-4FA0-8481-509CA1A45D50}"/>
                </a:ext>
              </a:extLst>
            </p:cNvPr>
            <p:cNvSpPr/>
            <p:nvPr/>
          </p:nvSpPr>
          <p:spPr>
            <a:xfrm>
              <a:off x="703892" y="2664121"/>
              <a:ext cx="10828073" cy="3605111"/>
            </a:xfrm>
            <a:prstGeom prst="roundRect">
              <a:avLst>
                <a:gd name="adj" fmla="val 7178"/>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508937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fade">
                                      <p:cBhvr>
                                        <p:cTn id="7"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关系闭包的定义与基本性质</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第二十讲  关系的闭包</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7</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关系闭包性质证明练习</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1F6A8D2C-79E1-4F7B-9AD4-4E430976B90D}"/>
                  </a:ext>
                </a:extLst>
              </p:cNvPr>
              <p:cNvSpPr txBox="1"/>
              <p:nvPr/>
            </p:nvSpPr>
            <p:spPr>
              <a:xfrm>
                <a:off x="759486" y="1578931"/>
                <a:ext cx="10673025" cy="984885"/>
              </a:xfrm>
              <a:prstGeom prst="rect">
                <a:avLst/>
              </a:prstGeom>
              <a:solidFill>
                <a:schemeClr val="accent5">
                  <a:lumMod val="20000"/>
                  <a:lumOff val="80000"/>
                </a:schemeClr>
              </a:solidFill>
            </p:spPr>
            <p:txBody>
              <a:bodyPr wrap="square" rtlCol="0">
                <a:spAutoFit/>
              </a:bodyPr>
              <a:lstStyle/>
              <a:p>
                <a:pPr algn="ctr">
                  <a:spcBef>
                    <a:spcPts val="600"/>
                  </a:spcBef>
                  <a:spcAft>
                    <a:spcPts val="600"/>
                  </a:spcAft>
                </a:pPr>
                <a:r>
                  <a:rPr lang="zh-CN" altLang="en-US" sz="2400" b="1">
                    <a:solidFill>
                      <a:srgbClr val="C00000"/>
                    </a:solidFill>
                    <a:latin typeface="+mn-ea"/>
                  </a:rPr>
                  <a:t>关系闭包与关系并</a:t>
                </a:r>
                <a:endParaRPr lang="en-US" altLang="zh-CN" sz="2400" b="1">
                  <a:solidFill>
                    <a:srgbClr val="C00000"/>
                  </a:solidFill>
                  <a:latin typeface="+mn-ea"/>
                </a:endParaRPr>
              </a:p>
              <a:p>
                <a:pPr>
                  <a:spcBef>
                    <a:spcPts val="600"/>
                  </a:spcBef>
                  <a:spcAft>
                    <a:spcPts val="600"/>
                  </a:spcAft>
                </a:pPr>
                <a14:m>
                  <m:oMathPara xmlns:m="http://schemas.openxmlformats.org/officeDocument/2006/math">
                    <m:oMathParaPr>
                      <m:jc m:val="centerGroup"/>
                    </m:oMathParaPr>
                    <m:oMath xmlns:m="http://schemas.openxmlformats.org/officeDocument/2006/math">
                      <m:r>
                        <a:rPr lang="en-US" altLang="zh-CN" sz="2400" b="1" i="1" smtClean="0">
                          <a:solidFill>
                            <a:srgbClr val="002060"/>
                          </a:solidFill>
                          <a:latin typeface="Cambria Math" panose="02040503050406030204" pitchFamily="18" charset="0"/>
                          <a:ea typeface="楷体" panose="02010609060101010101" pitchFamily="49" charset="-122"/>
                        </a:rPr>
                        <m:t>𝒓</m:t>
                      </m:r>
                      <m:d>
                        <m:dPr>
                          <m:ctrlPr>
                            <a:rPr lang="en-US" altLang="zh-CN" sz="2400" b="1" i="1" smtClean="0">
                              <a:solidFill>
                                <a:srgbClr val="002060"/>
                              </a:solidFill>
                              <a:latin typeface="Cambria Math" panose="02040503050406030204" pitchFamily="18" charset="0"/>
                              <a:ea typeface="楷体" panose="02010609060101010101" pitchFamily="49" charset="-122"/>
                            </a:rPr>
                          </m:ctrlPr>
                        </m:dPr>
                        <m:e>
                          <m:r>
                            <a:rPr lang="en-US" altLang="zh-CN" sz="2400" b="1" i="1" smtClean="0">
                              <a:solidFill>
                                <a:srgbClr val="002060"/>
                              </a:solidFill>
                              <a:latin typeface="Cambria Math" panose="02040503050406030204" pitchFamily="18" charset="0"/>
                              <a:ea typeface="楷体" panose="02010609060101010101" pitchFamily="49" charset="-122"/>
                            </a:rPr>
                            <m:t>𝑹</m:t>
                          </m:r>
                          <m:r>
                            <a:rPr lang="en-US" altLang="zh-CN" sz="2400" b="1" i="1" smtClean="0">
                              <a:solidFill>
                                <a:srgbClr val="002060"/>
                              </a:solidFill>
                              <a:latin typeface="Cambria Math" panose="02040503050406030204" pitchFamily="18" charset="0"/>
                              <a:ea typeface="楷体" panose="02010609060101010101" pitchFamily="49" charset="-122"/>
                            </a:rPr>
                            <m:t>∪</m:t>
                          </m:r>
                          <m:r>
                            <a:rPr lang="en-US" altLang="zh-CN" sz="2400" b="1" i="1" smtClean="0">
                              <a:solidFill>
                                <a:srgbClr val="002060"/>
                              </a:solidFill>
                              <a:latin typeface="Cambria Math" panose="02040503050406030204" pitchFamily="18" charset="0"/>
                              <a:ea typeface="楷体" panose="02010609060101010101" pitchFamily="49" charset="-122"/>
                            </a:rPr>
                            <m:t>𝑺</m:t>
                          </m:r>
                        </m:e>
                      </m:d>
                      <m:r>
                        <a:rPr lang="en-US" altLang="zh-CN" sz="2400" b="1" i="1" smtClean="0">
                          <a:solidFill>
                            <a:srgbClr val="002060"/>
                          </a:solidFill>
                          <a:latin typeface="Cambria Math" panose="02040503050406030204" pitchFamily="18" charset="0"/>
                          <a:ea typeface="楷体" panose="02010609060101010101" pitchFamily="49" charset="-122"/>
                        </a:rPr>
                        <m:t>=</m:t>
                      </m:r>
                      <m:r>
                        <a:rPr lang="en-US" altLang="zh-CN" sz="2400" b="1" i="1" smtClean="0">
                          <a:solidFill>
                            <a:srgbClr val="002060"/>
                          </a:solidFill>
                          <a:latin typeface="Cambria Math" panose="02040503050406030204" pitchFamily="18" charset="0"/>
                          <a:ea typeface="楷体" panose="02010609060101010101" pitchFamily="49" charset="-122"/>
                        </a:rPr>
                        <m:t>𝒓</m:t>
                      </m:r>
                      <m:d>
                        <m:dPr>
                          <m:ctrlPr>
                            <a:rPr lang="en-US" altLang="zh-CN" sz="2400" b="1" i="1" smtClean="0">
                              <a:solidFill>
                                <a:srgbClr val="002060"/>
                              </a:solidFill>
                              <a:latin typeface="Cambria Math" panose="02040503050406030204" pitchFamily="18" charset="0"/>
                              <a:ea typeface="楷体" panose="02010609060101010101" pitchFamily="49" charset="-122"/>
                            </a:rPr>
                          </m:ctrlPr>
                        </m:dPr>
                        <m:e>
                          <m:r>
                            <a:rPr lang="en-US" altLang="zh-CN" sz="2400" b="1" i="1" smtClean="0">
                              <a:solidFill>
                                <a:srgbClr val="002060"/>
                              </a:solidFill>
                              <a:latin typeface="Cambria Math" panose="02040503050406030204" pitchFamily="18" charset="0"/>
                              <a:ea typeface="楷体" panose="02010609060101010101" pitchFamily="49" charset="-122"/>
                            </a:rPr>
                            <m:t>𝑹</m:t>
                          </m:r>
                        </m:e>
                      </m:d>
                      <m:r>
                        <a:rPr lang="en-US" altLang="zh-CN" sz="2400" b="1" i="1" smtClean="0">
                          <a:solidFill>
                            <a:srgbClr val="002060"/>
                          </a:solidFill>
                          <a:latin typeface="Cambria Math" panose="02040503050406030204" pitchFamily="18" charset="0"/>
                          <a:ea typeface="楷体" panose="02010609060101010101" pitchFamily="49" charset="-122"/>
                        </a:rPr>
                        <m:t>∪</m:t>
                      </m:r>
                      <m:r>
                        <a:rPr lang="en-US" altLang="zh-CN" sz="2400" b="1" i="1" smtClean="0">
                          <a:solidFill>
                            <a:srgbClr val="002060"/>
                          </a:solidFill>
                          <a:latin typeface="Cambria Math" panose="02040503050406030204" pitchFamily="18" charset="0"/>
                          <a:ea typeface="楷体" panose="02010609060101010101" pitchFamily="49" charset="-122"/>
                        </a:rPr>
                        <m:t>𝒓</m:t>
                      </m:r>
                      <m:d>
                        <m:dPr>
                          <m:ctrlPr>
                            <a:rPr lang="en-US" altLang="zh-CN" sz="2400" b="1" i="1" smtClean="0">
                              <a:solidFill>
                                <a:srgbClr val="002060"/>
                              </a:solidFill>
                              <a:latin typeface="Cambria Math" panose="02040503050406030204" pitchFamily="18" charset="0"/>
                              <a:ea typeface="楷体" panose="02010609060101010101" pitchFamily="49" charset="-122"/>
                            </a:rPr>
                          </m:ctrlPr>
                        </m:dPr>
                        <m:e>
                          <m:r>
                            <a:rPr lang="en-US" altLang="zh-CN" sz="2400" b="1" i="1" smtClean="0">
                              <a:solidFill>
                                <a:srgbClr val="002060"/>
                              </a:solidFill>
                              <a:latin typeface="Cambria Math" panose="02040503050406030204" pitchFamily="18" charset="0"/>
                              <a:ea typeface="楷体" panose="02010609060101010101" pitchFamily="49" charset="-122"/>
                            </a:rPr>
                            <m:t>𝑺</m:t>
                          </m:r>
                        </m:e>
                      </m:d>
                      <m:r>
                        <a:rPr lang="en-US" altLang="zh-CN" sz="2400" b="1" i="1" smtClean="0">
                          <a:solidFill>
                            <a:srgbClr val="002060"/>
                          </a:solidFill>
                          <a:latin typeface="Cambria Math" panose="02040503050406030204" pitchFamily="18" charset="0"/>
                          <a:ea typeface="楷体" panose="02010609060101010101" pitchFamily="49" charset="-122"/>
                        </a:rPr>
                        <m:t>          </m:t>
                      </m:r>
                      <m:r>
                        <a:rPr lang="en-US" altLang="zh-CN" sz="2400" b="1" i="1" smtClean="0">
                          <a:solidFill>
                            <a:srgbClr val="002060"/>
                          </a:solidFill>
                          <a:latin typeface="Cambria Math" panose="02040503050406030204" pitchFamily="18" charset="0"/>
                          <a:ea typeface="楷体" panose="02010609060101010101" pitchFamily="49" charset="-122"/>
                        </a:rPr>
                        <m:t>𝒔</m:t>
                      </m:r>
                      <m:d>
                        <m:dPr>
                          <m:ctrlPr>
                            <a:rPr lang="en-US" altLang="zh-CN" sz="2400" b="1" i="1">
                              <a:solidFill>
                                <a:srgbClr val="002060"/>
                              </a:solidFill>
                              <a:latin typeface="Cambria Math" panose="02040503050406030204" pitchFamily="18" charset="0"/>
                              <a:ea typeface="楷体" panose="02010609060101010101" pitchFamily="49" charset="-122"/>
                            </a:rPr>
                          </m:ctrlPr>
                        </m:dPr>
                        <m:e>
                          <m:r>
                            <a:rPr lang="en-US" altLang="zh-CN" sz="2400" b="1" i="1">
                              <a:solidFill>
                                <a:srgbClr val="002060"/>
                              </a:solidFill>
                              <a:latin typeface="Cambria Math" panose="02040503050406030204" pitchFamily="18" charset="0"/>
                              <a:ea typeface="楷体" panose="02010609060101010101" pitchFamily="49" charset="-122"/>
                            </a:rPr>
                            <m:t>𝑹</m:t>
                          </m:r>
                          <m:r>
                            <a:rPr lang="en-US" altLang="zh-CN" sz="2400" b="1" i="1">
                              <a:solidFill>
                                <a:srgbClr val="002060"/>
                              </a:solidFill>
                              <a:latin typeface="Cambria Math" panose="02040503050406030204" pitchFamily="18" charset="0"/>
                              <a:ea typeface="楷体" panose="02010609060101010101" pitchFamily="49" charset="-122"/>
                            </a:rPr>
                            <m:t>∪</m:t>
                          </m:r>
                          <m:r>
                            <a:rPr lang="en-US" altLang="zh-CN" sz="2400" b="1" i="1">
                              <a:solidFill>
                                <a:srgbClr val="002060"/>
                              </a:solidFill>
                              <a:latin typeface="Cambria Math" panose="02040503050406030204" pitchFamily="18" charset="0"/>
                              <a:ea typeface="楷体" panose="02010609060101010101" pitchFamily="49" charset="-122"/>
                            </a:rPr>
                            <m:t>𝑺</m:t>
                          </m:r>
                        </m:e>
                      </m:d>
                      <m:r>
                        <a:rPr lang="en-US" altLang="zh-CN" sz="2400" b="1" i="1">
                          <a:solidFill>
                            <a:srgbClr val="002060"/>
                          </a:solidFill>
                          <a:latin typeface="Cambria Math" panose="02040503050406030204" pitchFamily="18" charset="0"/>
                          <a:ea typeface="楷体" panose="02010609060101010101" pitchFamily="49" charset="-122"/>
                        </a:rPr>
                        <m:t>=</m:t>
                      </m:r>
                      <m:r>
                        <a:rPr lang="en-US" altLang="zh-CN" sz="2400" b="1" i="1" smtClean="0">
                          <a:solidFill>
                            <a:srgbClr val="002060"/>
                          </a:solidFill>
                          <a:latin typeface="Cambria Math" panose="02040503050406030204" pitchFamily="18" charset="0"/>
                          <a:ea typeface="楷体" panose="02010609060101010101" pitchFamily="49" charset="-122"/>
                        </a:rPr>
                        <m:t>𝒔</m:t>
                      </m:r>
                      <m:d>
                        <m:dPr>
                          <m:ctrlPr>
                            <a:rPr lang="en-US" altLang="zh-CN" sz="2400" b="1" i="1">
                              <a:solidFill>
                                <a:srgbClr val="002060"/>
                              </a:solidFill>
                              <a:latin typeface="Cambria Math" panose="02040503050406030204" pitchFamily="18" charset="0"/>
                              <a:ea typeface="楷体" panose="02010609060101010101" pitchFamily="49" charset="-122"/>
                            </a:rPr>
                          </m:ctrlPr>
                        </m:dPr>
                        <m:e>
                          <m:r>
                            <a:rPr lang="en-US" altLang="zh-CN" sz="2400" b="1" i="1">
                              <a:solidFill>
                                <a:srgbClr val="002060"/>
                              </a:solidFill>
                              <a:latin typeface="Cambria Math" panose="02040503050406030204" pitchFamily="18" charset="0"/>
                              <a:ea typeface="楷体" panose="02010609060101010101" pitchFamily="49" charset="-122"/>
                            </a:rPr>
                            <m:t>𝑹</m:t>
                          </m:r>
                        </m:e>
                      </m:d>
                      <m:r>
                        <a:rPr lang="en-US" altLang="zh-CN" sz="2400" b="1" i="1">
                          <a:solidFill>
                            <a:srgbClr val="002060"/>
                          </a:solidFill>
                          <a:latin typeface="Cambria Math" panose="02040503050406030204" pitchFamily="18" charset="0"/>
                          <a:ea typeface="楷体" panose="02010609060101010101" pitchFamily="49" charset="-122"/>
                        </a:rPr>
                        <m:t>∪</m:t>
                      </m:r>
                      <m:r>
                        <a:rPr lang="en-US" altLang="zh-CN" sz="2400" b="1" i="1" smtClean="0">
                          <a:solidFill>
                            <a:srgbClr val="002060"/>
                          </a:solidFill>
                          <a:latin typeface="Cambria Math" panose="02040503050406030204" pitchFamily="18" charset="0"/>
                          <a:ea typeface="楷体" panose="02010609060101010101" pitchFamily="49" charset="-122"/>
                        </a:rPr>
                        <m:t>𝒔</m:t>
                      </m:r>
                      <m:d>
                        <m:dPr>
                          <m:ctrlPr>
                            <a:rPr lang="en-US" altLang="zh-CN" sz="2400" b="1" i="1" smtClean="0">
                              <a:solidFill>
                                <a:srgbClr val="002060"/>
                              </a:solidFill>
                              <a:latin typeface="Cambria Math" panose="02040503050406030204" pitchFamily="18" charset="0"/>
                              <a:ea typeface="楷体" panose="02010609060101010101" pitchFamily="49" charset="-122"/>
                            </a:rPr>
                          </m:ctrlPr>
                        </m:dPr>
                        <m:e>
                          <m:r>
                            <a:rPr lang="en-US" altLang="zh-CN" sz="2400" b="1" i="1">
                              <a:solidFill>
                                <a:srgbClr val="002060"/>
                              </a:solidFill>
                              <a:latin typeface="Cambria Math" panose="02040503050406030204" pitchFamily="18" charset="0"/>
                              <a:ea typeface="楷体" panose="02010609060101010101" pitchFamily="49" charset="-122"/>
                            </a:rPr>
                            <m:t>𝑺</m:t>
                          </m:r>
                        </m:e>
                      </m:d>
                      <m:r>
                        <a:rPr lang="en-US" altLang="zh-CN" sz="2400" b="1" i="1" smtClean="0">
                          <a:solidFill>
                            <a:srgbClr val="002060"/>
                          </a:solidFill>
                          <a:latin typeface="Cambria Math" panose="02040503050406030204" pitchFamily="18" charset="0"/>
                          <a:ea typeface="楷体" panose="02010609060101010101" pitchFamily="49" charset="-122"/>
                        </a:rPr>
                        <m:t>         </m:t>
                      </m:r>
                      <m:r>
                        <a:rPr lang="en-US" altLang="zh-CN" sz="2400" b="1" i="1" smtClean="0">
                          <a:solidFill>
                            <a:srgbClr val="002060"/>
                          </a:solidFill>
                          <a:latin typeface="Cambria Math" panose="02040503050406030204" pitchFamily="18" charset="0"/>
                          <a:ea typeface="楷体" panose="02010609060101010101" pitchFamily="49" charset="-122"/>
                        </a:rPr>
                        <m:t>𝒕</m:t>
                      </m:r>
                      <m:d>
                        <m:dPr>
                          <m:ctrlPr>
                            <a:rPr lang="en-US" altLang="zh-CN" sz="2400" b="1" i="1">
                              <a:solidFill>
                                <a:srgbClr val="002060"/>
                              </a:solidFill>
                              <a:latin typeface="Cambria Math" panose="02040503050406030204" pitchFamily="18" charset="0"/>
                              <a:ea typeface="楷体" panose="02010609060101010101" pitchFamily="49" charset="-122"/>
                            </a:rPr>
                          </m:ctrlPr>
                        </m:dPr>
                        <m:e>
                          <m:r>
                            <a:rPr lang="en-US" altLang="zh-CN" sz="2400" b="1" i="1">
                              <a:solidFill>
                                <a:srgbClr val="002060"/>
                              </a:solidFill>
                              <a:latin typeface="Cambria Math" panose="02040503050406030204" pitchFamily="18" charset="0"/>
                              <a:ea typeface="楷体" panose="02010609060101010101" pitchFamily="49" charset="-122"/>
                            </a:rPr>
                            <m:t>𝑹</m:t>
                          </m:r>
                          <m:r>
                            <a:rPr lang="en-US" altLang="zh-CN" sz="2400" b="1" i="1" smtClean="0">
                              <a:solidFill>
                                <a:srgbClr val="002060"/>
                              </a:solidFill>
                              <a:latin typeface="Cambria Math" panose="02040503050406030204" pitchFamily="18" charset="0"/>
                              <a:ea typeface="楷体" panose="02010609060101010101" pitchFamily="49" charset="-122"/>
                            </a:rPr>
                            <m:t>)</m:t>
                          </m:r>
                          <m:r>
                            <a:rPr lang="en-US" altLang="zh-CN" sz="2400" b="1" i="1">
                              <a:solidFill>
                                <a:srgbClr val="002060"/>
                              </a:solidFill>
                              <a:latin typeface="Cambria Math" panose="02040503050406030204" pitchFamily="18" charset="0"/>
                              <a:ea typeface="楷体" panose="02010609060101010101" pitchFamily="49" charset="-122"/>
                            </a:rPr>
                            <m:t>∪</m:t>
                          </m:r>
                          <m:r>
                            <a:rPr lang="en-US" altLang="zh-CN" sz="2400" b="1" i="1" smtClean="0">
                              <a:solidFill>
                                <a:srgbClr val="002060"/>
                              </a:solidFill>
                              <a:latin typeface="Cambria Math" panose="02040503050406030204" pitchFamily="18" charset="0"/>
                              <a:ea typeface="楷体" panose="02010609060101010101" pitchFamily="49" charset="-122"/>
                            </a:rPr>
                            <m:t>𝒕</m:t>
                          </m:r>
                          <m:r>
                            <a:rPr lang="en-US" altLang="zh-CN" sz="2400" b="1" i="1" smtClean="0">
                              <a:solidFill>
                                <a:srgbClr val="002060"/>
                              </a:solidFill>
                              <a:latin typeface="Cambria Math" panose="02040503050406030204" pitchFamily="18" charset="0"/>
                              <a:ea typeface="楷体" panose="02010609060101010101" pitchFamily="49" charset="-122"/>
                            </a:rPr>
                            <m:t>(</m:t>
                          </m:r>
                          <m:r>
                            <a:rPr lang="en-US" altLang="zh-CN" sz="2400" b="1" i="1">
                              <a:solidFill>
                                <a:srgbClr val="002060"/>
                              </a:solidFill>
                              <a:latin typeface="Cambria Math" panose="02040503050406030204" pitchFamily="18" charset="0"/>
                              <a:ea typeface="楷体" panose="02010609060101010101" pitchFamily="49" charset="-122"/>
                            </a:rPr>
                            <m:t>𝑺</m:t>
                          </m:r>
                        </m:e>
                      </m:d>
                      <m:r>
                        <a:rPr lang="en-US" altLang="zh-CN" sz="2400" b="1" i="1" smtClean="0">
                          <a:solidFill>
                            <a:srgbClr val="002060"/>
                          </a:solidFill>
                          <a:latin typeface="Cambria Math" panose="02040503050406030204" pitchFamily="18" charset="0"/>
                          <a:ea typeface="楷体" panose="02010609060101010101" pitchFamily="49" charset="-122"/>
                        </a:rPr>
                        <m:t>⊆</m:t>
                      </m:r>
                      <m:r>
                        <a:rPr lang="en-US" altLang="zh-CN" sz="2400" b="1" i="1" smtClean="0">
                          <a:solidFill>
                            <a:srgbClr val="002060"/>
                          </a:solidFill>
                          <a:latin typeface="Cambria Math" panose="02040503050406030204" pitchFamily="18" charset="0"/>
                          <a:ea typeface="楷体" panose="02010609060101010101" pitchFamily="49" charset="-122"/>
                        </a:rPr>
                        <m:t>𝒕</m:t>
                      </m:r>
                      <m:d>
                        <m:dPr>
                          <m:ctrlPr>
                            <a:rPr lang="en-US" altLang="zh-CN" sz="2400" b="1" i="1">
                              <a:solidFill>
                                <a:srgbClr val="002060"/>
                              </a:solidFill>
                              <a:latin typeface="Cambria Math" panose="02040503050406030204" pitchFamily="18" charset="0"/>
                              <a:ea typeface="楷体" panose="02010609060101010101" pitchFamily="49" charset="-122"/>
                            </a:rPr>
                          </m:ctrlPr>
                        </m:dPr>
                        <m:e>
                          <m:r>
                            <a:rPr lang="en-US" altLang="zh-CN" sz="2400" b="1" i="1" smtClean="0">
                              <a:solidFill>
                                <a:srgbClr val="002060"/>
                              </a:solidFill>
                              <a:latin typeface="Cambria Math" panose="02040503050406030204" pitchFamily="18" charset="0"/>
                              <a:ea typeface="楷体" panose="02010609060101010101" pitchFamily="49" charset="-122"/>
                            </a:rPr>
                            <m:t>𝑹</m:t>
                          </m:r>
                          <m:r>
                            <a:rPr lang="en-US" altLang="zh-CN" sz="2400" b="1" i="1" smtClean="0">
                              <a:solidFill>
                                <a:srgbClr val="002060"/>
                              </a:solidFill>
                              <a:latin typeface="Cambria Math" panose="02040503050406030204" pitchFamily="18" charset="0"/>
                              <a:ea typeface="楷体" panose="02010609060101010101" pitchFamily="49" charset="-122"/>
                            </a:rPr>
                            <m:t>∪</m:t>
                          </m:r>
                          <m:r>
                            <a:rPr lang="en-US" altLang="zh-CN" sz="2400" b="1" i="1" smtClean="0">
                              <a:solidFill>
                                <a:srgbClr val="002060"/>
                              </a:solidFill>
                              <a:latin typeface="Cambria Math" panose="02040503050406030204" pitchFamily="18" charset="0"/>
                              <a:ea typeface="楷体" panose="02010609060101010101" pitchFamily="49" charset="-122"/>
                            </a:rPr>
                            <m:t>𝑺</m:t>
                          </m:r>
                        </m:e>
                      </m:d>
                    </m:oMath>
                  </m:oMathPara>
                </a14:m>
                <a:endParaRPr lang="en-US" altLang="zh-CN" sz="2400" b="1">
                  <a:solidFill>
                    <a:srgbClr val="002060"/>
                  </a:solidFill>
                  <a:latin typeface="楷体" panose="02010609060101010101" pitchFamily="49" charset="-122"/>
                  <a:ea typeface="楷体" panose="02010609060101010101" pitchFamily="49" charset="-122"/>
                </a:endParaRPr>
              </a:p>
            </p:txBody>
          </p:sp>
        </mc:Choice>
        <mc:Fallback xmlns="">
          <p:sp>
            <p:nvSpPr>
              <p:cNvPr id="11" name="文本框 10">
                <a:extLst>
                  <a:ext uri="{FF2B5EF4-FFF2-40B4-BE49-F238E27FC236}">
                    <a16:creationId xmlns:a16="http://schemas.microsoft.com/office/drawing/2014/main" id="{1F6A8D2C-79E1-4F7B-9AD4-4E430976B90D}"/>
                  </a:ext>
                </a:extLst>
              </p:cNvPr>
              <p:cNvSpPr txBox="1">
                <a:spLocks noRot="1" noChangeAspect="1" noMove="1" noResize="1" noEditPoints="1" noAdjustHandles="1" noChangeArrowheads="1" noChangeShapeType="1" noTextEdit="1"/>
              </p:cNvSpPr>
              <p:nvPr/>
            </p:nvSpPr>
            <p:spPr>
              <a:xfrm>
                <a:off x="759486" y="1578931"/>
                <a:ext cx="10673025" cy="984885"/>
              </a:xfrm>
              <a:prstGeom prst="rect">
                <a:avLst/>
              </a:prstGeom>
              <a:blipFill>
                <a:blip r:embed="rId2"/>
                <a:stretch>
                  <a:fillRect t="-43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665083DC-16D8-4A90-A8C7-2B00778544AE}"/>
                  </a:ext>
                </a:extLst>
              </p:cNvPr>
              <p:cNvSpPr txBox="1"/>
              <p:nvPr/>
            </p:nvSpPr>
            <p:spPr>
              <a:xfrm>
                <a:off x="759486" y="1076268"/>
                <a:ext cx="4182417" cy="400110"/>
              </a:xfrm>
              <a:prstGeom prst="rect">
                <a:avLst/>
              </a:prstGeom>
              <a:solidFill>
                <a:schemeClr val="accent2">
                  <a:lumMod val="20000"/>
                  <a:lumOff val="80000"/>
                </a:schemeClr>
              </a:solidFill>
            </p:spPr>
            <p:txBody>
              <a:bodyPr wrap="square" rtlCol="0">
                <a:spAutoFit/>
              </a:bodyPr>
              <a:lstStyle/>
              <a:p>
                <a:pPr algn="ctr"/>
                <a:r>
                  <a:rPr lang="zh-CN" altLang="en-US" sz="2000" b="1">
                    <a:solidFill>
                      <a:schemeClr val="accent2">
                        <a:lumMod val="50000"/>
                      </a:schemeClr>
                    </a:solidFill>
                  </a:rPr>
                  <a:t>设</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𝑹</m:t>
                    </m:r>
                  </m:oMath>
                </a14:m>
                <a:r>
                  <a:rPr lang="zh-CN" altLang="en-US" sz="2000" b="1">
                    <a:solidFill>
                      <a:schemeClr val="accent2">
                        <a:lumMod val="50000"/>
                      </a:schemeClr>
                    </a:solidFill>
                  </a:rPr>
                  <a:t>和</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𝑺</m:t>
                    </m:r>
                  </m:oMath>
                </a14:m>
                <a:r>
                  <a:rPr lang="zh-CN" altLang="en-US" sz="2000" b="1">
                    <a:solidFill>
                      <a:schemeClr val="accent2">
                        <a:lumMod val="50000"/>
                      </a:schemeClr>
                    </a:solidFill>
                  </a:rPr>
                  <a:t>都是非空集</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𝑨</m:t>
                    </m:r>
                  </m:oMath>
                </a14:m>
                <a:r>
                  <a:rPr lang="zh-CN" altLang="en-US" sz="2000" b="1">
                    <a:solidFill>
                      <a:schemeClr val="accent2">
                        <a:lumMod val="50000"/>
                      </a:schemeClr>
                    </a:solidFill>
                  </a:rPr>
                  <a:t>上的关系</a:t>
                </a:r>
              </a:p>
            </p:txBody>
          </p:sp>
        </mc:Choice>
        <mc:Fallback xmlns="">
          <p:sp>
            <p:nvSpPr>
              <p:cNvPr id="12" name="文本框 11">
                <a:extLst>
                  <a:ext uri="{FF2B5EF4-FFF2-40B4-BE49-F238E27FC236}">
                    <a16:creationId xmlns:a16="http://schemas.microsoft.com/office/drawing/2014/main" id="{665083DC-16D8-4A90-A8C7-2B00778544AE}"/>
                  </a:ext>
                </a:extLst>
              </p:cNvPr>
              <p:cNvSpPr txBox="1">
                <a:spLocks noRot="1" noChangeAspect="1" noMove="1" noResize="1" noEditPoints="1" noAdjustHandles="1" noChangeArrowheads="1" noChangeShapeType="1" noTextEdit="1"/>
              </p:cNvSpPr>
              <p:nvPr/>
            </p:nvSpPr>
            <p:spPr>
              <a:xfrm>
                <a:off x="759486" y="1076268"/>
                <a:ext cx="4182417" cy="400110"/>
              </a:xfrm>
              <a:prstGeom prst="rect">
                <a:avLst/>
              </a:prstGeom>
              <a:blipFill>
                <a:blip r:embed="rId3"/>
                <a:stretch>
                  <a:fillRect t="-9231" b="-2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647076CC-B6B0-466C-A02A-F578BE259EBF}"/>
                  </a:ext>
                </a:extLst>
              </p:cNvPr>
              <p:cNvSpPr txBox="1"/>
              <p:nvPr/>
            </p:nvSpPr>
            <p:spPr>
              <a:xfrm>
                <a:off x="501053" y="2794777"/>
                <a:ext cx="11189887" cy="2574487"/>
              </a:xfrm>
              <a:prstGeom prst="rect">
                <a:avLst/>
              </a:prstGeom>
              <a:solidFill>
                <a:schemeClr val="accent6">
                  <a:lumMod val="20000"/>
                  <a:lumOff val="80000"/>
                  <a:alpha val="50000"/>
                </a:schemeClr>
              </a:solidFill>
            </p:spPr>
            <p:txBody>
              <a:bodyPr wrap="square" rtlCol="0">
                <a:spAutoFit/>
              </a:bodyPr>
              <a:lstStyle/>
              <a:p>
                <a:pPr algn="ctr">
                  <a:spcBef>
                    <a:spcPts val="900"/>
                  </a:spcBef>
                </a:pPr>
                <a:r>
                  <a:rPr lang="zh-CN" altLang="en-US" sz="2400" b="1">
                    <a:solidFill>
                      <a:srgbClr val="C00000"/>
                    </a:solidFill>
                  </a:rPr>
                  <a:t>证明</a:t>
                </a:r>
                <a14:m>
                  <m:oMath xmlns:m="http://schemas.openxmlformats.org/officeDocument/2006/math">
                    <m:r>
                      <a:rPr lang="en-US" altLang="zh-CN" sz="2400" b="1" i="1" smtClean="0">
                        <a:solidFill>
                          <a:srgbClr val="C00000"/>
                        </a:solidFill>
                        <a:latin typeface="Cambria Math" panose="02040503050406030204" pitchFamily="18" charset="0"/>
                      </a:rPr>
                      <m:t>𝒔</m:t>
                    </m:r>
                    <m:d>
                      <m:dPr>
                        <m:ctrlPr>
                          <a:rPr lang="en-US" altLang="zh-CN" sz="2400" b="1" i="1" smtClean="0">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𝑹</m:t>
                        </m:r>
                        <m:r>
                          <a:rPr lang="en-US" altLang="zh-CN" sz="2400" b="1" i="1" smtClean="0">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𝑺</m:t>
                        </m:r>
                      </m:e>
                    </m:d>
                    <m:r>
                      <a:rPr lang="en-US" altLang="zh-CN" sz="2400" b="1" i="1" smtClean="0">
                        <a:solidFill>
                          <a:srgbClr val="C00000"/>
                        </a:solidFill>
                        <a:latin typeface="Cambria Math" panose="02040503050406030204" pitchFamily="18" charset="0"/>
                      </a:rPr>
                      <m:t>= </m:t>
                    </m:r>
                    <m:r>
                      <a:rPr lang="en-US" altLang="zh-CN" sz="2400" b="1" i="1" smtClean="0">
                        <a:solidFill>
                          <a:srgbClr val="C00000"/>
                        </a:solidFill>
                        <a:latin typeface="Cambria Math" panose="02040503050406030204" pitchFamily="18" charset="0"/>
                      </a:rPr>
                      <m:t>𝒔</m:t>
                    </m:r>
                    <m:d>
                      <m:dPr>
                        <m:ctrlPr>
                          <a:rPr lang="en-US" altLang="zh-CN" sz="2400" b="1" i="1" smtClean="0">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𝑹</m:t>
                        </m:r>
                      </m:e>
                    </m:d>
                    <m:r>
                      <a:rPr lang="en-US" altLang="zh-CN" sz="2400" b="1" i="1" smtClean="0">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𝒔</m:t>
                    </m:r>
                    <m:d>
                      <m:dPr>
                        <m:ctrlPr>
                          <a:rPr lang="en-US" altLang="zh-CN" sz="2400" b="1" i="1" smtClean="0">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𝑺</m:t>
                        </m:r>
                      </m:e>
                    </m:d>
                  </m:oMath>
                </a14:m>
                <a:endParaRPr lang="en-US" altLang="zh-CN" sz="2400" b="1">
                  <a:solidFill>
                    <a:srgbClr val="C00000"/>
                  </a:solidFill>
                </a:endParaRPr>
              </a:p>
              <a:p>
                <a:pPr marL="342900" indent="-342900">
                  <a:lnSpc>
                    <a:spcPts val="3000"/>
                  </a:lnSpc>
                  <a:spcBef>
                    <a:spcPts val="900"/>
                  </a:spcBef>
                  <a:buFont typeface="Arial" panose="020B0604020202020204" pitchFamily="34" charset="0"/>
                  <a:buChar char="•"/>
                </a:pPr>
                <a:r>
                  <a:rPr lang="zh-CN" altLang="en-US" sz="2000" b="1">
                    <a:solidFill>
                      <a:srgbClr val="C00000"/>
                    </a:solidFill>
                  </a:rPr>
                  <a:t>证明</a:t>
                </a:r>
                <a14:m>
                  <m:oMath xmlns:m="http://schemas.openxmlformats.org/officeDocument/2006/math">
                    <m:r>
                      <a:rPr lang="en-US" altLang="zh-CN" sz="2000" b="1" i="1" smtClean="0">
                        <a:solidFill>
                          <a:srgbClr val="C00000"/>
                        </a:solidFill>
                        <a:latin typeface="Cambria Math" panose="02040503050406030204" pitchFamily="18" charset="0"/>
                      </a:rPr>
                      <m:t>𝒔</m:t>
                    </m:r>
                    <m:d>
                      <m:dPr>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𝑹</m:t>
                        </m:r>
                      </m:e>
                    </m:d>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𝒔</m:t>
                    </m:r>
                    <m:d>
                      <m:dPr>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𝑺</m:t>
                        </m:r>
                      </m:e>
                    </m:d>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𝒔</m:t>
                    </m:r>
                    <m:d>
                      <m:dPr>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𝑹</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𝑺</m:t>
                        </m:r>
                      </m:e>
                    </m:d>
                  </m:oMath>
                </a14:m>
                <a:r>
                  <a:rPr lang="zh-CN" altLang="en-US" sz="2000" b="1"/>
                  <a:t>：</a:t>
                </a:r>
                <a:r>
                  <a:rPr lang="zh-CN" altLang="en-US" sz="2000" b="1">
                    <a:solidFill>
                      <a:srgbClr val="002060"/>
                    </a:solidFill>
                    <a:latin typeface="楷体" panose="02010609060101010101" pitchFamily="49" charset="-122"/>
                    <a:ea typeface="楷体" panose="02010609060101010101" pitchFamily="49" charset="-122"/>
                  </a:rPr>
                  <a:t>因为</a:t>
                </a:r>
                <a14:m>
                  <m:oMath xmlns:m="http://schemas.openxmlformats.org/officeDocument/2006/math">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𝑺</m:t>
                    </m:r>
                  </m:oMath>
                </a14:m>
                <a:r>
                  <a:rPr lang="zh-CN" altLang="en-US" sz="2000" b="1">
                    <a:solidFill>
                      <a:srgbClr val="002060"/>
                    </a:solidFill>
                    <a:latin typeface="楷体" panose="02010609060101010101" pitchFamily="49" charset="-122"/>
                    <a:ea typeface="楷体" panose="02010609060101010101" pitchFamily="49" charset="-122"/>
                  </a:rPr>
                  <a:t>，由         </a:t>
                </a:r>
                <a:r>
                  <a:rPr lang="en-US" altLang="zh-CN" sz="2000" b="1">
                    <a:solidFill>
                      <a:srgbClr val="C00000"/>
                    </a:solidFill>
                    <a:latin typeface="+mn-ea"/>
                  </a:rPr>
                  <a:t>(1)              </a:t>
                </a:r>
                <a:r>
                  <a:rPr lang="zh-CN" altLang="en-US" sz="2000" b="1">
                    <a:solidFill>
                      <a:srgbClr val="002060"/>
                    </a:solidFill>
                    <a:latin typeface="楷体" panose="02010609060101010101" pitchFamily="49" charset="-122"/>
                    <a:ea typeface="楷体" panose="02010609060101010101" pitchFamily="49" charset="-122"/>
                  </a:rPr>
                  <a:t>有</a:t>
                </a:r>
                <a14:m>
                  <m:oMath xmlns:m="http://schemas.openxmlformats.org/officeDocument/2006/math">
                    <m:r>
                      <a:rPr lang="en-US" altLang="zh-CN" sz="2000" b="1" i="1" smtClean="0">
                        <a:solidFill>
                          <a:srgbClr val="002060"/>
                        </a:solidFill>
                        <a:latin typeface="Cambria Math" panose="02040503050406030204" pitchFamily="18" charset="0"/>
                      </a:rPr>
                      <m:t>𝒔</m:t>
                    </m:r>
                    <m:d>
                      <m:dPr>
                        <m:ctrlPr>
                          <a:rPr lang="en-US" altLang="zh-CN" sz="2000" b="1" i="1" smtClean="0">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𝑹</m:t>
                        </m:r>
                      </m:e>
                    </m:d>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𝒔</m:t>
                    </m:r>
                    <m:d>
                      <m:dPr>
                        <m:ctrlPr>
                          <a:rPr lang="en-US" altLang="zh-CN" sz="2000" b="1" i="1">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𝑹</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𝑺</m:t>
                        </m:r>
                      </m:e>
                    </m:d>
                  </m:oMath>
                </a14:m>
                <a:r>
                  <a:rPr lang="zh-CN" altLang="en-US" sz="2000" b="1">
                    <a:solidFill>
                      <a:srgbClr val="002060"/>
                    </a:solidFill>
                    <a:latin typeface="楷体" panose="02010609060101010101" pitchFamily="49" charset="-122"/>
                    <a:ea typeface="楷体" panose="02010609060101010101" pitchFamily="49" charset="-122"/>
                  </a:rPr>
                  <a:t>，同理有</a:t>
                </a:r>
                <a14:m>
                  <m:oMath xmlns:m="http://schemas.openxmlformats.org/officeDocument/2006/math">
                    <m:r>
                      <a:rPr lang="en-US" altLang="zh-CN" sz="2000" b="1" i="1" smtClean="0">
                        <a:solidFill>
                          <a:srgbClr val="002060"/>
                        </a:solidFill>
                        <a:latin typeface="Cambria Math" panose="02040503050406030204" pitchFamily="18" charset="0"/>
                      </a:rPr>
                      <m:t>𝒔</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𝑺</m:t>
                        </m:r>
                      </m:e>
                    </m:d>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𝒔</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𝑺</m:t>
                        </m:r>
                      </m:e>
                    </m:d>
                  </m:oMath>
                </a14:m>
                <a:r>
                  <a:rPr lang="zh-CN" altLang="en-US" sz="2000" b="1">
                    <a:solidFill>
                      <a:srgbClr val="002060"/>
                    </a:solidFill>
                    <a:latin typeface="楷体" panose="02010609060101010101" pitchFamily="49" charset="-122"/>
                    <a:ea typeface="楷体" panose="02010609060101010101" pitchFamily="49" charset="-122"/>
                  </a:rPr>
                  <a:t>，从而由     </a:t>
                </a:r>
                <a:r>
                  <a:rPr lang="en-US" altLang="zh-CN" sz="2000" b="1">
                    <a:solidFill>
                      <a:srgbClr val="C00000"/>
                    </a:solidFill>
                    <a:latin typeface="+mn-ea"/>
                  </a:rPr>
                  <a:t>(2)         </a:t>
                </a:r>
                <a:r>
                  <a:rPr lang="zh-CN" altLang="en-US" sz="2000" b="1">
                    <a:solidFill>
                      <a:srgbClr val="002060"/>
                    </a:solidFill>
                    <a:latin typeface="楷体" panose="02010609060101010101" pitchFamily="49" charset="-122"/>
                    <a:ea typeface="楷体" panose="02010609060101010101" pitchFamily="49" charset="-122"/>
                  </a:rPr>
                  <a:t>有</a:t>
                </a:r>
                <a14:m>
                  <m:oMath xmlns:m="http://schemas.openxmlformats.org/officeDocument/2006/math">
                    <m:r>
                      <a:rPr lang="en-US" altLang="zh-CN" sz="2000" b="1" i="1" smtClean="0">
                        <a:solidFill>
                          <a:srgbClr val="002060"/>
                        </a:solidFill>
                        <a:latin typeface="Cambria Math" panose="02040503050406030204" pitchFamily="18" charset="0"/>
                      </a:rPr>
                      <m:t>𝒔</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𝑹</m:t>
                        </m:r>
                      </m:e>
                    </m:d>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𝒔</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𝑺</m:t>
                        </m:r>
                      </m:e>
                    </m:d>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𝒔</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𝑺</m:t>
                        </m:r>
                      </m:e>
                    </m:d>
                  </m:oMath>
                </a14:m>
                <a:r>
                  <a:rPr lang="zh-CN" altLang="en-US" sz="2000" b="1">
                    <a:solidFill>
                      <a:srgbClr val="002060"/>
                    </a:solidFill>
                    <a:latin typeface="楷体" panose="02010609060101010101" pitchFamily="49" charset="-122"/>
                    <a:ea typeface="楷体" panose="02010609060101010101" pitchFamily="49" charset="-122"/>
                  </a:rPr>
                  <a:t>。</a:t>
                </a:r>
              </a:p>
              <a:p>
                <a:pPr marL="342900" indent="-342900">
                  <a:lnSpc>
                    <a:spcPts val="3000"/>
                  </a:lnSpc>
                  <a:spcBef>
                    <a:spcPts val="900"/>
                  </a:spcBef>
                  <a:buFont typeface="Arial" panose="020B0604020202020204" pitchFamily="34" charset="0"/>
                  <a:buChar char="•"/>
                </a:pPr>
                <a:r>
                  <a:rPr lang="zh-CN" altLang="en-US" sz="2000" b="1">
                    <a:solidFill>
                      <a:srgbClr val="C00000"/>
                    </a:solidFill>
                  </a:rPr>
                  <a:t>证明</a:t>
                </a:r>
                <a14:m>
                  <m:oMath xmlns:m="http://schemas.openxmlformats.org/officeDocument/2006/math">
                    <m:r>
                      <a:rPr lang="en-US" altLang="zh-CN" sz="2000" b="1" i="1" smtClean="0">
                        <a:solidFill>
                          <a:srgbClr val="C00000"/>
                        </a:solidFill>
                        <a:latin typeface="Cambria Math" panose="02040503050406030204" pitchFamily="18" charset="0"/>
                      </a:rPr>
                      <m:t>𝒔</m:t>
                    </m:r>
                    <m:d>
                      <m:dPr>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𝑹</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𝑺</m:t>
                        </m:r>
                      </m:e>
                    </m:d>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𝒔</m:t>
                    </m:r>
                    <m:d>
                      <m:dPr>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𝑹</m:t>
                        </m:r>
                      </m:e>
                    </m:d>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𝒔</m:t>
                    </m:r>
                    <m:d>
                      <m:dPr>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𝑺</m:t>
                        </m:r>
                      </m:e>
                    </m:d>
                  </m:oMath>
                </a14:m>
                <a:r>
                  <a:rPr lang="zh-CN" altLang="en-US" sz="2000" b="1"/>
                  <a:t>：</a:t>
                </a:r>
                <a:r>
                  <a:rPr lang="zh-CN" altLang="en-US" sz="2000" b="1">
                    <a:solidFill>
                      <a:srgbClr val="002060"/>
                    </a:solidFill>
                    <a:latin typeface="楷体" panose="02010609060101010101" pitchFamily="49" charset="-122"/>
                    <a:ea typeface="楷体" panose="02010609060101010101" pitchFamily="49" charset="-122"/>
                  </a:rPr>
                  <a:t>根据    </a:t>
                </a:r>
                <a:r>
                  <a:rPr lang="en-US" altLang="zh-CN" sz="2000" b="1">
                    <a:solidFill>
                      <a:srgbClr val="C00000"/>
                    </a:solidFill>
                    <a:latin typeface="+mn-ea"/>
                  </a:rPr>
                  <a:t>(3)      </a:t>
                </a:r>
                <a:r>
                  <a:rPr lang="zh-CN" altLang="en-US" sz="2000" b="1">
                    <a:solidFill>
                      <a:srgbClr val="002060"/>
                    </a:solidFill>
                    <a:latin typeface="楷体" panose="02010609060101010101" pitchFamily="49" charset="-122"/>
                    <a:ea typeface="楷体" panose="02010609060101010101" pitchFamily="49" charset="-122"/>
                  </a:rPr>
                  <a:t>有</a:t>
                </a:r>
                <a14:m>
                  <m:oMath xmlns:m="http://schemas.openxmlformats.org/officeDocument/2006/math">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𝒔</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𝑹</m:t>
                        </m:r>
                      </m:e>
                    </m:d>
                  </m:oMath>
                </a14:m>
                <a:r>
                  <a:rPr lang="zh-CN" altLang="en-US" sz="2000" b="1">
                    <a:solidFill>
                      <a:srgbClr val="002060"/>
                    </a:solidFill>
                    <a:latin typeface="楷体" panose="02010609060101010101" pitchFamily="49" charset="-122"/>
                    <a:ea typeface="楷体" panose="02010609060101010101" pitchFamily="49" charset="-122"/>
                  </a:rPr>
                  <a:t>和</a:t>
                </a:r>
                <a14:m>
                  <m:oMath xmlns:m="http://schemas.openxmlformats.org/officeDocument/2006/math">
                    <m:r>
                      <a:rPr lang="en-US" altLang="zh-CN" sz="2000" b="1" i="1" smtClean="0">
                        <a:solidFill>
                          <a:srgbClr val="002060"/>
                        </a:solidFill>
                        <a:latin typeface="Cambria Math" panose="02040503050406030204" pitchFamily="18" charset="0"/>
                      </a:rPr>
                      <m:t>𝑺</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𝒔</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𝑺</m:t>
                        </m:r>
                      </m:e>
                    </m:d>
                  </m:oMath>
                </a14:m>
                <a:r>
                  <a:rPr lang="zh-CN" altLang="en-US" sz="2000" b="1">
                    <a:solidFill>
                      <a:srgbClr val="002060"/>
                    </a:solidFill>
                    <a:latin typeface="楷体" panose="02010609060101010101" pitchFamily="49" charset="-122"/>
                    <a:ea typeface="楷体" panose="02010609060101010101" pitchFamily="49" charset="-122"/>
                  </a:rPr>
                  <a:t>，由        </a:t>
                </a:r>
                <a:r>
                  <a:rPr lang="en-US" altLang="zh-CN" sz="2000" b="1">
                    <a:solidFill>
                      <a:srgbClr val="C00000"/>
                    </a:solidFill>
                    <a:latin typeface="+mn-ea"/>
                  </a:rPr>
                  <a:t>(4)             </a:t>
                </a:r>
                <a:r>
                  <a:rPr lang="zh-CN" altLang="en-US" sz="2000" b="1">
                    <a:solidFill>
                      <a:srgbClr val="002060"/>
                    </a:solidFill>
                    <a:latin typeface="楷体" panose="02010609060101010101" pitchFamily="49" charset="-122"/>
                    <a:ea typeface="楷体" panose="02010609060101010101" pitchFamily="49" charset="-122"/>
                  </a:rPr>
                  <a:t>有</a:t>
                </a:r>
                <a14:m>
                  <m:oMath xmlns:m="http://schemas.openxmlformats.org/officeDocument/2006/math">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𝑺</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𝒔</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𝑹</m:t>
                        </m:r>
                      </m:e>
                    </m:d>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𝒔</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𝑺</m:t>
                        </m:r>
                      </m:e>
                    </m:d>
                  </m:oMath>
                </a14:m>
                <a:r>
                  <a:rPr lang="zh-CN" altLang="en-US" sz="2000" b="1">
                    <a:solidFill>
                      <a:srgbClr val="002060"/>
                    </a:solidFill>
                    <a:latin typeface="楷体" panose="02010609060101010101" pitchFamily="49" charset="-122"/>
                    <a:ea typeface="楷体" panose="02010609060101010101" pitchFamily="49" charset="-122"/>
                  </a:rPr>
                  <a:t>。另一方面</a:t>
                </a:r>
                <a14:m>
                  <m:oMath xmlns:m="http://schemas.openxmlformats.org/officeDocument/2006/math">
                    <m:r>
                      <a:rPr lang="en-US" altLang="zh-CN" sz="2000" b="1" i="1" smtClean="0">
                        <a:solidFill>
                          <a:srgbClr val="002060"/>
                        </a:solidFill>
                        <a:latin typeface="Cambria Math" panose="02040503050406030204" pitchFamily="18" charset="0"/>
                      </a:rPr>
                      <m:t>𝒔</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oMath>
                </a14:m>
                <a:r>
                  <a:rPr lang="zh-CN" altLang="en-US" sz="2000" b="1">
                    <a:solidFill>
                      <a:srgbClr val="002060"/>
                    </a:solidFill>
                    <a:latin typeface="楷体" panose="02010609060101010101" pitchFamily="49" charset="-122"/>
                    <a:ea typeface="楷体" panose="02010609060101010101" pitchFamily="49" charset="-122"/>
                  </a:rPr>
                  <a:t>和</a:t>
                </a:r>
                <a14:m>
                  <m:oMath xmlns:m="http://schemas.openxmlformats.org/officeDocument/2006/math">
                    <m:r>
                      <a:rPr lang="en-US" altLang="zh-CN" sz="2000" b="1" i="1" smtClean="0">
                        <a:solidFill>
                          <a:srgbClr val="002060"/>
                        </a:solidFill>
                        <a:latin typeface="Cambria Math" panose="02040503050406030204" pitchFamily="18" charset="0"/>
                      </a:rPr>
                      <m:t>𝒔</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𝑺</m:t>
                    </m:r>
                    <m:r>
                      <a:rPr lang="en-US" altLang="zh-CN" sz="2000" b="1" i="1" smtClean="0">
                        <a:solidFill>
                          <a:srgbClr val="002060"/>
                        </a:solidFill>
                        <a:latin typeface="Cambria Math" panose="02040503050406030204" pitchFamily="18" charset="0"/>
                      </a:rPr>
                      <m:t>)</m:t>
                    </m:r>
                  </m:oMath>
                </a14:m>
                <a:r>
                  <a:rPr lang="zh-CN" altLang="en-US" sz="2000" b="1">
                    <a:solidFill>
                      <a:srgbClr val="002060"/>
                    </a:solidFill>
                    <a:latin typeface="楷体" panose="02010609060101010101" pitchFamily="49" charset="-122"/>
                    <a:ea typeface="楷体" panose="02010609060101010101" pitchFamily="49" charset="-122"/>
                  </a:rPr>
                  <a:t>都是对称关系，由            </a:t>
                </a:r>
                <a:r>
                  <a:rPr lang="en-US" altLang="zh-CN" sz="2000" b="1" i="0">
                    <a:solidFill>
                      <a:srgbClr val="C00000"/>
                    </a:solidFill>
                    <a:latin typeface="+mn-ea"/>
                  </a:rPr>
                  <a:t>(5)</a:t>
                </a:r>
                <a:r>
                  <a:rPr lang="zh-CN" altLang="en-US" sz="2000" b="1" i="0">
                    <a:solidFill>
                      <a:srgbClr val="C00000"/>
                    </a:solidFill>
                    <a:latin typeface="+mn-ea"/>
                  </a:rPr>
                  <a:t>                     </a:t>
                </a:r>
                <a:r>
                  <a:rPr lang="zh-CN" altLang="en-US" sz="2000" b="1">
                    <a:solidFill>
                      <a:srgbClr val="002060"/>
                    </a:solidFill>
                    <a:latin typeface="楷体" panose="02010609060101010101" pitchFamily="49" charset="-122"/>
                    <a:ea typeface="楷体" panose="02010609060101010101" pitchFamily="49" charset="-122"/>
                  </a:rPr>
                  <a:t>可得</a:t>
                </a:r>
                <a14:m>
                  <m:oMath xmlns:m="http://schemas.openxmlformats.org/officeDocument/2006/math">
                    <m:r>
                      <a:rPr lang="en-US" altLang="zh-CN" sz="2000" b="1" i="1" smtClean="0">
                        <a:solidFill>
                          <a:srgbClr val="002060"/>
                        </a:solidFill>
                        <a:latin typeface="Cambria Math" panose="02040503050406030204" pitchFamily="18" charset="0"/>
                      </a:rPr>
                      <m:t>𝒔</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𝑹</m:t>
                        </m:r>
                      </m:e>
                    </m:d>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𝒔</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𝑺</m:t>
                        </m:r>
                      </m:e>
                    </m:d>
                  </m:oMath>
                </a14:m>
                <a:r>
                  <a:rPr lang="zh-CN" altLang="en-US" sz="2000" b="1">
                    <a:solidFill>
                      <a:srgbClr val="002060"/>
                    </a:solidFill>
                    <a:latin typeface="楷体" panose="02010609060101010101" pitchFamily="49" charset="-122"/>
                    <a:ea typeface="楷体" panose="02010609060101010101" pitchFamily="49" charset="-122"/>
                  </a:rPr>
                  <a:t>也是对称关系，从而由       </a:t>
                </a:r>
                <a:r>
                  <a:rPr lang="en-US" altLang="zh-CN" sz="2000" b="1">
                    <a:solidFill>
                      <a:srgbClr val="C00000"/>
                    </a:solidFill>
                    <a:latin typeface="+mn-ea"/>
                  </a:rPr>
                  <a:t>(6)            </a:t>
                </a:r>
                <a:r>
                  <a:rPr lang="zh-CN" altLang="en-US" sz="2000" b="1">
                    <a:solidFill>
                      <a:srgbClr val="002060"/>
                    </a:solidFill>
                    <a:latin typeface="楷体" panose="02010609060101010101" pitchFamily="49" charset="-122"/>
                    <a:ea typeface="楷体" panose="02010609060101010101" pitchFamily="49" charset="-122"/>
                  </a:rPr>
                  <a:t>有</a:t>
                </a:r>
                <a14:m>
                  <m:oMath xmlns:m="http://schemas.openxmlformats.org/officeDocument/2006/math">
                    <m:r>
                      <a:rPr lang="en-US" altLang="zh-CN" sz="2000" b="1" i="1" smtClean="0">
                        <a:solidFill>
                          <a:srgbClr val="002060"/>
                        </a:solidFill>
                        <a:latin typeface="Cambria Math" panose="02040503050406030204" pitchFamily="18" charset="0"/>
                      </a:rPr>
                      <m:t>𝒔</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𝑺</m:t>
                        </m:r>
                      </m:e>
                    </m:d>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𝒔</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𝑹</m:t>
                        </m:r>
                      </m:e>
                    </m:d>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𝒔</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𝑺</m:t>
                        </m:r>
                      </m:e>
                    </m:d>
                  </m:oMath>
                </a14:m>
                <a:r>
                  <a:rPr lang="zh-CN" altLang="en-US" sz="2000" b="1">
                    <a:solidFill>
                      <a:srgbClr val="002060"/>
                    </a:solidFill>
                    <a:latin typeface="楷体" panose="02010609060101010101" pitchFamily="49" charset="-122"/>
                    <a:ea typeface="楷体" panose="02010609060101010101" pitchFamily="49" charset="-122"/>
                  </a:rPr>
                  <a:t>。</a:t>
                </a:r>
                <a:endParaRPr lang="zh-CN" altLang="en-US" sz="2000" b="1">
                  <a:latin typeface="楷体" panose="02010609060101010101" pitchFamily="49" charset="-122"/>
                  <a:ea typeface="楷体" panose="02010609060101010101" pitchFamily="49" charset="-122"/>
                </a:endParaRPr>
              </a:p>
            </p:txBody>
          </p:sp>
        </mc:Choice>
        <mc:Fallback xmlns="">
          <p:sp>
            <p:nvSpPr>
              <p:cNvPr id="23" name="文本框 22">
                <a:extLst>
                  <a:ext uri="{FF2B5EF4-FFF2-40B4-BE49-F238E27FC236}">
                    <a16:creationId xmlns:a16="http://schemas.microsoft.com/office/drawing/2014/main" id="{647076CC-B6B0-466C-A02A-F578BE259EBF}"/>
                  </a:ext>
                </a:extLst>
              </p:cNvPr>
              <p:cNvSpPr txBox="1">
                <a:spLocks noRot="1" noChangeAspect="1" noMove="1" noResize="1" noEditPoints="1" noAdjustHandles="1" noChangeArrowheads="1" noChangeShapeType="1" noTextEdit="1"/>
              </p:cNvSpPr>
              <p:nvPr/>
            </p:nvSpPr>
            <p:spPr>
              <a:xfrm>
                <a:off x="501053" y="2794777"/>
                <a:ext cx="11189887" cy="2574487"/>
              </a:xfrm>
              <a:prstGeom prst="rect">
                <a:avLst/>
              </a:prstGeom>
              <a:blipFill>
                <a:blip r:embed="rId6"/>
                <a:stretch>
                  <a:fillRect l="-490" t="-1655" r="-327" b="-3546"/>
                </a:stretch>
              </a:blipFill>
            </p:spPr>
            <p:txBody>
              <a:bodyPr/>
              <a:lstStyle/>
              <a:p>
                <a:r>
                  <a:rPr lang="zh-CN" altLang="en-US">
                    <a:noFill/>
                  </a:rPr>
                  <a:t> </a:t>
                </a:r>
              </a:p>
            </p:txBody>
          </p:sp>
        </mc:Fallback>
      </mc:AlternateContent>
      <p:graphicFrame>
        <p:nvGraphicFramePr>
          <p:cNvPr id="55" name="表格 54">
            <a:extLst>
              <a:ext uri="{FF2B5EF4-FFF2-40B4-BE49-F238E27FC236}">
                <a16:creationId xmlns:a16="http://schemas.microsoft.com/office/drawing/2014/main" id="{5062DC31-EF07-4913-97D8-AAA272E70F5E}"/>
              </a:ext>
            </a:extLst>
          </p:cNvPr>
          <p:cNvGraphicFramePr>
            <a:graphicFrameLocks noGrp="1"/>
          </p:cNvGraphicFramePr>
          <p:nvPr/>
        </p:nvGraphicFramePr>
        <p:xfrm>
          <a:off x="1333776" y="5530711"/>
          <a:ext cx="9524443" cy="792480"/>
        </p:xfrm>
        <a:graphic>
          <a:graphicData uri="http://schemas.openxmlformats.org/drawingml/2006/table">
            <a:tbl>
              <a:tblPr firstRow="1" bandRow="1">
                <a:tableStyleId>{5C22544A-7EE6-4342-B048-85BDC9FD1C3A}</a:tableStyleId>
              </a:tblPr>
              <a:tblGrid>
                <a:gridCol w="2314498">
                  <a:extLst>
                    <a:ext uri="{9D8B030D-6E8A-4147-A177-3AD203B41FA5}">
                      <a16:colId xmlns:a16="http://schemas.microsoft.com/office/drawing/2014/main" val="776843016"/>
                    </a:ext>
                  </a:extLst>
                </a:gridCol>
                <a:gridCol w="3269473">
                  <a:extLst>
                    <a:ext uri="{9D8B030D-6E8A-4147-A177-3AD203B41FA5}">
                      <a16:colId xmlns:a16="http://schemas.microsoft.com/office/drawing/2014/main" val="221262273"/>
                    </a:ext>
                  </a:extLst>
                </a:gridCol>
                <a:gridCol w="3940472">
                  <a:extLst>
                    <a:ext uri="{9D8B030D-6E8A-4147-A177-3AD203B41FA5}">
                      <a16:colId xmlns:a16="http://schemas.microsoft.com/office/drawing/2014/main" val="422199578"/>
                    </a:ext>
                  </a:extLst>
                </a:gridCol>
              </a:tblGrid>
              <a:tr h="370840">
                <a:tc>
                  <a:txBody>
                    <a:bodyPr/>
                    <a:lstStyle/>
                    <a:p>
                      <a:pPr algn="l"/>
                      <a:r>
                        <a:rPr lang="en-US" altLang="zh-CN" sz="2000" b="1">
                          <a:solidFill>
                            <a:schemeClr val="accent2">
                              <a:lumMod val="50000"/>
                            </a:schemeClr>
                          </a:solidFill>
                        </a:rPr>
                        <a:t>A.  </a:t>
                      </a:r>
                      <a:r>
                        <a:rPr lang="zh-CN" altLang="en-US" sz="2000" b="1">
                          <a:solidFill>
                            <a:schemeClr val="accent2">
                              <a:lumMod val="50000"/>
                            </a:schemeClr>
                          </a:solidFill>
                        </a:rPr>
                        <a:t>闭包的定义</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B.  </a:t>
                      </a:r>
                      <a:r>
                        <a:rPr lang="zh-CN" altLang="en-US" sz="2000" b="1">
                          <a:solidFill>
                            <a:schemeClr val="accent2">
                              <a:lumMod val="50000"/>
                            </a:schemeClr>
                          </a:solidFill>
                        </a:rPr>
                        <a:t>关系闭包保持子集关系</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C. </a:t>
                      </a:r>
                      <a:r>
                        <a:rPr lang="zh-CN" altLang="en-US" sz="2000" b="1">
                          <a:solidFill>
                            <a:schemeClr val="accent2">
                              <a:lumMod val="50000"/>
                            </a:schemeClr>
                          </a:solidFill>
                        </a:rPr>
                        <a:t>关系闭包的最小性</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1987847776"/>
                  </a:ext>
                </a:extLst>
              </a:tr>
              <a:tr h="370840">
                <a:tc>
                  <a:txBody>
                    <a:bodyPr/>
                    <a:lstStyle/>
                    <a:p>
                      <a:pPr algn="l"/>
                      <a:r>
                        <a:rPr lang="en-US" altLang="zh-CN" sz="2000" b="1">
                          <a:solidFill>
                            <a:schemeClr val="accent2">
                              <a:lumMod val="50000"/>
                            </a:schemeClr>
                          </a:solidFill>
                        </a:rPr>
                        <a:t>D.  </a:t>
                      </a:r>
                      <a:r>
                        <a:rPr lang="zh-CN" altLang="en-US" sz="2000" b="1">
                          <a:solidFill>
                            <a:schemeClr val="accent2">
                              <a:lumMod val="50000"/>
                            </a:schemeClr>
                          </a:solidFill>
                        </a:rPr>
                        <a:t>集合并的性质</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E.  </a:t>
                      </a:r>
                      <a:r>
                        <a:rPr lang="zh-CN" altLang="en-US" sz="2000" b="1">
                          <a:solidFill>
                            <a:schemeClr val="accent2">
                              <a:lumMod val="50000"/>
                            </a:schemeClr>
                          </a:solidFill>
                        </a:rPr>
                        <a:t>集合并保持子集关系</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F.  </a:t>
                      </a:r>
                      <a:r>
                        <a:rPr lang="zh-CN" altLang="en-US" sz="2000" b="1">
                          <a:solidFill>
                            <a:schemeClr val="accent2">
                              <a:lumMod val="50000"/>
                            </a:schemeClr>
                          </a:solidFill>
                        </a:rPr>
                        <a:t>对称关系的并仍然是对称关系</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2406724013"/>
                  </a:ext>
                </a:extLst>
              </a:tr>
            </a:tbl>
          </a:graphicData>
        </a:graphic>
      </p:graphicFrame>
      <mc:AlternateContent xmlns:mc="http://schemas.openxmlformats.org/markup-compatibility/2006" xmlns:a14="http://schemas.microsoft.com/office/drawing/2010/main">
        <mc:Choice Requires="a14">
          <p:sp>
            <p:nvSpPr>
              <p:cNvPr id="27" name="矩形 26">
                <a:extLst>
                  <a:ext uri="{FF2B5EF4-FFF2-40B4-BE49-F238E27FC236}">
                    <a16:creationId xmlns:a16="http://schemas.microsoft.com/office/drawing/2014/main" id="{00E9633E-EC8E-45CC-81CC-76A3CBA75B88}"/>
                  </a:ext>
                </a:extLst>
              </p:cNvPr>
              <p:cNvSpPr/>
              <p:nvPr/>
            </p:nvSpPr>
            <p:spPr>
              <a:xfrm>
                <a:off x="7986804" y="2635130"/>
                <a:ext cx="3893817" cy="692626"/>
              </a:xfrm>
              <a:prstGeom prst="rect">
                <a:avLst/>
              </a:prstGeom>
              <a:solidFill>
                <a:schemeClr val="accent4">
                  <a:lumMod val="20000"/>
                  <a:lumOff val="80000"/>
                </a:schemeClr>
              </a:solidFill>
            </p:spPr>
            <p:txBody>
              <a:bodyPr wrap="square">
                <a:spAutoFit/>
              </a:bodyPr>
              <a:lstStyle/>
              <a:p>
                <a:pPr>
                  <a:lnSpc>
                    <a:spcPts val="2400"/>
                  </a:lnSpc>
                </a:pPr>
                <a:r>
                  <a:rPr lang="zh-CN" altLang="en-US" b="1">
                    <a:solidFill>
                      <a:schemeClr val="accent2">
                        <a:lumMod val="50000"/>
                      </a:schemeClr>
                    </a:solidFill>
                  </a:rPr>
                  <a:t>根据证明</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𝒓</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𝑹</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𝑺</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𝒓</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𝑹</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𝒓</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𝑺</m:t>
                        </m:r>
                      </m:e>
                    </m:d>
                  </m:oMath>
                </a14:m>
                <a:r>
                  <a:rPr lang="zh-CN" altLang="en-US" b="1">
                    <a:solidFill>
                      <a:schemeClr val="accent2">
                        <a:lumMod val="50000"/>
                      </a:schemeClr>
                    </a:solidFill>
                  </a:rPr>
                  <a:t>的思路，使用下面选项字母填空补全证明</a:t>
                </a:r>
                <a:endParaRPr lang="zh-CN" altLang="en-US"/>
              </a:p>
            </p:txBody>
          </p:sp>
        </mc:Choice>
        <mc:Fallback xmlns="">
          <p:sp>
            <p:nvSpPr>
              <p:cNvPr id="27" name="矩形 26">
                <a:extLst>
                  <a:ext uri="{FF2B5EF4-FFF2-40B4-BE49-F238E27FC236}">
                    <a16:creationId xmlns:a16="http://schemas.microsoft.com/office/drawing/2014/main" id="{00E9633E-EC8E-45CC-81CC-76A3CBA75B88}"/>
                  </a:ext>
                </a:extLst>
              </p:cNvPr>
              <p:cNvSpPr>
                <a:spLocks noRot="1" noChangeAspect="1" noMove="1" noResize="1" noEditPoints="1" noAdjustHandles="1" noChangeArrowheads="1" noChangeShapeType="1" noTextEdit="1"/>
              </p:cNvSpPr>
              <p:nvPr/>
            </p:nvSpPr>
            <p:spPr>
              <a:xfrm>
                <a:off x="7986804" y="2635130"/>
                <a:ext cx="3893817" cy="692626"/>
              </a:xfrm>
              <a:prstGeom prst="rect">
                <a:avLst/>
              </a:prstGeom>
              <a:blipFill>
                <a:blip r:embed="rId7"/>
                <a:stretch>
                  <a:fillRect l="-1252" t="-1754" r="-1408" b="-13158"/>
                </a:stretch>
              </a:blipFill>
            </p:spPr>
            <p:txBody>
              <a:bodyPr/>
              <a:lstStyle/>
              <a:p>
                <a:r>
                  <a:rPr lang="zh-CN" altLang="en-US">
                    <a:noFill/>
                  </a:rPr>
                  <a:t> </a:t>
                </a:r>
              </a:p>
            </p:txBody>
          </p:sp>
        </mc:Fallback>
      </mc:AlternateContent>
      <p:cxnSp>
        <p:nvCxnSpPr>
          <p:cNvPr id="30" name="直接连接符 29">
            <a:extLst>
              <a:ext uri="{FF2B5EF4-FFF2-40B4-BE49-F238E27FC236}">
                <a16:creationId xmlns:a16="http://schemas.microsoft.com/office/drawing/2014/main" id="{860E9176-E980-4C98-B598-2B58ABB68C4A}"/>
              </a:ext>
            </a:extLst>
          </p:cNvPr>
          <p:cNvCxnSpPr/>
          <p:nvPr/>
        </p:nvCxnSpPr>
        <p:spPr>
          <a:xfrm>
            <a:off x="6400800" y="3677335"/>
            <a:ext cx="2539269" cy="0"/>
          </a:xfrm>
          <a:prstGeom prst="line">
            <a:avLst/>
          </a:prstGeom>
          <a:ln w="158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77FF8708-90EC-4F2D-9CEE-88E9EC26C200}"/>
              </a:ext>
            </a:extLst>
          </p:cNvPr>
          <p:cNvCxnSpPr>
            <a:cxnSpLocks/>
          </p:cNvCxnSpPr>
          <p:nvPr/>
        </p:nvCxnSpPr>
        <p:spPr>
          <a:xfrm>
            <a:off x="9026685" y="4553361"/>
            <a:ext cx="2327663" cy="0"/>
          </a:xfrm>
          <a:prstGeom prst="line">
            <a:avLst/>
          </a:prstGeom>
          <a:ln w="158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BDFA98D0-52E9-48F3-80F8-1A9044693DC9}"/>
              </a:ext>
            </a:extLst>
          </p:cNvPr>
          <p:cNvCxnSpPr>
            <a:cxnSpLocks/>
          </p:cNvCxnSpPr>
          <p:nvPr/>
        </p:nvCxnSpPr>
        <p:spPr>
          <a:xfrm>
            <a:off x="4770449" y="5296722"/>
            <a:ext cx="2097419" cy="0"/>
          </a:xfrm>
          <a:prstGeom prst="line">
            <a:avLst/>
          </a:prstGeom>
          <a:ln w="158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99EA6D65-8DBE-482D-AF4E-6D830A9EE899}"/>
              </a:ext>
            </a:extLst>
          </p:cNvPr>
          <p:cNvCxnSpPr>
            <a:cxnSpLocks/>
          </p:cNvCxnSpPr>
          <p:nvPr/>
        </p:nvCxnSpPr>
        <p:spPr>
          <a:xfrm>
            <a:off x="4211284" y="4046822"/>
            <a:ext cx="1607874" cy="0"/>
          </a:xfrm>
          <a:prstGeom prst="line">
            <a:avLst/>
          </a:prstGeom>
          <a:ln w="158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294AA95D-03E2-4920-90E1-A218D720D515}"/>
              </a:ext>
            </a:extLst>
          </p:cNvPr>
          <p:cNvCxnSpPr>
            <a:cxnSpLocks/>
          </p:cNvCxnSpPr>
          <p:nvPr/>
        </p:nvCxnSpPr>
        <p:spPr>
          <a:xfrm>
            <a:off x="7670434" y="4921752"/>
            <a:ext cx="3387885" cy="0"/>
          </a:xfrm>
          <a:prstGeom prst="line">
            <a:avLst/>
          </a:prstGeom>
          <a:ln w="158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B08FCE8E-BE0B-4C95-890C-CE3266DB8A1E}"/>
              </a:ext>
            </a:extLst>
          </p:cNvPr>
          <p:cNvCxnSpPr>
            <a:cxnSpLocks/>
          </p:cNvCxnSpPr>
          <p:nvPr/>
        </p:nvCxnSpPr>
        <p:spPr>
          <a:xfrm flipV="1">
            <a:off x="4770449" y="4553361"/>
            <a:ext cx="1268538" cy="1096"/>
          </a:xfrm>
          <a:prstGeom prst="line">
            <a:avLst/>
          </a:prstGeom>
          <a:ln w="15875">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4589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关系闭包的定义与基本性质</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第二十讲  关系的闭包</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8</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关系闭包性质证明练习</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1F6A8D2C-79E1-4F7B-9AD4-4E430976B90D}"/>
                  </a:ext>
                </a:extLst>
              </p:cNvPr>
              <p:cNvSpPr txBox="1"/>
              <p:nvPr/>
            </p:nvSpPr>
            <p:spPr>
              <a:xfrm>
                <a:off x="759486" y="1578931"/>
                <a:ext cx="10673025" cy="984885"/>
              </a:xfrm>
              <a:prstGeom prst="rect">
                <a:avLst/>
              </a:prstGeom>
              <a:solidFill>
                <a:schemeClr val="accent5">
                  <a:lumMod val="20000"/>
                  <a:lumOff val="80000"/>
                </a:schemeClr>
              </a:solidFill>
            </p:spPr>
            <p:txBody>
              <a:bodyPr wrap="square" rtlCol="0">
                <a:spAutoFit/>
              </a:bodyPr>
              <a:lstStyle/>
              <a:p>
                <a:pPr algn="ctr">
                  <a:spcBef>
                    <a:spcPts val="600"/>
                  </a:spcBef>
                  <a:spcAft>
                    <a:spcPts val="600"/>
                  </a:spcAft>
                </a:pPr>
                <a:r>
                  <a:rPr lang="zh-CN" altLang="en-US" sz="2400" b="1">
                    <a:solidFill>
                      <a:srgbClr val="C00000"/>
                    </a:solidFill>
                    <a:latin typeface="+mn-ea"/>
                  </a:rPr>
                  <a:t>关系闭包与关系并</a:t>
                </a:r>
                <a:endParaRPr lang="en-US" altLang="zh-CN" sz="2400" b="1">
                  <a:solidFill>
                    <a:srgbClr val="C00000"/>
                  </a:solidFill>
                  <a:latin typeface="+mn-ea"/>
                </a:endParaRPr>
              </a:p>
              <a:p>
                <a:pPr>
                  <a:spcBef>
                    <a:spcPts val="600"/>
                  </a:spcBef>
                  <a:spcAft>
                    <a:spcPts val="600"/>
                  </a:spcAft>
                </a:pPr>
                <a14:m>
                  <m:oMathPara xmlns:m="http://schemas.openxmlformats.org/officeDocument/2006/math">
                    <m:oMathParaPr>
                      <m:jc m:val="centerGroup"/>
                    </m:oMathParaPr>
                    <m:oMath xmlns:m="http://schemas.openxmlformats.org/officeDocument/2006/math">
                      <m:r>
                        <a:rPr lang="en-US" altLang="zh-CN" sz="2400" b="1" i="1" smtClean="0">
                          <a:solidFill>
                            <a:srgbClr val="002060"/>
                          </a:solidFill>
                          <a:latin typeface="Cambria Math" panose="02040503050406030204" pitchFamily="18" charset="0"/>
                          <a:ea typeface="楷体" panose="02010609060101010101" pitchFamily="49" charset="-122"/>
                        </a:rPr>
                        <m:t>𝒓</m:t>
                      </m:r>
                      <m:d>
                        <m:dPr>
                          <m:ctrlPr>
                            <a:rPr lang="en-US" altLang="zh-CN" sz="2400" b="1" i="1" smtClean="0">
                              <a:solidFill>
                                <a:srgbClr val="002060"/>
                              </a:solidFill>
                              <a:latin typeface="Cambria Math" panose="02040503050406030204" pitchFamily="18" charset="0"/>
                              <a:ea typeface="楷体" panose="02010609060101010101" pitchFamily="49" charset="-122"/>
                            </a:rPr>
                          </m:ctrlPr>
                        </m:dPr>
                        <m:e>
                          <m:r>
                            <a:rPr lang="en-US" altLang="zh-CN" sz="2400" b="1" i="1" smtClean="0">
                              <a:solidFill>
                                <a:srgbClr val="002060"/>
                              </a:solidFill>
                              <a:latin typeface="Cambria Math" panose="02040503050406030204" pitchFamily="18" charset="0"/>
                              <a:ea typeface="楷体" panose="02010609060101010101" pitchFamily="49" charset="-122"/>
                            </a:rPr>
                            <m:t>𝑹</m:t>
                          </m:r>
                          <m:r>
                            <a:rPr lang="en-US" altLang="zh-CN" sz="2400" b="1" i="1" smtClean="0">
                              <a:solidFill>
                                <a:srgbClr val="002060"/>
                              </a:solidFill>
                              <a:latin typeface="Cambria Math" panose="02040503050406030204" pitchFamily="18" charset="0"/>
                              <a:ea typeface="楷体" panose="02010609060101010101" pitchFamily="49" charset="-122"/>
                            </a:rPr>
                            <m:t>∪</m:t>
                          </m:r>
                          <m:r>
                            <a:rPr lang="en-US" altLang="zh-CN" sz="2400" b="1" i="1" smtClean="0">
                              <a:solidFill>
                                <a:srgbClr val="002060"/>
                              </a:solidFill>
                              <a:latin typeface="Cambria Math" panose="02040503050406030204" pitchFamily="18" charset="0"/>
                              <a:ea typeface="楷体" panose="02010609060101010101" pitchFamily="49" charset="-122"/>
                            </a:rPr>
                            <m:t>𝑺</m:t>
                          </m:r>
                        </m:e>
                      </m:d>
                      <m:r>
                        <a:rPr lang="en-US" altLang="zh-CN" sz="2400" b="1" i="1" smtClean="0">
                          <a:solidFill>
                            <a:srgbClr val="002060"/>
                          </a:solidFill>
                          <a:latin typeface="Cambria Math" panose="02040503050406030204" pitchFamily="18" charset="0"/>
                          <a:ea typeface="楷体" panose="02010609060101010101" pitchFamily="49" charset="-122"/>
                        </a:rPr>
                        <m:t>=</m:t>
                      </m:r>
                      <m:r>
                        <a:rPr lang="en-US" altLang="zh-CN" sz="2400" b="1" i="1" smtClean="0">
                          <a:solidFill>
                            <a:srgbClr val="002060"/>
                          </a:solidFill>
                          <a:latin typeface="Cambria Math" panose="02040503050406030204" pitchFamily="18" charset="0"/>
                          <a:ea typeface="楷体" panose="02010609060101010101" pitchFamily="49" charset="-122"/>
                        </a:rPr>
                        <m:t>𝒓</m:t>
                      </m:r>
                      <m:d>
                        <m:dPr>
                          <m:ctrlPr>
                            <a:rPr lang="en-US" altLang="zh-CN" sz="2400" b="1" i="1" smtClean="0">
                              <a:solidFill>
                                <a:srgbClr val="002060"/>
                              </a:solidFill>
                              <a:latin typeface="Cambria Math" panose="02040503050406030204" pitchFamily="18" charset="0"/>
                              <a:ea typeface="楷体" panose="02010609060101010101" pitchFamily="49" charset="-122"/>
                            </a:rPr>
                          </m:ctrlPr>
                        </m:dPr>
                        <m:e>
                          <m:r>
                            <a:rPr lang="en-US" altLang="zh-CN" sz="2400" b="1" i="1" smtClean="0">
                              <a:solidFill>
                                <a:srgbClr val="002060"/>
                              </a:solidFill>
                              <a:latin typeface="Cambria Math" panose="02040503050406030204" pitchFamily="18" charset="0"/>
                              <a:ea typeface="楷体" panose="02010609060101010101" pitchFamily="49" charset="-122"/>
                            </a:rPr>
                            <m:t>𝑹</m:t>
                          </m:r>
                        </m:e>
                      </m:d>
                      <m:r>
                        <a:rPr lang="en-US" altLang="zh-CN" sz="2400" b="1" i="1" smtClean="0">
                          <a:solidFill>
                            <a:srgbClr val="002060"/>
                          </a:solidFill>
                          <a:latin typeface="Cambria Math" panose="02040503050406030204" pitchFamily="18" charset="0"/>
                          <a:ea typeface="楷体" panose="02010609060101010101" pitchFamily="49" charset="-122"/>
                        </a:rPr>
                        <m:t>∪</m:t>
                      </m:r>
                      <m:r>
                        <a:rPr lang="en-US" altLang="zh-CN" sz="2400" b="1" i="1" smtClean="0">
                          <a:solidFill>
                            <a:srgbClr val="002060"/>
                          </a:solidFill>
                          <a:latin typeface="Cambria Math" panose="02040503050406030204" pitchFamily="18" charset="0"/>
                          <a:ea typeface="楷体" panose="02010609060101010101" pitchFamily="49" charset="-122"/>
                        </a:rPr>
                        <m:t>𝒓</m:t>
                      </m:r>
                      <m:d>
                        <m:dPr>
                          <m:ctrlPr>
                            <a:rPr lang="en-US" altLang="zh-CN" sz="2400" b="1" i="1" smtClean="0">
                              <a:solidFill>
                                <a:srgbClr val="002060"/>
                              </a:solidFill>
                              <a:latin typeface="Cambria Math" panose="02040503050406030204" pitchFamily="18" charset="0"/>
                              <a:ea typeface="楷体" panose="02010609060101010101" pitchFamily="49" charset="-122"/>
                            </a:rPr>
                          </m:ctrlPr>
                        </m:dPr>
                        <m:e>
                          <m:r>
                            <a:rPr lang="en-US" altLang="zh-CN" sz="2400" b="1" i="1" smtClean="0">
                              <a:solidFill>
                                <a:srgbClr val="002060"/>
                              </a:solidFill>
                              <a:latin typeface="Cambria Math" panose="02040503050406030204" pitchFamily="18" charset="0"/>
                              <a:ea typeface="楷体" panose="02010609060101010101" pitchFamily="49" charset="-122"/>
                            </a:rPr>
                            <m:t>𝑺</m:t>
                          </m:r>
                        </m:e>
                      </m:d>
                      <m:r>
                        <a:rPr lang="en-US" altLang="zh-CN" sz="2400" b="1" i="1" smtClean="0">
                          <a:solidFill>
                            <a:srgbClr val="002060"/>
                          </a:solidFill>
                          <a:latin typeface="Cambria Math" panose="02040503050406030204" pitchFamily="18" charset="0"/>
                          <a:ea typeface="楷体" panose="02010609060101010101" pitchFamily="49" charset="-122"/>
                        </a:rPr>
                        <m:t>          </m:t>
                      </m:r>
                      <m:r>
                        <a:rPr lang="en-US" altLang="zh-CN" sz="2400" b="1" i="1" smtClean="0">
                          <a:solidFill>
                            <a:srgbClr val="002060"/>
                          </a:solidFill>
                          <a:latin typeface="Cambria Math" panose="02040503050406030204" pitchFamily="18" charset="0"/>
                          <a:ea typeface="楷体" panose="02010609060101010101" pitchFamily="49" charset="-122"/>
                        </a:rPr>
                        <m:t>𝒔</m:t>
                      </m:r>
                      <m:d>
                        <m:dPr>
                          <m:ctrlPr>
                            <a:rPr lang="en-US" altLang="zh-CN" sz="2400" b="1" i="1">
                              <a:solidFill>
                                <a:srgbClr val="002060"/>
                              </a:solidFill>
                              <a:latin typeface="Cambria Math" panose="02040503050406030204" pitchFamily="18" charset="0"/>
                              <a:ea typeface="楷体" panose="02010609060101010101" pitchFamily="49" charset="-122"/>
                            </a:rPr>
                          </m:ctrlPr>
                        </m:dPr>
                        <m:e>
                          <m:r>
                            <a:rPr lang="en-US" altLang="zh-CN" sz="2400" b="1" i="1">
                              <a:solidFill>
                                <a:srgbClr val="002060"/>
                              </a:solidFill>
                              <a:latin typeface="Cambria Math" panose="02040503050406030204" pitchFamily="18" charset="0"/>
                              <a:ea typeface="楷体" panose="02010609060101010101" pitchFamily="49" charset="-122"/>
                            </a:rPr>
                            <m:t>𝑹</m:t>
                          </m:r>
                          <m:r>
                            <a:rPr lang="en-US" altLang="zh-CN" sz="2400" b="1" i="1">
                              <a:solidFill>
                                <a:srgbClr val="002060"/>
                              </a:solidFill>
                              <a:latin typeface="Cambria Math" panose="02040503050406030204" pitchFamily="18" charset="0"/>
                              <a:ea typeface="楷体" panose="02010609060101010101" pitchFamily="49" charset="-122"/>
                            </a:rPr>
                            <m:t>∪</m:t>
                          </m:r>
                          <m:r>
                            <a:rPr lang="en-US" altLang="zh-CN" sz="2400" b="1" i="1">
                              <a:solidFill>
                                <a:srgbClr val="002060"/>
                              </a:solidFill>
                              <a:latin typeface="Cambria Math" panose="02040503050406030204" pitchFamily="18" charset="0"/>
                              <a:ea typeface="楷体" panose="02010609060101010101" pitchFamily="49" charset="-122"/>
                            </a:rPr>
                            <m:t>𝑺</m:t>
                          </m:r>
                        </m:e>
                      </m:d>
                      <m:r>
                        <a:rPr lang="en-US" altLang="zh-CN" sz="2400" b="1" i="1">
                          <a:solidFill>
                            <a:srgbClr val="002060"/>
                          </a:solidFill>
                          <a:latin typeface="Cambria Math" panose="02040503050406030204" pitchFamily="18" charset="0"/>
                          <a:ea typeface="楷体" panose="02010609060101010101" pitchFamily="49" charset="-122"/>
                        </a:rPr>
                        <m:t>=</m:t>
                      </m:r>
                      <m:r>
                        <a:rPr lang="en-US" altLang="zh-CN" sz="2400" b="1" i="1" smtClean="0">
                          <a:solidFill>
                            <a:srgbClr val="002060"/>
                          </a:solidFill>
                          <a:latin typeface="Cambria Math" panose="02040503050406030204" pitchFamily="18" charset="0"/>
                          <a:ea typeface="楷体" panose="02010609060101010101" pitchFamily="49" charset="-122"/>
                        </a:rPr>
                        <m:t>𝒔</m:t>
                      </m:r>
                      <m:d>
                        <m:dPr>
                          <m:ctrlPr>
                            <a:rPr lang="en-US" altLang="zh-CN" sz="2400" b="1" i="1">
                              <a:solidFill>
                                <a:srgbClr val="002060"/>
                              </a:solidFill>
                              <a:latin typeface="Cambria Math" panose="02040503050406030204" pitchFamily="18" charset="0"/>
                              <a:ea typeface="楷体" panose="02010609060101010101" pitchFamily="49" charset="-122"/>
                            </a:rPr>
                          </m:ctrlPr>
                        </m:dPr>
                        <m:e>
                          <m:r>
                            <a:rPr lang="en-US" altLang="zh-CN" sz="2400" b="1" i="1">
                              <a:solidFill>
                                <a:srgbClr val="002060"/>
                              </a:solidFill>
                              <a:latin typeface="Cambria Math" panose="02040503050406030204" pitchFamily="18" charset="0"/>
                              <a:ea typeface="楷体" panose="02010609060101010101" pitchFamily="49" charset="-122"/>
                            </a:rPr>
                            <m:t>𝑹</m:t>
                          </m:r>
                        </m:e>
                      </m:d>
                      <m:r>
                        <a:rPr lang="en-US" altLang="zh-CN" sz="2400" b="1" i="1">
                          <a:solidFill>
                            <a:srgbClr val="002060"/>
                          </a:solidFill>
                          <a:latin typeface="Cambria Math" panose="02040503050406030204" pitchFamily="18" charset="0"/>
                          <a:ea typeface="楷体" panose="02010609060101010101" pitchFamily="49" charset="-122"/>
                        </a:rPr>
                        <m:t>∪</m:t>
                      </m:r>
                      <m:r>
                        <a:rPr lang="en-US" altLang="zh-CN" sz="2400" b="1" i="1" smtClean="0">
                          <a:solidFill>
                            <a:srgbClr val="002060"/>
                          </a:solidFill>
                          <a:latin typeface="Cambria Math" panose="02040503050406030204" pitchFamily="18" charset="0"/>
                          <a:ea typeface="楷体" panose="02010609060101010101" pitchFamily="49" charset="-122"/>
                        </a:rPr>
                        <m:t>𝒔</m:t>
                      </m:r>
                      <m:d>
                        <m:dPr>
                          <m:ctrlPr>
                            <a:rPr lang="en-US" altLang="zh-CN" sz="2400" b="1" i="1" smtClean="0">
                              <a:solidFill>
                                <a:srgbClr val="002060"/>
                              </a:solidFill>
                              <a:latin typeface="Cambria Math" panose="02040503050406030204" pitchFamily="18" charset="0"/>
                              <a:ea typeface="楷体" panose="02010609060101010101" pitchFamily="49" charset="-122"/>
                            </a:rPr>
                          </m:ctrlPr>
                        </m:dPr>
                        <m:e>
                          <m:r>
                            <a:rPr lang="en-US" altLang="zh-CN" sz="2400" b="1" i="1">
                              <a:solidFill>
                                <a:srgbClr val="002060"/>
                              </a:solidFill>
                              <a:latin typeface="Cambria Math" panose="02040503050406030204" pitchFamily="18" charset="0"/>
                              <a:ea typeface="楷体" panose="02010609060101010101" pitchFamily="49" charset="-122"/>
                            </a:rPr>
                            <m:t>𝑺</m:t>
                          </m:r>
                        </m:e>
                      </m:d>
                      <m:r>
                        <a:rPr lang="en-US" altLang="zh-CN" sz="2400" b="1" i="1" smtClean="0">
                          <a:solidFill>
                            <a:srgbClr val="002060"/>
                          </a:solidFill>
                          <a:latin typeface="Cambria Math" panose="02040503050406030204" pitchFamily="18" charset="0"/>
                          <a:ea typeface="楷体" panose="02010609060101010101" pitchFamily="49" charset="-122"/>
                        </a:rPr>
                        <m:t>         </m:t>
                      </m:r>
                      <m:r>
                        <a:rPr lang="en-US" altLang="zh-CN" sz="2400" b="1" i="1" smtClean="0">
                          <a:solidFill>
                            <a:srgbClr val="002060"/>
                          </a:solidFill>
                          <a:latin typeface="Cambria Math" panose="02040503050406030204" pitchFamily="18" charset="0"/>
                          <a:ea typeface="楷体" panose="02010609060101010101" pitchFamily="49" charset="-122"/>
                        </a:rPr>
                        <m:t>𝒕</m:t>
                      </m:r>
                      <m:d>
                        <m:dPr>
                          <m:ctrlPr>
                            <a:rPr lang="en-US" altLang="zh-CN" sz="2400" b="1" i="1">
                              <a:solidFill>
                                <a:srgbClr val="002060"/>
                              </a:solidFill>
                              <a:latin typeface="Cambria Math" panose="02040503050406030204" pitchFamily="18" charset="0"/>
                              <a:ea typeface="楷体" panose="02010609060101010101" pitchFamily="49" charset="-122"/>
                            </a:rPr>
                          </m:ctrlPr>
                        </m:dPr>
                        <m:e>
                          <m:r>
                            <a:rPr lang="en-US" altLang="zh-CN" sz="2400" b="1" i="1">
                              <a:solidFill>
                                <a:srgbClr val="002060"/>
                              </a:solidFill>
                              <a:latin typeface="Cambria Math" panose="02040503050406030204" pitchFamily="18" charset="0"/>
                              <a:ea typeface="楷体" panose="02010609060101010101" pitchFamily="49" charset="-122"/>
                            </a:rPr>
                            <m:t>𝑹</m:t>
                          </m:r>
                          <m:r>
                            <a:rPr lang="en-US" altLang="zh-CN" sz="2400" b="1" i="1" smtClean="0">
                              <a:solidFill>
                                <a:srgbClr val="002060"/>
                              </a:solidFill>
                              <a:latin typeface="Cambria Math" panose="02040503050406030204" pitchFamily="18" charset="0"/>
                              <a:ea typeface="楷体" panose="02010609060101010101" pitchFamily="49" charset="-122"/>
                            </a:rPr>
                            <m:t>)</m:t>
                          </m:r>
                          <m:r>
                            <a:rPr lang="en-US" altLang="zh-CN" sz="2400" b="1" i="1">
                              <a:solidFill>
                                <a:srgbClr val="002060"/>
                              </a:solidFill>
                              <a:latin typeface="Cambria Math" panose="02040503050406030204" pitchFamily="18" charset="0"/>
                              <a:ea typeface="楷体" panose="02010609060101010101" pitchFamily="49" charset="-122"/>
                            </a:rPr>
                            <m:t>∪</m:t>
                          </m:r>
                          <m:r>
                            <a:rPr lang="en-US" altLang="zh-CN" sz="2400" b="1" i="1" smtClean="0">
                              <a:solidFill>
                                <a:srgbClr val="002060"/>
                              </a:solidFill>
                              <a:latin typeface="Cambria Math" panose="02040503050406030204" pitchFamily="18" charset="0"/>
                              <a:ea typeface="楷体" panose="02010609060101010101" pitchFamily="49" charset="-122"/>
                            </a:rPr>
                            <m:t>𝒕</m:t>
                          </m:r>
                          <m:r>
                            <a:rPr lang="en-US" altLang="zh-CN" sz="2400" b="1" i="1" smtClean="0">
                              <a:solidFill>
                                <a:srgbClr val="002060"/>
                              </a:solidFill>
                              <a:latin typeface="Cambria Math" panose="02040503050406030204" pitchFamily="18" charset="0"/>
                              <a:ea typeface="楷体" panose="02010609060101010101" pitchFamily="49" charset="-122"/>
                            </a:rPr>
                            <m:t>(</m:t>
                          </m:r>
                          <m:r>
                            <a:rPr lang="en-US" altLang="zh-CN" sz="2400" b="1" i="1">
                              <a:solidFill>
                                <a:srgbClr val="002060"/>
                              </a:solidFill>
                              <a:latin typeface="Cambria Math" panose="02040503050406030204" pitchFamily="18" charset="0"/>
                              <a:ea typeface="楷体" panose="02010609060101010101" pitchFamily="49" charset="-122"/>
                            </a:rPr>
                            <m:t>𝑺</m:t>
                          </m:r>
                        </m:e>
                      </m:d>
                      <m:r>
                        <a:rPr lang="en-US" altLang="zh-CN" sz="2400" b="1" i="1" smtClean="0">
                          <a:solidFill>
                            <a:srgbClr val="002060"/>
                          </a:solidFill>
                          <a:latin typeface="Cambria Math" panose="02040503050406030204" pitchFamily="18" charset="0"/>
                          <a:ea typeface="楷体" panose="02010609060101010101" pitchFamily="49" charset="-122"/>
                        </a:rPr>
                        <m:t>⊆</m:t>
                      </m:r>
                      <m:r>
                        <a:rPr lang="en-US" altLang="zh-CN" sz="2400" b="1" i="1" smtClean="0">
                          <a:solidFill>
                            <a:srgbClr val="002060"/>
                          </a:solidFill>
                          <a:latin typeface="Cambria Math" panose="02040503050406030204" pitchFamily="18" charset="0"/>
                          <a:ea typeface="楷体" panose="02010609060101010101" pitchFamily="49" charset="-122"/>
                        </a:rPr>
                        <m:t>𝒕</m:t>
                      </m:r>
                      <m:d>
                        <m:dPr>
                          <m:ctrlPr>
                            <a:rPr lang="en-US" altLang="zh-CN" sz="2400" b="1" i="1">
                              <a:solidFill>
                                <a:srgbClr val="002060"/>
                              </a:solidFill>
                              <a:latin typeface="Cambria Math" panose="02040503050406030204" pitchFamily="18" charset="0"/>
                              <a:ea typeface="楷体" panose="02010609060101010101" pitchFamily="49" charset="-122"/>
                            </a:rPr>
                          </m:ctrlPr>
                        </m:dPr>
                        <m:e>
                          <m:r>
                            <a:rPr lang="en-US" altLang="zh-CN" sz="2400" b="1" i="1" smtClean="0">
                              <a:solidFill>
                                <a:srgbClr val="002060"/>
                              </a:solidFill>
                              <a:latin typeface="Cambria Math" panose="02040503050406030204" pitchFamily="18" charset="0"/>
                              <a:ea typeface="楷体" panose="02010609060101010101" pitchFamily="49" charset="-122"/>
                            </a:rPr>
                            <m:t>𝑹</m:t>
                          </m:r>
                          <m:r>
                            <a:rPr lang="en-US" altLang="zh-CN" sz="2400" b="1" i="1" smtClean="0">
                              <a:solidFill>
                                <a:srgbClr val="002060"/>
                              </a:solidFill>
                              <a:latin typeface="Cambria Math" panose="02040503050406030204" pitchFamily="18" charset="0"/>
                              <a:ea typeface="楷体" panose="02010609060101010101" pitchFamily="49" charset="-122"/>
                            </a:rPr>
                            <m:t>∪</m:t>
                          </m:r>
                          <m:r>
                            <a:rPr lang="en-US" altLang="zh-CN" sz="2400" b="1" i="1" smtClean="0">
                              <a:solidFill>
                                <a:srgbClr val="002060"/>
                              </a:solidFill>
                              <a:latin typeface="Cambria Math" panose="02040503050406030204" pitchFamily="18" charset="0"/>
                              <a:ea typeface="楷体" panose="02010609060101010101" pitchFamily="49" charset="-122"/>
                            </a:rPr>
                            <m:t>𝑺</m:t>
                          </m:r>
                        </m:e>
                      </m:d>
                    </m:oMath>
                  </m:oMathPara>
                </a14:m>
                <a:endParaRPr lang="en-US" altLang="zh-CN" sz="2400" b="1">
                  <a:solidFill>
                    <a:srgbClr val="002060"/>
                  </a:solidFill>
                  <a:latin typeface="楷体" panose="02010609060101010101" pitchFamily="49" charset="-122"/>
                  <a:ea typeface="楷体" panose="02010609060101010101" pitchFamily="49" charset="-122"/>
                </a:endParaRPr>
              </a:p>
            </p:txBody>
          </p:sp>
        </mc:Choice>
        <mc:Fallback xmlns="">
          <p:sp>
            <p:nvSpPr>
              <p:cNvPr id="11" name="文本框 10">
                <a:extLst>
                  <a:ext uri="{FF2B5EF4-FFF2-40B4-BE49-F238E27FC236}">
                    <a16:creationId xmlns:a16="http://schemas.microsoft.com/office/drawing/2014/main" id="{1F6A8D2C-79E1-4F7B-9AD4-4E430976B90D}"/>
                  </a:ext>
                </a:extLst>
              </p:cNvPr>
              <p:cNvSpPr txBox="1">
                <a:spLocks noRot="1" noChangeAspect="1" noMove="1" noResize="1" noEditPoints="1" noAdjustHandles="1" noChangeArrowheads="1" noChangeShapeType="1" noTextEdit="1"/>
              </p:cNvSpPr>
              <p:nvPr/>
            </p:nvSpPr>
            <p:spPr>
              <a:xfrm>
                <a:off x="759486" y="1578931"/>
                <a:ext cx="10673025" cy="984885"/>
              </a:xfrm>
              <a:prstGeom prst="rect">
                <a:avLst/>
              </a:prstGeom>
              <a:blipFill>
                <a:blip r:embed="rId2"/>
                <a:stretch>
                  <a:fillRect t="-43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665083DC-16D8-4A90-A8C7-2B00778544AE}"/>
                  </a:ext>
                </a:extLst>
              </p:cNvPr>
              <p:cNvSpPr txBox="1"/>
              <p:nvPr/>
            </p:nvSpPr>
            <p:spPr>
              <a:xfrm>
                <a:off x="759486" y="1076268"/>
                <a:ext cx="4182417" cy="400110"/>
              </a:xfrm>
              <a:prstGeom prst="rect">
                <a:avLst/>
              </a:prstGeom>
              <a:solidFill>
                <a:schemeClr val="accent2">
                  <a:lumMod val="20000"/>
                  <a:lumOff val="80000"/>
                </a:schemeClr>
              </a:solidFill>
            </p:spPr>
            <p:txBody>
              <a:bodyPr wrap="square" rtlCol="0">
                <a:spAutoFit/>
              </a:bodyPr>
              <a:lstStyle/>
              <a:p>
                <a:pPr algn="ctr"/>
                <a:r>
                  <a:rPr lang="zh-CN" altLang="en-US" sz="2000" b="1">
                    <a:solidFill>
                      <a:schemeClr val="accent2">
                        <a:lumMod val="50000"/>
                      </a:schemeClr>
                    </a:solidFill>
                  </a:rPr>
                  <a:t>设</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𝑹</m:t>
                    </m:r>
                  </m:oMath>
                </a14:m>
                <a:r>
                  <a:rPr lang="zh-CN" altLang="en-US" sz="2000" b="1">
                    <a:solidFill>
                      <a:schemeClr val="accent2">
                        <a:lumMod val="50000"/>
                      </a:schemeClr>
                    </a:solidFill>
                  </a:rPr>
                  <a:t>和</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𝑺</m:t>
                    </m:r>
                  </m:oMath>
                </a14:m>
                <a:r>
                  <a:rPr lang="zh-CN" altLang="en-US" sz="2000" b="1">
                    <a:solidFill>
                      <a:schemeClr val="accent2">
                        <a:lumMod val="50000"/>
                      </a:schemeClr>
                    </a:solidFill>
                  </a:rPr>
                  <a:t>都是非空集</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𝑨</m:t>
                    </m:r>
                  </m:oMath>
                </a14:m>
                <a:r>
                  <a:rPr lang="zh-CN" altLang="en-US" sz="2000" b="1">
                    <a:solidFill>
                      <a:schemeClr val="accent2">
                        <a:lumMod val="50000"/>
                      </a:schemeClr>
                    </a:solidFill>
                  </a:rPr>
                  <a:t>上的关系</a:t>
                </a:r>
              </a:p>
            </p:txBody>
          </p:sp>
        </mc:Choice>
        <mc:Fallback xmlns="">
          <p:sp>
            <p:nvSpPr>
              <p:cNvPr id="12" name="文本框 11">
                <a:extLst>
                  <a:ext uri="{FF2B5EF4-FFF2-40B4-BE49-F238E27FC236}">
                    <a16:creationId xmlns:a16="http://schemas.microsoft.com/office/drawing/2014/main" id="{665083DC-16D8-4A90-A8C7-2B00778544AE}"/>
                  </a:ext>
                </a:extLst>
              </p:cNvPr>
              <p:cNvSpPr txBox="1">
                <a:spLocks noRot="1" noChangeAspect="1" noMove="1" noResize="1" noEditPoints="1" noAdjustHandles="1" noChangeArrowheads="1" noChangeShapeType="1" noTextEdit="1"/>
              </p:cNvSpPr>
              <p:nvPr/>
            </p:nvSpPr>
            <p:spPr>
              <a:xfrm>
                <a:off x="759486" y="1076268"/>
                <a:ext cx="4182417" cy="400110"/>
              </a:xfrm>
              <a:prstGeom prst="rect">
                <a:avLst/>
              </a:prstGeom>
              <a:blipFill>
                <a:blip r:embed="rId3"/>
                <a:stretch>
                  <a:fillRect t="-9231" b="-2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647076CC-B6B0-466C-A02A-F578BE259EBF}"/>
                  </a:ext>
                </a:extLst>
              </p:cNvPr>
              <p:cNvSpPr txBox="1"/>
              <p:nvPr/>
            </p:nvSpPr>
            <p:spPr>
              <a:xfrm>
                <a:off x="501053" y="2794777"/>
                <a:ext cx="11189887" cy="2574487"/>
              </a:xfrm>
              <a:prstGeom prst="rect">
                <a:avLst/>
              </a:prstGeom>
              <a:solidFill>
                <a:schemeClr val="accent6">
                  <a:lumMod val="20000"/>
                  <a:lumOff val="80000"/>
                  <a:alpha val="50000"/>
                </a:schemeClr>
              </a:solidFill>
            </p:spPr>
            <p:txBody>
              <a:bodyPr wrap="square" rtlCol="0">
                <a:spAutoFit/>
              </a:bodyPr>
              <a:lstStyle/>
              <a:p>
                <a:pPr algn="ctr">
                  <a:spcBef>
                    <a:spcPts val="900"/>
                  </a:spcBef>
                </a:pPr>
                <a:r>
                  <a:rPr lang="zh-CN" altLang="en-US" sz="2400" b="1">
                    <a:solidFill>
                      <a:srgbClr val="C00000"/>
                    </a:solidFill>
                  </a:rPr>
                  <a:t>证明</a:t>
                </a:r>
                <a14:m>
                  <m:oMath xmlns:m="http://schemas.openxmlformats.org/officeDocument/2006/math">
                    <m:r>
                      <a:rPr lang="en-US" altLang="zh-CN" sz="2400" b="1" i="1" smtClean="0">
                        <a:solidFill>
                          <a:srgbClr val="C00000"/>
                        </a:solidFill>
                        <a:latin typeface="Cambria Math" panose="02040503050406030204" pitchFamily="18" charset="0"/>
                      </a:rPr>
                      <m:t>𝒔</m:t>
                    </m:r>
                    <m:d>
                      <m:dPr>
                        <m:ctrlPr>
                          <a:rPr lang="en-US" altLang="zh-CN" sz="2400" b="1" i="1" smtClean="0">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𝑹</m:t>
                        </m:r>
                        <m:r>
                          <a:rPr lang="en-US" altLang="zh-CN" sz="2400" b="1" i="1" smtClean="0">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𝑺</m:t>
                        </m:r>
                      </m:e>
                    </m:d>
                    <m:r>
                      <a:rPr lang="en-US" altLang="zh-CN" sz="2400" b="1" i="1" smtClean="0">
                        <a:solidFill>
                          <a:srgbClr val="C00000"/>
                        </a:solidFill>
                        <a:latin typeface="Cambria Math" panose="02040503050406030204" pitchFamily="18" charset="0"/>
                      </a:rPr>
                      <m:t>= </m:t>
                    </m:r>
                    <m:r>
                      <a:rPr lang="en-US" altLang="zh-CN" sz="2400" b="1" i="1" smtClean="0">
                        <a:solidFill>
                          <a:srgbClr val="C00000"/>
                        </a:solidFill>
                        <a:latin typeface="Cambria Math" panose="02040503050406030204" pitchFamily="18" charset="0"/>
                      </a:rPr>
                      <m:t>𝒔</m:t>
                    </m:r>
                    <m:d>
                      <m:dPr>
                        <m:ctrlPr>
                          <a:rPr lang="en-US" altLang="zh-CN" sz="2400" b="1" i="1" smtClean="0">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𝑹</m:t>
                        </m:r>
                      </m:e>
                    </m:d>
                    <m:r>
                      <a:rPr lang="en-US" altLang="zh-CN" sz="2400" b="1" i="1" smtClean="0">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𝒔</m:t>
                    </m:r>
                    <m:d>
                      <m:dPr>
                        <m:ctrlPr>
                          <a:rPr lang="en-US" altLang="zh-CN" sz="2400" b="1" i="1" smtClean="0">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𝑺</m:t>
                        </m:r>
                      </m:e>
                    </m:d>
                  </m:oMath>
                </a14:m>
                <a:endParaRPr lang="en-US" altLang="zh-CN" sz="2400" b="1">
                  <a:solidFill>
                    <a:srgbClr val="C00000"/>
                  </a:solidFill>
                </a:endParaRPr>
              </a:p>
              <a:p>
                <a:pPr marL="342900" indent="-342900">
                  <a:lnSpc>
                    <a:spcPts val="3000"/>
                  </a:lnSpc>
                  <a:spcBef>
                    <a:spcPts val="900"/>
                  </a:spcBef>
                  <a:buFont typeface="Arial" panose="020B0604020202020204" pitchFamily="34" charset="0"/>
                  <a:buChar char="•"/>
                </a:pPr>
                <a:r>
                  <a:rPr lang="zh-CN" altLang="en-US" sz="2000" b="1">
                    <a:solidFill>
                      <a:srgbClr val="C00000"/>
                    </a:solidFill>
                  </a:rPr>
                  <a:t>证明</a:t>
                </a:r>
                <a14:m>
                  <m:oMath xmlns:m="http://schemas.openxmlformats.org/officeDocument/2006/math">
                    <m:r>
                      <a:rPr lang="en-US" altLang="zh-CN" sz="2000" b="1" i="1" smtClean="0">
                        <a:solidFill>
                          <a:srgbClr val="C00000"/>
                        </a:solidFill>
                        <a:latin typeface="Cambria Math" panose="02040503050406030204" pitchFamily="18" charset="0"/>
                      </a:rPr>
                      <m:t>𝒔</m:t>
                    </m:r>
                    <m:d>
                      <m:dPr>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𝑹</m:t>
                        </m:r>
                      </m:e>
                    </m:d>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𝒔</m:t>
                    </m:r>
                    <m:d>
                      <m:dPr>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𝑺</m:t>
                        </m:r>
                      </m:e>
                    </m:d>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𝒔</m:t>
                    </m:r>
                    <m:d>
                      <m:dPr>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𝑹</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𝑺</m:t>
                        </m:r>
                      </m:e>
                    </m:d>
                  </m:oMath>
                </a14:m>
                <a:r>
                  <a:rPr lang="zh-CN" altLang="en-US" sz="2000" b="1"/>
                  <a:t>：</a:t>
                </a:r>
                <a:r>
                  <a:rPr lang="zh-CN" altLang="en-US" sz="2000" b="1">
                    <a:solidFill>
                      <a:srgbClr val="002060"/>
                    </a:solidFill>
                    <a:latin typeface="楷体" panose="02010609060101010101" pitchFamily="49" charset="-122"/>
                    <a:ea typeface="楷体" panose="02010609060101010101" pitchFamily="49" charset="-122"/>
                  </a:rPr>
                  <a:t>因为</a:t>
                </a:r>
                <a14:m>
                  <m:oMath xmlns:m="http://schemas.openxmlformats.org/officeDocument/2006/math">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𝑺</m:t>
                    </m:r>
                  </m:oMath>
                </a14:m>
                <a:r>
                  <a:rPr lang="zh-CN" altLang="en-US" sz="2000" b="1">
                    <a:solidFill>
                      <a:srgbClr val="002060"/>
                    </a:solidFill>
                    <a:latin typeface="楷体" panose="02010609060101010101" pitchFamily="49" charset="-122"/>
                    <a:ea typeface="楷体" panose="02010609060101010101" pitchFamily="49" charset="-122"/>
                  </a:rPr>
                  <a:t>，由</a:t>
                </a:r>
                <a:r>
                  <a:rPr lang="zh-CN" altLang="en-US" sz="2000" b="1">
                    <a:solidFill>
                      <a:srgbClr val="C00000"/>
                    </a:solidFill>
                    <a:latin typeface="+mn-ea"/>
                  </a:rPr>
                  <a:t>关系闭包保持子集关系</a:t>
                </a:r>
                <a:r>
                  <a:rPr lang="zh-CN" altLang="en-US" sz="2000" b="1">
                    <a:solidFill>
                      <a:srgbClr val="002060"/>
                    </a:solidFill>
                    <a:latin typeface="楷体" panose="02010609060101010101" pitchFamily="49" charset="-122"/>
                    <a:ea typeface="楷体" panose="02010609060101010101" pitchFamily="49" charset="-122"/>
                  </a:rPr>
                  <a:t>有</a:t>
                </a:r>
                <a14:m>
                  <m:oMath xmlns:m="http://schemas.openxmlformats.org/officeDocument/2006/math">
                    <m:r>
                      <a:rPr lang="en-US" altLang="zh-CN" sz="2000" b="1" i="1" smtClean="0">
                        <a:solidFill>
                          <a:srgbClr val="002060"/>
                        </a:solidFill>
                        <a:latin typeface="Cambria Math" panose="02040503050406030204" pitchFamily="18" charset="0"/>
                      </a:rPr>
                      <m:t>𝒔</m:t>
                    </m:r>
                    <m:d>
                      <m:dPr>
                        <m:ctrlPr>
                          <a:rPr lang="en-US" altLang="zh-CN" sz="2000" b="1" i="1" smtClean="0">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𝑹</m:t>
                        </m:r>
                      </m:e>
                    </m:d>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𝒔</m:t>
                    </m:r>
                    <m:d>
                      <m:dPr>
                        <m:ctrlPr>
                          <a:rPr lang="en-US" altLang="zh-CN" sz="2000" b="1" i="1">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𝑹</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𝑺</m:t>
                        </m:r>
                      </m:e>
                    </m:d>
                  </m:oMath>
                </a14:m>
                <a:r>
                  <a:rPr lang="zh-CN" altLang="en-US" sz="2000" b="1">
                    <a:solidFill>
                      <a:srgbClr val="002060"/>
                    </a:solidFill>
                    <a:latin typeface="楷体" panose="02010609060101010101" pitchFamily="49" charset="-122"/>
                    <a:ea typeface="楷体" panose="02010609060101010101" pitchFamily="49" charset="-122"/>
                  </a:rPr>
                  <a:t>，同理有</a:t>
                </a:r>
                <a14:m>
                  <m:oMath xmlns:m="http://schemas.openxmlformats.org/officeDocument/2006/math">
                    <m:r>
                      <a:rPr lang="en-US" altLang="zh-CN" sz="2000" b="1" i="1" smtClean="0">
                        <a:solidFill>
                          <a:srgbClr val="002060"/>
                        </a:solidFill>
                        <a:latin typeface="Cambria Math" panose="02040503050406030204" pitchFamily="18" charset="0"/>
                      </a:rPr>
                      <m:t>𝒔</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𝑺</m:t>
                        </m:r>
                      </m:e>
                    </m:d>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𝒔</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𝑺</m:t>
                        </m:r>
                      </m:e>
                    </m:d>
                  </m:oMath>
                </a14:m>
                <a:r>
                  <a:rPr lang="zh-CN" altLang="en-US" sz="2000" b="1">
                    <a:solidFill>
                      <a:srgbClr val="002060"/>
                    </a:solidFill>
                    <a:latin typeface="楷体" panose="02010609060101010101" pitchFamily="49" charset="-122"/>
                    <a:ea typeface="楷体" panose="02010609060101010101" pitchFamily="49" charset="-122"/>
                  </a:rPr>
                  <a:t>，从而由</a:t>
                </a:r>
                <a:r>
                  <a:rPr lang="zh-CN" altLang="en-US" sz="2000" b="1">
                    <a:solidFill>
                      <a:srgbClr val="C00000"/>
                    </a:solidFill>
                    <a:latin typeface="+mn-ea"/>
                  </a:rPr>
                  <a:t>集合并的性质</a:t>
                </a:r>
                <a:r>
                  <a:rPr lang="zh-CN" altLang="en-US" sz="2000" b="1">
                    <a:solidFill>
                      <a:srgbClr val="002060"/>
                    </a:solidFill>
                    <a:latin typeface="楷体" panose="02010609060101010101" pitchFamily="49" charset="-122"/>
                    <a:ea typeface="楷体" panose="02010609060101010101" pitchFamily="49" charset="-122"/>
                  </a:rPr>
                  <a:t>有</a:t>
                </a:r>
                <a14:m>
                  <m:oMath xmlns:m="http://schemas.openxmlformats.org/officeDocument/2006/math">
                    <m:r>
                      <a:rPr lang="en-US" altLang="zh-CN" sz="2000" b="1" i="1" smtClean="0">
                        <a:solidFill>
                          <a:srgbClr val="002060"/>
                        </a:solidFill>
                        <a:latin typeface="Cambria Math" panose="02040503050406030204" pitchFamily="18" charset="0"/>
                      </a:rPr>
                      <m:t>𝒔</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𝑹</m:t>
                        </m:r>
                      </m:e>
                    </m:d>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𝒔</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𝑺</m:t>
                        </m:r>
                      </m:e>
                    </m:d>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𝒔</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𝑺</m:t>
                        </m:r>
                      </m:e>
                    </m:d>
                  </m:oMath>
                </a14:m>
                <a:r>
                  <a:rPr lang="zh-CN" altLang="en-US" sz="2000" b="1">
                    <a:solidFill>
                      <a:srgbClr val="002060"/>
                    </a:solidFill>
                    <a:latin typeface="楷体" panose="02010609060101010101" pitchFamily="49" charset="-122"/>
                    <a:ea typeface="楷体" panose="02010609060101010101" pitchFamily="49" charset="-122"/>
                  </a:rPr>
                  <a:t>。</a:t>
                </a:r>
              </a:p>
              <a:p>
                <a:pPr marL="342900" indent="-342900">
                  <a:lnSpc>
                    <a:spcPts val="3000"/>
                  </a:lnSpc>
                  <a:spcBef>
                    <a:spcPts val="900"/>
                  </a:spcBef>
                  <a:buFont typeface="Arial" panose="020B0604020202020204" pitchFamily="34" charset="0"/>
                  <a:buChar char="•"/>
                </a:pPr>
                <a:r>
                  <a:rPr lang="zh-CN" altLang="en-US" sz="2000" b="1">
                    <a:solidFill>
                      <a:srgbClr val="C00000"/>
                    </a:solidFill>
                  </a:rPr>
                  <a:t>证明</a:t>
                </a:r>
                <a14:m>
                  <m:oMath xmlns:m="http://schemas.openxmlformats.org/officeDocument/2006/math">
                    <m:r>
                      <a:rPr lang="en-US" altLang="zh-CN" sz="2000" b="1" i="1" smtClean="0">
                        <a:solidFill>
                          <a:srgbClr val="C00000"/>
                        </a:solidFill>
                        <a:latin typeface="Cambria Math" panose="02040503050406030204" pitchFamily="18" charset="0"/>
                      </a:rPr>
                      <m:t>𝒔</m:t>
                    </m:r>
                    <m:d>
                      <m:dPr>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𝑹</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𝑺</m:t>
                        </m:r>
                      </m:e>
                    </m:d>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𝒔</m:t>
                    </m:r>
                    <m:d>
                      <m:dPr>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𝑹</m:t>
                        </m:r>
                      </m:e>
                    </m:d>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𝒔</m:t>
                    </m:r>
                    <m:d>
                      <m:dPr>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𝑺</m:t>
                        </m:r>
                      </m:e>
                    </m:d>
                  </m:oMath>
                </a14:m>
                <a:r>
                  <a:rPr lang="zh-CN" altLang="en-US" sz="2000" b="1"/>
                  <a:t>：</a:t>
                </a:r>
                <a:r>
                  <a:rPr lang="zh-CN" altLang="en-US" sz="2000" b="1">
                    <a:solidFill>
                      <a:srgbClr val="002060"/>
                    </a:solidFill>
                    <a:latin typeface="楷体" panose="02010609060101010101" pitchFamily="49" charset="-122"/>
                    <a:ea typeface="楷体" panose="02010609060101010101" pitchFamily="49" charset="-122"/>
                  </a:rPr>
                  <a:t>根据</a:t>
                </a:r>
                <a:r>
                  <a:rPr lang="zh-CN" altLang="en-US" sz="2000" b="1">
                    <a:solidFill>
                      <a:srgbClr val="C00000"/>
                    </a:solidFill>
                    <a:latin typeface="+mn-ea"/>
                  </a:rPr>
                  <a:t>闭包的定义</a:t>
                </a:r>
                <a:r>
                  <a:rPr lang="zh-CN" altLang="en-US" sz="2000" b="1">
                    <a:solidFill>
                      <a:srgbClr val="002060"/>
                    </a:solidFill>
                    <a:latin typeface="楷体" panose="02010609060101010101" pitchFamily="49" charset="-122"/>
                    <a:ea typeface="楷体" panose="02010609060101010101" pitchFamily="49" charset="-122"/>
                  </a:rPr>
                  <a:t>有</a:t>
                </a:r>
                <a14:m>
                  <m:oMath xmlns:m="http://schemas.openxmlformats.org/officeDocument/2006/math">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𝒔</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𝑹</m:t>
                        </m:r>
                      </m:e>
                    </m:d>
                  </m:oMath>
                </a14:m>
                <a:r>
                  <a:rPr lang="zh-CN" altLang="en-US" sz="2000" b="1">
                    <a:solidFill>
                      <a:srgbClr val="002060"/>
                    </a:solidFill>
                    <a:latin typeface="楷体" panose="02010609060101010101" pitchFamily="49" charset="-122"/>
                    <a:ea typeface="楷体" panose="02010609060101010101" pitchFamily="49" charset="-122"/>
                  </a:rPr>
                  <a:t>和</a:t>
                </a:r>
                <a14:m>
                  <m:oMath xmlns:m="http://schemas.openxmlformats.org/officeDocument/2006/math">
                    <m:r>
                      <a:rPr lang="en-US" altLang="zh-CN" sz="2000" b="1" i="1" smtClean="0">
                        <a:solidFill>
                          <a:srgbClr val="002060"/>
                        </a:solidFill>
                        <a:latin typeface="Cambria Math" panose="02040503050406030204" pitchFamily="18" charset="0"/>
                      </a:rPr>
                      <m:t>𝑺</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𝒔</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𝑺</m:t>
                        </m:r>
                      </m:e>
                    </m:d>
                  </m:oMath>
                </a14:m>
                <a:r>
                  <a:rPr lang="zh-CN" altLang="en-US" sz="2000" b="1">
                    <a:solidFill>
                      <a:srgbClr val="002060"/>
                    </a:solidFill>
                    <a:latin typeface="楷体" panose="02010609060101010101" pitchFamily="49" charset="-122"/>
                    <a:ea typeface="楷体" panose="02010609060101010101" pitchFamily="49" charset="-122"/>
                  </a:rPr>
                  <a:t>，由</a:t>
                </a:r>
                <a:r>
                  <a:rPr lang="zh-CN" altLang="en-US" sz="2000" b="1">
                    <a:solidFill>
                      <a:srgbClr val="C00000"/>
                    </a:solidFill>
                    <a:latin typeface="+mn-ea"/>
                  </a:rPr>
                  <a:t>集合并保持子集关系</a:t>
                </a:r>
                <a:r>
                  <a:rPr lang="zh-CN" altLang="en-US" sz="2000" b="1">
                    <a:solidFill>
                      <a:srgbClr val="002060"/>
                    </a:solidFill>
                    <a:latin typeface="楷体" panose="02010609060101010101" pitchFamily="49" charset="-122"/>
                    <a:ea typeface="楷体" panose="02010609060101010101" pitchFamily="49" charset="-122"/>
                  </a:rPr>
                  <a:t>有</a:t>
                </a:r>
                <a14:m>
                  <m:oMath xmlns:m="http://schemas.openxmlformats.org/officeDocument/2006/math">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𝑺</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𝒔</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𝑹</m:t>
                        </m:r>
                      </m:e>
                    </m:d>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𝒔</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𝑺</m:t>
                        </m:r>
                      </m:e>
                    </m:d>
                  </m:oMath>
                </a14:m>
                <a:r>
                  <a:rPr lang="zh-CN" altLang="en-US" sz="2000" b="1">
                    <a:solidFill>
                      <a:srgbClr val="002060"/>
                    </a:solidFill>
                    <a:latin typeface="楷体" panose="02010609060101010101" pitchFamily="49" charset="-122"/>
                    <a:ea typeface="楷体" panose="02010609060101010101" pitchFamily="49" charset="-122"/>
                  </a:rPr>
                  <a:t>。另一方面</a:t>
                </a:r>
                <a14:m>
                  <m:oMath xmlns:m="http://schemas.openxmlformats.org/officeDocument/2006/math">
                    <m:r>
                      <a:rPr lang="en-US" altLang="zh-CN" sz="2000" b="1" i="1" smtClean="0">
                        <a:solidFill>
                          <a:srgbClr val="002060"/>
                        </a:solidFill>
                        <a:latin typeface="Cambria Math" panose="02040503050406030204" pitchFamily="18" charset="0"/>
                      </a:rPr>
                      <m:t>𝒔</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oMath>
                </a14:m>
                <a:r>
                  <a:rPr lang="zh-CN" altLang="en-US" sz="2000" b="1">
                    <a:solidFill>
                      <a:srgbClr val="002060"/>
                    </a:solidFill>
                    <a:latin typeface="楷体" panose="02010609060101010101" pitchFamily="49" charset="-122"/>
                    <a:ea typeface="楷体" panose="02010609060101010101" pitchFamily="49" charset="-122"/>
                  </a:rPr>
                  <a:t>和</a:t>
                </a:r>
                <a14:m>
                  <m:oMath xmlns:m="http://schemas.openxmlformats.org/officeDocument/2006/math">
                    <m:r>
                      <a:rPr lang="en-US" altLang="zh-CN" sz="2000" b="1" i="1" smtClean="0">
                        <a:solidFill>
                          <a:srgbClr val="002060"/>
                        </a:solidFill>
                        <a:latin typeface="Cambria Math" panose="02040503050406030204" pitchFamily="18" charset="0"/>
                      </a:rPr>
                      <m:t>𝒔</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𝑺</m:t>
                    </m:r>
                    <m:r>
                      <a:rPr lang="en-US" altLang="zh-CN" sz="2000" b="1" i="1" smtClean="0">
                        <a:solidFill>
                          <a:srgbClr val="002060"/>
                        </a:solidFill>
                        <a:latin typeface="Cambria Math" panose="02040503050406030204" pitchFamily="18" charset="0"/>
                      </a:rPr>
                      <m:t>)</m:t>
                    </m:r>
                  </m:oMath>
                </a14:m>
                <a:r>
                  <a:rPr lang="zh-CN" altLang="en-US" sz="2000" b="1">
                    <a:solidFill>
                      <a:srgbClr val="002060"/>
                    </a:solidFill>
                    <a:latin typeface="楷体" panose="02010609060101010101" pitchFamily="49" charset="-122"/>
                    <a:ea typeface="楷体" panose="02010609060101010101" pitchFamily="49" charset="-122"/>
                  </a:rPr>
                  <a:t>都是对称关系，由</a:t>
                </a:r>
                <a:r>
                  <a:rPr lang="zh-CN" altLang="en-US" sz="2000" b="1" i="0">
                    <a:solidFill>
                      <a:srgbClr val="C00000"/>
                    </a:solidFill>
                    <a:latin typeface="+mj-lt"/>
                  </a:rPr>
                  <a:t>对称关</a:t>
                </a:r>
                <a:r>
                  <a:rPr lang="zh-CN" altLang="en-US" sz="2000" b="1">
                    <a:solidFill>
                      <a:srgbClr val="C00000"/>
                    </a:solidFill>
                    <a:latin typeface="+mn-ea"/>
                  </a:rPr>
                  <a:t>系的并仍然是对称关系</a:t>
                </a:r>
                <a:r>
                  <a:rPr lang="zh-CN" altLang="en-US" sz="2000" b="1">
                    <a:solidFill>
                      <a:srgbClr val="002060"/>
                    </a:solidFill>
                    <a:latin typeface="楷体" panose="02010609060101010101" pitchFamily="49" charset="-122"/>
                    <a:ea typeface="楷体" panose="02010609060101010101" pitchFamily="49" charset="-122"/>
                  </a:rPr>
                  <a:t>可得</a:t>
                </a:r>
                <a14:m>
                  <m:oMath xmlns:m="http://schemas.openxmlformats.org/officeDocument/2006/math">
                    <m:r>
                      <a:rPr lang="en-US" altLang="zh-CN" sz="2000" b="1" i="1" smtClean="0">
                        <a:solidFill>
                          <a:srgbClr val="002060"/>
                        </a:solidFill>
                        <a:latin typeface="Cambria Math" panose="02040503050406030204" pitchFamily="18" charset="0"/>
                      </a:rPr>
                      <m:t>𝒔</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𝑹</m:t>
                        </m:r>
                      </m:e>
                    </m:d>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𝒔</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𝑺</m:t>
                        </m:r>
                      </m:e>
                    </m:d>
                  </m:oMath>
                </a14:m>
                <a:r>
                  <a:rPr lang="zh-CN" altLang="en-US" sz="2000" b="1">
                    <a:solidFill>
                      <a:srgbClr val="002060"/>
                    </a:solidFill>
                    <a:latin typeface="楷体" panose="02010609060101010101" pitchFamily="49" charset="-122"/>
                    <a:ea typeface="楷体" panose="02010609060101010101" pitchFamily="49" charset="-122"/>
                  </a:rPr>
                  <a:t>也是对称关系，从而由</a:t>
                </a:r>
                <a:r>
                  <a:rPr lang="zh-CN" altLang="en-US" sz="2000" b="1">
                    <a:solidFill>
                      <a:srgbClr val="C00000"/>
                    </a:solidFill>
                    <a:latin typeface="+mj-lt"/>
                  </a:rPr>
                  <a:t>关系闭包的最小性</a:t>
                </a:r>
                <a:r>
                  <a:rPr lang="zh-CN" altLang="en-US" sz="2000" b="1">
                    <a:solidFill>
                      <a:srgbClr val="002060"/>
                    </a:solidFill>
                    <a:latin typeface="楷体" panose="02010609060101010101" pitchFamily="49" charset="-122"/>
                    <a:ea typeface="楷体" panose="02010609060101010101" pitchFamily="49" charset="-122"/>
                  </a:rPr>
                  <a:t>有</a:t>
                </a:r>
                <a14:m>
                  <m:oMath xmlns:m="http://schemas.openxmlformats.org/officeDocument/2006/math">
                    <m:r>
                      <a:rPr lang="en-US" altLang="zh-CN" sz="2000" b="1" i="1" smtClean="0">
                        <a:solidFill>
                          <a:srgbClr val="002060"/>
                        </a:solidFill>
                        <a:latin typeface="Cambria Math" panose="02040503050406030204" pitchFamily="18" charset="0"/>
                      </a:rPr>
                      <m:t>𝒔</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𝑺</m:t>
                        </m:r>
                      </m:e>
                    </m:d>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𝒔</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𝑹</m:t>
                        </m:r>
                      </m:e>
                    </m:d>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𝒔</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𝑺</m:t>
                        </m:r>
                      </m:e>
                    </m:d>
                  </m:oMath>
                </a14:m>
                <a:r>
                  <a:rPr lang="zh-CN" altLang="en-US" sz="2000" b="1">
                    <a:solidFill>
                      <a:srgbClr val="002060"/>
                    </a:solidFill>
                    <a:latin typeface="楷体" panose="02010609060101010101" pitchFamily="49" charset="-122"/>
                    <a:ea typeface="楷体" panose="02010609060101010101" pitchFamily="49" charset="-122"/>
                  </a:rPr>
                  <a:t>。</a:t>
                </a:r>
                <a:endParaRPr lang="zh-CN" altLang="en-US" sz="2000" b="1">
                  <a:latin typeface="楷体" panose="02010609060101010101" pitchFamily="49" charset="-122"/>
                  <a:ea typeface="楷体" panose="02010609060101010101" pitchFamily="49" charset="-122"/>
                </a:endParaRPr>
              </a:p>
            </p:txBody>
          </p:sp>
        </mc:Choice>
        <mc:Fallback xmlns="">
          <p:sp>
            <p:nvSpPr>
              <p:cNvPr id="23" name="文本框 22">
                <a:extLst>
                  <a:ext uri="{FF2B5EF4-FFF2-40B4-BE49-F238E27FC236}">
                    <a16:creationId xmlns:a16="http://schemas.microsoft.com/office/drawing/2014/main" id="{647076CC-B6B0-466C-A02A-F578BE259EBF}"/>
                  </a:ext>
                </a:extLst>
              </p:cNvPr>
              <p:cNvSpPr txBox="1">
                <a:spLocks noRot="1" noChangeAspect="1" noMove="1" noResize="1" noEditPoints="1" noAdjustHandles="1" noChangeArrowheads="1" noChangeShapeType="1" noTextEdit="1"/>
              </p:cNvSpPr>
              <p:nvPr/>
            </p:nvSpPr>
            <p:spPr>
              <a:xfrm>
                <a:off x="501053" y="2794777"/>
                <a:ext cx="11189887" cy="2574487"/>
              </a:xfrm>
              <a:prstGeom prst="rect">
                <a:avLst/>
              </a:prstGeom>
              <a:blipFill>
                <a:blip r:embed="rId20"/>
                <a:stretch>
                  <a:fillRect l="-490" t="-1655" r="-545" b="-3546"/>
                </a:stretch>
              </a:blipFill>
            </p:spPr>
            <p:txBody>
              <a:bodyPr/>
              <a:lstStyle/>
              <a:p>
                <a:r>
                  <a:rPr lang="zh-CN" altLang="en-US">
                    <a:noFill/>
                  </a:rPr>
                  <a:t> </a:t>
                </a:r>
              </a:p>
            </p:txBody>
          </p:sp>
        </mc:Fallback>
      </mc:AlternateContent>
      <p:graphicFrame>
        <p:nvGraphicFramePr>
          <p:cNvPr id="55" name="表格 54">
            <a:extLst>
              <a:ext uri="{FF2B5EF4-FFF2-40B4-BE49-F238E27FC236}">
                <a16:creationId xmlns:a16="http://schemas.microsoft.com/office/drawing/2014/main" id="{5062DC31-EF07-4913-97D8-AAA272E70F5E}"/>
              </a:ext>
            </a:extLst>
          </p:cNvPr>
          <p:cNvGraphicFramePr>
            <a:graphicFrameLocks noGrp="1"/>
          </p:cNvGraphicFramePr>
          <p:nvPr>
            <p:extLst>
              <p:ext uri="{D42A27DB-BD31-4B8C-83A1-F6EECF244321}">
                <p14:modId xmlns:p14="http://schemas.microsoft.com/office/powerpoint/2010/main" val="1045466874"/>
              </p:ext>
            </p:extLst>
          </p:nvPr>
        </p:nvGraphicFramePr>
        <p:xfrm>
          <a:off x="1333776" y="5530711"/>
          <a:ext cx="9524443" cy="792480"/>
        </p:xfrm>
        <a:graphic>
          <a:graphicData uri="http://schemas.openxmlformats.org/drawingml/2006/table">
            <a:tbl>
              <a:tblPr firstRow="1" bandRow="1">
                <a:tableStyleId>{5C22544A-7EE6-4342-B048-85BDC9FD1C3A}</a:tableStyleId>
              </a:tblPr>
              <a:tblGrid>
                <a:gridCol w="2314498">
                  <a:extLst>
                    <a:ext uri="{9D8B030D-6E8A-4147-A177-3AD203B41FA5}">
                      <a16:colId xmlns:a16="http://schemas.microsoft.com/office/drawing/2014/main" val="776843016"/>
                    </a:ext>
                  </a:extLst>
                </a:gridCol>
                <a:gridCol w="3269473">
                  <a:extLst>
                    <a:ext uri="{9D8B030D-6E8A-4147-A177-3AD203B41FA5}">
                      <a16:colId xmlns:a16="http://schemas.microsoft.com/office/drawing/2014/main" val="221262273"/>
                    </a:ext>
                  </a:extLst>
                </a:gridCol>
                <a:gridCol w="3940472">
                  <a:extLst>
                    <a:ext uri="{9D8B030D-6E8A-4147-A177-3AD203B41FA5}">
                      <a16:colId xmlns:a16="http://schemas.microsoft.com/office/drawing/2014/main" val="422199578"/>
                    </a:ext>
                  </a:extLst>
                </a:gridCol>
              </a:tblGrid>
              <a:tr h="370840">
                <a:tc>
                  <a:txBody>
                    <a:bodyPr/>
                    <a:lstStyle/>
                    <a:p>
                      <a:pPr algn="l"/>
                      <a:r>
                        <a:rPr lang="en-US" altLang="zh-CN" sz="2000" b="1">
                          <a:solidFill>
                            <a:schemeClr val="accent2">
                              <a:lumMod val="50000"/>
                            </a:schemeClr>
                          </a:solidFill>
                        </a:rPr>
                        <a:t>A.  </a:t>
                      </a:r>
                      <a:r>
                        <a:rPr lang="zh-CN" altLang="en-US" sz="2000" b="1">
                          <a:solidFill>
                            <a:schemeClr val="accent2">
                              <a:lumMod val="50000"/>
                            </a:schemeClr>
                          </a:solidFill>
                        </a:rPr>
                        <a:t>闭包的定义</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B.  </a:t>
                      </a:r>
                      <a:r>
                        <a:rPr lang="zh-CN" altLang="en-US" sz="2000" b="1">
                          <a:solidFill>
                            <a:schemeClr val="accent2">
                              <a:lumMod val="50000"/>
                            </a:schemeClr>
                          </a:solidFill>
                        </a:rPr>
                        <a:t>关系闭包保持子集关系</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C. </a:t>
                      </a:r>
                      <a:r>
                        <a:rPr lang="zh-CN" altLang="en-US" sz="2000" b="1">
                          <a:solidFill>
                            <a:schemeClr val="accent2">
                              <a:lumMod val="50000"/>
                            </a:schemeClr>
                          </a:solidFill>
                        </a:rPr>
                        <a:t>关系闭包的最小性</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1987847776"/>
                  </a:ext>
                </a:extLst>
              </a:tr>
              <a:tr h="370840">
                <a:tc>
                  <a:txBody>
                    <a:bodyPr/>
                    <a:lstStyle/>
                    <a:p>
                      <a:pPr algn="l"/>
                      <a:r>
                        <a:rPr lang="en-US" altLang="zh-CN" sz="2000" b="1">
                          <a:solidFill>
                            <a:schemeClr val="accent2">
                              <a:lumMod val="50000"/>
                            </a:schemeClr>
                          </a:solidFill>
                        </a:rPr>
                        <a:t>D.  </a:t>
                      </a:r>
                      <a:r>
                        <a:rPr lang="zh-CN" altLang="en-US" sz="2000" b="1">
                          <a:solidFill>
                            <a:schemeClr val="accent2">
                              <a:lumMod val="50000"/>
                            </a:schemeClr>
                          </a:solidFill>
                        </a:rPr>
                        <a:t>集合并的性质</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E.  </a:t>
                      </a:r>
                      <a:r>
                        <a:rPr lang="zh-CN" altLang="en-US" sz="2000" b="1">
                          <a:solidFill>
                            <a:schemeClr val="accent2">
                              <a:lumMod val="50000"/>
                            </a:schemeClr>
                          </a:solidFill>
                        </a:rPr>
                        <a:t>集合并保持子集关系</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F.  </a:t>
                      </a:r>
                      <a:r>
                        <a:rPr lang="zh-CN" altLang="en-US" sz="2000" b="1">
                          <a:solidFill>
                            <a:schemeClr val="accent2">
                              <a:lumMod val="50000"/>
                            </a:schemeClr>
                          </a:solidFill>
                        </a:rPr>
                        <a:t>对称关系的并仍然是对称关系</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2406724013"/>
                  </a:ext>
                </a:extLst>
              </a:tr>
            </a:tbl>
          </a:graphicData>
        </a:graphic>
      </p:graphicFrame>
      <p:cxnSp>
        <p:nvCxnSpPr>
          <p:cNvPr id="30" name="直接连接符 29">
            <a:extLst>
              <a:ext uri="{FF2B5EF4-FFF2-40B4-BE49-F238E27FC236}">
                <a16:creationId xmlns:a16="http://schemas.microsoft.com/office/drawing/2014/main" id="{860E9176-E980-4C98-B598-2B58ABB68C4A}"/>
              </a:ext>
            </a:extLst>
          </p:cNvPr>
          <p:cNvCxnSpPr/>
          <p:nvPr/>
        </p:nvCxnSpPr>
        <p:spPr>
          <a:xfrm>
            <a:off x="6400800" y="3677335"/>
            <a:ext cx="2539269" cy="0"/>
          </a:xfrm>
          <a:prstGeom prst="line">
            <a:avLst/>
          </a:prstGeom>
          <a:ln w="158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77FF8708-90EC-4F2D-9CEE-88E9EC26C200}"/>
              </a:ext>
            </a:extLst>
          </p:cNvPr>
          <p:cNvCxnSpPr>
            <a:cxnSpLocks/>
          </p:cNvCxnSpPr>
          <p:nvPr/>
        </p:nvCxnSpPr>
        <p:spPr>
          <a:xfrm>
            <a:off x="9026685" y="4553361"/>
            <a:ext cx="2327663" cy="0"/>
          </a:xfrm>
          <a:prstGeom prst="line">
            <a:avLst/>
          </a:prstGeom>
          <a:ln w="158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BDFA98D0-52E9-48F3-80F8-1A9044693DC9}"/>
              </a:ext>
            </a:extLst>
          </p:cNvPr>
          <p:cNvCxnSpPr>
            <a:cxnSpLocks/>
          </p:cNvCxnSpPr>
          <p:nvPr/>
        </p:nvCxnSpPr>
        <p:spPr>
          <a:xfrm>
            <a:off x="4770449" y="5296722"/>
            <a:ext cx="2097419" cy="0"/>
          </a:xfrm>
          <a:prstGeom prst="line">
            <a:avLst/>
          </a:prstGeom>
          <a:ln w="158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99EA6D65-8DBE-482D-AF4E-6D830A9EE899}"/>
              </a:ext>
            </a:extLst>
          </p:cNvPr>
          <p:cNvCxnSpPr>
            <a:cxnSpLocks/>
          </p:cNvCxnSpPr>
          <p:nvPr/>
        </p:nvCxnSpPr>
        <p:spPr>
          <a:xfrm>
            <a:off x="4211284" y="4046822"/>
            <a:ext cx="1607874" cy="0"/>
          </a:xfrm>
          <a:prstGeom prst="line">
            <a:avLst/>
          </a:prstGeom>
          <a:ln w="158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294AA95D-03E2-4920-90E1-A218D720D515}"/>
              </a:ext>
            </a:extLst>
          </p:cNvPr>
          <p:cNvCxnSpPr>
            <a:cxnSpLocks/>
          </p:cNvCxnSpPr>
          <p:nvPr/>
        </p:nvCxnSpPr>
        <p:spPr>
          <a:xfrm>
            <a:off x="7670434" y="4921752"/>
            <a:ext cx="3387885" cy="0"/>
          </a:xfrm>
          <a:prstGeom prst="line">
            <a:avLst/>
          </a:prstGeom>
          <a:ln w="158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B08FCE8E-BE0B-4C95-890C-CE3266DB8A1E}"/>
              </a:ext>
            </a:extLst>
          </p:cNvPr>
          <p:cNvCxnSpPr>
            <a:cxnSpLocks/>
          </p:cNvCxnSpPr>
          <p:nvPr/>
        </p:nvCxnSpPr>
        <p:spPr>
          <a:xfrm flipV="1">
            <a:off x="4770449" y="4553361"/>
            <a:ext cx="1268538" cy="1096"/>
          </a:xfrm>
          <a:prstGeom prst="line">
            <a:avLst/>
          </a:prstGeom>
          <a:ln w="15875">
            <a:solidFill>
              <a:srgbClr val="002060"/>
            </a:solidFill>
          </a:ln>
        </p:spPr>
        <p:style>
          <a:lnRef idx="1">
            <a:schemeClr val="accent1"/>
          </a:lnRef>
          <a:fillRef idx="0">
            <a:schemeClr val="accent1"/>
          </a:fillRef>
          <a:effectRef idx="0">
            <a:schemeClr val="accent1"/>
          </a:effectRef>
          <a:fontRef idx="minor">
            <a:schemeClr val="tx1"/>
          </a:fontRef>
        </p:style>
      </p:cxnSp>
      <p:sp>
        <p:nvSpPr>
          <p:cNvPr id="71" name="文本框 70">
            <a:extLst>
              <a:ext uri="{FF2B5EF4-FFF2-40B4-BE49-F238E27FC236}">
                <a16:creationId xmlns:a16="http://schemas.microsoft.com/office/drawing/2014/main" id="{B9612B42-1857-4435-AB75-144E2C36E6E5}"/>
              </a:ext>
            </a:extLst>
          </p:cNvPr>
          <p:cNvSpPr txBox="1"/>
          <p:nvPr/>
        </p:nvSpPr>
        <p:spPr>
          <a:xfrm>
            <a:off x="8862224" y="3097557"/>
            <a:ext cx="32892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rgbClr val="C00000"/>
                </a:solidFill>
              </a:rPr>
              <a:t>B</a:t>
            </a:r>
            <a:endParaRPr lang="zh-CN" altLang="en-US" b="1">
              <a:solidFill>
                <a:srgbClr val="C00000"/>
              </a:solidFill>
            </a:endParaRPr>
          </a:p>
        </p:txBody>
      </p:sp>
      <p:sp>
        <p:nvSpPr>
          <p:cNvPr id="72" name="文本框 71">
            <a:extLst>
              <a:ext uri="{FF2B5EF4-FFF2-40B4-BE49-F238E27FC236}">
                <a16:creationId xmlns:a16="http://schemas.microsoft.com/office/drawing/2014/main" id="{A4A907F6-D01B-46B6-8706-F32A6DFD86FB}"/>
              </a:ext>
            </a:extLst>
          </p:cNvPr>
          <p:cNvSpPr txBox="1"/>
          <p:nvPr/>
        </p:nvSpPr>
        <p:spPr>
          <a:xfrm>
            <a:off x="3888556" y="4021178"/>
            <a:ext cx="32892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rgbClr val="C00000"/>
                </a:solidFill>
              </a:rPr>
              <a:t>D</a:t>
            </a:r>
            <a:endParaRPr lang="zh-CN" altLang="en-US" b="1">
              <a:solidFill>
                <a:srgbClr val="C00000"/>
              </a:solidFill>
            </a:endParaRPr>
          </a:p>
        </p:txBody>
      </p:sp>
      <p:sp>
        <p:nvSpPr>
          <p:cNvPr id="73" name="文本框 72">
            <a:extLst>
              <a:ext uri="{FF2B5EF4-FFF2-40B4-BE49-F238E27FC236}">
                <a16:creationId xmlns:a16="http://schemas.microsoft.com/office/drawing/2014/main" id="{2D43312A-9247-46A3-BC66-A71E73D2B1E7}"/>
              </a:ext>
            </a:extLst>
          </p:cNvPr>
          <p:cNvSpPr txBox="1"/>
          <p:nvPr/>
        </p:nvSpPr>
        <p:spPr>
          <a:xfrm>
            <a:off x="5977425" y="4004186"/>
            <a:ext cx="32892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rgbClr val="C00000"/>
                </a:solidFill>
              </a:rPr>
              <a:t>A</a:t>
            </a:r>
            <a:endParaRPr lang="zh-CN" altLang="en-US" b="1">
              <a:solidFill>
                <a:srgbClr val="C00000"/>
              </a:solidFill>
            </a:endParaRPr>
          </a:p>
        </p:txBody>
      </p:sp>
      <p:sp>
        <p:nvSpPr>
          <p:cNvPr id="74" name="文本框 73">
            <a:extLst>
              <a:ext uri="{FF2B5EF4-FFF2-40B4-BE49-F238E27FC236}">
                <a16:creationId xmlns:a16="http://schemas.microsoft.com/office/drawing/2014/main" id="{BE084B60-B667-4D06-9B9E-265ED7E378D9}"/>
              </a:ext>
            </a:extLst>
          </p:cNvPr>
          <p:cNvSpPr txBox="1"/>
          <p:nvPr/>
        </p:nvSpPr>
        <p:spPr>
          <a:xfrm>
            <a:off x="11268050" y="4004185"/>
            <a:ext cx="32892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rgbClr val="C00000"/>
                </a:solidFill>
              </a:rPr>
              <a:t>E</a:t>
            </a:r>
            <a:endParaRPr lang="zh-CN" altLang="en-US" b="1">
              <a:solidFill>
                <a:srgbClr val="C00000"/>
              </a:solidFill>
            </a:endParaRPr>
          </a:p>
        </p:txBody>
      </p:sp>
      <p:sp>
        <p:nvSpPr>
          <p:cNvPr id="75" name="文本框 74">
            <a:extLst>
              <a:ext uri="{FF2B5EF4-FFF2-40B4-BE49-F238E27FC236}">
                <a16:creationId xmlns:a16="http://schemas.microsoft.com/office/drawing/2014/main" id="{86578565-A38E-4947-ABA5-7CAFCD2F4E4C}"/>
              </a:ext>
            </a:extLst>
          </p:cNvPr>
          <p:cNvSpPr txBox="1"/>
          <p:nvPr/>
        </p:nvSpPr>
        <p:spPr>
          <a:xfrm>
            <a:off x="11025427" y="4921752"/>
            <a:ext cx="32892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rgbClr val="C00000"/>
                </a:solidFill>
              </a:rPr>
              <a:t>F</a:t>
            </a:r>
            <a:endParaRPr lang="zh-CN" altLang="en-US" b="1">
              <a:solidFill>
                <a:srgbClr val="C00000"/>
              </a:solidFill>
            </a:endParaRPr>
          </a:p>
        </p:txBody>
      </p:sp>
      <p:sp>
        <p:nvSpPr>
          <p:cNvPr id="76" name="文本框 75">
            <a:extLst>
              <a:ext uri="{FF2B5EF4-FFF2-40B4-BE49-F238E27FC236}">
                <a16:creationId xmlns:a16="http://schemas.microsoft.com/office/drawing/2014/main" id="{8F255225-0594-475D-8A52-565D76161916}"/>
              </a:ext>
            </a:extLst>
          </p:cNvPr>
          <p:cNvSpPr txBox="1"/>
          <p:nvPr/>
        </p:nvSpPr>
        <p:spPr>
          <a:xfrm>
            <a:off x="6867868" y="5286604"/>
            <a:ext cx="32892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rgbClr val="C00000"/>
                </a:solidFill>
              </a:rPr>
              <a:t>C</a:t>
            </a:r>
            <a:endParaRPr lang="zh-CN" altLang="en-US" b="1">
              <a:solidFill>
                <a:srgbClr val="C00000"/>
              </a:solidFill>
            </a:endParaRPr>
          </a:p>
        </p:txBody>
      </p:sp>
    </p:spTree>
    <p:extLst>
      <p:ext uri="{BB962C8B-B14F-4D97-AF65-F5344CB8AC3E}">
        <p14:creationId xmlns:p14="http://schemas.microsoft.com/office/powerpoint/2010/main" val="1743194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关系闭包的定义与基本性质</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第二十讲  关系的闭包</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9</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关系闭包性质说明举例</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1F6A8D2C-79E1-4F7B-9AD4-4E430976B90D}"/>
                  </a:ext>
                </a:extLst>
              </p:cNvPr>
              <p:cNvSpPr txBox="1"/>
              <p:nvPr/>
            </p:nvSpPr>
            <p:spPr>
              <a:xfrm>
                <a:off x="759486" y="1578931"/>
                <a:ext cx="10673025" cy="984885"/>
              </a:xfrm>
              <a:prstGeom prst="rect">
                <a:avLst/>
              </a:prstGeom>
              <a:solidFill>
                <a:schemeClr val="accent5">
                  <a:lumMod val="20000"/>
                  <a:lumOff val="80000"/>
                </a:schemeClr>
              </a:solidFill>
            </p:spPr>
            <p:txBody>
              <a:bodyPr wrap="square" rtlCol="0">
                <a:spAutoFit/>
              </a:bodyPr>
              <a:lstStyle/>
              <a:p>
                <a:pPr algn="ctr">
                  <a:spcBef>
                    <a:spcPts val="600"/>
                  </a:spcBef>
                  <a:spcAft>
                    <a:spcPts val="600"/>
                  </a:spcAft>
                </a:pPr>
                <a:r>
                  <a:rPr lang="zh-CN" altLang="en-US" sz="2400" b="1">
                    <a:solidFill>
                      <a:srgbClr val="C00000"/>
                    </a:solidFill>
                    <a:latin typeface="+mn-ea"/>
                  </a:rPr>
                  <a:t>关系闭包与关系并</a:t>
                </a:r>
                <a:endParaRPr lang="en-US" altLang="zh-CN" sz="2400" b="1">
                  <a:solidFill>
                    <a:srgbClr val="C00000"/>
                  </a:solidFill>
                  <a:latin typeface="+mn-ea"/>
                </a:endParaRPr>
              </a:p>
              <a:p>
                <a:pPr>
                  <a:spcBef>
                    <a:spcPts val="600"/>
                  </a:spcBef>
                  <a:spcAft>
                    <a:spcPts val="600"/>
                  </a:spcAft>
                </a:pPr>
                <a14:m>
                  <m:oMathPara xmlns:m="http://schemas.openxmlformats.org/officeDocument/2006/math">
                    <m:oMathParaPr>
                      <m:jc m:val="centerGroup"/>
                    </m:oMathParaPr>
                    <m:oMath xmlns:m="http://schemas.openxmlformats.org/officeDocument/2006/math">
                      <m:r>
                        <a:rPr lang="en-US" altLang="zh-CN" sz="2400" b="1" i="1" smtClean="0">
                          <a:solidFill>
                            <a:srgbClr val="002060"/>
                          </a:solidFill>
                          <a:latin typeface="Cambria Math" panose="02040503050406030204" pitchFamily="18" charset="0"/>
                          <a:ea typeface="楷体" panose="02010609060101010101" pitchFamily="49" charset="-122"/>
                        </a:rPr>
                        <m:t>𝒓</m:t>
                      </m:r>
                      <m:d>
                        <m:dPr>
                          <m:ctrlPr>
                            <a:rPr lang="en-US" altLang="zh-CN" sz="2400" b="1" i="1" smtClean="0">
                              <a:solidFill>
                                <a:srgbClr val="002060"/>
                              </a:solidFill>
                              <a:latin typeface="Cambria Math" panose="02040503050406030204" pitchFamily="18" charset="0"/>
                              <a:ea typeface="楷体" panose="02010609060101010101" pitchFamily="49" charset="-122"/>
                            </a:rPr>
                          </m:ctrlPr>
                        </m:dPr>
                        <m:e>
                          <m:r>
                            <a:rPr lang="en-US" altLang="zh-CN" sz="2400" b="1" i="1" smtClean="0">
                              <a:solidFill>
                                <a:srgbClr val="002060"/>
                              </a:solidFill>
                              <a:latin typeface="Cambria Math" panose="02040503050406030204" pitchFamily="18" charset="0"/>
                              <a:ea typeface="楷体" panose="02010609060101010101" pitchFamily="49" charset="-122"/>
                            </a:rPr>
                            <m:t>𝑹</m:t>
                          </m:r>
                          <m:r>
                            <a:rPr lang="en-US" altLang="zh-CN" sz="2400" b="1" i="1" smtClean="0">
                              <a:solidFill>
                                <a:srgbClr val="002060"/>
                              </a:solidFill>
                              <a:latin typeface="Cambria Math" panose="02040503050406030204" pitchFamily="18" charset="0"/>
                              <a:ea typeface="楷体" panose="02010609060101010101" pitchFamily="49" charset="-122"/>
                            </a:rPr>
                            <m:t>∪</m:t>
                          </m:r>
                          <m:r>
                            <a:rPr lang="en-US" altLang="zh-CN" sz="2400" b="1" i="1" smtClean="0">
                              <a:solidFill>
                                <a:srgbClr val="002060"/>
                              </a:solidFill>
                              <a:latin typeface="Cambria Math" panose="02040503050406030204" pitchFamily="18" charset="0"/>
                              <a:ea typeface="楷体" panose="02010609060101010101" pitchFamily="49" charset="-122"/>
                            </a:rPr>
                            <m:t>𝑺</m:t>
                          </m:r>
                        </m:e>
                      </m:d>
                      <m:r>
                        <a:rPr lang="en-US" altLang="zh-CN" sz="2400" b="1" i="1" smtClean="0">
                          <a:solidFill>
                            <a:srgbClr val="002060"/>
                          </a:solidFill>
                          <a:latin typeface="Cambria Math" panose="02040503050406030204" pitchFamily="18" charset="0"/>
                          <a:ea typeface="楷体" panose="02010609060101010101" pitchFamily="49" charset="-122"/>
                        </a:rPr>
                        <m:t>=</m:t>
                      </m:r>
                      <m:r>
                        <a:rPr lang="en-US" altLang="zh-CN" sz="2400" b="1" i="1" smtClean="0">
                          <a:solidFill>
                            <a:srgbClr val="002060"/>
                          </a:solidFill>
                          <a:latin typeface="Cambria Math" panose="02040503050406030204" pitchFamily="18" charset="0"/>
                          <a:ea typeface="楷体" panose="02010609060101010101" pitchFamily="49" charset="-122"/>
                        </a:rPr>
                        <m:t>𝒓</m:t>
                      </m:r>
                      <m:d>
                        <m:dPr>
                          <m:ctrlPr>
                            <a:rPr lang="en-US" altLang="zh-CN" sz="2400" b="1" i="1" smtClean="0">
                              <a:solidFill>
                                <a:srgbClr val="002060"/>
                              </a:solidFill>
                              <a:latin typeface="Cambria Math" panose="02040503050406030204" pitchFamily="18" charset="0"/>
                              <a:ea typeface="楷体" panose="02010609060101010101" pitchFamily="49" charset="-122"/>
                            </a:rPr>
                          </m:ctrlPr>
                        </m:dPr>
                        <m:e>
                          <m:r>
                            <a:rPr lang="en-US" altLang="zh-CN" sz="2400" b="1" i="1" smtClean="0">
                              <a:solidFill>
                                <a:srgbClr val="002060"/>
                              </a:solidFill>
                              <a:latin typeface="Cambria Math" panose="02040503050406030204" pitchFamily="18" charset="0"/>
                              <a:ea typeface="楷体" panose="02010609060101010101" pitchFamily="49" charset="-122"/>
                            </a:rPr>
                            <m:t>𝑹</m:t>
                          </m:r>
                        </m:e>
                      </m:d>
                      <m:r>
                        <a:rPr lang="en-US" altLang="zh-CN" sz="2400" b="1" i="1" smtClean="0">
                          <a:solidFill>
                            <a:srgbClr val="002060"/>
                          </a:solidFill>
                          <a:latin typeface="Cambria Math" panose="02040503050406030204" pitchFamily="18" charset="0"/>
                          <a:ea typeface="楷体" panose="02010609060101010101" pitchFamily="49" charset="-122"/>
                        </a:rPr>
                        <m:t>∪</m:t>
                      </m:r>
                      <m:r>
                        <a:rPr lang="en-US" altLang="zh-CN" sz="2400" b="1" i="1" smtClean="0">
                          <a:solidFill>
                            <a:srgbClr val="002060"/>
                          </a:solidFill>
                          <a:latin typeface="Cambria Math" panose="02040503050406030204" pitchFamily="18" charset="0"/>
                          <a:ea typeface="楷体" panose="02010609060101010101" pitchFamily="49" charset="-122"/>
                        </a:rPr>
                        <m:t>𝒓</m:t>
                      </m:r>
                      <m:d>
                        <m:dPr>
                          <m:ctrlPr>
                            <a:rPr lang="en-US" altLang="zh-CN" sz="2400" b="1" i="1" smtClean="0">
                              <a:solidFill>
                                <a:srgbClr val="002060"/>
                              </a:solidFill>
                              <a:latin typeface="Cambria Math" panose="02040503050406030204" pitchFamily="18" charset="0"/>
                              <a:ea typeface="楷体" panose="02010609060101010101" pitchFamily="49" charset="-122"/>
                            </a:rPr>
                          </m:ctrlPr>
                        </m:dPr>
                        <m:e>
                          <m:r>
                            <a:rPr lang="en-US" altLang="zh-CN" sz="2400" b="1" i="1" smtClean="0">
                              <a:solidFill>
                                <a:srgbClr val="002060"/>
                              </a:solidFill>
                              <a:latin typeface="Cambria Math" panose="02040503050406030204" pitchFamily="18" charset="0"/>
                              <a:ea typeface="楷体" panose="02010609060101010101" pitchFamily="49" charset="-122"/>
                            </a:rPr>
                            <m:t>𝑺</m:t>
                          </m:r>
                        </m:e>
                      </m:d>
                      <m:r>
                        <a:rPr lang="en-US" altLang="zh-CN" sz="2400" b="1" i="1" smtClean="0">
                          <a:solidFill>
                            <a:srgbClr val="002060"/>
                          </a:solidFill>
                          <a:latin typeface="Cambria Math" panose="02040503050406030204" pitchFamily="18" charset="0"/>
                          <a:ea typeface="楷体" panose="02010609060101010101" pitchFamily="49" charset="-122"/>
                        </a:rPr>
                        <m:t>          </m:t>
                      </m:r>
                      <m:r>
                        <a:rPr lang="en-US" altLang="zh-CN" sz="2400" b="1" i="1" smtClean="0">
                          <a:solidFill>
                            <a:srgbClr val="002060"/>
                          </a:solidFill>
                          <a:latin typeface="Cambria Math" panose="02040503050406030204" pitchFamily="18" charset="0"/>
                          <a:ea typeface="楷体" panose="02010609060101010101" pitchFamily="49" charset="-122"/>
                        </a:rPr>
                        <m:t>𝒔</m:t>
                      </m:r>
                      <m:d>
                        <m:dPr>
                          <m:ctrlPr>
                            <a:rPr lang="en-US" altLang="zh-CN" sz="2400" b="1" i="1">
                              <a:solidFill>
                                <a:srgbClr val="002060"/>
                              </a:solidFill>
                              <a:latin typeface="Cambria Math" panose="02040503050406030204" pitchFamily="18" charset="0"/>
                              <a:ea typeface="楷体" panose="02010609060101010101" pitchFamily="49" charset="-122"/>
                            </a:rPr>
                          </m:ctrlPr>
                        </m:dPr>
                        <m:e>
                          <m:r>
                            <a:rPr lang="en-US" altLang="zh-CN" sz="2400" b="1" i="1">
                              <a:solidFill>
                                <a:srgbClr val="002060"/>
                              </a:solidFill>
                              <a:latin typeface="Cambria Math" panose="02040503050406030204" pitchFamily="18" charset="0"/>
                              <a:ea typeface="楷体" panose="02010609060101010101" pitchFamily="49" charset="-122"/>
                            </a:rPr>
                            <m:t>𝑹</m:t>
                          </m:r>
                          <m:r>
                            <a:rPr lang="en-US" altLang="zh-CN" sz="2400" b="1" i="1">
                              <a:solidFill>
                                <a:srgbClr val="002060"/>
                              </a:solidFill>
                              <a:latin typeface="Cambria Math" panose="02040503050406030204" pitchFamily="18" charset="0"/>
                              <a:ea typeface="楷体" panose="02010609060101010101" pitchFamily="49" charset="-122"/>
                            </a:rPr>
                            <m:t>∪</m:t>
                          </m:r>
                          <m:r>
                            <a:rPr lang="en-US" altLang="zh-CN" sz="2400" b="1" i="1">
                              <a:solidFill>
                                <a:srgbClr val="002060"/>
                              </a:solidFill>
                              <a:latin typeface="Cambria Math" panose="02040503050406030204" pitchFamily="18" charset="0"/>
                              <a:ea typeface="楷体" panose="02010609060101010101" pitchFamily="49" charset="-122"/>
                            </a:rPr>
                            <m:t>𝑺</m:t>
                          </m:r>
                        </m:e>
                      </m:d>
                      <m:r>
                        <a:rPr lang="en-US" altLang="zh-CN" sz="2400" b="1" i="1">
                          <a:solidFill>
                            <a:srgbClr val="002060"/>
                          </a:solidFill>
                          <a:latin typeface="Cambria Math" panose="02040503050406030204" pitchFamily="18" charset="0"/>
                          <a:ea typeface="楷体" panose="02010609060101010101" pitchFamily="49" charset="-122"/>
                        </a:rPr>
                        <m:t>=</m:t>
                      </m:r>
                      <m:r>
                        <a:rPr lang="en-US" altLang="zh-CN" sz="2400" b="1" i="1" smtClean="0">
                          <a:solidFill>
                            <a:srgbClr val="002060"/>
                          </a:solidFill>
                          <a:latin typeface="Cambria Math" panose="02040503050406030204" pitchFamily="18" charset="0"/>
                          <a:ea typeface="楷体" panose="02010609060101010101" pitchFamily="49" charset="-122"/>
                        </a:rPr>
                        <m:t>𝒔</m:t>
                      </m:r>
                      <m:d>
                        <m:dPr>
                          <m:ctrlPr>
                            <a:rPr lang="en-US" altLang="zh-CN" sz="2400" b="1" i="1">
                              <a:solidFill>
                                <a:srgbClr val="002060"/>
                              </a:solidFill>
                              <a:latin typeface="Cambria Math" panose="02040503050406030204" pitchFamily="18" charset="0"/>
                              <a:ea typeface="楷体" panose="02010609060101010101" pitchFamily="49" charset="-122"/>
                            </a:rPr>
                          </m:ctrlPr>
                        </m:dPr>
                        <m:e>
                          <m:r>
                            <a:rPr lang="en-US" altLang="zh-CN" sz="2400" b="1" i="1">
                              <a:solidFill>
                                <a:srgbClr val="002060"/>
                              </a:solidFill>
                              <a:latin typeface="Cambria Math" panose="02040503050406030204" pitchFamily="18" charset="0"/>
                              <a:ea typeface="楷体" panose="02010609060101010101" pitchFamily="49" charset="-122"/>
                            </a:rPr>
                            <m:t>𝑹</m:t>
                          </m:r>
                        </m:e>
                      </m:d>
                      <m:r>
                        <a:rPr lang="en-US" altLang="zh-CN" sz="2400" b="1" i="1">
                          <a:solidFill>
                            <a:srgbClr val="002060"/>
                          </a:solidFill>
                          <a:latin typeface="Cambria Math" panose="02040503050406030204" pitchFamily="18" charset="0"/>
                          <a:ea typeface="楷体" panose="02010609060101010101" pitchFamily="49" charset="-122"/>
                        </a:rPr>
                        <m:t>∪</m:t>
                      </m:r>
                      <m:r>
                        <a:rPr lang="en-US" altLang="zh-CN" sz="2400" b="1" i="1" smtClean="0">
                          <a:solidFill>
                            <a:srgbClr val="002060"/>
                          </a:solidFill>
                          <a:latin typeface="Cambria Math" panose="02040503050406030204" pitchFamily="18" charset="0"/>
                          <a:ea typeface="楷体" panose="02010609060101010101" pitchFamily="49" charset="-122"/>
                        </a:rPr>
                        <m:t>𝒔</m:t>
                      </m:r>
                      <m:d>
                        <m:dPr>
                          <m:ctrlPr>
                            <a:rPr lang="en-US" altLang="zh-CN" sz="2400" b="1" i="1" smtClean="0">
                              <a:solidFill>
                                <a:srgbClr val="002060"/>
                              </a:solidFill>
                              <a:latin typeface="Cambria Math" panose="02040503050406030204" pitchFamily="18" charset="0"/>
                              <a:ea typeface="楷体" panose="02010609060101010101" pitchFamily="49" charset="-122"/>
                            </a:rPr>
                          </m:ctrlPr>
                        </m:dPr>
                        <m:e>
                          <m:r>
                            <a:rPr lang="en-US" altLang="zh-CN" sz="2400" b="1" i="1">
                              <a:solidFill>
                                <a:srgbClr val="002060"/>
                              </a:solidFill>
                              <a:latin typeface="Cambria Math" panose="02040503050406030204" pitchFamily="18" charset="0"/>
                              <a:ea typeface="楷体" panose="02010609060101010101" pitchFamily="49" charset="-122"/>
                            </a:rPr>
                            <m:t>𝑺</m:t>
                          </m:r>
                        </m:e>
                      </m:d>
                      <m:r>
                        <a:rPr lang="en-US" altLang="zh-CN" sz="2400" b="1" i="1" smtClean="0">
                          <a:solidFill>
                            <a:srgbClr val="002060"/>
                          </a:solidFill>
                          <a:latin typeface="Cambria Math" panose="02040503050406030204" pitchFamily="18" charset="0"/>
                          <a:ea typeface="楷体" panose="02010609060101010101" pitchFamily="49" charset="-122"/>
                        </a:rPr>
                        <m:t>         </m:t>
                      </m:r>
                      <m:r>
                        <a:rPr lang="en-US" altLang="zh-CN" sz="2400" b="1" i="1" smtClean="0">
                          <a:solidFill>
                            <a:srgbClr val="002060"/>
                          </a:solidFill>
                          <a:latin typeface="Cambria Math" panose="02040503050406030204" pitchFamily="18" charset="0"/>
                          <a:ea typeface="楷体" panose="02010609060101010101" pitchFamily="49" charset="-122"/>
                        </a:rPr>
                        <m:t>𝒕</m:t>
                      </m:r>
                      <m:d>
                        <m:dPr>
                          <m:ctrlPr>
                            <a:rPr lang="en-US" altLang="zh-CN" sz="2400" b="1" i="1">
                              <a:solidFill>
                                <a:srgbClr val="002060"/>
                              </a:solidFill>
                              <a:latin typeface="Cambria Math" panose="02040503050406030204" pitchFamily="18" charset="0"/>
                              <a:ea typeface="楷体" panose="02010609060101010101" pitchFamily="49" charset="-122"/>
                            </a:rPr>
                          </m:ctrlPr>
                        </m:dPr>
                        <m:e>
                          <m:r>
                            <a:rPr lang="en-US" altLang="zh-CN" sz="2400" b="1" i="1">
                              <a:solidFill>
                                <a:srgbClr val="002060"/>
                              </a:solidFill>
                              <a:latin typeface="Cambria Math" panose="02040503050406030204" pitchFamily="18" charset="0"/>
                              <a:ea typeface="楷体" panose="02010609060101010101" pitchFamily="49" charset="-122"/>
                            </a:rPr>
                            <m:t>𝑹</m:t>
                          </m:r>
                          <m:r>
                            <a:rPr lang="en-US" altLang="zh-CN" sz="2400" b="1" i="1" smtClean="0">
                              <a:solidFill>
                                <a:srgbClr val="002060"/>
                              </a:solidFill>
                              <a:latin typeface="Cambria Math" panose="02040503050406030204" pitchFamily="18" charset="0"/>
                              <a:ea typeface="楷体" panose="02010609060101010101" pitchFamily="49" charset="-122"/>
                            </a:rPr>
                            <m:t>)</m:t>
                          </m:r>
                          <m:r>
                            <a:rPr lang="en-US" altLang="zh-CN" sz="2400" b="1" i="1">
                              <a:solidFill>
                                <a:srgbClr val="002060"/>
                              </a:solidFill>
                              <a:latin typeface="Cambria Math" panose="02040503050406030204" pitchFamily="18" charset="0"/>
                              <a:ea typeface="楷体" panose="02010609060101010101" pitchFamily="49" charset="-122"/>
                            </a:rPr>
                            <m:t>∪</m:t>
                          </m:r>
                          <m:r>
                            <a:rPr lang="en-US" altLang="zh-CN" sz="2400" b="1" i="1" smtClean="0">
                              <a:solidFill>
                                <a:srgbClr val="002060"/>
                              </a:solidFill>
                              <a:latin typeface="Cambria Math" panose="02040503050406030204" pitchFamily="18" charset="0"/>
                              <a:ea typeface="楷体" panose="02010609060101010101" pitchFamily="49" charset="-122"/>
                            </a:rPr>
                            <m:t>𝒕</m:t>
                          </m:r>
                          <m:r>
                            <a:rPr lang="en-US" altLang="zh-CN" sz="2400" b="1" i="1" smtClean="0">
                              <a:solidFill>
                                <a:srgbClr val="002060"/>
                              </a:solidFill>
                              <a:latin typeface="Cambria Math" panose="02040503050406030204" pitchFamily="18" charset="0"/>
                              <a:ea typeface="楷体" panose="02010609060101010101" pitchFamily="49" charset="-122"/>
                            </a:rPr>
                            <m:t>(</m:t>
                          </m:r>
                          <m:r>
                            <a:rPr lang="en-US" altLang="zh-CN" sz="2400" b="1" i="1">
                              <a:solidFill>
                                <a:srgbClr val="002060"/>
                              </a:solidFill>
                              <a:latin typeface="Cambria Math" panose="02040503050406030204" pitchFamily="18" charset="0"/>
                              <a:ea typeface="楷体" panose="02010609060101010101" pitchFamily="49" charset="-122"/>
                            </a:rPr>
                            <m:t>𝑺</m:t>
                          </m:r>
                        </m:e>
                      </m:d>
                      <m:r>
                        <a:rPr lang="en-US" altLang="zh-CN" sz="2400" b="1" i="1" smtClean="0">
                          <a:solidFill>
                            <a:srgbClr val="002060"/>
                          </a:solidFill>
                          <a:latin typeface="Cambria Math" panose="02040503050406030204" pitchFamily="18" charset="0"/>
                          <a:ea typeface="楷体" panose="02010609060101010101" pitchFamily="49" charset="-122"/>
                        </a:rPr>
                        <m:t>⊆</m:t>
                      </m:r>
                      <m:r>
                        <a:rPr lang="en-US" altLang="zh-CN" sz="2400" b="1" i="1" smtClean="0">
                          <a:solidFill>
                            <a:srgbClr val="002060"/>
                          </a:solidFill>
                          <a:latin typeface="Cambria Math" panose="02040503050406030204" pitchFamily="18" charset="0"/>
                          <a:ea typeface="楷体" panose="02010609060101010101" pitchFamily="49" charset="-122"/>
                        </a:rPr>
                        <m:t>𝒕</m:t>
                      </m:r>
                      <m:d>
                        <m:dPr>
                          <m:ctrlPr>
                            <a:rPr lang="en-US" altLang="zh-CN" sz="2400" b="1" i="1">
                              <a:solidFill>
                                <a:srgbClr val="002060"/>
                              </a:solidFill>
                              <a:latin typeface="Cambria Math" panose="02040503050406030204" pitchFamily="18" charset="0"/>
                              <a:ea typeface="楷体" panose="02010609060101010101" pitchFamily="49" charset="-122"/>
                            </a:rPr>
                          </m:ctrlPr>
                        </m:dPr>
                        <m:e>
                          <m:r>
                            <a:rPr lang="en-US" altLang="zh-CN" sz="2400" b="1" i="1" smtClean="0">
                              <a:solidFill>
                                <a:srgbClr val="002060"/>
                              </a:solidFill>
                              <a:latin typeface="Cambria Math" panose="02040503050406030204" pitchFamily="18" charset="0"/>
                              <a:ea typeface="楷体" panose="02010609060101010101" pitchFamily="49" charset="-122"/>
                            </a:rPr>
                            <m:t>𝑹</m:t>
                          </m:r>
                          <m:r>
                            <a:rPr lang="en-US" altLang="zh-CN" sz="2400" b="1" i="1" smtClean="0">
                              <a:solidFill>
                                <a:srgbClr val="002060"/>
                              </a:solidFill>
                              <a:latin typeface="Cambria Math" panose="02040503050406030204" pitchFamily="18" charset="0"/>
                              <a:ea typeface="楷体" panose="02010609060101010101" pitchFamily="49" charset="-122"/>
                            </a:rPr>
                            <m:t>∪</m:t>
                          </m:r>
                          <m:r>
                            <a:rPr lang="en-US" altLang="zh-CN" sz="2400" b="1" i="1" smtClean="0">
                              <a:solidFill>
                                <a:srgbClr val="002060"/>
                              </a:solidFill>
                              <a:latin typeface="Cambria Math" panose="02040503050406030204" pitchFamily="18" charset="0"/>
                              <a:ea typeface="楷体" panose="02010609060101010101" pitchFamily="49" charset="-122"/>
                            </a:rPr>
                            <m:t>𝑺</m:t>
                          </m:r>
                        </m:e>
                      </m:d>
                    </m:oMath>
                  </m:oMathPara>
                </a14:m>
                <a:endParaRPr lang="en-US" altLang="zh-CN" sz="2400" b="1">
                  <a:solidFill>
                    <a:srgbClr val="002060"/>
                  </a:solidFill>
                  <a:latin typeface="楷体" panose="02010609060101010101" pitchFamily="49" charset="-122"/>
                  <a:ea typeface="楷体" panose="02010609060101010101" pitchFamily="49" charset="-122"/>
                </a:endParaRPr>
              </a:p>
            </p:txBody>
          </p:sp>
        </mc:Choice>
        <mc:Fallback xmlns="">
          <p:sp>
            <p:nvSpPr>
              <p:cNvPr id="11" name="文本框 10">
                <a:extLst>
                  <a:ext uri="{FF2B5EF4-FFF2-40B4-BE49-F238E27FC236}">
                    <a16:creationId xmlns:a16="http://schemas.microsoft.com/office/drawing/2014/main" id="{1F6A8D2C-79E1-4F7B-9AD4-4E430976B90D}"/>
                  </a:ext>
                </a:extLst>
              </p:cNvPr>
              <p:cNvSpPr txBox="1">
                <a:spLocks noRot="1" noChangeAspect="1" noMove="1" noResize="1" noEditPoints="1" noAdjustHandles="1" noChangeArrowheads="1" noChangeShapeType="1" noTextEdit="1"/>
              </p:cNvSpPr>
              <p:nvPr/>
            </p:nvSpPr>
            <p:spPr>
              <a:xfrm>
                <a:off x="759486" y="1578931"/>
                <a:ext cx="10673025" cy="984885"/>
              </a:xfrm>
              <a:prstGeom prst="rect">
                <a:avLst/>
              </a:prstGeom>
              <a:blipFill>
                <a:blip r:embed="rId2"/>
                <a:stretch>
                  <a:fillRect t="-43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665083DC-16D8-4A90-A8C7-2B00778544AE}"/>
                  </a:ext>
                </a:extLst>
              </p:cNvPr>
              <p:cNvSpPr txBox="1"/>
              <p:nvPr/>
            </p:nvSpPr>
            <p:spPr>
              <a:xfrm>
                <a:off x="759486" y="1076268"/>
                <a:ext cx="4182417" cy="400110"/>
              </a:xfrm>
              <a:prstGeom prst="rect">
                <a:avLst/>
              </a:prstGeom>
              <a:solidFill>
                <a:schemeClr val="accent2">
                  <a:lumMod val="20000"/>
                  <a:lumOff val="80000"/>
                </a:schemeClr>
              </a:solidFill>
            </p:spPr>
            <p:txBody>
              <a:bodyPr wrap="square" rtlCol="0">
                <a:spAutoFit/>
              </a:bodyPr>
              <a:lstStyle/>
              <a:p>
                <a:pPr algn="ctr"/>
                <a:r>
                  <a:rPr lang="zh-CN" altLang="en-US" sz="2000" b="1">
                    <a:solidFill>
                      <a:schemeClr val="accent2">
                        <a:lumMod val="50000"/>
                      </a:schemeClr>
                    </a:solidFill>
                  </a:rPr>
                  <a:t>设</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𝑹</m:t>
                    </m:r>
                  </m:oMath>
                </a14:m>
                <a:r>
                  <a:rPr lang="zh-CN" altLang="en-US" sz="2000" b="1">
                    <a:solidFill>
                      <a:schemeClr val="accent2">
                        <a:lumMod val="50000"/>
                      </a:schemeClr>
                    </a:solidFill>
                  </a:rPr>
                  <a:t>和</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𝑺</m:t>
                    </m:r>
                  </m:oMath>
                </a14:m>
                <a:r>
                  <a:rPr lang="zh-CN" altLang="en-US" sz="2000" b="1">
                    <a:solidFill>
                      <a:schemeClr val="accent2">
                        <a:lumMod val="50000"/>
                      </a:schemeClr>
                    </a:solidFill>
                  </a:rPr>
                  <a:t>都是非空集</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𝑨</m:t>
                    </m:r>
                  </m:oMath>
                </a14:m>
                <a:r>
                  <a:rPr lang="zh-CN" altLang="en-US" sz="2000" b="1">
                    <a:solidFill>
                      <a:schemeClr val="accent2">
                        <a:lumMod val="50000"/>
                      </a:schemeClr>
                    </a:solidFill>
                  </a:rPr>
                  <a:t>上的关系</a:t>
                </a:r>
              </a:p>
            </p:txBody>
          </p:sp>
        </mc:Choice>
        <mc:Fallback xmlns="">
          <p:sp>
            <p:nvSpPr>
              <p:cNvPr id="12" name="文本框 11">
                <a:extLst>
                  <a:ext uri="{FF2B5EF4-FFF2-40B4-BE49-F238E27FC236}">
                    <a16:creationId xmlns:a16="http://schemas.microsoft.com/office/drawing/2014/main" id="{665083DC-16D8-4A90-A8C7-2B00778544AE}"/>
                  </a:ext>
                </a:extLst>
              </p:cNvPr>
              <p:cNvSpPr txBox="1">
                <a:spLocks noRot="1" noChangeAspect="1" noMove="1" noResize="1" noEditPoints="1" noAdjustHandles="1" noChangeArrowheads="1" noChangeShapeType="1" noTextEdit="1"/>
              </p:cNvSpPr>
              <p:nvPr/>
            </p:nvSpPr>
            <p:spPr>
              <a:xfrm>
                <a:off x="759486" y="1076268"/>
                <a:ext cx="4182417" cy="400110"/>
              </a:xfrm>
              <a:prstGeom prst="rect">
                <a:avLst/>
              </a:prstGeom>
              <a:blipFill>
                <a:blip r:embed="rId3"/>
                <a:stretch>
                  <a:fillRect t="-9231" b="-2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3C57494B-BE1F-4A1E-916E-A416E9CB3A63}"/>
                  </a:ext>
                </a:extLst>
              </p:cNvPr>
              <p:cNvSpPr txBox="1"/>
              <p:nvPr/>
            </p:nvSpPr>
            <p:spPr>
              <a:xfrm>
                <a:off x="759485" y="2822141"/>
                <a:ext cx="10417245" cy="833177"/>
              </a:xfrm>
              <a:prstGeom prst="rect">
                <a:avLst/>
              </a:prstGeom>
              <a:solidFill>
                <a:schemeClr val="accent6">
                  <a:lumMod val="20000"/>
                  <a:lumOff val="80000"/>
                  <a:alpha val="50000"/>
                </a:schemeClr>
              </a:solidFill>
            </p:spPr>
            <p:txBody>
              <a:bodyPr wrap="square" rtlCol="0">
                <a:spAutoFit/>
              </a:bodyPr>
              <a:lstStyle/>
              <a:p>
                <a:pPr marL="342900" indent="-342900">
                  <a:lnSpc>
                    <a:spcPts val="3000"/>
                  </a:lnSpc>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证明</a:t>
                </a:r>
                <a14:m>
                  <m:oMath xmlns:m="http://schemas.openxmlformats.org/officeDocument/2006/math">
                    <m:r>
                      <a:rPr lang="en-US" altLang="zh-CN" sz="2000" b="1" i="1" smtClean="0">
                        <a:solidFill>
                          <a:srgbClr val="002060"/>
                        </a:solidFill>
                        <a:latin typeface="Cambria Math" panose="02040503050406030204" pitchFamily="18" charset="0"/>
                      </a:rPr>
                      <m:t>𝒕</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𝑹</m:t>
                        </m:r>
                      </m:e>
                    </m:d>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𝒕</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𝑺</m:t>
                        </m:r>
                      </m:e>
                    </m:d>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𝒕</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𝑺</m:t>
                        </m:r>
                      </m:e>
                    </m:d>
                  </m:oMath>
                </a14:m>
                <a:r>
                  <a:rPr lang="zh-CN" altLang="en-US" sz="2000" b="1">
                    <a:solidFill>
                      <a:srgbClr val="002060"/>
                    </a:solidFill>
                    <a:latin typeface="楷体" panose="02010609060101010101" pitchFamily="49" charset="-122"/>
                    <a:ea typeface="楷体" panose="02010609060101010101" pitchFamily="49" charset="-122"/>
                  </a:rPr>
                  <a:t>的思路与前面相同，由</a:t>
                </a:r>
                <a14:m>
                  <m:oMath xmlns:m="http://schemas.openxmlformats.org/officeDocument/2006/math">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𝑺</m:t>
                    </m:r>
                  </m:oMath>
                </a14:m>
                <a:r>
                  <a:rPr lang="zh-CN" altLang="en-US" sz="2000" b="1">
                    <a:solidFill>
                      <a:srgbClr val="002060"/>
                    </a:solidFill>
                    <a:latin typeface="楷体" panose="02010609060101010101" pitchFamily="49" charset="-122"/>
                    <a:ea typeface="楷体" panose="02010609060101010101" pitchFamily="49" charset="-122"/>
                  </a:rPr>
                  <a:t>及关系闭包保持子集关系有</a:t>
                </a:r>
                <a14:m>
                  <m:oMath xmlns:m="http://schemas.openxmlformats.org/officeDocument/2006/math">
                    <m:r>
                      <a:rPr lang="en-US" altLang="zh-CN" sz="2000" b="1" i="1" smtClean="0">
                        <a:solidFill>
                          <a:srgbClr val="002060"/>
                        </a:solidFill>
                        <a:latin typeface="Cambria Math" panose="02040503050406030204" pitchFamily="18" charset="0"/>
                      </a:rPr>
                      <m:t>𝒕</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𝑹</m:t>
                        </m:r>
                      </m:e>
                    </m:d>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𝒕</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𝑺</m:t>
                        </m:r>
                      </m:e>
                    </m:d>
                  </m:oMath>
                </a14:m>
                <a:r>
                  <a:rPr lang="zh-CN" altLang="en-US" sz="2000" b="1">
                    <a:solidFill>
                      <a:srgbClr val="002060"/>
                    </a:solidFill>
                    <a:latin typeface="楷体" panose="02010609060101010101" pitchFamily="49" charset="-122"/>
                    <a:ea typeface="楷体" panose="02010609060101010101" pitchFamily="49" charset="-122"/>
                  </a:rPr>
                  <a:t>，同理有</a:t>
                </a:r>
                <a14:m>
                  <m:oMath xmlns:m="http://schemas.openxmlformats.org/officeDocument/2006/math">
                    <m:r>
                      <a:rPr lang="en-US" altLang="zh-CN" sz="2000" b="1" i="1" smtClean="0">
                        <a:solidFill>
                          <a:srgbClr val="002060"/>
                        </a:solidFill>
                        <a:latin typeface="Cambria Math" panose="02040503050406030204" pitchFamily="18" charset="0"/>
                      </a:rPr>
                      <m:t>𝒕</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𝑺</m:t>
                        </m:r>
                      </m:e>
                    </m:d>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𝒕</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𝑺</m:t>
                        </m:r>
                      </m:e>
                    </m:d>
                  </m:oMath>
                </a14:m>
                <a:r>
                  <a:rPr lang="zh-CN" altLang="en-US" sz="2000" b="1">
                    <a:solidFill>
                      <a:srgbClr val="002060"/>
                    </a:solidFill>
                    <a:latin typeface="楷体" panose="02010609060101010101" pitchFamily="49" charset="-122"/>
                    <a:ea typeface="楷体" panose="02010609060101010101" pitchFamily="49" charset="-122"/>
                  </a:rPr>
                  <a:t>，从而由集合并的性质有</a:t>
                </a:r>
                <a14:m>
                  <m:oMath xmlns:m="http://schemas.openxmlformats.org/officeDocument/2006/math">
                    <m:r>
                      <a:rPr lang="en-US" altLang="zh-CN" sz="2000" b="1" i="1" smtClean="0">
                        <a:solidFill>
                          <a:srgbClr val="002060"/>
                        </a:solidFill>
                        <a:latin typeface="Cambria Math" panose="02040503050406030204" pitchFamily="18" charset="0"/>
                      </a:rPr>
                      <m:t>𝒕</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𝑹</m:t>
                        </m:r>
                      </m:e>
                    </m:d>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𝒕</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𝑺</m:t>
                        </m:r>
                      </m:e>
                    </m:d>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𝒕</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𝑺</m:t>
                        </m:r>
                      </m:e>
                    </m:d>
                  </m:oMath>
                </a14:m>
                <a:endParaRPr lang="zh-CN" altLang="en-US" sz="2000" b="1">
                  <a:solidFill>
                    <a:srgbClr val="002060"/>
                  </a:solidFill>
                  <a:latin typeface="楷体" panose="02010609060101010101" pitchFamily="49" charset="-122"/>
                  <a:ea typeface="楷体" panose="02010609060101010101" pitchFamily="49" charset="-122"/>
                </a:endParaRPr>
              </a:p>
            </p:txBody>
          </p:sp>
        </mc:Choice>
        <mc:Fallback xmlns="">
          <p:sp>
            <p:nvSpPr>
              <p:cNvPr id="23" name="文本框 22">
                <a:extLst>
                  <a:ext uri="{FF2B5EF4-FFF2-40B4-BE49-F238E27FC236}">
                    <a16:creationId xmlns:a16="http://schemas.microsoft.com/office/drawing/2014/main" id="{3C57494B-BE1F-4A1E-916E-A416E9CB3A63}"/>
                  </a:ext>
                </a:extLst>
              </p:cNvPr>
              <p:cNvSpPr txBox="1">
                <a:spLocks noRot="1" noChangeAspect="1" noMove="1" noResize="1" noEditPoints="1" noAdjustHandles="1" noChangeArrowheads="1" noChangeShapeType="1" noTextEdit="1"/>
              </p:cNvSpPr>
              <p:nvPr/>
            </p:nvSpPr>
            <p:spPr>
              <a:xfrm>
                <a:off x="759485" y="2822141"/>
                <a:ext cx="10417245" cy="833177"/>
              </a:xfrm>
              <a:prstGeom prst="rect">
                <a:avLst/>
              </a:prstGeom>
              <a:blipFill>
                <a:blip r:embed="rId7"/>
                <a:stretch>
                  <a:fillRect l="-527" t="-1460" b="-87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D0F182E0-9E45-4D90-A76B-507054E71838}"/>
                  </a:ext>
                </a:extLst>
              </p:cNvPr>
              <p:cNvSpPr txBox="1"/>
              <p:nvPr/>
            </p:nvSpPr>
            <p:spPr>
              <a:xfrm>
                <a:off x="759485" y="3842627"/>
                <a:ext cx="7470115" cy="400110"/>
              </a:xfrm>
              <a:prstGeom prst="rect">
                <a:avLst/>
              </a:prstGeom>
              <a:solidFill>
                <a:schemeClr val="accent4">
                  <a:lumMod val="20000"/>
                  <a:lumOff val="80000"/>
                </a:schemeClr>
              </a:solidFill>
            </p:spPr>
            <p:txBody>
              <a:bodyPr wrap="square" rtlCol="0">
                <a:spAutoFit/>
              </a:bodyPr>
              <a:lstStyle/>
              <a:p>
                <a:pPr marL="342900" indent="-342900">
                  <a:buFont typeface="Arial" panose="020B0604020202020204" pitchFamily="34" charset="0"/>
                  <a:buChar char="•"/>
                </a:pPr>
                <a:r>
                  <a:rPr lang="zh-CN" altLang="en-US" sz="2000" b="1">
                    <a:solidFill>
                      <a:schemeClr val="accent2">
                        <a:lumMod val="50000"/>
                      </a:schemeClr>
                    </a:solidFill>
                  </a:rPr>
                  <a:t>为什么不能利用与前面类似思路证明</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𝒕</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𝑹</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𝑺</m:t>
                        </m:r>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𝒕</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𝑹</m:t>
                        </m:r>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𝒕</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𝑺</m:t>
                        </m:r>
                      </m:e>
                    </m:d>
                  </m:oMath>
                </a14:m>
                <a:r>
                  <a:rPr lang="zh-CN" altLang="en-US" sz="2000" b="1">
                    <a:solidFill>
                      <a:schemeClr val="accent2">
                        <a:lumMod val="50000"/>
                      </a:schemeClr>
                    </a:solidFill>
                  </a:rPr>
                  <a:t>？</a:t>
                </a:r>
              </a:p>
            </p:txBody>
          </p:sp>
        </mc:Choice>
        <mc:Fallback xmlns="">
          <p:sp>
            <p:nvSpPr>
              <p:cNvPr id="25" name="文本框 24">
                <a:extLst>
                  <a:ext uri="{FF2B5EF4-FFF2-40B4-BE49-F238E27FC236}">
                    <a16:creationId xmlns:a16="http://schemas.microsoft.com/office/drawing/2014/main" id="{D0F182E0-9E45-4D90-A76B-507054E71838}"/>
                  </a:ext>
                </a:extLst>
              </p:cNvPr>
              <p:cNvSpPr txBox="1">
                <a:spLocks noRot="1" noChangeAspect="1" noMove="1" noResize="1" noEditPoints="1" noAdjustHandles="1" noChangeArrowheads="1" noChangeShapeType="1" noTextEdit="1"/>
              </p:cNvSpPr>
              <p:nvPr/>
            </p:nvSpPr>
            <p:spPr>
              <a:xfrm>
                <a:off x="759485" y="3842627"/>
                <a:ext cx="7470115" cy="400110"/>
              </a:xfrm>
              <a:prstGeom prst="rect">
                <a:avLst/>
              </a:prstGeom>
              <a:blipFill>
                <a:blip r:embed="rId8"/>
                <a:stretch>
                  <a:fillRect l="-735" t="-7576"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BF16A694-787E-4AEB-A3C9-36F5C25018EE}"/>
                  </a:ext>
                </a:extLst>
              </p:cNvPr>
              <p:cNvSpPr txBox="1"/>
              <p:nvPr/>
            </p:nvSpPr>
            <p:spPr>
              <a:xfrm>
                <a:off x="759486" y="4443933"/>
                <a:ext cx="7470114" cy="1785104"/>
              </a:xfrm>
              <a:prstGeom prst="rect">
                <a:avLst/>
              </a:prstGeom>
              <a:solidFill>
                <a:schemeClr val="accent6">
                  <a:lumMod val="20000"/>
                  <a:lumOff val="80000"/>
                  <a:alpha val="50000"/>
                </a:schemeClr>
              </a:solidFill>
            </p:spPr>
            <p:txBody>
              <a:bodyPr wrap="square" rtlCol="0">
                <a:spAutoFit/>
              </a:bodyPr>
              <a:lstStyle/>
              <a:p>
                <a:pPr algn="ctr">
                  <a:spcBef>
                    <a:spcPts val="600"/>
                  </a:spcBef>
                  <a:spcAft>
                    <a:spcPts val="600"/>
                  </a:spcAft>
                </a:pPr>
                <a:r>
                  <a:rPr lang="zh-CN" altLang="en-US" sz="2000" b="1">
                    <a:solidFill>
                      <a:srgbClr val="C00000"/>
                    </a:solidFill>
                  </a:rPr>
                  <a:t>举例说明没有</a:t>
                </a:r>
                <a14:m>
                  <m:oMath xmlns:m="http://schemas.openxmlformats.org/officeDocument/2006/math">
                    <m:r>
                      <a:rPr lang="en-US" altLang="zh-CN" sz="2000" b="1" i="1">
                        <a:solidFill>
                          <a:srgbClr val="C00000"/>
                        </a:solidFill>
                        <a:latin typeface="Cambria Math" panose="02040503050406030204" pitchFamily="18" charset="0"/>
                      </a:rPr>
                      <m:t>𝒕</m:t>
                    </m:r>
                    <m:d>
                      <m:dPr>
                        <m:ctrlPr>
                          <a:rPr lang="en-US" altLang="zh-CN" sz="2000" b="1" i="1">
                            <a:solidFill>
                              <a:srgbClr val="C00000"/>
                            </a:solidFill>
                            <a:latin typeface="Cambria Math" panose="02040503050406030204" pitchFamily="18" charset="0"/>
                          </a:rPr>
                        </m:ctrlPr>
                      </m:dPr>
                      <m:e>
                        <m:r>
                          <a:rPr lang="en-US" altLang="zh-CN" sz="2000" b="1" i="1">
                            <a:solidFill>
                              <a:srgbClr val="C00000"/>
                            </a:solidFill>
                            <a:latin typeface="Cambria Math" panose="02040503050406030204" pitchFamily="18" charset="0"/>
                          </a:rPr>
                          <m:t>𝑹</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𝑺</m:t>
                        </m:r>
                      </m:e>
                    </m:d>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𝒕</m:t>
                    </m:r>
                    <m:d>
                      <m:dPr>
                        <m:ctrlPr>
                          <a:rPr lang="en-US" altLang="zh-CN" sz="2000" b="1" i="1">
                            <a:solidFill>
                              <a:srgbClr val="C00000"/>
                            </a:solidFill>
                            <a:latin typeface="Cambria Math" panose="02040503050406030204" pitchFamily="18" charset="0"/>
                          </a:rPr>
                        </m:ctrlPr>
                      </m:dPr>
                      <m:e>
                        <m:r>
                          <a:rPr lang="en-US" altLang="zh-CN" sz="2000" b="1" i="1">
                            <a:solidFill>
                              <a:srgbClr val="C00000"/>
                            </a:solidFill>
                            <a:latin typeface="Cambria Math" panose="02040503050406030204" pitchFamily="18" charset="0"/>
                          </a:rPr>
                          <m:t>𝑹</m:t>
                        </m:r>
                      </m:e>
                    </m:d>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𝒕</m:t>
                    </m:r>
                    <m:d>
                      <m:dPr>
                        <m:ctrlPr>
                          <a:rPr lang="en-US" altLang="zh-CN" sz="2000" b="1" i="1">
                            <a:solidFill>
                              <a:srgbClr val="C00000"/>
                            </a:solidFill>
                            <a:latin typeface="Cambria Math" panose="02040503050406030204" pitchFamily="18" charset="0"/>
                          </a:rPr>
                        </m:ctrlPr>
                      </m:dPr>
                      <m:e>
                        <m:r>
                          <a:rPr lang="en-US" altLang="zh-CN" sz="2000" b="1" i="1">
                            <a:solidFill>
                              <a:srgbClr val="C00000"/>
                            </a:solidFill>
                            <a:latin typeface="Cambria Math" panose="02040503050406030204" pitchFamily="18" charset="0"/>
                          </a:rPr>
                          <m:t>𝑺</m:t>
                        </m:r>
                      </m:e>
                    </m:d>
                  </m:oMath>
                </a14:m>
                <a:endParaRPr lang="en-US" altLang="zh-CN" sz="2000" b="1">
                  <a:solidFill>
                    <a:srgbClr val="C00000"/>
                  </a:solidFill>
                </a:endParaRPr>
              </a:p>
              <a:p>
                <a:pPr>
                  <a:spcBef>
                    <a:spcPts val="600"/>
                  </a:spcBef>
                  <a:spcAft>
                    <a:spcPts val="600"/>
                  </a:spcAft>
                </a:pPr>
                <a14:m>
                  <m:oMath xmlns:m="http://schemas.openxmlformats.org/officeDocument/2006/math">
                    <m:r>
                      <a:rPr lang="en-US" altLang="zh-CN" sz="2000" b="1" i="1" smtClean="0">
                        <a:solidFill>
                          <a:srgbClr val="002060"/>
                        </a:solidFill>
                        <a:latin typeface="Cambria Math" panose="02040503050406030204" pitchFamily="18" charset="0"/>
                      </a:rPr>
                      <m:t>𝑨</m:t>
                    </m:r>
                    <m:r>
                      <a:rPr lang="en-US" altLang="zh-CN" sz="2000" b="1" i="1" smtClean="0">
                        <a:solidFill>
                          <a:srgbClr val="002060"/>
                        </a:solidFill>
                        <a:latin typeface="Cambria Math" panose="02040503050406030204" pitchFamily="18" charset="0"/>
                      </a:rPr>
                      <m:t> = </m:t>
                    </m:r>
                    <m:r>
                      <m:rPr>
                        <m:lit/>
                      </m:rP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𝟏</m:t>
                    </m:r>
                    <m:r>
                      <a:rPr lang="en-US" altLang="zh-CN" sz="2000" b="1" i="1">
                        <a:solidFill>
                          <a:srgbClr val="002060"/>
                        </a:solidFill>
                        <a:latin typeface="Cambria Math" panose="02040503050406030204" pitchFamily="18" charset="0"/>
                      </a:rPr>
                      <m:t>, </m:t>
                    </m:r>
                    <m:r>
                      <a:rPr lang="en-US" altLang="zh-CN" sz="2000" b="1" i="1">
                        <a:solidFill>
                          <a:srgbClr val="002060"/>
                        </a:solidFill>
                        <a:latin typeface="Cambria Math" panose="02040503050406030204" pitchFamily="18" charset="0"/>
                      </a:rPr>
                      <m:t>𝟐</m:t>
                    </m:r>
                    <m:r>
                      <m:rPr>
                        <m:lit/>
                      </m:rPr>
                      <a:rPr lang="en-US" altLang="zh-CN" sz="2000" b="1" i="1">
                        <a:solidFill>
                          <a:srgbClr val="002060"/>
                        </a:solidFill>
                        <a:latin typeface="Cambria Math" panose="02040503050406030204" pitchFamily="18" charset="0"/>
                      </a:rPr>
                      <m:t>}</m:t>
                    </m:r>
                    <m:r>
                      <a:rPr lang="zh-CN" altLang="en-US"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𝑹</m:t>
                    </m:r>
                    <m:r>
                      <a:rPr lang="en-US" altLang="zh-CN" sz="2000" b="1" i="1">
                        <a:solidFill>
                          <a:srgbClr val="002060"/>
                        </a:solidFill>
                        <a:latin typeface="Cambria Math" panose="02040503050406030204" pitchFamily="18" charset="0"/>
                      </a:rPr>
                      <m:t>=</m:t>
                    </m:r>
                    <m:r>
                      <m:rPr>
                        <m:lit/>
                      </m:rPr>
                      <a:rPr lang="en-US" altLang="zh-CN" sz="2000" b="1" i="1">
                        <a:solidFill>
                          <a:srgbClr val="002060"/>
                        </a:solidFill>
                        <a:latin typeface="Cambria Math" panose="02040503050406030204" pitchFamily="18" charset="0"/>
                      </a:rPr>
                      <m:t>{</m:t>
                    </m:r>
                    <m:d>
                      <m:dPr>
                        <m:begChr m:val="⟨"/>
                        <m:endChr m:val="⟩"/>
                        <m:ctrlPr>
                          <a:rPr lang="en-US" altLang="zh-CN" sz="2000" b="1" i="1">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𝟏</m:t>
                        </m:r>
                        <m:r>
                          <a:rPr lang="en-US" altLang="zh-CN" sz="2000" b="1" i="1">
                            <a:solidFill>
                              <a:srgbClr val="002060"/>
                            </a:solidFill>
                            <a:latin typeface="Cambria Math" panose="02040503050406030204" pitchFamily="18" charset="0"/>
                          </a:rPr>
                          <m:t>, </m:t>
                        </m:r>
                        <m:r>
                          <a:rPr lang="en-US" altLang="zh-CN" sz="2000" b="1" i="1">
                            <a:solidFill>
                              <a:srgbClr val="002060"/>
                            </a:solidFill>
                            <a:latin typeface="Cambria Math" panose="02040503050406030204" pitchFamily="18" charset="0"/>
                          </a:rPr>
                          <m:t>𝟐</m:t>
                        </m:r>
                      </m:e>
                    </m:d>
                    <m:r>
                      <m:rPr>
                        <m:lit/>
                      </m:rP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 </m:t>
                    </m:r>
                    <m:r>
                      <a:rPr lang="en-US" altLang="zh-CN" sz="2000" b="1" i="1">
                        <a:solidFill>
                          <a:srgbClr val="002060"/>
                        </a:solidFill>
                        <a:latin typeface="Cambria Math" panose="02040503050406030204" pitchFamily="18" charset="0"/>
                      </a:rPr>
                      <m:t>𝑺</m:t>
                    </m:r>
                    <m:r>
                      <a:rPr lang="en-US" altLang="zh-CN" sz="2000" b="1" i="1">
                        <a:solidFill>
                          <a:srgbClr val="002060"/>
                        </a:solidFill>
                        <a:latin typeface="Cambria Math" panose="02040503050406030204" pitchFamily="18" charset="0"/>
                      </a:rPr>
                      <m:t> = </m:t>
                    </m:r>
                    <m:r>
                      <m:rPr>
                        <m:lit/>
                      </m:rPr>
                      <a:rPr lang="en-US" altLang="zh-CN" sz="2000" b="1" i="1">
                        <a:solidFill>
                          <a:srgbClr val="002060"/>
                        </a:solidFill>
                        <a:latin typeface="Cambria Math" panose="02040503050406030204" pitchFamily="18" charset="0"/>
                      </a:rPr>
                      <m:t>{</m:t>
                    </m:r>
                    <m:d>
                      <m:dPr>
                        <m:begChr m:val="⟨"/>
                        <m:endChr m:val="⟩"/>
                        <m:ctrlPr>
                          <a:rPr lang="en-US" altLang="zh-CN" sz="2000" b="1" i="1">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𝟐</m:t>
                        </m:r>
                        <m:r>
                          <a:rPr lang="en-US" altLang="zh-CN" sz="2000" b="1" i="1">
                            <a:solidFill>
                              <a:srgbClr val="002060"/>
                            </a:solidFill>
                            <a:latin typeface="Cambria Math" panose="02040503050406030204" pitchFamily="18" charset="0"/>
                          </a:rPr>
                          <m:t>, </m:t>
                        </m:r>
                        <m:r>
                          <a:rPr lang="en-US" altLang="zh-CN" sz="2000" b="1" i="1">
                            <a:solidFill>
                              <a:srgbClr val="002060"/>
                            </a:solidFill>
                            <a:latin typeface="Cambria Math" panose="02040503050406030204" pitchFamily="18" charset="0"/>
                          </a:rPr>
                          <m:t>𝟏</m:t>
                        </m:r>
                      </m:e>
                    </m:d>
                    <m:r>
                      <m:rPr>
                        <m:lit/>
                      </m:rPr>
                      <a:rPr lang="en-US" altLang="zh-CN" sz="2000" b="1" i="1">
                        <a:solidFill>
                          <a:srgbClr val="002060"/>
                        </a:solidFill>
                        <a:latin typeface="Cambria Math" panose="02040503050406030204" pitchFamily="18" charset="0"/>
                      </a:rPr>
                      <m:t>}</m:t>
                    </m:r>
                  </m:oMath>
                </a14:m>
                <a:r>
                  <a:rPr lang="zh-CN" altLang="en-US" sz="2000" b="1">
                    <a:solidFill>
                      <a:srgbClr val="002060"/>
                    </a:solidFill>
                  </a:rPr>
                  <a:t>，则</a:t>
                </a:r>
              </a:p>
              <a:p>
                <a:pPr marL="342900" indent="-342900">
                  <a:spcBef>
                    <a:spcPts val="600"/>
                  </a:spcBef>
                  <a:spcAft>
                    <a:spcPts val="600"/>
                  </a:spcAft>
                  <a:buFont typeface="Arial" panose="020B0604020202020204" pitchFamily="34" charset="0"/>
                  <a:buChar char="•"/>
                </a:pPr>
                <a14:m>
                  <m:oMath xmlns:m="http://schemas.openxmlformats.org/officeDocument/2006/math">
                    <m:r>
                      <a:rPr lang="en-US" altLang="zh-CN" sz="2000" b="1" i="1" smtClean="0">
                        <a:solidFill>
                          <a:srgbClr val="002060"/>
                        </a:solidFill>
                        <a:latin typeface="Cambria Math" panose="02040503050406030204" pitchFamily="18" charset="0"/>
                      </a:rPr>
                      <m:t>𝒕</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𝑹</m:t>
                        </m:r>
                      </m:e>
                    </m:d>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𝒕</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𝑺</m:t>
                        </m:r>
                      </m:e>
                    </m:d>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𝑺</m:t>
                    </m:r>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𝒕</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𝑹</m:t>
                        </m:r>
                      </m:e>
                    </m:d>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𝒕</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𝑺</m:t>
                        </m:r>
                      </m:e>
                    </m:d>
                    <m:r>
                      <a:rPr lang="en-US" altLang="zh-CN" sz="2000" b="1" i="1" smtClean="0">
                        <a:solidFill>
                          <a:srgbClr val="002060"/>
                        </a:solidFill>
                        <a:latin typeface="Cambria Math" panose="02040503050406030204" pitchFamily="18" charset="0"/>
                      </a:rPr>
                      <m:t>=</m:t>
                    </m:r>
                    <m:r>
                      <m:rPr>
                        <m:lit/>
                      </m:rPr>
                      <a:rPr lang="en-US" altLang="zh-CN" sz="2000" b="1" i="1">
                        <a:solidFill>
                          <a:srgbClr val="002060"/>
                        </a:solidFill>
                        <a:latin typeface="Cambria Math" panose="02040503050406030204" pitchFamily="18" charset="0"/>
                      </a:rPr>
                      <m:t>{</m:t>
                    </m:r>
                    <m:d>
                      <m:dPr>
                        <m:begChr m:val="⟨"/>
                        <m:endChr m:val="⟩"/>
                        <m:ctrlPr>
                          <a:rPr lang="en-US" altLang="zh-CN" sz="2000" b="1" i="1">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𝟏</m:t>
                        </m:r>
                        <m:r>
                          <a:rPr lang="en-US" altLang="zh-CN" sz="2000" b="1" i="1">
                            <a:solidFill>
                              <a:srgbClr val="002060"/>
                            </a:solidFill>
                            <a:latin typeface="Cambria Math" panose="02040503050406030204" pitchFamily="18" charset="0"/>
                          </a:rPr>
                          <m:t>, </m:t>
                        </m:r>
                        <m:r>
                          <a:rPr lang="en-US" altLang="zh-CN" sz="2000" b="1" i="1">
                            <a:solidFill>
                              <a:srgbClr val="002060"/>
                            </a:solidFill>
                            <a:latin typeface="Cambria Math" panose="02040503050406030204" pitchFamily="18" charset="0"/>
                          </a:rPr>
                          <m:t>𝟐</m:t>
                        </m:r>
                      </m:e>
                    </m:d>
                    <m:r>
                      <a:rPr lang="en-US" altLang="zh-CN" sz="2000" b="1" i="1">
                        <a:solidFill>
                          <a:srgbClr val="002060"/>
                        </a:solidFill>
                        <a:latin typeface="Cambria Math" panose="02040503050406030204" pitchFamily="18" charset="0"/>
                      </a:rPr>
                      <m:t>, </m:t>
                    </m:r>
                    <m:d>
                      <m:dPr>
                        <m:begChr m:val="⟨"/>
                        <m:endChr m:val="⟩"/>
                        <m:ctrlPr>
                          <a:rPr lang="en-US" altLang="zh-CN" sz="2000" b="1" i="1">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𝟐</m:t>
                        </m:r>
                        <m:r>
                          <a:rPr lang="en-US" altLang="zh-CN" sz="2000" b="1" i="1">
                            <a:solidFill>
                              <a:srgbClr val="002060"/>
                            </a:solidFill>
                            <a:latin typeface="Cambria Math" panose="02040503050406030204" pitchFamily="18" charset="0"/>
                          </a:rPr>
                          <m:t>, </m:t>
                        </m:r>
                        <m:r>
                          <a:rPr lang="en-US" altLang="zh-CN" sz="2000" b="1" i="1">
                            <a:solidFill>
                              <a:srgbClr val="002060"/>
                            </a:solidFill>
                            <a:latin typeface="Cambria Math" panose="02040503050406030204" pitchFamily="18" charset="0"/>
                          </a:rPr>
                          <m:t>𝟏</m:t>
                        </m:r>
                      </m:e>
                    </m:d>
                    <m:r>
                      <m:rPr>
                        <m:lit/>
                      </m:rPr>
                      <a:rPr lang="en-US" altLang="zh-CN" sz="2000" b="1" i="1">
                        <a:solidFill>
                          <a:srgbClr val="002060"/>
                        </a:solidFill>
                        <a:latin typeface="Cambria Math" panose="02040503050406030204" pitchFamily="18" charset="0"/>
                      </a:rPr>
                      <m:t>}</m:t>
                    </m:r>
                  </m:oMath>
                </a14:m>
                <a:endParaRPr lang="en-US" altLang="zh-CN" sz="2000" b="1">
                  <a:solidFill>
                    <a:srgbClr val="002060"/>
                  </a:solidFill>
                </a:endParaRPr>
              </a:p>
              <a:p>
                <a:pPr marL="342900" indent="-342900">
                  <a:spcBef>
                    <a:spcPts val="600"/>
                  </a:spcBef>
                  <a:spcAft>
                    <a:spcPts val="600"/>
                  </a:spcAft>
                  <a:buFont typeface="Arial" panose="020B0604020202020204" pitchFamily="34" charset="0"/>
                  <a:buChar char="•"/>
                </a:pPr>
                <a14:m>
                  <m:oMath xmlns:m="http://schemas.openxmlformats.org/officeDocument/2006/math">
                    <m:r>
                      <a:rPr lang="en-US" altLang="zh-CN" sz="2000" b="1" i="1" smtClean="0">
                        <a:solidFill>
                          <a:srgbClr val="002060"/>
                        </a:solidFill>
                        <a:latin typeface="Cambria Math" panose="02040503050406030204" pitchFamily="18" charset="0"/>
                      </a:rPr>
                      <m:t>𝑹</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𝑺</m:t>
                    </m:r>
                    <m:r>
                      <a:rPr lang="en-US" altLang="zh-CN" sz="2000" b="1" i="1" smtClean="0">
                        <a:solidFill>
                          <a:srgbClr val="002060"/>
                        </a:solidFill>
                        <a:latin typeface="Cambria Math" panose="02040503050406030204" pitchFamily="18" charset="0"/>
                      </a:rPr>
                      <m:t> =</m:t>
                    </m:r>
                    <m:r>
                      <m:rPr>
                        <m:lit/>
                      </m:rPr>
                      <a:rPr lang="en-US" altLang="zh-CN" sz="2000" b="1" i="1">
                        <a:solidFill>
                          <a:srgbClr val="002060"/>
                        </a:solidFill>
                        <a:latin typeface="Cambria Math" panose="02040503050406030204" pitchFamily="18" charset="0"/>
                      </a:rPr>
                      <m:t>{</m:t>
                    </m:r>
                    <m:d>
                      <m:dPr>
                        <m:begChr m:val="⟨"/>
                        <m:endChr m:val="⟩"/>
                        <m:ctrlPr>
                          <a:rPr lang="en-US" altLang="zh-CN" sz="2000" b="1" i="1">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𝟏</m:t>
                        </m:r>
                        <m:r>
                          <a:rPr lang="en-US" altLang="zh-CN" sz="2000" b="1" i="1">
                            <a:solidFill>
                              <a:srgbClr val="002060"/>
                            </a:solidFill>
                            <a:latin typeface="Cambria Math" panose="02040503050406030204" pitchFamily="18" charset="0"/>
                          </a:rPr>
                          <m:t>, </m:t>
                        </m:r>
                        <m:r>
                          <a:rPr lang="en-US" altLang="zh-CN" sz="2000" b="1" i="1">
                            <a:solidFill>
                              <a:srgbClr val="002060"/>
                            </a:solidFill>
                            <a:latin typeface="Cambria Math" panose="02040503050406030204" pitchFamily="18" charset="0"/>
                          </a:rPr>
                          <m:t>𝟐</m:t>
                        </m:r>
                      </m:e>
                    </m:d>
                    <m:r>
                      <a:rPr lang="en-US" altLang="zh-CN" sz="2000" b="1" i="1">
                        <a:solidFill>
                          <a:srgbClr val="002060"/>
                        </a:solidFill>
                        <a:latin typeface="Cambria Math" panose="02040503050406030204" pitchFamily="18" charset="0"/>
                      </a:rPr>
                      <m:t>, </m:t>
                    </m:r>
                    <m:d>
                      <m:dPr>
                        <m:begChr m:val="⟨"/>
                        <m:endChr m:val="⟩"/>
                        <m:ctrlPr>
                          <a:rPr lang="en-US" altLang="zh-CN" sz="2000" b="1" i="1">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𝟐</m:t>
                        </m:r>
                        <m:r>
                          <a:rPr lang="en-US" altLang="zh-CN" sz="2000" b="1" i="1">
                            <a:solidFill>
                              <a:srgbClr val="002060"/>
                            </a:solidFill>
                            <a:latin typeface="Cambria Math" panose="02040503050406030204" pitchFamily="18" charset="0"/>
                          </a:rPr>
                          <m:t>, </m:t>
                        </m:r>
                        <m:r>
                          <a:rPr lang="en-US" altLang="zh-CN" sz="2000" b="1" i="1">
                            <a:solidFill>
                              <a:srgbClr val="002060"/>
                            </a:solidFill>
                            <a:latin typeface="Cambria Math" panose="02040503050406030204" pitchFamily="18" charset="0"/>
                          </a:rPr>
                          <m:t>𝟏</m:t>
                        </m:r>
                      </m:e>
                    </m:d>
                    <m:r>
                      <m:rPr>
                        <m:lit/>
                      </m:rP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  </m:t>
                    </m:r>
                    <m:r>
                      <a:rPr lang="en-US" altLang="zh-CN" sz="2000" b="1" i="1">
                        <a:solidFill>
                          <a:srgbClr val="002060"/>
                        </a:solidFill>
                        <a:latin typeface="Cambria Math" panose="02040503050406030204" pitchFamily="18" charset="0"/>
                      </a:rPr>
                      <m:t>𝒕</m:t>
                    </m:r>
                    <m:d>
                      <m:dPr>
                        <m:ctrlPr>
                          <a:rPr lang="en-US" altLang="zh-CN" sz="2000" b="1" i="1">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𝑹</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𝑺</m:t>
                        </m:r>
                      </m:e>
                    </m:d>
                    <m:r>
                      <a:rPr lang="en-US" altLang="zh-CN" sz="2000" b="1" i="1">
                        <a:solidFill>
                          <a:srgbClr val="002060"/>
                        </a:solidFill>
                        <a:latin typeface="Cambria Math" panose="02040503050406030204" pitchFamily="18" charset="0"/>
                      </a:rPr>
                      <m:t>=</m:t>
                    </m:r>
                    <m:r>
                      <m:rPr>
                        <m:lit/>
                      </m:rPr>
                      <a:rPr lang="en-US" altLang="zh-CN" sz="2000" b="1" i="1">
                        <a:solidFill>
                          <a:srgbClr val="002060"/>
                        </a:solidFill>
                        <a:latin typeface="Cambria Math" panose="02040503050406030204" pitchFamily="18" charset="0"/>
                      </a:rPr>
                      <m:t>{</m:t>
                    </m:r>
                    <m:d>
                      <m:dPr>
                        <m:begChr m:val="⟨"/>
                        <m:endChr m:val="⟩"/>
                        <m:ctrlPr>
                          <a:rPr lang="en-US" altLang="zh-CN" sz="2000" b="1" i="1">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𝟏</m:t>
                        </m:r>
                        <m:r>
                          <a:rPr lang="en-US" altLang="zh-CN" sz="2000" b="1" i="1">
                            <a:solidFill>
                              <a:srgbClr val="002060"/>
                            </a:solidFill>
                            <a:latin typeface="Cambria Math" panose="02040503050406030204" pitchFamily="18" charset="0"/>
                          </a:rPr>
                          <m:t>, </m:t>
                        </m:r>
                        <m:r>
                          <a:rPr lang="en-US" altLang="zh-CN" sz="2000" b="1" i="1">
                            <a:solidFill>
                              <a:srgbClr val="002060"/>
                            </a:solidFill>
                            <a:latin typeface="Cambria Math" panose="02040503050406030204" pitchFamily="18" charset="0"/>
                          </a:rPr>
                          <m:t>𝟐</m:t>
                        </m:r>
                      </m:e>
                    </m:d>
                    <m:r>
                      <a:rPr lang="en-US" altLang="zh-CN" sz="2000" b="1" i="1">
                        <a:solidFill>
                          <a:srgbClr val="002060"/>
                        </a:solidFill>
                        <a:latin typeface="Cambria Math" panose="02040503050406030204" pitchFamily="18" charset="0"/>
                      </a:rPr>
                      <m:t>, </m:t>
                    </m:r>
                    <m:d>
                      <m:dPr>
                        <m:begChr m:val="⟨"/>
                        <m:endChr m:val="⟩"/>
                        <m:ctrlPr>
                          <a:rPr lang="en-US" altLang="zh-CN" sz="2000" b="1" i="1">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𝟐</m:t>
                        </m:r>
                        <m:r>
                          <a:rPr lang="en-US" altLang="zh-CN" sz="2000" b="1" i="1">
                            <a:solidFill>
                              <a:srgbClr val="002060"/>
                            </a:solidFill>
                            <a:latin typeface="Cambria Math" panose="02040503050406030204" pitchFamily="18" charset="0"/>
                          </a:rPr>
                          <m:t>, </m:t>
                        </m:r>
                        <m:r>
                          <a:rPr lang="en-US" altLang="zh-CN" sz="2000" b="1" i="1">
                            <a:solidFill>
                              <a:srgbClr val="002060"/>
                            </a:solidFill>
                            <a:latin typeface="Cambria Math" panose="02040503050406030204" pitchFamily="18" charset="0"/>
                          </a:rPr>
                          <m:t>𝟏</m:t>
                        </m:r>
                      </m:e>
                    </m:d>
                    <m:r>
                      <a:rPr lang="en-US" altLang="zh-CN" sz="2000" b="1" i="1">
                        <a:solidFill>
                          <a:srgbClr val="002060"/>
                        </a:solidFill>
                        <a:latin typeface="Cambria Math" panose="02040503050406030204" pitchFamily="18" charset="0"/>
                      </a:rPr>
                      <m:t>, </m:t>
                    </m:r>
                    <m:d>
                      <m:dPr>
                        <m:begChr m:val="⟨"/>
                        <m:endChr m:val="⟩"/>
                        <m:ctrlPr>
                          <a:rPr lang="en-US" altLang="zh-CN" sz="2000" b="1" i="1">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𝟏</m:t>
                        </m:r>
                        <m:r>
                          <a:rPr lang="en-US" altLang="zh-CN" sz="2000" b="1" i="1">
                            <a:solidFill>
                              <a:srgbClr val="002060"/>
                            </a:solidFill>
                            <a:latin typeface="Cambria Math" panose="02040503050406030204" pitchFamily="18" charset="0"/>
                          </a:rPr>
                          <m:t>, </m:t>
                        </m:r>
                        <m:r>
                          <a:rPr lang="en-US" altLang="zh-CN" sz="2000" b="1" i="1">
                            <a:solidFill>
                              <a:srgbClr val="002060"/>
                            </a:solidFill>
                            <a:latin typeface="Cambria Math" panose="02040503050406030204" pitchFamily="18" charset="0"/>
                          </a:rPr>
                          <m:t>𝟏</m:t>
                        </m:r>
                      </m:e>
                    </m:d>
                    <m:r>
                      <a:rPr lang="en-US" altLang="zh-CN" sz="2000" b="1" i="1">
                        <a:solidFill>
                          <a:srgbClr val="002060"/>
                        </a:solidFill>
                        <a:latin typeface="Cambria Math" panose="02040503050406030204" pitchFamily="18" charset="0"/>
                      </a:rPr>
                      <m:t>, </m:t>
                    </m:r>
                    <m:d>
                      <m:dPr>
                        <m:begChr m:val="⟨"/>
                        <m:endChr m:val="⟩"/>
                        <m:ctrlPr>
                          <a:rPr lang="en-US" altLang="zh-CN" sz="2000" b="1" i="1">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𝟐</m:t>
                        </m:r>
                        <m:r>
                          <a:rPr lang="en-US" altLang="zh-CN" sz="2000" b="1" i="1">
                            <a:solidFill>
                              <a:srgbClr val="002060"/>
                            </a:solidFill>
                            <a:latin typeface="Cambria Math" panose="02040503050406030204" pitchFamily="18" charset="0"/>
                          </a:rPr>
                          <m:t>, </m:t>
                        </m:r>
                        <m:r>
                          <a:rPr lang="en-US" altLang="zh-CN" sz="2000" b="1" i="1">
                            <a:solidFill>
                              <a:srgbClr val="002060"/>
                            </a:solidFill>
                            <a:latin typeface="Cambria Math" panose="02040503050406030204" pitchFamily="18" charset="0"/>
                          </a:rPr>
                          <m:t>𝟐</m:t>
                        </m:r>
                      </m:e>
                    </m:d>
                    <m:r>
                      <m:rPr>
                        <m:lit/>
                      </m:rPr>
                      <a:rPr lang="en-US" altLang="zh-CN" sz="2000" b="1" i="1">
                        <a:solidFill>
                          <a:srgbClr val="002060"/>
                        </a:solidFill>
                        <a:latin typeface="Cambria Math" panose="02040503050406030204" pitchFamily="18" charset="0"/>
                      </a:rPr>
                      <m:t>}</m:t>
                    </m:r>
                  </m:oMath>
                </a14:m>
                <a:endParaRPr lang="zh-CN" altLang="en-US" sz="2000" b="1">
                  <a:solidFill>
                    <a:srgbClr val="002060"/>
                  </a:solidFill>
                </a:endParaRPr>
              </a:p>
            </p:txBody>
          </p:sp>
        </mc:Choice>
        <mc:Fallback xmlns="">
          <p:sp>
            <p:nvSpPr>
              <p:cNvPr id="27" name="文本框 26">
                <a:extLst>
                  <a:ext uri="{FF2B5EF4-FFF2-40B4-BE49-F238E27FC236}">
                    <a16:creationId xmlns:a16="http://schemas.microsoft.com/office/drawing/2014/main" id="{BF16A694-787E-4AEB-A3C9-36F5C25018EE}"/>
                  </a:ext>
                </a:extLst>
              </p:cNvPr>
              <p:cNvSpPr txBox="1">
                <a:spLocks noRot="1" noChangeAspect="1" noMove="1" noResize="1" noEditPoints="1" noAdjustHandles="1" noChangeArrowheads="1" noChangeShapeType="1" noTextEdit="1"/>
              </p:cNvSpPr>
              <p:nvPr/>
            </p:nvSpPr>
            <p:spPr>
              <a:xfrm>
                <a:off x="759486" y="4443933"/>
                <a:ext cx="7470114" cy="1785104"/>
              </a:xfrm>
              <a:prstGeom prst="rect">
                <a:avLst/>
              </a:prstGeom>
              <a:blipFill>
                <a:blip r:embed="rId9"/>
                <a:stretch>
                  <a:fillRect l="-735" t="-2048" b="-3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文本框 56">
                <a:extLst>
                  <a:ext uri="{FF2B5EF4-FFF2-40B4-BE49-F238E27FC236}">
                    <a16:creationId xmlns:a16="http://schemas.microsoft.com/office/drawing/2014/main" id="{B78AF195-9A64-480B-AC80-D44E6B5963E2}"/>
                  </a:ext>
                </a:extLst>
              </p:cNvPr>
              <p:cNvSpPr txBox="1"/>
              <p:nvPr/>
            </p:nvSpPr>
            <p:spPr>
              <a:xfrm>
                <a:off x="8458752" y="3842627"/>
                <a:ext cx="2973759" cy="999504"/>
              </a:xfrm>
              <a:prstGeom prst="rect">
                <a:avLst/>
              </a:prstGeom>
              <a:solidFill>
                <a:schemeClr val="accent4">
                  <a:lumMod val="20000"/>
                  <a:lumOff val="80000"/>
                </a:schemeClr>
              </a:solidFill>
            </p:spPr>
            <p:txBody>
              <a:bodyPr wrap="square" rtlCol="0">
                <a:spAutoFit/>
              </a:bodyPr>
              <a:lstStyle/>
              <a:p>
                <a:pPr>
                  <a:lnSpc>
                    <a:spcPts val="2400"/>
                  </a:lnSpc>
                </a:pPr>
                <a:r>
                  <a:rPr lang="zh-CN" altLang="en-US" b="1">
                    <a:solidFill>
                      <a:schemeClr val="accent2">
                        <a:lumMod val="50000"/>
                      </a:schemeClr>
                    </a:solidFill>
                  </a:rPr>
                  <a:t>举例时应充分运用离散化思维，尽可能地思考简单的集合</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oMath>
                </a14:m>
                <a:r>
                  <a:rPr lang="zh-CN" altLang="en-US" b="1">
                    <a:solidFill>
                      <a:schemeClr val="accent2">
                        <a:lumMod val="50000"/>
                      </a:schemeClr>
                    </a:solidFill>
                  </a:rPr>
                  <a:t>和简单的关系</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a:solidFill>
                      <a:schemeClr val="accent2">
                        <a:lumMod val="50000"/>
                      </a:schemeClr>
                    </a:solidFill>
                  </a:rPr>
                  <a:t>和</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𝑺</m:t>
                    </m:r>
                  </m:oMath>
                </a14:m>
                <a:endParaRPr lang="zh-CN" altLang="en-US" b="1">
                  <a:solidFill>
                    <a:schemeClr val="accent2">
                      <a:lumMod val="50000"/>
                    </a:schemeClr>
                  </a:solidFill>
                </a:endParaRPr>
              </a:p>
            </p:txBody>
          </p:sp>
        </mc:Choice>
        <mc:Fallback xmlns="">
          <p:sp>
            <p:nvSpPr>
              <p:cNvPr id="57" name="文本框 56">
                <a:extLst>
                  <a:ext uri="{FF2B5EF4-FFF2-40B4-BE49-F238E27FC236}">
                    <a16:creationId xmlns:a16="http://schemas.microsoft.com/office/drawing/2014/main" id="{B78AF195-9A64-480B-AC80-D44E6B5963E2}"/>
                  </a:ext>
                </a:extLst>
              </p:cNvPr>
              <p:cNvSpPr txBox="1">
                <a:spLocks noRot="1" noChangeAspect="1" noMove="1" noResize="1" noEditPoints="1" noAdjustHandles="1" noChangeArrowheads="1" noChangeShapeType="1" noTextEdit="1"/>
              </p:cNvSpPr>
              <p:nvPr/>
            </p:nvSpPr>
            <p:spPr>
              <a:xfrm>
                <a:off x="8458752" y="3842627"/>
                <a:ext cx="2973759" cy="999504"/>
              </a:xfrm>
              <a:prstGeom prst="rect">
                <a:avLst/>
              </a:prstGeom>
              <a:blipFill>
                <a:blip r:embed="rId10"/>
                <a:stretch>
                  <a:fillRect l="-1848" t="-1220" r="-821" b="-91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B46DD6BA-4357-4056-8363-247F3D17512D}"/>
                  </a:ext>
                </a:extLst>
              </p:cNvPr>
              <p:cNvSpPr txBox="1"/>
              <p:nvPr/>
            </p:nvSpPr>
            <p:spPr>
              <a:xfrm>
                <a:off x="8458751" y="5185045"/>
                <a:ext cx="2973759" cy="1000402"/>
              </a:xfrm>
              <a:prstGeom prst="rect">
                <a:avLst/>
              </a:prstGeom>
              <a:solidFill>
                <a:schemeClr val="accent2">
                  <a:lumMod val="20000"/>
                  <a:lumOff val="80000"/>
                </a:schemeClr>
              </a:solidFill>
            </p:spPr>
            <p:txBody>
              <a:bodyPr wrap="square" rtlCol="0">
                <a:spAutoFit/>
              </a:bodyPr>
              <a:lstStyle/>
              <a:p>
                <a:pPr>
                  <a:lnSpc>
                    <a:spcPts val="2400"/>
                  </a:lnSpc>
                </a:pPr>
                <a:r>
                  <a:rPr lang="zh-CN" altLang="en-US" b="1">
                    <a:solidFill>
                      <a:schemeClr val="accent4">
                        <a:lumMod val="50000"/>
                      </a:schemeClr>
                    </a:solidFill>
                  </a:rPr>
                  <a:t>举例时应</a:t>
                </a:r>
                <a:r>
                  <a:rPr lang="zh-CN" altLang="en-US" b="1">
                    <a:solidFill>
                      <a:srgbClr val="C00000"/>
                    </a:solidFill>
                  </a:rPr>
                  <a:t>做好相关的计算</a:t>
                </a:r>
                <a:r>
                  <a:rPr lang="zh-CN" altLang="en-US" b="1">
                    <a:solidFill>
                      <a:schemeClr val="accent4">
                        <a:lumMod val="50000"/>
                      </a:schemeClr>
                    </a:solidFill>
                  </a:rPr>
                  <a:t>以更好地展示结果，不能只给出</a:t>
                </a:r>
                <a14:m>
                  <m:oMath xmlns:m="http://schemas.openxmlformats.org/officeDocument/2006/math">
                    <m:r>
                      <a:rPr lang="en-US" altLang="zh-CN" b="1" i="1" smtClean="0">
                        <a:solidFill>
                          <a:schemeClr val="accent4">
                            <a:lumMod val="50000"/>
                          </a:schemeClr>
                        </a:solidFill>
                        <a:latin typeface="Cambria Math" panose="02040503050406030204" pitchFamily="18" charset="0"/>
                      </a:rPr>
                      <m:t>𝑨</m:t>
                    </m:r>
                    <m:r>
                      <a:rPr lang="en-US" altLang="zh-CN" b="1" i="1" smtClean="0">
                        <a:solidFill>
                          <a:schemeClr val="accent4">
                            <a:lumMod val="50000"/>
                          </a:schemeClr>
                        </a:solidFill>
                        <a:latin typeface="Cambria Math" panose="02040503050406030204" pitchFamily="18" charset="0"/>
                      </a:rPr>
                      <m:t>, </m:t>
                    </m:r>
                    <m:r>
                      <a:rPr lang="en-US" altLang="zh-CN" b="1" i="1" smtClean="0">
                        <a:solidFill>
                          <a:schemeClr val="accent4">
                            <a:lumMod val="50000"/>
                          </a:schemeClr>
                        </a:solidFill>
                        <a:latin typeface="Cambria Math" panose="02040503050406030204" pitchFamily="18" charset="0"/>
                      </a:rPr>
                      <m:t>𝑹</m:t>
                    </m:r>
                    <m:r>
                      <a:rPr lang="en-US" altLang="zh-CN" b="1" i="1" smtClean="0">
                        <a:solidFill>
                          <a:schemeClr val="accent4">
                            <a:lumMod val="50000"/>
                          </a:schemeClr>
                        </a:solidFill>
                        <a:latin typeface="Cambria Math" panose="02040503050406030204" pitchFamily="18" charset="0"/>
                      </a:rPr>
                      <m:t>, </m:t>
                    </m:r>
                    <m:r>
                      <a:rPr lang="en-US" altLang="zh-CN" b="1" i="1" smtClean="0">
                        <a:solidFill>
                          <a:schemeClr val="accent4">
                            <a:lumMod val="50000"/>
                          </a:schemeClr>
                        </a:solidFill>
                        <a:latin typeface="Cambria Math" panose="02040503050406030204" pitchFamily="18" charset="0"/>
                      </a:rPr>
                      <m:t>𝑺</m:t>
                    </m:r>
                  </m:oMath>
                </a14:m>
                <a:r>
                  <a:rPr lang="zh-CN" altLang="en-US" b="1">
                    <a:solidFill>
                      <a:schemeClr val="accent4">
                        <a:lumMod val="50000"/>
                      </a:schemeClr>
                    </a:solidFill>
                  </a:rPr>
                  <a:t>作为例子。</a:t>
                </a:r>
              </a:p>
            </p:txBody>
          </p:sp>
        </mc:Choice>
        <mc:Fallback xmlns="">
          <p:sp>
            <p:nvSpPr>
              <p:cNvPr id="28" name="文本框 27">
                <a:extLst>
                  <a:ext uri="{FF2B5EF4-FFF2-40B4-BE49-F238E27FC236}">
                    <a16:creationId xmlns:a16="http://schemas.microsoft.com/office/drawing/2014/main" id="{B46DD6BA-4357-4056-8363-247F3D17512D}"/>
                  </a:ext>
                </a:extLst>
              </p:cNvPr>
              <p:cNvSpPr txBox="1">
                <a:spLocks noRot="1" noChangeAspect="1" noMove="1" noResize="1" noEditPoints="1" noAdjustHandles="1" noChangeArrowheads="1" noChangeShapeType="1" noTextEdit="1"/>
              </p:cNvSpPr>
              <p:nvPr/>
            </p:nvSpPr>
            <p:spPr>
              <a:xfrm>
                <a:off x="8458751" y="5185045"/>
                <a:ext cx="2973759" cy="1000402"/>
              </a:xfrm>
              <a:prstGeom prst="rect">
                <a:avLst/>
              </a:prstGeom>
              <a:blipFill>
                <a:blip r:embed="rId11"/>
                <a:stretch>
                  <a:fillRect l="-1848" t="-1829" r="-821" b="-91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3168053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3243</TotalTime>
  <Words>6319</Words>
  <Application>Microsoft Office PowerPoint</Application>
  <PresentationFormat>宽屏</PresentationFormat>
  <Paragraphs>733</Paragraphs>
  <Slides>37</Slides>
  <Notes>0</Notes>
  <HiddenSlides>4</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37</vt:i4>
      </vt:variant>
    </vt:vector>
  </HeadingPairs>
  <TitlesOfParts>
    <vt:vector size="45" baseType="lpstr">
      <vt:lpstr>等线</vt:lpstr>
      <vt:lpstr>等线 Light</vt:lpstr>
      <vt:lpstr>仿宋</vt:lpstr>
      <vt:lpstr>华文新魏</vt:lpstr>
      <vt:lpstr>楷体</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380514873@qq.com</cp:lastModifiedBy>
  <cp:revision>127</cp:revision>
  <dcterms:created xsi:type="dcterms:W3CDTF">2022-01-01T06:39:40Z</dcterms:created>
  <dcterms:modified xsi:type="dcterms:W3CDTF">2022-04-27T16:24:21Z</dcterms:modified>
</cp:coreProperties>
</file>