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5" r:id="rId5"/>
    <p:sldId id="281" r:id="rId6"/>
    <p:sldId id="282" r:id="rId7"/>
    <p:sldId id="288" r:id="rId8"/>
    <p:sldId id="286" r:id="rId9"/>
    <p:sldId id="289" r:id="rId10"/>
    <p:sldId id="290" r:id="rId11"/>
    <p:sldId id="287" r:id="rId12"/>
    <p:sldId id="284" r:id="rId13"/>
    <p:sldId id="291" r:id="rId14"/>
    <p:sldId id="294" r:id="rId15"/>
    <p:sldId id="292" r:id="rId16"/>
    <p:sldId id="307" r:id="rId17"/>
    <p:sldId id="295" r:id="rId18"/>
    <p:sldId id="261" r:id="rId19"/>
    <p:sldId id="297" r:id="rId20"/>
    <p:sldId id="283" r:id="rId21"/>
    <p:sldId id="296" r:id="rId22"/>
    <p:sldId id="298" r:id="rId23"/>
    <p:sldId id="300" r:id="rId24"/>
    <p:sldId id="301" r:id="rId25"/>
    <p:sldId id="303" r:id="rId26"/>
    <p:sldId id="302" r:id="rId27"/>
    <p:sldId id="299" r:id="rId28"/>
    <p:sldId id="304" r:id="rId29"/>
    <p:sldId id="306" r:id="rId30"/>
    <p:sldId id="305" r:id="rId31"/>
    <p:sldId id="272" r:id="rId32"/>
    <p:sldId id="280" r:id="rId33"/>
    <p:sldId id="26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FDF2EA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C966-37BD-47D9-B990-1A6A1FE5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D9C34-EDDD-43FE-AA35-963FFD1F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7551-9C6F-433E-BFE6-8AEE56E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5C2D-712F-4BD8-8984-2E37A2E7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8131-A3B7-4C5E-B375-3F29F68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9BE9-63C1-4F8E-844D-93871FF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754CE-AA03-4C5D-9359-E7AE5A11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52E5-B11B-4F5B-8551-6267E7C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89DB-DECC-4D63-BF05-2426061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0C33-663E-4115-AC5B-2C23224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AE2C3-9AE9-49EA-B7E2-12F63A48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F4C53-4136-4531-A949-086F434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55AA-9A48-44A9-BF3D-A07C5FF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CA7E8-2754-4253-BF45-4E27632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171A-2876-4457-86B9-F066CC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472E-5B0D-4E91-BB50-ECBA94C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7F74-E5FC-4615-B7E8-20F6A6DB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970FA-6208-41BC-9952-B73C840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956F-7F1A-45B2-B0A8-4B3F89E0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906B-5520-4C03-AF06-04CC1D3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F85A-8626-4377-9B95-C3BCE689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CC3ED-9C63-44ED-B9B0-6DEF588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DFFE-3901-49AD-A23B-DAADBF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56A1-C10E-4508-8423-482B54B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F4EA9-AE40-466B-8BBA-D73061D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94D-B1A6-423E-8567-1D4773B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5B8A5-9958-4755-8578-AB3E7F5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FEEF-9B48-4FEF-B214-814D954F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8CEB-CAC4-44A7-BF8C-619E5F6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D173-9554-4FD1-934F-E0560855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0FE5-6E21-40AD-B421-66883AE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D51D-48AE-4549-AF1D-56C75AC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13486-A6B7-4936-82B0-E10BDB2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DFA65-5C0E-4252-8C9B-B90DD4CC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4F45-9135-423B-8512-3D3B66E0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69E3F-B963-45F3-91B6-D205A119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007C-6C31-4736-97F0-D4F386B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96F3D-805F-4F39-B2E8-793DA21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010EE-B88E-45E1-9D23-68338C3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ADC8-2060-472F-B376-EF7735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03157-24D5-4CF4-A9B9-8E1585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8797F-EEA8-48BE-8B26-A4DEC08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EC0BF-A5F1-4329-A69F-A2E97F2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62F89-7924-4C29-8A36-A187864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BF266C-AFEF-45A5-849E-297FB20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EA0BA-3C3D-49EE-9CDB-87DE9AE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B4FE-648E-4EF3-8D1A-8E1FB94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8A91-18A2-4585-8FDF-BAE041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5E1E5-EFFB-4FD1-8582-04C87F68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2070-3C57-4261-8F23-7139B00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315EF-988A-4D48-94A2-7B85AA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AB40-17E3-4D3D-9132-0FEDD2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A4F2-A211-43F3-B4AE-5D35DBC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303EC-6B14-4714-9E94-FD36DED8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91FB-F948-4784-92D1-13CA77D9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4118E-4303-4C16-BA52-67E4978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793C-DBEE-4D2E-B22D-70585B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868A-A114-4C16-9D0F-1CAA668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68106-C205-436E-8C0C-8BAB4B7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1F50B-DF05-43A7-9B36-B803C2B8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4F8B-AC06-4B25-80DD-3BAF3D82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77A-6874-4B15-ACA7-822132D6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A72A-3BD7-4EBD-84CD-DBC722C3C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oc1-1.chaoxing.com/course/21627373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.png"/><Relationship Id="rId7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315614" y="1186782"/>
            <a:ext cx="9560767" cy="889686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4372231" y="2549433"/>
            <a:ext cx="34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李绿周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3608174" y="3600682"/>
            <a:ext cx="517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4843849" y="4559643"/>
            <a:ext cx="286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705232" y="5288692"/>
            <a:ext cx="909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https://mooc1-1.chaoxing.com/course/216273730.html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lilvzh@mail.sysu.edu.cn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49" y="3112777"/>
            <a:ext cx="1766582" cy="1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等价类练习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390858-3F50-40DC-B6A4-367DCCD5735B}"/>
                  </a:ext>
                </a:extLst>
              </p:cNvPr>
              <p:cNvSpPr txBox="1"/>
              <p:nvPr/>
            </p:nvSpPr>
            <p:spPr>
              <a:xfrm>
                <a:off x="596442" y="1281663"/>
                <a:ext cx="10999114" cy="5057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l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</m:d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CN" altLang="en-US" sz="2400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，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m:rPr>
                        <m:nor/>
                      </m:rPr>
                      <a:rPr lang="zh-CN" altLang="en-US" sz="2400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是等价关系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390858-3F50-40DC-B6A4-367DCCD5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2" y="1281663"/>
                <a:ext cx="10999114" cy="505779"/>
              </a:xfrm>
              <a:prstGeom prst="rect">
                <a:avLst/>
              </a:prstGeom>
              <a:blipFill>
                <a:blip r:embed="rId2"/>
                <a:stretch>
                  <a:fillRect l="-1718" t="-9639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635771-68F8-4B39-8D1A-CEF40629D831}"/>
                  </a:ext>
                </a:extLst>
              </p:cNvPr>
              <p:cNvSpPr txBox="1"/>
              <p:nvPr/>
            </p:nvSpPr>
            <p:spPr>
              <a:xfrm>
                <a:off x="596442" y="2025206"/>
                <a:ext cx="7650699" cy="5245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lIns="0" bIns="10800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下面属于等价类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的元素有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C, E</a:t>
                </a:r>
                <a:r>
                  <a:rPr lang="en-US" altLang="zh-CN" sz="2400" b="1">
                    <a:solidFill>
                      <a:schemeClr val="tx2">
                        <a:lumMod val="50000"/>
                      </a:schemeClr>
                    </a:solidFill>
                  </a:rPr>
                  <a:t>     </a:t>
                </a: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：（多选）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635771-68F8-4B39-8D1A-CEF40629D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2" y="2025206"/>
                <a:ext cx="7650699" cy="524553"/>
              </a:xfrm>
              <a:prstGeom prst="rect">
                <a:avLst/>
              </a:prstGeom>
              <a:blipFill>
                <a:blip r:embed="rId3"/>
                <a:stretch>
                  <a:fillRect l="-2470" t="-8140" b="-1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6212571-0E4E-488F-ADFC-E92AB700EB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2549759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E. 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F.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G.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6212571-0E4E-488F-ADFC-E92AB700EB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2549759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576" r="-6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7576" r="-5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7576" r="-4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7576" r="-3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t="-7576" r="-2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576" r="-1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000" t="-7576" b="-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CF72E7-D755-47A0-82B0-D9DDA3D82BA1}"/>
                  </a:ext>
                </a:extLst>
              </p:cNvPr>
              <p:cNvSpPr txBox="1"/>
              <p:nvPr/>
            </p:nvSpPr>
            <p:spPr>
              <a:xfrm>
                <a:off x="596442" y="3166679"/>
                <a:ext cx="7650699" cy="5245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lIns="0" bIns="10800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下面属于等价类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的元素有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F, G</a:t>
                </a:r>
                <a:r>
                  <a:rPr lang="en-US" altLang="zh-CN" sz="2400" b="1">
                    <a:solidFill>
                      <a:schemeClr val="tx2">
                        <a:lumMod val="50000"/>
                      </a:schemeClr>
                    </a:solidFill>
                  </a:rPr>
                  <a:t>     </a:t>
                </a: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：（多选）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CF72E7-D755-47A0-82B0-D9DDA3D8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2" y="3166679"/>
                <a:ext cx="7650699" cy="524553"/>
              </a:xfrm>
              <a:prstGeom prst="rect">
                <a:avLst/>
              </a:prstGeom>
              <a:blipFill>
                <a:blip r:embed="rId5"/>
                <a:stretch>
                  <a:fillRect l="-2470" t="-8046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F4346BB-CC3D-4BFA-A6DF-AE5955785B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3691232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E. 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F.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G.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F4346BB-CC3D-4BFA-A6DF-AE5955785B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3691232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7576" r="-6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7576" r="-5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7576" r="-4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7576" r="-3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000" t="-7576" r="-2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0000" t="-7576" r="-1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00000" t="-7576" b="-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241F5C-CE59-42A5-B6EA-D8A2108BA071}"/>
                  </a:ext>
                </a:extLst>
              </p:cNvPr>
              <p:cNvSpPr txBox="1"/>
              <p:nvPr/>
            </p:nvSpPr>
            <p:spPr>
              <a:xfrm>
                <a:off x="596442" y="4289722"/>
                <a:ext cx="9823771" cy="1846659"/>
              </a:xfrm>
              <a:prstGeom prst="rect">
                <a:avLst/>
              </a:prstGeom>
              <a:solidFill>
                <a:srgbClr val="F0F7EC"/>
              </a:solidFill>
            </p:spPr>
            <p:txBody>
              <a:bodyPr wrap="square" l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给出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的等价类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241F5C-CE59-42A5-B6EA-D8A2108B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2" y="4289722"/>
                <a:ext cx="9823771" cy="1846659"/>
              </a:xfrm>
              <a:prstGeom prst="rect">
                <a:avLst/>
              </a:prstGeom>
              <a:blipFill>
                <a:blip r:embed="rId7"/>
                <a:stretch>
                  <a:fillRect l="-1924" t="-2310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4D4D416-E62F-44F2-BCBA-833DD747C085}"/>
              </a:ext>
            </a:extLst>
          </p:cNvPr>
          <p:cNvCxnSpPr/>
          <p:nvPr/>
        </p:nvCxnSpPr>
        <p:spPr>
          <a:xfrm>
            <a:off x="5078538" y="2440593"/>
            <a:ext cx="112490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6FFFC9-34A2-46EB-AF17-66F27AEB2D7B}"/>
              </a:ext>
            </a:extLst>
          </p:cNvPr>
          <p:cNvCxnSpPr/>
          <p:nvPr/>
        </p:nvCxnSpPr>
        <p:spPr>
          <a:xfrm>
            <a:off x="5078538" y="3573177"/>
            <a:ext cx="112490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65A77B-E10D-45EB-A7ED-DFBCBBDBC114}"/>
              </a:ext>
            </a:extLst>
          </p:cNvPr>
          <p:cNvCxnSpPr>
            <a:cxnSpLocks/>
          </p:cNvCxnSpPr>
          <p:nvPr/>
        </p:nvCxnSpPr>
        <p:spPr>
          <a:xfrm>
            <a:off x="2855033" y="5157479"/>
            <a:ext cx="156675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C0D128D-F9D7-4C23-8E22-5BCF61C1123F}"/>
              </a:ext>
            </a:extLst>
          </p:cNvPr>
          <p:cNvCxnSpPr>
            <a:cxnSpLocks/>
          </p:cNvCxnSpPr>
          <p:nvPr/>
        </p:nvCxnSpPr>
        <p:spPr>
          <a:xfrm>
            <a:off x="2928108" y="5624547"/>
            <a:ext cx="3084565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C8FF95-BCDB-4E8C-B83E-BFF25A50894E}"/>
              </a:ext>
            </a:extLst>
          </p:cNvPr>
          <p:cNvCxnSpPr>
            <a:cxnSpLocks/>
          </p:cNvCxnSpPr>
          <p:nvPr/>
        </p:nvCxnSpPr>
        <p:spPr>
          <a:xfrm>
            <a:off x="2928108" y="6070597"/>
            <a:ext cx="293517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4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等价类基本性质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652931-724E-4277-9F7E-55B10705AC98}"/>
                  </a:ext>
                </a:extLst>
              </p:cNvPr>
              <p:cNvSpPr txBox="1"/>
              <p:nvPr/>
            </p:nvSpPr>
            <p:spPr>
              <a:xfrm>
                <a:off x="605215" y="1236743"/>
                <a:ext cx="408596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是非空集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上的等价关系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652931-724E-4277-9F7E-55B10705A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5" y="1236743"/>
                <a:ext cx="4085969" cy="461665"/>
              </a:xfrm>
              <a:prstGeom prst="rect">
                <a:avLst/>
              </a:prstGeom>
              <a:blipFill>
                <a:blip r:embed="rId2"/>
                <a:stretch>
                  <a:fillRect l="-223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6A6D32-393D-45F4-922D-03C0556F6AF2}"/>
                  </a:ext>
                </a:extLst>
              </p:cNvPr>
              <p:cNvSpPr txBox="1"/>
              <p:nvPr/>
            </p:nvSpPr>
            <p:spPr>
              <a:xfrm>
                <a:off x="2741004" y="1980735"/>
                <a:ext cx="6709987" cy="15081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两个等价类之间的关系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 当且仅当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 当且仅当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6A6D32-393D-45F4-922D-03C0556F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04" y="1980735"/>
                <a:ext cx="6709987" cy="1508105"/>
              </a:xfrm>
              <a:prstGeom prst="rect">
                <a:avLst/>
              </a:prstGeom>
              <a:blipFill>
                <a:blip r:embed="rId5"/>
                <a:stretch>
                  <a:fillRect t="-2834" b="-8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030BCF-576F-455E-9BEA-AF87A90A062B}"/>
                  </a:ext>
                </a:extLst>
              </p:cNvPr>
              <p:cNvSpPr txBox="1"/>
              <p:nvPr/>
            </p:nvSpPr>
            <p:spPr>
              <a:xfrm>
                <a:off x="1650631" y="3887073"/>
                <a:ext cx="8890734" cy="20313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等价类的基本性质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，要么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，要么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所有等价类的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广义并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等于</a:t>
                </a:r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e>
                    </m:nary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030BCF-576F-455E-9BEA-AF87A90A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31" y="3887073"/>
                <a:ext cx="8890734" cy="2031325"/>
              </a:xfrm>
              <a:prstGeom prst="rect">
                <a:avLst/>
              </a:prstGeom>
              <a:blipFill>
                <a:blip r:embed="rId6"/>
                <a:stretch>
                  <a:fillRect l="-960" t="-2102" b="-33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D1CBE0FE-D0D1-45A5-9BA4-970A152ABFAE}"/>
              </a:ext>
            </a:extLst>
          </p:cNvPr>
          <p:cNvSpPr/>
          <p:nvPr/>
        </p:nvSpPr>
        <p:spPr>
          <a:xfrm>
            <a:off x="6009381" y="3512875"/>
            <a:ext cx="173234" cy="374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3B26F8-A894-425D-91E0-540641FC00DE}"/>
              </a:ext>
            </a:extLst>
          </p:cNvPr>
          <p:cNvSpPr txBox="1"/>
          <p:nvPr/>
        </p:nvSpPr>
        <p:spPr>
          <a:xfrm>
            <a:off x="9663694" y="2411621"/>
            <a:ext cx="21379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这些性质实质上都是用集合等式描述！</a:t>
            </a:r>
          </a:p>
        </p:txBody>
      </p:sp>
    </p:spTree>
    <p:extLst>
      <p:ext uri="{BB962C8B-B14F-4D97-AF65-F5344CB8AC3E}">
        <p14:creationId xmlns:p14="http://schemas.microsoft.com/office/powerpoint/2010/main" val="174623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等价类基本性质证明举例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914CAB-68BA-405C-A93F-B31775232E6F}"/>
                  </a:ext>
                </a:extLst>
              </p:cNvPr>
              <p:cNvSpPr txBox="1"/>
              <p:nvPr/>
            </p:nvSpPr>
            <p:spPr>
              <a:xfrm>
                <a:off x="747746" y="1143379"/>
                <a:ext cx="6940230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是非空集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上的等价关系，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的任意元素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914CAB-68BA-405C-A93F-B31775232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46" y="1143379"/>
                <a:ext cx="6940230" cy="461665"/>
              </a:xfrm>
              <a:prstGeom prst="rect">
                <a:avLst/>
              </a:prstGeom>
              <a:blipFill>
                <a:blip r:embed="rId4"/>
                <a:stretch>
                  <a:fillRect l="-140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AD771-23AA-44A2-AC9A-A01CA2C878A4}"/>
                  </a:ext>
                </a:extLst>
              </p:cNvPr>
              <p:cNvSpPr txBox="1"/>
              <p:nvPr/>
            </p:nvSpPr>
            <p:spPr>
              <a:xfrm>
                <a:off x="747746" y="1804608"/>
                <a:ext cx="10696506" cy="21128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⟸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是对称的，所有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的传递性得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。反之，对任意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，从而由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的传递性有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0AD771-23AA-44A2-AC9A-A01CA2C8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46" y="1804608"/>
                <a:ext cx="10696506" cy="2112822"/>
              </a:xfrm>
              <a:prstGeom prst="rect">
                <a:avLst/>
              </a:prstGeom>
              <a:blipFill>
                <a:blip r:embed="rId5"/>
                <a:stretch>
                  <a:fillRect l="-513" t="-2017" b="-3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135610-0E6F-4C5C-8B2B-0ED05A4D2606}"/>
                  </a:ext>
                </a:extLst>
              </p:cNvPr>
              <p:cNvSpPr txBox="1"/>
              <p:nvPr/>
            </p:nvSpPr>
            <p:spPr>
              <a:xfrm>
                <a:off x="1337884" y="4111278"/>
                <a:ext cx="9516230" cy="22181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⟹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反证法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∅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矛盾！因此这时必有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∉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⟸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反证法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≠∅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，即存在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𝒄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𝒄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的对称性和传递性不难得到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，矛盾！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135610-0E6F-4C5C-8B2B-0ED05A4D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84" y="4111278"/>
                <a:ext cx="9516230" cy="2218171"/>
              </a:xfrm>
              <a:prstGeom prst="rect">
                <a:avLst/>
              </a:prstGeom>
              <a:blipFill>
                <a:blip r:embed="rId6"/>
                <a:stretch>
                  <a:fillRect l="-640" t="-1923" r="-512"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CEAA191-5B71-464C-BA2C-523110576C55}"/>
              </a:ext>
            </a:extLst>
          </p:cNvPr>
          <p:cNvSpPr txBox="1"/>
          <p:nvPr/>
        </p:nvSpPr>
        <p:spPr>
          <a:xfrm>
            <a:off x="9321618" y="1605044"/>
            <a:ext cx="202615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当且仅当需要证两个方向的蕴涵关系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39AD56-72E2-48F2-9673-2DB56568F82F}"/>
              </a:ext>
            </a:extLst>
          </p:cNvPr>
          <p:cNvSpPr txBox="1"/>
          <p:nvPr/>
        </p:nvSpPr>
        <p:spPr>
          <a:xfrm>
            <a:off x="9321617" y="3975574"/>
            <a:ext cx="20261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含有空集的命题也适合用反证法证明</a:t>
            </a:r>
          </a:p>
        </p:txBody>
      </p:sp>
    </p:spTree>
    <p:extLst>
      <p:ext uri="{BB962C8B-B14F-4D97-AF65-F5344CB8AC3E}">
        <p14:creationId xmlns:p14="http://schemas.microsoft.com/office/powerpoint/2010/main" val="399365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等价类与集合的划分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8505EA-232E-4AC9-A8BF-D11702ACBBD2}"/>
                  </a:ext>
                </a:extLst>
              </p:cNvPr>
              <p:cNvSpPr txBox="1"/>
              <p:nvPr/>
            </p:nvSpPr>
            <p:spPr>
              <a:xfrm>
                <a:off x="916503" y="1205650"/>
                <a:ext cx="10358994" cy="28469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集合的划分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(partition)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集合族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，其中每个集合都是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的子集。说集合族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的划分，如果：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非空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：对任意的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两两不交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：对任意两个集合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覆盖集合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𝓕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的每个集合称为这个划分的一个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划分块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(block)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8505EA-232E-4AC9-A8BF-D11702ACB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03" y="1205650"/>
                <a:ext cx="10358994" cy="2846933"/>
              </a:xfrm>
              <a:prstGeom prst="rect">
                <a:avLst/>
              </a:prstGeom>
              <a:blipFill>
                <a:blip r:embed="rId5"/>
                <a:stretch>
                  <a:fillRect l="-588" t="-1499" b="-2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E897CF-16A9-4415-8C59-31276302F054}"/>
                  </a:ext>
                </a:extLst>
              </p:cNvPr>
              <p:cNvSpPr txBox="1"/>
              <p:nvPr/>
            </p:nvSpPr>
            <p:spPr>
              <a:xfrm>
                <a:off x="635089" y="4298885"/>
                <a:ext cx="10921819" cy="18565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9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上的等价关系与它的划分有一一对应关系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关于一个等价关系的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商集是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的划分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的一个划分导出的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“在同一划分块”关系是等价关系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进一步，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关于“在同一划分块”这个等价关系的商集就是这个划分，而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关于等价关系的商集作为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的划分所导出的“在同一划分块”关系就是这个等价关系本身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E897CF-16A9-4415-8C59-31276302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" y="4298885"/>
                <a:ext cx="10921819" cy="1856534"/>
              </a:xfrm>
              <a:prstGeom prst="rect">
                <a:avLst/>
              </a:prstGeom>
              <a:blipFill>
                <a:blip r:embed="rId6"/>
                <a:stretch>
                  <a:fillRect l="-502" t="-2295" b="-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31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等价关系与集合划分练习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CE6341-E1E9-474F-9EFC-A14ACA3675F3}"/>
                  </a:ext>
                </a:extLst>
              </p:cNvPr>
              <p:cNvSpPr txBox="1"/>
              <p:nvPr/>
            </p:nvSpPr>
            <p:spPr>
              <a:xfrm>
                <a:off x="881506" y="1366702"/>
                <a:ext cx="9939988" cy="5861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bIns="108000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，下面集合族是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的划分有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+mn-ea"/>
                  </a:rPr>
                  <a:t>B, D</a:t>
                </a:r>
                <a:r>
                  <a:rPr lang="en-US" altLang="zh-CN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>
                    <a:solidFill>
                      <a:srgbClr val="002060"/>
                    </a:solidFill>
                    <a:latin typeface="+mn-ea"/>
                  </a:rPr>
                  <a:t>（</a:t>
                </a: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多选</a:t>
                </a:r>
                <a:r>
                  <a:rPr lang="zh-CN" altLang="en-US" sz="2800" b="1">
                    <a:solidFill>
                      <a:srgbClr val="002060"/>
                    </a:solidFill>
                    <a:latin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CE6341-E1E9-474F-9EFC-A14ACA36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6" y="1366702"/>
                <a:ext cx="9939988" cy="586108"/>
              </a:xfrm>
              <a:prstGeom prst="rect">
                <a:avLst/>
              </a:prstGeom>
              <a:blipFill>
                <a:blip r:embed="rId2"/>
                <a:stretch>
                  <a:fillRect l="-1288" t="-14583" r="-552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143170D0-1E41-419C-B753-E629123811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507" y="1952811"/>
              <a:ext cx="9939987" cy="792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468747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4471240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         A.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C.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967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143170D0-1E41-419C-B753-E629123811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507" y="1952811"/>
              <a:ext cx="9939987" cy="792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468747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4471240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576" r="-81737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2343" t="-7576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9231" r="-8173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2343" t="-109231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967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BC736F1-4ED7-4436-9989-39F82B115AE7}"/>
              </a:ext>
            </a:extLst>
          </p:cNvPr>
          <p:cNvSpPr txBox="1"/>
          <p:nvPr/>
        </p:nvSpPr>
        <p:spPr>
          <a:xfrm>
            <a:off x="881508" y="2745291"/>
            <a:ext cx="9939986" cy="5147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tIns="108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+mn-ea"/>
              </a:rPr>
              <a:t>不是划分的说明原因，是划分则给出所导出的等价关系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2B8354-14EA-4A0E-8FE8-1F1D6E734570}"/>
              </a:ext>
            </a:extLst>
          </p:cNvPr>
          <p:cNvCxnSpPr>
            <a:cxnSpLocks/>
          </p:cNvCxnSpPr>
          <p:nvPr/>
        </p:nvCxnSpPr>
        <p:spPr>
          <a:xfrm>
            <a:off x="8203286" y="1828800"/>
            <a:ext cx="105254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0F30205-4E02-4AFB-9D21-19FAAA11B72D}"/>
              </a:ext>
            </a:extLst>
          </p:cNvPr>
          <p:cNvSpPr txBox="1"/>
          <p:nvPr/>
        </p:nvSpPr>
        <p:spPr>
          <a:xfrm>
            <a:off x="8249335" y="1449619"/>
            <a:ext cx="1111753" cy="369332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(1)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4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等价关系与集合划分练习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CE6341-E1E9-474F-9EFC-A14ACA3675F3}"/>
                  </a:ext>
                </a:extLst>
              </p:cNvPr>
              <p:cNvSpPr txBox="1"/>
              <p:nvPr/>
            </p:nvSpPr>
            <p:spPr>
              <a:xfrm>
                <a:off x="881506" y="1366702"/>
                <a:ext cx="9939988" cy="5861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bIns="108000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，下面集合族是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的划分有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+mn-ea"/>
                  </a:rPr>
                  <a:t>B, D</a:t>
                </a:r>
                <a:r>
                  <a:rPr lang="en-US" altLang="zh-CN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>
                    <a:solidFill>
                      <a:srgbClr val="002060"/>
                    </a:solidFill>
                    <a:latin typeface="+mn-ea"/>
                  </a:rPr>
                  <a:t>（</a:t>
                </a: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多选</a:t>
                </a:r>
                <a:r>
                  <a:rPr lang="zh-CN" altLang="en-US" sz="2800" b="1">
                    <a:solidFill>
                      <a:srgbClr val="002060"/>
                    </a:solidFill>
                    <a:latin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CE6341-E1E9-474F-9EFC-A14ACA36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6" y="1366702"/>
                <a:ext cx="9939988" cy="586108"/>
              </a:xfrm>
              <a:prstGeom prst="rect">
                <a:avLst/>
              </a:prstGeom>
              <a:blipFill>
                <a:blip r:embed="rId6"/>
                <a:stretch>
                  <a:fillRect l="-1288" t="-14583" r="-552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143170D0-1E41-419C-B753-E62912381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523696"/>
                  </p:ext>
                </p:extLst>
              </p:nvPr>
            </p:nvGraphicFramePr>
            <p:xfrm>
              <a:off x="881507" y="1952811"/>
              <a:ext cx="9939987" cy="792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468747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4471240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         A.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C.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𝓕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}}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967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143170D0-1E41-419C-B753-E62912381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523696"/>
                  </p:ext>
                </p:extLst>
              </p:nvPr>
            </p:nvGraphicFramePr>
            <p:xfrm>
              <a:off x="881507" y="1952811"/>
              <a:ext cx="9939987" cy="792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468747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4471240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7576" r="-81737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2343" t="-7576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9231" r="-8173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2343" t="-109231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967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BC736F1-4ED7-4436-9989-39F82B115AE7}"/>
              </a:ext>
            </a:extLst>
          </p:cNvPr>
          <p:cNvSpPr txBox="1"/>
          <p:nvPr/>
        </p:nvSpPr>
        <p:spPr>
          <a:xfrm>
            <a:off x="881508" y="2745291"/>
            <a:ext cx="9939986" cy="5147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tIns="108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2">
                    <a:lumMod val="50000"/>
                  </a:schemeClr>
                </a:solidFill>
                <a:latin typeface="+mn-ea"/>
              </a:rPr>
              <a:t>不是划分的说明原因，是划分则给出所导出的等价关系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DFEF4B-662E-480E-B627-EF0DA6C520F2}"/>
                  </a:ext>
                </a:extLst>
              </p:cNvPr>
              <p:cNvSpPr txBox="1"/>
              <p:nvPr/>
            </p:nvSpPr>
            <p:spPr>
              <a:xfrm>
                <a:off x="881507" y="3620252"/>
                <a:ext cx="9847891" cy="10233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划分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导出的等价关系是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划分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导出的等价关系是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⟩, ⟨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⟩, ⟨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⟩, ⟨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⟩}∪</m:t>
                    </m:r>
                    <m:r>
                      <a:rPr lang="en-US" altLang="zh-CN" sz="24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DFEF4B-662E-480E-B627-EF0DA6C5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7" y="3620252"/>
                <a:ext cx="9847891" cy="1023357"/>
              </a:xfrm>
              <a:prstGeom prst="rect">
                <a:avLst/>
              </a:prstGeom>
              <a:blipFill>
                <a:blip r:embed="rId8"/>
                <a:stretch>
                  <a:fillRect l="-867" t="-6548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DF7082-7A3D-4552-89BE-D8EDC7D8A197}"/>
                  </a:ext>
                </a:extLst>
              </p:cNvPr>
              <p:cNvSpPr txBox="1"/>
              <p:nvPr/>
            </p:nvSpPr>
            <p:spPr>
              <a:xfrm>
                <a:off x="881508" y="4914860"/>
                <a:ext cx="10064978" cy="10233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不是划分，因为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不是划分，因为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∉⋃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DF7082-7A3D-4552-89BE-D8EDC7D8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8" y="4914860"/>
                <a:ext cx="10064978" cy="1023357"/>
              </a:xfrm>
              <a:prstGeom prst="rect">
                <a:avLst/>
              </a:prstGeom>
              <a:blipFill>
                <a:blip r:embed="rId9"/>
                <a:stretch>
                  <a:fillRect l="-848" t="-4167" b="-1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2B8354-14EA-4A0E-8FE8-1F1D6E734570}"/>
              </a:ext>
            </a:extLst>
          </p:cNvPr>
          <p:cNvCxnSpPr>
            <a:cxnSpLocks/>
          </p:cNvCxnSpPr>
          <p:nvPr/>
        </p:nvCxnSpPr>
        <p:spPr>
          <a:xfrm>
            <a:off x="8203286" y="1828800"/>
            <a:ext cx="105254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51197C8-23A5-4D3C-AAC4-42F6050A6158}"/>
              </a:ext>
            </a:extLst>
          </p:cNvPr>
          <p:cNvSpPr txBox="1"/>
          <p:nvPr/>
        </p:nvSpPr>
        <p:spPr>
          <a:xfrm>
            <a:off x="7683591" y="5426538"/>
            <a:ext cx="3262895" cy="692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说明一个集合族不是划分时，只要说明它违反哪项条件即可</a:t>
            </a:r>
          </a:p>
        </p:txBody>
      </p:sp>
    </p:spTree>
    <p:extLst>
      <p:ext uri="{BB962C8B-B14F-4D97-AF65-F5344CB8AC3E}">
        <p14:creationId xmlns:p14="http://schemas.microsoft.com/office/powerpoint/2010/main" val="131510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95554-1D69-397C-2046-814F5682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316F6-5210-0BF3-2FDF-AED2244F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教材练习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6.34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6.40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12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19673" y="1597299"/>
            <a:ext cx="4733731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等价关系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偏序关系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98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</a:t>
            </a:r>
            <a:r>
              <a:rPr lang="en-US" altLang="zh-CN"/>
              <a:t>(partial order)</a:t>
            </a:r>
            <a:r>
              <a:rPr lang="zh-CN" altLang="en-US"/>
              <a:t>关系的一些术语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32E76B-CFD3-46A8-A3F9-35DC86DBA6B8}"/>
                  </a:ext>
                </a:extLst>
              </p:cNvPr>
              <p:cNvSpPr txBox="1"/>
              <p:nvPr/>
            </p:nvSpPr>
            <p:spPr>
              <a:xfrm>
                <a:off x="579571" y="1405781"/>
                <a:ext cx="10684173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偏序关系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上同时满足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自反性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反对称性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传递性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的关系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32E76B-CFD3-46A8-A3F9-35DC86DB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71" y="1405781"/>
                <a:ext cx="10684173" cy="461665"/>
              </a:xfrm>
              <a:prstGeom prst="rect">
                <a:avLst/>
              </a:prstGeom>
              <a:blipFill>
                <a:blip r:embed="rId2"/>
                <a:stretch>
                  <a:fillRect l="-856" t="-9333" r="-51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80C12F-1E97-4603-9984-4D2A48F954AE}"/>
                  </a:ext>
                </a:extLst>
              </p:cNvPr>
              <p:cNvSpPr txBox="1"/>
              <p:nvPr/>
            </p:nvSpPr>
            <p:spPr>
              <a:xfrm>
                <a:off x="812470" y="2208295"/>
                <a:ext cx="4994564" cy="9848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偏序集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(poset)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</a:rPr>
                  <a:t>及其上的一个偏序关系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80C12F-1E97-4603-9984-4D2A48F95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0" y="2208295"/>
                <a:ext cx="4994564" cy="984885"/>
              </a:xfrm>
              <a:prstGeom prst="rect">
                <a:avLst/>
              </a:prstGeom>
              <a:blipFill>
                <a:blip r:embed="rId3"/>
                <a:stretch>
                  <a:fillRect l="-1829" t="-4321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A259EC-CF62-4A91-969C-41ADE1094FEF}"/>
                  </a:ext>
                </a:extLst>
              </p:cNvPr>
              <p:cNvSpPr txBox="1"/>
              <p:nvPr/>
            </p:nvSpPr>
            <p:spPr>
              <a:xfrm>
                <a:off x="545426" y="3762223"/>
                <a:ext cx="5528651" cy="224676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可比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(comparable)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不可比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(non-comparable)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≼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是偏序集，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可比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若既没有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也没有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不可比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并非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的任意两个元素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都可比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A259EC-CF62-4A91-969C-41ADE109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26" y="3762223"/>
                <a:ext cx="5528651" cy="2246769"/>
              </a:xfrm>
              <a:prstGeom prst="rect">
                <a:avLst/>
              </a:prstGeom>
              <a:blipFill>
                <a:blip r:embed="rId4"/>
                <a:stretch>
                  <a:fillRect l="-1103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26F876-01FB-4CDF-A5B9-6FE87F7FE685}"/>
                  </a:ext>
                </a:extLst>
              </p:cNvPr>
              <p:cNvSpPr txBox="1"/>
              <p:nvPr/>
            </p:nvSpPr>
            <p:spPr>
              <a:xfrm>
                <a:off x="6384968" y="2208295"/>
                <a:ext cx="4994562" cy="13727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全序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(total order)</a:t>
                </a: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若偏序集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的任意两个元素都可比，则偏序集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是全序，也称为线序</a:t>
                </a:r>
                <a:r>
                  <a:rPr lang="en-US" altLang="zh-CN" sz="2000" b="1">
                    <a:solidFill>
                      <a:srgbClr val="002060"/>
                    </a:solidFill>
                  </a:rPr>
                  <a:t>(linear order)</a:t>
                </a:r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26F876-01FB-4CDF-A5B9-6FE87F7F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68" y="2208295"/>
                <a:ext cx="4994562" cy="1372748"/>
              </a:xfrm>
              <a:prstGeom prst="rect">
                <a:avLst/>
              </a:prstGeom>
              <a:blipFill>
                <a:blip r:embed="rId5"/>
                <a:stretch>
                  <a:fillRect l="-1220" t="-3111" r="-244" b="-7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8B7254-D448-496B-A2AD-BF0C47FDDE22}"/>
                  </a:ext>
                </a:extLst>
              </p:cNvPr>
              <p:cNvSpPr txBox="1"/>
              <p:nvPr/>
            </p:nvSpPr>
            <p:spPr>
              <a:xfrm>
                <a:off x="7048005" y="3808389"/>
                <a:ext cx="4191990" cy="21544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覆盖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(cover)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≼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是偏序集，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，且不存在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覆盖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8B7254-D448-496B-A2AD-BF0C47FD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005" y="3808389"/>
                <a:ext cx="4191990" cy="2154436"/>
              </a:xfrm>
              <a:prstGeom prst="rect">
                <a:avLst/>
              </a:prstGeom>
              <a:blipFill>
                <a:blip r:embed="rId6"/>
                <a:stretch>
                  <a:fillRect l="-1453" t="-1983" r="-1599" b="-4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7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偏序关系判断练习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D3E0046-5206-49AF-A0ED-9A1D2065F0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0888" y="1904741"/>
              <a:ext cx="1061905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01696">
                      <a:extLst>
                        <a:ext uri="{9D8B030D-6E8A-4147-A177-3AD203B41FA5}">
                          <a16:colId xmlns:a16="http://schemas.microsoft.com/office/drawing/2014/main" val="3262478731"/>
                        </a:ext>
                      </a:extLst>
                    </a:gridCol>
                    <a:gridCol w="2492428">
                      <a:extLst>
                        <a:ext uri="{9D8B030D-6E8A-4147-A177-3AD203B41FA5}">
                          <a16:colId xmlns:a16="http://schemas.microsoft.com/office/drawing/2014/main" val="3115947157"/>
                        </a:ext>
                      </a:extLst>
                    </a:gridCol>
                    <a:gridCol w="2735111">
                      <a:extLst>
                        <a:ext uri="{9D8B030D-6E8A-4147-A177-3AD203B41FA5}">
                          <a16:colId xmlns:a16="http://schemas.microsoft.com/office/drawing/2014/main" val="3633136586"/>
                        </a:ext>
                      </a:extLst>
                    </a:gridCol>
                    <a:gridCol w="2989819">
                      <a:extLst>
                        <a:ext uri="{9D8B030D-6E8A-4147-A177-3AD203B41FA5}">
                          <a16:colId xmlns:a16="http://schemas.microsoft.com/office/drawing/2014/main" val="32814505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:r>
                            <a:rPr lang="zh-CN" altLang="en-US" sz="1800" b="1" i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</a:rPr>
                            <a:t>整数间的大于关系</a:t>
                          </a:r>
                          <a:endParaRPr lang="zh-CN" altLang="en-US" sz="1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集合间的子集关系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正整数间的整除关系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逻辑公式间的蕴含关系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454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E.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程序语言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C++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中类之间的继承关系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F.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上的关系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endParaRPr lang="en-US" altLang="zh-CN" sz="1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9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D3E0046-5206-49AF-A0ED-9A1D2065F0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0888" y="1904741"/>
              <a:ext cx="1061905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01696">
                      <a:extLst>
                        <a:ext uri="{9D8B030D-6E8A-4147-A177-3AD203B41FA5}">
                          <a16:colId xmlns:a16="http://schemas.microsoft.com/office/drawing/2014/main" val="3262478731"/>
                        </a:ext>
                      </a:extLst>
                    </a:gridCol>
                    <a:gridCol w="2492428">
                      <a:extLst>
                        <a:ext uri="{9D8B030D-6E8A-4147-A177-3AD203B41FA5}">
                          <a16:colId xmlns:a16="http://schemas.microsoft.com/office/drawing/2014/main" val="3115947157"/>
                        </a:ext>
                      </a:extLst>
                    </a:gridCol>
                    <a:gridCol w="2735111">
                      <a:extLst>
                        <a:ext uri="{9D8B030D-6E8A-4147-A177-3AD203B41FA5}">
                          <a16:colId xmlns:a16="http://schemas.microsoft.com/office/drawing/2014/main" val="3633136586"/>
                        </a:ext>
                      </a:extLst>
                    </a:gridCol>
                    <a:gridCol w="2989819">
                      <a:extLst>
                        <a:ext uri="{9D8B030D-6E8A-4147-A177-3AD203B41FA5}">
                          <a16:colId xmlns:a16="http://schemas.microsoft.com/office/drawing/2014/main" val="32814505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:r>
                            <a:rPr lang="zh-CN" altLang="en-US" sz="1800" b="1" i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</a:rPr>
                            <a:t>整数间的大于关系</a:t>
                          </a:r>
                          <a:endParaRPr lang="zh-CN" altLang="en-US" sz="1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集合间的子集关系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正整数间的整除关系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逻辑公式间的蕴含关系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454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E.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程序语言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C++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中类之间的继承关系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426" t="-109836" b="-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9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9840B7B-B453-4298-B06A-344378C133DD}"/>
              </a:ext>
            </a:extLst>
          </p:cNvPr>
          <p:cNvSpPr txBox="1"/>
          <p:nvPr/>
        </p:nvSpPr>
        <p:spPr>
          <a:xfrm>
            <a:off x="760888" y="1380187"/>
            <a:ext cx="6073752" cy="5245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lIns="0" bIns="108000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下面是偏序关系的有</a:t>
            </a:r>
            <a:r>
              <a:rPr lang="zh-CN" altLang="en-US" sz="2400" b="1">
                <a:solidFill>
                  <a:srgbClr val="002060"/>
                </a:solidFill>
                <a:latin typeface="+mn-ea"/>
              </a:rPr>
              <a:t>   </a:t>
            </a:r>
            <a:r>
              <a:rPr lang="en-US" altLang="zh-CN" sz="2400" b="1">
                <a:solidFill>
                  <a:srgbClr val="C00000"/>
                </a:solidFill>
                <a:latin typeface="+mn-ea"/>
              </a:rPr>
              <a:t>B, C, F</a:t>
            </a:r>
            <a:r>
              <a:rPr lang="en-US" altLang="zh-CN" sz="2400" b="1">
                <a:solidFill>
                  <a:srgbClr val="002060"/>
                </a:solidFill>
                <a:latin typeface="+mn-ea"/>
              </a:rPr>
              <a:t>  </a:t>
            </a:r>
            <a:r>
              <a:rPr lang="zh-CN" altLang="en-US" sz="2400" b="1">
                <a:solidFill>
                  <a:srgbClr val="002060"/>
                </a:solidFill>
                <a:latin typeface="+mn-ea"/>
              </a:rPr>
              <a:t>（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多选</a:t>
            </a:r>
            <a:r>
              <a:rPr lang="zh-CN" altLang="en-US" sz="2400" b="1">
                <a:solidFill>
                  <a:srgbClr val="002060"/>
                </a:solidFill>
                <a:latin typeface="+mn-ea"/>
              </a:rPr>
              <a:t>）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E258A0C-1326-44A4-A27F-A213BB86134B}"/>
              </a:ext>
            </a:extLst>
          </p:cNvPr>
          <p:cNvCxnSpPr/>
          <p:nvPr/>
        </p:nvCxnSpPr>
        <p:spPr>
          <a:xfrm>
            <a:off x="3517436" y="1815451"/>
            <a:ext cx="137493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47DA419-1DFB-4F0F-BDFC-EC149A319620}"/>
              </a:ext>
            </a:extLst>
          </p:cNvPr>
          <p:cNvSpPr txBox="1"/>
          <p:nvPr/>
        </p:nvSpPr>
        <p:spPr>
          <a:xfrm>
            <a:off x="3597530" y="1419828"/>
            <a:ext cx="1341565" cy="369332"/>
          </a:xfrm>
          <a:prstGeom prst="rect">
            <a:avLst/>
          </a:prstGeom>
          <a:solidFill>
            <a:srgbClr val="F0F7EC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D9E680-87E2-4C42-92C8-182C7C8A646F}"/>
              </a:ext>
            </a:extLst>
          </p:cNvPr>
          <p:cNvSpPr txBox="1"/>
          <p:nvPr/>
        </p:nvSpPr>
        <p:spPr>
          <a:xfrm>
            <a:off x="814284" y="3143667"/>
            <a:ext cx="40780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对于其中不是偏序关系的说明原因</a:t>
            </a:r>
          </a:p>
        </p:txBody>
      </p:sp>
    </p:spTree>
    <p:extLst>
      <p:ext uri="{BB962C8B-B14F-4D97-AF65-F5344CB8AC3E}">
        <p14:creationId xmlns:p14="http://schemas.microsoft.com/office/powerpoint/2010/main" val="195798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19673" y="1597299"/>
            <a:ext cx="4733731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等价关系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偏序关系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偏序关系判断练习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D3E0046-5206-49AF-A0ED-9A1D2065F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002817"/>
                  </p:ext>
                </p:extLst>
              </p:nvPr>
            </p:nvGraphicFramePr>
            <p:xfrm>
              <a:off x="760888" y="1904741"/>
              <a:ext cx="1061905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01696">
                      <a:extLst>
                        <a:ext uri="{9D8B030D-6E8A-4147-A177-3AD203B41FA5}">
                          <a16:colId xmlns:a16="http://schemas.microsoft.com/office/drawing/2014/main" val="3262478731"/>
                        </a:ext>
                      </a:extLst>
                    </a:gridCol>
                    <a:gridCol w="2492428">
                      <a:extLst>
                        <a:ext uri="{9D8B030D-6E8A-4147-A177-3AD203B41FA5}">
                          <a16:colId xmlns:a16="http://schemas.microsoft.com/office/drawing/2014/main" val="3115947157"/>
                        </a:ext>
                      </a:extLst>
                    </a:gridCol>
                    <a:gridCol w="2735111">
                      <a:extLst>
                        <a:ext uri="{9D8B030D-6E8A-4147-A177-3AD203B41FA5}">
                          <a16:colId xmlns:a16="http://schemas.microsoft.com/office/drawing/2014/main" val="3633136586"/>
                        </a:ext>
                      </a:extLst>
                    </a:gridCol>
                    <a:gridCol w="2989819">
                      <a:extLst>
                        <a:ext uri="{9D8B030D-6E8A-4147-A177-3AD203B41FA5}">
                          <a16:colId xmlns:a16="http://schemas.microsoft.com/office/drawing/2014/main" val="32814505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:r>
                            <a:rPr lang="zh-CN" altLang="en-US" sz="1800" b="1" i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</a:rPr>
                            <a:t>整数间的大于关系</a:t>
                          </a:r>
                          <a:endParaRPr lang="zh-CN" altLang="en-US" sz="1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集合间的子集关系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正整数间的整除关系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逻辑公式间的蕴含关系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454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E.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程序语言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C++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中类之间的继承关系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F.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上的关系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m:rPr>
                                  <m:lit/>
                                </m:rP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endParaRPr lang="en-US" altLang="zh-CN" sz="1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9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CD3E0046-5206-49AF-A0ED-9A1D2065F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002817"/>
                  </p:ext>
                </p:extLst>
              </p:nvPr>
            </p:nvGraphicFramePr>
            <p:xfrm>
              <a:off x="760888" y="1904741"/>
              <a:ext cx="1061905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01696">
                      <a:extLst>
                        <a:ext uri="{9D8B030D-6E8A-4147-A177-3AD203B41FA5}">
                          <a16:colId xmlns:a16="http://schemas.microsoft.com/office/drawing/2014/main" val="3262478731"/>
                        </a:ext>
                      </a:extLst>
                    </a:gridCol>
                    <a:gridCol w="2492428">
                      <a:extLst>
                        <a:ext uri="{9D8B030D-6E8A-4147-A177-3AD203B41FA5}">
                          <a16:colId xmlns:a16="http://schemas.microsoft.com/office/drawing/2014/main" val="3115947157"/>
                        </a:ext>
                      </a:extLst>
                    </a:gridCol>
                    <a:gridCol w="2735111">
                      <a:extLst>
                        <a:ext uri="{9D8B030D-6E8A-4147-A177-3AD203B41FA5}">
                          <a16:colId xmlns:a16="http://schemas.microsoft.com/office/drawing/2014/main" val="3633136586"/>
                        </a:ext>
                      </a:extLst>
                    </a:gridCol>
                    <a:gridCol w="2989819">
                      <a:extLst>
                        <a:ext uri="{9D8B030D-6E8A-4147-A177-3AD203B41FA5}">
                          <a16:colId xmlns:a16="http://schemas.microsoft.com/office/drawing/2014/main" val="32814505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:r>
                            <a:rPr lang="zh-CN" altLang="en-US" sz="1800" b="1" i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</a:rPr>
                            <a:t>整数间的大于关系</a:t>
                          </a:r>
                          <a:endParaRPr lang="zh-CN" altLang="en-US" sz="18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集合间的子集关系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正整数间的整除关系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:r>
                            <a:rPr lang="zh-CN" altLang="en-US" sz="1800" b="1" i="0" kern="12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逻辑公式间的蕴含关系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454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kern="120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E.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程序语言</a:t>
                          </a:r>
                          <a:r>
                            <a:rPr lang="en-US" altLang="zh-CN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C++</a:t>
                          </a:r>
                          <a:r>
                            <a:rPr lang="zh-CN" altLang="en-US" sz="18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中类之间的继承关系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426" t="-109836" b="-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9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9840B7B-B453-4298-B06A-344378C133DD}"/>
              </a:ext>
            </a:extLst>
          </p:cNvPr>
          <p:cNvSpPr txBox="1"/>
          <p:nvPr/>
        </p:nvSpPr>
        <p:spPr>
          <a:xfrm>
            <a:off x="760888" y="1380187"/>
            <a:ext cx="6073752" cy="5245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lIns="0" bIns="108000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下面是偏序关系的有</a:t>
            </a:r>
            <a:r>
              <a:rPr lang="zh-CN" altLang="en-US" sz="2400" b="1">
                <a:solidFill>
                  <a:srgbClr val="002060"/>
                </a:solidFill>
                <a:latin typeface="+mn-ea"/>
              </a:rPr>
              <a:t>   </a:t>
            </a:r>
            <a:r>
              <a:rPr lang="en-US" altLang="zh-CN" sz="2400" b="1">
                <a:solidFill>
                  <a:srgbClr val="C00000"/>
                </a:solidFill>
                <a:latin typeface="+mn-ea"/>
              </a:rPr>
              <a:t>B, C, F</a:t>
            </a:r>
            <a:r>
              <a:rPr lang="en-US" altLang="zh-CN" sz="2400" b="1">
                <a:solidFill>
                  <a:srgbClr val="002060"/>
                </a:solidFill>
                <a:latin typeface="+mn-ea"/>
              </a:rPr>
              <a:t>  </a:t>
            </a:r>
            <a:r>
              <a:rPr lang="zh-CN" altLang="en-US" sz="2400" b="1">
                <a:solidFill>
                  <a:srgbClr val="002060"/>
                </a:solidFill>
                <a:latin typeface="+mn-ea"/>
              </a:rPr>
              <a:t>（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多选</a:t>
            </a:r>
            <a:r>
              <a:rPr lang="zh-CN" altLang="en-US" sz="2400" b="1">
                <a:solidFill>
                  <a:srgbClr val="002060"/>
                </a:solidFill>
                <a:latin typeface="+mn-ea"/>
              </a:rPr>
              <a:t>）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E0B912-43B9-4C5A-8F9B-D1EC0264BB73}"/>
                  </a:ext>
                </a:extLst>
              </p:cNvPr>
              <p:cNvSpPr txBox="1"/>
              <p:nvPr/>
            </p:nvSpPr>
            <p:spPr>
              <a:xfrm>
                <a:off x="760888" y="2909675"/>
                <a:ext cx="8156181" cy="21938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整数间的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大于关系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不是自反关系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，例如没有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逻辑公式之间的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蕴含关系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不是反对称关系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，例如有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（在语法上）是两个不同的公式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程序语言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C++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中类之间的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继承关系不是自反关系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，因为在语法上，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C++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语言不允许一个类继承自己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E0B912-43B9-4C5A-8F9B-D1EC0264B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8" y="2909675"/>
                <a:ext cx="8156181" cy="2193870"/>
              </a:xfrm>
              <a:prstGeom prst="rect">
                <a:avLst/>
              </a:prstGeom>
              <a:blipFill>
                <a:blip r:embed="rId3"/>
                <a:stretch>
                  <a:fillRect l="-673" t="-2222" r="-37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EAD7EC-08A5-4D1B-AC4A-21365B245AB1}"/>
                  </a:ext>
                </a:extLst>
              </p:cNvPr>
              <p:cNvSpPr txBox="1"/>
              <p:nvPr/>
            </p:nvSpPr>
            <p:spPr>
              <a:xfrm>
                <a:off x="760888" y="5294146"/>
                <a:ext cx="8730184" cy="4855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注意</a:t>
                </a: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给出的关系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是偏序，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EAD7EC-08A5-4D1B-AC4A-21365B24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8" y="5294146"/>
                <a:ext cx="8730184" cy="485518"/>
              </a:xfrm>
              <a:prstGeom prst="rect">
                <a:avLst/>
              </a:prstGeom>
              <a:blipFill>
                <a:blip r:embed="rId4"/>
                <a:stretch>
                  <a:fillRect l="-1117" t="-3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E258A0C-1326-44A4-A27F-A213BB86134B}"/>
              </a:ext>
            </a:extLst>
          </p:cNvPr>
          <p:cNvCxnSpPr/>
          <p:nvPr/>
        </p:nvCxnSpPr>
        <p:spPr>
          <a:xfrm>
            <a:off x="3517436" y="1815451"/>
            <a:ext cx="137493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1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偏序关系的哈斯图</a:t>
            </a:r>
            <a:r>
              <a:rPr lang="en-US" altLang="zh-CN"/>
              <a:t>(Hasse diagram)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A5BFEE-73A4-49E3-9AA9-8E68D432963C}"/>
              </a:ext>
            </a:extLst>
          </p:cNvPr>
          <p:cNvSpPr txBox="1"/>
          <p:nvPr/>
        </p:nvSpPr>
        <p:spPr>
          <a:xfrm>
            <a:off x="820957" y="1116976"/>
            <a:ext cx="79559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偏序关系可用比关系图更简洁的图形</a:t>
            </a:r>
            <a:r>
              <a:rPr lang="en-US" altLang="zh-CN" sz="2400" b="1">
                <a:solidFill>
                  <a:schemeClr val="accent2">
                    <a:lumMod val="50000"/>
                  </a:schemeClr>
                </a:solidFill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</a:rPr>
              <a:t>哈斯图</a:t>
            </a: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直观描述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4EB4E6-88AA-4808-90C5-9EC214FB0E43}"/>
              </a:ext>
            </a:extLst>
          </p:cNvPr>
          <p:cNvGrpSpPr/>
          <p:nvPr/>
        </p:nvGrpSpPr>
        <p:grpSpPr>
          <a:xfrm>
            <a:off x="857204" y="1880850"/>
            <a:ext cx="10477590" cy="4340237"/>
            <a:chOff x="879567" y="1980912"/>
            <a:chExt cx="10477590" cy="434023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DB31429-3506-46D0-A4F9-5152EC1D8092}"/>
                </a:ext>
              </a:extLst>
            </p:cNvPr>
            <p:cNvSpPr txBox="1"/>
            <p:nvPr/>
          </p:nvSpPr>
          <p:spPr>
            <a:xfrm>
              <a:off x="1886345" y="1981661"/>
              <a:ext cx="2839168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2">
                      <a:lumMod val="50000"/>
                    </a:schemeClr>
                  </a:solidFill>
                </a:rPr>
                <a:t>偏序关系的关系图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4E4EEA2-FCB4-4D51-8DA4-D3E433E16003}"/>
                </a:ext>
              </a:extLst>
            </p:cNvPr>
            <p:cNvSpPr txBox="1"/>
            <p:nvPr/>
          </p:nvSpPr>
          <p:spPr>
            <a:xfrm>
              <a:off x="879567" y="2726804"/>
              <a:ext cx="4851491" cy="123110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2400" b="1">
                  <a:solidFill>
                    <a:srgbClr val="C00000"/>
                  </a:solidFill>
                </a:rPr>
                <a:t>去掉环</a:t>
              </a:r>
              <a:endParaRPr lang="en-US" altLang="zh-CN" sz="2400" b="1">
                <a:solidFill>
                  <a:srgbClr val="C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偏序关系是自反关系</a:t>
              </a:r>
              <a:endParaRPr lang="en-US" altLang="zh-CN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>
                  <a:solidFill>
                    <a:schemeClr val="accent6">
                      <a:lumMod val="50000"/>
                    </a:schemeClr>
                  </a:solidFill>
                </a:rPr>
                <a:t>每个顶点都有环，所以可将所有环去掉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FA6F77F-208F-4474-AE20-EF5FD486204B}"/>
                    </a:ext>
                  </a:extLst>
                </p:cNvPr>
                <p:cNvSpPr txBox="1"/>
                <p:nvPr/>
              </p:nvSpPr>
              <p:spPr>
                <a:xfrm>
                  <a:off x="997483" y="4300788"/>
                  <a:ext cx="4615660" cy="20203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800"/>
                    </a:lnSpc>
                    <a:spcBef>
                      <a:spcPts val="600"/>
                    </a:spcBef>
                  </a:pPr>
                  <a:r>
                    <a:rPr lang="zh-CN" altLang="en-US" sz="2400" b="1">
                      <a:solidFill>
                        <a:srgbClr val="C00000"/>
                      </a:solidFill>
                    </a:rPr>
                    <a:t>去掉传递边</a:t>
                  </a:r>
                  <a:endParaRPr lang="en-US" altLang="zh-CN" sz="2400" b="1">
                    <a:solidFill>
                      <a:srgbClr val="C00000"/>
                    </a:solidFill>
                  </a:endParaRP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偏序关系是传递关系，它的关系图中任意两个顶点若有有向通路就有直接边</a:t>
                  </a:r>
                </a:p>
                <a:p>
                  <a:pPr marL="342900" indent="-342900">
                    <a:lnSpc>
                      <a:spcPts val="28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为简化这点，只有当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覆盖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时才画出从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的边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FA6F77F-208F-4474-AE20-EF5FD4862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483" y="4300788"/>
                  <a:ext cx="4615660" cy="2020361"/>
                </a:xfrm>
                <a:prstGeom prst="rect">
                  <a:avLst/>
                </a:prstGeom>
                <a:blipFill>
                  <a:blip r:embed="rId2"/>
                  <a:stretch>
                    <a:fillRect l="-1453" t="-2711" b="-4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8CB3CAA-9776-4859-8056-9A85B611A55E}"/>
                    </a:ext>
                  </a:extLst>
                </p:cNvPr>
                <p:cNvSpPr txBox="1"/>
                <p:nvPr/>
              </p:nvSpPr>
              <p:spPr>
                <a:xfrm>
                  <a:off x="6741497" y="4475194"/>
                  <a:ext cx="4615660" cy="16715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>
                      <a:solidFill>
                        <a:srgbClr val="C00000"/>
                      </a:solidFill>
                    </a:rPr>
                    <a:t>省略边的方向</a:t>
                  </a:r>
                  <a:endParaRPr lang="en-US" altLang="zh-CN" sz="2400" b="1">
                    <a:solidFill>
                      <a:srgbClr val="C00000"/>
                    </a:solidFill>
                  </a:endParaRP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覆盖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，总是将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画在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上方，边的方向总是从下面元素指向上面元素</a:t>
                  </a:r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lnSpc>
                      <a:spcPts val="28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这样可省略边的方向，简化成无向图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8CB3CAA-9776-4859-8056-9A85B611A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497" y="4475194"/>
                  <a:ext cx="4615660" cy="1671548"/>
                </a:xfrm>
                <a:prstGeom prst="rect">
                  <a:avLst/>
                </a:prstGeom>
                <a:blipFill>
                  <a:blip r:embed="rId3"/>
                  <a:stretch>
                    <a:fillRect l="-1321" t="-2555" r="-1321" b="-54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449FB9-BC1A-4D11-9B7E-E0E234D232A8}"/>
                    </a:ext>
                  </a:extLst>
                </p:cNvPr>
                <p:cNvSpPr txBox="1"/>
                <p:nvPr/>
              </p:nvSpPr>
              <p:spPr>
                <a:xfrm>
                  <a:off x="7118183" y="1980912"/>
                  <a:ext cx="3862285" cy="16715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>
                      <a:solidFill>
                        <a:srgbClr val="C00000"/>
                      </a:solidFill>
                    </a:rPr>
                    <a:t>偏序关系的哈斯图</a:t>
                  </a:r>
                  <a:endParaRPr lang="en-US" altLang="zh-CN" sz="2400" b="1">
                    <a:solidFill>
                      <a:srgbClr val="C00000"/>
                    </a:solidFill>
                  </a:endParaRP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没有环也没有重复边的无向图</a:t>
                  </a:r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lnSpc>
                      <a:spcPts val="28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上方顶点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与下方顶点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之间有边当且仅当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覆盖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endParaRPr lang="zh-CN" altLang="en-US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449FB9-BC1A-4D11-9B7E-E0E234D23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183" y="1980912"/>
                  <a:ext cx="3862285" cy="1671548"/>
                </a:xfrm>
                <a:prstGeom prst="rect">
                  <a:avLst/>
                </a:prstGeom>
                <a:blipFill>
                  <a:blip r:embed="rId4"/>
                  <a:stretch>
                    <a:fillRect l="-1577" t="-2555" b="-54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42F2D297-5B57-46B7-8E0A-9067D8596E1D}"/>
                </a:ext>
              </a:extLst>
            </p:cNvPr>
            <p:cNvSpPr/>
            <p:nvPr/>
          </p:nvSpPr>
          <p:spPr>
            <a:xfrm>
              <a:off x="3246702" y="2443326"/>
              <a:ext cx="117222" cy="2834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A6BC8A24-3BDA-4FC0-B6F4-08D84C5329B7}"/>
                </a:ext>
              </a:extLst>
            </p:cNvPr>
            <p:cNvSpPr/>
            <p:nvPr/>
          </p:nvSpPr>
          <p:spPr>
            <a:xfrm>
              <a:off x="3246702" y="3957910"/>
              <a:ext cx="117222" cy="3428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BDC2C30E-1048-4465-A93F-612E11600E1E}"/>
                </a:ext>
              </a:extLst>
            </p:cNvPr>
            <p:cNvSpPr/>
            <p:nvPr/>
          </p:nvSpPr>
          <p:spPr>
            <a:xfrm>
              <a:off x="5613143" y="5239938"/>
              <a:ext cx="1128354" cy="142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650C12A0-143A-4AD6-A155-AB7BF6607AB0}"/>
                </a:ext>
              </a:extLst>
            </p:cNvPr>
            <p:cNvSpPr/>
            <p:nvPr/>
          </p:nvSpPr>
          <p:spPr>
            <a:xfrm>
              <a:off x="8990715" y="3652460"/>
              <a:ext cx="117222" cy="82273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DFF024AE-C967-4DCC-86D5-67F8191781F1}"/>
                </a:ext>
              </a:extLst>
            </p:cNvPr>
            <p:cNvSpPr/>
            <p:nvPr/>
          </p:nvSpPr>
          <p:spPr>
            <a:xfrm>
              <a:off x="4725513" y="2137800"/>
              <a:ext cx="2392670" cy="137755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87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偏序关系的哈斯图举例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83E04F-F1B9-47CA-A039-E5BB85B4F8AD}"/>
                  </a:ext>
                </a:extLst>
              </p:cNvPr>
              <p:cNvSpPr txBox="1"/>
              <p:nvPr/>
            </p:nvSpPr>
            <p:spPr>
              <a:xfrm>
                <a:off x="881027" y="1184057"/>
                <a:ext cx="9497746" cy="9848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给定集合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的所有正因子构成的集合，即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4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83E04F-F1B9-47CA-A039-E5BB85B4F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7" y="1184057"/>
                <a:ext cx="9497746" cy="984885"/>
              </a:xfrm>
              <a:prstGeom prst="rect">
                <a:avLst/>
              </a:prstGeom>
              <a:blipFill>
                <a:blip r:embed="rId2"/>
                <a:stretch>
                  <a:fillRect l="-1027" t="-6790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D8C03F8-8962-4B61-92DC-F32C3EBA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28" y="3211202"/>
            <a:ext cx="2778589" cy="25633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4DC111-61CB-4693-A796-33EB4C6EC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12" y="3545093"/>
            <a:ext cx="3349795" cy="18955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D87234-3201-4FB1-A485-326417879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002" y="3225510"/>
            <a:ext cx="2181770" cy="2472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06D473-993B-4182-A813-AF88E4DB05AA}"/>
                  </a:ext>
                </a:extLst>
              </p:cNvPr>
              <p:cNvSpPr txBox="1"/>
              <p:nvPr/>
            </p:nvSpPr>
            <p:spPr>
              <a:xfrm>
                <a:off x="881026" y="2271363"/>
                <a:ext cx="725795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da-DK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altLang="zh-CN" b="1" i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da-DK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da-DK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F06D473-993B-4182-A813-AF88E4DB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6" y="2271363"/>
                <a:ext cx="7257958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084F86-E52B-4C41-BD77-F19317A080DD}"/>
                  </a:ext>
                </a:extLst>
              </p:cNvPr>
              <p:cNvSpPr txBox="1"/>
              <p:nvPr/>
            </p:nvSpPr>
            <p:spPr>
              <a:xfrm>
                <a:off x="1621785" y="5879355"/>
                <a:ext cx="126147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的关系图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084F86-E52B-4C41-BD77-F19317A08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85" y="5879355"/>
                <a:ext cx="1261473" cy="369332"/>
              </a:xfrm>
              <a:prstGeom prst="rect">
                <a:avLst/>
              </a:prstGeom>
              <a:blipFill>
                <a:blip r:embed="rId7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28A9FE-7622-4CA6-93E7-D276A098C62F}"/>
                  </a:ext>
                </a:extLst>
              </p:cNvPr>
              <p:cNvSpPr txBox="1"/>
              <p:nvPr/>
            </p:nvSpPr>
            <p:spPr>
              <a:xfrm>
                <a:off x="5422601" y="5797311"/>
                <a:ext cx="195561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掉环后的中间图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28A9FE-7622-4CA6-93E7-D276A098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601" y="5797311"/>
                <a:ext cx="1955616" cy="369332"/>
              </a:xfrm>
              <a:prstGeom prst="rect">
                <a:avLst/>
              </a:prstGeom>
              <a:blipFill>
                <a:blip r:embed="rId8"/>
                <a:stretch>
                  <a:fillRect t="-8197" r="-281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489210-E5F0-4532-A371-723E290BDE61}"/>
                  </a:ext>
                </a:extLst>
              </p:cNvPr>
              <p:cNvSpPr txBox="1"/>
              <p:nvPr/>
            </p:nvSpPr>
            <p:spPr>
              <a:xfrm>
                <a:off x="9612477" y="5797311"/>
                <a:ext cx="127482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的哈斯图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489210-E5F0-4532-A371-723E290B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477" y="5797311"/>
                <a:ext cx="1274820" cy="369332"/>
              </a:xfrm>
              <a:prstGeom prst="rect">
                <a:avLst/>
              </a:prstGeom>
              <a:blipFill>
                <a:blip r:embed="rId9"/>
                <a:stretch>
                  <a:fillRect t="-8197" r="-33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A2534BB-8A78-4AB2-B077-6B38DA748533}"/>
              </a:ext>
            </a:extLst>
          </p:cNvPr>
          <p:cNvSpPr txBox="1"/>
          <p:nvPr/>
        </p:nvSpPr>
        <p:spPr>
          <a:xfrm>
            <a:off x="8897274" y="2269850"/>
            <a:ext cx="27052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为使被覆盖元素总排列在覆盖它的元素下面，哈斯图中调整了元素排列位置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34DAA4B-9A73-4673-8317-F561980A816F}"/>
              </a:ext>
            </a:extLst>
          </p:cNvPr>
          <p:cNvSpPr/>
          <p:nvPr/>
        </p:nvSpPr>
        <p:spPr>
          <a:xfrm>
            <a:off x="3641817" y="4416118"/>
            <a:ext cx="1083695" cy="15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9349BE7-F244-44EE-A9BD-6CEFCCC8CAFC}"/>
              </a:ext>
            </a:extLst>
          </p:cNvPr>
          <p:cNvSpPr/>
          <p:nvPr/>
        </p:nvSpPr>
        <p:spPr>
          <a:xfrm>
            <a:off x="8075307" y="4407435"/>
            <a:ext cx="1083695" cy="13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4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偏序集的特殊元素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72933A6-C8E9-42E6-96F8-BEDBB9A6A6AF}"/>
                  </a:ext>
                </a:extLst>
              </p:cNvPr>
              <p:cNvSpPr/>
              <p:nvPr/>
            </p:nvSpPr>
            <p:spPr>
              <a:xfrm>
                <a:off x="745315" y="1196549"/>
                <a:ext cx="2621982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,≼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是偏序集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72933A6-C8E9-42E6-96F8-BEDBB9A6A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15" y="1196549"/>
                <a:ext cx="2621982" cy="461665"/>
              </a:xfrm>
              <a:prstGeom prst="rect">
                <a:avLst/>
              </a:prstGeom>
              <a:blipFill>
                <a:blip r:embed="rId2"/>
                <a:stretch>
                  <a:fillRect l="-348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C4DEE8-2509-450F-8A47-7FDC568CCEE5}"/>
                  </a:ext>
                </a:extLst>
              </p:cNvPr>
              <p:cNvSpPr txBox="1"/>
              <p:nvPr/>
            </p:nvSpPr>
            <p:spPr>
              <a:xfrm>
                <a:off x="745315" y="1996693"/>
                <a:ext cx="4927970" cy="16150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极大元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(maximal element)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极大元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，即：</a:t>
                </a: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是极大元当且仅当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C4DEE8-2509-450F-8A47-7FDC568C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15" y="1996693"/>
                <a:ext cx="4927970" cy="1615058"/>
              </a:xfrm>
              <a:prstGeom prst="rect">
                <a:avLst/>
              </a:prstGeom>
              <a:blipFill>
                <a:blip r:embed="rId3"/>
                <a:stretch>
                  <a:fillRect l="-989" t="-2273" r="-124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4F0F84-9987-42DC-BB72-6A3F9DA050CB}"/>
                  </a:ext>
                </a:extLst>
              </p:cNvPr>
              <p:cNvSpPr txBox="1"/>
              <p:nvPr/>
            </p:nvSpPr>
            <p:spPr>
              <a:xfrm>
                <a:off x="6518716" y="1996693"/>
                <a:ext cx="4927970" cy="16150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极小元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(minimal element)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极小元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≼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是极小元当且仅当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4F0F84-9987-42DC-BB72-6A3F9DA0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16" y="1996693"/>
                <a:ext cx="4927970" cy="1615058"/>
              </a:xfrm>
              <a:prstGeom prst="rect">
                <a:avLst/>
              </a:prstGeom>
              <a:blipFill>
                <a:blip r:embed="rId4"/>
                <a:stretch>
                  <a:fillRect l="-989" t="-2273" r="-124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9CFA8C-6F88-4D8E-AA89-B787A1D1561B}"/>
                  </a:ext>
                </a:extLst>
              </p:cNvPr>
              <p:cNvSpPr txBox="1"/>
              <p:nvPr/>
            </p:nvSpPr>
            <p:spPr>
              <a:xfrm>
                <a:off x="1260870" y="4173630"/>
                <a:ext cx="4099318" cy="16150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最大元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(greatest element)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最大元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≼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，即：</a:t>
                </a: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是最大元当且仅当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9CFA8C-6F88-4D8E-AA89-B787A1D15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70" y="4173630"/>
                <a:ext cx="4099318" cy="1615058"/>
              </a:xfrm>
              <a:prstGeom prst="rect">
                <a:avLst/>
              </a:prstGeom>
              <a:blipFill>
                <a:blip r:embed="rId5"/>
                <a:stretch>
                  <a:fillRect t="-2264" r="-1190" b="-5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BF550F-7BD8-4564-A21A-B9E08B1374ED}"/>
                  </a:ext>
                </a:extLst>
              </p:cNvPr>
              <p:cNvSpPr txBox="1"/>
              <p:nvPr/>
            </p:nvSpPr>
            <p:spPr>
              <a:xfrm>
                <a:off x="6906946" y="4173630"/>
                <a:ext cx="4151510" cy="16150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最小元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(greatest element)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最小元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，如果对任意的元素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≼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，即：</a:t>
                </a: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是最小元当且仅当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BF550F-7BD8-4564-A21A-B9E08B13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46" y="4173630"/>
                <a:ext cx="4151510" cy="1615058"/>
              </a:xfrm>
              <a:prstGeom prst="rect">
                <a:avLst/>
              </a:prstGeom>
              <a:blipFill>
                <a:blip r:embed="rId6"/>
                <a:stretch>
                  <a:fillRect l="-1175" t="-2264" b="-5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4581D0A-90B7-4926-A30E-75F09816EE04}"/>
              </a:ext>
            </a:extLst>
          </p:cNvPr>
          <p:cNvSpPr txBox="1"/>
          <p:nvPr/>
        </p:nvSpPr>
        <p:spPr>
          <a:xfrm>
            <a:off x="6844651" y="1081068"/>
            <a:ext cx="4598698" cy="692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没有元素比极大元大、没有元素比极小元小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最大元比所有元素大、最小元比所有元素小</a:t>
            </a:r>
          </a:p>
        </p:txBody>
      </p:sp>
    </p:spTree>
    <p:extLst>
      <p:ext uri="{BB962C8B-B14F-4D97-AF65-F5344CB8AC3E}">
        <p14:creationId xmlns:p14="http://schemas.microsoft.com/office/powerpoint/2010/main" val="106391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偏序集特殊元素举例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E54231-3FF2-464A-9271-4B45964AAC80}"/>
                  </a:ext>
                </a:extLst>
              </p:cNvPr>
              <p:cNvSpPr txBox="1"/>
              <p:nvPr/>
            </p:nvSpPr>
            <p:spPr>
              <a:xfrm>
                <a:off x="750874" y="1204081"/>
                <a:ext cx="9120641" cy="18466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，考虑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，而：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0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分别以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为偏序的偏序集的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最大元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最小元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极大元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极小元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E54231-3FF2-464A-9271-4B45964A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74" y="1204081"/>
                <a:ext cx="9120641" cy="1846659"/>
              </a:xfrm>
              <a:prstGeom prst="rect">
                <a:avLst/>
              </a:prstGeom>
              <a:blipFill>
                <a:blip r:embed="rId2"/>
                <a:stretch>
                  <a:fillRect l="-1003" t="-3642" r="-468" b="-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09280F4-9DEC-43B6-859F-7D0185E31C63}"/>
              </a:ext>
            </a:extLst>
          </p:cNvPr>
          <p:cNvSpPr txBox="1"/>
          <p:nvPr/>
        </p:nvSpPr>
        <p:spPr>
          <a:xfrm>
            <a:off x="10071749" y="1804244"/>
            <a:ext cx="18221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画出偏序集的哈斯图以方便判断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9655EF6-C042-4AAE-A912-B22EBAF6E409}"/>
              </a:ext>
            </a:extLst>
          </p:cNvPr>
          <p:cNvGrpSpPr/>
          <p:nvPr/>
        </p:nvGrpSpPr>
        <p:grpSpPr>
          <a:xfrm>
            <a:off x="546201" y="3256785"/>
            <a:ext cx="9529986" cy="2996650"/>
            <a:chOff x="1184715" y="3288693"/>
            <a:chExt cx="9529986" cy="29966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A9EFE7-AFC6-4863-83BB-7EC0141BD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935" y="3846177"/>
              <a:ext cx="2391957" cy="58340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8079CBA-0E75-4948-9B48-28C2EC06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6138" y="3288693"/>
              <a:ext cx="1770815" cy="169837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2D25DED-878C-4CE8-92A7-C9501446C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810" y="3288693"/>
              <a:ext cx="1690891" cy="169837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DC520E-77E3-4C79-B06B-B222E02ADB85}"/>
                </a:ext>
              </a:extLst>
            </p:cNvPr>
            <p:cNvSpPr txBox="1"/>
            <p:nvPr/>
          </p:nvSpPr>
          <p:spPr>
            <a:xfrm>
              <a:off x="1576421" y="5085014"/>
              <a:ext cx="1988987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最大元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：没有</a:t>
              </a:r>
              <a:endParaRPr lang="en-US" altLang="zh-CN" b="1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zh-CN" altLang="en-US" b="1">
                  <a:solidFill>
                    <a:srgbClr val="C00000"/>
                  </a:solidFill>
                </a:rPr>
                <a:t>最小元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：没有</a:t>
              </a:r>
              <a:endParaRPr lang="en-US" altLang="zh-CN" b="1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zh-CN" altLang="en-US" b="1">
                  <a:solidFill>
                    <a:srgbClr val="C00000"/>
                  </a:solidFill>
                </a:rPr>
                <a:t>极大元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1, 2, 3, 4</a:t>
              </a:r>
              <a:r>
                <a:rPr lang="zh-CN" altLang="en-US" b="1">
                  <a:solidFill>
                    <a:srgbClr val="C00000"/>
                  </a:solidFill>
                </a:rPr>
                <a:t>极小元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1, 2, 3, 4</a:t>
              </a:r>
              <a:endParaRPr lang="zh-CN" altLang="en-US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9B85A2F-BF74-4037-8C82-89A70B879639}"/>
                </a:ext>
              </a:extLst>
            </p:cNvPr>
            <p:cNvSpPr txBox="1"/>
            <p:nvPr/>
          </p:nvSpPr>
          <p:spPr>
            <a:xfrm>
              <a:off x="5350910" y="5085014"/>
              <a:ext cx="1601270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最大元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：没有</a:t>
              </a:r>
              <a:endParaRPr lang="en-US" altLang="zh-CN" b="1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zh-CN" altLang="en-US" b="1">
                  <a:solidFill>
                    <a:srgbClr val="C00000"/>
                  </a:solidFill>
                </a:rPr>
                <a:t>最小元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  <a:p>
              <a:r>
                <a:rPr lang="zh-CN" altLang="en-US" b="1">
                  <a:solidFill>
                    <a:srgbClr val="C00000"/>
                  </a:solidFill>
                </a:rPr>
                <a:t>极大元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3, 4</a:t>
              </a:r>
            </a:p>
            <a:p>
              <a:r>
                <a:rPr lang="zh-CN" altLang="en-US" b="1">
                  <a:solidFill>
                    <a:srgbClr val="C00000"/>
                  </a:solidFill>
                </a:rPr>
                <a:t>极小元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zh-CN" altLang="en-US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488B0E-18BF-4D91-BBC4-34E84DD04E8E}"/>
                </a:ext>
              </a:extLst>
            </p:cNvPr>
            <p:cNvSpPr txBox="1"/>
            <p:nvPr/>
          </p:nvSpPr>
          <p:spPr>
            <a:xfrm>
              <a:off x="9196536" y="5085014"/>
              <a:ext cx="1345437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最大元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</a:p>
            <a:p>
              <a:r>
                <a:rPr lang="zh-CN" altLang="en-US" b="1">
                  <a:solidFill>
                    <a:srgbClr val="C00000"/>
                  </a:solidFill>
                </a:rPr>
                <a:t>最小元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  <a:p>
              <a:r>
                <a:rPr lang="zh-CN" altLang="en-US" b="1">
                  <a:solidFill>
                    <a:srgbClr val="C00000"/>
                  </a:solidFill>
                </a:rPr>
                <a:t>极大元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</a:p>
            <a:p>
              <a:r>
                <a:rPr lang="zh-CN" altLang="en-US" b="1">
                  <a:solidFill>
                    <a:srgbClr val="C00000"/>
                  </a:solidFill>
                </a:rPr>
                <a:t>极小元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：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zh-CN" altLang="en-US" b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B99CCD9-7B99-40A8-A02A-764E67C61E81}"/>
                    </a:ext>
                  </a:extLst>
                </p:cNvPr>
                <p:cNvSpPr txBox="1"/>
                <p:nvPr/>
              </p:nvSpPr>
              <p:spPr>
                <a:xfrm>
                  <a:off x="1184715" y="3428999"/>
                  <a:ext cx="1378275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的哈斯图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B99CCD9-7B99-40A8-A02A-764E67C61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715" y="3428999"/>
                  <a:ext cx="137827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354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FF55FDC-1346-449A-AFBC-19102E0DCB77}"/>
                    </a:ext>
                  </a:extLst>
                </p:cNvPr>
                <p:cNvSpPr txBox="1"/>
                <p:nvPr/>
              </p:nvSpPr>
              <p:spPr>
                <a:xfrm>
                  <a:off x="3847816" y="3288693"/>
                  <a:ext cx="1378275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的哈斯图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FF55FDC-1346-449A-AFBC-19102E0DC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816" y="3288693"/>
                  <a:ext cx="137827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r="-3524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15ABA6D-A87B-4900-B747-68C3FFED870E}"/>
                    </a:ext>
                  </a:extLst>
                </p:cNvPr>
                <p:cNvSpPr txBox="1"/>
                <p:nvPr/>
              </p:nvSpPr>
              <p:spPr>
                <a:xfrm>
                  <a:off x="7601541" y="3288693"/>
                  <a:ext cx="1378275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的哈斯图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15ABA6D-A87B-4900-B747-68C3FFED8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541" y="3288693"/>
                  <a:ext cx="137827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r="-398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7DC5207-489E-4F80-90E8-C861DCA38C60}"/>
              </a:ext>
            </a:extLst>
          </p:cNvPr>
          <p:cNvSpPr txBox="1"/>
          <p:nvPr/>
        </p:nvSpPr>
        <p:spPr>
          <a:xfrm>
            <a:off x="10231412" y="3294699"/>
            <a:ext cx="1575693" cy="1000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极大元或极小元可能没有也可能有多个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C0D801-6BC9-4BDE-9D32-73B68BAFFCFA}"/>
              </a:ext>
            </a:extLst>
          </p:cNvPr>
          <p:cNvSpPr txBox="1"/>
          <p:nvPr/>
        </p:nvSpPr>
        <p:spPr>
          <a:xfrm>
            <a:off x="10231412" y="4755110"/>
            <a:ext cx="1575693" cy="13081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最大元或最小元可能没有，但如果存在则是唯一的</a:t>
            </a:r>
          </a:p>
        </p:txBody>
      </p:sp>
    </p:spTree>
    <p:extLst>
      <p:ext uri="{BB962C8B-B14F-4D97-AF65-F5344CB8AC3E}">
        <p14:creationId xmlns:p14="http://schemas.microsoft.com/office/powerpoint/2010/main" val="390808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偏序集特殊元素练习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/>
              <p:nvPr/>
            </p:nvSpPr>
            <p:spPr>
              <a:xfrm>
                <a:off x="750874" y="1204081"/>
                <a:ext cx="9120641" cy="16619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，以整除关系为偏序：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(1)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极小元：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(2)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极大元：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20,36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(3)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最小元：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(4)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最大元：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没有</a:t>
                </a:r>
                <a:endParaRPr lang="en-US" altLang="zh-CN" sz="2400" b="1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74" y="1204081"/>
                <a:ext cx="9120641" cy="1661993"/>
              </a:xfrm>
              <a:prstGeom prst="rect">
                <a:avLst/>
              </a:prstGeom>
              <a:blipFill>
                <a:blip r:embed="rId2"/>
                <a:stretch>
                  <a:fillRect l="-1003" t="-4044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E2A8201-AF26-4ADF-9567-48B28B90455E}"/>
              </a:ext>
            </a:extLst>
          </p:cNvPr>
          <p:cNvSpPr txBox="1"/>
          <p:nvPr/>
        </p:nvSpPr>
        <p:spPr>
          <a:xfrm>
            <a:off x="10038376" y="1711911"/>
            <a:ext cx="16152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建议画出哈斯图以方便判断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9D7F4A-25B5-44E8-8021-104CB9641C68}"/>
              </a:ext>
            </a:extLst>
          </p:cNvPr>
          <p:cNvSpPr txBox="1"/>
          <p:nvPr/>
        </p:nvSpPr>
        <p:spPr>
          <a:xfrm>
            <a:off x="750874" y="2939493"/>
            <a:ext cx="92875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填“没有”或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中的元素，有多个元素时用英文逗号分隔，从小到大排列，中间不留任何空格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3BF9CB-8E6A-4023-83E7-28A423AC702D}"/>
              </a:ext>
            </a:extLst>
          </p:cNvPr>
          <p:cNvCxnSpPr/>
          <p:nvPr/>
        </p:nvCxnSpPr>
        <p:spPr>
          <a:xfrm>
            <a:off x="2843317" y="2201459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A9898A-0644-4B75-BC88-E749CE72D792}"/>
              </a:ext>
            </a:extLst>
          </p:cNvPr>
          <p:cNvCxnSpPr/>
          <p:nvPr/>
        </p:nvCxnSpPr>
        <p:spPr>
          <a:xfrm>
            <a:off x="2853328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7DD1B-A20E-42BA-93A2-2135EE35FE72}"/>
              </a:ext>
            </a:extLst>
          </p:cNvPr>
          <p:cNvCxnSpPr/>
          <p:nvPr/>
        </p:nvCxnSpPr>
        <p:spPr>
          <a:xfrm>
            <a:off x="7053784" y="2228156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BB3B3A-C26E-43E3-A9EF-50A346216947}"/>
              </a:ext>
            </a:extLst>
          </p:cNvPr>
          <p:cNvCxnSpPr/>
          <p:nvPr/>
        </p:nvCxnSpPr>
        <p:spPr>
          <a:xfrm>
            <a:off x="7053784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1D8960B-FE13-4AFA-91F0-BB4E024CB330}"/>
              </a:ext>
            </a:extLst>
          </p:cNvPr>
          <p:cNvSpPr txBox="1"/>
          <p:nvPr/>
        </p:nvSpPr>
        <p:spPr>
          <a:xfrm>
            <a:off x="2853328" y="1831380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(1)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0F8A8E-F871-42D4-BCF2-D0D013E15116}"/>
              </a:ext>
            </a:extLst>
          </p:cNvPr>
          <p:cNvSpPr txBox="1"/>
          <p:nvPr/>
        </p:nvSpPr>
        <p:spPr>
          <a:xfrm>
            <a:off x="2853328" y="2408578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(3)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AC6F51-8A3F-42A4-9FC4-3E19089273F9}"/>
              </a:ext>
            </a:extLst>
          </p:cNvPr>
          <p:cNvSpPr txBox="1"/>
          <p:nvPr/>
        </p:nvSpPr>
        <p:spPr>
          <a:xfrm>
            <a:off x="7048734" y="1850628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(2)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078CA5-5612-419C-884D-0A28AEF2C9C7}"/>
              </a:ext>
            </a:extLst>
          </p:cNvPr>
          <p:cNvSpPr txBox="1"/>
          <p:nvPr/>
        </p:nvSpPr>
        <p:spPr>
          <a:xfrm>
            <a:off x="7048734" y="2417955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(4)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5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偏序集特殊元素练习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/>
              <p:nvPr/>
            </p:nvSpPr>
            <p:spPr>
              <a:xfrm>
                <a:off x="750874" y="1204081"/>
                <a:ext cx="9120641" cy="16619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，以整除关系为偏序：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(1)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极小元：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(2)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极大元：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20,36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(3)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最小元：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(4)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最大元：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没有</a:t>
                </a:r>
                <a:endParaRPr lang="en-US" altLang="zh-CN" sz="2400" b="1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74" y="1204081"/>
                <a:ext cx="9120641" cy="1661993"/>
              </a:xfrm>
              <a:prstGeom prst="rect">
                <a:avLst/>
              </a:prstGeom>
              <a:blipFill>
                <a:blip r:embed="rId2"/>
                <a:stretch>
                  <a:fillRect l="-1003" t="-4044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6EA3C8D-E2F4-4AC7-95D9-46F3E661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10" y="3026512"/>
            <a:ext cx="5078967" cy="3120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018E6C-1B32-4A61-8152-EF45A5ACE504}"/>
              </a:ext>
            </a:extLst>
          </p:cNvPr>
          <p:cNvSpPr txBox="1"/>
          <p:nvPr/>
        </p:nvSpPr>
        <p:spPr>
          <a:xfrm>
            <a:off x="7918125" y="3026512"/>
            <a:ext cx="23465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偏序集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(A, |)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的哈斯图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3BF9CB-8E6A-4023-83E7-28A423AC702D}"/>
              </a:ext>
            </a:extLst>
          </p:cNvPr>
          <p:cNvCxnSpPr/>
          <p:nvPr/>
        </p:nvCxnSpPr>
        <p:spPr>
          <a:xfrm>
            <a:off x="2843317" y="2201459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A9898A-0644-4B75-BC88-E749CE72D792}"/>
              </a:ext>
            </a:extLst>
          </p:cNvPr>
          <p:cNvCxnSpPr/>
          <p:nvPr/>
        </p:nvCxnSpPr>
        <p:spPr>
          <a:xfrm>
            <a:off x="2853328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7DD1B-A20E-42BA-93A2-2135EE35FE72}"/>
              </a:ext>
            </a:extLst>
          </p:cNvPr>
          <p:cNvCxnSpPr/>
          <p:nvPr/>
        </p:nvCxnSpPr>
        <p:spPr>
          <a:xfrm>
            <a:off x="7053784" y="2228156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BB3B3A-C26E-43E3-A9EF-50A346216947}"/>
              </a:ext>
            </a:extLst>
          </p:cNvPr>
          <p:cNvCxnSpPr/>
          <p:nvPr/>
        </p:nvCxnSpPr>
        <p:spPr>
          <a:xfrm>
            <a:off x="7053784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偏序集子集的上下界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706473E-AA80-4C72-920C-6A675DFEEEF3}"/>
                  </a:ext>
                </a:extLst>
              </p:cNvPr>
              <p:cNvSpPr/>
              <p:nvPr/>
            </p:nvSpPr>
            <p:spPr>
              <a:xfrm>
                <a:off x="745315" y="1196549"/>
                <a:ext cx="5909114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,≼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是偏序集，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的子集，即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706473E-AA80-4C72-920C-6A675DFEE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15" y="1196549"/>
                <a:ext cx="5909114" cy="461665"/>
              </a:xfrm>
              <a:prstGeom prst="rect">
                <a:avLst/>
              </a:prstGeom>
              <a:blipFill>
                <a:blip r:embed="rId2"/>
                <a:stretch>
                  <a:fillRect l="-154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66999D-1F17-4487-9111-A55F8C1DE406}"/>
                  </a:ext>
                </a:extLst>
              </p:cNvPr>
              <p:cNvSpPr txBox="1"/>
              <p:nvPr/>
            </p:nvSpPr>
            <p:spPr>
              <a:xfrm>
                <a:off x="912176" y="2008507"/>
                <a:ext cx="4801156" cy="17565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上界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(upper bound)</a:t>
                </a:r>
              </a:p>
              <a:p>
                <a:pPr>
                  <a:lnSpc>
                    <a:spcPts val="2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上界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，即：</a:t>
                </a:r>
              </a:p>
              <a:p>
                <a:pPr algn="ctr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上界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altLang="zh-CN" sz="2000" b="1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66999D-1F17-4487-9111-A55F8C1D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76" y="2008507"/>
                <a:ext cx="4801156" cy="1756506"/>
              </a:xfrm>
              <a:prstGeom prst="rect">
                <a:avLst/>
              </a:prstGeom>
              <a:blipFill>
                <a:blip r:embed="rId3"/>
                <a:stretch>
                  <a:fillRect l="-127" t="-2422" r="-508" b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F18FE7-CEEB-4FDD-9DC3-F36FED38C62B}"/>
                  </a:ext>
                </a:extLst>
              </p:cNvPr>
              <p:cNvSpPr txBox="1"/>
              <p:nvPr/>
            </p:nvSpPr>
            <p:spPr>
              <a:xfrm>
                <a:off x="6478670" y="2008507"/>
                <a:ext cx="4801155" cy="17565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下界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(lower bound)</a:t>
                </a:r>
              </a:p>
              <a:p>
                <a:pPr>
                  <a:lnSpc>
                    <a:spcPts val="28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下界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，如果对任意元素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≼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，即：</a:t>
                </a:r>
              </a:p>
              <a:p>
                <a:pPr algn="ctr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下界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≼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sz="20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F18FE7-CEEB-4FDD-9DC3-F36FED38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70" y="2008507"/>
                <a:ext cx="4801155" cy="1756506"/>
              </a:xfrm>
              <a:prstGeom prst="rect">
                <a:avLst/>
              </a:prstGeom>
              <a:blipFill>
                <a:blip r:embed="rId4"/>
                <a:stretch>
                  <a:fillRect l="-127" t="-2422" r="-508" b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69271D-F9D6-46E9-9EAF-CEB89FE47BD3}"/>
                  </a:ext>
                </a:extLst>
              </p:cNvPr>
              <p:cNvSpPr txBox="1"/>
              <p:nvPr/>
            </p:nvSpPr>
            <p:spPr>
              <a:xfrm>
                <a:off x="857112" y="3922792"/>
                <a:ext cx="4911284" cy="21412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上确界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(least upper bound)</a:t>
                </a:r>
              </a:p>
              <a:p>
                <a:pPr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上确界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所有上界中最小元，即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上确界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的上界且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的上界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69271D-F9D6-46E9-9EAF-CEB89FE4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2" y="3922792"/>
                <a:ext cx="4911284" cy="2141227"/>
              </a:xfrm>
              <a:prstGeom prst="rect">
                <a:avLst/>
              </a:prstGeom>
              <a:blipFill>
                <a:blip r:embed="rId5"/>
                <a:stretch>
                  <a:fillRect l="-1366" t="-1994" r="-1366"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5D6A6F-8E2A-4709-8BF9-EF37A33F28C9}"/>
                  </a:ext>
                </a:extLst>
              </p:cNvPr>
              <p:cNvSpPr txBox="1"/>
              <p:nvPr/>
            </p:nvSpPr>
            <p:spPr>
              <a:xfrm>
                <a:off x="6390509" y="3922792"/>
                <a:ext cx="4977475" cy="21412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下确界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(greatest lower bound)</a:t>
                </a:r>
              </a:p>
              <a:p>
                <a:pPr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下确界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所有下界中最大元，即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下确界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的下界且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的下界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5D6A6F-8E2A-4709-8BF9-EF37A33F2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509" y="3922792"/>
                <a:ext cx="4977475" cy="2141227"/>
              </a:xfrm>
              <a:prstGeom prst="rect">
                <a:avLst/>
              </a:prstGeom>
              <a:blipFill>
                <a:blip r:embed="rId6"/>
                <a:stretch>
                  <a:fillRect l="-1224" t="-1994" r="-245"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6DD384-BA3B-4F61-9A85-EB49A469296E}"/>
                  </a:ext>
                </a:extLst>
              </p:cNvPr>
              <p:cNvSpPr txBox="1"/>
              <p:nvPr/>
            </p:nvSpPr>
            <p:spPr>
              <a:xfrm>
                <a:off x="7123034" y="1081068"/>
                <a:ext cx="4244950" cy="6926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的上下界、上下确界都可能是整个集合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的元素，而不一定只是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6DD384-BA3B-4F61-9A85-EB49A469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034" y="1081068"/>
                <a:ext cx="4244950" cy="692626"/>
              </a:xfrm>
              <a:prstGeom prst="rect">
                <a:avLst/>
              </a:prstGeom>
              <a:blipFill>
                <a:blip r:embed="rId7"/>
                <a:stretch>
                  <a:fillRect l="-1148" t="-1754" r="-430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254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偏序集子集的上下界举例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664D45-1382-48E8-AF62-CFFBF515B2A1}"/>
                  </a:ext>
                </a:extLst>
              </p:cNvPr>
              <p:cNvSpPr txBox="1"/>
              <p:nvPr/>
            </p:nvSpPr>
            <p:spPr>
              <a:xfrm>
                <a:off x="706378" y="1161854"/>
                <a:ext cx="10406585" cy="178215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的正因子和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𝟏𝟖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的正因子构成的集合，即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𝟗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𝟏𝟖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，以整除关系构成偏序集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|)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(A, |)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极大元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极小元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、 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最大元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最小元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分别是什么？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上界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下界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上确界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下确界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664D45-1382-48E8-AF62-CFFBF515B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8" y="1161854"/>
                <a:ext cx="10406585" cy="1782155"/>
              </a:xfrm>
              <a:prstGeom prst="rect">
                <a:avLst/>
              </a:prstGeom>
              <a:blipFill>
                <a:blip r:embed="rId2"/>
                <a:stretch>
                  <a:fillRect l="-937" t="-2397" r="-703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7CF14E7-6256-4FED-BCEC-ECEC99D7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8" y="3145336"/>
            <a:ext cx="3197369" cy="2550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87E04C9-FE3A-4828-BFEE-618F070EDE6D}"/>
                  </a:ext>
                </a:extLst>
              </p:cNvPr>
              <p:cNvSpPr/>
              <p:nvPr/>
            </p:nvSpPr>
            <p:spPr>
              <a:xfrm>
                <a:off x="654096" y="3771163"/>
                <a:ext cx="3784415" cy="589750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87E04C9-FE3A-4828-BFEE-618F070ED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6" y="3771163"/>
                <a:ext cx="3784415" cy="5897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BBE3B8B-946B-4519-AE8A-6646879AE66A}"/>
                  </a:ext>
                </a:extLst>
              </p:cNvPr>
              <p:cNvSpPr/>
              <p:nvPr/>
            </p:nvSpPr>
            <p:spPr>
              <a:xfrm>
                <a:off x="1348239" y="3771162"/>
                <a:ext cx="1835475" cy="1335233"/>
              </a:xfrm>
              <a:prstGeom prst="roundRect">
                <a:avLst>
                  <a:gd name="adj" fmla="val 1713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BBE3B8B-946B-4519-AE8A-6646879AE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239" y="3771162"/>
                <a:ext cx="1835475" cy="1335233"/>
              </a:xfrm>
              <a:prstGeom prst="roundRect">
                <a:avLst>
                  <a:gd name="adj" fmla="val 17139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2187132-A6CB-41D8-8831-586B2E4944ED}"/>
              </a:ext>
            </a:extLst>
          </p:cNvPr>
          <p:cNvSpPr txBox="1"/>
          <p:nvPr/>
        </p:nvSpPr>
        <p:spPr>
          <a:xfrm>
            <a:off x="4592022" y="3141213"/>
            <a:ext cx="710829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2">
                    <a:lumMod val="50000"/>
                  </a:schemeClr>
                </a:solidFill>
              </a:rPr>
              <a:t>(A, |)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的极大元有</a:t>
            </a:r>
            <a:r>
              <a:rPr lang="en-US" altLang="zh-CN" sz="2000" b="1">
                <a:solidFill>
                  <a:schemeClr val="accent2">
                    <a:lumMod val="50000"/>
                  </a:schemeClr>
                </a:solidFill>
              </a:rPr>
              <a:t>12, 18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，极小元有</a:t>
            </a:r>
            <a:r>
              <a:rPr lang="en-US" altLang="zh-CN" sz="2000" b="1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，没有最大元，最小元是</a:t>
            </a:r>
            <a:r>
              <a:rPr lang="en-US" altLang="zh-CN" sz="2000" b="1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zh-CN" altLang="en-US" sz="2000" b="1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6471D8-18CE-4281-BAE0-441B07308445}"/>
                  </a:ext>
                </a:extLst>
              </p:cNvPr>
              <p:cNvSpPr txBox="1"/>
              <p:nvPr/>
            </p:nvSpPr>
            <p:spPr>
              <a:xfrm>
                <a:off x="4592022" y="3770862"/>
                <a:ext cx="6807943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没有上界，下界有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，没有上确界，下确界是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6471D8-18CE-4281-BAE0-441B0730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22" y="3770862"/>
                <a:ext cx="6807943" cy="400110"/>
              </a:xfrm>
              <a:prstGeom prst="rect">
                <a:avLst/>
              </a:prstGeom>
              <a:blipFill>
                <a:blip r:embed="rId6"/>
                <a:stretch>
                  <a:fillRect t="-9231" r="-90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8FDA6-E49B-4CAC-AA21-2D14BD3A787C}"/>
                  </a:ext>
                </a:extLst>
              </p:cNvPr>
              <p:cNvSpPr txBox="1"/>
              <p:nvPr/>
            </p:nvSpPr>
            <p:spPr>
              <a:xfrm>
                <a:off x="4592022" y="4395911"/>
                <a:ext cx="7205988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上界有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6,12,18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，下界有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，上确界是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，下确界是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88FDA6-E49B-4CAC-AA21-2D14BD3A7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22" y="4395911"/>
                <a:ext cx="7205988" cy="400110"/>
              </a:xfrm>
              <a:prstGeom prst="rect">
                <a:avLst/>
              </a:prstGeom>
              <a:blipFill>
                <a:blip r:embed="rId7"/>
                <a:stretch>
                  <a:fillRect t="-7576" r="-9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76B6805B-1602-4C6D-9B2F-060255C5138D}"/>
              </a:ext>
            </a:extLst>
          </p:cNvPr>
          <p:cNvSpPr txBox="1"/>
          <p:nvPr/>
        </p:nvSpPr>
        <p:spPr>
          <a:xfrm>
            <a:off x="4592022" y="5003520"/>
            <a:ext cx="6893600" cy="692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偏序集的一个子集可能没有上界或下界，也可能有多个上界或下界；可能没有上确界或下确界，但如果有，则有唯一的上确界或下确界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4AAD-FB33-4112-B52B-D5445236BE66}"/>
              </a:ext>
            </a:extLst>
          </p:cNvPr>
          <p:cNvSpPr txBox="1"/>
          <p:nvPr/>
        </p:nvSpPr>
        <p:spPr>
          <a:xfrm>
            <a:off x="596249" y="5899044"/>
            <a:ext cx="109995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偏序集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本身的上确界、下确界如果存在是什么？空集作为偏序集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的子集，其上下确界如果存在又是什么？</a:t>
            </a:r>
          </a:p>
        </p:txBody>
      </p:sp>
    </p:spTree>
    <p:extLst>
      <p:ext uri="{BB962C8B-B14F-4D97-AF65-F5344CB8AC3E}">
        <p14:creationId xmlns:p14="http://schemas.microsoft.com/office/powerpoint/2010/main" val="378479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偏序集特殊元素练习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/>
              <p:nvPr/>
            </p:nvSpPr>
            <p:spPr>
              <a:xfrm>
                <a:off x="750874" y="1204081"/>
                <a:ext cx="10295345" cy="16619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，以整除关系为偏序</a:t>
                </a:r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,S={2,3,4}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的上界：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12,36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的下界：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的上确界：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12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(4)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的下确界：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74" y="1204081"/>
                <a:ext cx="10295345" cy="1661993"/>
              </a:xfrm>
              <a:prstGeom prst="rect">
                <a:avLst/>
              </a:prstGeom>
              <a:blipFill>
                <a:blip r:embed="rId2"/>
                <a:stretch>
                  <a:fillRect l="-888" t="-4044" r="-65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3BF9CB-8E6A-4023-83E7-28A423AC702D}"/>
              </a:ext>
            </a:extLst>
          </p:cNvPr>
          <p:cNvCxnSpPr/>
          <p:nvPr/>
        </p:nvCxnSpPr>
        <p:spPr>
          <a:xfrm>
            <a:off x="3030202" y="2228156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A9898A-0644-4B75-BC88-E749CE72D792}"/>
              </a:ext>
            </a:extLst>
          </p:cNvPr>
          <p:cNvCxnSpPr>
            <a:cxnSpLocks/>
          </p:cNvCxnSpPr>
          <p:nvPr/>
        </p:nvCxnSpPr>
        <p:spPr>
          <a:xfrm>
            <a:off x="3300516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7DD1B-A20E-42BA-93A2-2135EE35FE72}"/>
              </a:ext>
            </a:extLst>
          </p:cNvPr>
          <p:cNvCxnSpPr/>
          <p:nvPr/>
        </p:nvCxnSpPr>
        <p:spPr>
          <a:xfrm>
            <a:off x="8041603" y="2228156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BB3B3A-C26E-43E3-A9EF-50A346216947}"/>
              </a:ext>
            </a:extLst>
          </p:cNvPr>
          <p:cNvCxnSpPr/>
          <p:nvPr/>
        </p:nvCxnSpPr>
        <p:spPr>
          <a:xfrm>
            <a:off x="8341953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1978C88-B069-4BF8-B2E3-9CA25097E852}"/>
              </a:ext>
            </a:extLst>
          </p:cNvPr>
          <p:cNvSpPr txBox="1"/>
          <p:nvPr/>
        </p:nvSpPr>
        <p:spPr>
          <a:xfrm>
            <a:off x="10038376" y="1711911"/>
            <a:ext cx="16152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建议画出哈斯图以方便判断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E75AA9-BA0B-4D32-8405-B012B28C994E}"/>
              </a:ext>
            </a:extLst>
          </p:cNvPr>
          <p:cNvSpPr txBox="1"/>
          <p:nvPr/>
        </p:nvSpPr>
        <p:spPr>
          <a:xfrm>
            <a:off x="750874" y="3047100"/>
            <a:ext cx="92875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填“没有”或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中的元素，有多个元素时用英文逗号分隔，从小到大排列，中间不留任何空格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8A12C6-0048-4B80-81AD-6435015A36AE}"/>
              </a:ext>
            </a:extLst>
          </p:cNvPr>
          <p:cNvSpPr txBox="1"/>
          <p:nvPr/>
        </p:nvSpPr>
        <p:spPr>
          <a:xfrm>
            <a:off x="3048000" y="1856810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(1)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C802F3-795B-447F-8B7A-B303BD4C441F}"/>
              </a:ext>
            </a:extLst>
          </p:cNvPr>
          <p:cNvSpPr txBox="1"/>
          <p:nvPr/>
        </p:nvSpPr>
        <p:spPr>
          <a:xfrm>
            <a:off x="3300516" y="2398954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(3)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D637CD-6819-4F59-94F6-710DD0D623A1}"/>
              </a:ext>
            </a:extLst>
          </p:cNvPr>
          <p:cNvSpPr txBox="1"/>
          <p:nvPr/>
        </p:nvSpPr>
        <p:spPr>
          <a:xfrm>
            <a:off x="8041602" y="1814114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(2)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EBC60B-3297-4E6C-ACD4-C1540560D21A}"/>
              </a:ext>
            </a:extLst>
          </p:cNvPr>
          <p:cNvSpPr txBox="1"/>
          <p:nvPr/>
        </p:nvSpPr>
        <p:spPr>
          <a:xfrm>
            <a:off x="8341953" y="2398953"/>
            <a:ext cx="1728683" cy="353943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(4)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2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等价关系和等价类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24FAE1-E7FC-4E24-8858-F2DC7FE969E7}"/>
                  </a:ext>
                </a:extLst>
              </p:cNvPr>
              <p:cNvSpPr txBox="1"/>
              <p:nvPr/>
            </p:nvSpPr>
            <p:spPr>
              <a:xfrm>
                <a:off x="579572" y="1405781"/>
                <a:ext cx="10393228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等价关系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上同时满足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自反性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对称性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传递性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的关系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24FAE1-E7FC-4E24-8858-F2DC7FE9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72" y="1405781"/>
                <a:ext cx="10393228" cy="461665"/>
              </a:xfrm>
              <a:prstGeom prst="rect">
                <a:avLst/>
              </a:prstGeom>
              <a:blipFill>
                <a:blip r:embed="rId2"/>
                <a:stretch>
                  <a:fillRect l="-880" t="-9333" r="-411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FC56B4-40F8-45B1-86E0-3E441FE76EAB}"/>
                  </a:ext>
                </a:extLst>
              </p:cNvPr>
              <p:cNvSpPr txBox="1"/>
              <p:nvPr/>
            </p:nvSpPr>
            <p:spPr>
              <a:xfrm>
                <a:off x="770346" y="2716639"/>
                <a:ext cx="5689659" cy="27699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等价类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(equivalence class)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∀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所在的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等价类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定义为：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lit/>
                        </m:rP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的每个元素所在的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等价类都是一个集合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FC56B4-40F8-45B1-86E0-3E441FE7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46" y="2716639"/>
                <a:ext cx="5689659" cy="2769989"/>
              </a:xfrm>
              <a:prstGeom prst="rect">
                <a:avLst/>
              </a:prstGeom>
              <a:blipFill>
                <a:blip r:embed="rId6"/>
                <a:stretch>
                  <a:fillRect l="-1071" t="-1542" r="-1071" b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C43A05-026B-47A3-89D5-3AB307000E29}"/>
                  </a:ext>
                </a:extLst>
              </p:cNvPr>
              <p:cNvSpPr txBox="1"/>
              <p:nvPr/>
            </p:nvSpPr>
            <p:spPr>
              <a:xfrm>
                <a:off x="6908860" y="2516583"/>
                <a:ext cx="4512794" cy="31700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商集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(quotient set)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的所有等价类构成的集合称为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关于等价</a:t>
                </a:r>
                <a:r>
                  <a:rPr lang="zh-CN" altLang="en-US" sz="2000" b="1" i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商集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，即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是集合的集合，即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集合族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注意要剔除重复的等价类</a:t>
                </a:r>
                <a:endParaRPr lang="en-US" altLang="zh-CN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C43A05-026B-47A3-89D5-3AB307000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60" y="2516583"/>
                <a:ext cx="4512794" cy="3170099"/>
              </a:xfrm>
              <a:prstGeom prst="rect">
                <a:avLst/>
              </a:prstGeom>
              <a:blipFill>
                <a:blip r:embed="rId7"/>
                <a:stretch>
                  <a:fillRect l="-1350" t="-1346" r="-945" b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偏序关系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偏序集特殊元素练习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/>
              <p:nvPr/>
            </p:nvSpPr>
            <p:spPr>
              <a:xfrm>
                <a:off x="750874" y="1204081"/>
                <a:ext cx="10455532" cy="16619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，以整除关系为偏序</a:t>
                </a:r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,S={2,3,4}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的上界：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12,36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的下界：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的上确界：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12</a:t>
                </a:r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			(4)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的下确界：</a:t>
                </a:r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1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B74608-7199-460C-AD33-C0A1E506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74" y="1204081"/>
                <a:ext cx="10455532" cy="1661993"/>
              </a:xfrm>
              <a:prstGeom prst="rect">
                <a:avLst/>
              </a:prstGeom>
              <a:blipFill>
                <a:blip r:embed="rId2"/>
                <a:stretch>
                  <a:fillRect l="-875" t="-4044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6EA3C8D-E2F4-4AC7-95D9-46F3E661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10" y="3026512"/>
            <a:ext cx="5078967" cy="3120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018E6C-1B32-4A61-8152-EF45A5ACE504}"/>
              </a:ext>
            </a:extLst>
          </p:cNvPr>
          <p:cNvSpPr txBox="1"/>
          <p:nvPr/>
        </p:nvSpPr>
        <p:spPr>
          <a:xfrm>
            <a:off x="7918125" y="3026512"/>
            <a:ext cx="23465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偏序集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(A, |)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的哈斯图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3BF9CB-8E6A-4023-83E7-28A423AC702D}"/>
              </a:ext>
            </a:extLst>
          </p:cNvPr>
          <p:cNvCxnSpPr/>
          <p:nvPr/>
        </p:nvCxnSpPr>
        <p:spPr>
          <a:xfrm>
            <a:off x="3030202" y="2228156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A9898A-0644-4B75-BC88-E749CE72D792}"/>
              </a:ext>
            </a:extLst>
          </p:cNvPr>
          <p:cNvCxnSpPr>
            <a:cxnSpLocks/>
          </p:cNvCxnSpPr>
          <p:nvPr/>
        </p:nvCxnSpPr>
        <p:spPr>
          <a:xfrm>
            <a:off x="3300516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7DD1B-A20E-42BA-93A2-2135EE35FE72}"/>
              </a:ext>
            </a:extLst>
          </p:cNvPr>
          <p:cNvCxnSpPr/>
          <p:nvPr/>
        </p:nvCxnSpPr>
        <p:spPr>
          <a:xfrm>
            <a:off x="8041603" y="2228156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BB3B3A-C26E-43E3-A9EF-50A346216947}"/>
              </a:ext>
            </a:extLst>
          </p:cNvPr>
          <p:cNvCxnSpPr/>
          <p:nvPr/>
        </p:nvCxnSpPr>
        <p:spPr>
          <a:xfrm>
            <a:off x="8341953" y="2795484"/>
            <a:ext cx="172868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3A71F60-4D92-4083-BDCD-480FDD3F6C1F}"/>
                  </a:ext>
                </a:extLst>
              </p:cNvPr>
              <p:cNvSpPr/>
              <p:nvPr/>
            </p:nvSpPr>
            <p:spPr>
              <a:xfrm rot="20673278">
                <a:off x="3252361" y="4557864"/>
                <a:ext cx="3827691" cy="11229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3A71F60-4D92-4083-BDCD-480FDD3F6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3278">
                <a:off x="3252361" y="4557864"/>
                <a:ext cx="3827691" cy="11229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201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200281" y="1339219"/>
            <a:ext cx="3939011" cy="130805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</a:rPr>
              <a:t>等价关系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等价类和商集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等价类和划分之间的对应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976474" y="2981663"/>
            <a:ext cx="10239049" cy="3211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学习这一部分的目标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能证明一个关系是否是等价关系</a:t>
            </a: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能给出一个等价关系的等价类和商集，能判断一个集合族是否是划分，并能给出划分所导出的等价关系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能证明一个关系是否偏序关系</a:t>
            </a: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能画出一个偏序关系的哈斯图，找给出偏序集的极大元、极小元、最大元和最小元，并能给出偏序集一个子集的上下界和上下确界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05142-B715-4485-BCF9-30820EEFF02C}"/>
              </a:ext>
            </a:extLst>
          </p:cNvPr>
          <p:cNvSpPr txBox="1"/>
          <p:nvPr/>
        </p:nvSpPr>
        <p:spPr>
          <a:xfrm>
            <a:off x="5766578" y="1146858"/>
            <a:ext cx="5225141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</a:rPr>
              <a:t>偏序关系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哈斯图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极大元、极小元、最大元、最小元</a:t>
            </a:r>
            <a:endParaRPr lang="en-US" altLang="zh-CN" sz="20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上界、下界、上确界、下确界</a:t>
            </a: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511C6389-7226-43B9-9250-70FB7F990DBF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1007165" y="3167390"/>
            <a:ext cx="91038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练习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6.42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和练习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6.43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921252" y="2001283"/>
            <a:ext cx="8571678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4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等价关系和等价类练习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4BA6AA-480C-4374-9308-A806C7BE015C}"/>
                  </a:ext>
                </a:extLst>
              </p:cNvPr>
              <p:cNvSpPr txBox="1"/>
              <p:nvPr/>
            </p:nvSpPr>
            <p:spPr>
              <a:xfrm>
                <a:off x="624950" y="1376098"/>
                <a:ext cx="835459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4BA6AA-480C-4374-9308-A806C7BE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50" y="1376098"/>
                <a:ext cx="8354590" cy="461665"/>
              </a:xfrm>
              <a:prstGeom prst="rect">
                <a:avLst/>
              </a:prstGeom>
              <a:blipFill>
                <a:blip r:embed="rId2"/>
                <a:stretch>
                  <a:fillRect l="-116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E156FA2E-612E-4AC2-8D91-14D05470918D}"/>
              </a:ext>
            </a:extLst>
          </p:cNvPr>
          <p:cNvSpPr txBox="1"/>
          <p:nvPr/>
        </p:nvSpPr>
        <p:spPr>
          <a:xfrm>
            <a:off x="1187403" y="5220031"/>
            <a:ext cx="4256237" cy="692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判断一个关系是否是等价关系，只需分别判断它是否是自反、对称和传递关系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9C9BE05-DF4C-4595-BFE8-E96C9E26D95F}"/>
              </a:ext>
            </a:extLst>
          </p:cNvPr>
          <p:cNvGrpSpPr/>
          <p:nvPr/>
        </p:nvGrpSpPr>
        <p:grpSpPr>
          <a:xfrm>
            <a:off x="756517" y="2630609"/>
            <a:ext cx="5118010" cy="2178160"/>
            <a:chOff x="756517" y="2630609"/>
            <a:chExt cx="5118010" cy="2178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2DB39F3-831A-4D17-BF16-18AF11F8A02B}"/>
                    </a:ext>
                  </a:extLst>
                </p:cNvPr>
                <p:cNvSpPr txBox="1"/>
                <p:nvPr/>
              </p:nvSpPr>
              <p:spPr>
                <a:xfrm>
                  <a:off x="756517" y="2630609"/>
                  <a:ext cx="5118010" cy="21781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zh-CN" altLang="en-US" sz="2800" b="1">
                      <a:solidFill>
                        <a:srgbClr val="C00000"/>
                      </a:solidFill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800" b="1">
                      <a:solidFill>
                        <a:srgbClr val="C00000"/>
                      </a:solidFill>
                    </a:rPr>
                    <a:t>是等价关系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是自反的，因为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是对称的，因为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是传递的，因为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2DB39F3-831A-4D17-BF16-18AF11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17" y="2630609"/>
                  <a:ext cx="5118010" cy="2178160"/>
                </a:xfrm>
                <a:prstGeom prst="rect">
                  <a:avLst/>
                </a:prstGeom>
                <a:blipFill>
                  <a:blip r:embed="rId3"/>
                  <a:stretch>
                    <a:fillRect l="-1548" t="-3081" b="-5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7165E76-DD97-46B5-9BF0-F61A9CC1EE5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4" y="3683914"/>
              <a:ext cx="1322262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E206ACE-FEB0-41E9-A825-FB22A532D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3344" y="4197031"/>
              <a:ext cx="1322262" cy="1097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DF55094-C665-4C78-A776-3FC0F708DF65}"/>
                </a:ext>
              </a:extLst>
            </p:cNvPr>
            <p:cNvSpPr txBox="1"/>
            <p:nvPr/>
          </p:nvSpPr>
          <p:spPr>
            <a:xfrm>
              <a:off x="4223344" y="3298964"/>
              <a:ext cx="1192886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65B080-38C1-4E65-A728-7A2348DFB89A}"/>
                </a:ext>
              </a:extLst>
            </p:cNvPr>
            <p:cNvSpPr txBox="1"/>
            <p:nvPr/>
          </p:nvSpPr>
          <p:spPr>
            <a:xfrm>
              <a:off x="4140020" y="3803395"/>
              <a:ext cx="1385852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(2)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FCE654-DB09-47FA-8295-906012996AA1}"/>
              </a:ext>
            </a:extLst>
          </p:cNvPr>
          <p:cNvGrpSpPr/>
          <p:nvPr/>
        </p:nvGrpSpPr>
        <p:grpSpPr>
          <a:xfrm>
            <a:off x="6327346" y="2442416"/>
            <a:ext cx="5108140" cy="2554545"/>
            <a:chOff x="6327346" y="2442416"/>
            <a:chExt cx="5108140" cy="255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5D0CDBE-EEBB-450F-AC8B-802144072E03}"/>
                    </a:ext>
                  </a:extLst>
                </p:cNvPr>
                <p:cNvSpPr txBox="1"/>
                <p:nvPr/>
              </p:nvSpPr>
              <p:spPr>
                <a:xfrm>
                  <a:off x="6327346" y="2442416"/>
                  <a:ext cx="5108140" cy="255454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的各个元素所在的等价类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因此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zh-CN" altLang="en-US" sz="2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5D0CDBE-EEBB-450F-AC8B-80214407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7346" y="2442416"/>
                  <a:ext cx="5108140" cy="2554545"/>
                </a:xfrm>
                <a:prstGeom prst="rect">
                  <a:avLst/>
                </a:prstGeom>
                <a:blipFill>
                  <a:blip r:embed="rId4"/>
                  <a:stretch>
                    <a:fillRect l="-1671" t="-1671" b="-47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2626EB7-7A29-4701-9EC5-DA229645F9FC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03" y="3409265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BC1B3AD-C2FE-4E05-9645-1D62FBAC348D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03" y="3897164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08494E1-4FEC-44DC-B425-8A2E27406A01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03" y="4449751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411A91-AD77-49CA-99C9-5DD37DCD2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545" y="3405428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05FAABF-FF68-4847-AFE0-6855DC7EAF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545" y="3897164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D6A25BC-99F3-41E2-B98D-A98DA6268E42}"/>
                </a:ext>
              </a:extLst>
            </p:cNvPr>
            <p:cNvCxnSpPr>
              <a:cxnSpLocks/>
            </p:cNvCxnSpPr>
            <p:nvPr/>
          </p:nvCxnSpPr>
          <p:spPr>
            <a:xfrm>
              <a:off x="8479580" y="4923398"/>
              <a:ext cx="199326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4A8EE23-DEFA-4DF2-B75A-5353654DBB0F}"/>
                </a:ext>
              </a:extLst>
            </p:cNvPr>
            <p:cNvSpPr txBox="1"/>
            <p:nvPr/>
          </p:nvSpPr>
          <p:spPr>
            <a:xfrm>
              <a:off x="7802003" y="3003568"/>
              <a:ext cx="999919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(3)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37754CE-6DA5-4C1A-9D95-FF7FA9E5EB37}"/>
                </a:ext>
              </a:extLst>
            </p:cNvPr>
            <p:cNvSpPr txBox="1"/>
            <p:nvPr/>
          </p:nvSpPr>
          <p:spPr>
            <a:xfrm>
              <a:off x="10093484" y="2999543"/>
              <a:ext cx="999919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(4)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848696-D746-4532-B01A-EB3D2B52A846}"/>
                </a:ext>
              </a:extLst>
            </p:cNvPr>
            <p:cNvSpPr txBox="1"/>
            <p:nvPr/>
          </p:nvSpPr>
          <p:spPr>
            <a:xfrm>
              <a:off x="7802003" y="3491466"/>
              <a:ext cx="999919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(5)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146B952-B47F-4BE0-A83D-D4B4F548E753}"/>
                </a:ext>
              </a:extLst>
            </p:cNvPr>
            <p:cNvSpPr txBox="1"/>
            <p:nvPr/>
          </p:nvSpPr>
          <p:spPr>
            <a:xfrm>
              <a:off x="10093483" y="3491278"/>
              <a:ext cx="999919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(6)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8EDA365-B2BA-456E-83BA-C275BF879C15}"/>
                </a:ext>
              </a:extLst>
            </p:cNvPr>
            <p:cNvSpPr txBox="1"/>
            <p:nvPr/>
          </p:nvSpPr>
          <p:spPr>
            <a:xfrm>
              <a:off x="7802003" y="4047327"/>
              <a:ext cx="999919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(7)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8C43662-522F-4F87-8942-ED7A36E65268}"/>
                </a:ext>
              </a:extLst>
            </p:cNvPr>
            <p:cNvSpPr txBox="1"/>
            <p:nvPr/>
          </p:nvSpPr>
          <p:spPr>
            <a:xfrm>
              <a:off x="8436819" y="4529905"/>
              <a:ext cx="2078781" cy="380480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(8)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6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等价关系和等价类练习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4BA6AA-480C-4374-9308-A806C7BE015C}"/>
                  </a:ext>
                </a:extLst>
              </p:cNvPr>
              <p:cNvSpPr txBox="1"/>
              <p:nvPr/>
            </p:nvSpPr>
            <p:spPr>
              <a:xfrm>
                <a:off x="624950" y="1376098"/>
                <a:ext cx="835459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4BA6AA-480C-4374-9308-A806C7BE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50" y="1376098"/>
                <a:ext cx="8354590" cy="461665"/>
              </a:xfrm>
              <a:prstGeom prst="rect">
                <a:avLst/>
              </a:prstGeom>
              <a:blipFill>
                <a:blip r:embed="rId3"/>
                <a:stretch>
                  <a:fillRect l="-116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48B39DF0-49EF-4E5B-9855-F2B2DA33A405}"/>
              </a:ext>
            </a:extLst>
          </p:cNvPr>
          <p:cNvGrpSpPr/>
          <p:nvPr/>
        </p:nvGrpSpPr>
        <p:grpSpPr>
          <a:xfrm>
            <a:off x="756517" y="2630609"/>
            <a:ext cx="5118010" cy="2178160"/>
            <a:chOff x="756517" y="2630609"/>
            <a:chExt cx="5118010" cy="2178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2DB39F3-831A-4D17-BF16-18AF11F8A02B}"/>
                    </a:ext>
                  </a:extLst>
                </p:cNvPr>
                <p:cNvSpPr txBox="1"/>
                <p:nvPr/>
              </p:nvSpPr>
              <p:spPr>
                <a:xfrm>
                  <a:off x="756517" y="2630609"/>
                  <a:ext cx="5118010" cy="21781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zh-CN" altLang="en-US" sz="2800" b="1">
                      <a:solidFill>
                        <a:srgbClr val="C00000"/>
                      </a:solidFill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800" b="1">
                      <a:solidFill>
                        <a:srgbClr val="C00000"/>
                      </a:solidFill>
                    </a:rPr>
                    <a:t>是等价关系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是自反的，因为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是对称的，因为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2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>
                      <a:solidFill>
                        <a:schemeClr val="tx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是传递的，因为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2DB39F3-831A-4D17-BF16-18AF11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17" y="2630609"/>
                  <a:ext cx="5118010" cy="2178160"/>
                </a:xfrm>
                <a:prstGeom prst="rect">
                  <a:avLst/>
                </a:prstGeom>
                <a:blipFill>
                  <a:blip r:embed="rId6"/>
                  <a:stretch>
                    <a:fillRect l="-1548" t="-3081" b="-5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7165E76-DD97-46B5-9BF0-F61A9CC1EE5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4" y="3683914"/>
              <a:ext cx="1322262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E206ACE-FEB0-41E9-A825-FB22A532D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3344" y="4197031"/>
              <a:ext cx="1322262" cy="1097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F2B9A5-DF6E-4140-91BE-A524A6A58D32}"/>
              </a:ext>
            </a:extLst>
          </p:cNvPr>
          <p:cNvGrpSpPr/>
          <p:nvPr/>
        </p:nvGrpSpPr>
        <p:grpSpPr>
          <a:xfrm>
            <a:off x="6327346" y="2442416"/>
            <a:ext cx="5108140" cy="2554545"/>
            <a:chOff x="6327346" y="2442416"/>
            <a:chExt cx="5108140" cy="255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5D0CDBE-EEBB-450F-AC8B-802144072E03}"/>
                    </a:ext>
                  </a:extLst>
                </p:cNvPr>
                <p:cNvSpPr txBox="1"/>
                <p:nvPr/>
              </p:nvSpPr>
              <p:spPr>
                <a:xfrm>
                  <a:off x="6327346" y="2442416"/>
                  <a:ext cx="5108140" cy="255454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的各个元素所在的等价类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因此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zh-CN" altLang="en-US" sz="2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5D0CDBE-EEBB-450F-AC8B-80214407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7346" y="2442416"/>
                  <a:ext cx="5108140" cy="2554545"/>
                </a:xfrm>
                <a:prstGeom prst="rect">
                  <a:avLst/>
                </a:prstGeom>
                <a:blipFill>
                  <a:blip r:embed="rId7"/>
                  <a:stretch>
                    <a:fillRect l="-1671" t="-1671" b="-47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2626EB7-7A29-4701-9EC5-DA229645F9FC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03" y="3409265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BC1B3AD-C2FE-4E05-9645-1D62FBAC348D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03" y="3897164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08494E1-4FEC-44DC-B425-8A2E27406A01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03" y="4449751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411A91-AD77-49CA-99C9-5DD37DCD2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545" y="3405428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05FAABF-FF68-4847-AFE0-6855DC7EAF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545" y="3897164"/>
              <a:ext cx="999919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D6A25BC-99F3-41E2-B98D-A98DA6268E42}"/>
                </a:ext>
              </a:extLst>
            </p:cNvPr>
            <p:cNvCxnSpPr>
              <a:cxnSpLocks/>
            </p:cNvCxnSpPr>
            <p:nvPr/>
          </p:nvCxnSpPr>
          <p:spPr>
            <a:xfrm>
              <a:off x="8479580" y="4923398"/>
              <a:ext cx="199326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156FA2E-612E-4AC2-8D91-14D05470918D}"/>
              </a:ext>
            </a:extLst>
          </p:cNvPr>
          <p:cNvSpPr txBox="1"/>
          <p:nvPr/>
        </p:nvSpPr>
        <p:spPr>
          <a:xfrm>
            <a:off x="1618290" y="5206509"/>
            <a:ext cx="3394463" cy="692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可利用关系性质的性质概括法定义说明一个关系具有某个性质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C96319-B666-4698-A264-17ABABBCB11E}"/>
              </a:ext>
            </a:extLst>
          </p:cNvPr>
          <p:cNvSpPr txBox="1"/>
          <p:nvPr/>
        </p:nvSpPr>
        <p:spPr>
          <a:xfrm>
            <a:off x="7476924" y="5206509"/>
            <a:ext cx="2808984" cy="692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每个等价类都是一个集合，商集是集合的集合</a:t>
            </a:r>
          </a:p>
        </p:txBody>
      </p:sp>
    </p:spTree>
    <p:extLst>
      <p:ext uri="{BB962C8B-B14F-4D97-AF65-F5344CB8AC3E}">
        <p14:creationId xmlns:p14="http://schemas.microsoft.com/office/powerpoint/2010/main" val="388636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等价关系和等价类举例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F4281B-4B09-47CC-B6D7-C59F7248CEAA}"/>
                  </a:ext>
                </a:extLst>
              </p:cNvPr>
              <p:cNvSpPr txBox="1"/>
              <p:nvPr/>
            </p:nvSpPr>
            <p:spPr>
              <a:xfrm>
                <a:off x="611792" y="1180756"/>
                <a:ext cx="6782349" cy="22467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是班上所有学生构成的集合，下面哪些是等价关系？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同一年出生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有相同姓氏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有共同的朋友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选修同一门课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F4281B-4B09-47CC-B6D7-C59F7248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2" y="1180756"/>
                <a:ext cx="6782349" cy="2246769"/>
              </a:xfrm>
              <a:prstGeom prst="rect">
                <a:avLst/>
              </a:prstGeom>
              <a:blipFill>
                <a:blip r:embed="rId7"/>
                <a:stretch>
                  <a:fillRect l="-898" t="-2174" r="-359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A49E4B-52FF-4BBA-8C5F-0C2B17B83484}"/>
                  </a:ext>
                </a:extLst>
              </p:cNvPr>
              <p:cNvSpPr txBox="1"/>
              <p:nvPr/>
            </p:nvSpPr>
            <p:spPr>
              <a:xfrm>
                <a:off x="611792" y="3654568"/>
                <a:ext cx="8321699" cy="25982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很多等价关系都概括了集合某些元素的某个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属性具有相同的值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因此很多等价关系本质上是相等关系，是元素某个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属性值相等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</a:t>
                </a:r>
              </a:p>
              <a:p>
                <a:pPr marL="800100" lvl="1" indent="-34290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班上同学出生年相同导出上述等价关系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，姓氏相同导出等价关系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虽然也是使用“共同”、“同一”等词汇定义</a:t>
                </a:r>
              </a:p>
              <a:p>
                <a:pPr marL="800100" lvl="1" indent="-342900">
                  <a:lnSpc>
                    <a:spcPts val="28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但“朋友”和 “选课”都是同学之间的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关系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，不是某一位同学的属性，因此它们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没有导出等价关系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A49E4B-52FF-4BBA-8C5F-0C2B17B83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2" y="3654568"/>
                <a:ext cx="8321699" cy="2598275"/>
              </a:xfrm>
              <a:prstGeom prst="rect">
                <a:avLst/>
              </a:prstGeom>
              <a:blipFill>
                <a:blip r:embed="rId8"/>
                <a:stretch>
                  <a:fillRect l="-733" t="-1408" r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69B0AE1-C51F-42BC-891F-5E29D4961FC7}"/>
              </a:ext>
            </a:extLst>
          </p:cNvPr>
          <p:cNvSpPr txBox="1"/>
          <p:nvPr/>
        </p:nvSpPr>
        <p:spPr>
          <a:xfrm>
            <a:off x="788707" y="1696239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4A1609-1B59-4A83-8735-F7FA57F39120}"/>
              </a:ext>
            </a:extLst>
          </p:cNvPr>
          <p:cNvSpPr txBox="1"/>
          <p:nvPr/>
        </p:nvSpPr>
        <p:spPr>
          <a:xfrm>
            <a:off x="788706" y="211947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27C18D-C84B-4129-B0D5-4FF6C340CA72}"/>
              </a:ext>
            </a:extLst>
          </p:cNvPr>
          <p:cNvSpPr txBox="1"/>
          <p:nvPr/>
        </p:nvSpPr>
        <p:spPr>
          <a:xfrm>
            <a:off x="788707" y="2560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23AC89-D1FA-4C68-8FA2-6E3B37E6A6CA}"/>
              </a:ext>
            </a:extLst>
          </p:cNvPr>
          <p:cNvSpPr txBox="1"/>
          <p:nvPr/>
        </p:nvSpPr>
        <p:spPr>
          <a:xfrm>
            <a:off x="788707" y="3044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4142FA-9EE9-48FB-AC2F-D6ED0B1005AD}"/>
                  </a:ext>
                </a:extLst>
              </p:cNvPr>
              <p:cNvSpPr txBox="1"/>
              <p:nvPr/>
            </p:nvSpPr>
            <p:spPr>
              <a:xfrm>
                <a:off x="7546935" y="1180756"/>
                <a:ext cx="4118792" cy="17403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等价类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对于班上某位学生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同年出生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的所有学生集合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姓氏相同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的所有学生集合</a:t>
                </a:r>
                <a:endParaRPr lang="zh-CN" altLang="en-US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4142FA-9EE9-48FB-AC2F-D6ED0B10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35" y="1180756"/>
                <a:ext cx="4118792" cy="1740348"/>
              </a:xfrm>
              <a:prstGeom prst="rect">
                <a:avLst/>
              </a:prstGeom>
              <a:blipFill>
                <a:blip r:embed="rId9"/>
                <a:stretch>
                  <a:fillRect l="-1183" t="-2105" r="-1183" b="-3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8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等价关系证明举例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C0C2F3-9A39-4774-9816-A5801B957FBC}"/>
                  </a:ext>
                </a:extLst>
              </p:cNvPr>
              <p:cNvSpPr txBox="1"/>
              <p:nvPr/>
            </p:nvSpPr>
            <p:spPr>
              <a:xfrm>
                <a:off x="787216" y="1439545"/>
                <a:ext cx="6262654" cy="1475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C0C2F3-9A39-4774-9816-A5801B957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6" y="1439545"/>
                <a:ext cx="6262654" cy="1475276"/>
              </a:xfrm>
              <a:prstGeom prst="rect">
                <a:avLst/>
              </a:prstGeom>
              <a:blipFill>
                <a:blip r:embed="rId2"/>
                <a:stretch>
                  <a:fillRect l="-1461" t="-4545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B3B8BA-380D-45AA-99D1-C967E7F24361}"/>
              </a:ext>
            </a:extLst>
          </p:cNvPr>
          <p:cNvGrpSpPr/>
          <p:nvPr/>
        </p:nvGrpSpPr>
        <p:grpSpPr>
          <a:xfrm>
            <a:off x="787216" y="3239277"/>
            <a:ext cx="10617566" cy="2754024"/>
            <a:chOff x="787216" y="3239277"/>
            <a:chExt cx="10617566" cy="275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CF6BEFA-EBB3-44CE-B5BB-A9D518ECC97A}"/>
                    </a:ext>
                  </a:extLst>
                </p:cNvPr>
                <p:cNvSpPr txBox="1"/>
                <p:nvPr/>
              </p:nvSpPr>
              <p:spPr>
                <a:xfrm>
                  <a:off x="787216" y="3239277"/>
                  <a:ext cx="10617566" cy="2754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a:t>【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a:t>证明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a:t>】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是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自反关系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，从而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342900" indent="-342900">
                    <a:lnSpc>
                      <a:spcPts val="3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是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对称关系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，则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，从而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，即有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⟨⟨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⟨, ⟨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⟩⟩∈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342900" indent="-342900">
                    <a:lnSpc>
                      <a:spcPts val="3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是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传递关系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且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，则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，从而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，即有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CF6BEFA-EBB3-44CE-B5BB-A9D518ECC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16" y="3239277"/>
                  <a:ext cx="10617566" cy="2754024"/>
                </a:xfrm>
                <a:prstGeom prst="rect">
                  <a:avLst/>
                </a:prstGeom>
                <a:blipFill>
                  <a:blip r:embed="rId3"/>
                  <a:stretch>
                    <a:fillRect l="-517" t="-1549" r="-230" b="-24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34919B8-ABBF-4BCD-A38F-6178176801E9}"/>
                </a:ext>
              </a:extLst>
            </p:cNvPr>
            <p:cNvCxnSpPr/>
            <p:nvPr/>
          </p:nvCxnSpPr>
          <p:spPr>
            <a:xfrm>
              <a:off x="3729963" y="4091776"/>
              <a:ext cx="1559084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A79B94A-CF0F-4C81-9385-50338B3488D4}"/>
                </a:ext>
              </a:extLst>
            </p:cNvPr>
            <p:cNvCxnSpPr/>
            <p:nvPr/>
          </p:nvCxnSpPr>
          <p:spPr>
            <a:xfrm>
              <a:off x="9237195" y="4616289"/>
              <a:ext cx="1559084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5848D06-6AE2-4908-8EC0-00EF17DA69F4}"/>
                </a:ext>
              </a:extLst>
            </p:cNvPr>
            <p:cNvCxnSpPr/>
            <p:nvPr/>
          </p:nvCxnSpPr>
          <p:spPr>
            <a:xfrm>
              <a:off x="3729963" y="5901937"/>
              <a:ext cx="1559084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5BDE7F8-A003-40C2-8646-C1869EA1CDE7}"/>
                </a:ext>
              </a:extLst>
            </p:cNvPr>
            <p:cNvSpPr txBox="1"/>
            <p:nvPr/>
          </p:nvSpPr>
          <p:spPr>
            <a:xfrm>
              <a:off x="3729963" y="3791049"/>
              <a:ext cx="1559084" cy="276999"/>
            </a:xfrm>
            <a:prstGeom prst="rect">
              <a:avLst/>
            </a:prstGeom>
            <a:solidFill>
              <a:srgbClr val="FDF2EA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(1)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0FF3C4-71CE-426E-BCF0-BDFE5F52AFE2}"/>
                </a:ext>
              </a:extLst>
            </p:cNvPr>
            <p:cNvSpPr txBox="1"/>
            <p:nvPr/>
          </p:nvSpPr>
          <p:spPr>
            <a:xfrm>
              <a:off x="9217461" y="4311961"/>
              <a:ext cx="1559084" cy="276999"/>
            </a:xfrm>
            <a:prstGeom prst="rect">
              <a:avLst/>
            </a:prstGeom>
            <a:solidFill>
              <a:srgbClr val="FDF2EA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(2)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99873F0-35C0-478A-84C7-C99716046BA8}"/>
                </a:ext>
              </a:extLst>
            </p:cNvPr>
            <p:cNvSpPr txBox="1"/>
            <p:nvPr/>
          </p:nvSpPr>
          <p:spPr>
            <a:xfrm>
              <a:off x="3729963" y="5608728"/>
              <a:ext cx="1559084" cy="276999"/>
            </a:xfrm>
            <a:prstGeom prst="rect">
              <a:avLst/>
            </a:prstGeom>
            <a:solidFill>
              <a:srgbClr val="FDF2EA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(3)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18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等价关系证明举例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C0C2F3-9A39-4774-9816-A5801B957FBC}"/>
                  </a:ext>
                </a:extLst>
              </p:cNvPr>
              <p:cNvSpPr txBox="1"/>
              <p:nvPr/>
            </p:nvSpPr>
            <p:spPr>
              <a:xfrm>
                <a:off x="787216" y="1439545"/>
                <a:ext cx="6262654" cy="14752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C0C2F3-9A39-4774-9816-A5801B957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6" y="1439545"/>
                <a:ext cx="6262654" cy="1475276"/>
              </a:xfrm>
              <a:prstGeom prst="rect">
                <a:avLst/>
              </a:prstGeom>
              <a:blipFill>
                <a:blip r:embed="rId3"/>
                <a:stretch>
                  <a:fillRect l="-1461" t="-4545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147E9BB2-7E3E-4F6F-B18C-A41483C482E5}"/>
              </a:ext>
            </a:extLst>
          </p:cNvPr>
          <p:cNvGrpSpPr/>
          <p:nvPr/>
        </p:nvGrpSpPr>
        <p:grpSpPr>
          <a:xfrm>
            <a:off x="787216" y="3239277"/>
            <a:ext cx="10617566" cy="2754024"/>
            <a:chOff x="787216" y="3239277"/>
            <a:chExt cx="10617566" cy="275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CF6BEFA-EBB3-44CE-B5BB-A9D518ECC97A}"/>
                    </a:ext>
                  </a:extLst>
                </p:cNvPr>
                <p:cNvSpPr txBox="1"/>
                <p:nvPr/>
              </p:nvSpPr>
              <p:spPr>
                <a:xfrm>
                  <a:off x="787216" y="3239277"/>
                  <a:ext cx="10617566" cy="2754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a:t>【</a:t>
                  </a:r>
                  <a:r>
                    <a:rPr lang="zh-CN" altLang="en-US" sz="2400" b="1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a:t>证明</a:t>
                  </a:r>
                  <a:r>
                    <a:rPr lang="en-US" altLang="zh-CN" sz="2400" b="1">
                      <a:solidFill>
                        <a:srgbClr val="C00000"/>
                      </a:solidFill>
                      <a:latin typeface="Cambria Math" panose="02040503050406030204" pitchFamily="18" charset="0"/>
                    </a:rPr>
                    <a:t>】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是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自反关系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，从而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342900" indent="-342900">
                    <a:lnSpc>
                      <a:spcPts val="3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是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对称关系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，则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，从而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，即有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⟨⟨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⟨, ⟨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⟩⟩∈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342900" indent="-342900">
                    <a:lnSpc>
                      <a:spcPts val="3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是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传递关系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且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，则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，从而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，即有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CF6BEFA-EBB3-44CE-B5BB-A9D518ECC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16" y="3239277"/>
                  <a:ext cx="10617566" cy="2754024"/>
                </a:xfrm>
                <a:prstGeom prst="rect">
                  <a:avLst/>
                </a:prstGeom>
                <a:blipFill>
                  <a:blip r:embed="rId4"/>
                  <a:stretch>
                    <a:fillRect l="-517" t="-1549" r="-230" b="-24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34919B8-ABBF-4BCD-A38F-6178176801E9}"/>
                </a:ext>
              </a:extLst>
            </p:cNvPr>
            <p:cNvCxnSpPr/>
            <p:nvPr/>
          </p:nvCxnSpPr>
          <p:spPr>
            <a:xfrm>
              <a:off x="3729963" y="4091776"/>
              <a:ext cx="1559084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A79B94A-CF0F-4C81-9385-50338B3488D4}"/>
                </a:ext>
              </a:extLst>
            </p:cNvPr>
            <p:cNvCxnSpPr/>
            <p:nvPr/>
          </p:nvCxnSpPr>
          <p:spPr>
            <a:xfrm>
              <a:off x="9237195" y="4616289"/>
              <a:ext cx="1559084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5848D06-6AE2-4908-8EC0-00EF17DA69F4}"/>
                </a:ext>
              </a:extLst>
            </p:cNvPr>
            <p:cNvCxnSpPr/>
            <p:nvPr/>
          </p:nvCxnSpPr>
          <p:spPr>
            <a:xfrm>
              <a:off x="3729963" y="5901937"/>
              <a:ext cx="1559084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67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等价关系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第二十一讲  等价关系和偏序关系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等价类练习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390858-3F50-40DC-B6A4-367DCCD5735B}"/>
                  </a:ext>
                </a:extLst>
              </p:cNvPr>
              <p:cNvSpPr txBox="1"/>
              <p:nvPr/>
            </p:nvSpPr>
            <p:spPr>
              <a:xfrm>
                <a:off x="596442" y="1281663"/>
                <a:ext cx="10999114" cy="5057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l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</m:d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CN" altLang="en-US" sz="2400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，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m:rPr>
                        <m:nor/>
                      </m:rPr>
                      <a:rPr lang="zh-CN" altLang="en-US" sz="2400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是等价关系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390858-3F50-40DC-B6A4-367DCCD5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2" y="1281663"/>
                <a:ext cx="10999114" cy="505779"/>
              </a:xfrm>
              <a:prstGeom prst="rect">
                <a:avLst/>
              </a:prstGeom>
              <a:blipFill>
                <a:blip r:embed="rId2"/>
                <a:stretch>
                  <a:fillRect l="-1718" t="-9639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635771-68F8-4B39-8D1A-CEF40629D831}"/>
                  </a:ext>
                </a:extLst>
              </p:cNvPr>
              <p:cNvSpPr txBox="1"/>
              <p:nvPr/>
            </p:nvSpPr>
            <p:spPr>
              <a:xfrm>
                <a:off x="596442" y="2025206"/>
                <a:ext cx="7650699" cy="5245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lIns="0" bIns="10800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下面属于等价类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的元素有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C, E</a:t>
                </a:r>
                <a:r>
                  <a:rPr lang="en-US" altLang="zh-CN" sz="2400" b="1">
                    <a:solidFill>
                      <a:schemeClr val="tx2">
                        <a:lumMod val="50000"/>
                      </a:schemeClr>
                    </a:solidFill>
                  </a:rPr>
                  <a:t>     </a:t>
                </a: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：（多选）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635771-68F8-4B39-8D1A-CEF40629D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2" y="2025206"/>
                <a:ext cx="7650699" cy="524553"/>
              </a:xfrm>
              <a:prstGeom prst="rect">
                <a:avLst/>
              </a:prstGeom>
              <a:blipFill>
                <a:blip r:embed="rId3"/>
                <a:stretch>
                  <a:fillRect l="-2470" t="-8140" b="-1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6212571-0E4E-488F-ADFC-E92AB700EB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2549759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E. 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F.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G.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6212571-0E4E-488F-ADFC-E92AB700EB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2549759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576" r="-6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7576" r="-5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7576" r="-4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7576" r="-3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t="-7576" r="-2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t="-7576" r="-1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000" t="-7576" b="-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CF72E7-D755-47A0-82B0-D9DDA3D82BA1}"/>
                  </a:ext>
                </a:extLst>
              </p:cNvPr>
              <p:cNvSpPr txBox="1"/>
              <p:nvPr/>
            </p:nvSpPr>
            <p:spPr>
              <a:xfrm>
                <a:off x="596442" y="3166679"/>
                <a:ext cx="7650699" cy="5245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lIns="0" bIns="10800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下面属于等价类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的元素有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F, G</a:t>
                </a:r>
                <a:r>
                  <a:rPr lang="en-US" altLang="zh-CN" sz="2400" b="1">
                    <a:solidFill>
                      <a:schemeClr val="tx2">
                        <a:lumMod val="50000"/>
                      </a:schemeClr>
                    </a:solidFill>
                  </a:rPr>
                  <a:t>     </a:t>
                </a: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：（多选）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CF72E7-D755-47A0-82B0-D9DDA3D8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2" y="3166679"/>
                <a:ext cx="7650699" cy="524553"/>
              </a:xfrm>
              <a:prstGeom prst="rect">
                <a:avLst/>
              </a:prstGeom>
              <a:blipFill>
                <a:blip r:embed="rId5"/>
                <a:stretch>
                  <a:fillRect l="-2470" t="-8046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F4346BB-CC3D-4BFA-A6DF-AE5955785B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3691232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r>
                                <a:rPr lang="da-DK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D.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a:rPr lang="da-DK" altLang="zh-CN" sz="2000" b="1" i="1" kern="1200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zh-CN" altLang="en-US" sz="2000" b="1" i="1" kern="12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E. 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F.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G.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da-DK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F4346BB-CC3D-4BFA-A6DF-AE5955785B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6442" y="3691232"/>
              <a:ext cx="10533691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813">
                      <a:extLst>
                        <a:ext uri="{9D8B030D-6E8A-4147-A177-3AD203B41FA5}">
                          <a16:colId xmlns:a16="http://schemas.microsoft.com/office/drawing/2014/main" val="282821903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029489971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279749785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567766070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2433847766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4257612542"/>
                        </a:ext>
                      </a:extLst>
                    </a:gridCol>
                    <a:gridCol w="1504813">
                      <a:extLst>
                        <a:ext uri="{9D8B030D-6E8A-4147-A177-3AD203B41FA5}">
                          <a16:colId xmlns:a16="http://schemas.microsoft.com/office/drawing/2014/main" val="3681421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7576" r="-6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7576" r="-5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7576" r="-4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7576" r="-3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000" t="-7576" r="-2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0000" t="-7576" r="-1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00000" t="-7576" b="-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3697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241F5C-CE59-42A5-B6EA-D8A2108BA071}"/>
                  </a:ext>
                </a:extLst>
              </p:cNvPr>
              <p:cNvSpPr txBox="1"/>
              <p:nvPr/>
            </p:nvSpPr>
            <p:spPr>
              <a:xfrm>
                <a:off x="596443" y="4289722"/>
                <a:ext cx="6087230" cy="1846659"/>
              </a:xfrm>
              <a:prstGeom prst="rect">
                <a:avLst/>
              </a:prstGeom>
              <a:solidFill>
                <a:srgbClr val="F0F7EC"/>
              </a:solidFill>
            </p:spPr>
            <p:txBody>
              <a:bodyPr wrap="square" l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给出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的等价类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241F5C-CE59-42A5-B6EA-D8A2108B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3" y="4289722"/>
                <a:ext cx="6087230" cy="1846659"/>
              </a:xfrm>
              <a:prstGeom prst="rect">
                <a:avLst/>
              </a:prstGeom>
              <a:blipFill>
                <a:blip r:embed="rId7"/>
                <a:stretch>
                  <a:fillRect l="-3106" t="-2310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4D4D416-E62F-44F2-BCBA-833DD747C085}"/>
              </a:ext>
            </a:extLst>
          </p:cNvPr>
          <p:cNvCxnSpPr/>
          <p:nvPr/>
        </p:nvCxnSpPr>
        <p:spPr>
          <a:xfrm>
            <a:off x="5078538" y="2440593"/>
            <a:ext cx="112490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6FFFC9-34A2-46EB-AF17-66F27AEB2D7B}"/>
              </a:ext>
            </a:extLst>
          </p:cNvPr>
          <p:cNvCxnSpPr/>
          <p:nvPr/>
        </p:nvCxnSpPr>
        <p:spPr>
          <a:xfrm>
            <a:off x="5078538" y="3573177"/>
            <a:ext cx="112490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65A77B-E10D-45EB-A7ED-DFBCBBDBC114}"/>
              </a:ext>
            </a:extLst>
          </p:cNvPr>
          <p:cNvCxnSpPr>
            <a:cxnSpLocks/>
          </p:cNvCxnSpPr>
          <p:nvPr/>
        </p:nvCxnSpPr>
        <p:spPr>
          <a:xfrm>
            <a:off x="2855033" y="5157479"/>
            <a:ext cx="156675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C0D128D-F9D7-4C23-8E22-5BCF61C1123F}"/>
              </a:ext>
            </a:extLst>
          </p:cNvPr>
          <p:cNvCxnSpPr>
            <a:cxnSpLocks/>
          </p:cNvCxnSpPr>
          <p:nvPr/>
        </p:nvCxnSpPr>
        <p:spPr>
          <a:xfrm>
            <a:off x="2928108" y="5624547"/>
            <a:ext cx="3084565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C8FF95-BCDB-4E8C-B83E-BFF25A50894E}"/>
              </a:ext>
            </a:extLst>
          </p:cNvPr>
          <p:cNvCxnSpPr>
            <a:cxnSpLocks/>
          </p:cNvCxnSpPr>
          <p:nvPr/>
        </p:nvCxnSpPr>
        <p:spPr>
          <a:xfrm>
            <a:off x="2928108" y="6070597"/>
            <a:ext cx="293517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26AD62B-1F39-44B4-A91D-BB4A3967FED8}"/>
              </a:ext>
            </a:extLst>
          </p:cNvPr>
          <p:cNvSpPr txBox="1"/>
          <p:nvPr/>
        </p:nvSpPr>
        <p:spPr>
          <a:xfrm>
            <a:off x="5044549" y="2049288"/>
            <a:ext cx="1192886" cy="380480"/>
          </a:xfrm>
          <a:prstGeom prst="rect">
            <a:avLst/>
          </a:prstGeom>
          <a:solidFill>
            <a:srgbClr val="F0F7EC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(1)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D5BD05-5B49-4551-BE2D-F2A4F2B5ADEB}"/>
              </a:ext>
            </a:extLst>
          </p:cNvPr>
          <p:cNvSpPr txBox="1"/>
          <p:nvPr/>
        </p:nvSpPr>
        <p:spPr>
          <a:xfrm>
            <a:off x="5078538" y="3166677"/>
            <a:ext cx="1192886" cy="380480"/>
          </a:xfrm>
          <a:prstGeom prst="rect">
            <a:avLst/>
          </a:prstGeom>
          <a:solidFill>
            <a:srgbClr val="F0F7EC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(2)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41F20E-2513-4035-83F1-4F41F7B4BC5A}"/>
              </a:ext>
            </a:extLst>
          </p:cNvPr>
          <p:cNvSpPr txBox="1"/>
          <p:nvPr/>
        </p:nvSpPr>
        <p:spPr>
          <a:xfrm>
            <a:off x="2928107" y="4766895"/>
            <a:ext cx="1493683" cy="380480"/>
          </a:xfrm>
          <a:prstGeom prst="rect">
            <a:avLst/>
          </a:prstGeom>
          <a:solidFill>
            <a:srgbClr val="F0F7EC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(3)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A5AD961-CEDF-4FCF-87FB-6BA9FBFE71D0}"/>
              </a:ext>
            </a:extLst>
          </p:cNvPr>
          <p:cNvSpPr txBox="1"/>
          <p:nvPr/>
        </p:nvSpPr>
        <p:spPr>
          <a:xfrm>
            <a:off x="2928106" y="5212944"/>
            <a:ext cx="3084565" cy="380480"/>
          </a:xfrm>
          <a:prstGeom prst="rect">
            <a:avLst/>
          </a:prstGeom>
          <a:solidFill>
            <a:srgbClr val="F0F7EC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(4)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DAD09-C624-448E-8243-A5DCEAE8CC96}"/>
              </a:ext>
            </a:extLst>
          </p:cNvPr>
          <p:cNvSpPr txBox="1"/>
          <p:nvPr/>
        </p:nvSpPr>
        <p:spPr>
          <a:xfrm>
            <a:off x="2928105" y="5680244"/>
            <a:ext cx="2935179" cy="380480"/>
          </a:xfrm>
          <a:prstGeom prst="rect">
            <a:avLst/>
          </a:prstGeom>
          <a:solidFill>
            <a:srgbClr val="F0F7EC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(5)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6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4990</Words>
  <Application>Microsoft Office PowerPoint</Application>
  <PresentationFormat>宽屏</PresentationFormat>
  <Paragraphs>494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仿宋</vt:lpstr>
      <vt:lpstr>华文新魏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380514873@qq.com</cp:lastModifiedBy>
  <cp:revision>89</cp:revision>
  <dcterms:created xsi:type="dcterms:W3CDTF">2022-01-01T06:39:40Z</dcterms:created>
  <dcterms:modified xsi:type="dcterms:W3CDTF">2022-05-04T15:44:58Z</dcterms:modified>
</cp:coreProperties>
</file>