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2" r:id="rId5"/>
    <p:sldId id="288" r:id="rId6"/>
    <p:sldId id="283" r:id="rId7"/>
    <p:sldId id="287" r:id="rId8"/>
    <p:sldId id="291" r:id="rId9"/>
    <p:sldId id="289" r:id="rId10"/>
    <p:sldId id="290" r:id="rId11"/>
    <p:sldId id="292" r:id="rId12"/>
    <p:sldId id="294" r:id="rId13"/>
    <p:sldId id="293" r:id="rId14"/>
    <p:sldId id="261" r:id="rId15"/>
    <p:sldId id="295" r:id="rId16"/>
    <p:sldId id="284" r:id="rId17"/>
    <p:sldId id="296" r:id="rId18"/>
    <p:sldId id="260" r:id="rId19"/>
    <p:sldId id="297" r:id="rId20"/>
    <p:sldId id="298" r:id="rId21"/>
    <p:sldId id="299" r:id="rId22"/>
    <p:sldId id="285" r:id="rId23"/>
    <p:sldId id="281" r:id="rId24"/>
    <p:sldId id="300" r:id="rId25"/>
    <p:sldId id="301" r:id="rId26"/>
    <p:sldId id="286" r:id="rId27"/>
    <p:sldId id="302" r:id="rId28"/>
    <p:sldId id="272" r:id="rId29"/>
    <p:sldId id="280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4D0"/>
    <a:srgbClr val="FFFFFF"/>
    <a:srgbClr val="EEF5FB"/>
    <a:srgbClr val="F0F7E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2022/05/10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8.emf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第二十二讲</a:t>
            </a:r>
            <a:r>
              <a:rPr lang="en-US" altLang="zh-CN" sz="48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函数基础知识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常见的函数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D9D4C3-0365-41C3-9B3C-2FFC2AC597FC}"/>
                  </a:ext>
                </a:extLst>
              </p:cNvPr>
              <p:cNvSpPr txBox="1"/>
              <p:nvPr/>
            </p:nvSpPr>
            <p:spPr>
              <a:xfrm>
                <a:off x="1257573" y="1088918"/>
                <a:ext cx="9676852" cy="33694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算法效率分析常用到的一些函数，定义域和陪域都是实数或整数，或它们的合适子集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多项式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+⋯ +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对数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是正实数，定义域是正实数集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为底：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为底自然对数：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；省略底对数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意味着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指数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是正实数，定义域是实数集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天花板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(ceiling)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，是大于等于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的最小整数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地板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(floor)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，是小于等于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的最大整数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阶乘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，注意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D9D4C3-0365-41C3-9B3C-2FFC2AC5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73" y="1088918"/>
                <a:ext cx="9676852" cy="3369449"/>
              </a:xfrm>
              <a:prstGeom prst="rect">
                <a:avLst/>
              </a:prstGeom>
              <a:blipFill>
                <a:blip r:embed="rId2"/>
                <a:stretch>
                  <a:fillRect l="-630" t="-1087" r="-252" b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46C25F-5BB7-4FEC-8AB9-9DEA8A9C3BC5}"/>
                  </a:ext>
                </a:extLst>
              </p:cNvPr>
              <p:cNvSpPr txBox="1"/>
              <p:nvPr/>
            </p:nvSpPr>
            <p:spPr>
              <a:xfrm>
                <a:off x="553683" y="4823818"/>
                <a:ext cx="3992004" cy="13012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恒等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(identity)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函数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任意非空集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上的恒等关系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是函数，称为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恒等函数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46C25F-5BB7-4FEC-8AB9-9DEA8A9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3" y="4823818"/>
                <a:ext cx="3992004" cy="1301254"/>
              </a:xfrm>
              <a:prstGeom prst="rect">
                <a:avLst/>
              </a:prstGeom>
              <a:blipFill>
                <a:blip r:embed="rId3"/>
                <a:stretch>
                  <a:fillRect l="-1679" t="-4206" r="-1221" b="-7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C202C6-4183-4017-B025-D7A3CA8EB899}"/>
                  </a:ext>
                </a:extLst>
              </p:cNvPr>
              <p:cNvSpPr txBox="1"/>
              <p:nvPr/>
            </p:nvSpPr>
            <p:spPr>
              <a:xfrm>
                <a:off x="4748357" y="4631298"/>
                <a:ext cx="6889960" cy="16796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C00000"/>
                    </a:solidFill>
                  </a:rPr>
                  <a:t>全集子集的特征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(characteristic)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函数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是全集，对于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，可定义函数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，称为子集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特征函数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C202C6-4183-4017-B025-D7A3CA8E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357" y="4631298"/>
                <a:ext cx="6889960" cy="1679691"/>
              </a:xfrm>
              <a:prstGeom prst="rect">
                <a:avLst/>
              </a:prstGeom>
              <a:blipFill>
                <a:blip r:embed="rId4"/>
                <a:stretch>
                  <a:fillRect l="-796" t="-2182" r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函数像集性质证明举例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5CFD-E4FF-4273-B1C8-88FC3F2E5C16}"/>
                  </a:ext>
                </a:extLst>
              </p:cNvPr>
              <p:cNvSpPr txBox="1"/>
              <p:nvPr/>
            </p:nvSpPr>
            <p:spPr>
              <a:xfrm>
                <a:off x="868351" y="1243462"/>
                <a:ext cx="532194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是函数，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5CFD-E4FF-4273-B1C8-88FC3F2E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51" y="1243462"/>
                <a:ext cx="5321940" cy="461665"/>
              </a:xfrm>
              <a:prstGeom prst="rect">
                <a:avLst/>
              </a:prstGeom>
              <a:blipFill>
                <a:blip r:embed="rId2"/>
                <a:stretch>
                  <a:fillRect l="-1718" t="-14474" r="-8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B70129-553F-4045-BD68-2CBA3ECD210C}"/>
                  </a:ext>
                </a:extLst>
              </p:cNvPr>
              <p:cNvSpPr txBox="1"/>
              <p:nvPr/>
            </p:nvSpPr>
            <p:spPr>
              <a:xfrm>
                <a:off x="1842229" y="1899614"/>
                <a:ext cx="8507540" cy="12627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en-US" altLang="zh-CN" sz="2000" b="1"/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】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，这意味存在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B70129-553F-4045-BD68-2CBA3ECD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29" y="1899614"/>
                <a:ext cx="8507540" cy="1262782"/>
              </a:xfrm>
              <a:prstGeom prst="rect">
                <a:avLst/>
              </a:prstGeom>
              <a:blipFill>
                <a:blip r:embed="rId3"/>
                <a:stretch>
                  <a:fillRect l="-716" t="-483" r="-430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7E2FD7-C7EC-4E60-84C9-F034C830C571}"/>
                  </a:ext>
                </a:extLst>
              </p:cNvPr>
              <p:cNvSpPr txBox="1"/>
              <p:nvPr/>
            </p:nvSpPr>
            <p:spPr>
              <a:xfrm>
                <a:off x="670999" y="3504052"/>
                <a:ext cx="4420696" cy="14226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en-US" altLang="zh-CN" b="1"/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b="1">
                    <a:solidFill>
                      <a:srgbClr val="C00000"/>
                    </a:solidFill>
                  </a:rPr>
                  <a:t>【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】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，类似有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，从而由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集合交与子集关系的联系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zh-CN" altLang="en-US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7E2FD7-C7EC-4E60-84C9-F034C830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9" y="3504052"/>
                <a:ext cx="4420696" cy="1422697"/>
              </a:xfrm>
              <a:prstGeom prst="rect">
                <a:avLst/>
              </a:prstGeom>
              <a:blipFill>
                <a:blip r:embed="rId4"/>
                <a:stretch>
                  <a:fillRect l="-1103" b="-6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697DE2-CFC2-44C0-ADED-097CDF23B12B}"/>
                  </a:ext>
                </a:extLst>
              </p:cNvPr>
              <p:cNvSpPr txBox="1"/>
              <p:nvPr/>
            </p:nvSpPr>
            <p:spPr>
              <a:xfrm>
                <a:off x="5449122" y="3429000"/>
                <a:ext cx="6071879" cy="15728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b="1">
                    <a:solidFill>
                      <a:srgbClr val="C00000"/>
                    </a:solidFill>
                  </a:rPr>
                  <a:t>举例</a:t>
                </a:r>
                <a:r>
                  <a:rPr lang="zh-CN" altLang="en-US" b="1" i="0">
                    <a:solidFill>
                      <a:srgbClr val="C00000"/>
                    </a:solidFill>
                    <a:latin typeface="+mj-lt"/>
                  </a:rPr>
                  <a:t>说明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的子集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697DE2-CFC2-44C0-ADED-097CDF23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22" y="3429000"/>
                <a:ext cx="6071879" cy="1572803"/>
              </a:xfrm>
              <a:prstGeom prst="rect">
                <a:avLst/>
              </a:prstGeom>
              <a:blipFill>
                <a:blip r:embed="rId5"/>
                <a:stretch>
                  <a:fillRect l="-904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504541-43D2-48BC-8C19-59340C30905B}"/>
                  </a:ext>
                </a:extLst>
              </p:cNvPr>
              <p:cNvSpPr txBox="1"/>
              <p:nvPr/>
            </p:nvSpPr>
            <p:spPr>
              <a:xfrm>
                <a:off x="670999" y="5186184"/>
                <a:ext cx="8630885" cy="10772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</a:rPr>
                  <a:t>注意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nor/>
                      </m:rP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m:rPr>
                        <m:nor/>
                      </m:rPr>
                      <a:rPr lang="zh-CN" altLang="en-US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504541-43D2-48BC-8C19-59340C30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9" y="5186184"/>
                <a:ext cx="8630885" cy="1077218"/>
              </a:xfrm>
              <a:prstGeom prst="rect">
                <a:avLst/>
              </a:prstGeom>
              <a:blipFill>
                <a:blip r:embed="rId6"/>
                <a:stretch>
                  <a:fillRect l="-424" t="-340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C119FCD-E5D9-4810-B1B0-332752C3B13E}"/>
              </a:ext>
            </a:extLst>
          </p:cNvPr>
          <p:cNvSpPr txBox="1"/>
          <p:nvPr/>
        </p:nvSpPr>
        <p:spPr>
          <a:xfrm>
            <a:off x="7394141" y="1055212"/>
            <a:ext cx="36839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注意：函数是集合，许多证明也是证明集合子集关系或证明集合等式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844D55-4AFD-44DD-A11F-C662FD2E7349}"/>
              </a:ext>
            </a:extLst>
          </p:cNvPr>
          <p:cNvSpPr txBox="1"/>
          <p:nvPr/>
        </p:nvSpPr>
        <p:spPr>
          <a:xfrm>
            <a:off x="9670273" y="5401627"/>
            <a:ext cx="18507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存在量词对于合取没有分配律！</a:t>
            </a:r>
          </a:p>
        </p:txBody>
      </p:sp>
    </p:spTree>
    <p:extLst>
      <p:ext uri="{BB962C8B-B14F-4D97-AF65-F5344CB8AC3E}">
        <p14:creationId xmlns:p14="http://schemas.microsoft.com/office/powerpoint/2010/main" val="35651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函数运算与函数性质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集合基数基础知识概要</a:t>
            </a:r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706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单函数、满函数和双函数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DA74A3-487B-41AE-A1D3-42F4D79902AC}"/>
                  </a:ext>
                </a:extLst>
              </p:cNvPr>
              <p:cNvSpPr txBox="1"/>
              <p:nvPr/>
            </p:nvSpPr>
            <p:spPr>
              <a:xfrm>
                <a:off x="699506" y="1225118"/>
                <a:ext cx="4986439" cy="28770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单函数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(injection)</a:t>
                </a:r>
              </a:p>
              <a:p>
                <a:pPr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通俗地说就是陪域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每个元素至多有定义域的一个元素与之对应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单函数也称为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一对一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(one-to-one)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DA74A3-487B-41AE-A1D3-42F4D799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6" y="1225118"/>
                <a:ext cx="4986439" cy="2877006"/>
              </a:xfrm>
              <a:prstGeom prst="rect">
                <a:avLst/>
              </a:prstGeom>
              <a:blipFill>
                <a:blip r:embed="rId2"/>
                <a:stretch>
                  <a:fillRect l="-1345" t="-1483" b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B5F8C-C56D-486F-865D-B001DBB9AA50}"/>
                  </a:ext>
                </a:extLst>
              </p:cNvPr>
              <p:cNvSpPr txBox="1"/>
              <p:nvPr/>
            </p:nvSpPr>
            <p:spPr>
              <a:xfrm>
                <a:off x="6506057" y="1225118"/>
                <a:ext cx="4868029" cy="28770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满函数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(surjection)</a:t>
                </a:r>
              </a:p>
              <a:p>
                <a:pPr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，都存在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𝐫𝐚𝐧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通俗地说就是陪域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每个元素至少有定义域的一个元素与之对应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满函数也称为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映上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(onto)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B5F8C-C56D-486F-865D-B001DBB9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57" y="1225118"/>
                <a:ext cx="4868029" cy="2877006"/>
              </a:xfrm>
              <a:prstGeom prst="rect">
                <a:avLst/>
              </a:prstGeom>
              <a:blipFill>
                <a:blip r:embed="rId3"/>
                <a:stretch>
                  <a:fillRect l="-1252" t="-1483" b="-2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598AE4-69B3-4DE2-8037-0DBDE0BCCABF}"/>
                  </a:ext>
                </a:extLst>
              </p:cNvPr>
              <p:cNvSpPr txBox="1"/>
              <p:nvPr/>
            </p:nvSpPr>
            <p:spPr>
              <a:xfrm>
                <a:off x="2474579" y="4427853"/>
                <a:ext cx="7242839" cy="17697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双函数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(bijection)</a:t>
                </a: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是双函数，如果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既是单函数又是满函数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也即陪域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每个元素都有且有唯一的定义域元素与之对应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4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双函数也称为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一一对应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(one-to-one correspondence)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598AE4-69B3-4DE2-8037-0DBDE0BCC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79" y="4427853"/>
                <a:ext cx="7242839" cy="1769715"/>
              </a:xfrm>
              <a:prstGeom prst="rect">
                <a:avLst/>
              </a:prstGeom>
              <a:blipFill>
                <a:blip r:embed="rId4"/>
                <a:stretch>
                  <a:fillRect l="-926" t="-2405" b="-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单函数、满函数和双函数举例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AD306-7E49-4AFE-9D92-8458EA5F85E5}"/>
              </a:ext>
            </a:extLst>
          </p:cNvPr>
          <p:cNvSpPr txBox="1"/>
          <p:nvPr/>
        </p:nvSpPr>
        <p:spPr>
          <a:xfrm>
            <a:off x="2419211" y="1162497"/>
            <a:ext cx="7353576" cy="1215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下面的图给出了定义域和陪域之间具有不同元素对应的函数例子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这些都是函数作为关系的关系图，也称为函数的</a:t>
            </a:r>
            <a:r>
              <a:rPr lang="zh-CN" altLang="en-US" sz="2000" b="1">
                <a:solidFill>
                  <a:srgbClr val="C00000"/>
                </a:solidFill>
              </a:rPr>
              <a:t>图像</a:t>
            </a:r>
            <a:r>
              <a:rPr lang="en-US" altLang="zh-CN" sz="2000" b="1">
                <a:solidFill>
                  <a:srgbClr val="C00000"/>
                </a:solidFill>
              </a:rPr>
              <a:t>(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graph)</a:t>
            </a:r>
            <a:endParaRPr lang="zh-CN" altLang="en-US" sz="2000" b="1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一个集合到另一个集合，而非一个集合上的关系的关系图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91764F-FF58-45C1-AB95-43F41E6618E5}"/>
              </a:ext>
            </a:extLst>
          </p:cNvPr>
          <p:cNvGrpSpPr/>
          <p:nvPr/>
        </p:nvGrpSpPr>
        <p:grpSpPr>
          <a:xfrm>
            <a:off x="919949" y="2724528"/>
            <a:ext cx="10352100" cy="2600325"/>
            <a:chOff x="909467" y="3053448"/>
            <a:chExt cx="10352100" cy="26003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C8E476-7955-4E5F-B183-0C14BA16A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67" y="3072498"/>
              <a:ext cx="1676400" cy="258127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0704C3B-6B91-4947-9CDE-83643781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8992" y="3072498"/>
              <a:ext cx="1638300" cy="25812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469582-BCEA-4547-BEE1-A6F17198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0417" y="3053448"/>
              <a:ext cx="1647825" cy="26003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5DFB40-8B5A-42E4-8CC3-5FD64A3A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61367" y="3062973"/>
              <a:ext cx="1600200" cy="259080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4E3221F-8CDD-46C2-B344-A3CC0E41B264}"/>
              </a:ext>
            </a:extLst>
          </p:cNvPr>
          <p:cNvSpPr txBox="1"/>
          <p:nvPr/>
        </p:nvSpPr>
        <p:spPr>
          <a:xfrm>
            <a:off x="636529" y="5484360"/>
            <a:ext cx="2243240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单函数，但不是满函数的函数图像举例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F8259D-CBF5-4F4B-A244-CBC547912CFC}"/>
              </a:ext>
            </a:extLst>
          </p:cNvPr>
          <p:cNvSpPr txBox="1"/>
          <p:nvPr/>
        </p:nvSpPr>
        <p:spPr>
          <a:xfrm>
            <a:off x="3557004" y="5484358"/>
            <a:ext cx="2243240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满函数，但不是单函数的函数图像举例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47DAB-8CF0-48E5-B217-E253C90BA0B6}"/>
              </a:ext>
            </a:extLst>
          </p:cNvPr>
          <p:cNvSpPr txBox="1"/>
          <p:nvPr/>
        </p:nvSpPr>
        <p:spPr>
          <a:xfrm>
            <a:off x="6463191" y="5484358"/>
            <a:ext cx="2243240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既是单函数，又是满函数的函数图像举例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E8E4C6-96C6-48CB-B94F-0FCAFFE0ECE8}"/>
              </a:ext>
            </a:extLst>
          </p:cNvPr>
          <p:cNvSpPr txBox="1"/>
          <p:nvPr/>
        </p:nvSpPr>
        <p:spPr>
          <a:xfrm>
            <a:off x="9350329" y="5484358"/>
            <a:ext cx="2243240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既非单函数，又非满函数的函数图像举例</a:t>
            </a:r>
          </a:p>
        </p:txBody>
      </p:sp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函数性质判定练习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B8A66-C96A-4FB0-8AC6-B7F46B8C29C5}"/>
                  </a:ext>
                </a:extLst>
              </p:cNvPr>
              <p:cNvSpPr txBox="1"/>
              <p:nvPr/>
            </p:nvSpPr>
            <p:spPr>
              <a:xfrm>
                <a:off x="587396" y="1574094"/>
                <a:ext cx="9753876" cy="3803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下面函数是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B,C,E,F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A,D,E,F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双函数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E,F  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</a:t>
                </a: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A.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B. 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C.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D.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E.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F. 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B8A66-C96A-4FB0-8AC6-B7F46B8C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6" y="1574094"/>
                <a:ext cx="9753876" cy="3803349"/>
              </a:xfrm>
              <a:prstGeom prst="rect">
                <a:avLst/>
              </a:prstGeom>
              <a:blipFill>
                <a:blip r:embed="rId2"/>
                <a:stretch>
                  <a:fillRect l="-625" t="-1282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ECC101-D157-41B3-9BB1-8515429C9A53}"/>
              </a:ext>
            </a:extLst>
          </p:cNvPr>
          <p:cNvCxnSpPr/>
          <p:nvPr/>
        </p:nvCxnSpPr>
        <p:spPr>
          <a:xfrm>
            <a:off x="3315522" y="1927476"/>
            <a:ext cx="10393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297263-4AC5-41C1-95FD-96050581C510}"/>
              </a:ext>
            </a:extLst>
          </p:cNvPr>
          <p:cNvCxnSpPr>
            <a:cxnSpLocks/>
          </p:cNvCxnSpPr>
          <p:nvPr/>
        </p:nvCxnSpPr>
        <p:spPr>
          <a:xfrm>
            <a:off x="5947986" y="1927476"/>
            <a:ext cx="116986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1E728E-29A1-4303-B9E8-0D914B9EF2B1}"/>
              </a:ext>
            </a:extLst>
          </p:cNvPr>
          <p:cNvCxnSpPr/>
          <p:nvPr/>
        </p:nvCxnSpPr>
        <p:spPr>
          <a:xfrm>
            <a:off x="8624305" y="1941729"/>
            <a:ext cx="10393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77145FC-CCCA-4CD0-BAD9-30EFA3F9D310}"/>
              </a:ext>
            </a:extLst>
          </p:cNvPr>
          <p:cNvSpPr txBox="1"/>
          <p:nvPr/>
        </p:nvSpPr>
        <p:spPr>
          <a:xfrm>
            <a:off x="3335257" y="1603475"/>
            <a:ext cx="1019655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(1)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445A3A-8C8F-49DC-9615-EBCEC5596A14}"/>
              </a:ext>
            </a:extLst>
          </p:cNvPr>
          <p:cNvSpPr txBox="1"/>
          <p:nvPr/>
        </p:nvSpPr>
        <p:spPr>
          <a:xfrm>
            <a:off x="5967721" y="1603475"/>
            <a:ext cx="1019655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(2)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DD2ECA-66D3-41D7-BC52-94C5F8BD303E}"/>
              </a:ext>
            </a:extLst>
          </p:cNvPr>
          <p:cNvSpPr txBox="1"/>
          <p:nvPr/>
        </p:nvSpPr>
        <p:spPr>
          <a:xfrm>
            <a:off x="8624304" y="1603475"/>
            <a:ext cx="920979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(3)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函数性质判定练习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B8A66-C96A-4FB0-8AC6-B7F46B8C29C5}"/>
                  </a:ext>
                </a:extLst>
              </p:cNvPr>
              <p:cNvSpPr txBox="1"/>
              <p:nvPr/>
            </p:nvSpPr>
            <p:spPr>
              <a:xfrm>
                <a:off x="587396" y="1574094"/>
                <a:ext cx="9753876" cy="3803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下面函数是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B,C,E,F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A,D,E,F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双函数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E,F  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</a:t>
                </a: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A.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B. 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C.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D.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E.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F. </a:t>
                </a: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B8A66-C96A-4FB0-8AC6-B7F46B8C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6" y="1574094"/>
                <a:ext cx="9753876" cy="3803349"/>
              </a:xfrm>
              <a:prstGeom prst="rect">
                <a:avLst/>
              </a:prstGeom>
              <a:blipFill>
                <a:blip r:embed="rId2"/>
                <a:stretch>
                  <a:fillRect l="-625" t="-1282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ECC101-D157-41B3-9BB1-8515429C9A53}"/>
              </a:ext>
            </a:extLst>
          </p:cNvPr>
          <p:cNvCxnSpPr/>
          <p:nvPr/>
        </p:nvCxnSpPr>
        <p:spPr>
          <a:xfrm>
            <a:off x="3315522" y="1927476"/>
            <a:ext cx="10393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297263-4AC5-41C1-95FD-96050581C510}"/>
              </a:ext>
            </a:extLst>
          </p:cNvPr>
          <p:cNvCxnSpPr>
            <a:cxnSpLocks/>
          </p:cNvCxnSpPr>
          <p:nvPr/>
        </p:nvCxnSpPr>
        <p:spPr>
          <a:xfrm>
            <a:off x="5947986" y="1927476"/>
            <a:ext cx="116986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1E728E-29A1-4303-B9E8-0D914B9EF2B1}"/>
              </a:ext>
            </a:extLst>
          </p:cNvPr>
          <p:cNvCxnSpPr/>
          <p:nvPr/>
        </p:nvCxnSpPr>
        <p:spPr>
          <a:xfrm>
            <a:off x="8624305" y="1941729"/>
            <a:ext cx="10393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BBAB0A-1E50-4DD0-AFBC-89F2B1681A28}"/>
                  </a:ext>
                </a:extLst>
              </p:cNvPr>
              <p:cNvSpPr txBox="1"/>
              <p:nvPr/>
            </p:nvSpPr>
            <p:spPr>
              <a:xfrm>
                <a:off x="10024649" y="1957350"/>
                <a:ext cx="1873012" cy="6658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不是单函数，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BBBAB0A-1E50-4DD0-AFBC-89F2B168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649" y="1957350"/>
                <a:ext cx="1873012" cy="665888"/>
              </a:xfrm>
              <a:prstGeom prst="rect">
                <a:avLst/>
              </a:prstGeom>
              <a:blipFill>
                <a:blip r:embed="rId3"/>
                <a:stretch>
                  <a:fillRect l="-2597" t="-4587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276A77-054A-486A-BC27-6FCD8494690A}"/>
                  </a:ext>
                </a:extLst>
              </p:cNvPr>
              <p:cNvSpPr txBox="1"/>
              <p:nvPr/>
            </p:nvSpPr>
            <p:spPr>
              <a:xfrm>
                <a:off x="8749947" y="2694504"/>
                <a:ext cx="283109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不是满函数，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没有原像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276A77-054A-486A-BC27-6FCD8494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947" y="2694504"/>
                <a:ext cx="2831090" cy="369332"/>
              </a:xfrm>
              <a:prstGeom prst="rect">
                <a:avLst/>
              </a:prstGeom>
              <a:blipFill>
                <a:blip r:embed="rId4"/>
                <a:stretch>
                  <a:fillRect l="-17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43BFFB-1A09-44A4-A316-025F1270DF2D}"/>
                  </a:ext>
                </a:extLst>
              </p:cNvPr>
              <p:cNvSpPr txBox="1"/>
              <p:nvPr/>
            </p:nvSpPr>
            <p:spPr>
              <a:xfrm>
                <a:off x="5519291" y="3099615"/>
                <a:ext cx="4756195" cy="658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是单函数，若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，注意定义域是自然数，从而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43BFFB-1A09-44A4-A316-025F1270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91" y="3099615"/>
                <a:ext cx="4756195" cy="658770"/>
              </a:xfrm>
              <a:prstGeom prst="rect">
                <a:avLst/>
              </a:prstGeom>
              <a:blipFill>
                <a:blip r:embed="rId5"/>
                <a:stretch>
                  <a:fillRect l="-1024" t="-3670" b="-1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A800CEF-8912-41D7-B3B2-4B1F12004A93}"/>
              </a:ext>
            </a:extLst>
          </p:cNvPr>
          <p:cNvSpPr txBox="1"/>
          <p:nvPr/>
        </p:nvSpPr>
        <p:spPr>
          <a:xfrm>
            <a:off x="5472009" y="3833779"/>
            <a:ext cx="26669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不是满函数，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没有原像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C90F08-9C44-496F-9391-5B7B63166CFE}"/>
              </a:ext>
            </a:extLst>
          </p:cNvPr>
          <p:cNvSpPr txBox="1"/>
          <p:nvPr/>
        </p:nvSpPr>
        <p:spPr>
          <a:xfrm>
            <a:off x="7368430" y="4420945"/>
            <a:ext cx="29728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是双函数，详细证明见教材</a:t>
            </a:r>
          </a:p>
        </p:txBody>
      </p:sp>
    </p:spTree>
    <p:extLst>
      <p:ext uri="{BB962C8B-B14F-4D97-AF65-F5344CB8AC3E}">
        <p14:creationId xmlns:p14="http://schemas.microsoft.com/office/powerpoint/2010/main" val="39504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函数运算与函数性质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集合基数基础知识概要</a:t>
            </a:r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994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函数运算与函数性质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函数复合运算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0A112C-50B2-426B-8319-4596F599ABBB}"/>
                  </a:ext>
                </a:extLst>
              </p:cNvPr>
              <p:cNvSpPr txBox="1"/>
              <p:nvPr/>
            </p:nvSpPr>
            <p:spPr>
              <a:xfrm>
                <a:off x="1578817" y="1300722"/>
                <a:ext cx="8940071" cy="16323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的复合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(composite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/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只有当函数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的陪域等于函数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的定义域时，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才能进行函数复合运算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函数复合运算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就是关系复合运算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0A112C-50B2-426B-8319-4596F599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817" y="1300722"/>
                <a:ext cx="8940071" cy="1632370"/>
              </a:xfrm>
              <a:prstGeom prst="rect">
                <a:avLst/>
              </a:prstGeom>
              <a:blipFill>
                <a:blip r:embed="rId2"/>
                <a:stretch>
                  <a:fillRect l="-750" t="-2985" r="-68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D89851-DCB2-49EA-AE47-B66D68F9E96B}"/>
                  </a:ext>
                </a:extLst>
              </p:cNvPr>
              <p:cNvSpPr txBox="1"/>
              <p:nvPr/>
            </p:nvSpPr>
            <p:spPr>
              <a:xfrm>
                <a:off x="718322" y="3279221"/>
                <a:ext cx="4854871" cy="12464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函数复合满足结合律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𝒉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𝑫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是函数，则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D89851-DCB2-49EA-AE47-B66D68F9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2" y="3279221"/>
                <a:ext cx="4854871" cy="1246495"/>
              </a:xfrm>
              <a:prstGeom prst="rect">
                <a:avLst/>
              </a:prstGeom>
              <a:blipFill>
                <a:blip r:embed="rId3"/>
                <a:stretch>
                  <a:fillRect l="-1382" t="-2941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8BCDA0-E2BF-4046-9FBC-99568B94C3AB}"/>
                  </a:ext>
                </a:extLst>
              </p:cNvPr>
              <p:cNvSpPr txBox="1"/>
              <p:nvPr/>
            </p:nvSpPr>
            <p:spPr>
              <a:xfrm>
                <a:off x="6160123" y="5415506"/>
                <a:ext cx="429919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注意，说函数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相等，就是说它们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作为集合相等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，也即对任意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i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000" b="1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8BCDA0-E2BF-4046-9FBC-99568B94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23" y="5415506"/>
                <a:ext cx="4299190" cy="646331"/>
              </a:xfrm>
              <a:prstGeom prst="rect">
                <a:avLst/>
              </a:prstGeom>
              <a:blipFill>
                <a:blip r:embed="rId4"/>
                <a:stretch>
                  <a:fillRect l="-127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62BBDE-B98A-424A-87F1-89AA99372454}"/>
                  </a:ext>
                </a:extLst>
              </p:cNvPr>
              <p:cNvSpPr txBox="1"/>
              <p:nvPr/>
            </p:nvSpPr>
            <p:spPr>
              <a:xfrm>
                <a:off x="1270448" y="4820805"/>
                <a:ext cx="3750617" cy="1246495"/>
              </a:xfrm>
              <a:prstGeom prst="rect">
                <a:avLst/>
              </a:prstGeom>
              <a:solidFill>
                <a:srgbClr val="EEF5FB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恒等函数是函数复合的单位元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是函数，则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62BBDE-B98A-424A-87F1-89AA9937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48" y="4820805"/>
                <a:ext cx="3750617" cy="1246495"/>
              </a:xfrm>
              <a:prstGeom prst="rect">
                <a:avLst/>
              </a:prstGeom>
              <a:blipFill>
                <a:blip r:embed="rId5"/>
                <a:stretch>
                  <a:fillRect l="-162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51EC9F-E9D3-479C-83B9-E0815170C62B}"/>
                  </a:ext>
                </a:extLst>
              </p:cNvPr>
              <p:cNvSpPr txBox="1"/>
              <p:nvPr/>
            </p:nvSpPr>
            <p:spPr>
              <a:xfrm>
                <a:off x="6160123" y="3207534"/>
                <a:ext cx="5313555" cy="17851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函数复合保持函数单满性质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都是单函数，则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也是单函数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都是满函数，则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也是满函数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都是双函数，则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也是双函数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51EC9F-E9D3-479C-83B9-E0815170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23" y="3207534"/>
                <a:ext cx="5313555" cy="1785104"/>
              </a:xfrm>
              <a:prstGeom prst="rect">
                <a:avLst/>
              </a:prstGeom>
              <a:blipFill>
                <a:blip r:embed="rId6"/>
                <a:stretch>
                  <a:fillRect l="-1033" t="-1365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函数运算与函数性质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双函数的逆函数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F2ED726-106C-4A93-9241-AAEB119FC7A8}"/>
                  </a:ext>
                </a:extLst>
              </p:cNvPr>
              <p:cNvSpPr txBox="1"/>
              <p:nvPr/>
            </p:nvSpPr>
            <p:spPr>
              <a:xfrm>
                <a:off x="698406" y="1421409"/>
                <a:ext cx="10795183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双函数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当且仅当存在函数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zh-CN" altLang="en-US" sz="24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F2ED726-106C-4A93-9241-AAEB119F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6" y="1421409"/>
                <a:ext cx="10795183" cy="461665"/>
              </a:xfrm>
              <a:prstGeom prst="rect">
                <a:avLst/>
              </a:prstGeom>
              <a:blipFill>
                <a:blip r:embed="rId2"/>
                <a:stretch>
                  <a:fillRect l="-904" t="-15789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2049C2-7D35-4AFC-ABE5-4CEBD99828AB}"/>
                  </a:ext>
                </a:extLst>
              </p:cNvPr>
              <p:cNvSpPr txBox="1"/>
              <p:nvPr/>
            </p:nvSpPr>
            <p:spPr>
              <a:xfrm>
                <a:off x="1024585" y="2313310"/>
                <a:ext cx="10142824" cy="22313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双函数的逆函数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(inverse function)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是双函数，则它（作为关系）的逆关系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也是函数，称为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的逆函数，即</a:t>
                </a:r>
                <a:endParaRPr lang="en-US" altLang="zh-CN" sz="2000" b="1" i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也即，对任意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逆函数有时也称为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反函数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2049C2-7D35-4AFC-ABE5-4CEBD9982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5" y="2313310"/>
                <a:ext cx="10142824" cy="2231380"/>
              </a:xfrm>
              <a:prstGeom prst="rect">
                <a:avLst/>
              </a:prstGeom>
              <a:blipFill>
                <a:blip r:embed="rId3"/>
                <a:stretch>
                  <a:fillRect l="-601" t="-1907" r="-361" b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1A8A2C-C8A1-4F4D-901E-695AAC572760}"/>
                  </a:ext>
                </a:extLst>
              </p:cNvPr>
              <p:cNvSpPr txBox="1"/>
              <p:nvPr/>
            </p:nvSpPr>
            <p:spPr>
              <a:xfrm>
                <a:off x="1130664" y="4968346"/>
                <a:ext cx="9930668" cy="861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实际上，双函数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的逆函数是使得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唯一的函数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这从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函数复合的角度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刻画了双函数的基本性质，即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是双函数当且仅当它存在逆函数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1A8A2C-C8A1-4F4D-901E-695AAC572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64" y="4968346"/>
                <a:ext cx="9930668" cy="861774"/>
              </a:xfrm>
              <a:prstGeom prst="rect">
                <a:avLst/>
              </a:prstGeom>
              <a:blipFill>
                <a:blip r:embed="rId4"/>
                <a:stretch>
                  <a:fillRect l="-613" t="-5674" b="-1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函数的基本概念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函数运算与函数性质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集合基数基础知识概要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函数运算与函数性质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单函数与左逆、满函数与右逆</a:t>
            </a:r>
            <a:r>
              <a:rPr lang="en-US" altLang="zh-CN"/>
              <a:t>*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250446-4E43-4409-95C3-4E6453B15374}"/>
                  </a:ext>
                </a:extLst>
              </p:cNvPr>
              <p:cNvSpPr txBox="1"/>
              <p:nvPr/>
            </p:nvSpPr>
            <p:spPr>
              <a:xfrm>
                <a:off x="842037" y="1160229"/>
                <a:ext cx="4085968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是函数，且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250446-4E43-4409-95C3-4E6453B1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1160229"/>
                <a:ext cx="4085968" cy="461665"/>
              </a:xfrm>
              <a:prstGeom prst="rect">
                <a:avLst/>
              </a:prstGeom>
              <a:blipFill>
                <a:blip r:embed="rId2"/>
                <a:stretch>
                  <a:fillRect l="-223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66EC12-AE39-4285-9C72-36656961CC7C}"/>
                  </a:ext>
                </a:extLst>
              </p:cNvPr>
              <p:cNvSpPr txBox="1"/>
              <p:nvPr/>
            </p:nvSpPr>
            <p:spPr>
              <a:xfrm>
                <a:off x="842037" y="1784690"/>
                <a:ext cx="5728706" cy="13849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左逆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(left inverse)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与右逆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(right inverse)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左逆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右逆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66EC12-AE39-4285-9C72-36656961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1784690"/>
                <a:ext cx="5728706" cy="1384995"/>
              </a:xfrm>
              <a:prstGeom prst="rect">
                <a:avLst/>
              </a:prstGeom>
              <a:blipFill>
                <a:blip r:embed="rId3"/>
                <a:stretch>
                  <a:fillRect l="-1064" t="-3084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75D53B6-5258-4C9B-89A7-11C33C5560FB}"/>
              </a:ext>
            </a:extLst>
          </p:cNvPr>
          <p:cNvSpPr txBox="1"/>
          <p:nvPr/>
        </p:nvSpPr>
        <p:spPr>
          <a:xfrm>
            <a:off x="842037" y="3291108"/>
            <a:ext cx="5664018" cy="384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一个函数左逆或右逆可能不存在，即使存在也不唯一！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ED53E4-CFF8-43A8-B27C-1706125475C3}"/>
                  </a:ext>
                </a:extLst>
              </p:cNvPr>
              <p:cNvSpPr txBox="1"/>
              <p:nvPr/>
            </p:nvSpPr>
            <p:spPr>
              <a:xfrm>
                <a:off x="7159511" y="1782184"/>
                <a:ext cx="4190452" cy="17565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利用左逆和右逆，可从函数复合角度刻画单函数、满函数基本性质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存在左逆</a:t>
                </a:r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存在右逆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ED53E4-CFF8-43A8-B27C-17061254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11" y="1782184"/>
                <a:ext cx="4190452" cy="1756506"/>
              </a:xfrm>
              <a:prstGeom prst="rect">
                <a:avLst/>
              </a:prstGeom>
              <a:blipFill>
                <a:blip r:embed="rId4"/>
                <a:stretch>
                  <a:fillRect l="-1453" t="-347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3F4335-014A-40BE-BA24-636F6BA0D977}"/>
                  </a:ext>
                </a:extLst>
              </p:cNvPr>
              <p:cNvSpPr txBox="1"/>
              <p:nvPr/>
            </p:nvSpPr>
            <p:spPr>
              <a:xfrm>
                <a:off x="842037" y="3880337"/>
                <a:ext cx="9755793" cy="236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用左右逆证明函数复合保持函数单满性质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都是单函数，则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也是单函数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【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都是单函数，分别存在左逆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，从而</a:t>
                </a:r>
                <a:endParaRPr lang="en-US" altLang="zh-CN" b="1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都是满函数，则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𝒈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也是单函数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【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都是满函数，分别存在右逆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𝒊𝒅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，从而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∘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3F4335-014A-40BE-BA24-636F6BA0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3880337"/>
                <a:ext cx="9755793" cy="2369880"/>
              </a:xfrm>
              <a:prstGeom prst="rect">
                <a:avLst/>
              </a:prstGeom>
              <a:blipFill>
                <a:blip r:embed="rId5"/>
                <a:stretch>
                  <a:fillRect l="-375" t="-1546" r="-438" b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D22A7FE-7D69-4731-BB9F-B9B6427D8E40}"/>
              </a:ext>
            </a:extLst>
          </p:cNvPr>
          <p:cNvSpPr txBox="1"/>
          <p:nvPr/>
        </p:nvSpPr>
        <p:spPr>
          <a:xfrm>
            <a:off x="8706921" y="3708255"/>
            <a:ext cx="29171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左右逆的存在是单满函数的性质概括法定义，利用此定义的这个证明比考察元素法更简洁</a:t>
            </a:r>
          </a:p>
        </p:txBody>
      </p:sp>
    </p:spTree>
    <p:extLst>
      <p:ext uri="{BB962C8B-B14F-4D97-AF65-F5344CB8AC3E}">
        <p14:creationId xmlns:p14="http://schemas.microsoft.com/office/powerpoint/2010/main" val="3547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函数的性质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函数运算与函数性质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集合基数基础知识概要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680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集合等势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3FFD99-0328-44D4-B254-922AD3B53818}"/>
                  </a:ext>
                </a:extLst>
              </p:cNvPr>
              <p:cNvSpPr txBox="1"/>
              <p:nvPr/>
            </p:nvSpPr>
            <p:spPr>
              <a:xfrm>
                <a:off x="2333144" y="1103964"/>
                <a:ext cx="7744991" cy="18466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等势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(equinumerous)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若存在集合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之间的双函数，则称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等势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直观地说，两个集合等势表明两个集合的元素之间存在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一一对应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集合等势具有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自反性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对称性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传递性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3FFD99-0328-44D4-B254-922AD3B53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44" y="1103964"/>
                <a:ext cx="7744991" cy="1846659"/>
              </a:xfrm>
              <a:prstGeom prst="rect">
                <a:avLst/>
              </a:prstGeom>
              <a:blipFill>
                <a:blip r:embed="rId2"/>
                <a:stretch>
                  <a:fillRect l="-866" t="-2310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1D0CD-3561-42F9-8B7D-8C508995547E}"/>
                  </a:ext>
                </a:extLst>
              </p:cNvPr>
              <p:cNvSpPr txBox="1"/>
              <p:nvPr/>
            </p:nvSpPr>
            <p:spPr>
              <a:xfrm>
                <a:off x="711952" y="3581772"/>
                <a:ext cx="4419213" cy="23103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重要的集合等势例子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与整数集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实数集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与开区间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(0, 1)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1D0CD-3561-42F9-8B7D-8C5089955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2" y="3581772"/>
                <a:ext cx="4419213" cy="2310376"/>
              </a:xfrm>
              <a:prstGeom prst="rect">
                <a:avLst/>
              </a:prstGeom>
              <a:blipFill>
                <a:blip r:embed="rId3"/>
                <a:stretch>
                  <a:fillRect l="-1241" t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B57533-B592-4C5D-A8AC-5206B44E1AAB}"/>
                  </a:ext>
                </a:extLst>
              </p:cNvPr>
              <p:cNvSpPr txBox="1"/>
              <p:nvPr/>
            </p:nvSpPr>
            <p:spPr>
              <a:xfrm>
                <a:off x="5750247" y="3300669"/>
                <a:ext cx="5729801" cy="2872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康托尔定理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，不存在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到它的幂集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</a:t>
                </a: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对任意函数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，定义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下没有原像，因为若有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，则无论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是否属于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都会导致矛盾：</a:t>
                </a:r>
                <a:endParaRPr lang="en-US" altLang="zh-CN" b="1" i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B57533-B592-4C5D-A8AC-5206B44E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47" y="3300669"/>
                <a:ext cx="5729801" cy="2872581"/>
              </a:xfrm>
              <a:prstGeom prst="rect">
                <a:avLst/>
              </a:prstGeom>
              <a:blipFill>
                <a:blip r:embed="rId4"/>
                <a:stretch>
                  <a:fillRect l="-1064" t="-1483" r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自然数的集合论定义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C9802F-BD4D-4E85-87AE-FDE0CEFB79C6}"/>
                  </a:ext>
                </a:extLst>
              </p:cNvPr>
              <p:cNvSpPr txBox="1"/>
              <p:nvPr/>
            </p:nvSpPr>
            <p:spPr>
              <a:xfrm>
                <a:off x="2790344" y="1277850"/>
                <a:ext cx="6611309" cy="17312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归纳集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(inductive set)</a:t>
                </a: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称为归纳集，如果它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对空集和后继封闭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，即满足：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，且若集合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的后继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也属于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的后继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C9802F-BD4D-4E85-87AE-FDE0CEFB7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44" y="1277850"/>
                <a:ext cx="6611309" cy="1731243"/>
              </a:xfrm>
              <a:prstGeom prst="rect">
                <a:avLst/>
              </a:prstGeom>
              <a:blipFill>
                <a:blip r:embed="rId2"/>
                <a:stretch>
                  <a:fillRect l="-1015" t="-2465" b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B77E9F-5DB0-4FAA-B742-46A21AD50C37}"/>
              </a:ext>
            </a:extLst>
          </p:cNvPr>
          <p:cNvGrpSpPr/>
          <p:nvPr/>
        </p:nvGrpSpPr>
        <p:grpSpPr>
          <a:xfrm>
            <a:off x="605215" y="3344165"/>
            <a:ext cx="6449430" cy="2558593"/>
            <a:chOff x="1040098" y="3398936"/>
            <a:chExt cx="6449430" cy="2558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AADBE5C-082E-4355-B213-FE0AC44927F3}"/>
                    </a:ext>
                  </a:extLst>
                </p:cNvPr>
                <p:cNvSpPr txBox="1"/>
                <p:nvPr/>
              </p:nvSpPr>
              <p:spPr>
                <a:xfrm>
                  <a:off x="2078135" y="3398936"/>
                  <a:ext cx="4373356" cy="4616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C00000"/>
                      </a:solidFill>
                    </a:rPr>
                    <a:t>自然数集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</m:oMath>
                  </a14:m>
                  <a:r>
                    <a:rPr lang="zh-CN" altLang="en-US" sz="2400" b="1">
                      <a:solidFill>
                        <a:srgbClr val="C00000"/>
                      </a:solidFill>
                    </a:rPr>
                    <a:t>定义为最小的归纳集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AADBE5C-082E-4355-B213-FE0AC4492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135" y="3398936"/>
                  <a:ext cx="437335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232" t="-9333" r="-1953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80BE1F-53B6-4F7D-AA09-040A84FCE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98" y="3929486"/>
              <a:ext cx="6449430" cy="2028043"/>
            </a:xfrm>
            <a:prstGeom prst="rect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266567-CB2A-4316-86C1-F9DA589A21E8}"/>
                  </a:ext>
                </a:extLst>
              </p:cNvPr>
              <p:cNvSpPr txBox="1"/>
              <p:nvPr/>
            </p:nvSpPr>
            <p:spPr>
              <a:xfrm>
                <a:off x="7168282" y="3532878"/>
                <a:ext cx="4418503" cy="236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从集合论的角度看，每个自然数都是集合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空集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空集的后继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，包含一个元素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就是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0)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的后继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，包含两个元素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就是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1)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的后继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，恰好包含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个元素，分别是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266567-CB2A-4316-86C1-F9DA589A2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82" y="3532878"/>
                <a:ext cx="4418503" cy="2369880"/>
              </a:xfrm>
              <a:prstGeom prst="rect">
                <a:avLst/>
              </a:prstGeom>
              <a:blipFill>
                <a:blip r:embed="rId5"/>
                <a:stretch>
                  <a:fillRect l="-1241" t="-1546" b="-3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7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有穷集、无穷集和集合基数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E4FE32-5C8C-4422-8390-C4F6C38BEFEF}"/>
                  </a:ext>
                </a:extLst>
              </p:cNvPr>
              <p:cNvSpPr txBox="1"/>
              <p:nvPr/>
            </p:nvSpPr>
            <p:spPr>
              <a:xfrm>
                <a:off x="913629" y="1260459"/>
                <a:ext cx="4822752" cy="21845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有穷集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(finite set)</a:t>
                </a: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有穷集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（或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有限集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），如果它与某个自然数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有穷集的任意真子集是有穷集，且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有穷集不与它的任何真子集等势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E4FE32-5C8C-4422-8390-C4F6C38B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29" y="1260459"/>
                <a:ext cx="4822752" cy="2184509"/>
              </a:xfrm>
              <a:prstGeom prst="rect">
                <a:avLst/>
              </a:prstGeom>
              <a:blipFill>
                <a:blip r:embed="rId2"/>
                <a:stretch>
                  <a:fillRect l="-1391" t="-1955" b="-4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C1DE04F-CA49-4122-920A-6A75929BA2FD}"/>
              </a:ext>
            </a:extLst>
          </p:cNvPr>
          <p:cNvSpPr txBox="1"/>
          <p:nvPr/>
        </p:nvSpPr>
        <p:spPr>
          <a:xfrm>
            <a:off x="6703407" y="1260459"/>
            <a:ext cx="4574964" cy="218450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无穷集</a:t>
            </a:r>
            <a:r>
              <a:rPr lang="en-US" altLang="zh-CN" sz="2400" b="1">
                <a:solidFill>
                  <a:srgbClr val="C00000"/>
                </a:solidFill>
              </a:rPr>
              <a:t>(infinite set)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一个集合不是有穷集，则称为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无穷集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无限集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一个集合是无穷集当且仅当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它与它的某个真子集等势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67004C-2CE0-4DA3-9C6C-690384C743A5}"/>
                  </a:ext>
                </a:extLst>
              </p:cNvPr>
              <p:cNvSpPr txBox="1"/>
              <p:nvPr/>
            </p:nvSpPr>
            <p:spPr>
              <a:xfrm>
                <a:off x="913629" y="3638183"/>
                <a:ext cx="10338430" cy="2577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基数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(cardinality)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记为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Card(A)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对于有穷集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，如果它与自然数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等势，则称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基数为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，通常用更简单的记号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自然数集的基数记为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，读作“阿列夫零”；实数集的基数记为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ℵ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两个集合的基数相等当且仅当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它们等势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若存在集合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的基数小于等于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的基数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施罗德</a:t>
                </a:r>
                <a:r>
                  <a:rPr lang="en-US" altLang="zh-CN" b="1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伯恩斯坦定理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：既存在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的单函数又存在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的单函数，则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等势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67004C-2CE0-4DA3-9C6C-690384C7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29" y="3638183"/>
                <a:ext cx="10338430" cy="2577629"/>
              </a:xfrm>
              <a:prstGeom prst="rect">
                <a:avLst/>
              </a:prstGeom>
              <a:blipFill>
                <a:blip r:embed="rId3"/>
                <a:stretch>
                  <a:fillRect l="-531" t="-1655" b="-1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9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可数集和不可数集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53C6A7-385B-447C-85A7-8E55FAC82AFE}"/>
                  </a:ext>
                </a:extLst>
              </p:cNvPr>
              <p:cNvSpPr txBox="1"/>
              <p:nvPr/>
            </p:nvSpPr>
            <p:spPr>
              <a:xfrm>
                <a:off x="1445058" y="1272895"/>
                <a:ext cx="9301882" cy="13849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可数集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(countable set)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和不可数集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(uncountable set)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是有穷集，或者与自然数集等势，则称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可数集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可枚举集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不是可数集，则称为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不可数集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53C6A7-385B-447C-85A7-8E55FAC8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58" y="1272895"/>
                <a:ext cx="9301882" cy="1384995"/>
              </a:xfrm>
              <a:prstGeom prst="rect">
                <a:avLst/>
              </a:prstGeom>
              <a:blipFill>
                <a:blip r:embed="rId2"/>
                <a:stretch>
                  <a:fillRect l="-590" t="-3084" r="-721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4D00BD-1CB6-4FAB-BDF9-158A8BCAB321}"/>
                  </a:ext>
                </a:extLst>
              </p:cNvPr>
              <p:cNvSpPr txBox="1"/>
              <p:nvPr/>
            </p:nvSpPr>
            <p:spPr>
              <a:xfrm>
                <a:off x="614697" y="2909080"/>
                <a:ext cx="6925593" cy="31163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重要的可数集例子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自然数集、自然数集的任意子集、整数集、正整数集都是可数集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正整数对构成的集合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，自然数对集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都是可数集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所有有穷个自然数构成的序列的集合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是可数集</a:t>
                </a: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计算机程序都是由有限个字符构成的序列，所有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计算机程序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构成的集合是可数集</a:t>
                </a: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所有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可计算的函数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（可仅考虑自然数集上的函数）构成的集合是可数集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D4D00BD-1CB6-4FAB-BDF9-158A8BCA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7" y="2909080"/>
                <a:ext cx="6925593" cy="3116366"/>
              </a:xfrm>
              <a:prstGeom prst="rect">
                <a:avLst/>
              </a:prstGeom>
              <a:blipFill>
                <a:blip r:embed="rId3"/>
                <a:stretch>
                  <a:fillRect l="-616" t="-978" r="-616" b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AB7244-F153-464A-A2CC-E9F327D69B09}"/>
                  </a:ext>
                </a:extLst>
              </p:cNvPr>
              <p:cNvSpPr txBox="1"/>
              <p:nvPr/>
            </p:nvSpPr>
            <p:spPr>
              <a:xfrm>
                <a:off x="7649988" y="3303194"/>
                <a:ext cx="3927315" cy="23281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重要的不可数集例子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实数集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自然数集到自然数集的所有函数构成的集合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</a:t>
                </a: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因此存在不可计算的函数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AB7244-F153-464A-A2CC-E9F327D6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88" y="3303194"/>
                <a:ext cx="3927315" cy="2328138"/>
              </a:xfrm>
              <a:prstGeom prst="rect">
                <a:avLst/>
              </a:prstGeom>
              <a:blipFill>
                <a:blip r:embed="rId4"/>
                <a:stretch>
                  <a:fillRect l="-1398" t="-2356" b="-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正整数对集合是可数集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67F6BD-D45E-4174-8CA9-AAEA96BD05A6}"/>
                  </a:ext>
                </a:extLst>
              </p:cNvPr>
              <p:cNvSpPr txBox="1"/>
              <p:nvPr/>
            </p:nvSpPr>
            <p:spPr>
              <a:xfrm>
                <a:off x="604308" y="1203158"/>
                <a:ext cx="5223263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正整数对构成的集合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是可数集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67F6BD-D45E-4174-8CA9-AAEA96BD0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8" y="1203158"/>
                <a:ext cx="5223263" cy="461665"/>
              </a:xfrm>
              <a:prstGeom prst="rect">
                <a:avLst/>
              </a:prstGeom>
              <a:blipFill>
                <a:blip r:embed="rId2"/>
                <a:stretch>
                  <a:fillRect l="-1750" t="-9211" r="-175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1977E8-BB35-4A30-AB10-F779DF1C872E}"/>
                  </a:ext>
                </a:extLst>
              </p:cNvPr>
              <p:cNvSpPr txBox="1"/>
              <p:nvPr/>
            </p:nvSpPr>
            <p:spPr>
              <a:xfrm>
                <a:off x="604308" y="1846526"/>
                <a:ext cx="10983382" cy="11527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希尔伯特的旅馆安排法双函数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/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批第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位客人安排编号为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的房间，第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批第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位客人安排编号为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的房间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从而安排无穷批次，每批次无穷多的客人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1977E8-BB35-4A30-AB10-F779DF1C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8" y="1846526"/>
                <a:ext cx="10983382" cy="1152751"/>
              </a:xfrm>
              <a:prstGeom prst="rect">
                <a:avLst/>
              </a:prstGeom>
              <a:blipFill>
                <a:blip r:embed="rId3"/>
                <a:stretch>
                  <a:fillRect l="-555" t="-2646" r="-610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BB6576-91A4-4253-BAE8-04D6298F7555}"/>
              </a:ext>
            </a:extLst>
          </p:cNvPr>
          <p:cNvGrpSpPr/>
          <p:nvPr/>
        </p:nvGrpSpPr>
        <p:grpSpPr>
          <a:xfrm>
            <a:off x="1313105" y="3180980"/>
            <a:ext cx="9565788" cy="3118170"/>
            <a:chOff x="1313106" y="3262895"/>
            <a:chExt cx="9565788" cy="311817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9D69D68-CAE0-47E9-A8E4-6A94754A50C0}"/>
                </a:ext>
              </a:extLst>
            </p:cNvPr>
            <p:cNvSpPr/>
            <p:nvPr/>
          </p:nvSpPr>
          <p:spPr>
            <a:xfrm>
              <a:off x="1313106" y="3262895"/>
              <a:ext cx="9565788" cy="3118170"/>
            </a:xfrm>
            <a:prstGeom prst="roundRect">
              <a:avLst>
                <a:gd name="adj" fmla="val 85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C2C5FFF-D605-42DA-A447-07612BAD9664}"/>
                    </a:ext>
                  </a:extLst>
                </p:cNvPr>
                <p:cNvSpPr txBox="1"/>
                <p:nvPr/>
              </p:nvSpPr>
              <p:spPr>
                <a:xfrm>
                  <a:off x="1313106" y="3454942"/>
                  <a:ext cx="5479821" cy="891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3200"/>
                    </a:lnSpc>
                  </a:pP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康托尔的折线</a:t>
                  </a: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(zig-zag)</a:t>
                  </a: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编码方法双函数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C2C5FFF-D605-42DA-A447-07612BAD9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06" y="3454942"/>
                  <a:ext cx="5479821" cy="891526"/>
                </a:xfrm>
                <a:prstGeom prst="rect">
                  <a:avLst/>
                </a:prstGeom>
                <a:blipFill>
                  <a:blip r:embed="rId4"/>
                  <a:stretch>
                    <a:fillRect l="-890" t="-2721" r="-890" b="-61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DC81FCF-7CBD-47F2-A0FA-251E6ECE4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5432" y="3309304"/>
              <a:ext cx="3584855" cy="3011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218B519-73CD-4639-86E2-C2686E7E3259}"/>
                    </a:ext>
                  </a:extLst>
                </p:cNvPr>
                <p:cNvSpPr txBox="1"/>
                <p:nvPr/>
              </p:nvSpPr>
              <p:spPr>
                <a:xfrm>
                  <a:off x="1611713" y="4625259"/>
                  <a:ext cx="4683833" cy="118962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altLang="zh-CN" sz="2400">
                      <a:solidFill>
                        <a:schemeClr val="accent2">
                          <a:lumMod val="50000"/>
                        </a:schemeClr>
                      </a:solidFill>
                    </a:rPr>
                    <a:t>,</a:t>
                  </a:r>
                  <a:r>
                    <a:rPr lang="zh-CN" altLang="en-US" sz="240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240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pt-BR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+ 2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− 3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</m:num>
                        <m:den>
                          <m:r>
                            <a:rPr lang="pt-BR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pt-BR" altLang="zh-CN" sz="2000"/>
                    <a:t> </a:t>
                  </a:r>
                  <a:endParaRPr lang="zh-CN" altLang="en-US" sz="200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218B519-73CD-4639-86E2-C2686E7E3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713" y="4625259"/>
                  <a:ext cx="4683833" cy="1189621"/>
                </a:xfrm>
                <a:prstGeom prst="rect">
                  <a:avLst/>
                </a:prstGeom>
                <a:blipFill>
                  <a:blip r:embed="rId6"/>
                  <a:stretch>
                    <a:fillRect t="-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2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集合基数基础知识概要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对角线方法证明不可数集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2298EA-FDE6-4C16-BA50-80B4A900F60A}"/>
              </a:ext>
            </a:extLst>
          </p:cNvPr>
          <p:cNvSpPr txBox="1"/>
          <p:nvPr/>
        </p:nvSpPr>
        <p:spPr>
          <a:xfrm>
            <a:off x="703891" y="1078860"/>
            <a:ext cx="834801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康托尔提出所谓的</a:t>
            </a:r>
            <a:r>
              <a:rPr lang="zh-CN" altLang="en-US" sz="2400" b="1">
                <a:solidFill>
                  <a:srgbClr val="C00000"/>
                </a:solidFill>
              </a:rPr>
              <a:t>对角线方法</a:t>
            </a: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用于证明一个集合不是可数集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ACF028-A2F3-443D-9B9B-5A1D525B77FF}"/>
              </a:ext>
            </a:extLst>
          </p:cNvPr>
          <p:cNvGrpSpPr/>
          <p:nvPr/>
        </p:nvGrpSpPr>
        <p:grpSpPr>
          <a:xfrm>
            <a:off x="725819" y="1776172"/>
            <a:ext cx="10740362" cy="4407539"/>
            <a:chOff x="725819" y="1776172"/>
            <a:chExt cx="10740362" cy="440753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FB61AE7-9E8E-40CB-AEE6-37840DF0C177}"/>
                </a:ext>
              </a:extLst>
            </p:cNvPr>
            <p:cNvSpPr txBox="1"/>
            <p:nvPr/>
          </p:nvSpPr>
          <p:spPr>
            <a:xfrm>
              <a:off x="3770528" y="1851778"/>
              <a:ext cx="5143228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2000" b="1">
                  <a:solidFill>
                    <a:srgbClr val="C00000"/>
                  </a:solidFill>
                </a:rPr>
                <a:t>对角线方法证明实数开区间</a:t>
              </a:r>
              <a:r>
                <a:rPr lang="en-US" altLang="zh-CN" sz="2000" b="1">
                  <a:solidFill>
                    <a:srgbClr val="C00000"/>
                  </a:solidFill>
                </a:rPr>
                <a:t>(0, 1)</a:t>
              </a:r>
              <a:r>
                <a:rPr lang="zh-CN" altLang="en-US" sz="2000" b="1">
                  <a:solidFill>
                    <a:srgbClr val="C00000"/>
                  </a:solidFill>
                </a:rPr>
                <a:t>不是可数集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BE37D9A-172D-4B90-8127-6482A6BB3CC1}"/>
                    </a:ext>
                  </a:extLst>
                </p:cNvPr>
                <p:cNvSpPr txBox="1"/>
                <p:nvPr/>
              </p:nvSpPr>
              <p:spPr>
                <a:xfrm>
                  <a:off x="993163" y="2287807"/>
                  <a:ext cx="7642281" cy="7232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若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(0, 1)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是可数集，则意味着在开区间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(0, 1)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的实数可排成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</m:oMath>
                  </a14:m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并根据它的十进制表示可形成一个无穷的实数表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BE37D9A-172D-4B90-8127-6482A6BB3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163" y="2287807"/>
                  <a:ext cx="7642281" cy="723275"/>
                </a:xfrm>
                <a:prstGeom prst="rect">
                  <a:avLst/>
                </a:prstGeom>
                <a:blipFill>
                  <a:blip r:embed="rId2"/>
                  <a:stretch>
                    <a:fillRect l="-718" t="-4202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DEEB10-7C5D-4E28-8447-4BF236F8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183498" y="3132892"/>
              <a:ext cx="3212983" cy="2147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46BDF8-BEB2-4DD4-88C0-84F081CA2485}"/>
                </a:ext>
              </a:extLst>
            </p:cNvPr>
            <p:cNvGrpSpPr/>
            <p:nvPr/>
          </p:nvGrpSpPr>
          <p:grpSpPr>
            <a:xfrm>
              <a:off x="4782893" y="3259612"/>
              <a:ext cx="6494767" cy="276999"/>
              <a:chOff x="5455347" y="3243699"/>
              <a:chExt cx="6494767" cy="276999"/>
            </a:xfrm>
            <a:solidFill>
              <a:schemeClr val="accent2">
                <a:lumMod val="20000"/>
                <a:lumOff val="80000"/>
                <a:alpha val="51000"/>
              </a:schemeClr>
            </a:solidFill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5C0E3F-607C-4BF5-9D4A-324BE53C7628}"/>
                  </a:ext>
                </a:extLst>
              </p:cNvPr>
              <p:cNvSpPr txBox="1"/>
              <p:nvPr/>
            </p:nvSpPr>
            <p:spPr>
              <a:xfrm>
                <a:off x="5455347" y="3243699"/>
                <a:ext cx="4085968" cy="276999"/>
              </a:xfrm>
              <a:prstGeom prst="rect">
                <a:avLst/>
              </a:prstGeom>
              <a:solidFill>
                <a:srgbClr val="F5E4D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但通过这个表的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对角线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可构造一个实数</a:t>
                </a: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FDE69AA-E149-4F3E-A840-D98B725BB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tretch>
                <a:fillRect/>
              </a:stretch>
            </p:blipFill>
            <p:spPr>
              <a:xfrm>
                <a:off x="9416836" y="3253800"/>
                <a:ext cx="2533278" cy="256798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68739F6-DCB4-418C-9E23-09F66331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6016020" y="3797489"/>
              <a:ext cx="4131084" cy="10059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92317DC-F018-4BBF-AF41-70D550C80DBD}"/>
                    </a:ext>
                  </a:extLst>
                </p:cNvPr>
                <p:cNvSpPr txBox="1"/>
                <p:nvPr/>
              </p:nvSpPr>
              <p:spPr>
                <a:xfrm>
                  <a:off x="5605706" y="5074439"/>
                  <a:ext cx="4951712" cy="99950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实数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的十进制表示小数的第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与上述实数表的第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个实数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的十进制表小数的第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C00000"/>
                      </a:solidFill>
                    </a:rPr>
                    <a:t>不相等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，从而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实数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</m:oMath>
                  </a14:m>
                  <a:r>
                    <a:rPr lang="zh-CN" altLang="en-US" b="1">
                      <a:solidFill>
                        <a:srgbClr val="C00000"/>
                      </a:solidFill>
                    </a:rPr>
                    <a:t>不等于上述实数表中任何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92317DC-F018-4BBF-AF41-70D550C80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06" y="5074439"/>
                  <a:ext cx="4951712" cy="999504"/>
                </a:xfrm>
                <a:prstGeom prst="rect">
                  <a:avLst/>
                </a:prstGeom>
                <a:blipFill>
                  <a:blip r:embed="rId6"/>
                  <a:stretch>
                    <a:fillRect l="-1108" t="-1220" r="-5542" b="-9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372C374-4C29-4210-BE0E-91D5072920BE}"/>
                    </a:ext>
                  </a:extLst>
                </p:cNvPr>
                <p:cNvSpPr txBox="1"/>
                <p:nvPr/>
              </p:nvSpPr>
              <p:spPr>
                <a:xfrm>
                  <a:off x="886988" y="5396605"/>
                  <a:ext cx="3927315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上述实数表不可能包括开区间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(0, 1)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的所有实数，从而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(0, 1)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不是可数集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372C374-4C29-4210-BE0E-91D507292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988" y="5396605"/>
                  <a:ext cx="3927315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398" t="-47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48B1C6A-AE96-4B1E-B152-B9F4DB906C2A}"/>
                </a:ext>
              </a:extLst>
            </p:cNvPr>
            <p:cNvSpPr/>
            <p:nvPr/>
          </p:nvSpPr>
          <p:spPr>
            <a:xfrm>
              <a:off x="725819" y="1776172"/>
              <a:ext cx="10740362" cy="4407539"/>
            </a:xfrm>
            <a:prstGeom prst="roundRect">
              <a:avLst>
                <a:gd name="adj" fmla="val 823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45B29A1A-98BD-428B-BE6C-8B8FF0D31B09}"/>
                </a:ext>
              </a:extLst>
            </p:cNvPr>
            <p:cNvSpPr/>
            <p:nvPr/>
          </p:nvSpPr>
          <p:spPr>
            <a:xfrm>
              <a:off x="2745391" y="3011082"/>
              <a:ext cx="105254" cy="1163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65C951A8-0793-4E5D-8F50-385531543B18}"/>
                </a:ext>
              </a:extLst>
            </p:cNvPr>
            <p:cNvSpPr/>
            <p:nvPr/>
          </p:nvSpPr>
          <p:spPr>
            <a:xfrm>
              <a:off x="4396481" y="3350669"/>
              <a:ext cx="386412" cy="93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A1F9FEA0-F5F2-422A-96A9-DD74E1D0C57D}"/>
                </a:ext>
              </a:extLst>
            </p:cNvPr>
            <p:cNvSpPr/>
            <p:nvPr/>
          </p:nvSpPr>
          <p:spPr>
            <a:xfrm>
              <a:off x="8038827" y="3536611"/>
              <a:ext cx="100158" cy="2485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F2D4DB97-75D1-4544-9DE0-049D668C527F}"/>
                </a:ext>
              </a:extLst>
            </p:cNvPr>
            <p:cNvSpPr/>
            <p:nvPr/>
          </p:nvSpPr>
          <p:spPr>
            <a:xfrm>
              <a:off x="8041790" y="4806594"/>
              <a:ext cx="97194" cy="2709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C55E4D50-8B6E-4BA3-BEF0-B656B0BE7B0E}"/>
                </a:ext>
              </a:extLst>
            </p:cNvPr>
            <p:cNvSpPr/>
            <p:nvPr/>
          </p:nvSpPr>
          <p:spPr>
            <a:xfrm>
              <a:off x="4814303" y="5670596"/>
              <a:ext cx="791403" cy="1085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6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52175" y="1269697"/>
            <a:ext cx="4391647" cy="245676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</a:rPr>
              <a:t>函数是一种特殊的关系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函数的基本概念，包括定义域、陪域、像、原像、像集、逆像集等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函数的单满性质，即单函数、满函数和双函数，以及函数复合运算与函数单满性质之间的联系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54D62-D95A-49D5-9CE8-5DF2CFBD3372}"/>
              </a:ext>
            </a:extLst>
          </p:cNvPr>
          <p:cNvSpPr txBox="1"/>
          <p:nvPr/>
        </p:nvSpPr>
        <p:spPr>
          <a:xfrm>
            <a:off x="852175" y="3966329"/>
            <a:ext cx="4391648" cy="2097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</a:rPr>
              <a:t>简单了解集合基数相关的知识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集合等势、自然数的集合论定义、有穷集、无穷集、集合基数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可数集和不可数集、康托尔定理、对角线法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5704315" y="1096952"/>
            <a:ext cx="5635510" cy="511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了解函数的基本概念，特别是单函数、满函数和双函数的基本概念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能够判断和证明一个函数是否是单函数、满函数和双函数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能计算两个函数的复合和一个函数的逆函数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能证明函数运算与函数单满性质之间的联系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能证明两个集合是否等势，证明一个集合是否是可数集</a:t>
            </a: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7.5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7.8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7.13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7.17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什么是函数？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3898EC-344B-45E6-9C89-3F45DB8A05ED}"/>
                  </a:ext>
                </a:extLst>
              </p:cNvPr>
              <p:cNvSpPr txBox="1"/>
              <p:nvPr/>
            </p:nvSpPr>
            <p:spPr>
              <a:xfrm>
                <a:off x="566058" y="1841242"/>
                <a:ext cx="5007429" cy="32899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函数是一种特殊的关系</a:t>
                </a:r>
              </a:p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关系是有序对的集合，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的关系以有序对形式建立集合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的元素与集合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的元素间的某种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对应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的函数也建立集合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的元素与集合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的元素间的对应，且要求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的每个元素都必须与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的唯一一个元素对应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3898EC-344B-45E6-9C89-3F45DB8A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" y="1841242"/>
                <a:ext cx="5007429" cy="3289940"/>
              </a:xfrm>
              <a:prstGeom prst="rect">
                <a:avLst/>
              </a:prstGeom>
              <a:blipFill>
                <a:blip r:embed="rId2"/>
                <a:stretch>
                  <a:fillRect l="-1340" r="-365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4D3402-19A3-40F5-9AF6-21AB6AE2999C}"/>
                  </a:ext>
                </a:extLst>
              </p:cNvPr>
              <p:cNvSpPr txBox="1"/>
              <p:nvPr/>
            </p:nvSpPr>
            <p:spPr>
              <a:xfrm>
                <a:off x="6618515" y="1789946"/>
                <a:ext cx="5050972" cy="33925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函数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(function)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的定义</a:t>
                </a:r>
                <a:endParaRPr lang="en-US" altLang="zh-CN" sz="2400" b="1">
                  <a:solidFill>
                    <a:srgbClr val="C00000"/>
                  </a:solidFill>
                  <a:latin typeface="+mn-ea"/>
                </a:endParaRPr>
              </a:p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，是笛卡尔积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的子集，且满足：对任意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有且只有唯一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存在且唯一，因此记为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下的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像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(image)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，而称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下的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原像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(pre-image)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4D3402-19A3-40F5-9AF6-21AB6AE29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15" y="1789946"/>
                <a:ext cx="5050972" cy="3392532"/>
              </a:xfrm>
              <a:prstGeom prst="rect">
                <a:avLst/>
              </a:prstGeom>
              <a:blipFill>
                <a:blip r:embed="rId3"/>
                <a:stretch>
                  <a:fillRect l="-1329" t="-719" r="-966" b="-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定义函数的元素枚举法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8A015E-B57B-4812-BC1C-445642A52616}"/>
                  </a:ext>
                </a:extLst>
              </p:cNvPr>
              <p:cNvSpPr txBox="1"/>
              <p:nvPr/>
            </p:nvSpPr>
            <p:spPr>
              <a:xfrm>
                <a:off x="2070555" y="1188916"/>
                <a:ext cx="8050887" cy="24109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定义函数的性质概括法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中学数学、大学高等数学或数学分析的函数通常是数集到数集的函数，一般用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函数表达式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定义，例如函数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这实际上是使用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性质概括法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给出了函数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的有序对集合</a:t>
                </a: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8A015E-B57B-4812-BC1C-445642A52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55" y="1188916"/>
                <a:ext cx="8050887" cy="2410916"/>
              </a:xfrm>
              <a:prstGeom prst="rect">
                <a:avLst/>
              </a:prstGeom>
              <a:blipFill>
                <a:blip r:embed="rId2"/>
                <a:stretch>
                  <a:fillRect l="-833" t="-1768" r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0C8C3E-B0C8-4F74-A8C8-5725669AA9A6}"/>
                  </a:ext>
                </a:extLst>
              </p:cNvPr>
              <p:cNvSpPr txBox="1"/>
              <p:nvPr/>
            </p:nvSpPr>
            <p:spPr>
              <a:xfrm>
                <a:off x="705531" y="3776500"/>
                <a:ext cx="10852747" cy="23596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C00000"/>
                    </a:solidFill>
                  </a:rPr>
                  <a:t>定义函数的元素枚举法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离散数学课程更常用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元素枚举法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定义函数，例如从集合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</m:t>
                    </m:r>
                    <m:r>
                      <m:rPr>
                        <m:lit/>
                      </m:rP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谈到函数人们更关注定义域元素的函数值，因此也经常使用下面的枚举方式定义函数</a:t>
                </a: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0C8C3E-B0C8-4F74-A8C8-5725669AA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1" y="3776500"/>
                <a:ext cx="10852747" cy="2359620"/>
              </a:xfrm>
              <a:prstGeom prst="rect">
                <a:avLst/>
              </a:prstGeom>
              <a:blipFill>
                <a:blip r:embed="rId3"/>
                <a:stretch>
                  <a:fillRect l="-618" t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函数是一种特殊的关系练习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A63AD7-1977-4585-8B8C-B05C3BB9EE45}"/>
              </a:ext>
            </a:extLst>
          </p:cNvPr>
          <p:cNvGrpSpPr/>
          <p:nvPr/>
        </p:nvGrpSpPr>
        <p:grpSpPr>
          <a:xfrm>
            <a:off x="852999" y="1326033"/>
            <a:ext cx="10485997" cy="3077766"/>
            <a:chOff x="853000" y="1356110"/>
            <a:chExt cx="10485997" cy="3077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A597907-CC82-4B18-9F04-FD903A7E95B0}"/>
                    </a:ext>
                  </a:extLst>
                </p:cNvPr>
                <p:cNvSpPr txBox="1"/>
                <p:nvPr/>
              </p:nvSpPr>
              <p:spPr>
                <a:xfrm>
                  <a:off x="853000" y="1356110"/>
                  <a:ext cx="10485997" cy="30777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。下面的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子集是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函数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的有</a:t>
                  </a:r>
                  <a:r>
                    <a:rPr lang="zh-CN" altLang="en-US" sz="2400" b="1"/>
                    <a:t>    </a:t>
                  </a:r>
                  <a:r>
                    <a:rPr lang="en-US" altLang="zh-CN" sz="2400" b="1">
                      <a:solidFill>
                        <a:srgbClr val="C00000"/>
                      </a:solidFill>
                    </a:rPr>
                    <a:t>C, E</a:t>
                  </a:r>
                  <a:r>
                    <a:rPr lang="en-US" altLang="zh-CN" sz="2400" b="1"/>
                    <a:t> 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A.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B.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C.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D.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E.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A597907-CC82-4B18-9F04-FD903A7E9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00" y="1356110"/>
                  <a:ext cx="10485997" cy="3077766"/>
                </a:xfrm>
                <a:prstGeom prst="rect">
                  <a:avLst/>
                </a:prstGeom>
                <a:blipFill>
                  <a:blip r:embed="rId2"/>
                  <a:stretch>
                    <a:fillRect l="-930" t="-2381" b="-39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0749C06-FCA4-49A4-A32B-47D794E5916C}"/>
                </a:ext>
              </a:extLst>
            </p:cNvPr>
            <p:cNvCxnSpPr>
              <a:cxnSpLocks/>
            </p:cNvCxnSpPr>
            <p:nvPr/>
          </p:nvCxnSpPr>
          <p:spPr>
            <a:xfrm>
              <a:off x="9808420" y="1776172"/>
              <a:ext cx="121700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FAAA54D-731D-44DF-8CA9-DD486FCF1E48}"/>
              </a:ext>
            </a:extLst>
          </p:cNvPr>
          <p:cNvSpPr txBox="1"/>
          <p:nvPr/>
        </p:nvSpPr>
        <p:spPr>
          <a:xfrm>
            <a:off x="9880783" y="1353515"/>
            <a:ext cx="1052545" cy="369332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(1)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函数是一种特殊的关系练习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A63AD7-1977-4585-8B8C-B05C3BB9EE45}"/>
              </a:ext>
            </a:extLst>
          </p:cNvPr>
          <p:cNvGrpSpPr/>
          <p:nvPr/>
        </p:nvGrpSpPr>
        <p:grpSpPr>
          <a:xfrm>
            <a:off x="852999" y="1326033"/>
            <a:ext cx="10485997" cy="3077766"/>
            <a:chOff x="853000" y="1356110"/>
            <a:chExt cx="10485997" cy="3077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A597907-CC82-4B18-9F04-FD903A7E95B0}"/>
                    </a:ext>
                  </a:extLst>
                </p:cNvPr>
                <p:cNvSpPr txBox="1"/>
                <p:nvPr/>
              </p:nvSpPr>
              <p:spPr>
                <a:xfrm>
                  <a:off x="853000" y="1356110"/>
                  <a:ext cx="10485997" cy="30777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。下面的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子集是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函数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的有</a:t>
                  </a:r>
                  <a:r>
                    <a:rPr lang="zh-CN" altLang="en-US" sz="2400" b="1"/>
                    <a:t>    </a:t>
                  </a:r>
                  <a:r>
                    <a:rPr lang="en-US" altLang="zh-CN" sz="2400" b="1">
                      <a:solidFill>
                        <a:srgbClr val="C00000"/>
                      </a:solidFill>
                    </a:rPr>
                    <a:t>C, E</a:t>
                  </a:r>
                  <a:r>
                    <a:rPr lang="en-US" altLang="zh-CN" sz="2400" b="1"/>
                    <a:t> 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A.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B.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C.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D.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002060"/>
                      </a:solidFill>
                    </a:rPr>
                    <a:t>E.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A597907-CC82-4B18-9F04-FD903A7E9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00" y="1356110"/>
                  <a:ext cx="10485997" cy="3077766"/>
                </a:xfrm>
                <a:prstGeom prst="rect">
                  <a:avLst/>
                </a:prstGeom>
                <a:blipFill>
                  <a:blip r:embed="rId2"/>
                  <a:stretch>
                    <a:fillRect l="-930" t="-2381" b="-39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0749C06-FCA4-49A4-A32B-47D794E5916C}"/>
                </a:ext>
              </a:extLst>
            </p:cNvPr>
            <p:cNvCxnSpPr>
              <a:cxnSpLocks/>
            </p:cNvCxnSpPr>
            <p:nvPr/>
          </p:nvCxnSpPr>
          <p:spPr>
            <a:xfrm>
              <a:off x="9808420" y="1776172"/>
              <a:ext cx="121700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8C1DBA-A1CC-4D56-A6D6-B63712C72207}"/>
                  </a:ext>
                </a:extLst>
              </p:cNvPr>
              <p:cNvSpPr txBox="1"/>
              <p:nvPr/>
            </p:nvSpPr>
            <p:spPr>
              <a:xfrm>
                <a:off x="1560179" y="4656402"/>
                <a:ext cx="9071638" cy="13234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不是函数，因为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的两个元素与之对应，即有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不是函数，因为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的两个元素与之对应，即有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不是函数，因为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没有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的元素与之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对应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8C1DBA-A1CC-4D56-A6D6-B63712C7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79" y="4656402"/>
                <a:ext cx="9071638" cy="1323439"/>
              </a:xfrm>
              <a:prstGeom prst="rect">
                <a:avLst/>
              </a:prstGeom>
              <a:blipFill>
                <a:blip r:embed="rId3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7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函数的像集和逆像集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E3D6D5-0E70-406E-84B9-4372E5A4189C}"/>
                  </a:ext>
                </a:extLst>
              </p:cNvPr>
              <p:cNvSpPr txBox="1"/>
              <p:nvPr/>
            </p:nvSpPr>
            <p:spPr>
              <a:xfrm>
                <a:off x="1533866" y="1615825"/>
                <a:ext cx="9124266" cy="31547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域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(domain)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、陪域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(codomain)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、像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(image)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集和逆像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(pre-image)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集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定义域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，或简称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域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陪域</a:t>
                </a:r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原像集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⊆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20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特别地，称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值域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(range)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E3D6D5-0E70-406E-84B9-4372E5A41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66" y="1615825"/>
                <a:ext cx="9124266" cy="3154710"/>
              </a:xfrm>
              <a:prstGeom prst="rect">
                <a:avLst/>
              </a:prstGeom>
              <a:blipFill>
                <a:blip r:embed="rId2"/>
                <a:stretch>
                  <a:fillRect l="-1003" t="-1351" r="-1003" b="-2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23BD61-2FD8-4037-BE33-36F3823080A4}"/>
                  </a:ext>
                </a:extLst>
              </p:cNvPr>
              <p:cNvSpPr txBox="1"/>
              <p:nvPr/>
            </p:nvSpPr>
            <p:spPr>
              <a:xfrm>
                <a:off x="1570047" y="5443366"/>
                <a:ext cx="9051904" cy="4070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是一个整体记号，对任意函数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都适用，不意味着函数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必然有逆函数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23BD61-2FD8-4037-BE33-36F382308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047" y="5443366"/>
                <a:ext cx="9051904" cy="407099"/>
              </a:xfrm>
              <a:prstGeom prst="rect">
                <a:avLst/>
              </a:prstGeom>
              <a:blipFill>
                <a:blip r:embed="rId3"/>
                <a:stretch>
                  <a:fillRect l="-337"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函数的像集和逆像集练习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A339C0-00E4-4275-9B0A-3C8766AEE678}"/>
              </a:ext>
            </a:extLst>
          </p:cNvPr>
          <p:cNvGrpSpPr/>
          <p:nvPr/>
        </p:nvGrpSpPr>
        <p:grpSpPr>
          <a:xfrm>
            <a:off x="1059126" y="1616136"/>
            <a:ext cx="8630883" cy="3941079"/>
            <a:chOff x="1059126" y="1616136"/>
            <a:chExt cx="8630883" cy="3941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FF6290B-E31F-431B-8D82-90AD332390A2}"/>
                    </a:ext>
                  </a:extLst>
                </p:cNvPr>
                <p:cNvSpPr txBox="1"/>
                <p:nvPr/>
              </p:nvSpPr>
              <p:spPr>
                <a:xfrm>
                  <a:off x="1059126" y="1616136"/>
                  <a:ext cx="8630883" cy="39410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zh-CN" altLang="en-US" sz="28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8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lit/>
                        </m:rPr>
                        <a:rPr lang="en-US" altLang="zh-C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12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800100" lvl="1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下的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像集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800100" lvl="1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下的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逆像集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12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800100" lvl="1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</a:t>
                  </a: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下的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像集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 = </m:t>
                      </m:r>
                      <m:r>
                        <m:rPr>
                          <m:lit/>
                        </m:rPr>
                        <a:rPr lang="en-US" altLang="zh-CN" sz="24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800100" lvl="1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</a:t>
                  </a: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𝑻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chemeClr val="accent4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下的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+mn-ea"/>
                    </a:rPr>
                    <a:t>逆像集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𝑻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FF6290B-E31F-431B-8D82-90AD3323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126" y="1616136"/>
                  <a:ext cx="8630883" cy="3941079"/>
                </a:xfrm>
                <a:prstGeom prst="rect">
                  <a:avLst/>
                </a:prstGeom>
                <a:blipFill>
                  <a:blip r:embed="rId2"/>
                  <a:stretch>
                    <a:fillRect l="-1483" t="-1855" b="-2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D906F1F-3430-4906-8286-EA3BC945B15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052" y="3302366"/>
              <a:ext cx="1085439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502940-8C86-4736-A2A2-F17947C2F29A}"/>
                </a:ext>
              </a:extLst>
            </p:cNvPr>
            <p:cNvCxnSpPr>
              <a:cxnSpLocks/>
            </p:cNvCxnSpPr>
            <p:nvPr/>
          </p:nvCxnSpPr>
          <p:spPr>
            <a:xfrm>
              <a:off x="8033344" y="3849471"/>
              <a:ext cx="1110656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64A01A1-2A02-4B47-B3B2-B942209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54" y="4967802"/>
              <a:ext cx="1130391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49C03C-4F59-425F-9556-80E626C13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33344" y="5499108"/>
              <a:ext cx="1268538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4FE182F-8666-427F-A293-46C3A6C38ABD}"/>
                </a:ext>
              </a:extLst>
            </p:cNvPr>
            <p:cNvSpPr txBox="1"/>
            <p:nvPr/>
          </p:nvSpPr>
          <p:spPr>
            <a:xfrm>
              <a:off x="7848052" y="2920974"/>
              <a:ext cx="1052545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(1)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9DF0DFB-E95F-4EA0-9D49-9EB561C42205}"/>
                </a:ext>
              </a:extLst>
            </p:cNvPr>
            <p:cNvSpPr txBox="1"/>
            <p:nvPr/>
          </p:nvSpPr>
          <p:spPr>
            <a:xfrm>
              <a:off x="8051980" y="3452279"/>
              <a:ext cx="1052545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(2)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0C220F3-FA58-4750-893D-488AD86659E7}"/>
                </a:ext>
              </a:extLst>
            </p:cNvPr>
            <p:cNvSpPr txBox="1"/>
            <p:nvPr/>
          </p:nvSpPr>
          <p:spPr>
            <a:xfrm>
              <a:off x="7914932" y="4576093"/>
              <a:ext cx="1085439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(3)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3666E2-4B63-4B37-9A13-52525DB230E1}"/>
                </a:ext>
              </a:extLst>
            </p:cNvPr>
            <p:cNvSpPr txBox="1"/>
            <p:nvPr/>
          </p:nvSpPr>
          <p:spPr>
            <a:xfrm>
              <a:off x="8020188" y="5095337"/>
              <a:ext cx="1281693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(4)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函数的基本概念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第二十二讲  函数基础知识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/29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函数的像集和逆像集练习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F6290B-E31F-431B-8D82-90AD332390A2}"/>
                  </a:ext>
                </a:extLst>
              </p:cNvPr>
              <p:cNvSpPr txBox="1"/>
              <p:nvPr/>
            </p:nvSpPr>
            <p:spPr>
              <a:xfrm>
                <a:off x="1059126" y="1616136"/>
                <a:ext cx="8630883" cy="39410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m:rPr>
                        <m:lit/>
                      </m:rP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8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 = </m:t>
                    </m:r>
                    <m:r>
                      <m:rPr>
                        <m:lit/>
                      </m:rP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𝑻</m:t>
                        </m:r>
                      </m:e>
                    </m:d>
                    <m:r>
                      <a:rPr lang="en-US" altLang="zh-CN" sz="24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F6290B-E31F-431B-8D82-90AD3323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26" y="1616136"/>
                <a:ext cx="8630883" cy="3941079"/>
              </a:xfrm>
              <a:prstGeom prst="rect">
                <a:avLst/>
              </a:prstGeom>
              <a:blipFill>
                <a:blip r:embed="rId2"/>
                <a:stretch>
                  <a:fillRect l="-1483" t="-1855" b="-2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D906F1F-3430-4906-8286-EA3BC945B158}"/>
              </a:ext>
            </a:extLst>
          </p:cNvPr>
          <p:cNvCxnSpPr>
            <a:cxnSpLocks/>
          </p:cNvCxnSpPr>
          <p:nvPr/>
        </p:nvCxnSpPr>
        <p:spPr>
          <a:xfrm>
            <a:off x="7848052" y="3302366"/>
            <a:ext cx="1085439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4502940-8C86-4736-A2A2-F17947C2F29A}"/>
              </a:ext>
            </a:extLst>
          </p:cNvPr>
          <p:cNvCxnSpPr>
            <a:cxnSpLocks/>
          </p:cNvCxnSpPr>
          <p:nvPr/>
        </p:nvCxnSpPr>
        <p:spPr>
          <a:xfrm>
            <a:off x="8033344" y="3849471"/>
            <a:ext cx="1110656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4A01A1-2A02-4B47-B3B2-B9422091D7EB}"/>
              </a:ext>
            </a:extLst>
          </p:cNvPr>
          <p:cNvCxnSpPr>
            <a:cxnSpLocks/>
          </p:cNvCxnSpPr>
          <p:nvPr/>
        </p:nvCxnSpPr>
        <p:spPr>
          <a:xfrm>
            <a:off x="7908354" y="4967802"/>
            <a:ext cx="1130391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49C03C-4F59-425F-9556-80E626C13D71}"/>
              </a:ext>
            </a:extLst>
          </p:cNvPr>
          <p:cNvCxnSpPr>
            <a:cxnSpLocks/>
          </p:cNvCxnSpPr>
          <p:nvPr/>
        </p:nvCxnSpPr>
        <p:spPr>
          <a:xfrm>
            <a:off x="8033344" y="5499108"/>
            <a:ext cx="1268538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2738</Words>
  <Application>Microsoft Office PowerPoint</Application>
  <PresentationFormat>宽屏</PresentationFormat>
  <Paragraphs>410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201</cp:lastModifiedBy>
  <cp:revision>75</cp:revision>
  <dcterms:created xsi:type="dcterms:W3CDTF">2022-01-01T06:39:40Z</dcterms:created>
  <dcterms:modified xsi:type="dcterms:W3CDTF">2022-05-10T10:10:27Z</dcterms:modified>
</cp:coreProperties>
</file>