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57" r:id="rId4"/>
    <p:sldId id="281" r:id="rId5"/>
    <p:sldId id="284" r:id="rId6"/>
    <p:sldId id="287" r:id="rId7"/>
    <p:sldId id="286" r:id="rId8"/>
    <p:sldId id="285" r:id="rId9"/>
    <p:sldId id="288" r:id="rId10"/>
    <p:sldId id="289" r:id="rId11"/>
    <p:sldId id="290" r:id="rId12"/>
    <p:sldId id="291" r:id="rId13"/>
    <p:sldId id="294" r:id="rId14"/>
    <p:sldId id="292" r:id="rId15"/>
    <p:sldId id="295" r:id="rId16"/>
    <p:sldId id="261" r:id="rId17"/>
    <p:sldId id="297" r:id="rId18"/>
    <p:sldId id="296" r:id="rId19"/>
    <p:sldId id="298" r:id="rId20"/>
    <p:sldId id="300" r:id="rId21"/>
    <p:sldId id="282" r:id="rId22"/>
    <p:sldId id="299" r:id="rId23"/>
    <p:sldId id="301" r:id="rId24"/>
    <p:sldId id="260" r:id="rId25"/>
    <p:sldId id="302" r:id="rId26"/>
    <p:sldId id="303" r:id="rId27"/>
    <p:sldId id="304" r:id="rId28"/>
    <p:sldId id="283" r:id="rId29"/>
    <p:sldId id="305" r:id="rId30"/>
    <p:sldId id="272" r:id="rId31"/>
    <p:sldId id="306" r:id="rId32"/>
    <p:sldId id="280" r:id="rId33"/>
    <p:sldId id="26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5FB"/>
    <a:srgbClr val="F8FBF5"/>
    <a:srgbClr val="F7FAFD"/>
    <a:srgbClr val="ECF3E8"/>
    <a:srgbClr val="F8F8F8"/>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116" y="2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6AC60E-F03F-4454-8A79-8115F987D13F}"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7FE26-81F9-4D19-8318-9E65CC6CDC07}" type="slidenum">
              <a:rPr lang="zh-CN" altLang="en-US" smtClean="0"/>
              <a:t>‹#›</a:t>
            </a:fld>
            <a:endParaRPr lang="zh-CN" altLang="en-US"/>
          </a:p>
        </p:txBody>
      </p:sp>
    </p:spTree>
    <p:extLst>
      <p:ext uri="{BB962C8B-B14F-4D97-AF65-F5344CB8AC3E}">
        <p14:creationId xmlns:p14="http://schemas.microsoft.com/office/powerpoint/2010/main" val="264983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B97FE26-81F9-4D19-8318-9E65CC6CDC07}" type="slidenum">
              <a:rPr lang="zh-CN" altLang="en-US" smtClean="0"/>
              <a:t>6</a:t>
            </a:fld>
            <a:endParaRPr lang="zh-CN" altLang="en-US"/>
          </a:p>
        </p:txBody>
      </p:sp>
    </p:spTree>
    <p:extLst>
      <p:ext uri="{BB962C8B-B14F-4D97-AF65-F5344CB8AC3E}">
        <p14:creationId xmlns:p14="http://schemas.microsoft.com/office/powerpoint/2010/main" val="135903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2022/5/11</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42.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emf"/><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740226" y="1171843"/>
            <a:ext cx="1071154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第二十三讲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函数增长与算法效率分析</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dirty="0">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5</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组合函数的增长情况</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E119F61-0321-4B1F-890C-E52598980B92}"/>
                  </a:ext>
                </a:extLst>
              </p:cNvPr>
              <p:cNvSpPr txBox="1"/>
              <p:nvPr/>
            </p:nvSpPr>
            <p:spPr>
              <a:xfrm>
                <a:off x="776252" y="1411425"/>
                <a:ext cx="6302124" cy="86177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基于常见函数的增长情况，再利用大</a:t>
                </a:r>
                <a14:m>
                  <m:oMath xmlns:m="http://schemas.openxmlformats.org/officeDocument/2006/math">
                    <m:r>
                      <a:rPr lang="en-US" altLang="zh-CN" sz="2000" b="1" i="1" smtClean="0">
                        <a:solidFill>
                          <a:srgbClr val="002060"/>
                        </a:solidFill>
                        <a:latin typeface="Cambria Math" panose="02040503050406030204" pitchFamily="18" charset="0"/>
                      </a:rPr>
                      <m:t>𝑶</m:t>
                    </m:r>
                  </m:oMath>
                </a14:m>
                <a:r>
                  <a:rPr lang="zh-CN" altLang="en-US" sz="2000" b="1">
                    <a:solidFill>
                      <a:srgbClr val="002060"/>
                    </a:solidFill>
                    <a:latin typeface="楷体" panose="02010609060101010101" pitchFamily="49" charset="-122"/>
                    <a:ea typeface="楷体" panose="02010609060101010101" pitchFamily="49" charset="-122"/>
                  </a:rPr>
                  <a:t>记号的基本性质</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可得到由这些函数</a:t>
                </a:r>
                <a:r>
                  <a:rPr lang="zh-CN" altLang="en-US" sz="2000" b="1">
                    <a:solidFill>
                      <a:srgbClr val="C00000"/>
                    </a:solidFill>
                  </a:rPr>
                  <a:t>组合而成的函数</a:t>
                </a:r>
                <a:r>
                  <a:rPr lang="zh-CN" altLang="en-US" sz="2000" b="1">
                    <a:solidFill>
                      <a:schemeClr val="accent6">
                        <a:lumMod val="50000"/>
                      </a:schemeClr>
                    </a:solidFill>
                  </a:rPr>
                  <a:t>的增长情况</a:t>
                </a:r>
              </a:p>
            </p:txBody>
          </p:sp>
        </mc:Choice>
        <mc:Fallback xmlns="">
          <p:sp>
            <p:nvSpPr>
              <p:cNvPr id="2" name="文本框 1">
                <a:extLst>
                  <a:ext uri="{FF2B5EF4-FFF2-40B4-BE49-F238E27FC236}">
                    <a16:creationId xmlns:a16="http://schemas.microsoft.com/office/drawing/2014/main" id="{2E119F61-0321-4B1F-890C-E52598980B92}"/>
                  </a:ext>
                </a:extLst>
              </p:cNvPr>
              <p:cNvSpPr txBox="1">
                <a:spLocks noRot="1" noChangeAspect="1" noMove="1" noResize="1" noEditPoints="1" noAdjustHandles="1" noChangeArrowheads="1" noChangeShapeType="1" noTextEdit="1"/>
              </p:cNvSpPr>
              <p:nvPr/>
            </p:nvSpPr>
            <p:spPr>
              <a:xfrm>
                <a:off x="776252" y="1411425"/>
                <a:ext cx="6302124" cy="861774"/>
              </a:xfrm>
              <a:prstGeom prst="rect">
                <a:avLst/>
              </a:prstGeom>
              <a:blipFill>
                <a:blip r:embed="rId2"/>
                <a:stretch>
                  <a:fillRect l="-967" t="-5674" r="-97" b="-120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EA1C289-225B-44FC-907B-E4CB7ED98A30}"/>
                  </a:ext>
                </a:extLst>
              </p:cNvPr>
              <p:cNvSpPr txBox="1"/>
              <p:nvPr/>
            </p:nvSpPr>
            <p:spPr>
              <a:xfrm>
                <a:off x="776252" y="2847912"/>
                <a:ext cx="9532127" cy="552972"/>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给出函数</a:t>
                </a:r>
                <a14:m>
                  <m:oMath xmlns:m="http://schemas.openxmlformats.org/officeDocument/2006/math">
                    <m:r>
                      <a:rPr lang="en-US" altLang="zh-CN" sz="2000" b="1" i="1" smtClean="0">
                        <a:solidFill>
                          <a:srgbClr val="002060"/>
                        </a:solidFill>
                        <a:latin typeface="Cambria Math" panose="02040503050406030204" pitchFamily="18" charset="0"/>
                      </a:rPr>
                      <m:t>𝒇</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𝒏</m:t>
                        </m:r>
                      </m:e>
                    </m:d>
                    <m:r>
                      <a:rPr lang="en-US" altLang="zh-CN" sz="2000" b="1" i="1" smtClean="0">
                        <a:solidFill>
                          <a:srgbClr val="002060"/>
                        </a:solidFill>
                        <a:latin typeface="Cambria Math" panose="02040503050406030204" pitchFamily="18" charset="0"/>
                      </a:rPr>
                      <m:t>=</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𝟐</m:t>
                            </m:r>
                          </m:e>
                          <m:sup>
                            <m:r>
                              <a:rPr lang="en-US" altLang="zh-CN" sz="2000" b="1" i="1" smtClean="0">
                                <a:solidFill>
                                  <a:srgbClr val="002060"/>
                                </a:solidFill>
                                <a:latin typeface="Cambria Math" panose="02040503050406030204" pitchFamily="18" charset="0"/>
                              </a:rPr>
                              <m:t>𝒏</m:t>
                            </m:r>
                          </m:sup>
                        </m:sSup>
                      </m:e>
                    </m:d>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m:t>
                        </m:r>
                        <m:r>
                          <a:rPr lang="en-US" altLang="zh-CN" sz="2000" b="1" i="0" smtClean="0">
                            <a:solidFill>
                              <a:srgbClr val="002060"/>
                            </a:solidFill>
                            <a:latin typeface="Cambria Math" panose="02040503050406030204" pitchFamily="18" charset="0"/>
                          </a:rPr>
                          <m:t>𝐥𝐨𝐠</m:t>
                        </m:r>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𝟐</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e>
                        </m:d>
                      </m:e>
                    </m:d>
                  </m:oMath>
                </a14:m>
                <a:r>
                  <a:rPr lang="zh-CN" altLang="en-US" sz="2000" b="1">
                    <a:solidFill>
                      <a:srgbClr val="C00000"/>
                    </a:solidFill>
                    <a:latin typeface="+mn-ea"/>
                  </a:rPr>
                  <a:t>尽可能好</a:t>
                </a:r>
                <a:r>
                  <a:rPr lang="zh-CN" altLang="en-US" sz="2000" b="1">
                    <a:solidFill>
                      <a:srgbClr val="002060"/>
                    </a:solidFill>
                    <a:latin typeface="楷体" panose="02010609060101010101" pitchFamily="49" charset="-122"/>
                    <a:ea typeface="楷体" panose="02010609060101010101" pitchFamily="49" charset="-122"/>
                  </a:rPr>
                  <a:t>的大</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𝑶</m:t>
                    </m:r>
                  </m:oMath>
                </a14:m>
                <a:r>
                  <a:rPr lang="zh-CN" altLang="en-US" sz="2000" b="1">
                    <a:solidFill>
                      <a:srgbClr val="002060"/>
                    </a:solidFill>
                    <a:latin typeface="楷体" panose="02010609060101010101" pitchFamily="49" charset="-122"/>
                    <a:ea typeface="楷体" panose="02010609060101010101" pitchFamily="49" charset="-122"/>
                  </a:rPr>
                  <a:t>估计</a:t>
                </a:r>
                <a:r>
                  <a:rPr lang="en-US" altLang="zh-CN" sz="2000" b="1">
                    <a:solidFill>
                      <a:srgbClr val="002060"/>
                    </a:solidFill>
                    <a:latin typeface="+mn-ea"/>
                  </a:rPr>
                  <a:t>(big-</a:t>
                </a:r>
                <a14:m>
                  <m:oMath xmlns:m="http://schemas.openxmlformats.org/officeDocument/2006/math">
                    <m:r>
                      <a:rPr lang="en-US" altLang="zh-CN" sz="2000" b="1" i="1" smtClean="0">
                        <a:solidFill>
                          <a:srgbClr val="002060"/>
                        </a:solidFill>
                        <a:latin typeface="Cambria Math" panose="02040503050406030204" pitchFamily="18" charset="0"/>
                      </a:rPr>
                      <m:t>𝑶</m:t>
                    </m:r>
                  </m:oMath>
                </a14:m>
                <a:r>
                  <a:rPr lang="en-US" altLang="zh-CN" sz="2000" b="1">
                    <a:solidFill>
                      <a:srgbClr val="002060"/>
                    </a:solidFill>
                    <a:latin typeface="+mn-ea"/>
                  </a:rPr>
                  <a:t> estimate)</a:t>
                </a:r>
              </a:p>
            </p:txBody>
          </p:sp>
        </mc:Choice>
        <mc:Fallback xmlns="">
          <p:sp>
            <p:nvSpPr>
              <p:cNvPr id="3" name="文本框 2">
                <a:extLst>
                  <a:ext uri="{FF2B5EF4-FFF2-40B4-BE49-F238E27FC236}">
                    <a16:creationId xmlns:a16="http://schemas.microsoft.com/office/drawing/2014/main" id="{DEA1C289-225B-44FC-907B-E4CB7ED98A30}"/>
                  </a:ext>
                </a:extLst>
              </p:cNvPr>
              <p:cNvSpPr txBox="1">
                <a:spLocks noRot="1" noChangeAspect="1" noMove="1" noResize="1" noEditPoints="1" noAdjustHandles="1" noChangeArrowheads="1" noChangeShapeType="1" noTextEdit="1"/>
              </p:cNvSpPr>
              <p:nvPr/>
            </p:nvSpPr>
            <p:spPr>
              <a:xfrm>
                <a:off x="776252" y="2847912"/>
                <a:ext cx="9532127" cy="552972"/>
              </a:xfrm>
              <a:prstGeom prst="rect">
                <a:avLst/>
              </a:prstGeom>
              <a:blipFill>
                <a:blip r:embed="rId3"/>
                <a:stretch>
                  <a:fillRect l="-639" b="-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B403840-8906-4697-84FE-6F8CDE9C95FB}"/>
                  </a:ext>
                </a:extLst>
              </p:cNvPr>
              <p:cNvSpPr txBox="1"/>
              <p:nvPr/>
            </p:nvSpPr>
            <p:spPr>
              <a:xfrm>
                <a:off x="776252" y="3764777"/>
                <a:ext cx="7571759" cy="1924438"/>
              </a:xfrm>
              <a:prstGeom prst="rect">
                <a:avLst/>
              </a:prstGeom>
              <a:solidFill>
                <a:schemeClr val="accent4">
                  <a:lumMod val="20000"/>
                  <a:lumOff val="80000"/>
                  <a:alpha val="25000"/>
                </a:schemeClr>
              </a:solidFill>
            </p:spPr>
            <p:txBody>
              <a:bodyPr wrap="square" rtlCol="0">
                <a:spAutoFit/>
              </a:bodyPr>
              <a:lstStyle/>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因为</a:t>
                </a:r>
                <a14:m>
                  <m:oMath xmlns:m="http://schemas.openxmlformats.org/officeDocument/2006/math">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𝑶</m:t>
                    </m:r>
                  </m:oMath>
                </a14:m>
                <a:r>
                  <a:rPr lang="en-US" altLang="zh-CN"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m:t>
                    </m:r>
                  </m:oMath>
                </a14:m>
                <a:r>
                  <a:rPr lang="en-US" altLang="zh-CN" sz="2000" b="1">
                    <a:solidFill>
                      <a:schemeClr val="tx2">
                        <a:lumMod val="50000"/>
                      </a:schemeClr>
                    </a:solidFill>
                  </a:rPr>
                  <a:t>)</a:t>
                </a:r>
                <a:r>
                  <a:rPr lang="zh-CN" altLang="en-US" sz="2000" b="1">
                    <a:solidFill>
                      <a:schemeClr val="tx2">
                        <a:lumMod val="50000"/>
                      </a:schemeClr>
                    </a:solidFill>
                  </a:rPr>
                  <a:t>，但</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𝑶</m:t>
                    </m:r>
                  </m:oMath>
                </a14:m>
                <a:r>
                  <a:rPr lang="en-US" altLang="zh-CN"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m:t>
                    </m:r>
                  </m:oMath>
                </a14:m>
                <a:r>
                  <a:rPr lang="en-US" altLang="zh-CN" sz="2000" b="1">
                    <a:solidFill>
                      <a:schemeClr val="tx2">
                        <a:lumMod val="50000"/>
                      </a:schemeClr>
                    </a:solidFill>
                  </a:rPr>
                  <a:t>)</a:t>
                </a:r>
                <a:r>
                  <a:rPr lang="zh-CN" altLang="en-US" sz="2000" b="1">
                    <a:solidFill>
                      <a:schemeClr val="tx2">
                        <a:lumMod val="50000"/>
                      </a:schemeClr>
                    </a:solidFill>
                  </a:rPr>
                  <a:t>不是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𝑶</m:t>
                    </m:r>
                  </m:oMath>
                </a14:m>
                <a:r>
                  <a:rPr lang="en-US" altLang="zh-CN" sz="2000" b="1">
                    <a:solidFill>
                      <a:schemeClr val="tx2">
                        <a:lumMod val="50000"/>
                      </a:schemeClr>
                    </a:solidFill>
                  </a:rPr>
                  <a:t>(</a:t>
                </a:r>
                <a14:m>
                  <m:oMath xmlns:m="http://schemas.openxmlformats.org/officeDocument/2006/math">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oMath>
                </a14:m>
                <a:r>
                  <a:rPr lang="en-US" altLang="zh-CN" sz="2000" b="1">
                    <a:solidFill>
                      <a:schemeClr val="tx2">
                        <a:lumMod val="50000"/>
                      </a:schemeClr>
                    </a:solidFill>
                  </a:rPr>
                  <a:t>)</a:t>
                </a:r>
                <a:r>
                  <a:rPr lang="zh-CN" altLang="en-US" sz="2000" b="1">
                    <a:solidFill>
                      <a:schemeClr val="tx2">
                        <a:lumMod val="50000"/>
                      </a:schemeClr>
                    </a:solidFill>
                  </a:rPr>
                  <a:t>，因此</a:t>
                </a:r>
                <a14:m>
                  <m:oMath xmlns:m="http://schemas.openxmlformats.org/officeDocument/2006/math">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e>
                    </m:d>
                  </m:oMath>
                </a14:m>
                <a:r>
                  <a:rPr lang="zh-CN" altLang="en-US" sz="2000" b="1">
                    <a:solidFill>
                      <a:schemeClr val="tx2">
                        <a:lumMod val="50000"/>
                      </a:schemeClr>
                    </a:solidFill>
                  </a:rPr>
                  <a:t>是</a:t>
                </a:r>
                <a14:m>
                  <m:oMath xmlns:m="http://schemas.openxmlformats.org/officeDocument/2006/math">
                    <m:r>
                      <a:rPr lang="en-US" altLang="zh-CN" sz="2000" b="1" i="1" smtClean="0">
                        <a:solidFill>
                          <a:srgbClr val="C00000"/>
                        </a:solidFill>
                        <a:latin typeface="Cambria Math" panose="02040503050406030204" pitchFamily="18" charset="0"/>
                      </a:rPr>
                      <m:t>𝑶</m:t>
                    </m:r>
                  </m:oMath>
                </a14:m>
                <a:r>
                  <a:rPr lang="en-US" altLang="zh-CN" sz="2000" b="1">
                    <a:solidFill>
                      <a:srgbClr val="C00000"/>
                    </a:solidFill>
                  </a:rPr>
                  <a:t>(</a:t>
                </a:r>
                <a14:m>
                  <m:oMath xmlns:m="http://schemas.openxmlformats.org/officeDocument/2006/math">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a:t>
                </a:r>
                <a:r>
                  <a:rPr lang="zh-CN" altLang="en-US" sz="2000" b="1">
                    <a:solidFill>
                      <a:schemeClr val="tx2">
                        <a:lumMod val="50000"/>
                      </a:schemeClr>
                    </a:solidFill>
                  </a:rPr>
                  <a:t>。</a:t>
                </a:r>
                <a:endParaRPr lang="en-US" altLang="zh-CN" sz="2000" b="1">
                  <a:solidFill>
                    <a:schemeClr val="tx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而</a:t>
                </a:r>
                <a14:m>
                  <m:oMath xmlns:m="http://schemas.openxmlformats.org/officeDocument/2006/math">
                    <m:r>
                      <a:rPr lang="en-US" altLang="zh-CN" sz="2000" b="1" i="0" smtClean="0">
                        <a:solidFill>
                          <a:schemeClr val="tx2">
                            <a:lumMod val="50000"/>
                          </a:schemeClr>
                        </a:solidFill>
                        <a:latin typeface="Cambria Math" panose="02040503050406030204" pitchFamily="18" charset="0"/>
                      </a:rPr>
                      <m:t>𝐥𝐨𝐠</m:t>
                    </m:r>
                    <m:d>
                      <m:dPr>
                        <m:ctrlPr>
                          <a:rPr lang="en-US" altLang="zh-CN" sz="2000" b="1" i="1" smtClean="0">
                            <a:solidFill>
                              <a:schemeClr val="tx2">
                                <a:lumMod val="50000"/>
                              </a:schemeClr>
                            </a:solidFill>
                            <a:latin typeface="Cambria Math" panose="02040503050406030204" pitchFamily="18" charset="0"/>
                          </a:rPr>
                        </m:ctrlPr>
                      </m:dPr>
                      <m:e>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𝟐</m:t>
                            </m:r>
                          </m:sup>
                        </m:sSup>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𝟏</m:t>
                        </m:r>
                      </m:e>
                    </m:d>
                  </m:oMath>
                </a14:m>
                <a:r>
                  <a:rPr lang="zh-CN" altLang="en-US" sz="2000" b="1">
                    <a:solidFill>
                      <a:schemeClr val="tx2">
                        <a:lumMod val="50000"/>
                      </a:schemeClr>
                    </a:solidFill>
                  </a:rPr>
                  <a:t>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𝑶</m:t>
                    </m:r>
                    <m:d>
                      <m:dPr>
                        <m:ctrlPr>
                          <a:rPr lang="en-US" altLang="zh-CN" sz="2000" b="1" i="1" smtClean="0">
                            <a:solidFill>
                              <a:schemeClr val="tx2">
                                <a:lumMod val="50000"/>
                              </a:schemeClr>
                            </a:solidFill>
                            <a:latin typeface="Cambria Math" panose="02040503050406030204" pitchFamily="18" charset="0"/>
                          </a:rPr>
                        </m:ctrlPr>
                      </m:dPr>
                      <m:e>
                        <m:r>
                          <a:rPr lang="en-US" altLang="zh-CN" sz="2000" b="1" i="0" smtClean="0">
                            <a:solidFill>
                              <a:schemeClr val="tx2">
                                <a:lumMod val="50000"/>
                              </a:schemeClr>
                            </a:solidFill>
                            <a:latin typeface="Cambria Math" panose="02040503050406030204" pitchFamily="18" charset="0"/>
                          </a:rPr>
                          <m:t>𝐥𝐨𝐠</m:t>
                        </m:r>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𝒏</m:t>
                        </m:r>
                      </m:e>
                    </m:d>
                  </m:oMath>
                </a14:m>
                <a:r>
                  <a:rPr lang="zh-CN" altLang="en-US" sz="2000" b="1">
                    <a:solidFill>
                      <a:schemeClr val="tx2">
                        <a:lumMod val="50000"/>
                      </a:schemeClr>
                    </a:solidFill>
                  </a:rPr>
                  <a:t>，也是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𝑶</m:t>
                    </m:r>
                    <m:d>
                      <m:dPr>
                        <m:ctrlPr>
                          <a:rPr lang="en-US" altLang="zh-CN" sz="2000" b="1" i="1" smtClean="0">
                            <a:solidFill>
                              <a:schemeClr val="tx2">
                                <a:lumMod val="50000"/>
                              </a:schemeClr>
                            </a:solidFill>
                            <a:latin typeface="Cambria Math" panose="02040503050406030204" pitchFamily="18" charset="0"/>
                          </a:rPr>
                        </m:ctrlPr>
                      </m:dPr>
                      <m:e>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𝟑</m:t>
                            </m:r>
                          </m:sup>
                        </m:sSup>
                      </m:e>
                    </m:d>
                  </m:oMath>
                </a14:m>
                <a:r>
                  <a:rPr lang="zh-CN" altLang="en-US" sz="2000" b="1">
                    <a:solidFill>
                      <a:schemeClr val="tx2">
                        <a:lumMod val="50000"/>
                      </a:schemeClr>
                    </a:solidFill>
                  </a:rPr>
                  <a:t>，但</a:t>
                </a:r>
                <a14:m>
                  <m:oMath xmlns:m="http://schemas.openxmlformats.org/officeDocument/2006/math">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𝟑</m:t>
                        </m:r>
                      </m:sup>
                    </m:sSup>
                  </m:oMath>
                </a14:m>
                <a:r>
                  <a:rPr lang="zh-CN" altLang="en-US" sz="2000" b="1">
                    <a:solidFill>
                      <a:schemeClr val="tx2">
                        <a:lumMod val="50000"/>
                      </a:schemeClr>
                    </a:solidFill>
                  </a:rPr>
                  <a:t>不是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𝑶</m:t>
                    </m:r>
                    <m:d>
                      <m:dPr>
                        <m:ctrlPr>
                          <a:rPr lang="en-US" altLang="zh-CN" sz="2000" b="1" i="1" smtClean="0">
                            <a:solidFill>
                              <a:schemeClr val="tx2">
                                <a:lumMod val="50000"/>
                              </a:schemeClr>
                            </a:solidFill>
                            <a:latin typeface="Cambria Math" panose="02040503050406030204" pitchFamily="18" charset="0"/>
                          </a:rPr>
                        </m:ctrlPr>
                      </m:dPr>
                      <m:e>
                        <m:r>
                          <a:rPr lang="en-US" altLang="zh-CN" sz="2000" b="1" i="0" smtClean="0">
                            <a:solidFill>
                              <a:schemeClr val="tx2">
                                <a:lumMod val="50000"/>
                              </a:schemeClr>
                            </a:solidFill>
                            <a:latin typeface="Cambria Math" panose="02040503050406030204" pitchFamily="18" charset="0"/>
                          </a:rPr>
                          <m:t>𝐥𝐨𝐠</m:t>
                        </m:r>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𝒏</m:t>
                        </m:r>
                      </m:e>
                    </m:d>
                  </m:oMath>
                </a14:m>
                <a:r>
                  <a:rPr lang="zh-CN" altLang="en-US" sz="2000" b="1">
                    <a:solidFill>
                      <a:schemeClr val="tx2">
                        <a:lumMod val="50000"/>
                      </a:schemeClr>
                    </a:solidFill>
                  </a:rPr>
                  <a:t>，因此</a:t>
                </a:r>
                <a14:m>
                  <m:oMath xmlns:m="http://schemas.openxmlformats.org/officeDocument/2006/math">
                    <m:d>
                      <m:dPr>
                        <m:ctrlPr>
                          <a:rPr lang="en-US" altLang="zh-CN" sz="2000" b="1" i="1" smtClean="0">
                            <a:solidFill>
                              <a:schemeClr val="tx2">
                                <a:lumMod val="50000"/>
                              </a:schemeClr>
                            </a:solidFill>
                            <a:latin typeface="Cambria Math" panose="02040503050406030204" pitchFamily="18" charset="0"/>
                          </a:rPr>
                        </m:ctrlPr>
                      </m:dPr>
                      <m:e>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𝟑</m:t>
                            </m:r>
                          </m:sup>
                        </m:sSup>
                        <m:r>
                          <a:rPr lang="en-US" altLang="zh-CN" sz="2000" b="1" i="1">
                            <a:solidFill>
                              <a:schemeClr val="tx2">
                                <a:lumMod val="50000"/>
                              </a:schemeClr>
                            </a:solidFill>
                            <a:latin typeface="Cambria Math" panose="02040503050406030204" pitchFamily="18" charset="0"/>
                          </a:rPr>
                          <m:t>+</m:t>
                        </m:r>
                        <m:r>
                          <a:rPr lang="en-US" altLang="zh-CN" sz="2000" b="1">
                            <a:solidFill>
                              <a:schemeClr val="tx2">
                                <a:lumMod val="50000"/>
                              </a:schemeClr>
                            </a:solidFill>
                            <a:latin typeface="Cambria Math" panose="02040503050406030204" pitchFamily="18" charset="0"/>
                          </a:rPr>
                          <m:t>𝐥𝐨𝐠</m:t>
                        </m:r>
                        <m:d>
                          <m:dPr>
                            <m:ctrlPr>
                              <a:rPr lang="en-US" altLang="zh-CN" sz="2000" b="1" i="1">
                                <a:solidFill>
                                  <a:schemeClr val="tx2">
                                    <a:lumMod val="50000"/>
                                  </a:schemeClr>
                                </a:solidFill>
                                <a:latin typeface="Cambria Math" panose="02040503050406030204" pitchFamily="18" charset="0"/>
                              </a:rPr>
                            </m:ctrlPr>
                          </m:dPr>
                          <m:e>
                            <m:sSup>
                              <m:sSupPr>
                                <m:ctrlPr>
                                  <a:rPr lang="en-US" altLang="zh-CN" sz="2000" b="1" i="1">
                                    <a:solidFill>
                                      <a:schemeClr val="tx2">
                                        <a:lumMod val="50000"/>
                                      </a:schemeClr>
                                    </a:solidFill>
                                    <a:latin typeface="Cambria Math" panose="02040503050406030204" pitchFamily="18" charset="0"/>
                                  </a:rPr>
                                </m:ctrlPr>
                              </m:sSupPr>
                              <m:e>
                                <m:r>
                                  <a:rPr lang="en-US" altLang="zh-CN" sz="2000" b="1" i="1">
                                    <a:solidFill>
                                      <a:schemeClr val="tx2">
                                        <a:lumMod val="50000"/>
                                      </a:schemeClr>
                                    </a:solidFill>
                                    <a:latin typeface="Cambria Math" panose="02040503050406030204" pitchFamily="18" charset="0"/>
                                  </a:rPr>
                                  <m:t>𝒏</m:t>
                                </m:r>
                              </m:e>
                              <m:sup>
                                <m:r>
                                  <a:rPr lang="en-US" altLang="zh-CN" sz="2000" b="1" i="1">
                                    <a:solidFill>
                                      <a:schemeClr val="tx2">
                                        <a:lumMod val="50000"/>
                                      </a:schemeClr>
                                    </a:solidFill>
                                    <a:latin typeface="Cambria Math" panose="02040503050406030204" pitchFamily="18" charset="0"/>
                                  </a:rPr>
                                  <m:t>𝟐</m:t>
                                </m:r>
                              </m:sup>
                            </m:sSup>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𝟏</m:t>
                            </m:r>
                          </m:e>
                        </m:d>
                      </m:e>
                    </m:d>
                  </m:oMath>
                </a14:m>
                <a:r>
                  <a:rPr lang="zh-CN" altLang="en-US" sz="2000" b="1">
                    <a:solidFill>
                      <a:schemeClr val="tx2">
                        <a:lumMod val="50000"/>
                      </a:schemeClr>
                    </a:solidFill>
                  </a:rPr>
                  <a:t>是</a:t>
                </a:r>
                <a14:m>
                  <m:oMath xmlns:m="http://schemas.openxmlformats.org/officeDocument/2006/math">
                    <m:r>
                      <a:rPr lang="en-US" altLang="zh-CN" sz="2000" b="1" i="1" smtClean="0">
                        <a:solidFill>
                          <a:srgbClr val="C00000"/>
                        </a:solidFill>
                        <a:latin typeface="Cambria Math" panose="02040503050406030204" pitchFamily="18" charset="0"/>
                      </a:rPr>
                      <m:t>𝑶</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𝟑</m:t>
                            </m:r>
                          </m:sup>
                        </m:sSup>
                      </m:e>
                    </m:d>
                  </m:oMath>
                </a14:m>
                <a:endParaRPr lang="en-US" altLang="zh-CN" sz="2000" b="1">
                  <a:solidFill>
                    <a:schemeClr val="tx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因此整个函数是</a:t>
                </a:r>
                <a14:m>
                  <m:oMath xmlns:m="http://schemas.openxmlformats.org/officeDocument/2006/math">
                    <m:r>
                      <a:rPr lang="en-US" altLang="zh-CN" sz="2000" b="1" i="1" smtClean="0">
                        <a:solidFill>
                          <a:srgbClr val="C00000"/>
                        </a:solidFill>
                        <a:latin typeface="Cambria Math" panose="02040503050406030204" pitchFamily="18" charset="0"/>
                      </a:rPr>
                      <m:t>𝑶</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𝟑</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e>
                    </m:d>
                  </m:oMath>
                </a14:m>
                <a:endParaRPr lang="zh-CN" altLang="en-US" sz="2000" b="1">
                  <a:solidFill>
                    <a:schemeClr val="tx2">
                      <a:lumMod val="50000"/>
                    </a:schemeClr>
                  </a:solidFill>
                </a:endParaRPr>
              </a:p>
            </p:txBody>
          </p:sp>
        </mc:Choice>
        <mc:Fallback xmlns="">
          <p:sp>
            <p:nvSpPr>
              <p:cNvPr id="4" name="文本框 3">
                <a:extLst>
                  <a:ext uri="{FF2B5EF4-FFF2-40B4-BE49-F238E27FC236}">
                    <a16:creationId xmlns:a16="http://schemas.microsoft.com/office/drawing/2014/main" id="{4B403840-8906-4697-84FE-6F8CDE9C95FB}"/>
                  </a:ext>
                </a:extLst>
              </p:cNvPr>
              <p:cNvSpPr txBox="1">
                <a:spLocks noRot="1" noChangeAspect="1" noMove="1" noResize="1" noEditPoints="1" noAdjustHandles="1" noChangeArrowheads="1" noChangeShapeType="1" noTextEdit="1"/>
              </p:cNvSpPr>
              <p:nvPr/>
            </p:nvSpPr>
            <p:spPr>
              <a:xfrm>
                <a:off x="776252" y="3764777"/>
                <a:ext cx="7571759" cy="1924438"/>
              </a:xfrm>
              <a:prstGeom prst="rect">
                <a:avLst/>
              </a:prstGeom>
              <a:blipFill>
                <a:blip r:embed="rId4"/>
                <a:stretch>
                  <a:fillRect l="-725" b="-41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0ED04B1-F4C6-4C3C-A594-60B26427F67F}"/>
                  </a:ext>
                </a:extLst>
              </p:cNvPr>
              <p:cNvSpPr txBox="1"/>
              <p:nvPr/>
            </p:nvSpPr>
            <p:spPr>
              <a:xfrm>
                <a:off x="8573872" y="3764777"/>
                <a:ext cx="2938358" cy="1070037"/>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说</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𝒈</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是函数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oMath>
                </a14:m>
                <a:r>
                  <a:rPr lang="zh-CN" altLang="en-US" b="1">
                    <a:solidFill>
                      <a:schemeClr val="accent2">
                        <a:lumMod val="50000"/>
                      </a:schemeClr>
                    </a:solidFill>
                  </a:rPr>
                  <a:t>的</a:t>
                </a:r>
                <a:r>
                  <a:rPr lang="zh-CN" altLang="en-US" b="1">
                    <a:solidFill>
                      <a:srgbClr val="C00000"/>
                    </a:solidFill>
                  </a:rPr>
                  <a:t>尽可能好</a:t>
                </a:r>
                <a:r>
                  <a:rPr lang="zh-CN" altLang="en-US" b="1">
                    <a:solidFill>
                      <a:schemeClr val="accent2">
                        <a:lumMod val="50000"/>
                      </a:schemeClr>
                    </a:solidFill>
                  </a:rPr>
                  <a:t>的估计，如果不存在函数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𝒉</m:t>
                    </m:r>
                  </m:oMath>
                </a14:m>
                <a:r>
                  <a:rPr lang="zh-CN" altLang="en-US" b="1">
                    <a:solidFill>
                      <a:schemeClr val="accent2">
                        <a:lumMod val="50000"/>
                      </a:schemeClr>
                    </a:solidFill>
                  </a:rPr>
                  <a:t>，使得</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𝒉</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𝒉</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𝒈</m:t>
                    </m:r>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B0ED04B1-F4C6-4C3C-A594-60B26427F67F}"/>
                  </a:ext>
                </a:extLst>
              </p:cNvPr>
              <p:cNvSpPr txBox="1">
                <a:spLocks noRot="1" noChangeAspect="1" noMove="1" noResize="1" noEditPoints="1" noAdjustHandles="1" noChangeArrowheads="1" noChangeShapeType="1" noTextEdit="1"/>
              </p:cNvSpPr>
              <p:nvPr/>
            </p:nvSpPr>
            <p:spPr>
              <a:xfrm>
                <a:off x="8573872" y="3764777"/>
                <a:ext cx="2938358" cy="1070037"/>
              </a:xfrm>
              <a:prstGeom prst="rect">
                <a:avLst/>
              </a:prstGeom>
              <a:blipFill>
                <a:blip r:embed="rId5"/>
                <a:stretch>
                  <a:fillRect l="-1660" r="-9751" b="-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7234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oMath>
                </a14:m>
                <a:r>
                  <a:rPr lang="zh-CN" altLang="en-US"/>
                  <a:t>记号和大</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r>
                  <a:rPr lang="zh-CN" altLang="en-US"/>
                  <a:t>记号</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E5A1B09-9E28-4E82-AF7F-10ACC2D44F88}"/>
                  </a:ext>
                </a:extLst>
              </p:cNvPr>
              <p:cNvSpPr txBox="1"/>
              <p:nvPr/>
            </p:nvSpPr>
            <p:spPr>
              <a:xfrm>
                <a:off x="749940" y="1255894"/>
                <a:ext cx="8139023" cy="86177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需要函数增长的</a:t>
                </a:r>
                <a:r>
                  <a:rPr lang="zh-CN" altLang="en-US" sz="2000" b="1">
                    <a:solidFill>
                      <a:srgbClr val="C00000"/>
                    </a:solidFill>
                    <a:latin typeface="+mn-ea"/>
                  </a:rPr>
                  <a:t>下界</a:t>
                </a:r>
                <a:r>
                  <a:rPr lang="zh-CN" altLang="en-US" sz="2000" b="1">
                    <a:solidFill>
                      <a:srgbClr val="002060"/>
                    </a:solidFill>
                    <a:latin typeface="楷体" panose="02010609060101010101" pitchFamily="49" charset="-122"/>
                    <a:ea typeface="楷体" panose="02010609060101010101" pitchFamily="49" charset="-122"/>
                  </a:rPr>
                  <a:t>估计时采用大</a:t>
                </a:r>
                <a14:m>
                  <m:oMath xmlns:m="http://schemas.openxmlformats.org/officeDocument/2006/math">
                    <m:r>
                      <a:rPr lang="en-US" altLang="zh-CN" sz="2000" b="1" i="0" smtClean="0">
                        <a:solidFill>
                          <a:srgbClr val="002060"/>
                        </a:solidFill>
                        <a:latin typeface="Cambria Math" panose="02040503050406030204" pitchFamily="18" charset="0"/>
                      </a:rPr>
                      <m:t>𝛀</m:t>
                    </m:r>
                  </m:oMath>
                </a14:m>
                <a:r>
                  <a:rPr lang="zh-CN" altLang="en-US" sz="2000" b="1">
                    <a:solidFill>
                      <a:srgbClr val="002060"/>
                    </a:solidFill>
                    <a:latin typeface="楷体" panose="02010609060101010101" pitchFamily="49" charset="-122"/>
                    <a:ea typeface="楷体" panose="02010609060101010101" pitchFamily="49" charset="-122"/>
                  </a:rPr>
                  <a:t>记号</a:t>
                </a: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rPr>
                  <a:t>而大</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𝚯</m:t>
                    </m:r>
                  </m:oMath>
                </a14:m>
                <a:r>
                  <a:rPr lang="zh-CN" altLang="en-US" sz="2000" b="1">
                    <a:solidFill>
                      <a:schemeClr val="accent2">
                        <a:lumMod val="50000"/>
                      </a:schemeClr>
                    </a:solidFill>
                  </a:rPr>
                  <a:t>记号通常用于给出与一个函数</a:t>
                </a:r>
                <a:r>
                  <a:rPr lang="zh-CN" altLang="en-US" sz="2000" b="1">
                    <a:solidFill>
                      <a:srgbClr val="C00000"/>
                    </a:solidFill>
                  </a:rPr>
                  <a:t>增长情况相当</a:t>
                </a:r>
                <a:r>
                  <a:rPr lang="zh-CN" altLang="en-US" sz="2000" b="1">
                    <a:solidFill>
                      <a:schemeClr val="accent2">
                        <a:lumMod val="50000"/>
                      </a:schemeClr>
                    </a:solidFill>
                  </a:rPr>
                  <a:t>的简单形式的函数</a:t>
                </a:r>
              </a:p>
            </p:txBody>
          </p:sp>
        </mc:Choice>
        <mc:Fallback xmlns="">
          <p:sp>
            <p:nvSpPr>
              <p:cNvPr id="2" name="文本框 1">
                <a:extLst>
                  <a:ext uri="{FF2B5EF4-FFF2-40B4-BE49-F238E27FC236}">
                    <a16:creationId xmlns:a16="http://schemas.microsoft.com/office/drawing/2014/main" id="{1E5A1B09-9E28-4E82-AF7F-10ACC2D44F88}"/>
                  </a:ext>
                </a:extLst>
              </p:cNvPr>
              <p:cNvSpPr txBox="1">
                <a:spLocks noRot="1" noChangeAspect="1" noMove="1" noResize="1" noEditPoints="1" noAdjustHandles="1" noChangeArrowheads="1" noChangeShapeType="1" noTextEdit="1"/>
              </p:cNvSpPr>
              <p:nvPr/>
            </p:nvSpPr>
            <p:spPr>
              <a:xfrm>
                <a:off x="749940" y="1255894"/>
                <a:ext cx="8139023" cy="861774"/>
              </a:xfrm>
              <a:prstGeom prst="rect">
                <a:avLst/>
              </a:prstGeom>
              <a:blipFill>
                <a:blip r:embed="rId3"/>
                <a:stretch>
                  <a:fillRect l="-749" t="-5674" r="-225" b="-120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FA33D4-A019-4D29-A316-B978DC0F95B9}"/>
                  </a:ext>
                </a:extLst>
              </p:cNvPr>
              <p:cNvSpPr txBox="1"/>
              <p:nvPr/>
            </p:nvSpPr>
            <p:spPr>
              <a:xfrm>
                <a:off x="749940" y="2301416"/>
                <a:ext cx="8861128" cy="3854388"/>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𝒈</m:t>
                    </m:r>
                  </m:oMath>
                </a14:m>
                <a:r>
                  <a:rPr lang="zh-CN" altLang="en-US" sz="2000" b="1">
                    <a:solidFill>
                      <a:srgbClr val="002060"/>
                    </a:solidFill>
                    <a:latin typeface="楷体" panose="02010609060101010101" pitchFamily="49" charset="-122"/>
                    <a:ea typeface="楷体" panose="02010609060101010101" pitchFamily="49" charset="-122"/>
                  </a:rPr>
                  <a:t>是两个数集上的函数</a:t>
                </a:r>
              </a:p>
              <a:p>
                <a:pPr marL="342900" indent="-342900">
                  <a:lnSpc>
                    <a:spcPts val="28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oMath>
                </a14:m>
                <a:r>
                  <a:rPr lang="zh-CN" altLang="en-US" sz="2000" b="1">
                    <a:solidFill>
                      <a:schemeClr val="accent6">
                        <a:lumMod val="50000"/>
                      </a:schemeClr>
                    </a:solidFill>
                  </a:rPr>
                  <a:t>是</a:t>
                </a:r>
                <a14:m>
                  <m:oMath xmlns:m="http://schemas.openxmlformats.org/officeDocument/2006/math">
                    <m:r>
                      <a:rPr lang="en-US" altLang="zh-CN" sz="2000" b="1" i="0" smtClean="0">
                        <a:solidFill>
                          <a:schemeClr val="accent6">
                            <a:lumMod val="50000"/>
                          </a:schemeClr>
                        </a:solidFill>
                        <a:latin typeface="Cambria Math" panose="02040503050406030204" pitchFamily="18" charset="0"/>
                      </a:rPr>
                      <m:t>𝛀</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𝒈</m:t>
                        </m:r>
                      </m:e>
                    </m:d>
                  </m:oMath>
                </a14:m>
                <a:r>
                  <a:rPr lang="zh-CN" altLang="en-US" sz="2000" b="1">
                    <a:solidFill>
                      <a:schemeClr val="accent6">
                        <a:lumMod val="50000"/>
                      </a:schemeClr>
                    </a:solidFill>
                  </a:rPr>
                  <a:t>，记为</a:t>
                </a:r>
                <a14:m>
                  <m:oMath xmlns:m="http://schemas.openxmlformats.org/officeDocument/2006/math">
                    <m:r>
                      <a:rPr lang="en-US" altLang="zh-CN" sz="2000" b="1" i="1" smtClean="0">
                        <a:solidFill>
                          <a:srgbClr val="C00000"/>
                        </a:solidFill>
                        <a:latin typeface="Cambria Math" panose="02040503050406030204" pitchFamily="18" charset="0"/>
                      </a:rPr>
                      <m:t>𝒇</m:t>
                    </m:r>
                    <m:r>
                      <a:rPr lang="en-US" altLang="zh-CN" sz="2000" b="1" i="1" smtClean="0">
                        <a:solidFill>
                          <a:srgbClr val="C00000"/>
                        </a:solidFill>
                        <a:latin typeface="Cambria Math" panose="02040503050406030204" pitchFamily="18" charset="0"/>
                      </a:rPr>
                      <m:t>∈</m:t>
                    </m:r>
                    <m:r>
                      <a:rPr lang="en-US" altLang="zh-CN" sz="2000" b="1" i="0" smtClean="0">
                        <a:solidFill>
                          <a:srgbClr val="C00000"/>
                        </a:solidFill>
                        <a:latin typeface="Cambria Math" panose="02040503050406030204" pitchFamily="18" charset="0"/>
                      </a:rPr>
                      <m:t>𝛀</m:t>
                    </m:r>
                    <m:d>
                      <m:dPr>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𝒈</m:t>
                        </m:r>
                      </m:e>
                    </m:d>
                  </m:oMath>
                </a14:m>
                <a:r>
                  <a:rPr lang="zh-CN" altLang="en-US" sz="2000" b="1">
                    <a:solidFill>
                      <a:schemeClr val="accent6">
                        <a:lumMod val="50000"/>
                      </a:schemeClr>
                    </a:solidFill>
                  </a:rPr>
                  <a:t>，如果存在常数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𝑪</m:t>
                    </m:r>
                    <m:r>
                      <a:rPr lang="en-US" altLang="zh-CN" sz="2000" b="1" i="1" smtClean="0">
                        <a:solidFill>
                          <a:schemeClr val="accent6">
                            <a:lumMod val="50000"/>
                          </a:schemeClr>
                        </a:solidFill>
                        <a:latin typeface="Cambria Math" panose="02040503050406030204" pitchFamily="18" charset="0"/>
                      </a:rPr>
                      <m:t>&gt;</m:t>
                    </m:r>
                    <m:r>
                      <a:rPr lang="en-US" altLang="zh-CN" sz="2000" b="1" i="1" smtClean="0">
                        <a:solidFill>
                          <a:schemeClr val="accent6">
                            <a:lumMod val="50000"/>
                          </a:schemeClr>
                        </a:solidFill>
                        <a:latin typeface="Cambria Math" panose="02040503050406030204" pitchFamily="18" charset="0"/>
                      </a:rPr>
                      <m:t>𝟎</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，使得当</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&gt;</m:t>
                    </m:r>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时总有</a:t>
                </a:r>
                <a14:m>
                  <m:oMath xmlns:m="http://schemas.openxmlformats.org/officeDocument/2006/math">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𝒇</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𝒙</m:t>
                            </m:r>
                          </m:e>
                        </m:d>
                      </m:e>
                    </m:d>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𝑪</m:t>
                    </m:r>
                    <m:d>
                      <m:dPr>
                        <m:begChr m:val="|"/>
                        <m:endChr m:val="|"/>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𝒈</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𝒙</m:t>
                            </m:r>
                          </m:e>
                        </m:d>
                      </m:e>
                    </m:d>
                  </m:oMath>
                </a14:m>
                <a:r>
                  <a:rPr lang="zh-CN" altLang="en-US" sz="2000" b="1">
                    <a:solidFill>
                      <a:schemeClr val="accent6">
                        <a:lumMod val="50000"/>
                      </a:schemeClr>
                    </a:solidFill>
                  </a:rPr>
                  <a:t>，即</a:t>
                </a:r>
                <a:endParaRPr lang="en-US" altLang="zh-CN" sz="2000" b="1">
                  <a:solidFill>
                    <a:schemeClr val="accent6">
                      <a:lumMod val="50000"/>
                    </a:schemeClr>
                  </a:solidFill>
                </a:endParaRPr>
              </a:p>
              <a:p>
                <a:pPr algn="ctr">
                  <a:spcBef>
                    <a:spcPts val="600"/>
                  </a:spcBef>
                  <a:spcAft>
                    <a:spcPts val="6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𝒇</m:t>
                    </m:r>
                    <m:r>
                      <a:rPr lang="en-US" altLang="zh-CN" sz="2000" b="1" i="1" smtClean="0">
                        <a:solidFill>
                          <a:schemeClr val="accent2">
                            <a:lumMod val="50000"/>
                          </a:schemeClr>
                        </a:solidFill>
                        <a:latin typeface="Cambria Math" panose="02040503050406030204" pitchFamily="18" charset="0"/>
                      </a:rPr>
                      <m:t>∈</m:t>
                    </m:r>
                    <m:r>
                      <a:rPr lang="en-US" altLang="zh-CN" sz="2000" b="1" i="0" smtClean="0">
                        <a:solidFill>
                          <a:schemeClr val="accent2">
                            <a:lumMod val="50000"/>
                          </a:schemeClr>
                        </a:solidFill>
                        <a:latin typeface="Cambria Math" panose="02040503050406030204" pitchFamily="18" charset="0"/>
                      </a:rPr>
                      <m:t>𝛀</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𝒈</m:t>
                        </m:r>
                      </m:e>
                    </m:d>
                  </m:oMath>
                </a14:m>
                <a:r>
                  <a:rPr lang="zh-CN" altLang="en-US" sz="2000" b="1">
                    <a:solidFill>
                      <a:schemeClr val="accent2">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&gt;</m:t>
                    </m:r>
                    <m:r>
                      <a:rPr lang="en-US" altLang="zh-CN" sz="2000" b="1" i="1" smtClean="0">
                        <a:solidFill>
                          <a:schemeClr val="accent2">
                            <a:lumMod val="50000"/>
                          </a:schemeClr>
                        </a:solidFill>
                        <a:latin typeface="Cambria Math" panose="02040503050406030204" pitchFamily="18" charset="0"/>
                      </a:rPr>
                      <m:t>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&gt; </m:t>
                            </m:r>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𝒇</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𝒈</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e>
                        </m:d>
                      </m:e>
                    </m:d>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oMath>
                </a14:m>
                <a:r>
                  <a:rPr lang="zh-CN" altLang="en-US" sz="2000" b="1">
                    <a:solidFill>
                      <a:schemeClr val="accent6">
                        <a:lumMod val="50000"/>
                      </a:schemeClr>
                    </a:solidFill>
                  </a:rPr>
                  <a:t>是</a:t>
                </a:r>
                <a14:m>
                  <m:oMath xmlns:m="http://schemas.openxmlformats.org/officeDocument/2006/math">
                    <m:r>
                      <a:rPr lang="en-US" altLang="zh-CN" sz="2000" b="1" i="0" smtClean="0">
                        <a:solidFill>
                          <a:schemeClr val="accent6">
                            <a:lumMod val="50000"/>
                          </a:schemeClr>
                        </a:solidFill>
                        <a:latin typeface="Cambria Math" panose="02040503050406030204" pitchFamily="18" charset="0"/>
                      </a:rPr>
                      <m:t>𝚯</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𝒈</m:t>
                        </m:r>
                      </m:e>
                    </m:d>
                  </m:oMath>
                </a14:m>
                <a:r>
                  <a:rPr lang="zh-CN" altLang="en-US" sz="2000" b="1">
                    <a:solidFill>
                      <a:schemeClr val="accent6">
                        <a:lumMod val="50000"/>
                      </a:schemeClr>
                    </a:solidFill>
                  </a:rPr>
                  <a:t>，记为</a:t>
                </a:r>
                <a14:m>
                  <m:oMath xmlns:m="http://schemas.openxmlformats.org/officeDocument/2006/math">
                    <m:r>
                      <a:rPr lang="en-US" altLang="zh-CN" sz="2000" b="1" i="1" smtClean="0">
                        <a:solidFill>
                          <a:srgbClr val="C00000"/>
                        </a:solidFill>
                        <a:latin typeface="Cambria Math" panose="02040503050406030204" pitchFamily="18" charset="0"/>
                      </a:rPr>
                      <m:t>𝒇</m:t>
                    </m:r>
                    <m:r>
                      <a:rPr lang="en-US" altLang="zh-CN" sz="2000" b="1" i="1" smtClean="0">
                        <a:solidFill>
                          <a:srgbClr val="C00000"/>
                        </a:solidFill>
                        <a:latin typeface="Cambria Math" panose="02040503050406030204" pitchFamily="18" charset="0"/>
                      </a:rPr>
                      <m:t>∈</m:t>
                    </m:r>
                    <m:r>
                      <a:rPr lang="en-US" altLang="zh-CN" sz="2000" b="1" i="0" smtClean="0">
                        <a:solidFill>
                          <a:srgbClr val="C00000"/>
                        </a:solidFill>
                        <a:latin typeface="Cambria Math" panose="02040503050406030204" pitchFamily="18" charset="0"/>
                      </a:rPr>
                      <m:t>𝚯</m:t>
                    </m:r>
                    <m:d>
                      <m:dPr>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𝒈</m:t>
                        </m:r>
                      </m:e>
                    </m:d>
                  </m:oMath>
                </a14:m>
                <a:r>
                  <a:rPr lang="zh-CN" altLang="en-US" sz="2000" b="1">
                    <a:solidFill>
                      <a:schemeClr val="accent6">
                        <a:lumMod val="50000"/>
                      </a:schemeClr>
                    </a:solidFill>
                  </a:rPr>
                  <a:t>，如果</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𝑶</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𝒈</m:t>
                        </m:r>
                      </m:e>
                    </m:d>
                  </m:oMath>
                </a14:m>
                <a:r>
                  <a:rPr lang="zh-CN" altLang="en-US" sz="2000" b="1">
                    <a:solidFill>
                      <a:schemeClr val="accent6">
                        <a:lumMod val="50000"/>
                      </a:schemeClr>
                    </a:solidFill>
                  </a:rPr>
                  <a:t>而且</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r>
                      <a:rPr lang="en-US" altLang="zh-CN" sz="2000" b="1" i="1" smtClean="0">
                        <a:solidFill>
                          <a:schemeClr val="accent6">
                            <a:lumMod val="50000"/>
                          </a:schemeClr>
                        </a:solidFill>
                        <a:latin typeface="Cambria Math" panose="02040503050406030204" pitchFamily="18" charset="0"/>
                      </a:rPr>
                      <m:t>∈</m:t>
                    </m:r>
                    <m:r>
                      <a:rPr lang="en-US" altLang="zh-CN" sz="2000" b="1" i="0" smtClean="0">
                        <a:solidFill>
                          <a:schemeClr val="accent6">
                            <a:lumMod val="50000"/>
                          </a:schemeClr>
                        </a:solidFill>
                        <a:latin typeface="Cambria Math" panose="02040503050406030204" pitchFamily="18" charset="0"/>
                      </a:rPr>
                      <m:t>𝛀</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𝒈</m:t>
                        </m:r>
                      </m:e>
                    </m:d>
                  </m:oMath>
                </a14:m>
                <a:r>
                  <a:rPr lang="zh-CN" altLang="en-US" sz="2000" b="1">
                    <a:solidFill>
                      <a:schemeClr val="accent6">
                        <a:lumMod val="50000"/>
                      </a:schemeClr>
                    </a:solidFill>
                  </a:rPr>
                  <a:t>，即</a:t>
                </a:r>
                <a:endParaRPr lang="en-US" altLang="zh-CN" sz="2000" b="1">
                  <a:solidFill>
                    <a:schemeClr val="accent6">
                      <a:lumMod val="50000"/>
                    </a:schemeClr>
                  </a:solidFill>
                </a:endParaRPr>
              </a:p>
              <a:p>
                <a:pPr algn="ctr">
                  <a:spcBef>
                    <a:spcPts val="300"/>
                  </a:spcBef>
                  <a:spcAft>
                    <a:spcPts val="3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𝒇</m:t>
                    </m:r>
                    <m:r>
                      <a:rPr lang="en-US" altLang="zh-CN" sz="2000" b="1" i="1" smtClean="0">
                        <a:solidFill>
                          <a:schemeClr val="accent2">
                            <a:lumMod val="50000"/>
                          </a:schemeClr>
                        </a:solidFill>
                        <a:latin typeface="Cambria Math" panose="02040503050406030204" pitchFamily="18" charset="0"/>
                      </a:rPr>
                      <m:t>∈</m:t>
                    </m:r>
                    <m:r>
                      <a:rPr lang="en-US" altLang="zh-CN" sz="2000" b="1" i="0" smtClean="0">
                        <a:solidFill>
                          <a:schemeClr val="accent2">
                            <a:lumMod val="50000"/>
                          </a:schemeClr>
                        </a:solidFill>
                        <a:latin typeface="Cambria Math" panose="02040503050406030204" pitchFamily="18" charset="0"/>
                      </a:rPr>
                      <m:t>𝚯</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𝒈</m:t>
                        </m:r>
                      </m:e>
                    </m:d>
                  </m:oMath>
                </a14:m>
                <a:r>
                  <a:rPr lang="zh-CN" altLang="en-US" sz="2000" b="1">
                    <a:solidFill>
                      <a:schemeClr val="accent2">
                        <a:lumMod val="50000"/>
                      </a:schemeClr>
                    </a:solidFill>
                    <a:latin typeface="楷体" panose="02010609060101010101" pitchFamily="49" charset="-122"/>
                    <a:ea typeface="楷体" panose="02010609060101010101" pitchFamily="49" charset="-122"/>
                  </a:rPr>
                  <a:t> 当且仅当</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𝑪</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&gt;</m:t>
                      </m:r>
                      <m:r>
                        <a:rPr lang="en-US" altLang="zh-CN" sz="2000" b="1" i="1" smtClean="0">
                          <a:solidFill>
                            <a:schemeClr val="accent2">
                              <a:lumMod val="50000"/>
                            </a:schemeClr>
                          </a:solidFill>
                          <a:latin typeface="Cambria Math" panose="02040503050406030204" pitchFamily="18" charset="0"/>
                        </a:rPr>
                        <m:t>𝟎</m:t>
                      </m:r>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𝒌</m:t>
                          </m:r>
                        </m:e>
                        <m:sub>
                          <m:r>
                            <a:rPr lang="en-US" altLang="zh-CN" sz="2000" b="1" i="1" smtClean="0">
                              <a:solidFill>
                                <a:schemeClr val="accent2">
                                  <a:lumMod val="50000"/>
                                </a:schemeClr>
                              </a:solidFill>
                              <a:latin typeface="Cambria Math" panose="02040503050406030204" pitchFamily="18" charset="0"/>
                            </a:rPr>
                            <m:t>𝟏</m:t>
                          </m:r>
                        </m:sub>
                      </m:sSub>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&gt;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𝒌</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𝒇</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𝑪</m:t>
                                  </m:r>
                                </m:e>
                                <m:sub>
                                  <m:r>
                                    <a:rPr lang="en-US" altLang="zh-CN" sz="2000" b="1" i="1" smtClean="0">
                                      <a:solidFill>
                                        <a:schemeClr val="accent2">
                                          <a:lumMod val="50000"/>
                                        </a:schemeClr>
                                      </a:solidFill>
                                      <a:latin typeface="Cambria Math" panose="02040503050406030204" pitchFamily="18" charset="0"/>
                                    </a:rPr>
                                    <m:t>𝟏</m:t>
                                  </m:r>
                                </m:sub>
                              </m:sSub>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𝒈</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e>
                          </m:d>
                        </m:e>
                      </m:d>
                      <m:r>
                        <a:rPr lang="en-US" altLang="zh-CN" sz="2000" b="1" i="1" smtClean="0">
                          <a:solidFill>
                            <a:schemeClr val="accent2">
                              <a:lumMod val="50000"/>
                            </a:schemeClr>
                          </a:solidFill>
                          <a:latin typeface="Cambria Math" panose="02040503050406030204" pitchFamily="18" charset="0"/>
                        </a:rPr>
                        <m:t>∧</m:t>
                      </m:r>
                    </m:oMath>
                  </m:oMathPara>
                </a14:m>
                <a:endParaRPr lang="en-US" altLang="zh-CN" sz="2000" b="1" i="1">
                  <a:solidFill>
                    <a:schemeClr val="accent2">
                      <a:lumMod val="50000"/>
                    </a:schemeClr>
                  </a:solidFill>
                  <a:latin typeface="楷体" panose="02010609060101010101" pitchFamily="49" charset="-122"/>
                  <a:ea typeface="楷体" panose="02010609060101010101" pitchFamily="49" charset="-122"/>
                </a:endParaRPr>
              </a:p>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𝑪</m:t>
                          </m:r>
                        </m:e>
                        <m:sub>
                          <m:r>
                            <a:rPr lang="en-US" altLang="zh-CN" sz="2000" b="1" i="1" smtClean="0">
                              <a:solidFill>
                                <a:schemeClr val="accent2">
                                  <a:lumMod val="50000"/>
                                </a:schemeClr>
                              </a:solidFill>
                              <a:latin typeface="Cambria Math" panose="02040503050406030204" pitchFamily="18" charset="0"/>
                            </a:rPr>
                            <m:t>𝟐</m:t>
                          </m:r>
                        </m:sub>
                      </m:sSub>
                      <m:r>
                        <a:rPr lang="en-US" altLang="zh-CN" sz="2000" b="1" i="1" smtClean="0">
                          <a:solidFill>
                            <a:schemeClr val="accent2">
                              <a:lumMod val="50000"/>
                            </a:schemeClr>
                          </a:solidFill>
                          <a:latin typeface="Cambria Math" panose="02040503050406030204" pitchFamily="18" charset="0"/>
                        </a:rPr>
                        <m:t>&gt;</m:t>
                      </m:r>
                      <m:r>
                        <a:rPr lang="en-US" altLang="zh-CN" sz="2000" b="1" i="1" smtClean="0">
                          <a:solidFill>
                            <a:schemeClr val="accent2">
                              <a:lumMod val="50000"/>
                            </a:schemeClr>
                          </a:solidFill>
                          <a:latin typeface="Cambria Math" panose="02040503050406030204" pitchFamily="18" charset="0"/>
                        </a:rPr>
                        <m:t>𝟎</m:t>
                      </m:r>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𝒌</m:t>
                          </m:r>
                        </m:e>
                        <m:sub>
                          <m:r>
                            <a:rPr lang="en-US" altLang="zh-CN" sz="2000" b="1" i="1" smtClean="0">
                              <a:solidFill>
                                <a:schemeClr val="accent2">
                                  <a:lumMod val="50000"/>
                                </a:schemeClr>
                              </a:solidFill>
                              <a:latin typeface="Cambria Math" panose="02040503050406030204" pitchFamily="18" charset="0"/>
                            </a:rPr>
                            <m:t>𝟐</m:t>
                          </m:r>
                        </m:sub>
                      </m:sSub>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&gt;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𝒌</m:t>
                                  </m:r>
                                </m:e>
                                <m:sub>
                                  <m:r>
                                    <a:rPr lang="en-US" altLang="zh-CN" sz="2000" b="1" i="1" smtClean="0">
                                      <a:solidFill>
                                        <a:schemeClr val="accent2">
                                          <a:lumMod val="50000"/>
                                        </a:schemeClr>
                                      </a:solidFill>
                                      <a:latin typeface="Cambria Math" panose="02040503050406030204" pitchFamily="18" charset="0"/>
                                    </a:rPr>
                                    <m:t>𝟐</m:t>
                                  </m:r>
                                </m:sub>
                              </m:sSub>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𝒇</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𝑪</m:t>
                                  </m:r>
                                </m:e>
                                <m:sub>
                                  <m:r>
                                    <a:rPr lang="en-US" altLang="zh-CN" sz="2000" b="1" i="1" smtClean="0">
                                      <a:solidFill>
                                        <a:schemeClr val="accent2">
                                          <a:lumMod val="50000"/>
                                        </a:schemeClr>
                                      </a:solidFill>
                                      <a:latin typeface="Cambria Math" panose="02040503050406030204" pitchFamily="18" charset="0"/>
                                    </a:rPr>
                                    <m:t>𝟐</m:t>
                                  </m:r>
                                </m:sub>
                              </m:sSub>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𝒈</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e>
                              </m:d>
                            </m:e>
                          </m:d>
                        </m:e>
                      </m:d>
                    </m:oMath>
                  </m:oMathPara>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algn="ctr">
                  <a:spcBef>
                    <a:spcPts val="300"/>
                  </a:spcBef>
                  <a:spcAft>
                    <a:spcPts val="300"/>
                  </a:spcAft>
                </a:pPr>
                <a:r>
                  <a:rPr lang="zh-CN" altLang="en-US" sz="2000" b="1">
                    <a:solidFill>
                      <a:schemeClr val="accent2">
                        <a:lumMod val="50000"/>
                      </a:schemeClr>
                    </a:solidFill>
                    <a:latin typeface="楷体" panose="02010609060101010101" pitchFamily="49" charset="-122"/>
                    <a:ea typeface="楷体" panose="02010609060101010101" pitchFamily="49" charset="-122"/>
                  </a:rPr>
                  <a:t>当且仅当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𝑪</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&gt;</m:t>
                    </m:r>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𝑪</m:t>
                        </m:r>
                      </m:e>
                      <m:sub>
                        <m:r>
                          <a:rPr lang="en-US" altLang="zh-CN" sz="2000" b="1" i="1">
                            <a:solidFill>
                              <a:schemeClr val="accent2">
                                <a:lumMod val="50000"/>
                              </a:schemeClr>
                            </a:solidFill>
                            <a:latin typeface="Cambria Math" panose="02040503050406030204" pitchFamily="18" charset="0"/>
                          </a:rPr>
                          <m:t>𝟐</m:t>
                        </m:r>
                      </m:sub>
                    </m:sSub>
                    <m:r>
                      <a:rPr lang="en-US" altLang="zh-CN" sz="2000" b="1" i="1">
                        <a:solidFill>
                          <a:schemeClr val="accent2">
                            <a:lumMod val="50000"/>
                          </a:schemeClr>
                        </a:solidFill>
                        <a:latin typeface="Cambria Math" panose="02040503050406030204" pitchFamily="18" charset="0"/>
                      </a:rPr>
                      <m:t>&gt;</m:t>
                    </m:r>
                    <m:r>
                      <a:rPr lang="en-US" altLang="zh-CN" sz="2000" b="1" i="1">
                        <a:solidFill>
                          <a:schemeClr val="accent2">
                            <a:lumMod val="50000"/>
                          </a:schemeClr>
                        </a:solidFill>
                        <a:latin typeface="Cambria Math" panose="02040503050406030204" pitchFamily="18" charset="0"/>
                      </a:rPr>
                      <m:t>𝟎</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𝒌</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 &gt; </m:t>
                            </m:r>
                            <m:r>
                              <a:rPr lang="en-US" altLang="zh-CN" sz="2000" b="1" i="1">
                                <a:solidFill>
                                  <a:schemeClr val="accent2">
                                    <a:lumMod val="50000"/>
                                  </a:schemeClr>
                                </a:solidFill>
                                <a:latin typeface="Cambria Math" panose="02040503050406030204" pitchFamily="18" charset="0"/>
                              </a:rPr>
                              <m:t>𝒌</m:t>
                            </m:r>
                            <m:r>
                              <a:rPr lang="en-US" altLang="zh-CN" sz="2000" b="1" i="1">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𝑪</m:t>
                                </m:r>
                              </m:e>
                              <m:sub>
                                <m:r>
                                  <a:rPr lang="en-US" altLang="zh-CN" sz="2000" b="1" i="1" smtClean="0">
                                    <a:solidFill>
                                      <a:schemeClr val="accent2">
                                        <a:lumMod val="50000"/>
                                      </a:schemeClr>
                                    </a:solidFill>
                                    <a:latin typeface="Cambria Math" panose="02040503050406030204" pitchFamily="18" charset="0"/>
                                  </a:rPr>
                                  <m:t>𝟐</m:t>
                                </m:r>
                              </m:sub>
                            </m:sSub>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𝒈</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𝒇</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r>
                              <a:rPr lang="en-US" altLang="zh-CN" sz="2000" b="1" i="1">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𝑪</m:t>
                                </m:r>
                              </m:e>
                              <m:sub>
                                <m:r>
                                  <a:rPr lang="en-US" altLang="zh-CN" sz="2000" b="1" i="1" smtClean="0">
                                    <a:solidFill>
                                      <a:schemeClr val="accent2">
                                        <a:lumMod val="50000"/>
                                      </a:schemeClr>
                                    </a:solidFill>
                                    <a:latin typeface="Cambria Math" panose="02040503050406030204" pitchFamily="18" charset="0"/>
                                  </a:rPr>
                                  <m:t>𝟏</m:t>
                                </m:r>
                              </m:sub>
                            </m:sSub>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𝒈</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e>
                        </m:d>
                      </m:e>
                    </m:d>
                  </m:oMath>
                </a14:m>
                <a:endParaRPr lang="en-US" altLang="zh-CN" sz="2000" b="1">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8DFA33D4-A019-4D29-A316-B978DC0F95B9}"/>
                  </a:ext>
                </a:extLst>
              </p:cNvPr>
              <p:cNvSpPr txBox="1">
                <a:spLocks noRot="1" noChangeAspect="1" noMove="1" noResize="1" noEditPoints="1" noAdjustHandles="1" noChangeArrowheads="1" noChangeShapeType="1" noTextEdit="1"/>
              </p:cNvSpPr>
              <p:nvPr/>
            </p:nvSpPr>
            <p:spPr>
              <a:xfrm>
                <a:off x="749940" y="2301416"/>
                <a:ext cx="8861128" cy="3854388"/>
              </a:xfrm>
              <a:prstGeom prst="rect">
                <a:avLst/>
              </a:prstGeom>
              <a:blipFill>
                <a:blip r:embed="rId4"/>
                <a:stretch>
                  <a:fillRect l="-688" t="-1266" b="-9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2253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Ω</m:t>
                    </m:r>
                  </m:oMath>
                </a14:m>
                <a:r>
                  <a:rPr lang="zh-CN" altLang="en-US"/>
                  <a:t>记号和大</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Θ</m:t>
                    </m:r>
                  </m:oMath>
                </a14:m>
                <a:r>
                  <a:rPr lang="zh-CN" altLang="en-US"/>
                  <a:t>记号的运用</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A9AAA8D-2262-407B-9BB6-B4FE98BCDA54}"/>
                  </a:ext>
                </a:extLst>
              </p:cNvPr>
              <p:cNvSpPr txBox="1"/>
              <p:nvPr/>
            </p:nvSpPr>
            <p:spPr>
              <a:xfrm>
                <a:off x="1516503" y="1662368"/>
                <a:ext cx="9158992" cy="98488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多项式函数</a:t>
                </a:r>
                <a14:m>
                  <m:oMath xmlns:m="http://schemas.openxmlformats.org/officeDocument/2006/math">
                    <m:r>
                      <a:rPr lang="en-US" altLang="zh-CN" sz="2400" b="1" i="1" smtClean="0">
                        <a:solidFill>
                          <a:srgbClr val="002060"/>
                        </a:solidFill>
                        <a:latin typeface="Cambria Math" panose="02040503050406030204" pitchFamily="18" charset="0"/>
                      </a:rPr>
                      <m:t>𝒇</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r>
                      <a:rPr lang="en-US" altLang="zh-CN" sz="2400" b="1" i="1" smtClean="0">
                        <a:solidFill>
                          <a:srgbClr val="002060"/>
                        </a:solidFill>
                        <a:latin typeface="Cambria Math" panose="02040503050406030204" pitchFamily="18" charset="0"/>
                      </a:rPr>
                      <m:t>= </m:t>
                    </m:r>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sub>
                    </m:sSub>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𝒙</m:t>
                        </m:r>
                      </m:e>
                      <m:sup>
                        <m:r>
                          <a:rPr lang="en-US" altLang="zh-CN" sz="2400" b="1" i="1">
                            <a:solidFill>
                              <a:srgbClr val="002060"/>
                            </a:solidFill>
                            <a:latin typeface="Cambria Math" panose="02040503050406030204" pitchFamily="18" charset="0"/>
                          </a:rPr>
                          <m:t>𝒏</m:t>
                        </m:r>
                      </m:sup>
                    </m:sSup>
                    <m:r>
                      <a:rPr lang="en-US" altLang="zh-CN" sz="2400" b="1" i="1">
                        <a:solidFill>
                          <a:srgbClr val="002060"/>
                        </a:solidFill>
                        <a:latin typeface="Cambria Math" panose="02040503050406030204" pitchFamily="18" charset="0"/>
                      </a:rPr>
                      <m:t>+ </m:t>
                    </m:r>
                    <m:sSub>
                      <m:sSubPr>
                        <m:ctrlPr>
                          <a:rPr lang="en-US" altLang="zh-CN" sz="2400" b="1" i="1" smtClean="0">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b>
                    </m:sSub>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𝒙</m:t>
                        </m:r>
                      </m:e>
                      <m:sup>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sup>
                    </m:sSup>
                    <m:r>
                      <a:rPr lang="en-US" altLang="zh-CN" sz="2400" b="1" i="1">
                        <a:solidFill>
                          <a:srgbClr val="002060"/>
                        </a:solidFill>
                        <a:latin typeface="Cambria Math" panose="02040503050406030204" pitchFamily="18" charset="0"/>
                      </a:rPr>
                      <m:t>+ ⋯+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 +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𝟎</m:t>
                        </m:r>
                      </m:sub>
                    </m:sSub>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i="0" smtClean="0">
                        <a:solidFill>
                          <a:srgbClr val="C00000"/>
                        </a:solidFill>
                        <a:latin typeface="Cambria Math" panose="02040503050406030204" pitchFamily="18" charset="0"/>
                      </a:rPr>
                      <m:t>𝛀</m:t>
                    </m:r>
                    <m:d>
                      <m:dPr>
                        <m:ctrlPr>
                          <a:rPr lang="en-US" altLang="zh-CN" sz="2400" b="1" i="1" smtClean="0">
                            <a:solidFill>
                              <a:srgbClr val="C00000"/>
                            </a:solidFill>
                            <a:latin typeface="Cambria Math" panose="02040503050406030204" pitchFamily="18" charset="0"/>
                          </a:rPr>
                        </m:ctrlPr>
                      </m:dPr>
                      <m:e>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𝒙</m:t>
                            </m:r>
                          </m:e>
                          <m:sup>
                            <m:r>
                              <a:rPr lang="en-US" altLang="zh-CN" sz="2400" b="1" i="1" smtClean="0">
                                <a:solidFill>
                                  <a:srgbClr val="C00000"/>
                                </a:solidFill>
                                <a:latin typeface="Cambria Math" panose="02040503050406030204" pitchFamily="18" charset="0"/>
                              </a:rPr>
                              <m:t>𝒏</m:t>
                            </m:r>
                          </m:sup>
                        </m:sSup>
                      </m:e>
                    </m:d>
                  </m:oMath>
                </a14:m>
                <a:endParaRPr lang="en-US" altLang="zh-CN" sz="24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从而是</a:t>
                </a:r>
                <a14:m>
                  <m:oMath xmlns:m="http://schemas.openxmlformats.org/officeDocument/2006/math">
                    <m:r>
                      <a:rPr lang="en-US" altLang="zh-CN" sz="2400" b="1" i="0" smtClean="0">
                        <a:solidFill>
                          <a:srgbClr val="C00000"/>
                        </a:solidFill>
                        <a:latin typeface="Cambria Math" panose="02040503050406030204" pitchFamily="18" charset="0"/>
                      </a:rPr>
                      <m:t>𝚯</m:t>
                    </m:r>
                    <m:d>
                      <m:dPr>
                        <m:ctrlPr>
                          <a:rPr lang="en-US" altLang="zh-CN" sz="2400" b="1" i="1" smtClean="0">
                            <a:solidFill>
                              <a:srgbClr val="C00000"/>
                            </a:solidFill>
                            <a:latin typeface="Cambria Math" panose="02040503050406030204" pitchFamily="18" charset="0"/>
                          </a:rPr>
                        </m:ctrlPr>
                      </m:dPr>
                      <m:e>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𝒙</m:t>
                            </m:r>
                          </m:e>
                          <m:sup>
                            <m:r>
                              <a:rPr lang="en-US" altLang="zh-CN" sz="2400" b="1" i="1" smtClean="0">
                                <a:solidFill>
                                  <a:srgbClr val="C00000"/>
                                </a:solidFill>
                                <a:latin typeface="Cambria Math" panose="02040503050406030204" pitchFamily="18" charset="0"/>
                              </a:rPr>
                              <m:t>𝒏</m:t>
                            </m:r>
                          </m:sup>
                        </m:sSup>
                      </m:e>
                    </m:d>
                  </m:oMath>
                </a14:m>
                <a:r>
                  <a:rPr lang="zh-CN" altLang="en-US" sz="2400" b="1">
                    <a:solidFill>
                      <a:schemeClr val="accent6">
                        <a:lumMod val="50000"/>
                      </a:schemeClr>
                    </a:solidFill>
                  </a:rPr>
                  <a:t>，这里</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𝒂</m:t>
                        </m:r>
                      </m:e>
                      <m:sub>
                        <m:r>
                          <a:rPr lang="en-US" altLang="zh-CN" sz="2400" b="1" i="1" smtClean="0">
                            <a:solidFill>
                              <a:schemeClr val="accent6">
                                <a:lumMod val="50000"/>
                              </a:schemeClr>
                            </a:solidFill>
                            <a:latin typeface="Cambria Math" panose="02040503050406030204" pitchFamily="18" charset="0"/>
                          </a:rPr>
                          <m:t>𝒏</m:t>
                        </m:r>
                      </m:sub>
                    </m:sSub>
                    <m:r>
                      <a:rPr lang="en-US" altLang="zh-CN" sz="2400" b="1" i="1" smtClean="0">
                        <a:solidFill>
                          <a:schemeClr val="accent6">
                            <a:lumMod val="50000"/>
                          </a:schemeClr>
                        </a:solidFill>
                        <a:latin typeface="Cambria Math" panose="02040503050406030204" pitchFamily="18" charset="0"/>
                      </a:rPr>
                      <m:t>, ⋯, </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𝒂</m:t>
                        </m:r>
                      </m:e>
                      <m:sub>
                        <m:r>
                          <a:rPr lang="en-US" altLang="zh-CN" sz="2400" b="1" i="1" smtClean="0">
                            <a:solidFill>
                              <a:schemeClr val="accent6">
                                <a:lumMod val="50000"/>
                              </a:schemeClr>
                            </a:solidFill>
                            <a:latin typeface="Cambria Math" panose="02040503050406030204" pitchFamily="18" charset="0"/>
                          </a:rPr>
                          <m:t>𝟎</m:t>
                        </m:r>
                      </m:sub>
                    </m:sSub>
                  </m:oMath>
                </a14:m>
                <a:r>
                  <a:rPr lang="zh-CN" altLang="en-US" sz="2400" b="1">
                    <a:solidFill>
                      <a:schemeClr val="accent6">
                        <a:lumMod val="50000"/>
                      </a:schemeClr>
                    </a:solidFill>
                  </a:rPr>
                  <a:t>是实数，且</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𝒂</m:t>
                        </m:r>
                      </m:e>
                      <m:sub>
                        <m:r>
                          <a:rPr lang="en-US" altLang="zh-CN" sz="2400" b="1" i="1" smtClean="0">
                            <a:solidFill>
                              <a:schemeClr val="accent6">
                                <a:lumMod val="50000"/>
                              </a:schemeClr>
                            </a:solidFill>
                            <a:latin typeface="Cambria Math" panose="02040503050406030204" pitchFamily="18" charset="0"/>
                          </a:rPr>
                          <m:t>𝒏</m:t>
                        </m:r>
                      </m:sub>
                    </m:sSub>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oMath>
                </a14:m>
                <a:endParaRPr lang="en-US" altLang="zh-CN" sz="2400"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CA9AAA8D-2262-407B-9BB6-B4FE98BCDA54}"/>
                  </a:ext>
                </a:extLst>
              </p:cNvPr>
              <p:cNvSpPr txBox="1">
                <a:spLocks noRot="1" noChangeAspect="1" noMove="1" noResize="1" noEditPoints="1" noAdjustHandles="1" noChangeArrowheads="1" noChangeShapeType="1" noTextEdit="1"/>
              </p:cNvSpPr>
              <p:nvPr/>
            </p:nvSpPr>
            <p:spPr>
              <a:xfrm>
                <a:off x="1516503" y="1662368"/>
                <a:ext cx="9158992" cy="984885"/>
              </a:xfrm>
              <a:prstGeom prst="rect">
                <a:avLst/>
              </a:prstGeom>
              <a:blipFill>
                <a:blip r:embed="rId3"/>
                <a:stretch>
                  <a:fillRect l="-1065" t="-6211" b="-14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58BF68B-13E9-4E45-9605-D045DE23A782}"/>
                  </a:ext>
                </a:extLst>
              </p:cNvPr>
              <p:cNvSpPr txBox="1"/>
              <p:nvPr/>
            </p:nvSpPr>
            <p:spPr>
              <a:xfrm>
                <a:off x="1516503" y="3141248"/>
                <a:ext cx="9158992" cy="984885"/>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𝒇</m:t>
                    </m:r>
                    <m:r>
                      <a:rPr lang="en-US" altLang="zh-CN" sz="2400" b="1">
                        <a:solidFill>
                          <a:srgbClr val="002060"/>
                        </a:solidFill>
                        <a:latin typeface="Cambria Math" panose="02040503050406030204" pitchFamily="18" charset="0"/>
                        <a:ea typeface="楷体" panose="02010609060101010101" pitchFamily="49" charset="-122"/>
                      </a:rPr>
                      <m:t>, </m:t>
                    </m:r>
                    <m:r>
                      <a:rPr lang="en-US" altLang="zh-CN" sz="2400" b="1">
                        <a:solidFill>
                          <a:srgbClr val="002060"/>
                        </a:solidFill>
                        <a:latin typeface="Cambria Math" panose="02040503050406030204" pitchFamily="18" charset="0"/>
                        <a:ea typeface="楷体" panose="02010609060101010101" pitchFamily="49" charset="-122"/>
                      </a:rPr>
                      <m:t>𝒈</m:t>
                    </m:r>
                  </m:oMath>
                </a14:m>
                <a:r>
                  <a:rPr lang="zh-CN" altLang="en-US" sz="2400" b="1">
                    <a:solidFill>
                      <a:srgbClr val="002060"/>
                    </a:solidFill>
                    <a:latin typeface="楷体" panose="02010609060101010101" pitchFamily="49" charset="-122"/>
                    <a:ea typeface="楷体" panose="02010609060101010101" pitchFamily="49" charset="-122"/>
                  </a:rPr>
                  <a:t>是数集上的函数，且对任意</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𝒙</m:t>
                    </m:r>
                  </m:oMath>
                </a14:m>
                <a:r>
                  <a:rPr lang="zh-CN" altLang="en-US" sz="2400"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𝒈</m:t>
                    </m:r>
                    <m:d>
                      <m:dPr>
                        <m:ctrlPr>
                          <a:rPr lang="en-US" altLang="zh-CN" sz="2400" b="1" i="1">
                            <a:solidFill>
                              <a:srgbClr val="002060"/>
                            </a:solidFill>
                            <a:latin typeface="Cambria Math" panose="02040503050406030204" pitchFamily="18" charset="0"/>
                            <a:ea typeface="楷体" panose="02010609060101010101" pitchFamily="49" charset="-122"/>
                          </a:rPr>
                        </m:ctrlPr>
                      </m:dPr>
                      <m:e>
                        <m:r>
                          <a:rPr lang="en-US" altLang="zh-CN" sz="2400" b="1">
                            <a:solidFill>
                              <a:srgbClr val="002060"/>
                            </a:solidFill>
                            <a:latin typeface="Cambria Math" panose="02040503050406030204" pitchFamily="18" charset="0"/>
                            <a:ea typeface="楷体" panose="02010609060101010101" pitchFamily="49" charset="-122"/>
                          </a:rPr>
                          <m:t>𝒙</m:t>
                        </m:r>
                      </m:e>
                    </m:d>
                    <m:r>
                      <a:rPr lang="en-US" altLang="zh-CN" sz="2400" b="1">
                        <a:solidFill>
                          <a:srgbClr val="002060"/>
                        </a:solidFill>
                        <a:latin typeface="Cambria Math" panose="02040503050406030204" pitchFamily="18" charset="0"/>
                        <a:ea typeface="楷体" panose="02010609060101010101" pitchFamily="49" charset="-122"/>
                      </a:rPr>
                      <m:t>≠</m:t>
                    </m:r>
                    <m:r>
                      <a:rPr lang="en-US" altLang="zh-CN" sz="2400" b="1">
                        <a:solidFill>
                          <a:srgbClr val="002060"/>
                        </a:solidFill>
                        <a:latin typeface="Cambria Math" panose="02040503050406030204" pitchFamily="18" charset="0"/>
                        <a:ea typeface="楷体" panose="02010609060101010101" pitchFamily="49" charset="-122"/>
                      </a:rPr>
                      <m:t>𝟎</m:t>
                    </m:r>
                  </m:oMath>
                </a14:m>
                <a:r>
                  <a:rPr lang="zh-CN" altLang="en-US" sz="2400" b="1">
                    <a:solidFill>
                      <a:srgbClr val="002060"/>
                    </a:solidFill>
                    <a:latin typeface="楷体" panose="02010609060101010101" pitchFamily="49" charset="-122"/>
                    <a:ea typeface="楷体" panose="02010609060101010101" pitchFamily="49" charset="-122"/>
                  </a:rPr>
                  <a:t>，可定义函数</a:t>
                </a:r>
                <a14:m>
                  <m:oMath xmlns:m="http://schemas.openxmlformats.org/officeDocument/2006/math">
                    <m:r>
                      <a:rPr lang="en-US" altLang="zh-CN" sz="2400" b="1" smtClean="0">
                        <a:solidFill>
                          <a:srgbClr val="C00000"/>
                        </a:solidFill>
                        <a:latin typeface="Cambria Math" panose="02040503050406030204" pitchFamily="18" charset="0"/>
                        <a:ea typeface="楷体" panose="02010609060101010101" pitchFamily="49" charset="-122"/>
                      </a:rPr>
                      <m:t>𝒇</m:t>
                    </m:r>
                    <m:r>
                      <a:rPr lang="en-US" altLang="zh-CN" sz="2400" b="1" smtClean="0">
                        <a:solidFill>
                          <a:srgbClr val="C00000"/>
                        </a:solidFill>
                        <a:latin typeface="Cambria Math" panose="02040503050406030204" pitchFamily="18" charset="0"/>
                        <a:ea typeface="楷体" panose="02010609060101010101" pitchFamily="49" charset="-122"/>
                      </a:rPr>
                      <m:t>/</m:t>
                    </m:r>
                    <m:r>
                      <a:rPr lang="en-US" altLang="zh-CN" sz="2400" b="1">
                        <a:solidFill>
                          <a:srgbClr val="C00000"/>
                        </a:solidFill>
                        <a:latin typeface="Cambria Math" panose="02040503050406030204" pitchFamily="18" charset="0"/>
                        <a:ea typeface="楷体" panose="02010609060101010101" pitchFamily="49" charset="-122"/>
                      </a:rPr>
                      <m:t>𝒈</m:t>
                    </m:r>
                  </m:oMath>
                </a14:m>
                <a:r>
                  <a:rPr lang="zh-CN" altLang="en-US" sz="2400" b="1">
                    <a:solidFill>
                      <a:srgbClr val="002060"/>
                    </a:solidFill>
                    <a:latin typeface="楷体" panose="02010609060101010101" pitchFamily="49" charset="-122"/>
                    <a:ea typeface="楷体" panose="02010609060101010101" pitchFamily="49" charset="-122"/>
                  </a:rPr>
                  <a:t>：</a:t>
                </a:r>
                <a:endParaRPr lang="en-US" altLang="zh-CN" sz="2400" b="1">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en-US" altLang="zh-CN" sz="2400" b="1">
                    <a:solidFill>
                      <a:schemeClr val="accent2">
                        <a:lumMod val="50000"/>
                      </a:schemeClr>
                    </a:solidFill>
                  </a:rPr>
                  <a:t>∀</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oMath>
                </a14:m>
                <a:r>
                  <a:rPr lang="zh-CN" altLang="en-US" sz="2400" b="1">
                    <a:solidFill>
                      <a:schemeClr val="accent2">
                        <a:lumMod val="50000"/>
                      </a:schemeClr>
                    </a:solidFill>
                  </a:rPr>
                  <a:t>，</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𝒇</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𝒈</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𝒇</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𝒈</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oMath>
                </a14:m>
                <a:endParaRPr lang="en-US" altLang="zh-CN"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C58BF68B-13E9-4E45-9605-D045DE23A782}"/>
                  </a:ext>
                </a:extLst>
              </p:cNvPr>
              <p:cNvSpPr txBox="1">
                <a:spLocks noRot="1" noChangeAspect="1" noMove="1" noResize="1" noEditPoints="1" noAdjustHandles="1" noChangeArrowheads="1" noChangeShapeType="1" noTextEdit="1"/>
              </p:cNvSpPr>
              <p:nvPr/>
            </p:nvSpPr>
            <p:spPr>
              <a:xfrm>
                <a:off x="1516503" y="3141248"/>
                <a:ext cx="9158992" cy="984885"/>
              </a:xfrm>
              <a:prstGeom prst="rect">
                <a:avLst/>
              </a:prstGeom>
              <a:blipFill>
                <a:blip r:embed="rId4"/>
                <a:stretch>
                  <a:fillRect l="-1065" t="-6790" b="-135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BF20738-3048-4383-A867-3D038C1E3D4D}"/>
                  </a:ext>
                </a:extLst>
              </p:cNvPr>
              <p:cNvSpPr txBox="1"/>
              <p:nvPr/>
            </p:nvSpPr>
            <p:spPr>
              <a:xfrm>
                <a:off x="2662064" y="4649524"/>
                <a:ext cx="7320863" cy="101079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若</a:t>
                </a:r>
                <a14:m>
                  <m:oMath xmlns:m="http://schemas.openxmlformats.org/officeDocument/2006/math">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a:solidFill>
                              <a:srgbClr val="002060"/>
                            </a:solidFill>
                            <a:latin typeface="Cambria Math" panose="02040503050406030204" pitchFamily="18" charset="0"/>
                            <a:ea typeface="楷体" panose="02010609060101010101" pitchFamily="49" charset="-122"/>
                          </a:rPr>
                          <m:t>𝒇</m:t>
                        </m:r>
                      </m:e>
                      <m:sub>
                        <m:r>
                          <a:rPr lang="en-US" altLang="zh-CN" sz="2400" b="1">
                            <a:solidFill>
                              <a:srgbClr val="002060"/>
                            </a:solidFill>
                            <a:latin typeface="Cambria Math" panose="02040503050406030204" pitchFamily="18" charset="0"/>
                            <a:ea typeface="楷体" panose="02010609060101010101" pitchFamily="49" charset="-122"/>
                          </a:rPr>
                          <m:t>𝟏</m:t>
                        </m:r>
                      </m:sub>
                    </m:sSub>
                  </m:oMath>
                </a14:m>
                <a:r>
                  <a:rPr lang="zh-CN" altLang="en-US" sz="2400" b="1">
                    <a:solidFill>
                      <a:srgbClr val="002060"/>
                    </a:solidFill>
                    <a:latin typeface="楷体" panose="02010609060101010101" pitchFamily="49" charset="-122"/>
                    <a:ea typeface="楷体" panose="02010609060101010101" pitchFamily="49" charset="-122"/>
                  </a:rPr>
                  <a:t>是 </a:t>
                </a:r>
                <a14:m>
                  <m:oMath xmlns:m="http://schemas.openxmlformats.org/officeDocument/2006/math">
                    <m:r>
                      <a:rPr lang="en-US" altLang="zh-CN" sz="2400" b="1">
                        <a:solidFill>
                          <a:srgbClr val="002060"/>
                        </a:solidFill>
                        <a:latin typeface="Cambria Math" panose="02040503050406030204" pitchFamily="18" charset="0"/>
                        <a:ea typeface="楷体" panose="02010609060101010101" pitchFamily="49" charset="-122"/>
                      </a:rPr>
                      <m:t>𝑶</m:t>
                    </m:r>
                    <m:d>
                      <m:dPr>
                        <m:ctrlPr>
                          <a:rPr lang="en-US" altLang="zh-CN" sz="2400" b="1" i="1">
                            <a:solidFill>
                              <a:srgbClr val="002060"/>
                            </a:solidFill>
                            <a:latin typeface="Cambria Math" panose="02040503050406030204" pitchFamily="18" charset="0"/>
                            <a:ea typeface="楷体" panose="02010609060101010101" pitchFamily="49" charset="-122"/>
                          </a:rPr>
                        </m:ctrlPr>
                      </m:dPr>
                      <m:e>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a:solidFill>
                                  <a:srgbClr val="002060"/>
                                </a:solidFill>
                                <a:latin typeface="Cambria Math" panose="02040503050406030204" pitchFamily="18" charset="0"/>
                                <a:ea typeface="楷体" panose="02010609060101010101" pitchFamily="49" charset="-122"/>
                              </a:rPr>
                              <m:t>𝒈</m:t>
                            </m:r>
                          </m:e>
                          <m:sub>
                            <m:r>
                              <a:rPr lang="en-US" altLang="zh-CN" sz="2400" b="1">
                                <a:solidFill>
                                  <a:srgbClr val="002060"/>
                                </a:solidFill>
                                <a:latin typeface="Cambria Math" panose="02040503050406030204" pitchFamily="18" charset="0"/>
                                <a:ea typeface="楷体" panose="02010609060101010101" pitchFamily="49" charset="-122"/>
                              </a:rPr>
                              <m:t>𝟏</m:t>
                            </m:r>
                          </m:sub>
                        </m:sSub>
                      </m:e>
                    </m:d>
                  </m:oMath>
                </a14:m>
                <a:r>
                  <a:rPr lang="zh-CN" altLang="en-US" sz="2400" b="1">
                    <a:solidFill>
                      <a:srgbClr val="002060"/>
                    </a:solidFill>
                    <a:latin typeface="楷体" panose="02010609060101010101" pitchFamily="49" charset="-122"/>
                    <a:ea typeface="楷体" panose="02010609060101010101" pitchFamily="49" charset="-122"/>
                  </a:rPr>
                  <a:t>，而</a:t>
                </a:r>
                <a14:m>
                  <m:oMath xmlns:m="http://schemas.openxmlformats.org/officeDocument/2006/math">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a:solidFill>
                              <a:srgbClr val="002060"/>
                            </a:solidFill>
                            <a:latin typeface="Cambria Math" panose="02040503050406030204" pitchFamily="18" charset="0"/>
                            <a:ea typeface="楷体" panose="02010609060101010101" pitchFamily="49" charset="-122"/>
                          </a:rPr>
                          <m:t>𝒇</m:t>
                        </m:r>
                      </m:e>
                      <m:sub>
                        <m:r>
                          <a:rPr lang="en-US" altLang="zh-CN" sz="2400" b="1">
                            <a:solidFill>
                              <a:srgbClr val="002060"/>
                            </a:solidFill>
                            <a:latin typeface="Cambria Math" panose="02040503050406030204" pitchFamily="18" charset="0"/>
                            <a:ea typeface="楷体" panose="02010609060101010101" pitchFamily="49" charset="-122"/>
                          </a:rPr>
                          <m:t>𝟐</m:t>
                        </m:r>
                      </m:sub>
                    </m:sSub>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smtClean="0">
                        <a:solidFill>
                          <a:srgbClr val="C00000"/>
                        </a:solidFill>
                        <a:latin typeface="Cambria Math" panose="02040503050406030204" pitchFamily="18" charset="0"/>
                        <a:ea typeface="楷体" panose="02010609060101010101" pitchFamily="49" charset="-122"/>
                      </a:rPr>
                      <m:t>𝛀</m:t>
                    </m:r>
                    <m:d>
                      <m:dPr>
                        <m:ctrlPr>
                          <a:rPr lang="en-US" altLang="zh-CN" sz="2400" b="1" i="1">
                            <a:solidFill>
                              <a:srgbClr val="C00000"/>
                            </a:solidFill>
                            <a:latin typeface="Cambria Math" panose="02040503050406030204" pitchFamily="18" charset="0"/>
                            <a:ea typeface="楷体" panose="02010609060101010101" pitchFamily="49" charset="-122"/>
                          </a:rPr>
                        </m:ctrlPr>
                      </m:dPr>
                      <m:e>
                        <m:sSub>
                          <m:sSubPr>
                            <m:ctrlPr>
                              <a:rPr lang="en-US" altLang="zh-CN" sz="2400" b="1" i="1">
                                <a:solidFill>
                                  <a:srgbClr val="C00000"/>
                                </a:solidFill>
                                <a:latin typeface="Cambria Math" panose="02040503050406030204" pitchFamily="18" charset="0"/>
                                <a:ea typeface="楷体" panose="02010609060101010101" pitchFamily="49" charset="-122"/>
                              </a:rPr>
                            </m:ctrlPr>
                          </m:sSubPr>
                          <m:e>
                            <m:r>
                              <a:rPr lang="en-US" altLang="zh-CN" sz="2400" b="1">
                                <a:solidFill>
                                  <a:srgbClr val="C00000"/>
                                </a:solidFill>
                                <a:latin typeface="Cambria Math" panose="02040503050406030204" pitchFamily="18" charset="0"/>
                                <a:ea typeface="楷体" panose="02010609060101010101" pitchFamily="49" charset="-122"/>
                              </a:rPr>
                              <m:t>𝒈</m:t>
                            </m:r>
                          </m:e>
                          <m:sub>
                            <m:r>
                              <a:rPr lang="en-US" altLang="zh-CN" sz="2400" b="1">
                                <a:solidFill>
                                  <a:srgbClr val="C00000"/>
                                </a:solidFill>
                                <a:latin typeface="Cambria Math" panose="02040503050406030204" pitchFamily="18" charset="0"/>
                                <a:ea typeface="楷体" panose="02010609060101010101" pitchFamily="49" charset="-122"/>
                              </a:rPr>
                              <m:t>𝟐</m:t>
                            </m:r>
                          </m:sub>
                        </m:sSub>
                      </m:e>
                    </m:d>
                  </m:oMath>
                </a14:m>
                <a:r>
                  <a:rPr lang="zh-CN" altLang="en-US" sz="2400" b="1">
                    <a:solidFill>
                      <a:srgbClr val="002060"/>
                    </a:solidFill>
                    <a:latin typeface="楷体" panose="02010609060101010101" pitchFamily="49" charset="-122"/>
                    <a:ea typeface="楷体" panose="02010609060101010101" pitchFamily="49" charset="-122"/>
                  </a:rPr>
                  <a:t>，则</a:t>
                </a:r>
                <a14:m>
                  <m:oMath xmlns:m="http://schemas.openxmlformats.org/officeDocument/2006/math">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a:solidFill>
                              <a:srgbClr val="002060"/>
                            </a:solidFill>
                            <a:latin typeface="Cambria Math" panose="02040503050406030204" pitchFamily="18" charset="0"/>
                            <a:ea typeface="楷体" panose="02010609060101010101" pitchFamily="49" charset="-122"/>
                          </a:rPr>
                          <m:t>𝒇</m:t>
                        </m:r>
                      </m:e>
                      <m:sub>
                        <m:r>
                          <a:rPr lang="en-US" altLang="zh-CN" sz="2400" b="1">
                            <a:solidFill>
                              <a:srgbClr val="002060"/>
                            </a:solidFill>
                            <a:latin typeface="Cambria Math" panose="02040503050406030204" pitchFamily="18" charset="0"/>
                            <a:ea typeface="楷体" panose="02010609060101010101" pitchFamily="49" charset="-122"/>
                          </a:rPr>
                          <m:t>𝟏</m:t>
                        </m:r>
                      </m:sub>
                    </m:sSub>
                    <m:r>
                      <a:rPr lang="en-US" altLang="zh-CN" sz="2400" b="1">
                        <a:solidFill>
                          <a:srgbClr val="002060"/>
                        </a:solidFill>
                        <a:latin typeface="Cambria Math" panose="02040503050406030204" pitchFamily="18" charset="0"/>
                        <a:ea typeface="楷体" panose="02010609060101010101" pitchFamily="49" charset="-122"/>
                      </a:rPr>
                      <m:t>/</m:t>
                    </m:r>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a:solidFill>
                              <a:srgbClr val="002060"/>
                            </a:solidFill>
                            <a:latin typeface="Cambria Math" panose="02040503050406030204" pitchFamily="18" charset="0"/>
                            <a:ea typeface="楷体" panose="02010609060101010101" pitchFamily="49" charset="-122"/>
                          </a:rPr>
                          <m:t>𝒇</m:t>
                        </m:r>
                      </m:e>
                      <m:sub>
                        <m:r>
                          <a:rPr lang="en-US" altLang="zh-CN" sz="2400" b="1">
                            <a:solidFill>
                              <a:srgbClr val="002060"/>
                            </a:solidFill>
                            <a:latin typeface="Cambria Math" panose="02040503050406030204" pitchFamily="18" charset="0"/>
                            <a:ea typeface="楷体" panose="02010609060101010101" pitchFamily="49" charset="-122"/>
                          </a:rPr>
                          <m:t>𝟐</m:t>
                        </m:r>
                      </m:sub>
                    </m:sSub>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smtClean="0">
                        <a:solidFill>
                          <a:srgbClr val="C00000"/>
                        </a:solidFill>
                        <a:latin typeface="Cambria Math" panose="02040503050406030204" pitchFamily="18" charset="0"/>
                        <a:ea typeface="楷体" panose="02010609060101010101" pitchFamily="49" charset="-122"/>
                      </a:rPr>
                      <m:t>𝑶</m:t>
                    </m:r>
                    <m:r>
                      <a:rPr lang="en-US" altLang="zh-CN" sz="2400" b="1" smtClean="0">
                        <a:solidFill>
                          <a:srgbClr val="C00000"/>
                        </a:solidFill>
                        <a:latin typeface="Cambria Math" panose="02040503050406030204" pitchFamily="18" charset="0"/>
                        <a:ea typeface="楷体" panose="02010609060101010101" pitchFamily="49" charset="-122"/>
                      </a:rPr>
                      <m:t>(</m:t>
                    </m:r>
                    <m:sSub>
                      <m:sSubPr>
                        <m:ctrlPr>
                          <a:rPr lang="en-US" altLang="zh-CN" sz="2400" b="1" i="1">
                            <a:solidFill>
                              <a:srgbClr val="C00000"/>
                            </a:solidFill>
                            <a:latin typeface="Cambria Math" panose="02040503050406030204" pitchFamily="18" charset="0"/>
                            <a:ea typeface="楷体" panose="02010609060101010101" pitchFamily="49" charset="-122"/>
                          </a:rPr>
                        </m:ctrlPr>
                      </m:sSubPr>
                      <m:e>
                        <m:r>
                          <a:rPr lang="en-US" altLang="zh-CN" sz="2400" b="1">
                            <a:solidFill>
                              <a:srgbClr val="C00000"/>
                            </a:solidFill>
                            <a:latin typeface="Cambria Math" panose="02040503050406030204" pitchFamily="18" charset="0"/>
                            <a:ea typeface="楷体" panose="02010609060101010101" pitchFamily="49" charset="-122"/>
                          </a:rPr>
                          <m:t>𝒈</m:t>
                        </m:r>
                      </m:e>
                      <m:sub>
                        <m:r>
                          <a:rPr lang="en-US" altLang="zh-CN" sz="2400" b="1">
                            <a:solidFill>
                              <a:srgbClr val="C00000"/>
                            </a:solidFill>
                            <a:latin typeface="Cambria Math" panose="02040503050406030204" pitchFamily="18" charset="0"/>
                            <a:ea typeface="楷体" panose="02010609060101010101" pitchFamily="49" charset="-122"/>
                          </a:rPr>
                          <m:t>𝟏</m:t>
                        </m:r>
                      </m:sub>
                    </m:sSub>
                    <m:r>
                      <a:rPr lang="en-US" altLang="zh-CN" sz="2400" b="1">
                        <a:solidFill>
                          <a:srgbClr val="C00000"/>
                        </a:solidFill>
                        <a:latin typeface="Cambria Math" panose="02040503050406030204" pitchFamily="18" charset="0"/>
                        <a:ea typeface="楷体" panose="02010609060101010101" pitchFamily="49" charset="-122"/>
                      </a:rPr>
                      <m:t>/</m:t>
                    </m:r>
                    <m:sSub>
                      <m:sSubPr>
                        <m:ctrlPr>
                          <a:rPr lang="en-US" altLang="zh-CN" sz="2400" b="1" i="1">
                            <a:solidFill>
                              <a:srgbClr val="C00000"/>
                            </a:solidFill>
                            <a:latin typeface="Cambria Math" panose="02040503050406030204" pitchFamily="18" charset="0"/>
                            <a:ea typeface="楷体" panose="02010609060101010101" pitchFamily="49" charset="-122"/>
                          </a:rPr>
                        </m:ctrlPr>
                      </m:sSubPr>
                      <m:e>
                        <m:r>
                          <a:rPr lang="en-US" altLang="zh-CN" sz="2400" b="1">
                            <a:solidFill>
                              <a:srgbClr val="C00000"/>
                            </a:solidFill>
                            <a:latin typeface="Cambria Math" panose="02040503050406030204" pitchFamily="18" charset="0"/>
                            <a:ea typeface="楷体" panose="02010609060101010101" pitchFamily="49" charset="-122"/>
                          </a:rPr>
                          <m:t>𝒈</m:t>
                        </m:r>
                      </m:e>
                      <m:sub>
                        <m:r>
                          <a:rPr lang="en-US" altLang="zh-CN" sz="2400" b="1">
                            <a:solidFill>
                              <a:srgbClr val="C00000"/>
                            </a:solidFill>
                            <a:latin typeface="Cambria Math" panose="02040503050406030204" pitchFamily="18" charset="0"/>
                            <a:ea typeface="楷体" panose="02010609060101010101" pitchFamily="49" charset="-122"/>
                          </a:rPr>
                          <m:t>𝟐</m:t>
                        </m:r>
                      </m:sub>
                    </m:sSub>
                    <m:r>
                      <a:rPr lang="en-US" altLang="zh-CN" sz="2400" b="1">
                        <a:solidFill>
                          <a:srgbClr val="C00000"/>
                        </a:solidFill>
                        <a:latin typeface="Cambria Math" panose="02040503050406030204" pitchFamily="18" charset="0"/>
                        <a:ea typeface="楷体" panose="02010609060101010101" pitchFamily="49" charset="-122"/>
                      </a:rPr>
                      <m:t>)</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假定对任意</a:t>
                </a:r>
                <a14:m>
                  <m:oMath xmlns:m="http://schemas.openxmlformats.org/officeDocument/2006/math">
                    <m:r>
                      <a:rPr lang="en-US" altLang="zh-CN" sz="2400" b="1">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a:t>
                </a:r>
                <a14:m>
                  <m:oMath xmlns:m="http://schemas.openxmlformats.org/officeDocument/2006/math">
                    <m:sSub>
                      <m:sSubPr>
                        <m:ctrlPr>
                          <a:rPr lang="en-US" altLang="zh-CN" sz="2400" b="1" i="1">
                            <a:solidFill>
                              <a:schemeClr val="accent6">
                                <a:lumMod val="50000"/>
                              </a:schemeClr>
                            </a:solidFill>
                            <a:latin typeface="Cambria Math" panose="02040503050406030204" pitchFamily="18" charset="0"/>
                          </a:rPr>
                        </m:ctrlPr>
                      </m:sSubPr>
                      <m:e>
                        <m:r>
                          <a:rPr lang="en-US" altLang="zh-CN" sz="2400" b="1" smtClean="0">
                            <a:solidFill>
                              <a:schemeClr val="accent6">
                                <a:lumMod val="50000"/>
                              </a:schemeClr>
                            </a:solidFill>
                            <a:latin typeface="Cambria Math" panose="02040503050406030204" pitchFamily="18" charset="0"/>
                          </a:rPr>
                          <m:t>𝒇</m:t>
                        </m:r>
                      </m:e>
                      <m:sub>
                        <m:r>
                          <a:rPr lang="en-US" altLang="zh-CN" sz="2400" b="1">
                            <a:solidFill>
                              <a:schemeClr val="accent6">
                                <a:lumMod val="50000"/>
                              </a:schemeClr>
                            </a:solidFill>
                            <a:latin typeface="Cambria Math" panose="02040503050406030204" pitchFamily="18" charset="0"/>
                          </a:rPr>
                          <m:t>𝟐</m:t>
                        </m:r>
                      </m:sub>
                    </m:sSub>
                    <m:r>
                      <a:rPr lang="en-US" altLang="zh-CN" sz="2400" b="1" i="1">
                        <a:solidFill>
                          <a:schemeClr val="accent6">
                            <a:lumMod val="50000"/>
                          </a:schemeClr>
                        </a:solidFill>
                        <a:latin typeface="Cambria Math" panose="02040503050406030204" pitchFamily="18" charset="0"/>
                      </a:rPr>
                      <m:t>(</m:t>
                    </m:r>
                    <m:r>
                      <a:rPr lang="en-US" altLang="zh-CN" sz="2400" b="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 </m:t>
                    </m:r>
                    <m:r>
                      <a:rPr lang="en-US" altLang="zh-CN" sz="2400" b="1">
                        <a:solidFill>
                          <a:schemeClr val="accent6">
                            <a:lumMod val="50000"/>
                          </a:schemeClr>
                        </a:solidFill>
                        <a:latin typeface="Cambria Math" panose="02040503050406030204" pitchFamily="18" charset="0"/>
                      </a:rPr>
                      <m:t>≠</m:t>
                    </m:r>
                    <m:r>
                      <a:rPr lang="en-US" altLang="zh-CN" sz="2400" b="1">
                        <a:solidFill>
                          <a:schemeClr val="accent6">
                            <a:lumMod val="50000"/>
                          </a:schemeClr>
                        </a:solidFill>
                        <a:latin typeface="Cambria Math" panose="02040503050406030204" pitchFamily="18" charset="0"/>
                      </a:rPr>
                      <m:t>𝟎</m:t>
                    </m:r>
                  </m:oMath>
                </a14:m>
                <a:r>
                  <a:rPr lang="zh-CN" altLang="en-US" sz="2400" b="1">
                    <a:solidFill>
                      <a:schemeClr val="accent6">
                        <a:lumMod val="50000"/>
                      </a:schemeClr>
                    </a:solidFill>
                  </a:rPr>
                  <a:t>且</a:t>
                </a:r>
                <a14:m>
                  <m:oMath xmlns:m="http://schemas.openxmlformats.org/officeDocument/2006/math">
                    <m:sSub>
                      <m:sSubPr>
                        <m:ctrlPr>
                          <a:rPr lang="en-US" altLang="zh-CN" sz="2400" b="1" i="1">
                            <a:solidFill>
                              <a:schemeClr val="accent6">
                                <a:lumMod val="50000"/>
                              </a:schemeClr>
                            </a:solidFill>
                            <a:latin typeface="Cambria Math" panose="02040503050406030204" pitchFamily="18" charset="0"/>
                          </a:rPr>
                        </m:ctrlPr>
                      </m:sSubPr>
                      <m:e>
                        <m:r>
                          <a:rPr lang="en-US" altLang="zh-CN" sz="2400" b="1" smtClean="0">
                            <a:solidFill>
                              <a:schemeClr val="accent6">
                                <a:lumMod val="50000"/>
                              </a:schemeClr>
                            </a:solidFill>
                            <a:latin typeface="Cambria Math" panose="02040503050406030204" pitchFamily="18" charset="0"/>
                          </a:rPr>
                          <m:t>𝒈</m:t>
                        </m:r>
                      </m:e>
                      <m:sub>
                        <m:r>
                          <a:rPr lang="en-US" altLang="zh-CN" sz="2400" b="1">
                            <a:solidFill>
                              <a:schemeClr val="accent6">
                                <a:lumMod val="50000"/>
                              </a:schemeClr>
                            </a:solidFill>
                            <a:latin typeface="Cambria Math" panose="02040503050406030204" pitchFamily="18" charset="0"/>
                          </a:rPr>
                          <m:t>𝟐</m:t>
                        </m:r>
                      </m:sub>
                    </m:sSub>
                    <m:r>
                      <a:rPr lang="en-US" altLang="zh-CN" sz="2400" b="1" i="1">
                        <a:solidFill>
                          <a:schemeClr val="accent6">
                            <a:lumMod val="50000"/>
                          </a:schemeClr>
                        </a:solidFill>
                        <a:latin typeface="Cambria Math" panose="02040503050406030204" pitchFamily="18" charset="0"/>
                      </a:rPr>
                      <m:t>(</m:t>
                    </m:r>
                    <m:r>
                      <a:rPr lang="en-US" altLang="zh-CN" sz="2400" b="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 </m:t>
                    </m:r>
                    <m:r>
                      <a:rPr lang="en-US" altLang="zh-CN" sz="2400" b="1">
                        <a:solidFill>
                          <a:schemeClr val="accent6">
                            <a:lumMod val="50000"/>
                          </a:schemeClr>
                        </a:solidFill>
                        <a:latin typeface="Cambria Math" panose="02040503050406030204" pitchFamily="18" charset="0"/>
                      </a:rPr>
                      <m:t>≠</m:t>
                    </m:r>
                    <m:r>
                      <a:rPr lang="en-US" altLang="zh-CN" sz="2400" b="1">
                        <a:solidFill>
                          <a:schemeClr val="accent6">
                            <a:lumMod val="50000"/>
                          </a:schemeClr>
                        </a:solidFill>
                        <a:latin typeface="Cambria Math" panose="02040503050406030204" pitchFamily="18" charset="0"/>
                      </a:rPr>
                      <m:t>𝟎</m:t>
                    </m:r>
                  </m:oMath>
                </a14:m>
                <a:endParaRPr lang="en-US" altLang="zh-CN" sz="2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EBF20738-3048-4383-A867-3D038C1E3D4D}"/>
                  </a:ext>
                </a:extLst>
              </p:cNvPr>
              <p:cNvSpPr txBox="1">
                <a:spLocks noRot="1" noChangeAspect="1" noMove="1" noResize="1" noEditPoints="1" noAdjustHandles="1" noChangeArrowheads="1" noChangeShapeType="1" noTextEdit="1"/>
              </p:cNvSpPr>
              <p:nvPr/>
            </p:nvSpPr>
            <p:spPr>
              <a:xfrm>
                <a:off x="2662064" y="4649524"/>
                <a:ext cx="7320863" cy="1010790"/>
              </a:xfrm>
              <a:prstGeom prst="rect">
                <a:avLst/>
              </a:prstGeom>
              <a:blipFill>
                <a:blip r:embed="rId5"/>
                <a:stretch>
                  <a:fillRect l="-1332" t="-6627" b="-10843"/>
                </a:stretch>
              </a:blipFill>
            </p:spPr>
            <p:txBody>
              <a:bodyPr/>
              <a:lstStyle/>
              <a:p>
                <a:r>
                  <a:rPr lang="zh-CN" altLang="en-US">
                    <a:noFill/>
                  </a:rPr>
                  <a:t> </a:t>
                </a:r>
              </a:p>
            </p:txBody>
          </p:sp>
        </mc:Fallback>
      </mc:AlternateContent>
      <p:sp>
        <p:nvSpPr>
          <p:cNvPr id="6" name="箭头: 下 5">
            <a:extLst>
              <a:ext uri="{FF2B5EF4-FFF2-40B4-BE49-F238E27FC236}">
                <a16:creationId xmlns:a16="http://schemas.microsoft.com/office/drawing/2014/main" id="{4A0A9860-4E2D-4CD9-BBBF-100D6DA954BE}"/>
              </a:ext>
            </a:extLst>
          </p:cNvPr>
          <p:cNvSpPr/>
          <p:nvPr/>
        </p:nvSpPr>
        <p:spPr>
          <a:xfrm>
            <a:off x="6263289" y="4126133"/>
            <a:ext cx="118412" cy="4939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864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831883A7-ACE8-482C-B666-C3AFC212A412}"/>
              </a:ext>
            </a:extLst>
          </p:cNvPr>
          <p:cNvSpPr/>
          <p:nvPr/>
        </p:nvSpPr>
        <p:spPr>
          <a:xfrm>
            <a:off x="697312" y="4789088"/>
            <a:ext cx="7821738" cy="1427516"/>
          </a:xfrm>
          <a:prstGeom prst="roundRect">
            <a:avLst>
              <a:gd name="adj" fmla="val 12059"/>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7F286DFF-2BA8-4E98-9694-335FC237965D}"/>
              </a:ext>
            </a:extLst>
          </p:cNvPr>
          <p:cNvSpPr/>
          <p:nvPr/>
        </p:nvSpPr>
        <p:spPr>
          <a:xfrm>
            <a:off x="697312" y="2921912"/>
            <a:ext cx="9749215" cy="1735553"/>
          </a:xfrm>
          <a:prstGeom prst="roundRect">
            <a:avLst>
              <a:gd name="adj" fmla="val 7935"/>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9E2F15D7-8609-47C2-856D-21E84386EDA7}"/>
              </a:ext>
            </a:extLst>
          </p:cNvPr>
          <p:cNvSpPr/>
          <p:nvPr/>
        </p:nvSpPr>
        <p:spPr>
          <a:xfrm>
            <a:off x="697312" y="1039390"/>
            <a:ext cx="11097790" cy="1675578"/>
          </a:xfrm>
          <a:prstGeom prst="roundRect">
            <a:avLst>
              <a:gd name="adj" fmla="val 9600"/>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组合函数增长情况估计练习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1BF79E-327F-4A25-A3F2-2D35EE4A603F}"/>
                  </a:ext>
                </a:extLst>
              </p:cNvPr>
              <p:cNvSpPr txBox="1"/>
              <p:nvPr/>
            </p:nvSpPr>
            <p:spPr>
              <a:xfrm>
                <a:off x="763096" y="1104010"/>
                <a:ext cx="10801762" cy="771430"/>
              </a:xfrm>
              <a:prstGeom prst="rect">
                <a:avLst/>
              </a:prstGeom>
              <a:solidFill>
                <a:schemeClr val="accent6">
                  <a:lumMod val="20000"/>
                  <a:lumOff val="80000"/>
                  <a:alpha val="50000"/>
                </a:schemeClr>
              </a:solidFill>
            </p:spPr>
            <p:txBody>
              <a:bodyPr wrap="square" tIns="0" bIns="0"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函数</a:t>
                </a:r>
                <a14:m>
                  <m:oMath xmlns:m="http://schemas.openxmlformats.org/officeDocument/2006/math">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𝟐</m:t>
                            </m:r>
                          </m:sup>
                        </m:sSup>
                        <m:r>
                          <a:rPr lang="en-US" altLang="zh-CN" sz="2000" b="1" i="0" smtClean="0">
                            <a:solidFill>
                              <a:srgbClr val="002060"/>
                            </a:solidFill>
                            <a:latin typeface="Cambria Math" panose="02040503050406030204" pitchFamily="18" charset="0"/>
                          </a:rPr>
                          <m:t>𝐥𝐨𝐠</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e>
                    </m:d>
                    <m:d>
                      <m:dPr>
                        <m:ctrlPr>
                          <a:rPr lang="en-US" altLang="zh-CN" sz="2000" b="1" i="1" smtClean="0">
                            <a:solidFill>
                              <a:srgbClr val="002060"/>
                            </a:solidFill>
                            <a:latin typeface="Cambria Math" panose="02040503050406030204" pitchFamily="18" charset="0"/>
                          </a:rPr>
                        </m:ctrlPr>
                      </m:dPr>
                      <m:e>
                        <m:r>
                          <a:rPr lang="en-US" altLang="zh-CN" sz="2000" b="1">
                            <a:solidFill>
                              <a:srgbClr val="002060"/>
                            </a:solidFill>
                            <a:latin typeface="Cambria Math" panose="02040503050406030204" pitchFamily="18" charset="0"/>
                          </a:rPr>
                          <m:t>𝐥𝐨𝐠</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𝟏</m:t>
                        </m:r>
                      </m:e>
                    </m:d>
                    <m:r>
                      <a:rPr lang="en-US" altLang="zh-CN" sz="2000" b="1" i="1" smtClean="0">
                        <a:solidFill>
                          <a:srgbClr val="002060"/>
                        </a:solidFill>
                        <a:latin typeface="Cambria Math" panose="02040503050406030204" pitchFamily="18" charset="0"/>
                      </a:rPr>
                      <m:t>+ </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𝟏𝟐</m:t>
                        </m:r>
                        <m:r>
                          <a:rPr lang="en-US" altLang="zh-CN" sz="2000" b="1" i="0" smtClean="0">
                            <a:solidFill>
                              <a:srgbClr val="002060"/>
                            </a:solidFill>
                            <a:latin typeface="Cambria Math" panose="02040503050406030204" pitchFamily="18" charset="0"/>
                          </a:rPr>
                          <m:t> </m:t>
                        </m:r>
                        <m:r>
                          <a:rPr lang="en-US" altLang="zh-CN" sz="2000" b="1">
                            <a:solidFill>
                              <a:srgbClr val="002060"/>
                            </a:solidFill>
                            <a:latin typeface="Cambria Math" panose="02040503050406030204" pitchFamily="18" charset="0"/>
                          </a:rPr>
                          <m:t>𝐥𝐨𝐠</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e>
                    </m:d>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e>
                    </m:d>
                  </m:oMath>
                </a14:m>
                <a:r>
                  <a:rPr lang="zh-CN" altLang="en-US" sz="2000" b="1">
                    <a:solidFill>
                      <a:srgbClr val="002060"/>
                    </a:solidFill>
                    <a:latin typeface="楷体" panose="02010609060101010101" pitchFamily="49" charset="-122"/>
                    <a:ea typeface="楷体" panose="02010609060101010101" pitchFamily="49" charset="-122"/>
                  </a:rPr>
                  <a:t>尽可能好的大</a:t>
                </a:r>
                <a14:m>
                  <m:oMath xmlns:m="http://schemas.openxmlformats.org/officeDocument/2006/math">
                    <m:r>
                      <a:rPr lang="en-US" altLang="zh-CN" sz="2000" b="1" i="1" smtClean="0">
                        <a:solidFill>
                          <a:srgbClr val="002060"/>
                        </a:solidFill>
                        <a:latin typeface="Cambria Math" panose="02040503050406030204" pitchFamily="18" charset="0"/>
                      </a:rPr>
                      <m:t>𝑶</m:t>
                    </m:r>
                  </m:oMath>
                </a14:m>
                <a:r>
                  <a:rPr lang="zh-CN" altLang="en-US" sz="2000" b="1">
                    <a:solidFill>
                      <a:srgbClr val="002060"/>
                    </a:solidFill>
                    <a:latin typeface="楷体" panose="02010609060101010101" pitchFamily="49" charset="-122"/>
                    <a:ea typeface="楷体" panose="02010609060101010101" pitchFamily="49" charset="-122"/>
                  </a:rPr>
                  <a:t>估计是</a:t>
                </a:r>
                <a:r>
                  <a:rPr lang="zh-CN" altLang="en-US" sz="2000" b="1"/>
                  <a:t>  </a:t>
                </a:r>
                <a:r>
                  <a:rPr lang="en-US" altLang="zh-CN" sz="2000" b="1">
                    <a:solidFill>
                      <a:srgbClr val="C00000"/>
                    </a:solidFill>
                  </a:rPr>
                  <a:t>C. </a:t>
                </a:r>
                <a14:m>
                  <m:oMath xmlns:m="http://schemas.openxmlformats.org/officeDocument/2006/math">
                    <m:r>
                      <a:rPr lang="en-US" altLang="zh-CN" sz="2000" b="1" i="1" smtClean="0">
                        <a:solidFill>
                          <a:srgbClr val="C00000"/>
                        </a:solidFill>
                        <a:latin typeface="Cambria Math" panose="02040503050406030204" pitchFamily="18" charset="0"/>
                      </a:rPr>
                      <m:t>𝑶</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𝟑</m:t>
                            </m:r>
                          </m:sup>
                        </m:sSup>
                        <m:r>
                          <a:rPr lang="en-US" altLang="zh-CN" sz="2000" b="1">
                            <a:solidFill>
                              <a:srgbClr val="C00000"/>
                            </a:solidFill>
                            <a:latin typeface="Cambria Math" panose="02040503050406030204" pitchFamily="18" charset="0"/>
                          </a:rPr>
                          <m:t>𝐥𝐨𝐠</m:t>
                        </m:r>
                        <m:r>
                          <a:rPr lang="en-US" altLang="zh-CN" sz="2000" b="1" i="1" smtClean="0">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𝒏</m:t>
                        </m:r>
                      </m:e>
                    </m:d>
                  </m:oMath>
                </a14:m>
                <a:r>
                  <a:rPr lang="en-US" altLang="zh-CN" sz="2000" b="1"/>
                  <a:t> </a:t>
                </a:r>
              </a:p>
              <a:p>
                <a:pPr>
                  <a:lnSpc>
                    <a:spcPts val="2800"/>
                  </a:lnSpc>
                  <a:spcBef>
                    <a:spcPts val="600"/>
                  </a:spcBef>
                </a:pPr>
                <a:r>
                  <a:rPr lang="en-US" altLang="zh-CN" sz="2000" b="1">
                    <a:solidFill>
                      <a:schemeClr val="accent2">
                        <a:lumMod val="50000"/>
                      </a:schemeClr>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𝒏</m:t>
                        </m:r>
                      </m:e>
                      <m:sup>
                        <m:r>
                          <a:rPr lang="en-US" altLang="zh-CN" sz="2000" b="1" i="1" smtClean="0">
                            <a:solidFill>
                              <a:schemeClr val="accent2">
                                <a:lumMod val="50000"/>
                              </a:schemeClr>
                            </a:solidFill>
                            <a:latin typeface="Cambria Math" panose="02040503050406030204" pitchFamily="18" charset="0"/>
                          </a:rPr>
                          <m:t>𝟐</m:t>
                        </m:r>
                      </m:sup>
                    </m:sSup>
                    <m:r>
                      <a:rPr lang="en-US" altLang="zh-CN" sz="2000" b="1">
                        <a:solidFill>
                          <a:schemeClr val="accent2">
                            <a:lumMod val="50000"/>
                          </a:schemeClr>
                        </a:solidFill>
                        <a:latin typeface="Cambria Math" panose="02040503050406030204" pitchFamily="18" charset="0"/>
                      </a:rPr>
                      <m:t>𝐥𝐨𝐠</m:t>
                    </m:r>
                    <m:r>
                      <a:rPr lang="en-US" altLang="zh-CN" sz="2000" b="1" i="0" smtClean="0">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C.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𝒏</m:t>
                        </m:r>
                      </m:e>
                      <m:sup>
                        <m:r>
                          <a:rPr lang="en-US" altLang="zh-CN" sz="2000" b="1" i="1" smtClean="0">
                            <a:solidFill>
                              <a:schemeClr val="accent2">
                                <a:lumMod val="50000"/>
                              </a:schemeClr>
                            </a:solidFill>
                            <a:latin typeface="Cambria Math" panose="02040503050406030204" pitchFamily="18" charset="0"/>
                          </a:rPr>
                          <m:t>𝟑</m:t>
                        </m:r>
                      </m:sup>
                    </m:sSup>
                    <m:r>
                      <a:rPr lang="en-US" altLang="zh-CN" sz="2000" b="1">
                        <a:solidFill>
                          <a:schemeClr val="accent2">
                            <a:lumMod val="50000"/>
                          </a:schemeClr>
                        </a:solidFill>
                        <a:latin typeface="Cambria Math" panose="02040503050406030204" pitchFamily="18" charset="0"/>
                      </a:rPr>
                      <m:t>𝐥𝐨𝐠</m:t>
                    </m:r>
                    <m:r>
                      <a:rPr lang="en-US" altLang="zh-CN" sz="2000" b="1" i="0" smtClean="0">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𝐥𝐨𝐠</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1B1BF79E-327F-4A25-A3F2-2D35EE4A603F}"/>
                  </a:ext>
                </a:extLst>
              </p:cNvPr>
              <p:cNvSpPr txBox="1">
                <a:spLocks noRot="1" noChangeAspect="1" noMove="1" noResize="1" noEditPoints="1" noAdjustHandles="1" noChangeArrowheads="1" noChangeShapeType="1" noTextEdit="1"/>
              </p:cNvSpPr>
              <p:nvPr/>
            </p:nvSpPr>
            <p:spPr>
              <a:xfrm>
                <a:off x="763096" y="1104010"/>
                <a:ext cx="10801762" cy="771430"/>
              </a:xfrm>
              <a:prstGeom prst="rect">
                <a:avLst/>
              </a:prstGeom>
              <a:blipFill>
                <a:blip r:embed="rId2"/>
                <a:stretch>
                  <a:fillRect l="-564" t="-9449" b="-196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FE44E27-936E-4AB1-9E4D-06183D35535C}"/>
                  </a:ext>
                </a:extLst>
              </p:cNvPr>
              <p:cNvSpPr txBox="1"/>
              <p:nvPr/>
            </p:nvSpPr>
            <p:spPr>
              <a:xfrm>
                <a:off x="763096" y="2973918"/>
                <a:ext cx="9558439" cy="786947"/>
              </a:xfrm>
              <a:prstGeom prst="rect">
                <a:avLst/>
              </a:prstGeom>
              <a:solidFill>
                <a:schemeClr val="accent6">
                  <a:lumMod val="20000"/>
                  <a:lumOff val="80000"/>
                  <a:alpha val="50000"/>
                </a:schemeClr>
              </a:solidFill>
            </p:spPr>
            <p:txBody>
              <a:bodyPr wrap="square" tIns="0" bIns="0"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函数</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𝒏</m:t>
                        </m:r>
                      </m:e>
                      <m:sup>
                        <m:r>
                          <a:rPr lang="en-US" altLang="zh-CN" sz="2000" b="1">
                            <a:solidFill>
                              <a:srgbClr val="002060"/>
                            </a:solidFill>
                            <a:latin typeface="Cambria Math" panose="02040503050406030204" pitchFamily="18" charset="0"/>
                            <a:ea typeface="楷体" panose="02010609060101010101" pitchFamily="49" charset="-122"/>
                          </a:rPr>
                          <m:t>𝟒</m:t>
                        </m:r>
                      </m:sup>
                    </m:sSup>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𝒏</m:t>
                        </m:r>
                      </m:e>
                      <m:sup>
                        <m:r>
                          <a:rPr lang="en-US" altLang="zh-CN" sz="2000" b="1">
                            <a:solidFill>
                              <a:srgbClr val="002060"/>
                            </a:solidFill>
                            <a:latin typeface="Cambria Math" panose="02040503050406030204" pitchFamily="18" charset="0"/>
                            <a:ea typeface="楷体" panose="02010609060101010101" pitchFamily="49" charset="-122"/>
                          </a:rPr>
                          <m:t>𝟐</m:t>
                        </m:r>
                      </m:sup>
                    </m:sSup>
                    <m:r>
                      <a:rPr lang="en-US" altLang="zh-CN" sz="2000" b="1">
                        <a:solidFill>
                          <a:srgbClr val="002060"/>
                        </a:solidFill>
                        <a:latin typeface="Cambria Math" panose="02040503050406030204" pitchFamily="18" charset="0"/>
                        <a:ea typeface="楷体" panose="02010609060101010101" pitchFamily="49" charset="-122"/>
                      </a:rPr>
                      <m:t>𝐥𝐨𝐠</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𝒏</m:t>
                    </m:r>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𝒏</m:t>
                        </m:r>
                      </m:e>
                      <m:sup>
                        <m:r>
                          <a:rPr lang="en-US" altLang="zh-CN" sz="2000" b="1">
                            <a:solidFill>
                              <a:srgbClr val="002060"/>
                            </a:solidFill>
                            <a:latin typeface="Cambria Math" panose="02040503050406030204" pitchFamily="18" charset="0"/>
                            <a:ea typeface="楷体" panose="02010609060101010101" pitchFamily="49" charset="-122"/>
                          </a:rPr>
                          <m:t>𝟐</m:t>
                        </m:r>
                      </m:sup>
                    </m:sSup>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a:solidFill>
                                  <a:srgbClr val="002060"/>
                                </a:solidFill>
                                <a:latin typeface="Cambria Math" panose="02040503050406030204" pitchFamily="18" charset="0"/>
                                <a:ea typeface="楷体" panose="02010609060101010101" pitchFamily="49" charset="-122"/>
                              </a:rPr>
                              <m:t>𝐥𝐨𝐠</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𝒏</m:t>
                            </m:r>
                          </m:e>
                        </m:d>
                      </m:e>
                      <m:sup>
                        <m:r>
                          <a:rPr lang="en-US" altLang="zh-CN" sz="2000" b="1">
                            <a:solidFill>
                              <a:srgbClr val="002060"/>
                            </a:solidFill>
                            <a:latin typeface="Cambria Math" panose="02040503050406030204" pitchFamily="18" charset="0"/>
                            <a:ea typeface="楷体" panose="02010609060101010101" pitchFamily="49" charset="-122"/>
                          </a:rPr>
                          <m:t>𝟐</m:t>
                        </m:r>
                      </m:sup>
                    </m:sSup>
                    <m:r>
                      <a:rPr lang="en-US" altLang="zh-CN" sz="2000" b="1">
                        <a:solidFill>
                          <a:srgbClr val="002060"/>
                        </a:solidFill>
                        <a:latin typeface="Cambria Math" panose="02040503050406030204" pitchFamily="18" charset="0"/>
                        <a:ea typeface="楷体" panose="02010609060101010101" pitchFamily="49" charset="-122"/>
                      </a:rPr>
                      <m:t> )</m:t>
                    </m:r>
                  </m:oMath>
                </a14:m>
                <a:r>
                  <a:rPr lang="zh-CN" altLang="en-US" sz="2000" b="1">
                    <a:solidFill>
                      <a:srgbClr val="002060"/>
                    </a:solidFill>
                    <a:latin typeface="楷体" panose="02010609060101010101" pitchFamily="49" charset="-122"/>
                    <a:ea typeface="楷体" panose="02010609060101010101" pitchFamily="49" charset="-122"/>
                  </a:rPr>
                  <a:t>尽可能好的大</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𝑶</m:t>
                    </m:r>
                  </m:oMath>
                </a14:m>
                <a:r>
                  <a:rPr lang="zh-CN" altLang="en-US" sz="2000" b="1">
                    <a:solidFill>
                      <a:srgbClr val="002060"/>
                    </a:solidFill>
                    <a:latin typeface="楷体" panose="02010609060101010101" pitchFamily="49" charset="-122"/>
                    <a:ea typeface="楷体" panose="02010609060101010101" pitchFamily="49" charset="-122"/>
                  </a:rPr>
                  <a:t>估计是</a:t>
                </a:r>
                <a:r>
                  <a:rPr lang="zh-CN" altLang="en-US" sz="2000" b="1"/>
                  <a:t>   </a:t>
                </a:r>
                <a:r>
                  <a:rPr lang="en-US" altLang="zh-CN" sz="2000" b="1">
                    <a:solidFill>
                      <a:srgbClr val="C00000"/>
                    </a:solidFill>
                  </a:rPr>
                  <a:t>B. </a:t>
                </a:r>
                <a14:m>
                  <m:oMath xmlns:m="http://schemas.openxmlformats.org/officeDocument/2006/math">
                    <m:r>
                      <a:rPr lang="en-US" altLang="zh-CN" sz="2000" b="1">
                        <a:solidFill>
                          <a:srgbClr val="C00000"/>
                        </a:solidFill>
                        <a:latin typeface="Cambria Math" panose="02040503050406030204" pitchFamily="18" charset="0"/>
                      </a:rPr>
                      <m:t>𝑶</m:t>
                    </m:r>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𝒏</m:t>
                    </m:r>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𝟐</m:t>
                    </m:r>
                    <m:r>
                      <a:rPr lang="en-US" altLang="zh-CN" sz="2000" b="1">
                        <a:solidFill>
                          <a:srgbClr val="C00000"/>
                        </a:solidFill>
                        <a:latin typeface="Cambria Math" panose="02040503050406030204" pitchFamily="18" charset="0"/>
                      </a:rPr>
                      <m:t>)</m:t>
                    </m:r>
                  </m:oMath>
                </a14:m>
                <a:r>
                  <a:rPr lang="en-US" altLang="zh-CN" sz="2000" b="1">
                    <a:solidFill>
                      <a:srgbClr val="C00000"/>
                    </a:solidFill>
                  </a:rPr>
                  <a:t> </a:t>
                </a:r>
              </a:p>
              <a:p>
                <a:pPr>
                  <a:lnSpc>
                    <a:spcPts val="2800"/>
                  </a:lnSpc>
                  <a:spcBef>
                    <a:spcPts val="600"/>
                  </a:spcBef>
                </a:pPr>
                <a:r>
                  <a:rPr lang="en-US" altLang="zh-CN" sz="2000" b="1">
                    <a:solidFill>
                      <a:schemeClr val="accent2">
                        <a:lumMod val="50000"/>
                      </a:schemeClr>
                    </a:solidFill>
                  </a:rPr>
                  <a:t>A.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𝟒</m:t>
                            </m:r>
                          </m:sup>
                        </m:sSup>
                      </m:e>
                    </m:d>
                  </m:oMath>
                </a14:m>
                <a:r>
                  <a:rPr lang="en-US" altLang="zh-CN" sz="2000" b="1">
                    <a:solidFill>
                      <a:schemeClr val="accent2">
                        <a:lumMod val="50000"/>
                      </a:schemeClr>
                    </a:solidFill>
                  </a:rPr>
                  <a:t>      B.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𝟐</m:t>
                            </m:r>
                          </m:sup>
                        </m:sSup>
                      </m:e>
                    </m:d>
                  </m:oMath>
                </a14:m>
                <a:r>
                  <a:rPr lang="en-US" altLang="zh-CN" sz="2000" b="1">
                    <a:solidFill>
                      <a:schemeClr val="accent2">
                        <a:lumMod val="50000"/>
                      </a:schemeClr>
                    </a:solidFill>
                  </a:rPr>
                  <a:t>     C.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𝟐</m:t>
                            </m:r>
                          </m:sup>
                        </m:sSup>
                        <m:r>
                          <a:rPr lang="en-US" altLang="zh-CN" sz="2000" b="1">
                            <a:solidFill>
                              <a:schemeClr val="accent2">
                                <a:lumMod val="50000"/>
                              </a:schemeClr>
                            </a:solidFill>
                            <a:latin typeface="Cambria Math" panose="02040503050406030204" pitchFamily="18" charset="0"/>
                          </a:rPr>
                          <m:t>𝐥𝐨𝐠</m:t>
                        </m:r>
                        <m:r>
                          <a:rPr lang="en-US" altLang="zh-CN" sz="2000" b="1">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𝒏</m:t>
                        </m:r>
                      </m:e>
                    </m:d>
                  </m:oMath>
                </a14:m>
                <a:r>
                  <a:rPr lang="en-US" altLang="zh-CN" sz="2000" b="1">
                    <a:solidFill>
                      <a:schemeClr val="accent2">
                        <a:lumMod val="50000"/>
                      </a:schemeClr>
                    </a:solidFill>
                  </a:rPr>
                  <a:t>      D.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𝟐</m:t>
                            </m:r>
                          </m:sup>
                        </m:sSup>
                        <m:sSup>
                          <m:sSupPr>
                            <m:ctrlPr>
                              <a:rPr lang="en-US" altLang="zh-CN" sz="2000" b="1" i="1">
                                <a:solidFill>
                                  <a:schemeClr val="accent2">
                                    <a:lumMod val="50000"/>
                                  </a:schemeClr>
                                </a:solidFill>
                                <a:latin typeface="Cambria Math" panose="02040503050406030204" pitchFamily="18" charset="0"/>
                              </a:rPr>
                            </m:ctrlPr>
                          </m:sSupPr>
                          <m:e>
                            <m:d>
                              <m:dPr>
                                <m:ctrlPr>
                                  <a:rPr lang="en-US" altLang="zh-CN" sz="2000" b="1" i="1">
                                    <a:solidFill>
                                      <a:schemeClr val="accent2">
                                        <a:lumMod val="50000"/>
                                      </a:schemeClr>
                                    </a:solidFill>
                                    <a:latin typeface="Cambria Math" panose="02040503050406030204" pitchFamily="18" charset="0"/>
                                  </a:rPr>
                                </m:ctrlPr>
                              </m:dPr>
                              <m:e>
                                <m:r>
                                  <a:rPr lang="en-US" altLang="zh-CN" sz="2000" b="1">
                                    <a:solidFill>
                                      <a:schemeClr val="accent2">
                                        <a:lumMod val="50000"/>
                                      </a:schemeClr>
                                    </a:solidFill>
                                    <a:latin typeface="Cambria Math" panose="02040503050406030204" pitchFamily="18" charset="0"/>
                                  </a:rPr>
                                  <m:t>𝐥𝐨𝐠</m:t>
                                </m:r>
                                <m:r>
                                  <a:rPr lang="en-US" altLang="zh-CN" sz="2000" b="1">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𝒏</m:t>
                                </m:r>
                              </m:e>
                            </m:d>
                          </m:e>
                          <m:sup>
                            <m:r>
                              <a:rPr lang="en-US" altLang="zh-CN" sz="2000" b="1">
                                <a:solidFill>
                                  <a:schemeClr val="accent2">
                                    <a:lumMod val="50000"/>
                                  </a:schemeClr>
                                </a:solidFill>
                                <a:latin typeface="Cambria Math" panose="02040503050406030204" pitchFamily="18" charset="0"/>
                              </a:rPr>
                              <m:t>𝟐</m:t>
                            </m:r>
                          </m:sup>
                        </m:sSup>
                      </m:e>
                    </m:d>
                  </m:oMath>
                </a14:m>
                <a:endParaRPr lang="en-US" altLang="zh-CN" sz="20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3FE44E27-936E-4AB1-9E4D-06183D35535C}"/>
                  </a:ext>
                </a:extLst>
              </p:cNvPr>
              <p:cNvSpPr txBox="1">
                <a:spLocks noRot="1" noChangeAspect="1" noMove="1" noResize="1" noEditPoints="1" noAdjustHandles="1" noChangeArrowheads="1" noChangeShapeType="1" noTextEdit="1"/>
              </p:cNvSpPr>
              <p:nvPr/>
            </p:nvSpPr>
            <p:spPr>
              <a:xfrm>
                <a:off x="763096" y="2973918"/>
                <a:ext cx="9558439" cy="786947"/>
              </a:xfrm>
              <a:prstGeom prst="rect">
                <a:avLst/>
              </a:prstGeom>
              <a:blipFill>
                <a:blip r:embed="rId3"/>
                <a:stretch>
                  <a:fillRect l="-638" t="-9302" b="-17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63CFE9D-7CE5-46BC-9EA6-9AD5E11F2FEC}"/>
                  </a:ext>
                </a:extLst>
              </p:cNvPr>
              <p:cNvSpPr txBox="1"/>
              <p:nvPr/>
            </p:nvSpPr>
            <p:spPr>
              <a:xfrm>
                <a:off x="763096" y="4864409"/>
                <a:ext cx="7584916" cy="786947"/>
              </a:xfrm>
              <a:prstGeom prst="rect">
                <a:avLst/>
              </a:prstGeom>
              <a:solidFill>
                <a:schemeClr val="accent6">
                  <a:lumMod val="20000"/>
                  <a:lumOff val="80000"/>
                  <a:alpha val="50000"/>
                </a:schemeClr>
              </a:solidFill>
            </p:spPr>
            <p:txBody>
              <a:bodyPr wrap="square" tIns="0" bIns="0"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函数</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𝒙</m:t>
                        </m:r>
                      </m:e>
                      <m:sup>
                        <m:r>
                          <a:rPr lang="en-US" altLang="zh-CN" sz="2000" b="1">
                            <a:solidFill>
                              <a:srgbClr val="002060"/>
                            </a:solidFill>
                            <a:latin typeface="Cambria Math" panose="02040503050406030204" pitchFamily="18" charset="0"/>
                            <a:ea typeface="楷体" panose="02010609060101010101" pitchFamily="49" charset="-122"/>
                          </a:rPr>
                          <m:t>𝟑</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𝟓𝐥𝐨𝐠</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𝒙</m:t>
                    </m:r>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𝒙</m:t>
                        </m:r>
                      </m:e>
                      <m:sup>
                        <m:r>
                          <a:rPr lang="en-US" altLang="zh-CN" sz="2000" b="1">
                            <a:solidFill>
                              <a:srgbClr val="002060"/>
                            </a:solidFill>
                            <a:latin typeface="Cambria Math" panose="02040503050406030204" pitchFamily="18" charset="0"/>
                            <a:ea typeface="楷体" panose="02010609060101010101" pitchFamily="49" charset="-122"/>
                          </a:rPr>
                          <m:t>𝟒</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𝟏</m:t>
                    </m:r>
                    <m:r>
                      <a:rPr lang="en-US" altLang="zh-CN" sz="2000" b="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尽可能好的大</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𝑶</m:t>
                    </m:r>
                  </m:oMath>
                </a14:m>
                <a:r>
                  <a:rPr lang="zh-CN" altLang="en-US" sz="2000" b="1">
                    <a:solidFill>
                      <a:srgbClr val="002060"/>
                    </a:solidFill>
                    <a:latin typeface="楷体" panose="02010609060101010101" pitchFamily="49" charset="-122"/>
                    <a:ea typeface="楷体" panose="02010609060101010101" pitchFamily="49" charset="-122"/>
                  </a:rPr>
                  <a:t>估计是</a:t>
                </a:r>
                <a:r>
                  <a:rPr lang="zh-CN" altLang="en-US" sz="2000" b="1"/>
                  <a:t>   </a:t>
                </a:r>
                <a:r>
                  <a:rPr lang="en-US" altLang="zh-CN" sz="2000" b="1">
                    <a:solidFill>
                      <a:srgbClr val="C00000"/>
                    </a:solidFill>
                  </a:rPr>
                  <a:t>D. </a:t>
                </a:r>
                <a14:m>
                  <m:oMath xmlns:m="http://schemas.openxmlformats.org/officeDocument/2006/math">
                    <m:r>
                      <a:rPr lang="en-US" altLang="zh-CN" sz="2000" b="1">
                        <a:solidFill>
                          <a:srgbClr val="C00000"/>
                        </a:solidFill>
                        <a:latin typeface="Cambria Math" panose="02040503050406030204" pitchFamily="18" charset="0"/>
                      </a:rPr>
                      <m:t>𝑶</m:t>
                    </m:r>
                    <m:d>
                      <m:dPr>
                        <m:ctrlPr>
                          <a:rPr lang="en-US" altLang="zh-CN" sz="2000" b="1" i="1">
                            <a:solidFill>
                              <a:srgbClr val="C00000"/>
                            </a:solidFill>
                            <a:latin typeface="Cambria Math" panose="02040503050406030204" pitchFamily="18" charset="0"/>
                          </a:rPr>
                        </m:ctrlPr>
                      </m:dPr>
                      <m:e>
                        <m:sSup>
                          <m:sSupPr>
                            <m:ctrlPr>
                              <a:rPr lang="en-US" altLang="zh-CN" sz="2000" b="1" i="1">
                                <a:solidFill>
                                  <a:srgbClr val="C00000"/>
                                </a:solidFill>
                                <a:latin typeface="Cambria Math" panose="02040503050406030204" pitchFamily="18" charset="0"/>
                              </a:rPr>
                            </m:ctrlPr>
                          </m:sSupPr>
                          <m:e>
                            <m:r>
                              <a:rPr lang="en-US" altLang="zh-CN" sz="2000" b="1">
                                <a:solidFill>
                                  <a:srgbClr val="C00000"/>
                                </a:solidFill>
                                <a:latin typeface="Cambria Math" panose="02040503050406030204" pitchFamily="18" charset="0"/>
                              </a:rPr>
                              <m:t>𝒙</m:t>
                            </m:r>
                          </m:e>
                          <m:sup>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𝟏</m:t>
                            </m:r>
                          </m:sup>
                        </m:sSup>
                      </m:e>
                    </m:d>
                  </m:oMath>
                </a14:m>
                <a:r>
                  <a:rPr lang="en-US" altLang="zh-CN" sz="2000" b="1">
                    <a:solidFill>
                      <a:srgbClr val="C00000"/>
                    </a:solidFill>
                  </a:rPr>
                  <a:t> </a:t>
                </a:r>
              </a:p>
              <a:p>
                <a:pPr>
                  <a:lnSpc>
                    <a:spcPts val="2800"/>
                  </a:lnSpc>
                  <a:spcBef>
                    <a:spcPts val="600"/>
                  </a:spcBef>
                </a:pPr>
                <a:r>
                  <a:rPr lang="en-US" altLang="zh-CN" sz="2000" b="1">
                    <a:solidFill>
                      <a:schemeClr val="accent2">
                        <a:lumMod val="50000"/>
                      </a:schemeClr>
                    </a:solidFill>
                  </a:rPr>
                  <a:t>A.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𝟑</m:t>
                            </m:r>
                          </m:sup>
                        </m:sSup>
                      </m:e>
                    </m:d>
                  </m:oMath>
                </a14:m>
                <a:r>
                  <a:rPr lang="en-US" altLang="zh-CN" sz="2000" b="1">
                    <a:solidFill>
                      <a:schemeClr val="accent2">
                        <a:lumMod val="50000"/>
                      </a:schemeClr>
                    </a:solidFill>
                  </a:rPr>
                  <a:t>      B.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m:t>
                            </m:r>
                            <m:r>
                              <a:rPr lang="en-US" altLang="zh-CN" sz="2000" b="1">
                                <a:solidFill>
                                  <a:schemeClr val="accent2">
                                    <a:lumMod val="50000"/>
                                  </a:schemeClr>
                                </a:solidFill>
                                <a:latin typeface="Cambria Math" panose="02040503050406030204" pitchFamily="18" charset="0"/>
                              </a:rPr>
                              <m:t>𝟒</m:t>
                            </m:r>
                          </m:sup>
                        </m:sSup>
                      </m:e>
                    </m:d>
                  </m:oMath>
                </a14:m>
                <a:r>
                  <a:rPr lang="en-US" altLang="zh-CN" sz="2000" b="1">
                    <a:solidFill>
                      <a:schemeClr val="accent2">
                        <a:lumMod val="50000"/>
                      </a:schemeClr>
                    </a:solidFill>
                  </a:rPr>
                  <a:t>      C.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𝟑</m:t>
                            </m:r>
                          </m:sup>
                        </m:sSup>
                        <m:r>
                          <a:rPr lang="en-US" altLang="zh-CN" sz="2000" b="1">
                            <a:solidFill>
                              <a:schemeClr val="accent2">
                                <a:lumMod val="50000"/>
                              </a:schemeClr>
                            </a:solidFill>
                            <a:latin typeface="Cambria Math" panose="02040503050406030204" pitchFamily="18" charset="0"/>
                          </a:rPr>
                          <m:t>𝐥𝐨𝐠</m:t>
                        </m:r>
                        <m:r>
                          <a:rPr lang="en-US" altLang="zh-CN" sz="2000" b="1">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𝒙</m:t>
                        </m:r>
                      </m:e>
                    </m:d>
                  </m:oMath>
                </a14:m>
                <a:r>
                  <a:rPr lang="en-US" altLang="zh-CN" sz="2000" b="1">
                    <a:solidFill>
                      <a:schemeClr val="accent2">
                        <a:lumMod val="50000"/>
                      </a:schemeClr>
                    </a:solidFill>
                  </a:rPr>
                  <a:t>      D.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m:t>
                            </m:r>
                            <m:r>
                              <a:rPr lang="en-US" altLang="zh-CN" sz="2000" b="1">
                                <a:solidFill>
                                  <a:schemeClr val="accent2">
                                    <a:lumMod val="50000"/>
                                  </a:schemeClr>
                                </a:solidFill>
                                <a:latin typeface="Cambria Math" panose="02040503050406030204" pitchFamily="18" charset="0"/>
                              </a:rPr>
                              <m:t>𝟏</m:t>
                            </m:r>
                          </m:sup>
                        </m:sSup>
                      </m:e>
                    </m:d>
                  </m:oMath>
                </a14:m>
                <a:endParaRPr lang="en-US" altLang="zh-CN" sz="2000"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063CFE9D-7CE5-46BC-9EA6-9AD5E11F2FEC}"/>
                  </a:ext>
                </a:extLst>
              </p:cNvPr>
              <p:cNvSpPr txBox="1">
                <a:spLocks noRot="1" noChangeAspect="1" noMove="1" noResize="1" noEditPoints="1" noAdjustHandles="1" noChangeArrowheads="1" noChangeShapeType="1" noTextEdit="1"/>
              </p:cNvSpPr>
              <p:nvPr/>
            </p:nvSpPr>
            <p:spPr>
              <a:xfrm>
                <a:off x="763096" y="4864409"/>
                <a:ext cx="7584916" cy="786947"/>
              </a:xfrm>
              <a:prstGeom prst="rect">
                <a:avLst/>
              </a:prstGeom>
              <a:blipFill>
                <a:blip r:embed="rId4"/>
                <a:stretch>
                  <a:fillRect l="-804" t="-9302" b="-17054"/>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23515084-710D-41CA-BD32-277EE106B06A}"/>
              </a:ext>
            </a:extLst>
          </p:cNvPr>
          <p:cNvCxnSpPr/>
          <p:nvPr/>
        </p:nvCxnSpPr>
        <p:spPr>
          <a:xfrm>
            <a:off x="9518970" y="1480144"/>
            <a:ext cx="161829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05BEB86-9BB8-402B-9EF0-BA4AA007ACCF}"/>
              </a:ext>
            </a:extLst>
          </p:cNvPr>
          <p:cNvCxnSpPr/>
          <p:nvPr/>
        </p:nvCxnSpPr>
        <p:spPr>
          <a:xfrm>
            <a:off x="7474178" y="3323198"/>
            <a:ext cx="161829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89FF4D6-31F1-434A-A03A-0AFD9FDF26B4}"/>
              </a:ext>
            </a:extLst>
          </p:cNvPr>
          <p:cNvCxnSpPr/>
          <p:nvPr/>
        </p:nvCxnSpPr>
        <p:spPr>
          <a:xfrm>
            <a:off x="6454525" y="5244095"/>
            <a:ext cx="161829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E7E2AD54-1BBC-43FF-8595-550FAE7E583C}"/>
              </a:ext>
            </a:extLst>
          </p:cNvPr>
          <p:cNvSpPr txBox="1"/>
          <p:nvPr/>
        </p:nvSpPr>
        <p:spPr>
          <a:xfrm>
            <a:off x="9518970" y="1109756"/>
            <a:ext cx="1585399" cy="353943"/>
          </a:xfrm>
          <a:prstGeom prst="rect">
            <a:avLst/>
          </a:prstGeom>
          <a:solidFill>
            <a:srgbClr val="ECF3E8"/>
          </a:solidFill>
        </p:spPr>
        <p:txBody>
          <a:bodyPr wrap="square" bIns="0" rtlCol="0">
            <a:spAutoFit/>
          </a:bodyPr>
          <a:lstStyle/>
          <a:p>
            <a:pPr algn="ctr"/>
            <a:r>
              <a:rPr lang="en-US" altLang="zh-CN" sz="2000" b="1">
                <a:solidFill>
                  <a:srgbClr val="C00000"/>
                </a:solidFill>
              </a:rPr>
              <a:t>(1)</a:t>
            </a:r>
            <a:endParaRPr lang="zh-CN" altLang="en-US" sz="2000" b="1">
              <a:solidFill>
                <a:srgbClr val="C00000"/>
              </a:solidFill>
            </a:endParaRPr>
          </a:p>
        </p:txBody>
      </p:sp>
      <p:sp>
        <p:nvSpPr>
          <p:cNvPr id="21" name="文本框 20">
            <a:extLst>
              <a:ext uri="{FF2B5EF4-FFF2-40B4-BE49-F238E27FC236}">
                <a16:creationId xmlns:a16="http://schemas.microsoft.com/office/drawing/2014/main" id="{25F5B1A7-5696-4ED8-BCE8-5589497B2A9B}"/>
              </a:ext>
            </a:extLst>
          </p:cNvPr>
          <p:cNvSpPr txBox="1"/>
          <p:nvPr/>
        </p:nvSpPr>
        <p:spPr>
          <a:xfrm>
            <a:off x="7502688" y="2956146"/>
            <a:ext cx="1585399" cy="353943"/>
          </a:xfrm>
          <a:prstGeom prst="rect">
            <a:avLst/>
          </a:prstGeom>
          <a:solidFill>
            <a:srgbClr val="ECF3E8"/>
          </a:solidFill>
        </p:spPr>
        <p:txBody>
          <a:bodyPr wrap="square" bIns="0" rtlCol="0">
            <a:spAutoFit/>
          </a:bodyPr>
          <a:lstStyle/>
          <a:p>
            <a:pPr algn="ctr"/>
            <a:r>
              <a:rPr lang="en-US" altLang="zh-CN" sz="2000" b="1">
                <a:solidFill>
                  <a:srgbClr val="C00000"/>
                </a:solidFill>
              </a:rPr>
              <a:t>(2)</a:t>
            </a:r>
            <a:endParaRPr lang="zh-CN" altLang="en-US" sz="2000" b="1">
              <a:solidFill>
                <a:srgbClr val="C00000"/>
              </a:solidFill>
            </a:endParaRPr>
          </a:p>
        </p:txBody>
      </p:sp>
      <p:sp>
        <p:nvSpPr>
          <p:cNvPr id="22" name="文本框 21">
            <a:extLst>
              <a:ext uri="{FF2B5EF4-FFF2-40B4-BE49-F238E27FC236}">
                <a16:creationId xmlns:a16="http://schemas.microsoft.com/office/drawing/2014/main" id="{55D034C2-E91D-4276-BE3C-513F744EFA15}"/>
              </a:ext>
            </a:extLst>
          </p:cNvPr>
          <p:cNvSpPr txBox="1"/>
          <p:nvPr/>
        </p:nvSpPr>
        <p:spPr>
          <a:xfrm>
            <a:off x="6470970" y="4874638"/>
            <a:ext cx="1585399" cy="353943"/>
          </a:xfrm>
          <a:prstGeom prst="rect">
            <a:avLst/>
          </a:prstGeom>
          <a:solidFill>
            <a:srgbClr val="ECF3E8"/>
          </a:solidFill>
        </p:spPr>
        <p:txBody>
          <a:bodyPr wrap="square" bIns="0" rtlCol="0">
            <a:spAutoFit/>
          </a:bodyPr>
          <a:lstStyle/>
          <a:p>
            <a:pPr algn="ctr"/>
            <a:r>
              <a:rPr lang="en-US" altLang="zh-CN" sz="2000" b="1">
                <a:solidFill>
                  <a:srgbClr val="C00000"/>
                </a:solidFill>
              </a:rPr>
              <a:t>(3)</a:t>
            </a:r>
            <a:endParaRPr lang="zh-CN" altLang="en-US" sz="2000" b="1">
              <a:solidFill>
                <a:srgbClr val="C00000"/>
              </a:solidFill>
            </a:endParaRPr>
          </a:p>
        </p:txBody>
      </p:sp>
    </p:spTree>
    <p:extLst>
      <p:ext uri="{BB962C8B-B14F-4D97-AF65-F5344CB8AC3E}">
        <p14:creationId xmlns:p14="http://schemas.microsoft.com/office/powerpoint/2010/main" val="252864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831883A7-ACE8-482C-B666-C3AFC212A412}"/>
              </a:ext>
            </a:extLst>
          </p:cNvPr>
          <p:cNvSpPr/>
          <p:nvPr/>
        </p:nvSpPr>
        <p:spPr>
          <a:xfrm>
            <a:off x="697312" y="4789088"/>
            <a:ext cx="7821738" cy="1427516"/>
          </a:xfrm>
          <a:prstGeom prst="roundRect">
            <a:avLst>
              <a:gd name="adj" fmla="val 12059"/>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7F286DFF-2BA8-4E98-9694-335FC237965D}"/>
              </a:ext>
            </a:extLst>
          </p:cNvPr>
          <p:cNvSpPr/>
          <p:nvPr/>
        </p:nvSpPr>
        <p:spPr>
          <a:xfrm>
            <a:off x="697312" y="2921912"/>
            <a:ext cx="9749215" cy="1735553"/>
          </a:xfrm>
          <a:prstGeom prst="roundRect">
            <a:avLst>
              <a:gd name="adj" fmla="val 7935"/>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9E2F15D7-8609-47C2-856D-21E84386EDA7}"/>
              </a:ext>
            </a:extLst>
          </p:cNvPr>
          <p:cNvSpPr/>
          <p:nvPr/>
        </p:nvSpPr>
        <p:spPr>
          <a:xfrm>
            <a:off x="697312" y="1039390"/>
            <a:ext cx="11097790" cy="1675578"/>
          </a:xfrm>
          <a:prstGeom prst="roundRect">
            <a:avLst>
              <a:gd name="adj" fmla="val 9600"/>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组合函数增长情况估计练习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1BF79E-327F-4A25-A3F2-2D35EE4A603F}"/>
                  </a:ext>
                </a:extLst>
              </p:cNvPr>
              <p:cNvSpPr txBox="1"/>
              <p:nvPr/>
            </p:nvSpPr>
            <p:spPr>
              <a:xfrm>
                <a:off x="763096" y="1104010"/>
                <a:ext cx="10801762" cy="771430"/>
              </a:xfrm>
              <a:prstGeom prst="rect">
                <a:avLst/>
              </a:prstGeom>
              <a:solidFill>
                <a:schemeClr val="accent6">
                  <a:lumMod val="20000"/>
                  <a:lumOff val="80000"/>
                  <a:alpha val="50000"/>
                </a:schemeClr>
              </a:solidFill>
            </p:spPr>
            <p:txBody>
              <a:bodyPr wrap="square" tIns="0" bIns="0"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函数</a:t>
                </a:r>
                <a14:m>
                  <m:oMath xmlns:m="http://schemas.openxmlformats.org/officeDocument/2006/math">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𝟐</m:t>
                            </m:r>
                          </m:sup>
                        </m:sSup>
                        <m:r>
                          <a:rPr lang="en-US" altLang="zh-CN" sz="2000" b="1" i="0" smtClean="0">
                            <a:solidFill>
                              <a:srgbClr val="002060"/>
                            </a:solidFill>
                            <a:latin typeface="Cambria Math" panose="02040503050406030204" pitchFamily="18" charset="0"/>
                          </a:rPr>
                          <m:t>𝐥𝐨𝐠</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e>
                    </m:d>
                    <m:d>
                      <m:dPr>
                        <m:ctrlPr>
                          <a:rPr lang="en-US" altLang="zh-CN" sz="2000" b="1" i="1" smtClean="0">
                            <a:solidFill>
                              <a:srgbClr val="002060"/>
                            </a:solidFill>
                            <a:latin typeface="Cambria Math" panose="02040503050406030204" pitchFamily="18" charset="0"/>
                          </a:rPr>
                        </m:ctrlPr>
                      </m:dPr>
                      <m:e>
                        <m:r>
                          <a:rPr lang="en-US" altLang="zh-CN" sz="2000" b="1">
                            <a:solidFill>
                              <a:srgbClr val="002060"/>
                            </a:solidFill>
                            <a:latin typeface="Cambria Math" panose="02040503050406030204" pitchFamily="18" charset="0"/>
                          </a:rPr>
                          <m:t>𝐥𝐨𝐠</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𝟏</m:t>
                        </m:r>
                      </m:e>
                    </m:d>
                    <m:r>
                      <a:rPr lang="en-US" altLang="zh-CN" sz="2000" b="1" i="1" smtClean="0">
                        <a:solidFill>
                          <a:srgbClr val="002060"/>
                        </a:solidFill>
                        <a:latin typeface="Cambria Math" panose="02040503050406030204" pitchFamily="18" charset="0"/>
                      </a:rPr>
                      <m:t>+ </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𝟏𝟐</m:t>
                        </m:r>
                        <m:r>
                          <a:rPr lang="en-US" altLang="zh-CN" sz="2000" b="1" i="0" smtClean="0">
                            <a:solidFill>
                              <a:srgbClr val="002060"/>
                            </a:solidFill>
                            <a:latin typeface="Cambria Math" panose="02040503050406030204" pitchFamily="18" charset="0"/>
                          </a:rPr>
                          <m:t> </m:t>
                        </m:r>
                        <m:r>
                          <a:rPr lang="en-US" altLang="zh-CN" sz="2000" b="1">
                            <a:solidFill>
                              <a:srgbClr val="002060"/>
                            </a:solidFill>
                            <a:latin typeface="Cambria Math" panose="02040503050406030204" pitchFamily="18" charset="0"/>
                          </a:rPr>
                          <m:t>𝐥𝐨𝐠</m:t>
                        </m:r>
                        <m:r>
                          <a:rPr lang="en-US" altLang="zh-CN" sz="2000" b="1" i="0"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e>
                    </m:d>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e>
                    </m:d>
                  </m:oMath>
                </a14:m>
                <a:r>
                  <a:rPr lang="zh-CN" altLang="en-US" sz="2000" b="1">
                    <a:solidFill>
                      <a:srgbClr val="002060"/>
                    </a:solidFill>
                    <a:latin typeface="楷体" panose="02010609060101010101" pitchFamily="49" charset="-122"/>
                    <a:ea typeface="楷体" panose="02010609060101010101" pitchFamily="49" charset="-122"/>
                  </a:rPr>
                  <a:t>尽可能好的大</a:t>
                </a:r>
                <a14:m>
                  <m:oMath xmlns:m="http://schemas.openxmlformats.org/officeDocument/2006/math">
                    <m:r>
                      <a:rPr lang="en-US" altLang="zh-CN" sz="2000" b="1" i="1" smtClean="0">
                        <a:solidFill>
                          <a:srgbClr val="002060"/>
                        </a:solidFill>
                        <a:latin typeface="Cambria Math" panose="02040503050406030204" pitchFamily="18" charset="0"/>
                      </a:rPr>
                      <m:t>𝑶</m:t>
                    </m:r>
                  </m:oMath>
                </a14:m>
                <a:r>
                  <a:rPr lang="zh-CN" altLang="en-US" sz="2000" b="1">
                    <a:solidFill>
                      <a:srgbClr val="002060"/>
                    </a:solidFill>
                    <a:latin typeface="楷体" panose="02010609060101010101" pitchFamily="49" charset="-122"/>
                    <a:ea typeface="楷体" panose="02010609060101010101" pitchFamily="49" charset="-122"/>
                  </a:rPr>
                  <a:t>估计是</a:t>
                </a:r>
                <a:r>
                  <a:rPr lang="zh-CN" altLang="en-US" sz="2000" b="1"/>
                  <a:t>  </a:t>
                </a:r>
                <a:r>
                  <a:rPr lang="en-US" altLang="zh-CN" sz="2000" b="1">
                    <a:solidFill>
                      <a:srgbClr val="C00000"/>
                    </a:solidFill>
                  </a:rPr>
                  <a:t>C. </a:t>
                </a:r>
                <a14:m>
                  <m:oMath xmlns:m="http://schemas.openxmlformats.org/officeDocument/2006/math">
                    <m:r>
                      <a:rPr lang="en-US" altLang="zh-CN" sz="2000" b="1" i="1" smtClean="0">
                        <a:solidFill>
                          <a:srgbClr val="C00000"/>
                        </a:solidFill>
                        <a:latin typeface="Cambria Math" panose="02040503050406030204" pitchFamily="18" charset="0"/>
                      </a:rPr>
                      <m:t>𝑶</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𝟑</m:t>
                            </m:r>
                          </m:sup>
                        </m:sSup>
                        <m:r>
                          <a:rPr lang="en-US" altLang="zh-CN" sz="2000" b="1">
                            <a:solidFill>
                              <a:srgbClr val="C00000"/>
                            </a:solidFill>
                            <a:latin typeface="Cambria Math" panose="02040503050406030204" pitchFamily="18" charset="0"/>
                          </a:rPr>
                          <m:t>𝐥𝐨𝐠</m:t>
                        </m:r>
                        <m:r>
                          <a:rPr lang="en-US" altLang="zh-CN" sz="2000" b="1" i="1" smtClean="0">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𝒏</m:t>
                        </m:r>
                      </m:e>
                    </m:d>
                  </m:oMath>
                </a14:m>
                <a:r>
                  <a:rPr lang="en-US" altLang="zh-CN" sz="2000" b="1"/>
                  <a:t> </a:t>
                </a:r>
              </a:p>
              <a:p>
                <a:pPr>
                  <a:lnSpc>
                    <a:spcPts val="2800"/>
                  </a:lnSpc>
                  <a:spcBef>
                    <a:spcPts val="600"/>
                  </a:spcBef>
                </a:pPr>
                <a:r>
                  <a:rPr lang="en-US" altLang="zh-CN" sz="2000" b="1">
                    <a:solidFill>
                      <a:schemeClr val="accent2">
                        <a:lumMod val="50000"/>
                      </a:schemeClr>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𝒏</m:t>
                        </m:r>
                      </m:e>
                      <m:sup>
                        <m:r>
                          <a:rPr lang="en-US" altLang="zh-CN" sz="2000" b="1" i="1" smtClean="0">
                            <a:solidFill>
                              <a:schemeClr val="accent2">
                                <a:lumMod val="50000"/>
                              </a:schemeClr>
                            </a:solidFill>
                            <a:latin typeface="Cambria Math" panose="02040503050406030204" pitchFamily="18" charset="0"/>
                          </a:rPr>
                          <m:t>𝟐</m:t>
                        </m:r>
                      </m:sup>
                    </m:sSup>
                    <m:r>
                      <a:rPr lang="en-US" altLang="zh-CN" sz="2000" b="1">
                        <a:solidFill>
                          <a:schemeClr val="accent2">
                            <a:lumMod val="50000"/>
                          </a:schemeClr>
                        </a:solidFill>
                        <a:latin typeface="Cambria Math" panose="02040503050406030204" pitchFamily="18" charset="0"/>
                      </a:rPr>
                      <m:t>𝐥𝐨𝐠</m:t>
                    </m:r>
                    <m:r>
                      <a:rPr lang="en-US" altLang="zh-CN" sz="2000" b="1" i="0" smtClean="0">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C.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𝒏</m:t>
                        </m:r>
                      </m:e>
                      <m:sup>
                        <m:r>
                          <a:rPr lang="en-US" altLang="zh-CN" sz="2000" b="1" i="1" smtClean="0">
                            <a:solidFill>
                              <a:schemeClr val="accent2">
                                <a:lumMod val="50000"/>
                              </a:schemeClr>
                            </a:solidFill>
                            <a:latin typeface="Cambria Math" panose="02040503050406030204" pitchFamily="18" charset="0"/>
                          </a:rPr>
                          <m:t>𝟑</m:t>
                        </m:r>
                      </m:sup>
                    </m:sSup>
                    <m:r>
                      <a:rPr lang="en-US" altLang="zh-CN" sz="2000" b="1">
                        <a:solidFill>
                          <a:schemeClr val="accent2">
                            <a:lumMod val="50000"/>
                          </a:schemeClr>
                        </a:solidFill>
                        <a:latin typeface="Cambria Math" panose="02040503050406030204" pitchFamily="18" charset="0"/>
                      </a:rPr>
                      <m:t>𝐥𝐨𝐠</m:t>
                    </m:r>
                    <m:r>
                      <a:rPr lang="en-US" altLang="zh-CN" sz="2000" b="1" i="0" smtClean="0">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      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𝐥𝐨𝐠</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1B1BF79E-327F-4A25-A3F2-2D35EE4A603F}"/>
                  </a:ext>
                </a:extLst>
              </p:cNvPr>
              <p:cNvSpPr txBox="1">
                <a:spLocks noRot="1" noChangeAspect="1" noMove="1" noResize="1" noEditPoints="1" noAdjustHandles="1" noChangeArrowheads="1" noChangeShapeType="1" noTextEdit="1"/>
              </p:cNvSpPr>
              <p:nvPr/>
            </p:nvSpPr>
            <p:spPr>
              <a:xfrm>
                <a:off x="763096" y="1104010"/>
                <a:ext cx="10801762" cy="771430"/>
              </a:xfrm>
              <a:prstGeom prst="rect">
                <a:avLst/>
              </a:prstGeom>
              <a:blipFill>
                <a:blip r:embed="rId2"/>
                <a:stretch>
                  <a:fillRect l="-564" t="-9449" b="-196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899EB6-2FE0-4EB2-86A9-859B38E42738}"/>
                  </a:ext>
                </a:extLst>
              </p:cNvPr>
              <p:cNvSpPr txBox="1"/>
              <p:nvPr/>
            </p:nvSpPr>
            <p:spPr>
              <a:xfrm>
                <a:off x="763096" y="2004965"/>
                <a:ext cx="9558439" cy="710003"/>
              </a:xfrm>
              <a:prstGeom prst="rect">
                <a:avLst/>
              </a:prstGeom>
              <a:noFill/>
            </p:spPr>
            <p:txBody>
              <a:bodyPr wrap="square" tIns="0" bIns="0" rtlCol="0">
                <a:spAutoFit/>
              </a:bodyPr>
              <a:lstStyle/>
              <a:p>
                <a:pPr>
                  <a:lnSpc>
                    <a:spcPts val="2800"/>
                  </a:lnSpc>
                  <a:spcBef>
                    <a:spcPts val="600"/>
                  </a:spcBef>
                </a:pPr>
                <a14:m>
                  <m:oMath xmlns:m="http://schemas.openxmlformats.org/officeDocument/2006/math">
                    <m:r>
                      <a:rPr lang="en-US" altLang="zh-CN" b="1" smtClean="0">
                        <a:solidFill>
                          <a:schemeClr val="tx2">
                            <a:lumMod val="50000"/>
                          </a:schemeClr>
                        </a:solidFill>
                        <a:latin typeface="Cambria Math" panose="02040503050406030204" pitchFamily="18" charset="0"/>
                      </a:rPr>
                      <m:t>𝐥𝐨𝐠</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𝒏</m:t>
                    </m:r>
                  </m:oMath>
                </a14:m>
                <a:r>
                  <a:rPr lang="zh-CN" altLang="en-US" b="1">
                    <a:solidFill>
                      <a:schemeClr val="tx2">
                        <a:lumMod val="50000"/>
                      </a:schemeClr>
                    </a:solidFill>
                  </a:rPr>
                  <a:t>是</a:t>
                </a:r>
                <a14:m>
                  <m:oMath xmlns:m="http://schemas.openxmlformats.org/officeDocument/2006/math">
                    <m:r>
                      <a:rPr lang="en-US" altLang="zh-CN" b="1" i="1" smtClean="0">
                        <a:solidFill>
                          <a:schemeClr val="tx2">
                            <a:lumMod val="50000"/>
                          </a:schemeClr>
                        </a:solidFill>
                        <a:latin typeface="Cambria Math" panose="02040503050406030204" pitchFamily="18" charset="0"/>
                      </a:rPr>
                      <m:t>𝑶</m:t>
                    </m:r>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𝒏</m:t>
                    </m:r>
                    <m:r>
                      <a:rPr lang="en-US" altLang="zh-CN" b="1" i="1" smtClean="0">
                        <a:solidFill>
                          <a:schemeClr val="tx2">
                            <a:lumMod val="50000"/>
                          </a:schemeClr>
                        </a:solidFill>
                        <a:latin typeface="Cambria Math" panose="02040503050406030204" pitchFamily="18" charset="0"/>
                      </a:rPr>
                      <m:t>)</m:t>
                    </m:r>
                  </m:oMath>
                </a14:m>
                <a:r>
                  <a:rPr lang="zh-CN" altLang="en-US" b="1">
                    <a:solidFill>
                      <a:schemeClr val="tx2">
                        <a:lumMod val="50000"/>
                      </a:schemeClr>
                    </a:solidFill>
                  </a:rPr>
                  <a:t>，但</a:t>
                </a:r>
                <a14:m>
                  <m:oMath xmlns:m="http://schemas.openxmlformats.org/officeDocument/2006/math">
                    <m:r>
                      <a:rPr lang="en-US" altLang="zh-CN" b="1" i="1" smtClean="0">
                        <a:solidFill>
                          <a:schemeClr val="tx2">
                            <a:lumMod val="50000"/>
                          </a:schemeClr>
                        </a:solidFill>
                        <a:latin typeface="Cambria Math" panose="02040503050406030204" pitchFamily="18" charset="0"/>
                      </a:rPr>
                      <m:t>𝒏</m:t>
                    </m:r>
                  </m:oMath>
                </a14:m>
                <a:r>
                  <a:rPr lang="zh-CN" altLang="en-US" b="1">
                    <a:solidFill>
                      <a:schemeClr val="tx2">
                        <a:lumMod val="50000"/>
                      </a:schemeClr>
                    </a:solidFill>
                  </a:rPr>
                  <a:t>不是</a:t>
                </a:r>
                <a14:m>
                  <m:oMath xmlns:m="http://schemas.openxmlformats.org/officeDocument/2006/math">
                    <m:r>
                      <a:rPr lang="en-US" altLang="zh-CN" b="1" i="1" smtClean="0">
                        <a:solidFill>
                          <a:schemeClr val="tx2">
                            <a:lumMod val="50000"/>
                          </a:schemeClr>
                        </a:solidFill>
                        <a:latin typeface="Cambria Math" panose="02040503050406030204" pitchFamily="18" charset="0"/>
                      </a:rPr>
                      <m:t>𝑶</m:t>
                    </m:r>
                    <m:r>
                      <a:rPr lang="en-US" altLang="zh-CN" b="1" i="1" smtClean="0">
                        <a:solidFill>
                          <a:schemeClr val="tx2">
                            <a:lumMod val="50000"/>
                          </a:schemeClr>
                        </a:solidFill>
                        <a:latin typeface="Cambria Math" panose="02040503050406030204" pitchFamily="18" charset="0"/>
                      </a:rPr>
                      <m:t>(</m:t>
                    </m:r>
                    <m:r>
                      <a:rPr lang="en-US" altLang="zh-CN" b="1">
                        <a:solidFill>
                          <a:schemeClr val="tx2">
                            <a:lumMod val="50000"/>
                          </a:schemeClr>
                        </a:solidFill>
                        <a:latin typeface="Cambria Math" panose="02040503050406030204" pitchFamily="18" charset="0"/>
                      </a:rPr>
                      <m:t>𝐥𝐨𝐠</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𝒏</m:t>
                    </m:r>
                    <m:r>
                      <a:rPr lang="en-US" altLang="zh-CN" b="1" i="1" smtClean="0">
                        <a:solidFill>
                          <a:schemeClr val="tx2">
                            <a:lumMod val="50000"/>
                          </a:schemeClr>
                        </a:solidFill>
                        <a:latin typeface="Cambria Math" panose="02040503050406030204" pitchFamily="18" charset="0"/>
                      </a:rPr>
                      <m:t>)</m:t>
                    </m:r>
                  </m:oMath>
                </a14:m>
                <a:r>
                  <a:rPr lang="zh-CN" altLang="en-US" b="1">
                    <a:solidFill>
                      <a:schemeClr val="tx2">
                        <a:lumMod val="50000"/>
                      </a:schemeClr>
                    </a:solidFill>
                  </a:rPr>
                  <a:t>，因此</a:t>
                </a:r>
                <a14:m>
                  <m:oMath xmlns:m="http://schemas.openxmlformats.org/officeDocument/2006/math">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𝟑</m:t>
                        </m:r>
                      </m:sup>
                    </m:sSup>
                    <m:r>
                      <a:rPr lang="en-US" altLang="zh-CN" b="1" i="1" smtClean="0">
                        <a:solidFill>
                          <a:schemeClr val="tx2">
                            <a:lumMod val="50000"/>
                          </a:schemeClr>
                        </a:solidFill>
                        <a:latin typeface="Cambria Math" panose="02040503050406030204" pitchFamily="18" charset="0"/>
                      </a:rPr>
                      <m:t>+</m:t>
                    </m:r>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𝟐</m:t>
                        </m:r>
                      </m:sup>
                    </m:sSup>
                    <m:r>
                      <a:rPr lang="en-US" altLang="zh-CN" b="1">
                        <a:solidFill>
                          <a:schemeClr val="tx2">
                            <a:lumMod val="50000"/>
                          </a:schemeClr>
                        </a:solidFill>
                        <a:latin typeface="Cambria Math" panose="02040503050406030204" pitchFamily="18" charset="0"/>
                      </a:rPr>
                      <m:t>𝐥𝐨𝐠</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𝒏</m:t>
                    </m:r>
                  </m:oMath>
                </a14:m>
                <a:r>
                  <a:rPr lang="zh-CN" altLang="en-US" b="1">
                    <a:solidFill>
                      <a:schemeClr val="tx2">
                        <a:lumMod val="50000"/>
                      </a:schemeClr>
                    </a:solidFill>
                  </a:rPr>
                  <a:t>是</a:t>
                </a:r>
                <a14:m>
                  <m:oMath xmlns:m="http://schemas.openxmlformats.org/officeDocument/2006/math">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𝟑</m:t>
                        </m:r>
                      </m:sup>
                    </m:sSup>
                  </m:oMath>
                </a14:m>
                <a:r>
                  <a:rPr lang="zh-CN" altLang="en-US" b="1">
                    <a:solidFill>
                      <a:schemeClr val="tx2">
                        <a:lumMod val="50000"/>
                      </a:schemeClr>
                    </a:solidFill>
                  </a:rPr>
                  <a:t>，因此</a:t>
                </a:r>
                <a14:m>
                  <m:oMath xmlns:m="http://schemas.openxmlformats.org/officeDocument/2006/math">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𝟑</m:t>
                            </m:r>
                          </m:sup>
                        </m:sSup>
                        <m:r>
                          <a:rPr lang="en-US" altLang="zh-CN" b="1" i="1" smtClean="0">
                            <a:solidFill>
                              <a:schemeClr val="tx2">
                                <a:lumMod val="50000"/>
                              </a:schemeClr>
                            </a:solidFill>
                            <a:latin typeface="Cambria Math" panose="02040503050406030204" pitchFamily="18" charset="0"/>
                          </a:rPr>
                          <m:t>+</m:t>
                        </m:r>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𝟐</m:t>
                            </m:r>
                          </m:sup>
                        </m:sSup>
                        <m:r>
                          <a:rPr lang="en-US" altLang="zh-CN" b="1">
                            <a:solidFill>
                              <a:schemeClr val="tx2">
                                <a:lumMod val="50000"/>
                              </a:schemeClr>
                            </a:solidFill>
                            <a:latin typeface="Cambria Math" panose="02040503050406030204" pitchFamily="18" charset="0"/>
                          </a:rPr>
                          <m:t>𝐥𝐨𝐠</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𝒏</m:t>
                        </m:r>
                      </m:e>
                    </m:d>
                    <m:d>
                      <m:dPr>
                        <m:ctrlPr>
                          <a:rPr lang="en-US" altLang="zh-CN" b="1" i="1">
                            <a:solidFill>
                              <a:schemeClr val="tx2">
                                <a:lumMod val="50000"/>
                              </a:schemeClr>
                            </a:solidFill>
                            <a:latin typeface="Cambria Math" panose="02040503050406030204" pitchFamily="18" charset="0"/>
                          </a:rPr>
                        </m:ctrlPr>
                      </m:dPr>
                      <m:e>
                        <m:r>
                          <a:rPr lang="en-US" altLang="zh-CN" b="1">
                            <a:solidFill>
                              <a:schemeClr val="tx2">
                                <a:lumMod val="50000"/>
                              </a:schemeClr>
                            </a:solidFill>
                            <a:latin typeface="Cambria Math" panose="02040503050406030204" pitchFamily="18" charset="0"/>
                          </a:rPr>
                          <m:t>𝐥𝐨𝐠</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𝒏</m:t>
                        </m:r>
                        <m:r>
                          <a:rPr lang="en-US" altLang="zh-CN" b="1" i="1">
                            <a:solidFill>
                              <a:schemeClr val="tx2">
                                <a:lumMod val="50000"/>
                              </a:schemeClr>
                            </a:solidFill>
                            <a:latin typeface="Cambria Math" panose="02040503050406030204" pitchFamily="18" charset="0"/>
                          </a:rPr>
                          <m:t> + </m:t>
                        </m:r>
                        <m:r>
                          <a:rPr lang="en-US" altLang="zh-CN" b="1" i="1">
                            <a:solidFill>
                              <a:schemeClr val="tx2">
                                <a:lumMod val="50000"/>
                              </a:schemeClr>
                            </a:solidFill>
                            <a:latin typeface="Cambria Math" panose="02040503050406030204" pitchFamily="18" charset="0"/>
                          </a:rPr>
                          <m:t>𝟏</m:t>
                        </m:r>
                      </m:e>
                    </m:d>
                  </m:oMath>
                </a14:m>
                <a:r>
                  <a:rPr lang="zh-CN" altLang="en-US" b="1">
                    <a:solidFill>
                      <a:schemeClr val="tx2">
                        <a:lumMod val="50000"/>
                      </a:schemeClr>
                    </a:solidFill>
                  </a:rPr>
                  <a:t>是</a:t>
                </a:r>
                <a14:m>
                  <m:oMath xmlns:m="http://schemas.openxmlformats.org/officeDocument/2006/math">
                    <m:r>
                      <a:rPr lang="en-US" altLang="zh-CN" b="1" i="1" smtClean="0">
                        <a:solidFill>
                          <a:schemeClr val="tx2">
                            <a:lumMod val="50000"/>
                          </a:schemeClr>
                        </a:solidFill>
                        <a:latin typeface="Cambria Math" panose="02040503050406030204" pitchFamily="18" charset="0"/>
                      </a:rPr>
                      <m:t>𝑶</m:t>
                    </m:r>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𝟑</m:t>
                            </m:r>
                          </m:sup>
                        </m:sSup>
                        <m:r>
                          <a:rPr lang="en-US" altLang="zh-CN" b="1">
                            <a:solidFill>
                              <a:schemeClr val="tx2">
                                <a:lumMod val="50000"/>
                              </a:schemeClr>
                            </a:solidFill>
                            <a:latin typeface="Cambria Math" panose="02040503050406030204" pitchFamily="18" charset="0"/>
                          </a:rPr>
                          <m:t>𝐥𝐨𝐠</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𝒏</m:t>
                        </m:r>
                      </m:e>
                    </m:d>
                  </m:oMath>
                </a14:m>
                <a:r>
                  <a:rPr lang="zh-CN" altLang="en-US" b="1">
                    <a:solidFill>
                      <a:schemeClr val="tx2">
                        <a:lumMod val="50000"/>
                      </a:schemeClr>
                    </a:solidFill>
                  </a:rPr>
                  <a:t>，不难看到</a:t>
                </a:r>
                <a14:m>
                  <m:oMath xmlns:m="http://schemas.openxmlformats.org/officeDocument/2006/math">
                    <m:d>
                      <m:dPr>
                        <m:ctrlPr>
                          <a:rPr lang="en-US" altLang="zh-CN" b="1" i="1" smtClean="0">
                            <a:solidFill>
                              <a:schemeClr val="tx2">
                                <a:lumMod val="50000"/>
                              </a:schemeClr>
                            </a:solidFill>
                            <a:latin typeface="Cambria Math" panose="02040503050406030204" pitchFamily="18" charset="0"/>
                          </a:rPr>
                        </m:ctrlPr>
                      </m:dPr>
                      <m:e>
                        <m:r>
                          <a:rPr lang="en-US" altLang="zh-CN" b="1" i="1" smtClean="0">
                            <a:solidFill>
                              <a:schemeClr val="tx2">
                                <a:lumMod val="50000"/>
                              </a:schemeClr>
                            </a:solidFill>
                            <a:latin typeface="Cambria Math" panose="02040503050406030204" pitchFamily="18" charset="0"/>
                          </a:rPr>
                          <m:t>𝟏𝟐</m:t>
                        </m:r>
                        <m:r>
                          <a:rPr lang="en-US" altLang="zh-CN" b="1">
                            <a:solidFill>
                              <a:schemeClr val="tx2">
                                <a:lumMod val="50000"/>
                              </a:schemeClr>
                            </a:solidFill>
                            <a:latin typeface="Cambria Math" panose="02040503050406030204" pitchFamily="18" charset="0"/>
                          </a:rPr>
                          <m:t>𝐥𝐨𝐠</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𝒏</m:t>
                        </m:r>
                      </m:e>
                    </m:d>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𝟑</m:t>
                            </m:r>
                          </m:sup>
                        </m:sSup>
                        <m:r>
                          <a:rPr lang="en-US" altLang="zh-CN"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𝟏</m:t>
                        </m:r>
                      </m:e>
                    </m:d>
                  </m:oMath>
                </a14:m>
                <a:r>
                  <a:rPr lang="zh-CN" altLang="en-US" b="1">
                    <a:solidFill>
                      <a:schemeClr val="tx2">
                        <a:lumMod val="50000"/>
                      </a:schemeClr>
                    </a:solidFill>
                  </a:rPr>
                  <a:t>也是</a:t>
                </a:r>
                <a14:m>
                  <m:oMath xmlns:m="http://schemas.openxmlformats.org/officeDocument/2006/math">
                    <m:r>
                      <a:rPr lang="en-US" altLang="zh-CN" b="1" i="1" smtClean="0">
                        <a:solidFill>
                          <a:schemeClr val="tx2">
                            <a:lumMod val="50000"/>
                          </a:schemeClr>
                        </a:solidFill>
                        <a:latin typeface="Cambria Math" panose="02040503050406030204" pitchFamily="18" charset="0"/>
                      </a:rPr>
                      <m:t>𝑶</m:t>
                    </m:r>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𝒏</m:t>
                            </m:r>
                          </m:e>
                          <m:sup>
                            <m:r>
                              <a:rPr lang="en-US" altLang="zh-CN" b="1" i="1" smtClean="0">
                                <a:solidFill>
                                  <a:schemeClr val="tx2">
                                    <a:lumMod val="50000"/>
                                  </a:schemeClr>
                                </a:solidFill>
                                <a:latin typeface="Cambria Math" panose="02040503050406030204" pitchFamily="18" charset="0"/>
                              </a:rPr>
                              <m:t>𝟑</m:t>
                            </m:r>
                          </m:sup>
                        </m:sSup>
                        <m:r>
                          <a:rPr lang="en-US" altLang="zh-CN" b="1">
                            <a:solidFill>
                              <a:schemeClr val="tx2">
                                <a:lumMod val="50000"/>
                              </a:schemeClr>
                            </a:solidFill>
                            <a:latin typeface="Cambria Math" panose="02040503050406030204" pitchFamily="18" charset="0"/>
                          </a:rPr>
                          <m:t>𝐥𝐨𝐠</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𝒏</m:t>
                        </m:r>
                      </m:e>
                    </m:d>
                  </m:oMath>
                </a14:m>
                <a:endParaRPr lang="zh-CN" altLang="en-US" b="1">
                  <a:solidFill>
                    <a:schemeClr val="tx2">
                      <a:lumMod val="50000"/>
                    </a:schemeClr>
                  </a:solidFill>
                </a:endParaRPr>
              </a:p>
            </p:txBody>
          </p:sp>
        </mc:Choice>
        <mc:Fallback xmlns="">
          <p:sp>
            <p:nvSpPr>
              <p:cNvPr id="3" name="文本框 2">
                <a:extLst>
                  <a:ext uri="{FF2B5EF4-FFF2-40B4-BE49-F238E27FC236}">
                    <a16:creationId xmlns:a16="http://schemas.microsoft.com/office/drawing/2014/main" id="{38899EB6-2FE0-4EB2-86A9-859B38E42738}"/>
                  </a:ext>
                </a:extLst>
              </p:cNvPr>
              <p:cNvSpPr txBox="1">
                <a:spLocks noRot="1" noChangeAspect="1" noMove="1" noResize="1" noEditPoints="1" noAdjustHandles="1" noChangeArrowheads="1" noChangeShapeType="1" noTextEdit="1"/>
              </p:cNvSpPr>
              <p:nvPr/>
            </p:nvSpPr>
            <p:spPr>
              <a:xfrm>
                <a:off x="763096" y="2004965"/>
                <a:ext cx="9558439" cy="710003"/>
              </a:xfrm>
              <a:prstGeom prst="rect">
                <a:avLst/>
              </a:prstGeom>
              <a:blipFill>
                <a:blip r:embed="rId3"/>
                <a:stretch>
                  <a:fillRect l="-191" t="-3448" r="-574" b="-163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FE44E27-936E-4AB1-9E4D-06183D35535C}"/>
                  </a:ext>
                </a:extLst>
              </p:cNvPr>
              <p:cNvSpPr txBox="1"/>
              <p:nvPr/>
            </p:nvSpPr>
            <p:spPr>
              <a:xfrm>
                <a:off x="763096" y="2973918"/>
                <a:ext cx="9558439" cy="786947"/>
              </a:xfrm>
              <a:prstGeom prst="rect">
                <a:avLst/>
              </a:prstGeom>
              <a:solidFill>
                <a:schemeClr val="accent6">
                  <a:lumMod val="20000"/>
                  <a:lumOff val="80000"/>
                  <a:alpha val="50000"/>
                </a:schemeClr>
              </a:solidFill>
            </p:spPr>
            <p:txBody>
              <a:bodyPr wrap="square" tIns="0" bIns="0"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函数</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𝒏</m:t>
                        </m:r>
                      </m:e>
                      <m:sup>
                        <m:r>
                          <a:rPr lang="en-US" altLang="zh-CN" sz="2000" b="1">
                            <a:solidFill>
                              <a:srgbClr val="002060"/>
                            </a:solidFill>
                            <a:latin typeface="Cambria Math" panose="02040503050406030204" pitchFamily="18" charset="0"/>
                            <a:ea typeface="楷体" panose="02010609060101010101" pitchFamily="49" charset="-122"/>
                          </a:rPr>
                          <m:t>𝟒</m:t>
                        </m:r>
                      </m:sup>
                    </m:sSup>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𝒏</m:t>
                        </m:r>
                      </m:e>
                      <m:sup>
                        <m:r>
                          <a:rPr lang="en-US" altLang="zh-CN" sz="2000" b="1">
                            <a:solidFill>
                              <a:srgbClr val="002060"/>
                            </a:solidFill>
                            <a:latin typeface="Cambria Math" panose="02040503050406030204" pitchFamily="18" charset="0"/>
                            <a:ea typeface="楷体" panose="02010609060101010101" pitchFamily="49" charset="-122"/>
                          </a:rPr>
                          <m:t>𝟐</m:t>
                        </m:r>
                      </m:sup>
                    </m:sSup>
                    <m:r>
                      <a:rPr lang="en-US" altLang="zh-CN" sz="2000" b="1">
                        <a:solidFill>
                          <a:srgbClr val="002060"/>
                        </a:solidFill>
                        <a:latin typeface="Cambria Math" panose="02040503050406030204" pitchFamily="18" charset="0"/>
                        <a:ea typeface="楷体" panose="02010609060101010101" pitchFamily="49" charset="-122"/>
                      </a:rPr>
                      <m:t>𝐥𝐨𝐠</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𝒏</m:t>
                    </m:r>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𝒏</m:t>
                        </m:r>
                      </m:e>
                      <m:sup>
                        <m:r>
                          <a:rPr lang="en-US" altLang="zh-CN" sz="2000" b="1">
                            <a:solidFill>
                              <a:srgbClr val="002060"/>
                            </a:solidFill>
                            <a:latin typeface="Cambria Math" panose="02040503050406030204" pitchFamily="18" charset="0"/>
                            <a:ea typeface="楷体" panose="02010609060101010101" pitchFamily="49" charset="-122"/>
                          </a:rPr>
                          <m:t>𝟐</m:t>
                        </m:r>
                      </m:sup>
                    </m:sSup>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a:solidFill>
                                  <a:srgbClr val="002060"/>
                                </a:solidFill>
                                <a:latin typeface="Cambria Math" panose="02040503050406030204" pitchFamily="18" charset="0"/>
                                <a:ea typeface="楷体" panose="02010609060101010101" pitchFamily="49" charset="-122"/>
                              </a:rPr>
                              <m:t>𝐥𝐨𝐠</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𝒏</m:t>
                            </m:r>
                          </m:e>
                        </m:d>
                      </m:e>
                      <m:sup>
                        <m:r>
                          <a:rPr lang="en-US" altLang="zh-CN" sz="2000" b="1">
                            <a:solidFill>
                              <a:srgbClr val="002060"/>
                            </a:solidFill>
                            <a:latin typeface="Cambria Math" panose="02040503050406030204" pitchFamily="18" charset="0"/>
                            <a:ea typeface="楷体" panose="02010609060101010101" pitchFamily="49" charset="-122"/>
                          </a:rPr>
                          <m:t>𝟐</m:t>
                        </m:r>
                      </m:sup>
                    </m:sSup>
                    <m:r>
                      <a:rPr lang="en-US" altLang="zh-CN" sz="2000" b="1">
                        <a:solidFill>
                          <a:srgbClr val="002060"/>
                        </a:solidFill>
                        <a:latin typeface="Cambria Math" panose="02040503050406030204" pitchFamily="18" charset="0"/>
                        <a:ea typeface="楷体" panose="02010609060101010101" pitchFamily="49" charset="-122"/>
                      </a:rPr>
                      <m:t> )</m:t>
                    </m:r>
                  </m:oMath>
                </a14:m>
                <a:r>
                  <a:rPr lang="zh-CN" altLang="en-US" sz="2000" b="1">
                    <a:solidFill>
                      <a:srgbClr val="002060"/>
                    </a:solidFill>
                    <a:latin typeface="楷体" panose="02010609060101010101" pitchFamily="49" charset="-122"/>
                    <a:ea typeface="楷体" panose="02010609060101010101" pitchFamily="49" charset="-122"/>
                  </a:rPr>
                  <a:t>尽可能好的大</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𝑶</m:t>
                    </m:r>
                  </m:oMath>
                </a14:m>
                <a:r>
                  <a:rPr lang="zh-CN" altLang="en-US" sz="2000" b="1">
                    <a:solidFill>
                      <a:srgbClr val="002060"/>
                    </a:solidFill>
                    <a:latin typeface="楷体" panose="02010609060101010101" pitchFamily="49" charset="-122"/>
                    <a:ea typeface="楷体" panose="02010609060101010101" pitchFamily="49" charset="-122"/>
                  </a:rPr>
                  <a:t>估计是</a:t>
                </a:r>
                <a:r>
                  <a:rPr lang="zh-CN" altLang="en-US" sz="2000" b="1"/>
                  <a:t>   </a:t>
                </a:r>
                <a:r>
                  <a:rPr lang="en-US" altLang="zh-CN" sz="2000" b="1">
                    <a:solidFill>
                      <a:srgbClr val="C00000"/>
                    </a:solidFill>
                  </a:rPr>
                  <a:t>B. </a:t>
                </a:r>
                <a14:m>
                  <m:oMath xmlns:m="http://schemas.openxmlformats.org/officeDocument/2006/math">
                    <m:r>
                      <a:rPr lang="en-US" altLang="zh-CN" sz="2000" b="1">
                        <a:solidFill>
                          <a:srgbClr val="C00000"/>
                        </a:solidFill>
                        <a:latin typeface="Cambria Math" panose="02040503050406030204" pitchFamily="18" charset="0"/>
                      </a:rPr>
                      <m:t>𝑶</m:t>
                    </m:r>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𝒏</m:t>
                    </m:r>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𝟐</m:t>
                    </m:r>
                    <m:r>
                      <a:rPr lang="en-US" altLang="zh-CN" sz="2000" b="1">
                        <a:solidFill>
                          <a:srgbClr val="C00000"/>
                        </a:solidFill>
                        <a:latin typeface="Cambria Math" panose="02040503050406030204" pitchFamily="18" charset="0"/>
                      </a:rPr>
                      <m:t>)</m:t>
                    </m:r>
                  </m:oMath>
                </a14:m>
                <a:r>
                  <a:rPr lang="en-US" altLang="zh-CN" sz="2000" b="1">
                    <a:solidFill>
                      <a:srgbClr val="C00000"/>
                    </a:solidFill>
                  </a:rPr>
                  <a:t> </a:t>
                </a:r>
              </a:p>
              <a:p>
                <a:pPr>
                  <a:lnSpc>
                    <a:spcPts val="2800"/>
                  </a:lnSpc>
                  <a:spcBef>
                    <a:spcPts val="600"/>
                  </a:spcBef>
                </a:pPr>
                <a:r>
                  <a:rPr lang="en-US" altLang="zh-CN" sz="2000" b="1">
                    <a:solidFill>
                      <a:schemeClr val="accent2">
                        <a:lumMod val="50000"/>
                      </a:schemeClr>
                    </a:solidFill>
                  </a:rPr>
                  <a:t>A.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𝟒</m:t>
                            </m:r>
                          </m:sup>
                        </m:sSup>
                      </m:e>
                    </m:d>
                  </m:oMath>
                </a14:m>
                <a:r>
                  <a:rPr lang="en-US" altLang="zh-CN" sz="2000" b="1">
                    <a:solidFill>
                      <a:schemeClr val="accent2">
                        <a:lumMod val="50000"/>
                      </a:schemeClr>
                    </a:solidFill>
                  </a:rPr>
                  <a:t>      B.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𝟐</m:t>
                            </m:r>
                          </m:sup>
                        </m:sSup>
                      </m:e>
                    </m:d>
                  </m:oMath>
                </a14:m>
                <a:r>
                  <a:rPr lang="en-US" altLang="zh-CN" sz="2000" b="1">
                    <a:solidFill>
                      <a:schemeClr val="accent2">
                        <a:lumMod val="50000"/>
                      </a:schemeClr>
                    </a:solidFill>
                  </a:rPr>
                  <a:t>     C.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𝟐</m:t>
                            </m:r>
                          </m:sup>
                        </m:sSup>
                        <m:r>
                          <a:rPr lang="en-US" altLang="zh-CN" sz="2000" b="1">
                            <a:solidFill>
                              <a:schemeClr val="accent2">
                                <a:lumMod val="50000"/>
                              </a:schemeClr>
                            </a:solidFill>
                            <a:latin typeface="Cambria Math" panose="02040503050406030204" pitchFamily="18" charset="0"/>
                          </a:rPr>
                          <m:t>𝐥𝐨𝐠</m:t>
                        </m:r>
                        <m:r>
                          <a:rPr lang="en-US" altLang="zh-CN" sz="2000" b="1">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𝒏</m:t>
                        </m:r>
                      </m:e>
                    </m:d>
                  </m:oMath>
                </a14:m>
                <a:r>
                  <a:rPr lang="en-US" altLang="zh-CN" sz="2000" b="1">
                    <a:solidFill>
                      <a:schemeClr val="accent2">
                        <a:lumMod val="50000"/>
                      </a:schemeClr>
                    </a:solidFill>
                  </a:rPr>
                  <a:t>      D.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𝟐</m:t>
                            </m:r>
                          </m:sup>
                        </m:sSup>
                        <m:sSup>
                          <m:sSupPr>
                            <m:ctrlPr>
                              <a:rPr lang="en-US" altLang="zh-CN" sz="2000" b="1" i="1">
                                <a:solidFill>
                                  <a:schemeClr val="accent2">
                                    <a:lumMod val="50000"/>
                                  </a:schemeClr>
                                </a:solidFill>
                                <a:latin typeface="Cambria Math" panose="02040503050406030204" pitchFamily="18" charset="0"/>
                              </a:rPr>
                            </m:ctrlPr>
                          </m:sSupPr>
                          <m:e>
                            <m:d>
                              <m:dPr>
                                <m:ctrlPr>
                                  <a:rPr lang="en-US" altLang="zh-CN" sz="2000" b="1" i="1">
                                    <a:solidFill>
                                      <a:schemeClr val="accent2">
                                        <a:lumMod val="50000"/>
                                      </a:schemeClr>
                                    </a:solidFill>
                                    <a:latin typeface="Cambria Math" panose="02040503050406030204" pitchFamily="18" charset="0"/>
                                  </a:rPr>
                                </m:ctrlPr>
                              </m:dPr>
                              <m:e>
                                <m:r>
                                  <a:rPr lang="en-US" altLang="zh-CN" sz="2000" b="1">
                                    <a:solidFill>
                                      <a:schemeClr val="accent2">
                                        <a:lumMod val="50000"/>
                                      </a:schemeClr>
                                    </a:solidFill>
                                    <a:latin typeface="Cambria Math" panose="02040503050406030204" pitchFamily="18" charset="0"/>
                                  </a:rPr>
                                  <m:t>𝐥𝐨𝐠</m:t>
                                </m:r>
                                <m:r>
                                  <a:rPr lang="en-US" altLang="zh-CN" sz="2000" b="1">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𝒏</m:t>
                                </m:r>
                              </m:e>
                            </m:d>
                          </m:e>
                          <m:sup>
                            <m:r>
                              <a:rPr lang="en-US" altLang="zh-CN" sz="2000" b="1">
                                <a:solidFill>
                                  <a:schemeClr val="accent2">
                                    <a:lumMod val="50000"/>
                                  </a:schemeClr>
                                </a:solidFill>
                                <a:latin typeface="Cambria Math" panose="02040503050406030204" pitchFamily="18" charset="0"/>
                              </a:rPr>
                              <m:t>𝟐</m:t>
                            </m:r>
                          </m:sup>
                        </m:sSup>
                      </m:e>
                    </m:d>
                  </m:oMath>
                </a14:m>
                <a:endParaRPr lang="en-US" altLang="zh-CN" sz="20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3FE44E27-936E-4AB1-9E4D-06183D35535C}"/>
                  </a:ext>
                </a:extLst>
              </p:cNvPr>
              <p:cNvSpPr txBox="1">
                <a:spLocks noRot="1" noChangeAspect="1" noMove="1" noResize="1" noEditPoints="1" noAdjustHandles="1" noChangeArrowheads="1" noChangeShapeType="1" noTextEdit="1"/>
              </p:cNvSpPr>
              <p:nvPr/>
            </p:nvSpPr>
            <p:spPr>
              <a:xfrm>
                <a:off x="763096" y="2973918"/>
                <a:ext cx="9558439" cy="786947"/>
              </a:xfrm>
              <a:prstGeom prst="rect">
                <a:avLst/>
              </a:prstGeom>
              <a:blipFill>
                <a:blip r:embed="rId4"/>
                <a:stretch>
                  <a:fillRect l="-638" t="-9302" b="-17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61F2403-CAF4-4647-88E4-9AF5F96645B1}"/>
                  </a:ext>
                </a:extLst>
              </p:cNvPr>
              <p:cNvSpPr txBox="1"/>
              <p:nvPr/>
            </p:nvSpPr>
            <p:spPr>
              <a:xfrm>
                <a:off x="763096" y="3870798"/>
                <a:ext cx="9683431" cy="710003"/>
              </a:xfrm>
              <a:prstGeom prst="rect">
                <a:avLst/>
              </a:prstGeom>
              <a:noFill/>
            </p:spPr>
            <p:txBody>
              <a:bodyPr wrap="square" tIns="0" bIns="0" rtlCol="0">
                <a:spAutoFit/>
              </a:bodyPr>
              <a:lstStyle/>
              <a:p>
                <a:pPr>
                  <a:lnSpc>
                    <a:spcPts val="2800"/>
                  </a:lnSpc>
                  <a:spcBef>
                    <a:spcPts val="600"/>
                  </a:spcBef>
                </a:pPr>
                <a14:m>
                  <m:oMath xmlns:m="http://schemas.openxmlformats.org/officeDocument/2006/math">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𝟒</m:t>
                        </m:r>
                      </m:sup>
                    </m:sSup>
                    <m:r>
                      <a:rPr lang="pt-BR" altLang="zh-CN" b="1" i="1" smtClean="0">
                        <a:solidFill>
                          <a:schemeClr val="tx2">
                            <a:lumMod val="50000"/>
                          </a:schemeClr>
                        </a:solidFill>
                        <a:latin typeface="Cambria Math" panose="02040503050406030204" pitchFamily="18" charset="0"/>
                      </a:rPr>
                      <m:t>+</m:t>
                    </m:r>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𝟐</m:t>
                        </m:r>
                      </m:sup>
                    </m:sSup>
                    <m:r>
                      <a:rPr lang="en-US" altLang="zh-CN" b="1">
                        <a:solidFill>
                          <a:schemeClr val="tx2">
                            <a:lumMod val="50000"/>
                          </a:schemeClr>
                        </a:solidFill>
                        <a:latin typeface="Cambria Math" panose="02040503050406030204" pitchFamily="18" charset="0"/>
                      </a:rPr>
                      <m:t>𝐥𝐨𝐠</m:t>
                    </m:r>
                    <m:r>
                      <a:rPr lang="pt-BR" altLang="zh-CN" b="1" i="1">
                        <a:solidFill>
                          <a:schemeClr val="tx2">
                            <a:lumMod val="50000"/>
                          </a:schemeClr>
                        </a:solidFill>
                        <a:latin typeface="Cambria Math" panose="02040503050406030204" pitchFamily="18" charset="0"/>
                      </a:rPr>
                      <m:t> </m:t>
                    </m:r>
                    <m:r>
                      <a:rPr lang="pt-BR" altLang="zh-CN" b="1" i="1">
                        <a:solidFill>
                          <a:schemeClr val="tx2">
                            <a:lumMod val="50000"/>
                          </a:schemeClr>
                        </a:solidFill>
                        <a:latin typeface="Cambria Math" panose="02040503050406030204" pitchFamily="18" charset="0"/>
                      </a:rPr>
                      <m:t>𝒏</m:t>
                    </m:r>
                  </m:oMath>
                </a14:m>
                <a:r>
                  <a:rPr lang="zh-CN" altLang="pt-BR" b="1">
                    <a:solidFill>
                      <a:schemeClr val="tx2">
                        <a:lumMod val="50000"/>
                      </a:schemeClr>
                    </a:solidFill>
                  </a:rPr>
                  <a:t>是</a:t>
                </a:r>
                <a14:m>
                  <m:oMath xmlns:m="http://schemas.openxmlformats.org/officeDocument/2006/math">
                    <m:r>
                      <a:rPr lang="pt-BR" altLang="zh-CN" b="1" i="1" smtClean="0">
                        <a:solidFill>
                          <a:schemeClr val="tx2">
                            <a:lumMod val="50000"/>
                          </a:schemeClr>
                        </a:solidFill>
                        <a:latin typeface="Cambria Math" panose="02040503050406030204" pitchFamily="18" charset="0"/>
                      </a:rPr>
                      <m:t>𝑶</m:t>
                    </m:r>
                    <m:d>
                      <m:dPr>
                        <m:ctrlPr>
                          <a:rPr lang="pt-BR" altLang="zh-CN" b="1" i="1" smtClean="0">
                            <a:solidFill>
                              <a:schemeClr val="tx2">
                                <a:lumMod val="50000"/>
                              </a:schemeClr>
                            </a:solidFill>
                            <a:latin typeface="Cambria Math" panose="02040503050406030204" pitchFamily="18" charset="0"/>
                          </a:rPr>
                        </m:ctrlPr>
                      </m:dPr>
                      <m:e>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𝟒</m:t>
                            </m:r>
                          </m:sup>
                        </m:sSup>
                      </m:e>
                    </m:d>
                  </m:oMath>
                </a14:m>
                <a:r>
                  <a:rPr lang="zh-CN" altLang="pt-BR" b="1">
                    <a:solidFill>
                      <a:schemeClr val="tx2">
                        <a:lumMod val="50000"/>
                      </a:schemeClr>
                    </a:solidFill>
                  </a:rPr>
                  <a:t>，</a:t>
                </a:r>
                <a:r>
                  <a:rPr lang="zh-CN" altLang="en-US" b="1">
                    <a:solidFill>
                      <a:schemeClr val="tx2">
                        <a:lumMod val="50000"/>
                      </a:schemeClr>
                    </a:solidFill>
                  </a:rPr>
                  <a:t>不难</a:t>
                </a:r>
                <a:r>
                  <a:rPr lang="zh-CN" altLang="en-US" b="1" i="0">
                    <a:solidFill>
                      <a:schemeClr val="tx2">
                        <a:lumMod val="50000"/>
                      </a:schemeClr>
                    </a:solidFill>
                    <a:latin typeface="+mj-lt"/>
                  </a:rPr>
                  <a:t>证明</a:t>
                </a:r>
                <a14:m>
                  <m:oMath xmlns:m="http://schemas.openxmlformats.org/officeDocument/2006/math">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𝟐</m:t>
                        </m:r>
                      </m:sup>
                    </m:sSup>
                    <m:r>
                      <a:rPr lang="pt-BR" altLang="zh-CN" b="1" i="1" smtClean="0">
                        <a:solidFill>
                          <a:schemeClr val="tx2">
                            <a:lumMod val="50000"/>
                          </a:schemeClr>
                        </a:solidFill>
                        <a:latin typeface="Cambria Math" panose="02040503050406030204" pitchFamily="18" charset="0"/>
                      </a:rPr>
                      <m:t>+</m:t>
                    </m:r>
                    <m:sSup>
                      <m:sSupPr>
                        <m:ctrlPr>
                          <a:rPr lang="pt-BR" altLang="zh-CN" b="1" i="1" smtClean="0">
                            <a:solidFill>
                              <a:schemeClr val="tx2">
                                <a:lumMod val="50000"/>
                              </a:schemeClr>
                            </a:solidFill>
                            <a:latin typeface="Cambria Math" panose="02040503050406030204" pitchFamily="18" charset="0"/>
                          </a:rPr>
                        </m:ctrlPr>
                      </m:sSupPr>
                      <m:e>
                        <m:d>
                          <m:dPr>
                            <m:ctrlPr>
                              <a:rPr lang="pt-BR" altLang="zh-CN" b="1" i="1" smtClean="0">
                                <a:solidFill>
                                  <a:schemeClr val="tx2">
                                    <a:lumMod val="50000"/>
                                  </a:schemeClr>
                                </a:solidFill>
                                <a:latin typeface="Cambria Math" panose="02040503050406030204" pitchFamily="18" charset="0"/>
                              </a:rPr>
                            </m:ctrlPr>
                          </m:dPr>
                          <m:e>
                            <m:r>
                              <a:rPr lang="en-US" altLang="zh-CN" b="1">
                                <a:solidFill>
                                  <a:schemeClr val="tx2">
                                    <a:lumMod val="50000"/>
                                  </a:schemeClr>
                                </a:solidFill>
                                <a:latin typeface="Cambria Math" panose="02040503050406030204" pitchFamily="18" charset="0"/>
                              </a:rPr>
                              <m:t>𝐥𝐨𝐠</m:t>
                            </m:r>
                            <m:r>
                              <a:rPr lang="pt-BR" altLang="zh-CN" b="1" i="1" smtClean="0">
                                <a:solidFill>
                                  <a:schemeClr val="tx2">
                                    <a:lumMod val="50000"/>
                                  </a:schemeClr>
                                </a:solidFill>
                                <a:latin typeface="Cambria Math" panose="02040503050406030204" pitchFamily="18" charset="0"/>
                              </a:rPr>
                              <m:t> </m:t>
                            </m:r>
                            <m:r>
                              <a:rPr lang="pt-BR" altLang="zh-CN" b="1" i="1" smtClean="0">
                                <a:solidFill>
                                  <a:schemeClr val="tx2">
                                    <a:lumMod val="50000"/>
                                  </a:schemeClr>
                                </a:solidFill>
                                <a:latin typeface="Cambria Math" panose="02040503050406030204" pitchFamily="18" charset="0"/>
                              </a:rPr>
                              <m:t>𝒏</m:t>
                            </m:r>
                          </m:e>
                        </m:d>
                      </m:e>
                      <m:sup>
                        <m:r>
                          <a:rPr lang="pt-BR" altLang="zh-CN" b="1" i="1" smtClean="0">
                            <a:solidFill>
                              <a:schemeClr val="tx2">
                                <a:lumMod val="50000"/>
                              </a:schemeClr>
                            </a:solidFill>
                            <a:latin typeface="Cambria Math" panose="02040503050406030204" pitchFamily="18" charset="0"/>
                          </a:rPr>
                          <m:t>𝟐</m:t>
                        </m:r>
                      </m:sup>
                    </m:sSup>
                  </m:oMath>
                </a14:m>
                <a:r>
                  <a:rPr lang="zh-CN" altLang="pt-BR" b="1">
                    <a:solidFill>
                      <a:schemeClr val="tx2">
                        <a:lumMod val="50000"/>
                      </a:schemeClr>
                    </a:solidFill>
                  </a:rPr>
                  <a:t>是</a:t>
                </a:r>
                <a14:m>
                  <m:oMath xmlns:m="http://schemas.openxmlformats.org/officeDocument/2006/math">
                    <m:r>
                      <a:rPr lang="pt-BR" altLang="zh-CN" b="1" i="0" smtClean="0">
                        <a:solidFill>
                          <a:schemeClr val="tx2">
                            <a:lumMod val="50000"/>
                          </a:schemeClr>
                        </a:solidFill>
                        <a:latin typeface="Cambria Math" panose="02040503050406030204" pitchFamily="18" charset="0"/>
                      </a:rPr>
                      <m:t>𝛀</m:t>
                    </m:r>
                    <m:d>
                      <m:dPr>
                        <m:ctrlPr>
                          <a:rPr lang="pt-BR" altLang="zh-CN" b="1" i="1" smtClean="0">
                            <a:solidFill>
                              <a:schemeClr val="tx2">
                                <a:lumMod val="50000"/>
                              </a:schemeClr>
                            </a:solidFill>
                            <a:latin typeface="Cambria Math" panose="02040503050406030204" pitchFamily="18" charset="0"/>
                          </a:rPr>
                        </m:ctrlPr>
                      </m:dPr>
                      <m:e>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𝟐</m:t>
                            </m:r>
                          </m:sup>
                        </m:sSup>
                      </m:e>
                    </m:d>
                  </m:oMath>
                </a14:m>
                <a:r>
                  <a:rPr lang="zh-CN" altLang="pt-BR" b="1">
                    <a:solidFill>
                      <a:schemeClr val="tx2">
                        <a:lumMod val="50000"/>
                      </a:schemeClr>
                    </a:solidFill>
                  </a:rPr>
                  <a:t>，因此</a:t>
                </a:r>
                <a14:m>
                  <m:oMath xmlns:m="http://schemas.openxmlformats.org/officeDocument/2006/math">
                    <m:r>
                      <a:rPr lang="pt-BR" altLang="zh-CN" b="1" i="1" smtClean="0">
                        <a:solidFill>
                          <a:schemeClr val="tx2">
                            <a:lumMod val="50000"/>
                          </a:schemeClr>
                        </a:solidFill>
                        <a:latin typeface="Cambria Math" panose="02040503050406030204" pitchFamily="18" charset="0"/>
                      </a:rPr>
                      <m:t>(</m:t>
                    </m:r>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𝟒</m:t>
                        </m:r>
                      </m:sup>
                    </m:sSup>
                    <m:r>
                      <a:rPr lang="pt-BR" altLang="zh-CN" b="1" i="1" smtClean="0">
                        <a:solidFill>
                          <a:schemeClr val="tx2">
                            <a:lumMod val="50000"/>
                          </a:schemeClr>
                        </a:solidFill>
                        <a:latin typeface="Cambria Math" panose="02040503050406030204" pitchFamily="18" charset="0"/>
                      </a:rPr>
                      <m:t>+ </m:t>
                    </m:r>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𝟐</m:t>
                        </m:r>
                      </m:sup>
                    </m:sSup>
                    <m:r>
                      <a:rPr lang="en-US" altLang="zh-CN" b="1">
                        <a:solidFill>
                          <a:schemeClr val="tx2">
                            <a:lumMod val="50000"/>
                          </a:schemeClr>
                        </a:solidFill>
                        <a:latin typeface="Cambria Math" panose="02040503050406030204" pitchFamily="18" charset="0"/>
                      </a:rPr>
                      <m:t>𝐥𝐨𝐠</m:t>
                    </m:r>
                    <m:r>
                      <a:rPr lang="pt-BR" altLang="zh-CN" b="1" i="1">
                        <a:solidFill>
                          <a:schemeClr val="tx2">
                            <a:lumMod val="50000"/>
                          </a:schemeClr>
                        </a:solidFill>
                        <a:latin typeface="Cambria Math" panose="02040503050406030204" pitchFamily="18" charset="0"/>
                      </a:rPr>
                      <m:t> </m:t>
                    </m:r>
                    <m:r>
                      <a:rPr lang="pt-BR" altLang="zh-CN" b="1" i="1">
                        <a:solidFill>
                          <a:schemeClr val="tx2">
                            <a:lumMod val="50000"/>
                          </a:schemeClr>
                        </a:solidFill>
                        <a:latin typeface="Cambria Math" panose="02040503050406030204" pitchFamily="18" charset="0"/>
                      </a:rPr>
                      <m:t>𝒏</m:t>
                    </m:r>
                    <m:r>
                      <a:rPr lang="pt-BR" altLang="zh-CN" b="1" i="1" smtClean="0">
                        <a:solidFill>
                          <a:schemeClr val="tx2">
                            <a:lumMod val="50000"/>
                          </a:schemeClr>
                        </a:solidFill>
                        <a:latin typeface="Cambria Math" panose="02040503050406030204" pitchFamily="18" charset="0"/>
                      </a:rPr>
                      <m:t>)/(</m:t>
                    </m:r>
                    <m:sSup>
                      <m:sSupPr>
                        <m:ctrlPr>
                          <a:rPr lang="pt-BR" altLang="zh-CN" b="1" i="1">
                            <a:solidFill>
                              <a:schemeClr val="tx2">
                                <a:lumMod val="50000"/>
                              </a:schemeClr>
                            </a:solidFill>
                            <a:latin typeface="Cambria Math" panose="02040503050406030204" pitchFamily="18" charset="0"/>
                          </a:rPr>
                        </m:ctrlPr>
                      </m:sSupPr>
                      <m:e>
                        <m:r>
                          <a:rPr lang="pt-BR" altLang="zh-CN" b="1" i="1">
                            <a:solidFill>
                              <a:schemeClr val="tx2">
                                <a:lumMod val="50000"/>
                              </a:schemeClr>
                            </a:solidFill>
                            <a:latin typeface="Cambria Math" panose="02040503050406030204" pitchFamily="18" charset="0"/>
                          </a:rPr>
                          <m:t>𝒏</m:t>
                        </m:r>
                      </m:e>
                      <m:sup>
                        <m:r>
                          <a:rPr lang="pt-BR" altLang="zh-CN" b="1" i="1">
                            <a:solidFill>
                              <a:schemeClr val="tx2">
                                <a:lumMod val="50000"/>
                              </a:schemeClr>
                            </a:solidFill>
                            <a:latin typeface="Cambria Math" panose="02040503050406030204" pitchFamily="18" charset="0"/>
                          </a:rPr>
                          <m:t>𝟐</m:t>
                        </m:r>
                      </m:sup>
                    </m:sSup>
                    <m:r>
                      <a:rPr lang="pt-BR" altLang="zh-CN" b="1" i="1">
                        <a:solidFill>
                          <a:schemeClr val="tx2">
                            <a:lumMod val="50000"/>
                          </a:schemeClr>
                        </a:solidFill>
                        <a:latin typeface="Cambria Math" panose="02040503050406030204" pitchFamily="18" charset="0"/>
                      </a:rPr>
                      <m:t>+ </m:t>
                    </m:r>
                    <m:sSup>
                      <m:sSupPr>
                        <m:ctrlPr>
                          <a:rPr lang="pt-BR" altLang="zh-CN" b="1" i="1">
                            <a:solidFill>
                              <a:schemeClr val="tx2">
                                <a:lumMod val="50000"/>
                              </a:schemeClr>
                            </a:solidFill>
                            <a:latin typeface="Cambria Math" panose="02040503050406030204" pitchFamily="18" charset="0"/>
                          </a:rPr>
                        </m:ctrlPr>
                      </m:sSupPr>
                      <m:e>
                        <m:d>
                          <m:dPr>
                            <m:ctrlPr>
                              <a:rPr lang="pt-BR" altLang="zh-CN" b="1" i="1">
                                <a:solidFill>
                                  <a:schemeClr val="tx2">
                                    <a:lumMod val="50000"/>
                                  </a:schemeClr>
                                </a:solidFill>
                                <a:latin typeface="Cambria Math" panose="02040503050406030204" pitchFamily="18" charset="0"/>
                              </a:rPr>
                            </m:ctrlPr>
                          </m:dPr>
                          <m:e>
                            <m:r>
                              <a:rPr lang="en-US" altLang="zh-CN" b="1">
                                <a:solidFill>
                                  <a:schemeClr val="tx2">
                                    <a:lumMod val="50000"/>
                                  </a:schemeClr>
                                </a:solidFill>
                                <a:latin typeface="Cambria Math" panose="02040503050406030204" pitchFamily="18" charset="0"/>
                              </a:rPr>
                              <m:t>𝐥𝐨𝐠</m:t>
                            </m:r>
                            <m:r>
                              <a:rPr lang="pt-BR" altLang="zh-CN" b="1" i="1">
                                <a:solidFill>
                                  <a:schemeClr val="tx2">
                                    <a:lumMod val="50000"/>
                                  </a:schemeClr>
                                </a:solidFill>
                                <a:latin typeface="Cambria Math" panose="02040503050406030204" pitchFamily="18" charset="0"/>
                              </a:rPr>
                              <m:t> </m:t>
                            </m:r>
                            <m:r>
                              <a:rPr lang="pt-BR" altLang="zh-CN" b="1" i="1">
                                <a:solidFill>
                                  <a:schemeClr val="tx2">
                                    <a:lumMod val="50000"/>
                                  </a:schemeClr>
                                </a:solidFill>
                                <a:latin typeface="Cambria Math" panose="02040503050406030204" pitchFamily="18" charset="0"/>
                              </a:rPr>
                              <m:t>𝒏</m:t>
                            </m:r>
                          </m:e>
                        </m:d>
                      </m:e>
                      <m:sup>
                        <m:r>
                          <a:rPr lang="pt-BR" altLang="zh-CN" b="1" i="1">
                            <a:solidFill>
                              <a:schemeClr val="tx2">
                                <a:lumMod val="50000"/>
                              </a:schemeClr>
                            </a:solidFill>
                            <a:latin typeface="Cambria Math" panose="02040503050406030204" pitchFamily="18" charset="0"/>
                          </a:rPr>
                          <m:t>𝟐</m:t>
                        </m:r>
                      </m:sup>
                    </m:sSup>
                    <m:r>
                      <a:rPr lang="pt-BR" altLang="zh-CN" b="1" i="1" smtClean="0">
                        <a:solidFill>
                          <a:schemeClr val="tx2">
                            <a:lumMod val="50000"/>
                          </a:schemeClr>
                        </a:solidFill>
                        <a:latin typeface="Cambria Math" panose="02040503050406030204" pitchFamily="18" charset="0"/>
                      </a:rPr>
                      <m:t>)</m:t>
                    </m:r>
                  </m:oMath>
                </a14:m>
                <a:r>
                  <a:rPr lang="zh-CN" altLang="pt-BR" b="1">
                    <a:solidFill>
                      <a:schemeClr val="tx2">
                        <a:lumMod val="50000"/>
                      </a:schemeClr>
                    </a:solidFill>
                  </a:rPr>
                  <a:t>是</a:t>
                </a:r>
                <a14:m>
                  <m:oMath xmlns:m="http://schemas.openxmlformats.org/officeDocument/2006/math">
                    <m:r>
                      <a:rPr lang="pt-BR" altLang="zh-CN" b="1" i="1" smtClean="0">
                        <a:solidFill>
                          <a:schemeClr val="tx2">
                            <a:lumMod val="50000"/>
                          </a:schemeClr>
                        </a:solidFill>
                        <a:latin typeface="Cambria Math" panose="02040503050406030204" pitchFamily="18" charset="0"/>
                      </a:rPr>
                      <m:t>𝑶</m:t>
                    </m:r>
                    <m:r>
                      <a:rPr lang="pt-BR" altLang="zh-CN" b="1" i="1" smtClean="0">
                        <a:solidFill>
                          <a:schemeClr val="tx2">
                            <a:lumMod val="50000"/>
                          </a:schemeClr>
                        </a:solidFill>
                        <a:latin typeface="Cambria Math" panose="02040503050406030204" pitchFamily="18" charset="0"/>
                      </a:rPr>
                      <m:t>(</m:t>
                    </m:r>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𝟒</m:t>
                        </m:r>
                      </m:sup>
                    </m:sSup>
                    <m:r>
                      <a:rPr lang="pt-BR" altLang="zh-CN" b="1" i="1" smtClean="0">
                        <a:solidFill>
                          <a:schemeClr val="tx2">
                            <a:lumMod val="50000"/>
                          </a:schemeClr>
                        </a:solidFill>
                        <a:latin typeface="Cambria Math" panose="02040503050406030204" pitchFamily="18" charset="0"/>
                      </a:rPr>
                      <m:t>/</m:t>
                    </m:r>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smtClean="0">
                            <a:solidFill>
                              <a:schemeClr val="tx2">
                                <a:lumMod val="50000"/>
                              </a:schemeClr>
                            </a:solidFill>
                            <a:latin typeface="Cambria Math" panose="02040503050406030204" pitchFamily="18" charset="0"/>
                          </a:rPr>
                          <m:t>𝟐</m:t>
                        </m:r>
                      </m:sup>
                    </m:sSup>
                    <m:r>
                      <a:rPr lang="pt-BR" altLang="zh-CN" b="1" i="1" smtClean="0">
                        <a:solidFill>
                          <a:schemeClr val="tx2">
                            <a:lumMod val="50000"/>
                          </a:schemeClr>
                        </a:solidFill>
                        <a:latin typeface="Cambria Math" panose="02040503050406030204" pitchFamily="18" charset="0"/>
                      </a:rPr>
                      <m:t>)</m:t>
                    </m:r>
                  </m:oMath>
                </a14:m>
                <a:r>
                  <a:rPr lang="zh-CN" altLang="pt-BR" b="1">
                    <a:solidFill>
                      <a:schemeClr val="tx2">
                        <a:lumMod val="50000"/>
                      </a:schemeClr>
                    </a:solidFill>
                  </a:rPr>
                  <a:t>，即</a:t>
                </a:r>
                <a14:m>
                  <m:oMath xmlns:m="http://schemas.openxmlformats.org/officeDocument/2006/math">
                    <m:r>
                      <a:rPr lang="pt-BR" altLang="zh-CN" b="1" i="1" smtClean="0">
                        <a:solidFill>
                          <a:schemeClr val="tx2">
                            <a:lumMod val="50000"/>
                          </a:schemeClr>
                        </a:solidFill>
                        <a:latin typeface="Cambria Math" panose="02040503050406030204" pitchFamily="18" charset="0"/>
                      </a:rPr>
                      <m:t>𝑶</m:t>
                    </m:r>
                    <m:d>
                      <m:dPr>
                        <m:ctrlPr>
                          <a:rPr lang="pt-BR" altLang="zh-CN" b="1" i="1" smtClean="0">
                            <a:solidFill>
                              <a:schemeClr val="tx2">
                                <a:lumMod val="50000"/>
                              </a:schemeClr>
                            </a:solidFill>
                            <a:latin typeface="Cambria Math" panose="02040503050406030204" pitchFamily="18" charset="0"/>
                          </a:rPr>
                        </m:ctrlPr>
                      </m:dPr>
                      <m:e>
                        <m:sSup>
                          <m:sSupPr>
                            <m:ctrlPr>
                              <a:rPr lang="pt-BR" altLang="zh-CN" b="1" i="1" smtClean="0">
                                <a:solidFill>
                                  <a:schemeClr val="tx2">
                                    <a:lumMod val="50000"/>
                                  </a:schemeClr>
                                </a:solidFill>
                                <a:latin typeface="Cambria Math" panose="02040503050406030204" pitchFamily="18" charset="0"/>
                              </a:rPr>
                            </m:ctrlPr>
                          </m:sSupPr>
                          <m:e>
                            <m:r>
                              <a:rPr lang="pt-BR" altLang="zh-CN" b="1" i="1" smtClean="0">
                                <a:solidFill>
                                  <a:schemeClr val="tx2">
                                    <a:lumMod val="50000"/>
                                  </a:schemeClr>
                                </a:solidFill>
                                <a:latin typeface="Cambria Math" panose="02040503050406030204" pitchFamily="18" charset="0"/>
                              </a:rPr>
                              <m:t>𝒏</m:t>
                            </m:r>
                          </m:e>
                          <m:sup>
                            <m:r>
                              <a:rPr lang="pt-BR" altLang="zh-CN" b="1" i="1">
                                <a:solidFill>
                                  <a:schemeClr val="tx2">
                                    <a:lumMod val="50000"/>
                                  </a:schemeClr>
                                </a:solidFill>
                                <a:latin typeface="Cambria Math" panose="02040503050406030204" pitchFamily="18" charset="0"/>
                              </a:rPr>
                              <m:t>𝟐</m:t>
                            </m:r>
                          </m:sup>
                        </m:sSup>
                      </m:e>
                    </m:d>
                  </m:oMath>
                </a14:m>
                <a:endParaRPr lang="pt-BR" altLang="zh-CN" b="1">
                  <a:solidFill>
                    <a:schemeClr val="tx2">
                      <a:lumMod val="50000"/>
                    </a:schemeClr>
                  </a:solidFill>
                </a:endParaRPr>
              </a:p>
            </p:txBody>
          </p:sp>
        </mc:Choice>
        <mc:Fallback xmlns="">
          <p:sp>
            <p:nvSpPr>
              <p:cNvPr id="6" name="文本框 5">
                <a:extLst>
                  <a:ext uri="{FF2B5EF4-FFF2-40B4-BE49-F238E27FC236}">
                    <a16:creationId xmlns:a16="http://schemas.microsoft.com/office/drawing/2014/main" id="{A61F2403-CAF4-4647-88E4-9AF5F96645B1}"/>
                  </a:ext>
                </a:extLst>
              </p:cNvPr>
              <p:cNvSpPr txBox="1">
                <a:spLocks noRot="1" noChangeAspect="1" noMove="1" noResize="1" noEditPoints="1" noAdjustHandles="1" noChangeArrowheads="1" noChangeShapeType="1" noTextEdit="1"/>
              </p:cNvSpPr>
              <p:nvPr/>
            </p:nvSpPr>
            <p:spPr>
              <a:xfrm>
                <a:off x="763096" y="3870798"/>
                <a:ext cx="9683431" cy="710003"/>
              </a:xfrm>
              <a:prstGeom prst="rect">
                <a:avLst/>
              </a:prstGeom>
              <a:blipFill>
                <a:blip r:embed="rId5"/>
                <a:stretch>
                  <a:fillRect l="-503" t="-3448" r="-252" b="-163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63CFE9D-7CE5-46BC-9EA6-9AD5E11F2FEC}"/>
                  </a:ext>
                </a:extLst>
              </p:cNvPr>
              <p:cNvSpPr txBox="1"/>
              <p:nvPr/>
            </p:nvSpPr>
            <p:spPr>
              <a:xfrm>
                <a:off x="763096" y="4864409"/>
                <a:ext cx="7584916" cy="786947"/>
              </a:xfrm>
              <a:prstGeom prst="rect">
                <a:avLst/>
              </a:prstGeom>
              <a:solidFill>
                <a:schemeClr val="accent6">
                  <a:lumMod val="20000"/>
                  <a:lumOff val="80000"/>
                  <a:alpha val="50000"/>
                </a:schemeClr>
              </a:solidFill>
            </p:spPr>
            <p:txBody>
              <a:bodyPr wrap="square" tIns="0" bIns="0" rtlCol="0">
                <a:spAutoFit/>
              </a:bodyPr>
              <a:lstStyle/>
              <a:p>
                <a:pP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函数</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𝒙</m:t>
                        </m:r>
                      </m:e>
                      <m:sup>
                        <m:r>
                          <a:rPr lang="en-US" altLang="zh-CN" sz="2000" b="1">
                            <a:solidFill>
                              <a:srgbClr val="002060"/>
                            </a:solidFill>
                            <a:latin typeface="Cambria Math" panose="02040503050406030204" pitchFamily="18" charset="0"/>
                            <a:ea typeface="楷体" panose="02010609060101010101" pitchFamily="49" charset="-122"/>
                          </a:rPr>
                          <m:t>𝟑</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𝟓𝐥𝐨𝐠</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𝒙</m:t>
                    </m:r>
                    <m:r>
                      <a:rPr lang="en-US" altLang="zh-CN" sz="2000" b="1">
                        <a:solidFill>
                          <a:srgbClr val="002060"/>
                        </a:solidFill>
                        <a:latin typeface="Cambria Math" panose="02040503050406030204" pitchFamily="18" charset="0"/>
                        <a:ea typeface="楷体" panose="02010609060101010101" pitchFamily="49" charset="-122"/>
                      </a:rPr>
                      <m:t>)/(</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𝒙</m:t>
                        </m:r>
                      </m:e>
                      <m:sup>
                        <m:r>
                          <a:rPr lang="en-US" altLang="zh-CN" sz="2000" b="1">
                            <a:solidFill>
                              <a:srgbClr val="002060"/>
                            </a:solidFill>
                            <a:latin typeface="Cambria Math" panose="02040503050406030204" pitchFamily="18" charset="0"/>
                            <a:ea typeface="楷体" panose="02010609060101010101" pitchFamily="49" charset="-122"/>
                          </a:rPr>
                          <m:t>𝟒</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𝟏</m:t>
                    </m:r>
                    <m:r>
                      <a:rPr lang="en-US" altLang="zh-CN" sz="2000" b="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尽可能好的大</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𝑶</m:t>
                    </m:r>
                  </m:oMath>
                </a14:m>
                <a:r>
                  <a:rPr lang="zh-CN" altLang="en-US" sz="2000" b="1">
                    <a:solidFill>
                      <a:srgbClr val="002060"/>
                    </a:solidFill>
                    <a:latin typeface="楷体" panose="02010609060101010101" pitchFamily="49" charset="-122"/>
                    <a:ea typeface="楷体" panose="02010609060101010101" pitchFamily="49" charset="-122"/>
                  </a:rPr>
                  <a:t>估计是</a:t>
                </a:r>
                <a:r>
                  <a:rPr lang="zh-CN" altLang="en-US" sz="2000" b="1"/>
                  <a:t>   </a:t>
                </a:r>
                <a:r>
                  <a:rPr lang="en-US" altLang="zh-CN" sz="2000" b="1">
                    <a:solidFill>
                      <a:srgbClr val="C00000"/>
                    </a:solidFill>
                  </a:rPr>
                  <a:t>D. </a:t>
                </a:r>
                <a14:m>
                  <m:oMath xmlns:m="http://schemas.openxmlformats.org/officeDocument/2006/math">
                    <m:r>
                      <a:rPr lang="en-US" altLang="zh-CN" sz="2000" b="1">
                        <a:solidFill>
                          <a:srgbClr val="C00000"/>
                        </a:solidFill>
                        <a:latin typeface="Cambria Math" panose="02040503050406030204" pitchFamily="18" charset="0"/>
                      </a:rPr>
                      <m:t>𝑶</m:t>
                    </m:r>
                    <m:d>
                      <m:dPr>
                        <m:ctrlPr>
                          <a:rPr lang="en-US" altLang="zh-CN" sz="2000" b="1" i="1">
                            <a:solidFill>
                              <a:srgbClr val="C00000"/>
                            </a:solidFill>
                            <a:latin typeface="Cambria Math" panose="02040503050406030204" pitchFamily="18" charset="0"/>
                          </a:rPr>
                        </m:ctrlPr>
                      </m:dPr>
                      <m:e>
                        <m:sSup>
                          <m:sSupPr>
                            <m:ctrlPr>
                              <a:rPr lang="en-US" altLang="zh-CN" sz="2000" b="1" i="1">
                                <a:solidFill>
                                  <a:srgbClr val="C00000"/>
                                </a:solidFill>
                                <a:latin typeface="Cambria Math" panose="02040503050406030204" pitchFamily="18" charset="0"/>
                              </a:rPr>
                            </m:ctrlPr>
                          </m:sSupPr>
                          <m:e>
                            <m:r>
                              <a:rPr lang="en-US" altLang="zh-CN" sz="2000" b="1">
                                <a:solidFill>
                                  <a:srgbClr val="C00000"/>
                                </a:solidFill>
                                <a:latin typeface="Cambria Math" panose="02040503050406030204" pitchFamily="18" charset="0"/>
                              </a:rPr>
                              <m:t>𝒙</m:t>
                            </m:r>
                          </m:e>
                          <m:sup>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𝟏</m:t>
                            </m:r>
                          </m:sup>
                        </m:sSup>
                      </m:e>
                    </m:d>
                  </m:oMath>
                </a14:m>
                <a:r>
                  <a:rPr lang="en-US" altLang="zh-CN" sz="2000" b="1">
                    <a:solidFill>
                      <a:srgbClr val="C00000"/>
                    </a:solidFill>
                  </a:rPr>
                  <a:t> </a:t>
                </a:r>
              </a:p>
              <a:p>
                <a:pPr>
                  <a:lnSpc>
                    <a:spcPts val="2800"/>
                  </a:lnSpc>
                  <a:spcBef>
                    <a:spcPts val="600"/>
                  </a:spcBef>
                </a:pPr>
                <a:r>
                  <a:rPr lang="en-US" altLang="zh-CN" sz="2000" b="1">
                    <a:solidFill>
                      <a:schemeClr val="accent2">
                        <a:lumMod val="50000"/>
                      </a:schemeClr>
                    </a:solidFill>
                  </a:rPr>
                  <a:t>A.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𝟑</m:t>
                            </m:r>
                          </m:sup>
                        </m:sSup>
                      </m:e>
                    </m:d>
                  </m:oMath>
                </a14:m>
                <a:r>
                  <a:rPr lang="en-US" altLang="zh-CN" sz="2000" b="1">
                    <a:solidFill>
                      <a:schemeClr val="accent2">
                        <a:lumMod val="50000"/>
                      </a:schemeClr>
                    </a:solidFill>
                  </a:rPr>
                  <a:t>      B.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m:t>
                            </m:r>
                            <m:r>
                              <a:rPr lang="en-US" altLang="zh-CN" sz="2000" b="1">
                                <a:solidFill>
                                  <a:schemeClr val="accent2">
                                    <a:lumMod val="50000"/>
                                  </a:schemeClr>
                                </a:solidFill>
                                <a:latin typeface="Cambria Math" panose="02040503050406030204" pitchFamily="18" charset="0"/>
                              </a:rPr>
                              <m:t>𝟒</m:t>
                            </m:r>
                          </m:sup>
                        </m:sSup>
                      </m:e>
                    </m:d>
                  </m:oMath>
                </a14:m>
                <a:r>
                  <a:rPr lang="en-US" altLang="zh-CN" sz="2000" b="1">
                    <a:solidFill>
                      <a:schemeClr val="accent2">
                        <a:lumMod val="50000"/>
                      </a:schemeClr>
                    </a:solidFill>
                  </a:rPr>
                  <a:t>      C.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𝟑</m:t>
                            </m:r>
                          </m:sup>
                        </m:sSup>
                        <m:r>
                          <a:rPr lang="en-US" altLang="zh-CN" sz="2000" b="1">
                            <a:solidFill>
                              <a:schemeClr val="accent2">
                                <a:lumMod val="50000"/>
                              </a:schemeClr>
                            </a:solidFill>
                            <a:latin typeface="Cambria Math" panose="02040503050406030204" pitchFamily="18" charset="0"/>
                          </a:rPr>
                          <m:t>𝐥𝐨𝐠</m:t>
                        </m:r>
                        <m:r>
                          <a:rPr lang="en-US" altLang="zh-CN" sz="2000" b="1">
                            <a:solidFill>
                              <a:schemeClr val="accent2">
                                <a:lumMod val="50000"/>
                              </a:schemeClr>
                            </a:solidFill>
                            <a:latin typeface="Cambria Math" panose="02040503050406030204" pitchFamily="18" charset="0"/>
                          </a:rPr>
                          <m:t> </m:t>
                        </m:r>
                        <m:r>
                          <a:rPr lang="en-US" altLang="zh-CN" sz="2000" b="1">
                            <a:solidFill>
                              <a:schemeClr val="accent2">
                                <a:lumMod val="50000"/>
                              </a:schemeClr>
                            </a:solidFill>
                            <a:latin typeface="Cambria Math" panose="02040503050406030204" pitchFamily="18" charset="0"/>
                          </a:rPr>
                          <m:t>𝒙</m:t>
                        </m:r>
                      </m:e>
                    </m:d>
                  </m:oMath>
                </a14:m>
                <a:r>
                  <a:rPr lang="en-US" altLang="zh-CN" sz="2000" b="1">
                    <a:solidFill>
                      <a:schemeClr val="accent2">
                        <a:lumMod val="50000"/>
                      </a:schemeClr>
                    </a:solidFill>
                  </a:rPr>
                  <a:t>      D. </a:t>
                </a:r>
                <a14:m>
                  <m:oMath xmlns:m="http://schemas.openxmlformats.org/officeDocument/2006/math">
                    <m:r>
                      <a:rPr lang="en-US" altLang="zh-CN" sz="2000" b="1">
                        <a:solidFill>
                          <a:schemeClr val="accent2">
                            <a:lumMod val="50000"/>
                          </a:schemeClr>
                        </a:solidFill>
                        <a:latin typeface="Cambria Math" panose="02040503050406030204" pitchFamily="18" charset="0"/>
                      </a:rPr>
                      <m:t>𝑶</m:t>
                    </m:r>
                    <m:d>
                      <m:dPr>
                        <m:ctrlPr>
                          <a:rPr lang="en-US" altLang="zh-CN" sz="2000" b="1" i="1">
                            <a:solidFill>
                              <a:schemeClr val="accent2">
                                <a:lumMod val="50000"/>
                              </a:schemeClr>
                            </a:solidFill>
                            <a:latin typeface="Cambria Math" panose="02040503050406030204" pitchFamily="18" charset="0"/>
                          </a:rPr>
                        </m:ctrlPr>
                      </m:dPr>
                      <m:e>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𝒙</m:t>
                            </m:r>
                          </m:e>
                          <m:sup>
                            <m:r>
                              <a:rPr lang="en-US" altLang="zh-CN" sz="2000" b="1">
                                <a:solidFill>
                                  <a:schemeClr val="accent2">
                                    <a:lumMod val="50000"/>
                                  </a:schemeClr>
                                </a:solidFill>
                                <a:latin typeface="Cambria Math" panose="02040503050406030204" pitchFamily="18" charset="0"/>
                              </a:rPr>
                              <m:t>−</m:t>
                            </m:r>
                            <m:r>
                              <a:rPr lang="en-US" altLang="zh-CN" sz="2000" b="1">
                                <a:solidFill>
                                  <a:schemeClr val="accent2">
                                    <a:lumMod val="50000"/>
                                  </a:schemeClr>
                                </a:solidFill>
                                <a:latin typeface="Cambria Math" panose="02040503050406030204" pitchFamily="18" charset="0"/>
                              </a:rPr>
                              <m:t>𝟏</m:t>
                            </m:r>
                          </m:sup>
                        </m:sSup>
                      </m:e>
                    </m:d>
                  </m:oMath>
                </a14:m>
                <a:endParaRPr lang="en-US" altLang="zh-CN" sz="2000"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063CFE9D-7CE5-46BC-9EA6-9AD5E11F2FEC}"/>
                  </a:ext>
                </a:extLst>
              </p:cNvPr>
              <p:cNvSpPr txBox="1">
                <a:spLocks noRot="1" noChangeAspect="1" noMove="1" noResize="1" noEditPoints="1" noAdjustHandles="1" noChangeArrowheads="1" noChangeShapeType="1" noTextEdit="1"/>
              </p:cNvSpPr>
              <p:nvPr/>
            </p:nvSpPr>
            <p:spPr>
              <a:xfrm>
                <a:off x="763096" y="4864409"/>
                <a:ext cx="7584916" cy="786947"/>
              </a:xfrm>
              <a:prstGeom prst="rect">
                <a:avLst/>
              </a:prstGeom>
              <a:blipFill>
                <a:blip r:embed="rId6"/>
                <a:stretch>
                  <a:fillRect l="-804" t="-9302" b="-17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B9324F8-B176-428C-85AC-939ED9982BA1}"/>
                  </a:ext>
                </a:extLst>
              </p:cNvPr>
              <p:cNvSpPr txBox="1"/>
              <p:nvPr/>
            </p:nvSpPr>
            <p:spPr>
              <a:xfrm>
                <a:off x="763096" y="5780544"/>
                <a:ext cx="6131086" cy="350930"/>
              </a:xfrm>
              <a:prstGeom prst="rect">
                <a:avLst/>
              </a:prstGeom>
              <a:noFill/>
            </p:spPr>
            <p:txBody>
              <a:bodyPr wrap="square" tIns="0" bIns="0" rtlCol="0">
                <a:spAutoFit/>
              </a:bodyPr>
              <a:lstStyle/>
              <a:p>
                <a:pPr>
                  <a:lnSpc>
                    <a:spcPts val="2800"/>
                  </a:lnSpc>
                  <a:spcBef>
                    <a:spcPts val="600"/>
                  </a:spcBef>
                </a:pPr>
                <a:r>
                  <a:rPr lang="zh-CN" altLang="en-US" b="1">
                    <a:solidFill>
                      <a:schemeClr val="tx2">
                        <a:lumMod val="50000"/>
                      </a:schemeClr>
                    </a:solidFill>
                  </a:rPr>
                  <a:t>显然</a:t>
                </a:r>
                <a14:m>
                  <m:oMath xmlns:m="http://schemas.openxmlformats.org/officeDocument/2006/math">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𝒙</m:t>
                            </m:r>
                          </m:e>
                          <m:sup>
                            <m:r>
                              <a:rPr lang="en-US" altLang="zh-CN" b="1" i="1" smtClean="0">
                                <a:solidFill>
                                  <a:schemeClr val="tx2">
                                    <a:lumMod val="50000"/>
                                  </a:schemeClr>
                                </a:solidFill>
                                <a:latin typeface="Cambria Math" panose="02040503050406030204" pitchFamily="18" charset="0"/>
                              </a:rPr>
                              <m:t>𝟑</m:t>
                            </m:r>
                          </m:sup>
                        </m:sSup>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𝟓</m:t>
                        </m:r>
                        <m:r>
                          <a:rPr lang="en-US" altLang="zh-CN" b="1">
                            <a:solidFill>
                              <a:schemeClr val="tx2">
                                <a:lumMod val="50000"/>
                              </a:schemeClr>
                            </a:solidFill>
                            <a:latin typeface="Cambria Math" panose="02040503050406030204" pitchFamily="18" charset="0"/>
                          </a:rPr>
                          <m:t>𝐥𝐨𝐠</m:t>
                        </m:r>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𝒙</m:t>
                        </m:r>
                      </m:e>
                    </m:d>
                  </m:oMath>
                </a14:m>
                <a:r>
                  <a:rPr lang="zh-CN" altLang="en-US" b="1">
                    <a:solidFill>
                      <a:schemeClr val="tx2">
                        <a:lumMod val="50000"/>
                      </a:schemeClr>
                    </a:solidFill>
                  </a:rPr>
                  <a:t>是</a:t>
                </a:r>
                <a14:m>
                  <m:oMath xmlns:m="http://schemas.openxmlformats.org/officeDocument/2006/math">
                    <m:r>
                      <a:rPr lang="en-US" altLang="zh-CN" b="1" i="1" smtClean="0">
                        <a:solidFill>
                          <a:schemeClr val="tx2">
                            <a:lumMod val="50000"/>
                          </a:schemeClr>
                        </a:solidFill>
                        <a:latin typeface="Cambria Math" panose="02040503050406030204" pitchFamily="18" charset="0"/>
                      </a:rPr>
                      <m:t>𝑶</m:t>
                    </m:r>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𝒙</m:t>
                            </m:r>
                          </m:e>
                          <m:sup>
                            <m:r>
                              <a:rPr lang="en-US" altLang="zh-CN" b="1" i="1" smtClean="0">
                                <a:solidFill>
                                  <a:schemeClr val="tx2">
                                    <a:lumMod val="50000"/>
                                  </a:schemeClr>
                                </a:solidFill>
                                <a:latin typeface="Cambria Math" panose="02040503050406030204" pitchFamily="18" charset="0"/>
                              </a:rPr>
                              <m:t>𝟑</m:t>
                            </m:r>
                          </m:sup>
                        </m:sSup>
                      </m:e>
                    </m:d>
                  </m:oMath>
                </a14:m>
                <a:r>
                  <a:rPr lang="zh-CN" altLang="en-US" b="1">
                    <a:solidFill>
                      <a:schemeClr val="tx2">
                        <a:lumMod val="50000"/>
                      </a:schemeClr>
                    </a:solidFill>
                  </a:rPr>
                  <a:t>，而</a:t>
                </a:r>
                <a14:m>
                  <m:oMath xmlns:m="http://schemas.openxmlformats.org/officeDocument/2006/math">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𝒙</m:t>
                            </m:r>
                          </m:e>
                          <m:sup>
                            <m:r>
                              <a:rPr lang="en-US" altLang="zh-CN" b="1" i="1" smtClean="0">
                                <a:solidFill>
                                  <a:schemeClr val="tx2">
                                    <a:lumMod val="50000"/>
                                  </a:schemeClr>
                                </a:solidFill>
                                <a:latin typeface="Cambria Math" panose="02040503050406030204" pitchFamily="18" charset="0"/>
                              </a:rPr>
                              <m:t>𝟒</m:t>
                            </m:r>
                          </m:sup>
                        </m:sSup>
                        <m:r>
                          <a:rPr lang="en-US" altLang="zh-CN" b="1" i="1" smtClean="0">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𝟏</m:t>
                        </m:r>
                      </m:e>
                    </m:d>
                  </m:oMath>
                </a14:m>
                <a:r>
                  <a:rPr lang="zh-CN" altLang="en-US" b="1">
                    <a:solidFill>
                      <a:schemeClr val="tx2">
                        <a:lumMod val="50000"/>
                      </a:schemeClr>
                    </a:solidFill>
                  </a:rPr>
                  <a:t>是</a:t>
                </a:r>
                <a14:m>
                  <m:oMath xmlns:m="http://schemas.openxmlformats.org/officeDocument/2006/math">
                    <m:r>
                      <a:rPr lang="en-US" altLang="zh-CN" b="1" i="0" smtClean="0">
                        <a:solidFill>
                          <a:schemeClr val="tx2">
                            <a:lumMod val="50000"/>
                          </a:schemeClr>
                        </a:solidFill>
                        <a:latin typeface="Cambria Math" panose="02040503050406030204" pitchFamily="18" charset="0"/>
                      </a:rPr>
                      <m:t>𝛀</m:t>
                    </m:r>
                    <m:d>
                      <m:dPr>
                        <m:ctrlPr>
                          <a:rPr lang="en-US" altLang="zh-CN" b="1" i="1" smtClean="0">
                            <a:solidFill>
                              <a:schemeClr val="tx2">
                                <a:lumMod val="50000"/>
                              </a:schemeClr>
                            </a:solidFill>
                            <a:latin typeface="Cambria Math" panose="02040503050406030204" pitchFamily="18" charset="0"/>
                          </a:rPr>
                        </m:ctrlPr>
                      </m:dPr>
                      <m:e>
                        <m:sSup>
                          <m:sSupPr>
                            <m:ctrlPr>
                              <a:rPr lang="en-US" altLang="zh-CN" b="1" i="1" smtClean="0">
                                <a:solidFill>
                                  <a:schemeClr val="tx2">
                                    <a:lumMod val="50000"/>
                                  </a:schemeClr>
                                </a:solidFill>
                                <a:latin typeface="Cambria Math" panose="02040503050406030204" pitchFamily="18" charset="0"/>
                              </a:rPr>
                            </m:ctrlPr>
                          </m:sSupPr>
                          <m:e>
                            <m:r>
                              <a:rPr lang="en-US" altLang="zh-CN" b="1" i="1" smtClean="0">
                                <a:solidFill>
                                  <a:schemeClr val="tx2">
                                    <a:lumMod val="50000"/>
                                  </a:schemeClr>
                                </a:solidFill>
                                <a:latin typeface="Cambria Math" panose="02040503050406030204" pitchFamily="18" charset="0"/>
                              </a:rPr>
                              <m:t>𝒙</m:t>
                            </m:r>
                          </m:e>
                          <m:sup>
                            <m:r>
                              <a:rPr lang="en-US" altLang="zh-CN" b="1" i="1" smtClean="0">
                                <a:solidFill>
                                  <a:schemeClr val="tx2">
                                    <a:lumMod val="50000"/>
                                  </a:schemeClr>
                                </a:solidFill>
                                <a:latin typeface="Cambria Math" panose="02040503050406030204" pitchFamily="18" charset="0"/>
                              </a:rPr>
                              <m:t>𝟒</m:t>
                            </m:r>
                          </m:sup>
                        </m:sSup>
                      </m:e>
                    </m:d>
                  </m:oMath>
                </a14:m>
                <a:endParaRPr lang="zh-CN" altLang="en-US" b="1">
                  <a:solidFill>
                    <a:schemeClr val="tx2">
                      <a:lumMod val="50000"/>
                    </a:schemeClr>
                  </a:solidFill>
                </a:endParaRPr>
              </a:p>
            </p:txBody>
          </p:sp>
        </mc:Choice>
        <mc:Fallback xmlns="">
          <p:sp>
            <p:nvSpPr>
              <p:cNvPr id="12" name="文本框 11">
                <a:extLst>
                  <a:ext uri="{FF2B5EF4-FFF2-40B4-BE49-F238E27FC236}">
                    <a16:creationId xmlns:a16="http://schemas.microsoft.com/office/drawing/2014/main" id="{AB9324F8-B176-428C-85AC-939ED9982BA1}"/>
                  </a:ext>
                </a:extLst>
              </p:cNvPr>
              <p:cNvSpPr txBox="1">
                <a:spLocks noRot="1" noChangeAspect="1" noMove="1" noResize="1" noEditPoints="1" noAdjustHandles="1" noChangeArrowheads="1" noChangeShapeType="1" noTextEdit="1"/>
              </p:cNvSpPr>
              <p:nvPr/>
            </p:nvSpPr>
            <p:spPr>
              <a:xfrm>
                <a:off x="763096" y="5780544"/>
                <a:ext cx="6131086" cy="350930"/>
              </a:xfrm>
              <a:prstGeom prst="rect">
                <a:avLst/>
              </a:prstGeom>
              <a:blipFill>
                <a:blip r:embed="rId7"/>
                <a:stretch>
                  <a:fillRect l="-795" t="-6897" b="-34483"/>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23515084-710D-41CA-BD32-277EE106B06A}"/>
              </a:ext>
            </a:extLst>
          </p:cNvPr>
          <p:cNvCxnSpPr/>
          <p:nvPr/>
        </p:nvCxnSpPr>
        <p:spPr>
          <a:xfrm>
            <a:off x="9518970" y="1480144"/>
            <a:ext cx="161829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05BEB86-9BB8-402B-9EF0-BA4AA007ACCF}"/>
              </a:ext>
            </a:extLst>
          </p:cNvPr>
          <p:cNvCxnSpPr/>
          <p:nvPr/>
        </p:nvCxnSpPr>
        <p:spPr>
          <a:xfrm>
            <a:off x="7474178" y="3323198"/>
            <a:ext cx="161829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89FF4D6-31F1-434A-A03A-0AFD9FDF26B4}"/>
              </a:ext>
            </a:extLst>
          </p:cNvPr>
          <p:cNvCxnSpPr/>
          <p:nvPr/>
        </p:nvCxnSpPr>
        <p:spPr>
          <a:xfrm>
            <a:off x="6454525" y="5244095"/>
            <a:ext cx="161829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76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200540" y="1524954"/>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函数的增长</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算法效率分析基础</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算法复杂度基础知识</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7552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算法需要分析效率</a:t>
            </a:r>
          </a:p>
        </p:txBody>
      </p:sp>
      <p:sp>
        <p:nvSpPr>
          <p:cNvPr id="2" name="文本框 1">
            <a:extLst>
              <a:ext uri="{FF2B5EF4-FFF2-40B4-BE49-F238E27FC236}">
                <a16:creationId xmlns:a16="http://schemas.microsoft.com/office/drawing/2014/main" id="{F526BA42-EC9F-4E45-8881-0D5745A3DB34}"/>
              </a:ext>
            </a:extLst>
          </p:cNvPr>
          <p:cNvSpPr txBox="1"/>
          <p:nvPr/>
        </p:nvSpPr>
        <p:spPr>
          <a:xfrm>
            <a:off x="1385852" y="2192607"/>
            <a:ext cx="9290919" cy="3416320"/>
          </a:xfrm>
          <a:prstGeom prst="rect">
            <a:avLst/>
          </a:prstGeom>
          <a:solidFill>
            <a:schemeClr val="accent5">
              <a:lumMod val="20000"/>
              <a:lumOff val="80000"/>
              <a:alpha val="25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算法是一些明确的步骤的有限序列，通过执行这些步骤可求解问题</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算法具有</a:t>
            </a:r>
            <a:r>
              <a:rPr lang="zh-CN" altLang="en-US" sz="2400" b="1">
                <a:solidFill>
                  <a:srgbClr val="C00000"/>
                </a:solidFill>
              </a:rPr>
              <a:t>通用性</a:t>
            </a:r>
            <a:r>
              <a:rPr lang="zh-CN" altLang="en-US" sz="2400" b="1">
                <a:solidFill>
                  <a:schemeClr val="accent6">
                    <a:lumMod val="50000"/>
                  </a:schemeClr>
                </a:solidFill>
              </a:rPr>
              <a:t>，针对一类输入产生求解问题的结果作为输出</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算法需要具备</a:t>
            </a:r>
            <a:r>
              <a:rPr lang="zh-CN" altLang="en-US" sz="2400" b="1">
                <a:solidFill>
                  <a:srgbClr val="C00000"/>
                </a:solidFill>
              </a:rPr>
              <a:t>正确性</a:t>
            </a:r>
            <a:r>
              <a:rPr lang="zh-CN" altLang="en-US" sz="2400" b="1">
                <a:solidFill>
                  <a:schemeClr val="accent6">
                    <a:lumMod val="50000"/>
                  </a:schemeClr>
                </a:solidFill>
              </a:rPr>
              <a:t>，对问题的输入能产生预期的输出</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正确的算法还需要是</a:t>
            </a:r>
            <a:r>
              <a:rPr lang="zh-CN" altLang="en-US" sz="2400" b="1">
                <a:solidFill>
                  <a:srgbClr val="C00000"/>
                </a:solidFill>
              </a:rPr>
              <a:t>有效</a:t>
            </a:r>
            <a:r>
              <a:rPr lang="zh-CN" altLang="en-US" sz="2400" b="1">
                <a:solidFill>
                  <a:schemeClr val="accent6">
                    <a:lumMod val="50000"/>
                  </a:schemeClr>
                </a:solidFill>
              </a:rPr>
              <a:t>的</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算法要能在一定的时间和占用一定的空间内执行完毕并产生输出</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执行太长时间或占用太多空间的算法不是实际可行的，因而也不是有效的</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算法效率包括</a:t>
            </a:r>
            <a:r>
              <a:rPr lang="zh-CN" altLang="en-US" sz="2000" b="1">
                <a:solidFill>
                  <a:srgbClr val="C00000"/>
                </a:solidFill>
                <a:latin typeface="+mn-ea"/>
              </a:rPr>
              <a:t>时间效率</a:t>
            </a:r>
            <a:r>
              <a:rPr lang="zh-CN" altLang="en-US" sz="2000" b="1">
                <a:solidFill>
                  <a:schemeClr val="accent2">
                    <a:lumMod val="50000"/>
                  </a:schemeClr>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空间效率</a:t>
            </a:r>
          </a:p>
        </p:txBody>
      </p:sp>
      <p:sp>
        <p:nvSpPr>
          <p:cNvPr id="11" name="矩形: 圆角 10">
            <a:extLst>
              <a:ext uri="{FF2B5EF4-FFF2-40B4-BE49-F238E27FC236}">
                <a16:creationId xmlns:a16="http://schemas.microsoft.com/office/drawing/2014/main" id="{6CD01121-3C83-45FB-8FF4-7A61C086A56F}"/>
              </a:ext>
            </a:extLst>
          </p:cNvPr>
          <p:cNvSpPr/>
          <p:nvPr/>
        </p:nvSpPr>
        <p:spPr>
          <a:xfrm>
            <a:off x="618372" y="1278234"/>
            <a:ext cx="377451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为什么要分析算法的效率？</a:t>
            </a:r>
            <a:endParaRPr lang="zh-CN" altLang="en-US" sz="2400" b="1" dirty="0">
              <a:solidFill>
                <a:schemeClr val="accent2">
                  <a:lumMod val="50000"/>
                </a:schemeClr>
              </a:solidFill>
            </a:endParaRPr>
          </a:p>
        </p:txBody>
      </p:sp>
    </p:spTree>
    <p:extLst>
      <p:ext uri="{BB962C8B-B14F-4D97-AF65-F5344CB8AC3E}">
        <p14:creationId xmlns:p14="http://schemas.microsoft.com/office/powerpoint/2010/main" val="201177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算法效率分析的含义</a:t>
            </a:r>
          </a:p>
        </p:txBody>
      </p:sp>
      <p:sp>
        <p:nvSpPr>
          <p:cNvPr id="2" name="文本框 1">
            <a:extLst>
              <a:ext uri="{FF2B5EF4-FFF2-40B4-BE49-F238E27FC236}">
                <a16:creationId xmlns:a16="http://schemas.microsoft.com/office/drawing/2014/main" id="{F526BA42-EC9F-4E45-8881-0D5745A3DB34}"/>
              </a:ext>
            </a:extLst>
          </p:cNvPr>
          <p:cNvSpPr txBox="1"/>
          <p:nvPr/>
        </p:nvSpPr>
        <p:spPr>
          <a:xfrm>
            <a:off x="1553601" y="3800306"/>
            <a:ext cx="9084796" cy="1908215"/>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400" b="1">
                <a:solidFill>
                  <a:srgbClr val="C00000"/>
                </a:solidFill>
                <a:latin typeface="+mn-ea"/>
              </a:rPr>
              <a:t>算法的时间效率分析</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对算法在给定的输入规模下可能运行的时间进行定量的估计与分析</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特别地，关心算法的</a:t>
            </a:r>
            <a:r>
              <a:rPr lang="zh-CN" altLang="en-US" sz="2000" b="1">
                <a:solidFill>
                  <a:srgbClr val="C00000"/>
                </a:solidFill>
                <a:latin typeface="+mn-ea"/>
              </a:rPr>
              <a:t>运行时间随着输入规模的增长而增长的情况</a:t>
            </a:r>
            <a:endParaRPr lang="en-US" altLang="zh-CN" sz="2000" b="1">
              <a:solidFill>
                <a:srgbClr val="C00000"/>
              </a:solidFill>
              <a:latin typeface="+mn-ea"/>
            </a:endParaRP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也即以输入规模为自变量的算法运行时间函数的增长情况</a:t>
            </a:r>
          </a:p>
        </p:txBody>
      </p:sp>
      <p:sp>
        <p:nvSpPr>
          <p:cNvPr id="11" name="矩形: 圆角 10">
            <a:extLst>
              <a:ext uri="{FF2B5EF4-FFF2-40B4-BE49-F238E27FC236}">
                <a16:creationId xmlns:a16="http://schemas.microsoft.com/office/drawing/2014/main" id="{6CD01121-3C83-45FB-8FF4-7A61C086A56F}"/>
              </a:ext>
            </a:extLst>
          </p:cNvPr>
          <p:cNvSpPr/>
          <p:nvPr/>
        </p:nvSpPr>
        <p:spPr>
          <a:xfrm>
            <a:off x="618372" y="1316971"/>
            <a:ext cx="405301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什么是算法的时间效率分析？</a:t>
            </a:r>
            <a:endParaRPr lang="zh-CN" altLang="en-US" sz="2400" b="1" dirty="0">
              <a:solidFill>
                <a:schemeClr val="accent2">
                  <a:lumMod val="50000"/>
                </a:schemeClr>
              </a:solidFill>
            </a:endParaRPr>
          </a:p>
        </p:txBody>
      </p:sp>
      <p:sp>
        <p:nvSpPr>
          <p:cNvPr id="3" name="文本框 2">
            <a:extLst>
              <a:ext uri="{FF2B5EF4-FFF2-40B4-BE49-F238E27FC236}">
                <a16:creationId xmlns:a16="http://schemas.microsoft.com/office/drawing/2014/main" id="{7FA78517-28F3-4915-AECD-49002305652C}"/>
              </a:ext>
            </a:extLst>
          </p:cNvPr>
          <p:cNvSpPr txBox="1"/>
          <p:nvPr/>
        </p:nvSpPr>
        <p:spPr>
          <a:xfrm>
            <a:off x="1404492" y="2126559"/>
            <a:ext cx="9383014" cy="1323439"/>
          </a:xfrm>
          <a:prstGeom prst="rect">
            <a:avLst/>
          </a:prstGeom>
          <a:solidFill>
            <a:srgbClr val="F7FAFD"/>
          </a:solid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算法空间效率分析需要更多数据结构知识，这里只考虑</a:t>
            </a:r>
            <a:r>
              <a:rPr lang="zh-CN" altLang="en-US" sz="2000" b="1">
                <a:solidFill>
                  <a:srgbClr val="C00000"/>
                </a:solidFill>
                <a:latin typeface="+mn-ea"/>
              </a:rPr>
              <a:t>算法时间效率分析</a:t>
            </a:r>
            <a:endParaRPr lang="en-US" altLang="zh-CN" sz="2000" b="1">
              <a:solidFill>
                <a:srgbClr val="C00000"/>
              </a:solidFill>
              <a:latin typeface="+mn-ea"/>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所有算法对于规模越大的输入都需要运行更长的时间</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可合理地将算法的</a:t>
            </a:r>
            <a:r>
              <a:rPr lang="zh-CN" altLang="en-US" sz="2000" b="1">
                <a:solidFill>
                  <a:srgbClr val="C00000"/>
                </a:solidFill>
              </a:rPr>
              <a:t>运行时间</a:t>
            </a:r>
            <a:r>
              <a:rPr lang="zh-CN" altLang="en-US" sz="2000" b="1">
                <a:solidFill>
                  <a:schemeClr val="accent6">
                    <a:lumMod val="50000"/>
                  </a:schemeClr>
                </a:solidFill>
              </a:rPr>
              <a:t>看做是算法的一个或多个</a:t>
            </a:r>
            <a:r>
              <a:rPr lang="zh-CN" altLang="en-US" sz="2000" b="1">
                <a:solidFill>
                  <a:srgbClr val="C00000"/>
                </a:solidFill>
              </a:rPr>
              <a:t>输入的规模的函数</a:t>
            </a:r>
          </a:p>
        </p:txBody>
      </p:sp>
    </p:spTree>
    <p:extLst>
      <p:ext uri="{BB962C8B-B14F-4D97-AF65-F5344CB8AC3E}">
        <p14:creationId xmlns:p14="http://schemas.microsoft.com/office/powerpoint/2010/main" val="989432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算法效率分析框架</a:t>
            </a:r>
          </a:p>
        </p:txBody>
      </p:sp>
      <p:sp>
        <p:nvSpPr>
          <p:cNvPr id="2" name="文本框 1">
            <a:extLst>
              <a:ext uri="{FF2B5EF4-FFF2-40B4-BE49-F238E27FC236}">
                <a16:creationId xmlns:a16="http://schemas.microsoft.com/office/drawing/2014/main" id="{F2F82FD7-D6F6-4B94-8BB3-5217D8186E0F}"/>
              </a:ext>
            </a:extLst>
          </p:cNvPr>
          <p:cNvSpPr txBox="1"/>
          <p:nvPr/>
        </p:nvSpPr>
        <p:spPr>
          <a:xfrm>
            <a:off x="831073" y="1135864"/>
            <a:ext cx="4205390" cy="1911357"/>
          </a:xfrm>
          <a:prstGeom prst="rect">
            <a:avLst/>
          </a:prstGeom>
          <a:solidFill>
            <a:schemeClr val="accent6">
              <a:lumMod val="20000"/>
              <a:lumOff val="80000"/>
              <a:alpha val="50000"/>
            </a:schemeClr>
          </a:solidFill>
        </p:spPr>
        <p:txBody>
          <a:bodyPr wrap="square" rtlCol="0">
            <a:spAutoFit/>
          </a:bodyPr>
          <a:lstStyle/>
          <a:p>
            <a:pPr algn="ctr">
              <a:lnSpc>
                <a:spcPts val="3000"/>
              </a:lnSpc>
              <a:spcBef>
                <a:spcPts val="600"/>
              </a:spcBef>
              <a:spcAft>
                <a:spcPts val="600"/>
              </a:spcAft>
            </a:pPr>
            <a:r>
              <a:rPr lang="zh-CN" altLang="en-US" sz="2400" b="1">
                <a:solidFill>
                  <a:srgbClr val="C00000"/>
                </a:solidFill>
              </a:rPr>
              <a:t>确定输入规模及其度量</a:t>
            </a:r>
            <a:endParaRPr lang="en-US" altLang="zh-CN" sz="2400" b="1">
              <a:solidFill>
                <a:srgbClr val="C00000"/>
              </a:solidFill>
            </a:endParaRP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确定使用哪个或哪些算法输入作为效率分析的依据</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并确定如何</a:t>
            </a:r>
            <a:r>
              <a:rPr lang="zh-CN" altLang="en-US" sz="2000" b="1">
                <a:solidFill>
                  <a:srgbClr val="C00000"/>
                </a:solidFill>
              </a:rPr>
              <a:t>度量</a:t>
            </a:r>
            <a:r>
              <a:rPr lang="zh-CN" altLang="en-US" sz="2000" b="1">
                <a:solidFill>
                  <a:schemeClr val="accent6">
                    <a:lumMod val="50000"/>
                  </a:schemeClr>
                </a:solidFill>
              </a:rPr>
              <a:t>这些输入的规模</a:t>
            </a:r>
          </a:p>
        </p:txBody>
      </p:sp>
      <p:sp>
        <p:nvSpPr>
          <p:cNvPr id="3" name="文本框 2">
            <a:extLst>
              <a:ext uri="{FF2B5EF4-FFF2-40B4-BE49-F238E27FC236}">
                <a16:creationId xmlns:a16="http://schemas.microsoft.com/office/drawing/2014/main" id="{9BED72EB-6E8E-4F2F-BC4B-D1D29A8BA36F}"/>
              </a:ext>
            </a:extLst>
          </p:cNvPr>
          <p:cNvSpPr txBox="1"/>
          <p:nvPr/>
        </p:nvSpPr>
        <p:spPr>
          <a:xfrm>
            <a:off x="5683247" y="1140999"/>
            <a:ext cx="5677680" cy="1911357"/>
          </a:xfrm>
          <a:prstGeom prst="rect">
            <a:avLst/>
          </a:prstGeom>
          <a:solidFill>
            <a:schemeClr val="accent4">
              <a:lumMod val="20000"/>
              <a:lumOff val="80000"/>
              <a:alpha val="50000"/>
            </a:schemeClr>
          </a:solidFill>
        </p:spPr>
        <p:txBody>
          <a:bodyPr wrap="square" rtlCol="0">
            <a:spAutoFit/>
          </a:bodyPr>
          <a:lstStyle/>
          <a:p>
            <a:pPr algn="ctr">
              <a:lnSpc>
                <a:spcPts val="3000"/>
              </a:lnSpc>
              <a:spcBef>
                <a:spcPts val="600"/>
              </a:spcBef>
              <a:spcAft>
                <a:spcPts val="600"/>
              </a:spcAft>
            </a:pPr>
            <a:r>
              <a:rPr lang="zh-CN" altLang="en-US" sz="2400" b="1">
                <a:solidFill>
                  <a:srgbClr val="C00000"/>
                </a:solidFill>
              </a:rPr>
              <a:t>确定执行次数最多的基本操作</a:t>
            </a:r>
            <a:endParaRPr lang="en-US" altLang="zh-CN" sz="2400" b="1">
              <a:solidFill>
                <a:srgbClr val="C00000"/>
              </a:solidFill>
            </a:endParaRP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确定算法的</a:t>
            </a:r>
            <a:r>
              <a:rPr lang="zh-CN" altLang="en-US" sz="2000" b="1">
                <a:solidFill>
                  <a:srgbClr val="C00000"/>
                </a:solidFill>
                <a:latin typeface="+mn-ea"/>
              </a:rPr>
              <a:t>基本操作</a:t>
            </a:r>
            <a:r>
              <a:rPr lang="zh-CN" altLang="en-US" sz="2000" b="1">
                <a:solidFill>
                  <a:srgbClr val="002060"/>
                </a:solidFill>
                <a:latin typeface="楷体" panose="02010609060101010101" pitchFamily="49" charset="-122"/>
                <a:ea typeface="楷体" panose="02010609060101010101" pitchFamily="49" charset="-122"/>
              </a:rPr>
              <a:t>，分析算法运行中执行次数最多的基本操作</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例如这通常会是最内层循环中的基本操作</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590F4C-448C-4FAD-8BA2-270450C4D371}"/>
                  </a:ext>
                </a:extLst>
              </p:cNvPr>
              <p:cNvSpPr txBox="1"/>
              <p:nvPr/>
            </p:nvSpPr>
            <p:spPr>
              <a:xfrm>
                <a:off x="5683247" y="3410420"/>
                <a:ext cx="5677680" cy="2789353"/>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pPr>
                <a:r>
                  <a:rPr lang="zh-CN" altLang="en-US" sz="2400" b="1">
                    <a:solidFill>
                      <a:srgbClr val="C00000"/>
                    </a:solidFill>
                  </a:rPr>
                  <a:t>确定函数关系并使用大</a:t>
                </a:r>
                <a14:m>
                  <m:oMath xmlns:m="http://schemas.openxmlformats.org/officeDocument/2006/math">
                    <m:r>
                      <a:rPr lang="en-US" altLang="zh-CN" sz="2400" b="1" i="1" smtClean="0">
                        <a:solidFill>
                          <a:srgbClr val="C00000"/>
                        </a:solidFill>
                        <a:latin typeface="Cambria Math" panose="02040503050406030204" pitchFamily="18" charset="0"/>
                      </a:rPr>
                      <m:t>𝑶</m:t>
                    </m:r>
                  </m:oMath>
                </a14:m>
                <a:r>
                  <a:rPr lang="zh-CN" altLang="en-US" sz="2400" b="1">
                    <a:solidFill>
                      <a:srgbClr val="C00000"/>
                    </a:solidFill>
                  </a:rPr>
                  <a:t>记号进行估计</a:t>
                </a:r>
                <a:endParaRPr lang="en-US" altLang="zh-CN" sz="2400" b="1">
                  <a:solidFill>
                    <a:srgbClr val="C00000"/>
                  </a:solidFill>
                </a:endParaRP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考虑给定输入规模，在最坏情况下执行次数最多的基本操作的执行次数与输入规模的函数关系</a:t>
                </a:r>
              </a:p>
              <a:p>
                <a:pPr marL="342900" indent="-342900">
                  <a:lnSpc>
                    <a:spcPts val="2600"/>
                  </a:lnSpc>
                  <a:spcBef>
                    <a:spcPts val="300"/>
                  </a:spcBef>
                  <a:buFont typeface="Arial" panose="020B0604020202020204" pitchFamily="34" charset="0"/>
                  <a:buChar char="•"/>
                </a:pPr>
                <a:r>
                  <a:rPr lang="zh-CN" altLang="en-US" b="1">
                    <a:solidFill>
                      <a:schemeClr val="accent6">
                        <a:lumMod val="50000"/>
                      </a:schemeClr>
                    </a:solidFill>
                  </a:rPr>
                  <a:t>通常根据算法的循环建立求和表达式，或根据算法的递归调用建立递推关系式</a:t>
                </a:r>
              </a:p>
              <a:p>
                <a:pPr marL="342900" indent="-342900">
                  <a:lnSpc>
                    <a:spcPts val="2600"/>
                  </a:lnSpc>
                  <a:spcBef>
                    <a:spcPts val="300"/>
                  </a:spcBef>
                  <a:buFont typeface="Arial" panose="020B0604020202020204" pitchFamily="34" charset="0"/>
                  <a:buChar char="•"/>
                </a:pPr>
                <a:r>
                  <a:rPr lang="zh-CN" altLang="en-US" b="1">
                    <a:solidFill>
                      <a:schemeClr val="accent6">
                        <a:lumMod val="50000"/>
                      </a:schemeClr>
                    </a:solidFill>
                  </a:rPr>
                  <a:t>然后用大</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oMath>
                </a14:m>
                <a:r>
                  <a:rPr lang="zh-CN" altLang="en-US" b="1">
                    <a:solidFill>
                      <a:schemeClr val="accent6">
                        <a:lumMod val="50000"/>
                      </a:schemeClr>
                    </a:solidFill>
                  </a:rPr>
                  <a:t>记号给出基本操作执行次数与输入规模的函数关系的一个</a:t>
                </a:r>
                <a:r>
                  <a:rPr lang="zh-CN" altLang="en-US" b="1">
                    <a:solidFill>
                      <a:srgbClr val="C00000"/>
                    </a:solidFill>
                  </a:rPr>
                  <a:t>上界估计</a:t>
                </a:r>
              </a:p>
            </p:txBody>
          </p:sp>
        </mc:Choice>
        <mc:Fallback xmlns="">
          <p:sp>
            <p:nvSpPr>
              <p:cNvPr id="4" name="文本框 3">
                <a:extLst>
                  <a:ext uri="{FF2B5EF4-FFF2-40B4-BE49-F238E27FC236}">
                    <a16:creationId xmlns:a16="http://schemas.microsoft.com/office/drawing/2014/main" id="{30590F4C-448C-4FAD-8BA2-270450C4D371}"/>
                  </a:ext>
                </a:extLst>
              </p:cNvPr>
              <p:cNvSpPr txBox="1">
                <a:spLocks noRot="1" noChangeAspect="1" noMove="1" noResize="1" noEditPoints="1" noAdjustHandles="1" noChangeArrowheads="1" noChangeShapeType="1" noTextEdit="1"/>
              </p:cNvSpPr>
              <p:nvPr/>
            </p:nvSpPr>
            <p:spPr>
              <a:xfrm>
                <a:off x="5683247" y="3410420"/>
                <a:ext cx="5677680" cy="2789353"/>
              </a:xfrm>
              <a:prstGeom prst="rect">
                <a:avLst/>
              </a:prstGeom>
              <a:blipFill>
                <a:blip r:embed="rId2"/>
                <a:stretch>
                  <a:fillRect l="-1073" t="-1528" b="-240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50BCD7A-42F4-4321-81FB-27BA69A3190D}"/>
              </a:ext>
            </a:extLst>
          </p:cNvPr>
          <p:cNvSpPr txBox="1"/>
          <p:nvPr/>
        </p:nvSpPr>
        <p:spPr>
          <a:xfrm>
            <a:off x="736735" y="3648101"/>
            <a:ext cx="4402744" cy="2296078"/>
          </a:xfrm>
          <a:prstGeom prst="rect">
            <a:avLst/>
          </a:prstGeom>
          <a:solidFill>
            <a:schemeClr val="accent5">
              <a:lumMod val="20000"/>
              <a:lumOff val="80000"/>
              <a:alpha val="50000"/>
            </a:schemeClr>
          </a:solidFill>
        </p:spPr>
        <p:txBody>
          <a:bodyPr wrap="square" rtlCol="0">
            <a:spAutoFit/>
          </a:bodyPr>
          <a:lstStyle/>
          <a:p>
            <a:pPr algn="ctr">
              <a:lnSpc>
                <a:spcPts val="3000"/>
              </a:lnSpc>
              <a:spcBef>
                <a:spcPts val="600"/>
              </a:spcBef>
              <a:spcAft>
                <a:spcPts val="600"/>
              </a:spcAft>
            </a:pPr>
            <a:r>
              <a:rPr lang="zh-CN" altLang="en-US" sz="2400" b="1">
                <a:solidFill>
                  <a:srgbClr val="C00000"/>
                </a:solidFill>
              </a:rPr>
              <a:t>可能需要做进一步的分析</a:t>
            </a:r>
            <a:endParaRPr lang="en-US" altLang="zh-CN" sz="2400" b="1">
              <a:solidFill>
                <a:srgbClr val="C00000"/>
              </a:solidFill>
            </a:endParaRP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如果在同样的输入规模下，算法基本操作的执行次数可能有很大的差异</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这时可能需要进行算法平均情况和最好情况的效率分析</a:t>
            </a:r>
          </a:p>
        </p:txBody>
      </p:sp>
      <p:sp>
        <p:nvSpPr>
          <p:cNvPr id="11" name="箭头: 右 10">
            <a:extLst>
              <a:ext uri="{FF2B5EF4-FFF2-40B4-BE49-F238E27FC236}">
                <a16:creationId xmlns:a16="http://schemas.microsoft.com/office/drawing/2014/main" id="{4124D7CD-FD36-4207-B907-C71418A65EC6}"/>
              </a:ext>
            </a:extLst>
          </p:cNvPr>
          <p:cNvSpPr/>
          <p:nvPr/>
        </p:nvSpPr>
        <p:spPr>
          <a:xfrm>
            <a:off x="5036463" y="2031299"/>
            <a:ext cx="646784" cy="13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3B652542-B05D-45C7-A652-B2DFC5F6C0BB}"/>
              </a:ext>
            </a:extLst>
          </p:cNvPr>
          <p:cNvSpPr/>
          <p:nvPr/>
        </p:nvSpPr>
        <p:spPr>
          <a:xfrm>
            <a:off x="8458941" y="3066066"/>
            <a:ext cx="126292" cy="337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855C1124-C0B0-45A7-8F21-A2E1D994B3BE}"/>
              </a:ext>
            </a:extLst>
          </p:cNvPr>
          <p:cNvSpPr/>
          <p:nvPr/>
        </p:nvSpPr>
        <p:spPr>
          <a:xfrm>
            <a:off x="5139479" y="4735825"/>
            <a:ext cx="543768" cy="1385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2509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算法效率分析举例</a:t>
            </a:r>
          </a:p>
        </p:txBody>
      </p:sp>
      <p:pic>
        <p:nvPicPr>
          <p:cNvPr id="2" name="图片 1">
            <a:extLst>
              <a:ext uri="{FF2B5EF4-FFF2-40B4-BE49-F238E27FC236}">
                <a16:creationId xmlns:a16="http://schemas.microsoft.com/office/drawing/2014/main" id="{99237131-5AD9-4DD1-84E5-3A896DB21E0F}"/>
              </a:ext>
            </a:extLst>
          </p:cNvPr>
          <p:cNvPicPr>
            <a:picLocks noChangeAspect="1"/>
          </p:cNvPicPr>
          <p:nvPr/>
        </p:nvPicPr>
        <p:blipFill>
          <a:blip r:embed="rId2"/>
          <a:stretch>
            <a:fillRect/>
          </a:stretch>
        </p:blipFill>
        <p:spPr>
          <a:xfrm>
            <a:off x="664421" y="1426173"/>
            <a:ext cx="9961916" cy="488977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2C17089-14C0-477D-9AE3-3A6B1DDE6982}"/>
                  </a:ext>
                </a:extLst>
              </p:cNvPr>
              <p:cNvSpPr txBox="1"/>
              <p:nvPr/>
            </p:nvSpPr>
            <p:spPr>
              <a:xfrm>
                <a:off x="664421" y="1026063"/>
                <a:ext cx="7703326"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accent2">
                        <a:lumMod val="50000"/>
                      </a:schemeClr>
                    </a:solidFill>
                  </a:rPr>
                  <a:t>折半查找：在已排序整数序列</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𝒂</m:t>
                        </m:r>
                      </m:e>
                      <m:sub>
                        <m:r>
                          <a:rPr lang="en-US" altLang="zh-CN" sz="2000" b="1" i="1">
                            <a:solidFill>
                              <a:schemeClr val="accent2">
                                <a:lumMod val="50000"/>
                              </a:schemeClr>
                            </a:solidFill>
                            <a:latin typeface="Cambria Math" panose="02040503050406030204" pitchFamily="18" charset="0"/>
                          </a:rPr>
                          <m:t>𝟐</m:t>
                        </m:r>
                      </m:sub>
                    </m:sSub>
                    <m:r>
                      <a:rPr lang="en-US" altLang="zh-CN" sz="2000" b="1" i="1">
                        <a:solidFill>
                          <a:schemeClr val="accent2">
                            <a:lumMod val="50000"/>
                          </a:schemeClr>
                        </a:solidFill>
                        <a:latin typeface="Cambria Math" panose="02040503050406030204" pitchFamily="18" charset="0"/>
                      </a:rPr>
                      <m:t>, ⋯,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2">
                        <a:lumMod val="50000"/>
                      </a:schemeClr>
                    </a:solidFill>
                  </a:rPr>
                  <a:t>中查找是否有指定整数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oMath>
                </a14:m>
                <a:endParaRPr lang="zh-CN" altLang="en-US" sz="20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32C17089-14C0-477D-9AE3-3A6B1DDE6982}"/>
                  </a:ext>
                </a:extLst>
              </p:cNvPr>
              <p:cNvSpPr txBox="1">
                <a:spLocks noRot="1" noChangeAspect="1" noMove="1" noResize="1" noEditPoints="1" noAdjustHandles="1" noChangeArrowheads="1" noChangeShapeType="1" noTextEdit="1"/>
              </p:cNvSpPr>
              <p:nvPr/>
            </p:nvSpPr>
            <p:spPr>
              <a:xfrm>
                <a:off x="664421" y="1026063"/>
                <a:ext cx="7703326" cy="400110"/>
              </a:xfrm>
              <a:prstGeom prst="rect">
                <a:avLst/>
              </a:prstGeom>
              <a:blipFill>
                <a:blip r:embed="rId3"/>
                <a:stretch>
                  <a:fillRect l="-870" t="-7576" b="-25758"/>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E485FB36-B578-42A8-B459-561C17F387EF}"/>
              </a:ext>
            </a:extLst>
          </p:cNvPr>
          <p:cNvGrpSpPr/>
          <p:nvPr/>
        </p:nvGrpSpPr>
        <p:grpSpPr>
          <a:xfrm>
            <a:off x="8261782" y="1886289"/>
            <a:ext cx="3064315" cy="4323918"/>
            <a:chOff x="8215733" y="1879711"/>
            <a:chExt cx="3064315" cy="4323918"/>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1DB209F-CD9A-4C4A-BBD2-BD6BF8958FEA}"/>
                    </a:ext>
                  </a:extLst>
                </p:cNvPr>
                <p:cNvSpPr txBox="1"/>
                <p:nvPr/>
              </p:nvSpPr>
              <p:spPr>
                <a:xfrm>
                  <a:off x="8215733" y="1879711"/>
                  <a:ext cx="2471292" cy="600293"/>
                </a:xfrm>
                <a:prstGeom prst="rect">
                  <a:avLst/>
                </a:prstGeom>
                <a:solidFill>
                  <a:schemeClr val="accent6">
                    <a:lumMod val="20000"/>
                    <a:lumOff val="80000"/>
                    <a:alpha val="50000"/>
                  </a:schemeClr>
                </a:solidFill>
              </p:spPr>
              <p:txBody>
                <a:bodyPr wrap="square" tIns="0" bIns="0" rtlCol="0">
                  <a:spAutoFit/>
                </a:bodyPr>
                <a:lstStyle/>
                <a:p>
                  <a:pPr>
                    <a:lnSpc>
                      <a:spcPts val="2400"/>
                    </a:lnSpc>
                  </a:pPr>
                  <a:r>
                    <a:rPr lang="zh-CN" altLang="en-US" b="1">
                      <a:solidFill>
                        <a:srgbClr val="002060"/>
                      </a:solidFill>
                      <a:latin typeface="楷体" panose="02010609060101010101" pitchFamily="49" charset="-122"/>
                      <a:ea typeface="楷体" panose="02010609060101010101" pitchFamily="49" charset="-122"/>
                    </a:rPr>
                    <a:t>以这组</a:t>
                  </a:r>
                  <a:r>
                    <a:rPr lang="zh-CN" altLang="en-US" b="1">
                      <a:solidFill>
                        <a:srgbClr val="C00000"/>
                      </a:solidFill>
                      <a:latin typeface="+mn-ea"/>
                    </a:rPr>
                    <a:t>数据的个数</a:t>
                  </a:r>
                  <a14:m>
                    <m:oMath xmlns:m="http://schemas.openxmlformats.org/officeDocument/2006/math">
                      <m:r>
                        <a:rPr lang="en-US" altLang="zh-CN" b="1" i="1" smtClean="0">
                          <a:solidFill>
                            <a:srgbClr val="C0000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度量算法输入的规模</a:t>
                  </a:r>
                </a:p>
              </p:txBody>
            </p:sp>
          </mc:Choice>
          <mc:Fallback xmlns="">
            <p:sp>
              <p:nvSpPr>
                <p:cNvPr id="4" name="文本框 3">
                  <a:extLst>
                    <a:ext uri="{FF2B5EF4-FFF2-40B4-BE49-F238E27FC236}">
                      <a16:creationId xmlns:a16="http://schemas.microsoft.com/office/drawing/2014/main" id="{21DB209F-CD9A-4C4A-BBD2-BD6BF8958FEA}"/>
                    </a:ext>
                  </a:extLst>
                </p:cNvPr>
                <p:cNvSpPr txBox="1">
                  <a:spLocks noRot="1" noChangeAspect="1" noMove="1" noResize="1" noEditPoints="1" noAdjustHandles="1" noChangeArrowheads="1" noChangeShapeType="1" noTextEdit="1"/>
                </p:cNvSpPr>
                <p:nvPr/>
              </p:nvSpPr>
              <p:spPr>
                <a:xfrm>
                  <a:off x="8215733" y="1879711"/>
                  <a:ext cx="2471292" cy="600293"/>
                </a:xfrm>
                <a:prstGeom prst="rect">
                  <a:avLst/>
                </a:prstGeom>
                <a:blipFill>
                  <a:blip r:embed="rId4"/>
                  <a:stretch>
                    <a:fillRect l="-1970" t="-14141" b="-191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89B7930-781A-4530-B487-17E26A6E2953}"/>
                    </a:ext>
                  </a:extLst>
                </p:cNvPr>
                <p:cNvSpPr txBox="1"/>
                <p:nvPr/>
              </p:nvSpPr>
              <p:spPr>
                <a:xfrm>
                  <a:off x="8215733" y="2723283"/>
                  <a:ext cx="3064315" cy="1203278"/>
                </a:xfrm>
                <a:prstGeom prst="rect">
                  <a:avLst/>
                </a:prstGeom>
                <a:solidFill>
                  <a:schemeClr val="accent4">
                    <a:lumMod val="20000"/>
                    <a:lumOff val="80000"/>
                    <a:alpha val="50000"/>
                  </a:schemeClr>
                </a:solidFill>
              </p:spPr>
              <p:txBody>
                <a:bodyPr wrap="square" tIns="0" bIns="0" rtlCol="0">
                  <a:spAutoFit/>
                </a:bodyPr>
                <a:lstStyle/>
                <a:p>
                  <a:pPr algn="ctr">
                    <a:lnSpc>
                      <a:spcPts val="2400"/>
                    </a:lnSpc>
                  </a:pPr>
                  <a:r>
                    <a:rPr lang="zh-CN" altLang="en-US" b="1">
                      <a:solidFill>
                        <a:srgbClr val="C00000"/>
                      </a:solidFill>
                      <a:latin typeface="+mn-ea"/>
                    </a:rPr>
                    <a:t>算法基本操作</a:t>
                  </a:r>
                  <a:endParaRPr lang="en-US" altLang="zh-CN" b="1">
                    <a:solidFill>
                      <a:srgbClr val="C00000"/>
                    </a:solidFill>
                    <a:latin typeface="+mn-ea"/>
                  </a:endParaRPr>
                </a:p>
                <a:p>
                  <a:pPr>
                    <a:lnSpc>
                      <a:spcPts val="2400"/>
                    </a:lnSpc>
                  </a:pPr>
                  <a:r>
                    <a:rPr lang="zh-CN" altLang="en-US" b="1">
                      <a:solidFill>
                        <a:srgbClr val="002060"/>
                      </a:solidFill>
                      <a:latin typeface="楷体" panose="02010609060101010101" pitchFamily="49" charset="-122"/>
                      <a:ea typeface="楷体" panose="02010609060101010101" pitchFamily="49" charset="-122"/>
                    </a:rPr>
                    <a:t>判断</a:t>
                  </a:r>
                  <a14:m>
                    <m:oMath xmlns:m="http://schemas.openxmlformats.org/officeDocument/2006/math">
                      <m:r>
                        <a:rPr lang="en-US" altLang="zh-CN" b="1" i="1" smtClean="0">
                          <a:solidFill>
                            <a:srgbClr val="002060"/>
                          </a:solidFill>
                          <a:latin typeface="Cambria Math" panose="02040503050406030204" pitchFamily="18" charset="0"/>
                        </a:rPr>
                        <m:t>𝒊</m:t>
                      </m:r>
                    </m:oMath>
                  </a14:m>
                  <a:r>
                    <a:rPr lang="zh-CN" altLang="en-US" b="1">
                      <a:solidFill>
                        <a:srgbClr val="002060"/>
                      </a:solidFill>
                      <a:latin typeface="楷体" panose="02010609060101010101" pitchFamily="49" charset="-122"/>
                      <a:ea typeface="楷体" panose="02010609060101010101" pitchFamily="49" charset="-122"/>
                    </a:rPr>
                    <a:t>是否小于等于</a:t>
                  </a:r>
                  <a14:m>
                    <m:oMath xmlns:m="http://schemas.openxmlformats.org/officeDocument/2006/math">
                      <m:r>
                        <a:rPr lang="en-US" altLang="zh-CN" b="1" i="1" smtClean="0">
                          <a:solidFill>
                            <a:srgbClr val="002060"/>
                          </a:solidFill>
                          <a:latin typeface="Cambria Math" panose="02040503050406030204" pitchFamily="18" charset="0"/>
                        </a:rPr>
                        <m:t>𝒋</m:t>
                      </m:r>
                    </m:oMath>
                  </a14:m>
                  <a:r>
                    <a:rPr lang="zh-CN" altLang="en-US" b="1">
                      <a:solidFill>
                        <a:srgbClr val="002060"/>
                      </a:solidFill>
                      <a:latin typeface="楷体" panose="02010609060101010101" pitchFamily="49" charset="-122"/>
                      <a:ea typeface="楷体" panose="02010609060101010101" pitchFamily="49" charset="-122"/>
                    </a:rPr>
                    <a:t>、判断</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是否等于</a:t>
                  </a:r>
                  <a14:m>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𝒂</m:t>
                          </m:r>
                        </m:e>
                        <m:sub>
                          <m:r>
                            <a:rPr lang="en-US" altLang="zh-CN" b="1" i="1" smtClean="0">
                              <a:solidFill>
                                <a:srgbClr val="002060"/>
                              </a:solidFill>
                              <a:latin typeface="Cambria Math" panose="02040503050406030204" pitchFamily="18" charset="0"/>
                            </a:rPr>
                            <m:t>𝒎</m:t>
                          </m:r>
                        </m:sub>
                      </m:sSub>
                    </m:oMath>
                  </a14:m>
                  <a:r>
                    <a:rPr lang="zh-CN" altLang="en-US" b="1">
                      <a:solidFill>
                        <a:srgbClr val="002060"/>
                      </a:solidFill>
                      <a:latin typeface="楷体" panose="02010609060101010101" pitchFamily="49" charset="-122"/>
                      <a:ea typeface="楷体" panose="02010609060101010101" pitchFamily="49" charset="-122"/>
                    </a:rPr>
                    <a:t>，判断</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是否小于</a:t>
                  </a:r>
                  <a14:m>
                    <m:oMath xmlns:m="http://schemas.openxmlformats.org/officeDocument/2006/math">
                      <m:sSub>
                        <m:sSubPr>
                          <m:ctrlPr>
                            <a:rPr lang="en-US" altLang="zh-CN" b="1" i="1" smtClean="0">
                              <a:solidFill>
                                <a:srgbClr val="002060"/>
                              </a:solidFill>
                              <a:latin typeface="Cambria Math" panose="02040503050406030204" pitchFamily="18" charset="0"/>
                            </a:rPr>
                          </m:ctrlPr>
                        </m:sSubPr>
                        <m:e>
                          <m:r>
                            <a:rPr lang="en-US" altLang="zh-CN" b="1" i="1" smtClean="0">
                              <a:solidFill>
                                <a:srgbClr val="002060"/>
                              </a:solidFill>
                              <a:latin typeface="Cambria Math" panose="02040503050406030204" pitchFamily="18" charset="0"/>
                            </a:rPr>
                            <m:t>𝒂</m:t>
                          </m:r>
                        </m:e>
                        <m:sub>
                          <m:r>
                            <a:rPr lang="en-US" altLang="zh-CN" b="1" i="1" smtClean="0">
                              <a:solidFill>
                                <a:srgbClr val="002060"/>
                              </a:solidFill>
                              <a:latin typeface="Cambria Math" panose="02040503050406030204" pitchFamily="18" charset="0"/>
                            </a:rPr>
                            <m:t>𝒎</m:t>
                          </m:r>
                        </m:sub>
                      </m:sSub>
                    </m:oMath>
                  </a14:m>
                  <a:r>
                    <a:rPr lang="zh-CN" altLang="en-US" b="1">
                      <a:solidFill>
                        <a:srgbClr val="002060"/>
                      </a:solidFill>
                      <a:latin typeface="楷体" panose="02010609060101010101" pitchFamily="49" charset="-122"/>
                      <a:ea typeface="楷体" panose="02010609060101010101" pitchFamily="49" charset="-122"/>
                    </a:rPr>
                    <a:t>，以及对</a:t>
                  </a:r>
                  <a14:m>
                    <m:oMath xmlns:m="http://schemas.openxmlformats.org/officeDocument/2006/math">
                      <m:r>
                        <a:rPr lang="en-US" altLang="zh-CN" b="1" i="1" smtClean="0">
                          <a:solidFill>
                            <a:srgbClr val="002060"/>
                          </a:solidFill>
                          <a:latin typeface="Cambria Math" panose="02040503050406030204" pitchFamily="18" charset="0"/>
                        </a:rPr>
                        <m:t>𝒊</m:t>
                      </m:r>
                      <m:r>
                        <a:rPr lang="en-US" altLang="zh-CN" b="1" i="1">
                          <a:solidFill>
                            <a:srgbClr val="002060"/>
                          </a:solidFill>
                          <a:latin typeface="Cambria Math" panose="02040503050406030204" pitchFamily="18" charset="0"/>
                        </a:rPr>
                        <m:t>, </m:t>
                      </m:r>
                      <m:r>
                        <a:rPr lang="en-US" altLang="zh-CN" b="1" i="1">
                          <a:solidFill>
                            <a:srgbClr val="002060"/>
                          </a:solidFill>
                          <a:latin typeface="Cambria Math" panose="02040503050406030204" pitchFamily="18" charset="0"/>
                        </a:rPr>
                        <m:t>𝒋</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𝒎</m:t>
                      </m:r>
                    </m:oMath>
                  </a14:m>
                  <a:r>
                    <a:rPr lang="zh-CN" altLang="en-US" b="1">
                      <a:solidFill>
                        <a:srgbClr val="002060"/>
                      </a:solidFill>
                      <a:latin typeface="楷体" panose="02010609060101010101" pitchFamily="49" charset="-122"/>
                      <a:ea typeface="楷体" panose="02010609060101010101" pitchFamily="49" charset="-122"/>
                    </a:rPr>
                    <a:t>的赋值</a:t>
                  </a:r>
                </a:p>
              </p:txBody>
            </p:sp>
          </mc:Choice>
          <mc:Fallback xmlns="">
            <p:sp>
              <p:nvSpPr>
                <p:cNvPr id="6" name="文本框 5">
                  <a:extLst>
                    <a:ext uri="{FF2B5EF4-FFF2-40B4-BE49-F238E27FC236}">
                      <a16:creationId xmlns:a16="http://schemas.microsoft.com/office/drawing/2014/main" id="{689B7930-781A-4530-B487-17E26A6E2953}"/>
                    </a:ext>
                  </a:extLst>
                </p:cNvPr>
                <p:cNvSpPr txBox="1">
                  <a:spLocks noRot="1" noChangeAspect="1" noMove="1" noResize="1" noEditPoints="1" noAdjustHandles="1" noChangeArrowheads="1" noChangeShapeType="1" noTextEdit="1"/>
                </p:cNvSpPr>
                <p:nvPr/>
              </p:nvSpPr>
              <p:spPr>
                <a:xfrm>
                  <a:off x="8215733" y="2723283"/>
                  <a:ext cx="3064315" cy="1203278"/>
                </a:xfrm>
                <a:prstGeom prst="rect">
                  <a:avLst/>
                </a:prstGeom>
                <a:blipFill>
                  <a:blip r:embed="rId5"/>
                  <a:stretch>
                    <a:fillRect l="-1590" t="-5076" b="-10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93882F-053F-4EB7-9A9F-4DF6280753B0}"/>
                    </a:ext>
                  </a:extLst>
                </p:cNvPr>
                <p:cNvSpPr txBox="1"/>
                <p:nvPr/>
              </p:nvSpPr>
              <p:spPr>
                <a:xfrm>
                  <a:off x="8215733" y="4181935"/>
                  <a:ext cx="2745160" cy="907171"/>
                </a:xfrm>
                <a:prstGeom prst="rect">
                  <a:avLst/>
                </a:prstGeom>
                <a:solidFill>
                  <a:schemeClr val="accent2">
                    <a:lumMod val="20000"/>
                    <a:lumOff val="80000"/>
                    <a:alpha val="50000"/>
                  </a:schemeClr>
                </a:solidFill>
              </p:spPr>
              <p:txBody>
                <a:bodyPr wrap="square" tIns="0" bIns="0" rtlCol="0">
                  <a:spAutoFit/>
                </a:bodyPr>
                <a:lstStyle/>
                <a:p>
                  <a:pPr>
                    <a:lnSpc>
                      <a:spcPts val="2400"/>
                    </a:lnSpc>
                  </a:pPr>
                  <a:r>
                    <a:rPr lang="zh-CN" altLang="en-US" b="1">
                      <a:solidFill>
                        <a:srgbClr val="002060"/>
                      </a:solidFill>
                      <a:latin typeface="楷体" panose="02010609060101010101" pitchFamily="49" charset="-122"/>
                      <a:ea typeface="楷体" panose="02010609060101010101" pitchFamily="49" charset="-122"/>
                    </a:rPr>
                    <a:t>只需考虑第</a:t>
                  </a:r>
                  <a:r>
                    <a:rPr lang="en-US" altLang="zh-CN" b="1">
                      <a:solidFill>
                        <a:srgbClr val="002060"/>
                      </a:solidFill>
                      <a:latin typeface="楷体" panose="02010609060101010101" pitchFamily="49" charset="-122"/>
                      <a:ea typeface="楷体" panose="02010609060101010101" pitchFamily="49" charset="-122"/>
                    </a:rPr>
                    <a:t>2</a:t>
                  </a:r>
                  <a:r>
                    <a:rPr lang="zh-CN" altLang="en-US" b="1">
                      <a:solidFill>
                        <a:srgbClr val="002060"/>
                      </a:solidFill>
                      <a:latin typeface="楷体" panose="02010609060101010101" pitchFamily="49" charset="-122"/>
                      <a:ea typeface="楷体" panose="02010609060101010101" pitchFamily="49" charset="-122"/>
                    </a:rPr>
                    <a:t>行</a:t>
                  </a:r>
                  <a:r>
                    <a:rPr lang="zh-CN" altLang="en-US" b="1">
                      <a:solidFill>
                        <a:srgbClr val="C00000"/>
                      </a:solidFill>
                      <a:latin typeface="+mn-ea"/>
                    </a:rPr>
                    <a:t>循环条件判断的执行次数</a:t>
                  </a:r>
                  <a:r>
                    <a:rPr lang="zh-CN" altLang="en-US" b="1">
                      <a:solidFill>
                        <a:srgbClr val="002060"/>
                      </a:solidFill>
                      <a:latin typeface="楷体" panose="02010609060101010101" pitchFamily="49" charset="-122"/>
                      <a:ea typeface="楷体" panose="02010609060101010101" pitchFamily="49" charset="-122"/>
                    </a:rPr>
                    <a:t>与输入规模</a:t>
                  </a:r>
                  <a14:m>
                    <m:oMath xmlns:m="http://schemas.openxmlformats.org/officeDocument/2006/math">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之间的函数关系</a:t>
                  </a:r>
                </a:p>
              </p:txBody>
            </p:sp>
          </mc:Choice>
          <mc:Fallback xmlns="">
            <p:sp>
              <p:nvSpPr>
                <p:cNvPr id="11" name="文本框 10">
                  <a:extLst>
                    <a:ext uri="{FF2B5EF4-FFF2-40B4-BE49-F238E27FC236}">
                      <a16:creationId xmlns:a16="http://schemas.microsoft.com/office/drawing/2014/main" id="{8B93882F-053F-4EB7-9A9F-4DF6280753B0}"/>
                    </a:ext>
                  </a:extLst>
                </p:cNvPr>
                <p:cNvSpPr txBox="1">
                  <a:spLocks noRot="1" noChangeAspect="1" noMove="1" noResize="1" noEditPoints="1" noAdjustHandles="1" noChangeArrowheads="1" noChangeShapeType="1" noTextEdit="1"/>
                </p:cNvSpPr>
                <p:nvPr/>
              </p:nvSpPr>
              <p:spPr>
                <a:xfrm>
                  <a:off x="8215733" y="4181935"/>
                  <a:ext cx="2745160" cy="907171"/>
                </a:xfrm>
                <a:prstGeom prst="rect">
                  <a:avLst/>
                </a:prstGeom>
                <a:blipFill>
                  <a:blip r:embed="rId6"/>
                  <a:stretch>
                    <a:fillRect l="-1774" t="-9396" r="-1109" b="-12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2CB5BF6-E317-4DCE-85DB-46014D6DBB12}"/>
                    </a:ext>
                  </a:extLst>
                </p:cNvPr>
                <p:cNvSpPr txBox="1"/>
                <p:nvPr/>
              </p:nvSpPr>
              <p:spPr>
                <a:xfrm>
                  <a:off x="8215733" y="5296458"/>
                  <a:ext cx="2745160" cy="907171"/>
                </a:xfrm>
                <a:prstGeom prst="rect">
                  <a:avLst/>
                </a:prstGeom>
                <a:solidFill>
                  <a:schemeClr val="accent4">
                    <a:lumMod val="20000"/>
                    <a:lumOff val="80000"/>
                    <a:alpha val="50000"/>
                  </a:schemeClr>
                </a:solidFill>
              </p:spPr>
              <p:txBody>
                <a:bodyPr wrap="square" tIns="0" bIns="0" rtlCol="0">
                  <a:spAutoFit/>
                </a:bodyPr>
                <a:lstStyle/>
                <a:p>
                  <a:pPr>
                    <a:lnSpc>
                      <a:spcPts val="2400"/>
                    </a:lnSpc>
                  </a:pPr>
                  <a:r>
                    <a:rPr lang="zh-CN" altLang="en-US" b="1">
                      <a:solidFill>
                        <a:schemeClr val="accent2">
                          <a:lumMod val="50000"/>
                        </a:schemeClr>
                      </a:solidFill>
                      <a:latin typeface="+mn-ea"/>
                    </a:rPr>
                    <a:t>每次循环至少将检查的数据个数减半，因此算法时间复杂度是</a:t>
                  </a:r>
                  <a14:m>
                    <m:oMath xmlns:m="http://schemas.openxmlformats.org/officeDocument/2006/math">
                      <m:r>
                        <a:rPr lang="en-US" altLang="zh-CN" b="1" i="1" smtClean="0">
                          <a:solidFill>
                            <a:srgbClr val="C00000"/>
                          </a:solidFill>
                          <a:latin typeface="Cambria Math" panose="02040503050406030204" pitchFamily="18" charset="0"/>
                        </a:rPr>
                        <m:t>𝑶</m:t>
                      </m:r>
                      <m:d>
                        <m:dPr>
                          <m:ctrlPr>
                            <a:rPr lang="en-US" altLang="zh-CN" b="1" i="1" smtClean="0">
                              <a:solidFill>
                                <a:srgbClr val="C00000"/>
                              </a:solidFill>
                              <a:latin typeface="Cambria Math" panose="02040503050406030204" pitchFamily="18" charset="0"/>
                            </a:rPr>
                          </m:ctrlPr>
                        </m:dPr>
                        <m:e>
                          <m:r>
                            <a:rPr lang="en-US" altLang="zh-CN" b="1" i="0">
                              <a:solidFill>
                                <a:srgbClr val="C00000"/>
                              </a:solidFill>
                              <a:latin typeface="Cambria Math" panose="02040503050406030204" pitchFamily="18" charset="0"/>
                            </a:rPr>
                            <m:t>𝐥𝐨𝐠</m:t>
                          </m:r>
                          <m:r>
                            <a:rPr lang="en-US" altLang="zh-CN" b="1" i="1">
                              <a:solidFill>
                                <a:srgbClr val="C00000"/>
                              </a:solidFill>
                              <a:latin typeface="Cambria Math" panose="02040503050406030204" pitchFamily="18" charset="0"/>
                            </a:rPr>
                            <m:t> </m:t>
                          </m:r>
                          <m:r>
                            <a:rPr lang="en-US" altLang="zh-CN" b="1" i="1">
                              <a:solidFill>
                                <a:srgbClr val="C00000"/>
                              </a:solidFill>
                              <a:latin typeface="Cambria Math" panose="02040503050406030204" pitchFamily="18" charset="0"/>
                            </a:rPr>
                            <m:t>𝒏</m:t>
                          </m:r>
                        </m:e>
                      </m:d>
                    </m:oMath>
                  </a14:m>
                  <a:endParaRPr lang="zh-CN" altLang="en-US" b="1">
                    <a:solidFill>
                      <a:schemeClr val="accent2">
                        <a:lumMod val="50000"/>
                      </a:schemeClr>
                    </a:solidFill>
                    <a:latin typeface="+mn-ea"/>
                  </a:endParaRPr>
                </a:p>
              </p:txBody>
            </p:sp>
          </mc:Choice>
          <mc:Fallback xmlns="">
            <p:sp>
              <p:nvSpPr>
                <p:cNvPr id="12" name="文本框 11">
                  <a:extLst>
                    <a:ext uri="{FF2B5EF4-FFF2-40B4-BE49-F238E27FC236}">
                      <a16:creationId xmlns:a16="http://schemas.microsoft.com/office/drawing/2014/main" id="{D2CB5BF6-E317-4DCE-85DB-46014D6DBB12}"/>
                    </a:ext>
                  </a:extLst>
                </p:cNvPr>
                <p:cNvSpPr txBox="1">
                  <a:spLocks noRot="1" noChangeAspect="1" noMove="1" noResize="1" noEditPoints="1" noAdjustHandles="1" noChangeArrowheads="1" noChangeShapeType="1" noTextEdit="1"/>
                </p:cNvSpPr>
                <p:nvPr/>
              </p:nvSpPr>
              <p:spPr>
                <a:xfrm>
                  <a:off x="8215733" y="5296458"/>
                  <a:ext cx="2745160" cy="907171"/>
                </a:xfrm>
                <a:prstGeom prst="rect">
                  <a:avLst/>
                </a:prstGeom>
                <a:blipFill>
                  <a:blip r:embed="rId7"/>
                  <a:stretch>
                    <a:fillRect l="-1774" t="-6711" r="-665" b="-14765"/>
                  </a:stretch>
                </a:blipFill>
              </p:spPr>
              <p:txBody>
                <a:bodyPr/>
                <a:lstStyle/>
                <a:p>
                  <a:r>
                    <a:rPr lang="zh-CN" altLang="en-US">
                      <a:noFill/>
                    </a:rPr>
                    <a:t> </a:t>
                  </a:r>
                </a:p>
              </p:txBody>
            </p:sp>
          </mc:Fallback>
        </mc:AlternateContent>
      </p:grpSp>
      <p:sp>
        <p:nvSpPr>
          <p:cNvPr id="14" name="箭头: 下 13">
            <a:extLst>
              <a:ext uri="{FF2B5EF4-FFF2-40B4-BE49-F238E27FC236}">
                <a16:creationId xmlns:a16="http://schemas.microsoft.com/office/drawing/2014/main" id="{AB468190-3D5F-4441-9F3B-16522A71F9EE}"/>
              </a:ext>
            </a:extLst>
          </p:cNvPr>
          <p:cNvSpPr/>
          <p:nvPr/>
        </p:nvSpPr>
        <p:spPr>
          <a:xfrm>
            <a:off x="9497428" y="2486582"/>
            <a:ext cx="113640" cy="2432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BD733B73-6968-4D16-BB48-F9CA0B93A732}"/>
              </a:ext>
            </a:extLst>
          </p:cNvPr>
          <p:cNvSpPr/>
          <p:nvPr/>
        </p:nvSpPr>
        <p:spPr>
          <a:xfrm>
            <a:off x="9550797" y="3914196"/>
            <a:ext cx="113640" cy="2743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DA45D0CA-14B8-4B7F-9383-E3FF30BB2619}"/>
              </a:ext>
            </a:extLst>
          </p:cNvPr>
          <p:cNvSpPr/>
          <p:nvPr/>
        </p:nvSpPr>
        <p:spPr>
          <a:xfrm>
            <a:off x="9550797" y="5095682"/>
            <a:ext cx="113640" cy="213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089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200540" y="1524954"/>
            <a:ext cx="4733731" cy="3547125"/>
          </a:xfrm>
          <a:prstGeom prst="rect">
            <a:avLst/>
          </a:prstGeom>
          <a:noFill/>
        </p:spPr>
        <p:txBody>
          <a:bodyPr wrap="square" rtlCol="0">
            <a:spAutoFit/>
          </a:bodyPr>
          <a:lstStyle/>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函数的增长</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算法效率分析基础</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算法复杂度基础知识</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算法效率分析练习</a:t>
            </a:r>
          </a:p>
        </p:txBody>
      </p:sp>
      <p:pic>
        <p:nvPicPr>
          <p:cNvPr id="2" name="图片 1">
            <a:extLst>
              <a:ext uri="{FF2B5EF4-FFF2-40B4-BE49-F238E27FC236}">
                <a16:creationId xmlns:a16="http://schemas.microsoft.com/office/drawing/2014/main" id="{F1AAFB08-A802-4858-A75A-7D55ABFC3D84}"/>
              </a:ext>
            </a:extLst>
          </p:cNvPr>
          <p:cNvPicPr>
            <a:picLocks noChangeAspect="1"/>
          </p:cNvPicPr>
          <p:nvPr/>
        </p:nvPicPr>
        <p:blipFill>
          <a:blip r:embed="rId2"/>
          <a:stretch>
            <a:fillRect/>
          </a:stretch>
        </p:blipFill>
        <p:spPr>
          <a:xfrm>
            <a:off x="677577" y="2438363"/>
            <a:ext cx="9198820" cy="396555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3B67665-219A-4866-9B1D-17013957CC06}"/>
                  </a:ext>
                </a:extLst>
              </p:cNvPr>
              <p:cNvSpPr txBox="1"/>
              <p:nvPr/>
            </p:nvSpPr>
            <p:spPr>
              <a:xfrm>
                <a:off x="677577" y="993341"/>
                <a:ext cx="11005692" cy="1466812"/>
              </a:xfrm>
              <a:prstGeom prst="rect">
                <a:avLst/>
              </a:prstGeom>
              <a:solidFill>
                <a:schemeClr val="accent6">
                  <a:lumMod val="20000"/>
                  <a:lumOff val="80000"/>
                  <a:alpha val="25000"/>
                </a:schemeClr>
              </a:solidFill>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对于前面给出的打印一个集合幂集的算法</a:t>
                </a:r>
              </a:p>
              <a:p>
                <a:pPr marL="285750" indent="-285750">
                  <a:spcBef>
                    <a:spcPts val="600"/>
                  </a:spcBef>
                  <a:buFont typeface="Arial" panose="020B0604020202020204" pitchFamily="34" charset="0"/>
                  <a:buChar char="•"/>
                </a:pPr>
                <a:r>
                  <a:rPr lang="zh-CN" altLang="en-US" b="1">
                    <a:solidFill>
                      <a:schemeClr val="accent6">
                        <a:lumMod val="50000"/>
                      </a:schemeClr>
                    </a:solidFill>
                  </a:rPr>
                  <a:t>确定算法的</a:t>
                </a:r>
                <a:r>
                  <a:rPr lang="zh-CN" altLang="en-US" b="1">
                    <a:solidFill>
                      <a:srgbClr val="C00000"/>
                    </a:solidFill>
                  </a:rPr>
                  <a:t>输入规模</a:t>
                </a:r>
                <a:r>
                  <a:rPr lang="zh-CN" altLang="en-US" b="1">
                    <a:solidFill>
                      <a:schemeClr val="accent6">
                        <a:lumMod val="50000"/>
                      </a:schemeClr>
                    </a:solidFill>
                  </a:rPr>
                  <a:t>、</a:t>
                </a:r>
                <a:r>
                  <a:rPr lang="zh-CN" altLang="en-US" b="1">
                    <a:solidFill>
                      <a:srgbClr val="C00000"/>
                    </a:solidFill>
                  </a:rPr>
                  <a:t>基本操作</a:t>
                </a:r>
                <a:r>
                  <a:rPr lang="zh-CN" altLang="en-US" b="1">
                    <a:solidFill>
                      <a:schemeClr val="accent6">
                        <a:lumMod val="50000"/>
                      </a:schemeClr>
                    </a:solidFill>
                  </a:rPr>
                  <a:t>，确定</a:t>
                </a:r>
                <a:r>
                  <a:rPr lang="zh-CN" altLang="en-US" b="1">
                    <a:solidFill>
                      <a:srgbClr val="C00000"/>
                    </a:solidFill>
                  </a:rPr>
                  <a:t>执行次数最多</a:t>
                </a:r>
                <a:r>
                  <a:rPr lang="zh-CN" altLang="en-US" b="1">
                    <a:solidFill>
                      <a:schemeClr val="accent6">
                        <a:lumMod val="50000"/>
                      </a:schemeClr>
                    </a:solidFill>
                  </a:rPr>
                  <a:t>的基本操作，分析该基本操作与输入规模的</a:t>
                </a:r>
                <a:r>
                  <a:rPr lang="zh-CN" altLang="en-US" b="1">
                    <a:solidFill>
                      <a:srgbClr val="C00000"/>
                    </a:solidFill>
                  </a:rPr>
                  <a:t>函数关系</a:t>
                </a:r>
              </a:p>
              <a:p>
                <a:pPr marL="285750" indent="-285750">
                  <a:spcBef>
                    <a:spcPts val="600"/>
                  </a:spcBef>
                  <a:buFont typeface="Arial" panose="020B0604020202020204" pitchFamily="34" charset="0"/>
                  <a:buChar char="•"/>
                </a:pPr>
                <a:r>
                  <a:rPr lang="zh-CN" altLang="en-US" b="1">
                    <a:solidFill>
                      <a:schemeClr val="accent6">
                        <a:lumMod val="50000"/>
                      </a:schemeClr>
                    </a:solidFill>
                  </a:rPr>
                  <a:t>最坏情况下的算法复杂度的大</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oMath>
                </a14:m>
                <a:r>
                  <a:rPr lang="zh-CN" altLang="en-US" b="1">
                    <a:solidFill>
                      <a:schemeClr val="accent6">
                        <a:lumMod val="50000"/>
                      </a:schemeClr>
                    </a:solidFill>
                  </a:rPr>
                  <a:t>估计是  </a:t>
                </a:r>
                <a:r>
                  <a:rPr lang="en-US" altLang="zh-CN" b="1">
                    <a:solidFill>
                      <a:srgbClr val="C00000"/>
                    </a:solidFill>
                  </a:rPr>
                  <a:t>C.  </a:t>
                </a:r>
                <a14:m>
                  <m:oMath xmlns:m="http://schemas.openxmlformats.org/officeDocument/2006/math">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𝒏</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𝟐</m:t>
                            </m:r>
                          </m:e>
                          <m:sup>
                            <m:r>
                              <a:rPr lang="en-US" altLang="zh-CN" b="1" i="1">
                                <a:solidFill>
                                  <a:srgbClr val="C00000"/>
                                </a:solidFill>
                                <a:latin typeface="Cambria Math" panose="02040503050406030204" pitchFamily="18" charset="0"/>
                              </a:rPr>
                              <m:t>𝒏</m:t>
                            </m:r>
                          </m:sup>
                        </m:sSup>
                      </m:e>
                    </m:d>
                  </m:oMath>
                </a14:m>
                <a:endParaRPr lang="zh-CN" altLang="en-US" b="1">
                  <a:solidFill>
                    <a:schemeClr val="accent6">
                      <a:lumMod val="50000"/>
                    </a:schemeClr>
                  </a:solidFill>
                </a:endParaRPr>
              </a:p>
              <a:p>
                <a:pPr lvl="2">
                  <a:spcBef>
                    <a:spcPts val="600"/>
                  </a:spcBef>
                </a:pPr>
                <a:r>
                  <a:rPr lang="en-US" altLang="zh-CN" b="1">
                    <a:solidFill>
                      <a:srgbClr val="C00000"/>
                    </a:solidFill>
                  </a:rPr>
                  <a:t>A.</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e>
                    </m:d>
                  </m:oMath>
                </a14:m>
                <a:r>
                  <a:rPr lang="en-US" altLang="zh-CN" b="1">
                    <a:solidFill>
                      <a:schemeClr val="accent2">
                        <a:lumMod val="50000"/>
                      </a:schemeClr>
                    </a:solidFill>
                  </a:rPr>
                  <a:t>        </a:t>
                </a:r>
                <a:r>
                  <a:rPr lang="en-US" altLang="zh-CN" b="1">
                    <a:solidFill>
                      <a:srgbClr val="C00000"/>
                    </a:solidFill>
                  </a:rPr>
                  <a:t>B.</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e>
                    </m:d>
                  </m:oMath>
                </a14:m>
                <a:r>
                  <a:rPr lang="en-US" altLang="zh-CN" b="1">
                    <a:solidFill>
                      <a:schemeClr val="accent2">
                        <a:lumMod val="50000"/>
                      </a:schemeClr>
                    </a:solidFill>
                  </a:rPr>
                  <a:t>        </a:t>
                </a:r>
                <a:r>
                  <a:rPr lang="en-US" altLang="zh-CN" b="1">
                    <a:solidFill>
                      <a:srgbClr val="C00000"/>
                    </a:solidFill>
                  </a:rPr>
                  <a:t>C.</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e>
                    </m:d>
                  </m:oMath>
                </a14:m>
                <a:r>
                  <a:rPr lang="en-US" altLang="zh-CN" b="1">
                    <a:solidFill>
                      <a:schemeClr val="accent2">
                        <a:lumMod val="50000"/>
                      </a:schemeClr>
                    </a:solidFill>
                  </a:rPr>
                  <a:t>       </a:t>
                </a:r>
                <a:r>
                  <a:rPr lang="en-US" altLang="zh-CN" b="1">
                    <a:solidFill>
                      <a:srgbClr val="C00000"/>
                    </a:solidFill>
                  </a:rPr>
                  <a:t>D.</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e>
                    </m:d>
                  </m:oMath>
                </a14:m>
                <a:endParaRPr lang="en-US" altLang="zh-CN" b="1"/>
              </a:p>
            </p:txBody>
          </p:sp>
        </mc:Choice>
        <mc:Fallback xmlns="">
          <p:sp>
            <p:nvSpPr>
              <p:cNvPr id="3" name="文本框 2">
                <a:extLst>
                  <a:ext uri="{FF2B5EF4-FFF2-40B4-BE49-F238E27FC236}">
                    <a16:creationId xmlns:a16="http://schemas.microsoft.com/office/drawing/2014/main" id="{53B67665-219A-4866-9B1D-17013957CC06}"/>
                  </a:ext>
                </a:extLst>
              </p:cNvPr>
              <p:cNvSpPr txBox="1">
                <a:spLocks noRot="1" noChangeAspect="1" noMove="1" noResize="1" noEditPoints="1" noAdjustHandles="1" noChangeArrowheads="1" noChangeShapeType="1" noTextEdit="1"/>
              </p:cNvSpPr>
              <p:nvPr/>
            </p:nvSpPr>
            <p:spPr>
              <a:xfrm>
                <a:off x="677577" y="993341"/>
                <a:ext cx="11005692" cy="1466812"/>
              </a:xfrm>
              <a:prstGeom prst="rect">
                <a:avLst/>
              </a:prstGeom>
              <a:blipFill>
                <a:blip r:embed="rId3"/>
                <a:stretch>
                  <a:fillRect l="-443" t="-2490" r="-443" b="-4564"/>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D0FC172A-7926-45FD-9AA1-5D4672353C41}"/>
              </a:ext>
            </a:extLst>
          </p:cNvPr>
          <p:cNvCxnSpPr>
            <a:cxnSpLocks/>
          </p:cNvCxnSpPr>
          <p:nvPr/>
        </p:nvCxnSpPr>
        <p:spPr>
          <a:xfrm>
            <a:off x="4979862" y="2018554"/>
            <a:ext cx="1200561"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B2FD4AA-03EB-4B8D-B342-4D6789CFA479}"/>
              </a:ext>
            </a:extLst>
          </p:cNvPr>
          <p:cNvSpPr txBox="1"/>
          <p:nvPr/>
        </p:nvSpPr>
        <p:spPr>
          <a:xfrm>
            <a:off x="4979862" y="1696470"/>
            <a:ext cx="1200561" cy="307777"/>
          </a:xfrm>
          <a:prstGeom prst="rect">
            <a:avLst/>
          </a:prstGeom>
          <a:solidFill>
            <a:srgbClr val="F8FBF5"/>
          </a:solidFill>
        </p:spPr>
        <p:txBody>
          <a:bodyPr wrap="square" tIns="0" bIns="0" rtlCol="0">
            <a:spAutoFit/>
          </a:bodyPr>
          <a:lstStyle/>
          <a:p>
            <a:pPr algn="ctr"/>
            <a:r>
              <a:rPr lang="en-US" altLang="zh-CN" sz="2000" b="1">
                <a:solidFill>
                  <a:srgbClr val="C00000"/>
                </a:solidFill>
              </a:rPr>
              <a:t>(1)</a:t>
            </a:r>
            <a:endParaRPr lang="zh-CN" altLang="en-US" sz="2000" b="1">
              <a:solidFill>
                <a:srgbClr val="C00000"/>
              </a:solidFill>
            </a:endParaRPr>
          </a:p>
        </p:txBody>
      </p:sp>
    </p:spTree>
    <p:extLst>
      <p:ext uri="{BB962C8B-B14F-4D97-AF65-F5344CB8AC3E}">
        <p14:creationId xmlns:p14="http://schemas.microsoft.com/office/powerpoint/2010/main" val="77849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算法效率分析练习</a:t>
            </a:r>
          </a:p>
        </p:txBody>
      </p:sp>
      <p:pic>
        <p:nvPicPr>
          <p:cNvPr id="2" name="图片 1">
            <a:extLst>
              <a:ext uri="{FF2B5EF4-FFF2-40B4-BE49-F238E27FC236}">
                <a16:creationId xmlns:a16="http://schemas.microsoft.com/office/drawing/2014/main" id="{F1AAFB08-A802-4858-A75A-7D55ABFC3D84}"/>
              </a:ext>
            </a:extLst>
          </p:cNvPr>
          <p:cNvPicPr>
            <a:picLocks noChangeAspect="1"/>
          </p:cNvPicPr>
          <p:nvPr/>
        </p:nvPicPr>
        <p:blipFill>
          <a:blip r:embed="rId2"/>
          <a:stretch>
            <a:fillRect/>
          </a:stretch>
        </p:blipFill>
        <p:spPr>
          <a:xfrm>
            <a:off x="677577" y="2438363"/>
            <a:ext cx="9198820" cy="3965550"/>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3B67665-219A-4866-9B1D-17013957CC06}"/>
                  </a:ext>
                </a:extLst>
              </p:cNvPr>
              <p:cNvSpPr txBox="1"/>
              <p:nvPr/>
            </p:nvSpPr>
            <p:spPr>
              <a:xfrm>
                <a:off x="677577" y="993341"/>
                <a:ext cx="11005692" cy="1466812"/>
              </a:xfrm>
              <a:prstGeom prst="rect">
                <a:avLst/>
              </a:prstGeom>
              <a:solidFill>
                <a:schemeClr val="accent6">
                  <a:lumMod val="20000"/>
                  <a:lumOff val="80000"/>
                  <a:alpha val="25000"/>
                </a:schemeClr>
              </a:solidFill>
            </p:spPr>
            <p:txBody>
              <a:bodyPr wrap="square" rtlCol="0">
                <a:spAutoFit/>
              </a:bodyPr>
              <a:lstStyle/>
              <a:p>
                <a:pPr>
                  <a:spcBef>
                    <a:spcPts val="600"/>
                  </a:spcBef>
                </a:pPr>
                <a:r>
                  <a:rPr lang="zh-CN" altLang="en-US" b="1">
                    <a:solidFill>
                      <a:srgbClr val="002060"/>
                    </a:solidFill>
                    <a:latin typeface="楷体" panose="02010609060101010101" pitchFamily="49" charset="-122"/>
                    <a:ea typeface="楷体" panose="02010609060101010101" pitchFamily="49" charset="-122"/>
                  </a:rPr>
                  <a:t>对于前面给出的打印一个集合幂集的算法</a:t>
                </a:r>
              </a:p>
              <a:p>
                <a:pPr marL="285750" indent="-285750">
                  <a:spcBef>
                    <a:spcPts val="600"/>
                  </a:spcBef>
                  <a:buFont typeface="Arial" panose="020B0604020202020204" pitchFamily="34" charset="0"/>
                  <a:buChar char="•"/>
                </a:pPr>
                <a:r>
                  <a:rPr lang="zh-CN" altLang="en-US" b="1">
                    <a:solidFill>
                      <a:schemeClr val="accent6">
                        <a:lumMod val="50000"/>
                      </a:schemeClr>
                    </a:solidFill>
                  </a:rPr>
                  <a:t>确定算法的</a:t>
                </a:r>
                <a:r>
                  <a:rPr lang="zh-CN" altLang="en-US" b="1">
                    <a:solidFill>
                      <a:srgbClr val="C00000"/>
                    </a:solidFill>
                  </a:rPr>
                  <a:t>输入规模</a:t>
                </a:r>
                <a:r>
                  <a:rPr lang="zh-CN" altLang="en-US" b="1">
                    <a:solidFill>
                      <a:schemeClr val="accent6">
                        <a:lumMod val="50000"/>
                      </a:schemeClr>
                    </a:solidFill>
                  </a:rPr>
                  <a:t>、</a:t>
                </a:r>
                <a:r>
                  <a:rPr lang="zh-CN" altLang="en-US" b="1">
                    <a:solidFill>
                      <a:srgbClr val="C00000"/>
                    </a:solidFill>
                  </a:rPr>
                  <a:t>基本操作</a:t>
                </a:r>
                <a:r>
                  <a:rPr lang="zh-CN" altLang="en-US" b="1">
                    <a:solidFill>
                      <a:schemeClr val="accent6">
                        <a:lumMod val="50000"/>
                      </a:schemeClr>
                    </a:solidFill>
                  </a:rPr>
                  <a:t>，确定</a:t>
                </a:r>
                <a:r>
                  <a:rPr lang="zh-CN" altLang="en-US" b="1">
                    <a:solidFill>
                      <a:srgbClr val="C00000"/>
                    </a:solidFill>
                  </a:rPr>
                  <a:t>执行次数最多</a:t>
                </a:r>
                <a:r>
                  <a:rPr lang="zh-CN" altLang="en-US" b="1">
                    <a:solidFill>
                      <a:schemeClr val="accent6">
                        <a:lumMod val="50000"/>
                      </a:schemeClr>
                    </a:solidFill>
                  </a:rPr>
                  <a:t>的基本操作，分析该基本操作与输入规模的</a:t>
                </a:r>
                <a:r>
                  <a:rPr lang="zh-CN" altLang="en-US" b="1">
                    <a:solidFill>
                      <a:srgbClr val="C00000"/>
                    </a:solidFill>
                  </a:rPr>
                  <a:t>函数关系</a:t>
                </a:r>
              </a:p>
              <a:p>
                <a:pPr marL="285750" indent="-285750">
                  <a:spcBef>
                    <a:spcPts val="600"/>
                  </a:spcBef>
                  <a:buFont typeface="Arial" panose="020B0604020202020204" pitchFamily="34" charset="0"/>
                  <a:buChar char="•"/>
                </a:pPr>
                <a:r>
                  <a:rPr lang="zh-CN" altLang="en-US" b="1">
                    <a:solidFill>
                      <a:schemeClr val="accent6">
                        <a:lumMod val="50000"/>
                      </a:schemeClr>
                    </a:solidFill>
                  </a:rPr>
                  <a:t>最坏情况下的算法复杂度的大</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oMath>
                </a14:m>
                <a:r>
                  <a:rPr lang="zh-CN" altLang="en-US" b="1">
                    <a:solidFill>
                      <a:schemeClr val="accent6">
                        <a:lumMod val="50000"/>
                      </a:schemeClr>
                    </a:solidFill>
                  </a:rPr>
                  <a:t>估计是  </a:t>
                </a:r>
                <a:r>
                  <a:rPr lang="en-US" altLang="zh-CN" b="1">
                    <a:solidFill>
                      <a:srgbClr val="C00000"/>
                    </a:solidFill>
                  </a:rPr>
                  <a:t>C.  </a:t>
                </a:r>
                <a14:m>
                  <m:oMath xmlns:m="http://schemas.openxmlformats.org/officeDocument/2006/math">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𝒏</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𝟐</m:t>
                            </m:r>
                          </m:e>
                          <m:sup>
                            <m:r>
                              <a:rPr lang="en-US" altLang="zh-CN" b="1" i="1">
                                <a:solidFill>
                                  <a:srgbClr val="C00000"/>
                                </a:solidFill>
                                <a:latin typeface="Cambria Math" panose="02040503050406030204" pitchFamily="18" charset="0"/>
                              </a:rPr>
                              <m:t>𝒏</m:t>
                            </m:r>
                          </m:sup>
                        </m:sSup>
                      </m:e>
                    </m:d>
                  </m:oMath>
                </a14:m>
                <a:endParaRPr lang="zh-CN" altLang="en-US" b="1">
                  <a:solidFill>
                    <a:schemeClr val="accent6">
                      <a:lumMod val="50000"/>
                    </a:schemeClr>
                  </a:solidFill>
                </a:endParaRPr>
              </a:p>
              <a:p>
                <a:pPr lvl="2">
                  <a:spcBef>
                    <a:spcPts val="600"/>
                  </a:spcBef>
                </a:pPr>
                <a:r>
                  <a:rPr lang="en-US" altLang="zh-CN" b="1">
                    <a:solidFill>
                      <a:srgbClr val="C00000"/>
                    </a:solidFill>
                  </a:rPr>
                  <a:t>A.</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e>
                    </m:d>
                  </m:oMath>
                </a14:m>
                <a:r>
                  <a:rPr lang="en-US" altLang="zh-CN" b="1">
                    <a:solidFill>
                      <a:schemeClr val="accent2">
                        <a:lumMod val="50000"/>
                      </a:schemeClr>
                    </a:solidFill>
                  </a:rPr>
                  <a:t>        </a:t>
                </a:r>
                <a:r>
                  <a:rPr lang="en-US" altLang="zh-CN" b="1">
                    <a:solidFill>
                      <a:srgbClr val="C00000"/>
                    </a:solidFill>
                  </a:rPr>
                  <a:t>B.</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e>
                    </m:d>
                  </m:oMath>
                </a14:m>
                <a:r>
                  <a:rPr lang="en-US" altLang="zh-CN" b="1">
                    <a:solidFill>
                      <a:schemeClr val="accent2">
                        <a:lumMod val="50000"/>
                      </a:schemeClr>
                    </a:solidFill>
                  </a:rPr>
                  <a:t>        </a:t>
                </a:r>
                <a:r>
                  <a:rPr lang="en-US" altLang="zh-CN" b="1">
                    <a:solidFill>
                      <a:srgbClr val="C00000"/>
                    </a:solidFill>
                  </a:rPr>
                  <a:t>C.</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e>
                    </m:d>
                  </m:oMath>
                </a14:m>
                <a:r>
                  <a:rPr lang="en-US" altLang="zh-CN" b="1">
                    <a:solidFill>
                      <a:schemeClr val="accent2">
                        <a:lumMod val="50000"/>
                      </a:schemeClr>
                    </a:solidFill>
                  </a:rPr>
                  <a:t>       </a:t>
                </a:r>
                <a:r>
                  <a:rPr lang="en-US" altLang="zh-CN" b="1">
                    <a:solidFill>
                      <a:srgbClr val="C00000"/>
                    </a:solidFill>
                  </a:rPr>
                  <a:t>D.</a:t>
                </a:r>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e>
                    </m:d>
                  </m:oMath>
                </a14:m>
                <a:endParaRPr lang="en-US" altLang="zh-CN" b="1"/>
              </a:p>
            </p:txBody>
          </p:sp>
        </mc:Choice>
        <mc:Fallback xmlns="">
          <p:sp>
            <p:nvSpPr>
              <p:cNvPr id="3" name="文本框 2">
                <a:extLst>
                  <a:ext uri="{FF2B5EF4-FFF2-40B4-BE49-F238E27FC236}">
                    <a16:creationId xmlns:a16="http://schemas.microsoft.com/office/drawing/2014/main" id="{53B67665-219A-4866-9B1D-17013957CC06}"/>
                  </a:ext>
                </a:extLst>
              </p:cNvPr>
              <p:cNvSpPr txBox="1">
                <a:spLocks noRot="1" noChangeAspect="1" noMove="1" noResize="1" noEditPoints="1" noAdjustHandles="1" noChangeArrowheads="1" noChangeShapeType="1" noTextEdit="1"/>
              </p:cNvSpPr>
              <p:nvPr/>
            </p:nvSpPr>
            <p:spPr>
              <a:xfrm>
                <a:off x="677577" y="993341"/>
                <a:ext cx="11005692" cy="1466812"/>
              </a:xfrm>
              <a:prstGeom prst="rect">
                <a:avLst/>
              </a:prstGeom>
              <a:blipFill>
                <a:blip r:embed="rId3"/>
                <a:stretch>
                  <a:fillRect l="-443" t="-2490" r="-443" b="-4564"/>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D0FC172A-7926-45FD-9AA1-5D4672353C41}"/>
              </a:ext>
            </a:extLst>
          </p:cNvPr>
          <p:cNvCxnSpPr>
            <a:cxnSpLocks/>
          </p:cNvCxnSpPr>
          <p:nvPr/>
        </p:nvCxnSpPr>
        <p:spPr>
          <a:xfrm>
            <a:off x="4979862" y="2018554"/>
            <a:ext cx="1200561"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8C14AA8C-1495-465F-8E3E-F7841BED56BD}"/>
              </a:ext>
            </a:extLst>
          </p:cNvPr>
          <p:cNvGrpSpPr/>
          <p:nvPr/>
        </p:nvGrpSpPr>
        <p:grpSpPr>
          <a:xfrm>
            <a:off x="7412425" y="3094512"/>
            <a:ext cx="4101998" cy="2969506"/>
            <a:chOff x="7568468" y="2895153"/>
            <a:chExt cx="4101998" cy="2969506"/>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0FB56CF-9546-449F-BC6E-B821C5A57920}"/>
                    </a:ext>
                  </a:extLst>
                </p:cNvPr>
                <p:cNvSpPr txBox="1"/>
                <p:nvPr/>
              </p:nvSpPr>
              <p:spPr>
                <a:xfrm>
                  <a:off x="7568468" y="2895153"/>
                  <a:ext cx="3151063" cy="692626"/>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b="1">
                      <a:solidFill>
                        <a:srgbClr val="002060"/>
                      </a:solidFill>
                      <a:latin typeface="楷体" panose="02010609060101010101" pitchFamily="49" charset="-122"/>
                      <a:ea typeface="楷体" panose="02010609060101010101" pitchFamily="49" charset="-122"/>
                    </a:rPr>
                    <a:t>输入的规模用</a:t>
                  </a:r>
                  <a:r>
                    <a:rPr lang="zh-CN" altLang="en-US" b="1">
                      <a:solidFill>
                        <a:srgbClr val="C00000"/>
                      </a:solidFill>
                      <a:latin typeface="+mn-ea"/>
                    </a:rPr>
                    <a:t>集合元素个数</a:t>
                  </a:r>
                  <a:r>
                    <a:rPr lang="zh-CN" altLang="en-US" b="1">
                      <a:solidFill>
                        <a:srgbClr val="002060"/>
                      </a:solidFill>
                      <a:latin typeface="楷体" panose="02010609060101010101" pitchFamily="49" charset="-122"/>
                      <a:ea typeface="楷体" panose="02010609060101010101" pitchFamily="49" charset="-122"/>
                    </a:rPr>
                    <a:t>，也即二进制串长度</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度量</a:t>
                  </a:r>
                </a:p>
              </p:txBody>
            </p:sp>
          </mc:Choice>
          <mc:Fallback xmlns="">
            <p:sp>
              <p:nvSpPr>
                <p:cNvPr id="12" name="文本框 11">
                  <a:extLst>
                    <a:ext uri="{FF2B5EF4-FFF2-40B4-BE49-F238E27FC236}">
                      <a16:creationId xmlns:a16="http://schemas.microsoft.com/office/drawing/2014/main" id="{E0FB56CF-9546-449F-BC6E-B821C5A57920}"/>
                    </a:ext>
                  </a:extLst>
                </p:cNvPr>
                <p:cNvSpPr txBox="1">
                  <a:spLocks noRot="1" noChangeAspect="1" noMove="1" noResize="1" noEditPoints="1" noAdjustHandles="1" noChangeArrowheads="1" noChangeShapeType="1" noTextEdit="1"/>
                </p:cNvSpPr>
                <p:nvPr/>
              </p:nvSpPr>
              <p:spPr>
                <a:xfrm>
                  <a:off x="7568468" y="2895153"/>
                  <a:ext cx="3151063" cy="692626"/>
                </a:xfrm>
                <a:prstGeom prst="rect">
                  <a:avLst/>
                </a:prstGeom>
                <a:blipFill>
                  <a:blip r:embed="rId4"/>
                  <a:stretch>
                    <a:fillRect l="-1741" t="-6195" r="-1934" b="-10619"/>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E05F115-AEF7-4F49-AF27-86796676EB67}"/>
                </a:ext>
              </a:extLst>
            </p:cNvPr>
            <p:cNvSpPr txBox="1"/>
            <p:nvPr/>
          </p:nvSpPr>
          <p:spPr>
            <a:xfrm>
              <a:off x="7568468" y="3724622"/>
              <a:ext cx="4101998" cy="1308179"/>
            </a:xfrm>
            <a:prstGeom prst="rect">
              <a:avLst/>
            </a:prstGeom>
            <a:solidFill>
              <a:schemeClr val="accent4">
                <a:lumMod val="20000"/>
                <a:lumOff val="80000"/>
                <a:alpha val="50000"/>
              </a:schemeClr>
            </a:solidFill>
          </p:spPr>
          <p:txBody>
            <a:bodyPr wrap="square" rtlCol="0">
              <a:spAutoFit/>
            </a:bodyPr>
            <a:lstStyle/>
            <a:p>
              <a:pPr>
                <a:lnSpc>
                  <a:spcPts val="2400"/>
                </a:lnSpc>
              </a:pPr>
              <a:r>
                <a:rPr lang="zh-CN" altLang="en-US" b="1">
                  <a:solidFill>
                    <a:srgbClr val="C00000"/>
                  </a:solidFill>
                  <a:latin typeface="+mn-ea"/>
                </a:rPr>
                <a:t>基本操作</a:t>
              </a:r>
              <a:r>
                <a:rPr lang="zh-CN" altLang="en-US" b="1">
                  <a:solidFill>
                    <a:srgbClr val="002060"/>
                  </a:solidFill>
                  <a:latin typeface="楷体" panose="02010609060101010101" pitchFamily="49" charset="-122"/>
                  <a:ea typeface="楷体" panose="02010609060101010101" pitchFamily="49" charset="-122"/>
                </a:rPr>
                <a:t>：将二进制串设置为全</a:t>
              </a:r>
              <a:r>
                <a:rPr lang="en-US" altLang="zh-CN" b="1">
                  <a:solidFill>
                    <a:srgbClr val="002060"/>
                  </a:solidFill>
                  <a:latin typeface="楷体" panose="02010609060101010101" pitchFamily="49" charset="-122"/>
                  <a:ea typeface="楷体" panose="02010609060101010101" pitchFamily="49" charset="-122"/>
                </a:rPr>
                <a:t>0</a:t>
              </a:r>
              <a:r>
                <a:rPr lang="zh-CN" altLang="en-US" b="1">
                  <a:solidFill>
                    <a:srgbClr val="002060"/>
                  </a:solidFill>
                  <a:latin typeface="楷体" panose="02010609060101010101" pitchFamily="49" charset="-122"/>
                  <a:ea typeface="楷体" panose="02010609060101010101" pitchFamily="49" charset="-122"/>
                </a:rPr>
                <a:t>、判断二进制串是否全</a:t>
              </a:r>
              <a:r>
                <a:rPr lang="en-US" altLang="zh-CN" b="1">
                  <a:solidFill>
                    <a:srgbClr val="002060"/>
                  </a:solidFill>
                  <a:latin typeface="楷体" panose="02010609060101010101" pitchFamily="49" charset="-122"/>
                  <a:ea typeface="楷体" panose="02010609060101010101" pitchFamily="49" charset="-122"/>
                </a:rPr>
                <a:t>1</a:t>
              </a:r>
              <a:r>
                <a:rPr lang="zh-CN" altLang="en-US" b="1">
                  <a:solidFill>
                    <a:srgbClr val="002060"/>
                  </a:solidFill>
                  <a:latin typeface="楷体" panose="02010609060101010101" pitchFamily="49" charset="-122"/>
                  <a:ea typeface="楷体" panose="02010609060101010101" pitchFamily="49" charset="-122"/>
                </a:rPr>
                <a:t>、根据二进制串输出相应子集、判断二进制位是否是</a:t>
              </a:r>
              <a:r>
                <a:rPr lang="en-US" altLang="zh-CN" b="1">
                  <a:solidFill>
                    <a:srgbClr val="002060"/>
                  </a:solidFill>
                  <a:latin typeface="楷体" panose="02010609060101010101" pitchFamily="49" charset="-122"/>
                  <a:ea typeface="楷体" panose="02010609060101010101" pitchFamily="49" charset="-122"/>
                </a:rPr>
                <a:t>1</a:t>
              </a:r>
              <a:r>
                <a:rPr lang="zh-CN" altLang="en-US" b="1">
                  <a:solidFill>
                    <a:srgbClr val="002060"/>
                  </a:solidFill>
                  <a:latin typeface="楷体" panose="02010609060101010101" pitchFamily="49" charset="-122"/>
                  <a:ea typeface="楷体" panose="02010609060101010101" pitchFamily="49" charset="-122"/>
                </a:rPr>
                <a:t>、对二进制位进行赋值、整数减法与赋值</a:t>
              </a:r>
            </a:p>
          </p:txBody>
        </p:sp>
        <p:sp>
          <p:nvSpPr>
            <p:cNvPr id="14" name="文本框 13">
              <a:extLst>
                <a:ext uri="{FF2B5EF4-FFF2-40B4-BE49-F238E27FC236}">
                  <a16:creationId xmlns:a16="http://schemas.microsoft.com/office/drawing/2014/main" id="{F9A42853-47BD-44C2-9D71-1D3973BAFAB4}"/>
                </a:ext>
              </a:extLst>
            </p:cNvPr>
            <p:cNvSpPr txBox="1"/>
            <p:nvPr/>
          </p:nvSpPr>
          <p:spPr>
            <a:xfrm>
              <a:off x="7568468" y="5172033"/>
              <a:ext cx="4053016" cy="692626"/>
            </a:xfrm>
            <a:prstGeom prst="rect">
              <a:avLst/>
            </a:prstGeom>
            <a:solidFill>
              <a:schemeClr val="accent2">
                <a:lumMod val="20000"/>
                <a:lumOff val="80000"/>
                <a:alpha val="50000"/>
              </a:schemeClr>
            </a:solidFill>
          </p:spPr>
          <p:txBody>
            <a:bodyPr wrap="square" rtlCol="0">
              <a:spAutoFit/>
            </a:bodyPr>
            <a:lstStyle/>
            <a:p>
              <a:pPr>
                <a:lnSpc>
                  <a:spcPts val="2400"/>
                </a:lnSpc>
              </a:pPr>
              <a:r>
                <a:rPr lang="zh-CN" altLang="en-US" b="1">
                  <a:solidFill>
                    <a:srgbClr val="002060"/>
                  </a:solidFill>
                  <a:latin typeface="楷体" panose="02010609060101010101" pitchFamily="49" charset="-122"/>
                  <a:ea typeface="楷体" panose="02010609060101010101" pitchFamily="49" charset="-122"/>
                </a:rPr>
                <a:t>最多执行次数的基本操作：</a:t>
              </a:r>
              <a:r>
                <a:rPr lang="zh-CN" altLang="en-US" b="1">
                  <a:solidFill>
                    <a:srgbClr val="C00000"/>
                  </a:solidFill>
                  <a:latin typeface="+mn-ea"/>
                </a:rPr>
                <a:t>第</a:t>
              </a:r>
              <a:r>
                <a:rPr lang="en-US" altLang="zh-CN" b="1">
                  <a:solidFill>
                    <a:srgbClr val="C00000"/>
                  </a:solidFill>
                  <a:latin typeface="+mn-ea"/>
                </a:rPr>
                <a:t>6</a:t>
              </a:r>
              <a:r>
                <a:rPr lang="zh-CN" altLang="en-US" b="1">
                  <a:solidFill>
                    <a:srgbClr val="C00000"/>
                  </a:solidFill>
                  <a:latin typeface="+mn-ea"/>
                </a:rPr>
                <a:t>行</a:t>
              </a:r>
              <a:r>
                <a:rPr lang="zh-CN" altLang="en-US" b="1">
                  <a:solidFill>
                    <a:srgbClr val="002060"/>
                  </a:solidFill>
                  <a:latin typeface="楷体" panose="02010609060101010101" pitchFamily="49" charset="-122"/>
                  <a:ea typeface="楷体" panose="02010609060101010101" pitchFamily="49" charset="-122"/>
                </a:rPr>
                <a:t>的对二进制位进行赋值、整数减法与赋值</a:t>
              </a:r>
            </a:p>
          </p:txBody>
        </p:sp>
      </p:grpSp>
    </p:spTree>
    <p:extLst>
      <p:ext uri="{BB962C8B-B14F-4D97-AF65-F5344CB8AC3E}">
        <p14:creationId xmlns:p14="http://schemas.microsoft.com/office/powerpoint/2010/main" val="332925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算法效率分析基础</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算法效率分析不是容易的事情</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45C416-E24A-46CB-AD92-3E3AF87FA638}"/>
                  </a:ext>
                </a:extLst>
              </p:cNvPr>
              <p:cNvSpPr txBox="1"/>
              <p:nvPr/>
            </p:nvSpPr>
            <p:spPr>
              <a:xfrm>
                <a:off x="861771" y="1300380"/>
                <a:ext cx="10468456" cy="1846659"/>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算法效率分析框架</a:t>
                </a:r>
                <a:endParaRPr lang="en-US" altLang="zh-CN"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首先确定算法</a:t>
                </a:r>
                <a:r>
                  <a:rPr lang="zh-CN" altLang="en-US" sz="2000" b="1">
                    <a:solidFill>
                      <a:srgbClr val="C00000"/>
                    </a:solidFill>
                    <a:latin typeface="+mn-ea"/>
                  </a:rPr>
                  <a:t>输入规模</a:t>
                </a:r>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度</a:t>
                </a:r>
                <a:r>
                  <a:rPr lang="zh-CN" altLang="en-US" sz="2000" b="1">
                    <a:solidFill>
                      <a:srgbClr val="002060"/>
                    </a:solidFill>
                    <a:latin typeface="楷体" panose="02010609060101010101" pitchFamily="49" charset="-122"/>
                    <a:ea typeface="楷体" panose="02010609060101010101" pitchFamily="49" charset="-122"/>
                  </a:rPr>
                  <a:t>量，其次确定算法的</a:t>
                </a:r>
                <a:r>
                  <a:rPr lang="zh-CN" altLang="en-US" sz="2000" b="1">
                    <a:solidFill>
                      <a:srgbClr val="C00000"/>
                    </a:solidFill>
                    <a:latin typeface="+mn-ea"/>
                  </a:rPr>
                  <a:t>基本操作</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找出</a:t>
                </a:r>
                <a:r>
                  <a:rPr lang="zh-CN" altLang="en-US" sz="2000" b="1">
                    <a:solidFill>
                      <a:srgbClr val="C00000"/>
                    </a:solidFill>
                    <a:latin typeface="+mn-ea"/>
                  </a:rPr>
                  <a:t>执行次数最多</a:t>
                </a:r>
                <a:r>
                  <a:rPr lang="zh-CN" altLang="en-US" sz="2000" b="1">
                    <a:solidFill>
                      <a:srgbClr val="002060"/>
                    </a:solidFill>
                    <a:latin typeface="楷体" panose="02010609060101010101" pitchFamily="49" charset="-122"/>
                    <a:ea typeface="楷体" panose="02010609060101010101" pitchFamily="49" charset="-122"/>
                  </a:rPr>
                  <a:t>的基本操作，给出它与算法输入规模的</a:t>
                </a:r>
                <a:r>
                  <a:rPr lang="zh-CN" altLang="en-US" sz="2000" b="1">
                    <a:solidFill>
                      <a:srgbClr val="C00000"/>
                    </a:solidFill>
                    <a:latin typeface="+mn-ea"/>
                  </a:rPr>
                  <a:t>函数关系</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假定基本操作的运行时间与输入规模无关，使用大</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𝑶</m:t>
                    </m:r>
                  </m:oMath>
                </a14:m>
                <a:r>
                  <a:rPr lang="zh-CN" altLang="en-US" sz="2000" b="1">
                    <a:solidFill>
                      <a:srgbClr val="002060"/>
                    </a:solidFill>
                    <a:latin typeface="楷体" panose="02010609060101010101" pitchFamily="49" charset="-122"/>
                    <a:ea typeface="楷体" panose="02010609060101010101" pitchFamily="49" charset="-122"/>
                  </a:rPr>
                  <a:t>记号给出该函数增长情况的</a:t>
                </a:r>
                <a:r>
                  <a:rPr lang="zh-CN" altLang="en-US" sz="2000" b="1">
                    <a:solidFill>
                      <a:srgbClr val="C00000"/>
                    </a:solidFill>
                    <a:latin typeface="+mn-ea"/>
                  </a:rPr>
                  <a:t>上界估计</a:t>
                </a:r>
              </a:p>
            </p:txBody>
          </p:sp>
        </mc:Choice>
        <mc:Fallback xmlns="">
          <p:sp>
            <p:nvSpPr>
              <p:cNvPr id="2" name="文本框 1">
                <a:extLst>
                  <a:ext uri="{FF2B5EF4-FFF2-40B4-BE49-F238E27FC236}">
                    <a16:creationId xmlns:a16="http://schemas.microsoft.com/office/drawing/2014/main" id="{AC45C416-E24A-46CB-AD92-3E3AF87FA638}"/>
                  </a:ext>
                </a:extLst>
              </p:cNvPr>
              <p:cNvSpPr txBox="1">
                <a:spLocks noRot="1" noChangeAspect="1" noMove="1" noResize="1" noEditPoints="1" noAdjustHandles="1" noChangeArrowheads="1" noChangeShapeType="1" noTextEdit="1"/>
              </p:cNvSpPr>
              <p:nvPr/>
            </p:nvSpPr>
            <p:spPr>
              <a:xfrm>
                <a:off x="861771" y="1300380"/>
                <a:ext cx="10468456" cy="1846659"/>
              </a:xfrm>
              <a:prstGeom prst="rect">
                <a:avLst/>
              </a:prstGeom>
              <a:blipFill>
                <a:blip r:embed="rId2"/>
                <a:stretch>
                  <a:fillRect l="-524" t="-2310" r="-233" b="-528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8247EB2-A291-45A0-BAFA-E3C93325B379}"/>
              </a:ext>
            </a:extLst>
          </p:cNvPr>
          <p:cNvSpPr txBox="1"/>
          <p:nvPr/>
        </p:nvSpPr>
        <p:spPr>
          <a:xfrm>
            <a:off x="703888" y="3429000"/>
            <a:ext cx="10784221" cy="2687210"/>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000" b="1">
                <a:solidFill>
                  <a:schemeClr val="accent2">
                    <a:lumMod val="50000"/>
                  </a:schemeClr>
                </a:solidFill>
              </a:rPr>
              <a:t>实际的算法复杂度分析通常是一件不容易的事情</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很难选定合适的输入规模度量，确定基本操作和找出执行次数最多的基本操作也可能很复杂</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在确定基本操作与输入规模函数关系时，通常需要计算</a:t>
            </a:r>
            <a:r>
              <a:rPr lang="zh-CN" altLang="en-US" sz="2000" b="1">
                <a:solidFill>
                  <a:srgbClr val="C00000"/>
                </a:solidFill>
                <a:latin typeface="+mn-ea"/>
              </a:rPr>
              <a:t>求和表达式</a:t>
            </a:r>
            <a:r>
              <a:rPr lang="zh-CN" altLang="en-US" sz="2000" b="1">
                <a:solidFill>
                  <a:srgbClr val="002060"/>
                </a:solidFill>
                <a:latin typeface="楷体" panose="02010609060101010101" pitchFamily="49" charset="-122"/>
                <a:ea typeface="楷体" panose="02010609060101010101" pitchFamily="49" charset="-122"/>
              </a:rPr>
              <a:t>或求解</a:t>
            </a:r>
            <a:r>
              <a:rPr lang="zh-CN" altLang="en-US" sz="2000" b="1">
                <a:solidFill>
                  <a:srgbClr val="C00000"/>
                </a:solidFill>
                <a:latin typeface="+mn-ea"/>
              </a:rPr>
              <a:t>递推关系式</a:t>
            </a:r>
            <a:endParaRPr lang="en-US" altLang="zh-CN" sz="2000" b="1">
              <a:solidFill>
                <a:srgbClr val="C00000"/>
              </a:solidFill>
              <a:latin typeface="+mn-ea"/>
            </a:endParaRPr>
          </a:p>
          <a:p>
            <a:pPr marL="800100" lvl="1" indent="-342900">
              <a:lnSpc>
                <a:spcPts val="2800"/>
              </a:lnSpc>
              <a:spcBef>
                <a:spcPts val="600"/>
              </a:spcBef>
              <a:spcAft>
                <a:spcPts val="600"/>
              </a:spcAft>
              <a:buFont typeface="Arial" panose="020B0604020202020204" pitchFamily="34" charset="0"/>
              <a:buChar char="•"/>
            </a:pPr>
            <a:r>
              <a:rPr lang="zh-CN" altLang="en-US" sz="2000" b="1">
                <a:solidFill>
                  <a:srgbClr val="C00000"/>
                </a:solidFill>
              </a:rPr>
              <a:t>递归算法</a:t>
            </a:r>
            <a:r>
              <a:rPr lang="zh-CN" altLang="en-US" sz="2000" b="1">
                <a:solidFill>
                  <a:schemeClr val="accent6">
                    <a:lumMod val="50000"/>
                  </a:schemeClr>
                </a:solidFill>
              </a:rPr>
              <a:t>的效率分析，常常针对不同的输入规模采用</a:t>
            </a:r>
            <a:r>
              <a:rPr lang="zh-CN" altLang="en-US" sz="2000" b="1">
                <a:solidFill>
                  <a:srgbClr val="C00000"/>
                </a:solidFill>
              </a:rPr>
              <a:t>递推关系式</a:t>
            </a:r>
            <a:r>
              <a:rPr lang="zh-CN" altLang="en-US" sz="2000" b="1">
                <a:solidFill>
                  <a:schemeClr val="accent6">
                    <a:lumMod val="50000"/>
                  </a:schemeClr>
                </a:solidFill>
              </a:rPr>
              <a:t>进行建模，然后通过求解递推关系式，或者对递推关系式的解的增长情况进行估计</a:t>
            </a:r>
          </a:p>
          <a:p>
            <a:pPr marL="800100" lvl="1" indent="-342900">
              <a:lnSpc>
                <a:spcPts val="2800"/>
              </a:lnSpc>
              <a:spcBef>
                <a:spcPts val="600"/>
              </a:spcBef>
              <a:spcAft>
                <a:spcPts val="600"/>
              </a:spcAft>
              <a:buFont typeface="Arial" panose="020B0604020202020204" pitchFamily="34" charset="0"/>
              <a:buChar char="•"/>
            </a:pPr>
            <a:r>
              <a:rPr lang="zh-CN" altLang="en-US" sz="2000" b="1">
                <a:solidFill>
                  <a:srgbClr val="C00000"/>
                </a:solidFill>
              </a:rPr>
              <a:t>迭代算法</a:t>
            </a:r>
            <a:r>
              <a:rPr lang="zh-CN" altLang="en-US" sz="2000" b="1">
                <a:solidFill>
                  <a:schemeClr val="accent6">
                    <a:lumMod val="50000"/>
                  </a:schemeClr>
                </a:solidFill>
              </a:rPr>
              <a:t>有时也可使用递推关系式进行算法复杂度分析</a:t>
            </a:r>
          </a:p>
        </p:txBody>
      </p:sp>
    </p:spTree>
    <p:extLst>
      <p:ext uri="{BB962C8B-B14F-4D97-AF65-F5344CB8AC3E}">
        <p14:creationId xmlns:p14="http://schemas.microsoft.com/office/powerpoint/2010/main" val="12885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200540" y="1524954"/>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函数的增长</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算法效率分析基础</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算法复杂度基础知识</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7337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算法复杂度基础知识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常见算法复杂度分类</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0201726-C291-40DE-AE67-D6394225E07B}"/>
                  </a:ext>
                </a:extLst>
              </p:cNvPr>
              <p:cNvSpPr txBox="1"/>
              <p:nvPr/>
            </p:nvSpPr>
            <p:spPr>
              <a:xfrm>
                <a:off x="1698326" y="1519614"/>
                <a:ext cx="8795346" cy="4171719"/>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利用大</a:t>
                </a:r>
                <a14:m>
                  <m:oMath xmlns:m="http://schemas.openxmlformats.org/officeDocument/2006/math">
                    <m:r>
                      <a:rPr lang="en-US" altLang="zh-CN" sz="2400" b="1" i="0" smtClean="0">
                        <a:solidFill>
                          <a:srgbClr val="002060"/>
                        </a:solidFill>
                        <a:latin typeface="Cambria Math" panose="02040503050406030204" pitchFamily="18" charset="0"/>
                      </a:rPr>
                      <m:t>𝚯</m:t>
                    </m:r>
                  </m:oMath>
                </a14:m>
                <a:r>
                  <a:rPr lang="zh-CN" altLang="en-US" sz="2400" b="1">
                    <a:solidFill>
                      <a:srgbClr val="002060"/>
                    </a:solidFill>
                    <a:latin typeface="楷体" panose="02010609060101010101" pitchFamily="49" charset="-122"/>
                    <a:ea typeface="楷体" panose="02010609060101010101" pitchFamily="49" charset="-122"/>
                  </a:rPr>
                  <a:t>表示的函数增长的阶，通常将算法复杂度由低到高分为</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常数复杂度</a:t>
                </a:r>
                <a:r>
                  <a:rPr lang="en-US" altLang="zh-CN" sz="2400" b="1">
                    <a:solidFill>
                      <a:schemeClr val="accent6">
                        <a:lumMod val="50000"/>
                      </a:schemeClr>
                    </a:solidFill>
                  </a:rPr>
                  <a:t>(constant complexity)</a:t>
                </a:r>
                <a14:m>
                  <m:oMath xmlns:m="http://schemas.openxmlformats.org/officeDocument/2006/math">
                    <m:r>
                      <a:rPr lang="en-US" altLang="zh-CN" sz="2400" b="1" i="0" smtClean="0">
                        <a:solidFill>
                          <a:srgbClr val="C00000"/>
                        </a:solidFill>
                        <a:latin typeface="Cambria Math" panose="02040503050406030204" pitchFamily="18" charset="0"/>
                      </a:rPr>
                      <m:t>𝚯</m:t>
                    </m:r>
                    <m:d>
                      <m:dPr>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𝟏</m:t>
                        </m:r>
                      </m:e>
                    </m:d>
                  </m:oMath>
                </a14:m>
                <a:endParaRPr lang="en-US" altLang="zh-CN" sz="24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对数复杂度</a:t>
                </a:r>
                <a:r>
                  <a:rPr lang="en-US" altLang="zh-CN" sz="2400" b="1">
                    <a:solidFill>
                      <a:schemeClr val="accent6">
                        <a:lumMod val="50000"/>
                      </a:schemeClr>
                    </a:solidFill>
                  </a:rPr>
                  <a:t>(logarithmic complexity)</a:t>
                </a:r>
                <a14:m>
                  <m:oMath xmlns:m="http://schemas.openxmlformats.org/officeDocument/2006/math">
                    <m:r>
                      <a:rPr lang="en-US" altLang="zh-CN" sz="2400" b="1">
                        <a:solidFill>
                          <a:srgbClr val="C00000"/>
                        </a:solidFill>
                        <a:latin typeface="Cambria Math" panose="02040503050406030204" pitchFamily="18" charset="0"/>
                      </a:rPr>
                      <m:t>𝚯</m:t>
                    </m:r>
                    <m:d>
                      <m:dPr>
                        <m:ctrlPr>
                          <a:rPr lang="en-US" altLang="zh-CN" sz="2400" b="1" i="1">
                            <a:solidFill>
                              <a:srgbClr val="C00000"/>
                            </a:solidFill>
                            <a:latin typeface="Cambria Math" panose="02040503050406030204" pitchFamily="18" charset="0"/>
                          </a:rPr>
                        </m:ctrlPr>
                      </m:dPr>
                      <m:e>
                        <m:r>
                          <a:rPr lang="en-US" altLang="zh-CN" sz="2400" b="1">
                            <a:solidFill>
                              <a:srgbClr val="C00000"/>
                            </a:solidFill>
                            <a:latin typeface="Cambria Math" panose="02040503050406030204" pitchFamily="18" charset="0"/>
                          </a:rPr>
                          <m:t>𝐥𝐨𝐠</m:t>
                        </m:r>
                        <m:r>
                          <a:rPr lang="en-US" altLang="zh-CN" sz="2400" b="1">
                            <a:solidFill>
                              <a:srgbClr val="C00000"/>
                            </a:solidFill>
                            <a:latin typeface="Cambria Math" panose="02040503050406030204" pitchFamily="18" charset="0"/>
                          </a:rPr>
                          <m:t> </m:t>
                        </m:r>
                        <m:r>
                          <a:rPr lang="en-US" altLang="zh-CN" sz="2400" b="1">
                            <a:solidFill>
                              <a:srgbClr val="C00000"/>
                            </a:solidFill>
                            <a:latin typeface="Cambria Math" panose="02040503050406030204" pitchFamily="18" charset="0"/>
                          </a:rPr>
                          <m:t>𝒏</m:t>
                        </m:r>
                      </m:e>
                    </m:d>
                  </m:oMath>
                </a14:m>
                <a:endParaRPr lang="en-US" altLang="zh-CN" sz="2400" b="1">
                  <a:solidFill>
                    <a:srgbClr val="C00000"/>
                  </a:solidFill>
                  <a:latin typeface="Cambria Math" panose="02040503050406030204" pitchFamily="18" charset="0"/>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线性复杂度</a:t>
                </a:r>
                <a:r>
                  <a:rPr lang="en-US" altLang="zh-CN" sz="2400" b="1">
                    <a:solidFill>
                      <a:schemeClr val="accent6">
                        <a:lumMod val="50000"/>
                      </a:schemeClr>
                    </a:solidFill>
                  </a:rPr>
                  <a:t>(linear complexity)</a:t>
                </a:r>
                <a14:m>
                  <m:oMath xmlns:m="http://schemas.openxmlformats.org/officeDocument/2006/math">
                    <m:r>
                      <a:rPr lang="en-US" altLang="zh-CN" sz="2400" b="1">
                        <a:solidFill>
                          <a:srgbClr val="C00000"/>
                        </a:solidFill>
                        <a:latin typeface="Cambria Math" panose="02040503050406030204" pitchFamily="18" charset="0"/>
                      </a:rPr>
                      <m:t>𝚯</m:t>
                    </m:r>
                    <m:d>
                      <m:dPr>
                        <m:ctrlPr>
                          <a:rPr lang="en-US" altLang="zh-CN" sz="2400" b="1" i="1">
                            <a:solidFill>
                              <a:srgbClr val="C00000"/>
                            </a:solidFill>
                            <a:latin typeface="Cambria Math" panose="02040503050406030204" pitchFamily="18" charset="0"/>
                          </a:rPr>
                        </m:ctrlPr>
                      </m:dPr>
                      <m:e>
                        <m:r>
                          <a:rPr lang="en-US" altLang="zh-CN" sz="2400" b="1">
                            <a:solidFill>
                              <a:srgbClr val="C00000"/>
                            </a:solidFill>
                            <a:latin typeface="Cambria Math" panose="02040503050406030204" pitchFamily="18" charset="0"/>
                          </a:rPr>
                          <m:t>𝒏</m:t>
                        </m:r>
                      </m:e>
                    </m:d>
                  </m:oMath>
                </a14:m>
                <a:endParaRPr lang="en-US" altLang="zh-CN" sz="2400" b="1">
                  <a:solidFill>
                    <a:srgbClr val="C00000"/>
                  </a:solidFill>
                  <a:latin typeface="Cambria Math" panose="02040503050406030204" pitchFamily="18" charset="0"/>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线性对数复杂度</a:t>
                </a:r>
                <a:r>
                  <a:rPr lang="en-US" altLang="zh-CN" sz="2400" b="1">
                    <a:solidFill>
                      <a:schemeClr val="accent6">
                        <a:lumMod val="50000"/>
                      </a:schemeClr>
                    </a:solidFill>
                  </a:rPr>
                  <a:t>(linearithmic complexity)</a:t>
                </a:r>
                <a14:m>
                  <m:oMath xmlns:m="http://schemas.openxmlformats.org/officeDocument/2006/math">
                    <m:r>
                      <a:rPr lang="en-US" altLang="zh-CN" sz="2400" b="1">
                        <a:solidFill>
                          <a:srgbClr val="C00000"/>
                        </a:solidFill>
                        <a:latin typeface="Cambria Math" panose="02040503050406030204" pitchFamily="18" charset="0"/>
                      </a:rPr>
                      <m:t>𝚯</m:t>
                    </m:r>
                    <m:d>
                      <m:dPr>
                        <m:ctrlPr>
                          <a:rPr lang="en-US" altLang="zh-CN" sz="2400" b="1" i="1">
                            <a:solidFill>
                              <a:srgbClr val="C00000"/>
                            </a:solidFill>
                            <a:latin typeface="Cambria Math" panose="02040503050406030204" pitchFamily="18" charset="0"/>
                          </a:rPr>
                        </m:ctrlPr>
                      </m:dPr>
                      <m:e>
                        <m:r>
                          <a:rPr lang="en-US" altLang="zh-CN" sz="2400" b="1">
                            <a:solidFill>
                              <a:srgbClr val="C00000"/>
                            </a:solidFill>
                            <a:latin typeface="Cambria Math" panose="02040503050406030204" pitchFamily="18" charset="0"/>
                          </a:rPr>
                          <m:t>𝒏</m:t>
                        </m:r>
                        <m:r>
                          <a:rPr lang="en-US" altLang="zh-CN" sz="2400" b="1">
                            <a:solidFill>
                              <a:srgbClr val="C00000"/>
                            </a:solidFill>
                            <a:latin typeface="Cambria Math" panose="02040503050406030204" pitchFamily="18" charset="0"/>
                          </a:rPr>
                          <m:t>𝐥𝐨𝐠</m:t>
                        </m:r>
                        <m:r>
                          <a:rPr lang="en-US" altLang="zh-CN" sz="2400" b="1">
                            <a:solidFill>
                              <a:srgbClr val="C00000"/>
                            </a:solidFill>
                            <a:latin typeface="Cambria Math" panose="02040503050406030204" pitchFamily="18" charset="0"/>
                          </a:rPr>
                          <m:t> </m:t>
                        </m:r>
                        <m:r>
                          <a:rPr lang="en-US" altLang="zh-CN" sz="2400" b="1">
                            <a:solidFill>
                              <a:srgbClr val="C00000"/>
                            </a:solidFill>
                            <a:latin typeface="Cambria Math" panose="02040503050406030204" pitchFamily="18" charset="0"/>
                          </a:rPr>
                          <m:t>𝒏</m:t>
                        </m:r>
                      </m:e>
                    </m:d>
                  </m:oMath>
                </a14:m>
                <a:endParaRPr lang="en-US" altLang="zh-CN" sz="2400" b="1">
                  <a:solidFill>
                    <a:srgbClr val="C00000"/>
                  </a:solidFill>
                  <a:latin typeface="Cambria Math" panose="02040503050406030204" pitchFamily="18" charset="0"/>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多项式复杂度</a:t>
                </a:r>
                <a:r>
                  <a:rPr lang="en-US" altLang="zh-CN" sz="2400" b="1">
                    <a:solidFill>
                      <a:schemeClr val="accent6">
                        <a:lumMod val="50000"/>
                      </a:schemeClr>
                    </a:solidFill>
                  </a:rPr>
                  <a:t>(polynomial complexity)</a:t>
                </a:r>
                <a14:m>
                  <m:oMath xmlns:m="http://schemas.openxmlformats.org/officeDocument/2006/math">
                    <m:r>
                      <a:rPr lang="en-US" altLang="zh-CN" sz="2400" b="1">
                        <a:solidFill>
                          <a:srgbClr val="C00000"/>
                        </a:solidFill>
                        <a:latin typeface="Cambria Math" panose="02040503050406030204" pitchFamily="18" charset="0"/>
                      </a:rPr>
                      <m:t>𝚯</m:t>
                    </m:r>
                    <m:d>
                      <m:dPr>
                        <m:ctrlPr>
                          <a:rPr lang="en-US" altLang="zh-CN" sz="2400" b="1" i="1">
                            <a:solidFill>
                              <a:srgbClr val="C00000"/>
                            </a:solidFill>
                            <a:latin typeface="Cambria Math" panose="02040503050406030204" pitchFamily="18" charset="0"/>
                          </a:rPr>
                        </m:ctrlPr>
                      </m:dPr>
                      <m:e>
                        <m:sSup>
                          <m:sSupPr>
                            <m:ctrlPr>
                              <a:rPr lang="en-US" altLang="zh-CN" sz="2400" b="1" i="1">
                                <a:solidFill>
                                  <a:srgbClr val="C00000"/>
                                </a:solidFill>
                                <a:latin typeface="Cambria Math" panose="02040503050406030204" pitchFamily="18" charset="0"/>
                              </a:rPr>
                            </m:ctrlPr>
                          </m:sSupPr>
                          <m:e>
                            <m:r>
                              <a:rPr lang="en-US" altLang="zh-CN" sz="2400" b="1">
                                <a:solidFill>
                                  <a:srgbClr val="C00000"/>
                                </a:solidFill>
                                <a:latin typeface="Cambria Math" panose="02040503050406030204" pitchFamily="18" charset="0"/>
                              </a:rPr>
                              <m:t>𝒏</m:t>
                            </m:r>
                          </m:e>
                          <m:sup>
                            <m:r>
                              <a:rPr lang="en-US" altLang="zh-CN" sz="2400" b="1">
                                <a:solidFill>
                                  <a:srgbClr val="C00000"/>
                                </a:solidFill>
                                <a:latin typeface="Cambria Math" panose="02040503050406030204" pitchFamily="18" charset="0"/>
                              </a:rPr>
                              <m:t>𝒃</m:t>
                            </m:r>
                          </m:sup>
                        </m:sSup>
                      </m:e>
                    </m:d>
                  </m:oMath>
                </a14:m>
                <a:endParaRPr lang="en-US" altLang="zh-CN" sz="2400" b="1">
                  <a:solidFill>
                    <a:srgbClr val="C00000"/>
                  </a:solidFill>
                  <a:latin typeface="Cambria Math" panose="02040503050406030204" pitchFamily="18" charset="0"/>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指数复杂度</a:t>
                </a:r>
                <a:r>
                  <a:rPr lang="en-US" altLang="zh-CN" sz="2400" b="1">
                    <a:solidFill>
                      <a:schemeClr val="accent6">
                        <a:lumMod val="50000"/>
                      </a:schemeClr>
                    </a:solidFill>
                  </a:rPr>
                  <a:t>(exponential complexity)</a:t>
                </a:r>
                <a14:m>
                  <m:oMath xmlns:m="http://schemas.openxmlformats.org/officeDocument/2006/math">
                    <m:r>
                      <a:rPr lang="en-US" altLang="zh-CN" sz="2400" b="1">
                        <a:solidFill>
                          <a:srgbClr val="C00000"/>
                        </a:solidFill>
                        <a:latin typeface="Cambria Math" panose="02040503050406030204" pitchFamily="18" charset="0"/>
                      </a:rPr>
                      <m:t>𝚯</m:t>
                    </m:r>
                    <m:d>
                      <m:dPr>
                        <m:ctrlPr>
                          <a:rPr lang="en-US" altLang="zh-CN" sz="2400" b="1" i="1">
                            <a:solidFill>
                              <a:srgbClr val="C00000"/>
                            </a:solidFill>
                            <a:latin typeface="Cambria Math" panose="02040503050406030204" pitchFamily="18" charset="0"/>
                          </a:rPr>
                        </m:ctrlPr>
                      </m:dPr>
                      <m:e>
                        <m:sSup>
                          <m:sSupPr>
                            <m:ctrlPr>
                              <a:rPr lang="en-US" altLang="zh-CN" sz="2400" b="1" i="1">
                                <a:solidFill>
                                  <a:srgbClr val="C00000"/>
                                </a:solidFill>
                                <a:latin typeface="Cambria Math" panose="02040503050406030204" pitchFamily="18" charset="0"/>
                              </a:rPr>
                            </m:ctrlPr>
                          </m:sSupPr>
                          <m:e>
                            <m:r>
                              <a:rPr lang="en-US" altLang="zh-CN" sz="2400" b="1">
                                <a:solidFill>
                                  <a:srgbClr val="C00000"/>
                                </a:solidFill>
                                <a:latin typeface="Cambria Math" panose="02040503050406030204" pitchFamily="18" charset="0"/>
                              </a:rPr>
                              <m:t>𝒃</m:t>
                            </m:r>
                          </m:e>
                          <m:sup>
                            <m:r>
                              <a:rPr lang="en-US" altLang="zh-CN" sz="2400" b="1">
                                <a:solidFill>
                                  <a:srgbClr val="C00000"/>
                                </a:solidFill>
                                <a:latin typeface="Cambria Math" panose="02040503050406030204" pitchFamily="18" charset="0"/>
                              </a:rPr>
                              <m:t>𝒏</m:t>
                            </m:r>
                          </m:sup>
                        </m:sSup>
                      </m:e>
                    </m:d>
                    <m:r>
                      <a:rPr lang="en-US" altLang="zh-CN" sz="2400" b="1">
                        <a:solidFill>
                          <a:srgbClr val="C00000"/>
                        </a:solidFill>
                        <a:latin typeface="Cambria Math" panose="02040503050406030204" pitchFamily="18" charset="0"/>
                      </a:rPr>
                      <m:t>, </m:t>
                    </m:r>
                    <m:r>
                      <a:rPr lang="en-US" altLang="zh-CN" sz="2400" b="1">
                        <a:solidFill>
                          <a:srgbClr val="C00000"/>
                        </a:solidFill>
                        <a:latin typeface="Cambria Math" panose="02040503050406030204" pitchFamily="18" charset="0"/>
                      </a:rPr>
                      <m:t>𝒃</m:t>
                    </m:r>
                    <m:r>
                      <a:rPr lang="en-US" altLang="zh-CN" sz="2400" b="1">
                        <a:solidFill>
                          <a:srgbClr val="C00000"/>
                        </a:solidFill>
                        <a:latin typeface="Cambria Math" panose="02040503050406030204" pitchFamily="18" charset="0"/>
                      </a:rPr>
                      <m:t> &gt; </m:t>
                    </m:r>
                    <m:r>
                      <a:rPr lang="en-US" altLang="zh-CN" sz="2400" b="1">
                        <a:solidFill>
                          <a:srgbClr val="C00000"/>
                        </a:solidFill>
                        <a:latin typeface="Cambria Math" panose="02040503050406030204" pitchFamily="18" charset="0"/>
                      </a:rPr>
                      <m:t>𝟏</m:t>
                    </m:r>
                  </m:oMath>
                </a14:m>
                <a:endParaRPr lang="en-US" altLang="zh-CN" sz="2400" b="1">
                  <a:solidFill>
                    <a:srgbClr val="C00000"/>
                  </a:solidFill>
                  <a:latin typeface="Cambria Math" panose="02040503050406030204" pitchFamily="18" charset="0"/>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阶乘复杂度</a:t>
                </a:r>
                <a:r>
                  <a:rPr lang="en-US" altLang="zh-CN" sz="2400" b="1">
                    <a:solidFill>
                      <a:schemeClr val="accent6">
                        <a:lumMod val="50000"/>
                      </a:schemeClr>
                    </a:solidFill>
                  </a:rPr>
                  <a:t>(factorial complexity)</a:t>
                </a:r>
                <a14:m>
                  <m:oMath xmlns:m="http://schemas.openxmlformats.org/officeDocument/2006/math">
                    <m:r>
                      <a:rPr lang="en-US" altLang="zh-CN" sz="2400" b="1">
                        <a:solidFill>
                          <a:srgbClr val="C00000"/>
                        </a:solidFill>
                        <a:latin typeface="Cambria Math" panose="02040503050406030204" pitchFamily="18" charset="0"/>
                      </a:rPr>
                      <m:t>𝚯</m:t>
                    </m:r>
                    <m:d>
                      <m:dPr>
                        <m:ctrlPr>
                          <a:rPr lang="en-US" altLang="zh-CN" sz="2400" b="1" i="1">
                            <a:solidFill>
                              <a:srgbClr val="C00000"/>
                            </a:solidFill>
                            <a:latin typeface="Cambria Math" panose="02040503050406030204" pitchFamily="18" charset="0"/>
                          </a:rPr>
                        </m:ctrlPr>
                      </m:dPr>
                      <m:e>
                        <m:r>
                          <a:rPr lang="en-US" altLang="zh-CN" sz="2400" b="1">
                            <a:solidFill>
                              <a:srgbClr val="C00000"/>
                            </a:solidFill>
                            <a:latin typeface="Cambria Math" panose="02040503050406030204" pitchFamily="18" charset="0"/>
                          </a:rPr>
                          <m:t>𝒏</m:t>
                        </m:r>
                        <m:r>
                          <a:rPr lang="en-US" altLang="zh-CN" sz="2400" b="1">
                            <a:solidFill>
                              <a:srgbClr val="C00000"/>
                            </a:solidFill>
                            <a:latin typeface="Cambria Math" panose="02040503050406030204" pitchFamily="18" charset="0"/>
                          </a:rPr>
                          <m:t>!</m:t>
                        </m:r>
                      </m:e>
                    </m:d>
                  </m:oMath>
                </a14:m>
                <a:endParaRPr lang="en-US" altLang="zh-CN" sz="2400" b="1">
                  <a:solidFill>
                    <a:srgbClr val="C00000"/>
                  </a:solidFill>
                  <a:latin typeface="Cambria Math" panose="02040503050406030204" pitchFamily="18" charset="0"/>
                </a:endParaRPr>
              </a:p>
            </p:txBody>
          </p:sp>
        </mc:Choice>
        <mc:Fallback xmlns="">
          <p:sp>
            <p:nvSpPr>
              <p:cNvPr id="2" name="文本框 1">
                <a:extLst>
                  <a:ext uri="{FF2B5EF4-FFF2-40B4-BE49-F238E27FC236}">
                    <a16:creationId xmlns:a16="http://schemas.microsoft.com/office/drawing/2014/main" id="{20201726-C291-40DE-AE67-D6394225E07B}"/>
                  </a:ext>
                </a:extLst>
              </p:cNvPr>
              <p:cNvSpPr txBox="1">
                <a:spLocks noRot="1" noChangeAspect="1" noMove="1" noResize="1" noEditPoints="1" noAdjustHandles="1" noChangeArrowheads="1" noChangeShapeType="1" noTextEdit="1"/>
              </p:cNvSpPr>
              <p:nvPr/>
            </p:nvSpPr>
            <p:spPr>
              <a:xfrm>
                <a:off x="1698326" y="1519614"/>
                <a:ext cx="8795346" cy="4171719"/>
              </a:xfrm>
              <a:prstGeom prst="rect">
                <a:avLst/>
              </a:prstGeom>
              <a:blipFill>
                <a:blip r:embed="rId2"/>
                <a:stretch>
                  <a:fillRect l="-1110" t="-1606" b="-24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0414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算法复杂度基础知识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复杂度分类及其典型算法</a:t>
            </a:r>
          </a:p>
        </p:txBody>
      </p:sp>
      <p:pic>
        <p:nvPicPr>
          <p:cNvPr id="2" name="图片 1">
            <a:extLst>
              <a:ext uri="{FF2B5EF4-FFF2-40B4-BE49-F238E27FC236}">
                <a16:creationId xmlns:a16="http://schemas.microsoft.com/office/drawing/2014/main" id="{9A0B94A6-6AEE-47D5-AF7A-A2D3C76A84E9}"/>
              </a:ext>
            </a:extLst>
          </p:cNvPr>
          <p:cNvPicPr>
            <a:picLocks noChangeAspect="1"/>
          </p:cNvPicPr>
          <p:nvPr/>
        </p:nvPicPr>
        <p:blipFill>
          <a:blip r:embed="rId2"/>
          <a:stretch>
            <a:fillRect/>
          </a:stretch>
        </p:blipFill>
        <p:spPr>
          <a:xfrm>
            <a:off x="651262" y="1255540"/>
            <a:ext cx="10889473" cy="4907620"/>
          </a:xfrm>
          <a:prstGeom prst="rect">
            <a:avLst/>
          </a:prstGeom>
        </p:spPr>
      </p:pic>
    </p:spTree>
    <p:extLst>
      <p:ext uri="{BB962C8B-B14F-4D97-AF65-F5344CB8AC3E}">
        <p14:creationId xmlns:p14="http://schemas.microsoft.com/office/powerpoint/2010/main" val="4266735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算法复杂度基础知识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不同复杂度算法运行时间的增长情况</a:t>
            </a:r>
          </a:p>
        </p:txBody>
      </p:sp>
      <p:pic>
        <p:nvPicPr>
          <p:cNvPr id="2" name="图片 1">
            <a:extLst>
              <a:ext uri="{FF2B5EF4-FFF2-40B4-BE49-F238E27FC236}">
                <a16:creationId xmlns:a16="http://schemas.microsoft.com/office/drawing/2014/main" id="{DD095AA8-C398-4850-A77C-FC71C7B954BB}"/>
              </a:ext>
            </a:extLst>
          </p:cNvPr>
          <p:cNvPicPr>
            <a:picLocks noChangeAspect="1"/>
          </p:cNvPicPr>
          <p:nvPr/>
        </p:nvPicPr>
        <p:blipFill>
          <a:blip r:embed="rId2"/>
          <a:stretch>
            <a:fillRect/>
          </a:stretch>
        </p:blipFill>
        <p:spPr>
          <a:xfrm>
            <a:off x="611792" y="1365490"/>
            <a:ext cx="9304074" cy="3351734"/>
          </a:xfrm>
          <a:prstGeom prst="rect">
            <a:avLst/>
          </a:prstGeom>
        </p:spPr>
      </p:pic>
      <p:sp>
        <p:nvSpPr>
          <p:cNvPr id="3" name="文本框 2">
            <a:extLst>
              <a:ext uri="{FF2B5EF4-FFF2-40B4-BE49-F238E27FC236}">
                <a16:creationId xmlns:a16="http://schemas.microsoft.com/office/drawing/2014/main" id="{B60634DE-443B-4B18-80D8-F52189812611}"/>
              </a:ext>
            </a:extLst>
          </p:cNvPr>
          <p:cNvSpPr txBox="1"/>
          <p:nvPr/>
        </p:nvSpPr>
        <p:spPr>
          <a:xfrm>
            <a:off x="611792" y="996156"/>
            <a:ext cx="6578417"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下表给出了不同算法复杂度的代表函数的一些典型函数值</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2A9C7BA-7755-41B9-AC3B-5069936A36F7}"/>
                  </a:ext>
                </a:extLst>
              </p:cNvPr>
              <p:cNvSpPr txBox="1"/>
              <p:nvPr/>
            </p:nvSpPr>
            <p:spPr>
              <a:xfrm>
                <a:off x="9516775" y="2947378"/>
                <a:ext cx="2063431" cy="1200329"/>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标记为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表明该函数值已经大到现在多数数值软件都无法提供准确值</a:t>
                </a:r>
              </a:p>
            </p:txBody>
          </p:sp>
        </mc:Choice>
        <mc:Fallback xmlns="">
          <p:sp>
            <p:nvSpPr>
              <p:cNvPr id="4" name="文本框 3">
                <a:extLst>
                  <a:ext uri="{FF2B5EF4-FFF2-40B4-BE49-F238E27FC236}">
                    <a16:creationId xmlns:a16="http://schemas.microsoft.com/office/drawing/2014/main" id="{72A9C7BA-7755-41B9-AC3B-5069936A36F7}"/>
                  </a:ext>
                </a:extLst>
              </p:cNvPr>
              <p:cNvSpPr txBox="1">
                <a:spLocks noRot="1" noChangeAspect="1" noMove="1" noResize="1" noEditPoints="1" noAdjustHandles="1" noChangeArrowheads="1" noChangeShapeType="1" noTextEdit="1"/>
              </p:cNvSpPr>
              <p:nvPr/>
            </p:nvSpPr>
            <p:spPr>
              <a:xfrm>
                <a:off x="9516775" y="2947378"/>
                <a:ext cx="2063431" cy="1200329"/>
              </a:xfrm>
              <a:prstGeom prst="rect">
                <a:avLst/>
              </a:prstGeom>
              <a:blipFill>
                <a:blip r:embed="rId3"/>
                <a:stretch>
                  <a:fillRect l="-2360" t="-2538" r="-885" b="-7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E34537-32F0-455C-91AC-09482ED03D1C}"/>
                  </a:ext>
                </a:extLst>
              </p:cNvPr>
              <p:cNvSpPr txBox="1"/>
              <p:nvPr/>
            </p:nvSpPr>
            <p:spPr>
              <a:xfrm>
                <a:off x="603023" y="4788109"/>
                <a:ext cx="9764564" cy="1582228"/>
              </a:xfrm>
              <a:prstGeom prst="rect">
                <a:avLst/>
              </a:prstGeom>
              <a:solidFill>
                <a:schemeClr val="accent5">
                  <a:lumMod val="20000"/>
                  <a:lumOff val="80000"/>
                  <a:alpha val="25000"/>
                </a:schemeClr>
              </a:solidFill>
            </p:spPr>
            <p:txBody>
              <a:bodyPr wrap="square" rtlCol="0">
                <a:spAutoFit/>
              </a:bodyPr>
              <a:lstStyle/>
              <a:p>
                <a:pPr>
                  <a:spcBef>
                    <a:spcPts val="600"/>
                  </a:spcBef>
                  <a:spcAft>
                    <a:spcPts val="300"/>
                  </a:spcAft>
                </a:pPr>
                <a:r>
                  <a:rPr lang="zh-CN" altLang="en-US" b="1">
                    <a:solidFill>
                      <a:srgbClr val="002060"/>
                    </a:solidFill>
                    <a:latin typeface="楷体" panose="02010609060101010101" pitchFamily="49" charset="-122"/>
                    <a:ea typeface="楷体" panose="02010609060101010101" pitchFamily="49" charset="-122"/>
                  </a:rPr>
                  <a:t>不同复杂度算法运行时间随输入规模增长而增长的情况（假定计算机</a:t>
                </a:r>
                <a:r>
                  <a:rPr lang="en-US" altLang="zh-CN" b="1">
                    <a:solidFill>
                      <a:srgbClr val="002060"/>
                    </a:solidFill>
                    <a:latin typeface="楷体" panose="02010609060101010101" pitchFamily="49" charset="-122"/>
                    <a:ea typeface="楷体" panose="02010609060101010101" pitchFamily="49" charset="-122"/>
                  </a:rPr>
                  <a:t>1</a:t>
                </a:r>
                <a:r>
                  <a:rPr lang="zh-CN" altLang="en-US" b="1">
                    <a:solidFill>
                      <a:srgbClr val="002060"/>
                    </a:solidFill>
                    <a:latin typeface="楷体" panose="02010609060101010101" pitchFamily="49" charset="-122"/>
                    <a:ea typeface="楷体" panose="02010609060101010101" pitchFamily="49" charset="-122"/>
                  </a:rPr>
                  <a:t>秒可做</a:t>
                </a:r>
                <a:r>
                  <a:rPr lang="en-US" altLang="zh-CN" b="1">
                    <a:solidFill>
                      <a:srgbClr val="002060"/>
                    </a:solidFill>
                    <a:latin typeface="楷体" panose="02010609060101010101" pitchFamily="49" charset="-122"/>
                    <a:ea typeface="楷体" panose="02010609060101010101" pitchFamily="49" charset="-122"/>
                  </a:rPr>
                  <a:t>1</a:t>
                </a:r>
                <a:r>
                  <a:rPr lang="zh-CN" altLang="en-US" b="1">
                    <a:solidFill>
                      <a:srgbClr val="002060"/>
                    </a:solidFill>
                    <a:latin typeface="楷体" panose="02010609060101010101" pitchFamily="49" charset="-122"/>
                    <a:ea typeface="楷体" panose="02010609060101010101" pitchFamily="49" charset="-122"/>
                  </a:rPr>
                  <a:t>万亿次基本操作）</a:t>
                </a:r>
              </a:p>
              <a:p>
                <a:pPr marL="285750" indent="-285750">
                  <a:spcBef>
                    <a:spcPts val="600"/>
                  </a:spcBef>
                  <a:spcAft>
                    <a:spcPts val="300"/>
                  </a:spcAft>
                  <a:buFont typeface="Arial" panose="020B0604020202020204" pitchFamily="34" charset="0"/>
                  <a:buChar char="•"/>
                </a:pPr>
                <a14:m>
                  <m:oMath xmlns:m="http://schemas.openxmlformats.org/officeDocument/2006/math">
                    <m:r>
                      <a:rPr lang="en-US" altLang="zh-CN" b="1" i="0" smtClean="0">
                        <a:solidFill>
                          <a:schemeClr val="accent6">
                            <a:lumMod val="50000"/>
                          </a:schemeClr>
                        </a:solidFill>
                        <a:latin typeface="Cambria Math" panose="02040503050406030204" pitchFamily="18" charset="0"/>
                      </a:rPr>
                      <m:t>𝚯</m:t>
                    </m:r>
                    <m:d>
                      <m:dPr>
                        <m:ctrlPr>
                          <a:rPr lang="en-US" altLang="zh-CN" b="1" i="1" smtClean="0">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𝒏</m:t>
                        </m:r>
                      </m:e>
                    </m:d>
                  </m:oMath>
                </a14:m>
                <a:r>
                  <a:rPr lang="zh-CN" altLang="en-US" b="1">
                    <a:solidFill>
                      <a:schemeClr val="accent6">
                        <a:lumMod val="50000"/>
                      </a:schemeClr>
                    </a:solidFill>
                  </a:rPr>
                  <a:t>的算法，输入规模是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𝟏</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𝟎</m:t>
                        </m:r>
                      </m:e>
                      <m:sup>
                        <m:r>
                          <a:rPr lang="en-US" altLang="zh-CN" b="1" i="1" smtClean="0">
                            <a:solidFill>
                              <a:schemeClr val="accent6">
                                <a:lumMod val="50000"/>
                              </a:schemeClr>
                            </a:solidFill>
                            <a:latin typeface="Cambria Math" panose="02040503050406030204" pitchFamily="18" charset="0"/>
                          </a:rPr>
                          <m:t>𝟔</m:t>
                        </m:r>
                      </m:sup>
                    </m:sSup>
                  </m:oMath>
                </a14:m>
                <a:r>
                  <a:rPr lang="zh-CN" altLang="en-US" b="1">
                    <a:solidFill>
                      <a:schemeClr val="accent6">
                        <a:lumMod val="50000"/>
                      </a:schemeClr>
                    </a:solidFill>
                  </a:rPr>
                  <a:t>时，可在</a:t>
                </a:r>
                <a14:m>
                  <m:oMath xmlns:m="http://schemas.openxmlformats.org/officeDocument/2006/math">
                    <m:r>
                      <a:rPr lang="en-US" altLang="zh-CN" b="1" i="1" smtClean="0">
                        <a:solidFill>
                          <a:srgbClr val="C00000"/>
                        </a:solidFill>
                        <a:latin typeface="Cambria Math" panose="02040503050406030204" pitchFamily="18" charset="0"/>
                      </a:rPr>
                      <m:t>𝟏</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𝟎</m:t>
                        </m:r>
                      </m:e>
                      <m:sup>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𝟔</m:t>
                        </m:r>
                      </m:sup>
                    </m:sSup>
                  </m:oMath>
                </a14:m>
                <a:r>
                  <a:rPr lang="zh-CN" altLang="en-US" b="1">
                    <a:solidFill>
                      <a:srgbClr val="C00000"/>
                    </a:solidFill>
                  </a:rPr>
                  <a:t>秒</a:t>
                </a:r>
                <a:r>
                  <a:rPr lang="zh-CN" altLang="en-US" b="1">
                    <a:solidFill>
                      <a:schemeClr val="accent6">
                        <a:lumMod val="50000"/>
                      </a:schemeClr>
                    </a:solidFill>
                  </a:rPr>
                  <a:t>内完成</a:t>
                </a:r>
              </a:p>
              <a:p>
                <a:pPr marL="285750" indent="-285750">
                  <a:spcBef>
                    <a:spcPts val="600"/>
                  </a:spcBef>
                  <a:spcAft>
                    <a:spcPts val="300"/>
                  </a:spcAft>
                  <a:buFont typeface="Arial" panose="020B0604020202020204" pitchFamily="34" charset="0"/>
                  <a:buChar char="•"/>
                </a:pPr>
                <a14:m>
                  <m:oMath xmlns:m="http://schemas.openxmlformats.org/officeDocument/2006/math">
                    <m:r>
                      <a:rPr lang="en-US" altLang="zh-CN" b="1" i="0" smtClean="0">
                        <a:solidFill>
                          <a:schemeClr val="accent6">
                            <a:lumMod val="50000"/>
                          </a:schemeClr>
                        </a:solidFill>
                        <a:latin typeface="Cambria Math" panose="02040503050406030204" pitchFamily="18" charset="0"/>
                      </a:rPr>
                      <m:t>𝚯</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a:solidFill>
                                  <a:schemeClr val="accent6">
                                    <a:lumMod val="50000"/>
                                  </a:schemeClr>
                                </a:solidFill>
                                <a:latin typeface="Cambria Math" panose="02040503050406030204" pitchFamily="18" charset="0"/>
                              </a:rPr>
                              <m:t>𝒏</m:t>
                            </m:r>
                          </m:e>
                          <m:sup>
                            <m:r>
                              <a:rPr lang="en-US" altLang="zh-CN" b="1" i="1">
                                <a:solidFill>
                                  <a:schemeClr val="accent6">
                                    <a:lumMod val="50000"/>
                                  </a:schemeClr>
                                </a:solidFill>
                                <a:latin typeface="Cambria Math" panose="02040503050406030204" pitchFamily="18" charset="0"/>
                              </a:rPr>
                              <m:t>𝟑</m:t>
                            </m:r>
                          </m:sup>
                        </m:sSup>
                      </m:e>
                    </m:d>
                  </m:oMath>
                </a14:m>
                <a:r>
                  <a:rPr lang="zh-CN" altLang="en-US" b="1">
                    <a:solidFill>
                      <a:schemeClr val="accent6">
                        <a:lumMod val="50000"/>
                      </a:schemeClr>
                    </a:solidFill>
                  </a:rPr>
                  <a:t>的算法，输入规模是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𝟏</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𝟎</m:t>
                        </m:r>
                      </m:e>
                      <m:sup>
                        <m:r>
                          <a:rPr lang="en-US" altLang="zh-CN" b="1" i="1" smtClean="0">
                            <a:solidFill>
                              <a:schemeClr val="accent6">
                                <a:lumMod val="50000"/>
                              </a:schemeClr>
                            </a:solidFill>
                            <a:latin typeface="Cambria Math" panose="02040503050406030204" pitchFamily="18" charset="0"/>
                          </a:rPr>
                          <m:t>𝟔</m:t>
                        </m:r>
                      </m:sup>
                    </m:sSup>
                  </m:oMath>
                </a14:m>
                <a:r>
                  <a:rPr lang="zh-CN" altLang="en-US" b="1">
                    <a:solidFill>
                      <a:schemeClr val="accent6">
                        <a:lumMod val="50000"/>
                      </a:schemeClr>
                    </a:solidFill>
                  </a:rPr>
                  <a:t>时，需要</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𝟎</m:t>
                        </m:r>
                      </m:e>
                      <m:sup>
                        <m:r>
                          <a:rPr lang="en-US" altLang="zh-CN" b="1" i="1" smtClean="0">
                            <a:solidFill>
                              <a:schemeClr val="accent6">
                                <a:lumMod val="50000"/>
                              </a:schemeClr>
                            </a:solidFill>
                            <a:latin typeface="Cambria Math" panose="02040503050406030204" pitchFamily="18" charset="0"/>
                          </a:rPr>
                          <m:t>𝟔</m:t>
                        </m:r>
                      </m:sup>
                    </m:sSup>
                  </m:oMath>
                </a14:m>
                <a:r>
                  <a:rPr lang="zh-CN" altLang="en-US" b="1">
                    <a:solidFill>
                      <a:schemeClr val="accent6">
                        <a:lumMod val="50000"/>
                      </a:schemeClr>
                    </a:solidFill>
                  </a:rPr>
                  <a:t>秒</a:t>
                </a:r>
                <a14:m>
                  <m:oMath xmlns:m="http://schemas.openxmlformats.org/officeDocument/2006/math">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𝟐𝟕𝟕</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𝟖</m:t>
                    </m:r>
                  </m:oMath>
                </a14:m>
                <a:r>
                  <a:rPr lang="zh-CN" altLang="en-US" b="1">
                    <a:solidFill>
                      <a:srgbClr val="C00000"/>
                    </a:solidFill>
                    <a:latin typeface="Cambria Math" panose="02040503050406030204" pitchFamily="18" charset="0"/>
                  </a:rPr>
                  <a:t>小时</a:t>
                </a:r>
                <a:r>
                  <a:rPr lang="zh-CN" altLang="en-US" b="1">
                    <a:solidFill>
                      <a:schemeClr val="accent6">
                        <a:lumMod val="50000"/>
                      </a:schemeClr>
                    </a:solidFill>
                  </a:rPr>
                  <a:t>完成</a:t>
                </a:r>
              </a:p>
              <a:p>
                <a:pPr marL="285750" indent="-285750">
                  <a:spcBef>
                    <a:spcPts val="600"/>
                  </a:spcBef>
                  <a:spcAft>
                    <a:spcPts val="300"/>
                  </a:spcAft>
                  <a:buFont typeface="Arial" panose="020B0604020202020204" pitchFamily="34" charset="0"/>
                  <a:buChar char="•"/>
                </a:pPr>
                <a14:m>
                  <m:oMath xmlns:m="http://schemas.openxmlformats.org/officeDocument/2006/math">
                    <m:r>
                      <a:rPr lang="en-US" altLang="zh-CN" b="1" i="0" smtClean="0">
                        <a:solidFill>
                          <a:schemeClr val="accent6">
                            <a:lumMod val="50000"/>
                          </a:schemeClr>
                        </a:solidFill>
                        <a:latin typeface="Cambria Math" panose="02040503050406030204" pitchFamily="18" charset="0"/>
                      </a:rPr>
                      <m:t>𝚯</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a:solidFill>
                                  <a:schemeClr val="accent6">
                                    <a:lumMod val="50000"/>
                                  </a:schemeClr>
                                </a:solidFill>
                                <a:latin typeface="Cambria Math" panose="02040503050406030204" pitchFamily="18" charset="0"/>
                              </a:rPr>
                              <m:t>𝟐</m:t>
                            </m:r>
                          </m:e>
                          <m:sup>
                            <m:r>
                              <a:rPr lang="en-US" altLang="zh-CN" b="1" i="1">
                                <a:solidFill>
                                  <a:schemeClr val="accent6">
                                    <a:lumMod val="50000"/>
                                  </a:schemeClr>
                                </a:solidFill>
                                <a:latin typeface="Cambria Math" panose="02040503050406030204" pitchFamily="18" charset="0"/>
                              </a:rPr>
                              <m:t>𝒏</m:t>
                            </m:r>
                          </m:sup>
                        </m:sSup>
                      </m:e>
                    </m:d>
                  </m:oMath>
                </a14:m>
                <a:r>
                  <a:rPr lang="zh-CN" altLang="en-US" b="1">
                    <a:solidFill>
                      <a:schemeClr val="accent6">
                        <a:lumMod val="50000"/>
                      </a:schemeClr>
                    </a:solidFill>
                  </a:rPr>
                  <a:t>的算法，输入规模只是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𝟏</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𝟎</m:t>
                        </m:r>
                      </m:e>
                      <m:sup>
                        <m:r>
                          <a:rPr lang="en-US" altLang="zh-CN" b="1" i="1" smtClean="0">
                            <a:solidFill>
                              <a:schemeClr val="accent6">
                                <a:lumMod val="50000"/>
                              </a:schemeClr>
                            </a:solidFill>
                            <a:latin typeface="Cambria Math" panose="02040503050406030204" pitchFamily="18" charset="0"/>
                          </a:rPr>
                          <m:t>𝟐</m:t>
                        </m:r>
                      </m:sup>
                    </m:sSup>
                  </m:oMath>
                </a14:m>
                <a:r>
                  <a:rPr lang="zh-CN" altLang="en-US" b="1">
                    <a:solidFill>
                      <a:schemeClr val="accent6">
                        <a:lumMod val="50000"/>
                      </a:schemeClr>
                    </a:solidFill>
                  </a:rPr>
                  <a:t>时，需要大概</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𝟐𝟕</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𝟎</m:t>
                        </m:r>
                      </m:e>
                      <m:sup>
                        <m:r>
                          <a:rPr lang="en-US" altLang="zh-CN" b="1" i="1" smtClean="0">
                            <a:solidFill>
                              <a:schemeClr val="accent6">
                                <a:lumMod val="50000"/>
                              </a:schemeClr>
                            </a:solidFill>
                            <a:latin typeface="Cambria Math" panose="02040503050406030204" pitchFamily="18" charset="0"/>
                          </a:rPr>
                          <m:t>𝟏𝟖</m:t>
                        </m:r>
                      </m:sup>
                    </m:sSup>
                  </m:oMath>
                </a14:m>
                <a:r>
                  <a:rPr lang="zh-CN" altLang="en-US" b="1">
                    <a:solidFill>
                      <a:schemeClr val="accent6">
                        <a:lumMod val="50000"/>
                      </a:schemeClr>
                    </a:solidFill>
                  </a:rPr>
                  <a:t>秒</a:t>
                </a:r>
                <a14:m>
                  <m:oMath xmlns:m="http://schemas.openxmlformats.org/officeDocument/2006/math">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𝟒𝟎𝟎</m:t>
                    </m:r>
                  </m:oMath>
                </a14:m>
                <a:r>
                  <a:rPr lang="zh-CN" altLang="en-US" b="1">
                    <a:solidFill>
                      <a:srgbClr val="C00000"/>
                    </a:solidFill>
                    <a:latin typeface="Cambria Math" panose="02040503050406030204" pitchFamily="18" charset="0"/>
                  </a:rPr>
                  <a:t>亿年</a:t>
                </a:r>
                <a:r>
                  <a:rPr lang="zh-CN" altLang="en-US" b="1">
                    <a:solidFill>
                      <a:schemeClr val="accent6">
                        <a:lumMod val="50000"/>
                      </a:schemeClr>
                    </a:solidFill>
                  </a:rPr>
                  <a:t>才完成</a:t>
                </a:r>
              </a:p>
            </p:txBody>
          </p:sp>
        </mc:Choice>
        <mc:Fallback xmlns="">
          <p:sp>
            <p:nvSpPr>
              <p:cNvPr id="6" name="文本框 5">
                <a:extLst>
                  <a:ext uri="{FF2B5EF4-FFF2-40B4-BE49-F238E27FC236}">
                    <a16:creationId xmlns:a16="http://schemas.microsoft.com/office/drawing/2014/main" id="{0DE34537-32F0-455C-91AC-09482ED03D1C}"/>
                  </a:ext>
                </a:extLst>
              </p:cNvPr>
              <p:cNvSpPr txBox="1">
                <a:spLocks noRot="1" noChangeAspect="1" noMove="1" noResize="1" noEditPoints="1" noAdjustHandles="1" noChangeArrowheads="1" noChangeShapeType="1" noTextEdit="1"/>
              </p:cNvSpPr>
              <p:nvPr/>
            </p:nvSpPr>
            <p:spPr>
              <a:xfrm>
                <a:off x="603023" y="4788109"/>
                <a:ext cx="9764564" cy="1582228"/>
              </a:xfrm>
              <a:prstGeom prst="rect">
                <a:avLst/>
              </a:prstGeom>
              <a:blipFill>
                <a:blip r:embed="rId4"/>
                <a:stretch>
                  <a:fillRect l="-562" t="-1923" r="-1436" b="-576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CC370C2-829F-4DBA-9EB2-2BC2F96C029A}"/>
              </a:ext>
            </a:extLst>
          </p:cNvPr>
          <p:cNvSpPr txBox="1"/>
          <p:nvPr/>
        </p:nvSpPr>
        <p:spPr>
          <a:xfrm>
            <a:off x="8485060" y="5175597"/>
            <a:ext cx="2063430" cy="553998"/>
          </a:xfrm>
          <a:prstGeom prst="rect">
            <a:avLst/>
          </a:prstGeom>
          <a:solidFill>
            <a:schemeClr val="accent4">
              <a:lumMod val="20000"/>
              <a:lumOff val="80000"/>
            </a:schemeClr>
          </a:solidFill>
        </p:spPr>
        <p:txBody>
          <a:bodyPr wrap="square" tIns="0" bIns="0" rtlCol="0">
            <a:spAutoFit/>
          </a:bodyPr>
          <a:lstStyle/>
          <a:p>
            <a:r>
              <a:rPr lang="zh-CN" altLang="en-US" b="1">
                <a:solidFill>
                  <a:schemeClr val="accent2">
                    <a:lumMod val="50000"/>
                  </a:schemeClr>
                </a:solidFill>
              </a:rPr>
              <a:t>目前普通个人电脑大约千亿次每秒！</a:t>
            </a:r>
          </a:p>
        </p:txBody>
      </p:sp>
    </p:spTree>
    <p:extLst>
      <p:ext uri="{BB962C8B-B14F-4D97-AF65-F5344CB8AC3E}">
        <p14:creationId xmlns:p14="http://schemas.microsoft.com/office/powerpoint/2010/main" val="707148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算法复杂度基础知识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可解问题和不可解问题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5E1AC05-F967-4450-84CD-D5A88A7DC069}"/>
                  </a:ext>
                </a:extLst>
              </p:cNvPr>
              <p:cNvSpPr txBox="1"/>
              <p:nvPr/>
            </p:nvSpPr>
            <p:spPr>
              <a:xfrm>
                <a:off x="1074474" y="1243858"/>
                <a:ext cx="4558845" cy="1456361"/>
              </a:xfrm>
              <a:prstGeom prst="rect">
                <a:avLst/>
              </a:prstGeom>
              <a:solidFill>
                <a:schemeClr val="accent5">
                  <a:lumMod val="20000"/>
                  <a:lumOff val="80000"/>
                  <a:alpha val="50000"/>
                </a:schemeClr>
              </a:solidFill>
            </p:spPr>
            <p:txBody>
              <a:bodyPr wrap="square" rtlCol="0">
                <a:spAutoFit/>
              </a:bodyPr>
              <a:lstStyle/>
              <a:p>
                <a:pPr>
                  <a:lnSpc>
                    <a:spcPts val="3200"/>
                  </a:lnSpc>
                  <a:spcBef>
                    <a:spcPts val="600"/>
                  </a:spcBef>
                  <a:spcAft>
                    <a:spcPts val="600"/>
                  </a:spcAft>
                </a:pPr>
                <a:r>
                  <a:rPr lang="zh-CN" altLang="en-US" sz="2400" b="1">
                    <a:solidFill>
                      <a:srgbClr val="C00000"/>
                    </a:solidFill>
                  </a:rPr>
                  <a:t>易解问题</a:t>
                </a:r>
                <a:r>
                  <a:rPr lang="en-US" altLang="zh-CN" sz="2400" b="1">
                    <a:solidFill>
                      <a:srgbClr val="C00000"/>
                    </a:solidFill>
                  </a:rPr>
                  <a:t>(tractable problem)</a:t>
                </a:r>
              </a:p>
              <a:p>
                <a:pPr>
                  <a:lnSpc>
                    <a:spcPts val="32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最坏情况下存在复杂度为多项式</a:t>
                </a:r>
                <a14:m>
                  <m:oMath xmlns:m="http://schemas.openxmlformats.org/officeDocument/2006/math">
                    <m:r>
                      <a:rPr lang="en-US" altLang="zh-CN" sz="2000" b="1" i="1" smtClean="0">
                        <a:solidFill>
                          <a:srgbClr val="002060"/>
                        </a:solidFill>
                        <a:latin typeface="Cambria Math" panose="02040503050406030204" pitchFamily="18" charset="0"/>
                      </a:rPr>
                      <m:t>𝑶</m:t>
                    </m:r>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𝒃</m:t>
                            </m:r>
                          </m:sup>
                        </m:sSup>
                      </m:e>
                    </m:d>
                  </m:oMath>
                </a14:m>
                <a:r>
                  <a:rPr lang="zh-CN" altLang="en-US" sz="2000" b="1">
                    <a:solidFill>
                      <a:srgbClr val="002060"/>
                    </a:solidFill>
                    <a:latin typeface="楷体" panose="02010609060101010101" pitchFamily="49" charset="-122"/>
                    <a:ea typeface="楷体" panose="02010609060101010101" pitchFamily="49" charset="-122"/>
                  </a:rPr>
                  <a:t>算法进行求解的问题</a:t>
                </a:r>
              </a:p>
            </p:txBody>
          </p:sp>
        </mc:Choice>
        <mc:Fallback xmlns="">
          <p:sp>
            <p:nvSpPr>
              <p:cNvPr id="2" name="文本框 1">
                <a:extLst>
                  <a:ext uri="{FF2B5EF4-FFF2-40B4-BE49-F238E27FC236}">
                    <a16:creationId xmlns:a16="http://schemas.microsoft.com/office/drawing/2014/main" id="{75E1AC05-F967-4450-84CD-D5A88A7DC069}"/>
                  </a:ext>
                </a:extLst>
              </p:cNvPr>
              <p:cNvSpPr txBox="1">
                <a:spLocks noRot="1" noChangeAspect="1" noMove="1" noResize="1" noEditPoints="1" noAdjustHandles="1" noChangeArrowheads="1" noChangeShapeType="1" noTextEdit="1"/>
              </p:cNvSpPr>
              <p:nvPr/>
            </p:nvSpPr>
            <p:spPr>
              <a:xfrm>
                <a:off x="1074474" y="1243858"/>
                <a:ext cx="4558845" cy="1456361"/>
              </a:xfrm>
              <a:prstGeom prst="rect">
                <a:avLst/>
              </a:prstGeom>
              <a:blipFill>
                <a:blip r:embed="rId2"/>
                <a:stretch>
                  <a:fillRect l="-2005" t="-1674" b="-376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98F7FA7-65D0-423D-9AA8-1DCFA52F910B}"/>
              </a:ext>
            </a:extLst>
          </p:cNvPr>
          <p:cNvSpPr txBox="1"/>
          <p:nvPr/>
        </p:nvSpPr>
        <p:spPr>
          <a:xfrm>
            <a:off x="6413959" y="1256939"/>
            <a:ext cx="4703567" cy="1443280"/>
          </a:xfrm>
          <a:prstGeom prst="rect">
            <a:avLst/>
          </a:prstGeom>
          <a:solidFill>
            <a:srgbClr val="EEF5FB"/>
          </a:solidFill>
        </p:spPr>
        <p:txBody>
          <a:bodyPr wrap="square" rtlCol="0">
            <a:spAutoFit/>
          </a:bodyPr>
          <a:lstStyle/>
          <a:p>
            <a:pPr>
              <a:lnSpc>
                <a:spcPts val="3200"/>
              </a:lnSpc>
              <a:spcBef>
                <a:spcPts val="600"/>
              </a:spcBef>
              <a:spcAft>
                <a:spcPts val="600"/>
              </a:spcAft>
            </a:pPr>
            <a:r>
              <a:rPr lang="zh-CN" altLang="en-US" sz="2400" b="1">
                <a:solidFill>
                  <a:srgbClr val="C00000"/>
                </a:solidFill>
              </a:rPr>
              <a:t>非易解问题</a:t>
            </a:r>
            <a:r>
              <a:rPr lang="en-US" altLang="zh-CN" sz="2400" b="1">
                <a:solidFill>
                  <a:srgbClr val="C00000"/>
                </a:solidFill>
              </a:rPr>
              <a:t>(intractable problem)</a:t>
            </a:r>
          </a:p>
          <a:p>
            <a:pPr>
              <a:lnSpc>
                <a:spcPts val="32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最坏情况下尚不存在复杂度为多项式算法进行求解的问题</a:t>
            </a:r>
          </a:p>
        </p:txBody>
      </p:sp>
      <p:sp>
        <p:nvSpPr>
          <p:cNvPr id="4" name="文本框 3">
            <a:extLst>
              <a:ext uri="{FF2B5EF4-FFF2-40B4-BE49-F238E27FC236}">
                <a16:creationId xmlns:a16="http://schemas.microsoft.com/office/drawing/2014/main" id="{A8F859F7-E47F-40D5-B13D-AA309AB0B107}"/>
              </a:ext>
            </a:extLst>
          </p:cNvPr>
          <p:cNvSpPr txBox="1"/>
          <p:nvPr/>
        </p:nvSpPr>
        <p:spPr>
          <a:xfrm>
            <a:off x="673191" y="2852817"/>
            <a:ext cx="6228210"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可解</a:t>
            </a:r>
            <a:r>
              <a:rPr lang="en-US" altLang="zh-CN" sz="2000" b="1">
                <a:solidFill>
                  <a:schemeClr val="accent2">
                    <a:lumMod val="50000"/>
                  </a:schemeClr>
                </a:solidFill>
              </a:rPr>
              <a:t>(solvable)</a:t>
            </a:r>
            <a:r>
              <a:rPr lang="zh-CN" altLang="en-US" sz="2000" b="1">
                <a:solidFill>
                  <a:schemeClr val="accent2">
                    <a:lumMod val="50000"/>
                  </a:schemeClr>
                </a:solidFill>
              </a:rPr>
              <a:t>问题：存在计算机算法进行求解的问题</a:t>
            </a:r>
          </a:p>
        </p:txBody>
      </p:sp>
      <p:sp>
        <p:nvSpPr>
          <p:cNvPr id="6" name="文本框 5">
            <a:extLst>
              <a:ext uri="{FF2B5EF4-FFF2-40B4-BE49-F238E27FC236}">
                <a16:creationId xmlns:a16="http://schemas.microsoft.com/office/drawing/2014/main" id="{69A7993C-0265-48DD-8E52-D79C5BD064EB}"/>
              </a:ext>
            </a:extLst>
          </p:cNvPr>
          <p:cNvSpPr txBox="1"/>
          <p:nvPr/>
        </p:nvSpPr>
        <p:spPr>
          <a:xfrm>
            <a:off x="673191" y="4451387"/>
            <a:ext cx="3875045" cy="861774"/>
          </a:xfrm>
          <a:prstGeom prst="rect">
            <a:avLst/>
          </a:prstGeom>
          <a:solidFill>
            <a:schemeClr val="accent4">
              <a:lumMod val="20000"/>
              <a:lumOff val="80000"/>
            </a:schemeClr>
          </a:solidFill>
        </p:spPr>
        <p:txBody>
          <a:bodyPr wrap="square" rtlCol="0">
            <a:spAutoFit/>
          </a:bodyPr>
          <a:lstStyle/>
          <a:p>
            <a:pPr algn="ctr">
              <a:spcBef>
                <a:spcPts val="600"/>
              </a:spcBef>
              <a:spcAft>
                <a:spcPts val="600"/>
              </a:spcAft>
            </a:pPr>
            <a:r>
              <a:rPr lang="zh-CN" altLang="en-US" sz="2000" b="1">
                <a:solidFill>
                  <a:schemeClr val="accent2">
                    <a:lumMod val="50000"/>
                  </a:schemeClr>
                </a:solidFill>
              </a:rPr>
              <a:t>不可解问题</a:t>
            </a:r>
            <a:r>
              <a:rPr lang="en-US" altLang="zh-CN" sz="2000" b="1">
                <a:solidFill>
                  <a:schemeClr val="accent2">
                    <a:lumMod val="50000"/>
                  </a:schemeClr>
                </a:solidFill>
              </a:rPr>
              <a:t>(unsolvable problem)</a:t>
            </a:r>
          </a:p>
          <a:p>
            <a:pPr algn="ctr">
              <a:spcBef>
                <a:spcPts val="600"/>
              </a:spcBef>
              <a:spcAft>
                <a:spcPts val="600"/>
              </a:spcAft>
            </a:pPr>
            <a:r>
              <a:rPr lang="zh-CN" altLang="en-US" sz="2000" b="1">
                <a:solidFill>
                  <a:schemeClr val="accent2">
                    <a:lumMod val="50000"/>
                  </a:schemeClr>
                </a:solidFill>
              </a:rPr>
              <a:t>不可计算的问题</a:t>
            </a:r>
          </a:p>
        </p:txBody>
      </p:sp>
      <p:grpSp>
        <p:nvGrpSpPr>
          <p:cNvPr id="14" name="组合 13">
            <a:extLst>
              <a:ext uri="{FF2B5EF4-FFF2-40B4-BE49-F238E27FC236}">
                <a16:creationId xmlns:a16="http://schemas.microsoft.com/office/drawing/2014/main" id="{F540FA11-F1E4-445D-86EA-94A37FB12329}"/>
              </a:ext>
            </a:extLst>
          </p:cNvPr>
          <p:cNvGrpSpPr/>
          <p:nvPr/>
        </p:nvGrpSpPr>
        <p:grpSpPr>
          <a:xfrm>
            <a:off x="5058803" y="3409531"/>
            <a:ext cx="6558683" cy="2945486"/>
            <a:chOff x="5058803" y="3429001"/>
            <a:chExt cx="6558683" cy="2945486"/>
          </a:xfrm>
        </p:grpSpPr>
        <p:sp>
          <p:nvSpPr>
            <p:cNvPr id="11" name="文本框 10">
              <a:extLst>
                <a:ext uri="{FF2B5EF4-FFF2-40B4-BE49-F238E27FC236}">
                  <a16:creationId xmlns:a16="http://schemas.microsoft.com/office/drawing/2014/main" id="{B01B4BDF-0F0F-4DEA-9F1C-2F0AC6303756}"/>
                </a:ext>
              </a:extLst>
            </p:cNvPr>
            <p:cNvSpPr txBox="1"/>
            <p:nvPr/>
          </p:nvSpPr>
          <p:spPr>
            <a:xfrm>
              <a:off x="5144322" y="3525688"/>
              <a:ext cx="6374487" cy="132343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图灵停机问题</a:t>
              </a:r>
              <a:r>
                <a:rPr lang="en-US" altLang="zh-CN" sz="2000" b="1">
                  <a:solidFill>
                    <a:srgbClr val="C00000"/>
                  </a:solidFill>
                </a:rPr>
                <a:t>(Truing Halting problem)</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不存在通用算法判定任意计算机程序的执行会否终止</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许多不可解问题都可归结为</a:t>
              </a:r>
              <a:r>
                <a:rPr lang="en-US" altLang="zh-CN" sz="2000" b="1">
                  <a:solidFill>
                    <a:schemeClr val="accent6">
                      <a:lumMod val="50000"/>
                    </a:schemeClr>
                  </a:solidFill>
                </a:rPr>
                <a:t>(reduce to)</a:t>
              </a:r>
              <a:r>
                <a:rPr lang="zh-CN" altLang="en-US" sz="2000" b="1">
                  <a:solidFill>
                    <a:schemeClr val="accent6">
                      <a:lumMod val="50000"/>
                    </a:schemeClr>
                  </a:solidFill>
                </a:rPr>
                <a:t>图灵停机问题</a:t>
              </a:r>
            </a:p>
          </p:txBody>
        </p:sp>
        <p:sp>
          <p:nvSpPr>
            <p:cNvPr id="12" name="文本框 11">
              <a:extLst>
                <a:ext uri="{FF2B5EF4-FFF2-40B4-BE49-F238E27FC236}">
                  <a16:creationId xmlns:a16="http://schemas.microsoft.com/office/drawing/2014/main" id="{F0889B2B-BC59-4B4D-B4A0-D0A605272937}"/>
                </a:ext>
              </a:extLst>
            </p:cNvPr>
            <p:cNvSpPr txBox="1"/>
            <p:nvPr/>
          </p:nvSpPr>
          <p:spPr>
            <a:xfrm>
              <a:off x="5144322" y="4966038"/>
              <a:ext cx="6374487" cy="132343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一阶逻辑公式的可满足性问题</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不存在通用算法判定任意一个一阶公式是否可满足</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一阶逻辑公式的可满足性问题可归结为图灵停机问题</a:t>
              </a:r>
            </a:p>
          </p:txBody>
        </p:sp>
        <p:sp>
          <p:nvSpPr>
            <p:cNvPr id="13" name="矩形: 圆角 12">
              <a:extLst>
                <a:ext uri="{FF2B5EF4-FFF2-40B4-BE49-F238E27FC236}">
                  <a16:creationId xmlns:a16="http://schemas.microsoft.com/office/drawing/2014/main" id="{2795E629-DD75-47E9-8C15-849A978C3D04}"/>
                </a:ext>
              </a:extLst>
            </p:cNvPr>
            <p:cNvSpPr/>
            <p:nvPr/>
          </p:nvSpPr>
          <p:spPr>
            <a:xfrm>
              <a:off x="5058803" y="3429001"/>
              <a:ext cx="6558683" cy="2945486"/>
            </a:xfrm>
            <a:prstGeom prst="roundRect">
              <a:avLst>
                <a:gd name="adj" fmla="val 454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箭头: 右 14">
            <a:extLst>
              <a:ext uri="{FF2B5EF4-FFF2-40B4-BE49-F238E27FC236}">
                <a16:creationId xmlns:a16="http://schemas.microsoft.com/office/drawing/2014/main" id="{B45E497A-66C7-4523-80DA-72A0EACF06DD}"/>
              </a:ext>
            </a:extLst>
          </p:cNvPr>
          <p:cNvSpPr/>
          <p:nvPr/>
        </p:nvSpPr>
        <p:spPr>
          <a:xfrm>
            <a:off x="4539108" y="4829657"/>
            <a:ext cx="506537" cy="1169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1579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算法复杂度基础知识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t>P</a:t>
            </a:r>
            <a:r>
              <a:rPr lang="zh-CN" altLang="en-US"/>
              <a:t>问题和</a:t>
            </a:r>
            <a:r>
              <a:rPr lang="en-US" altLang="zh-CN" b="1"/>
              <a:t>NP</a:t>
            </a:r>
            <a:r>
              <a:rPr lang="zh-CN" altLang="en-US"/>
              <a:t>问题</a:t>
            </a:r>
          </a:p>
        </p:txBody>
      </p:sp>
      <p:sp>
        <p:nvSpPr>
          <p:cNvPr id="2" name="文本框 1">
            <a:extLst>
              <a:ext uri="{FF2B5EF4-FFF2-40B4-BE49-F238E27FC236}">
                <a16:creationId xmlns:a16="http://schemas.microsoft.com/office/drawing/2014/main" id="{47CF63A5-C28D-4401-8BC4-ACB32950C65B}"/>
              </a:ext>
            </a:extLst>
          </p:cNvPr>
          <p:cNvSpPr txBox="1"/>
          <p:nvPr/>
        </p:nvSpPr>
        <p:spPr>
          <a:xfrm>
            <a:off x="836554" y="1213349"/>
            <a:ext cx="10518889" cy="1785104"/>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计算复杂性理论</a:t>
            </a:r>
            <a:r>
              <a:rPr lang="en-US" altLang="zh-CN" sz="2000" b="1">
                <a:solidFill>
                  <a:srgbClr val="002060"/>
                </a:solidFill>
                <a:latin typeface="+mn-ea"/>
              </a:rPr>
              <a:t>(Computational Complexity Theory)</a:t>
            </a:r>
            <a:r>
              <a:rPr lang="zh-CN" altLang="en-US" sz="2000" b="1">
                <a:solidFill>
                  <a:srgbClr val="002060"/>
                </a:solidFill>
                <a:latin typeface="楷体" panose="02010609060101010101" pitchFamily="49" charset="-122"/>
                <a:ea typeface="楷体" panose="02010609060101010101" pitchFamily="49" charset="-122"/>
              </a:rPr>
              <a:t>将易解问题也称为</a:t>
            </a:r>
            <a:r>
              <a:rPr lang="en-US" altLang="zh-CN" sz="2000" b="1">
                <a:solidFill>
                  <a:srgbClr val="002060"/>
                </a:solidFill>
                <a:latin typeface="+mn-ea"/>
              </a:rPr>
              <a:t>P</a:t>
            </a:r>
            <a:r>
              <a:rPr lang="zh-CN" altLang="en-US" sz="2000" b="1">
                <a:solidFill>
                  <a:srgbClr val="002060"/>
                </a:solidFill>
                <a:latin typeface="楷体" panose="02010609060101010101" pitchFamily="49" charset="-122"/>
                <a:ea typeface="楷体" panose="02010609060101010101" pitchFamily="49" charset="-122"/>
              </a:rPr>
              <a:t>类问题</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指</a:t>
            </a:r>
            <a:r>
              <a:rPr lang="zh-CN" altLang="en-US" sz="2000" b="1">
                <a:solidFill>
                  <a:srgbClr val="C00000"/>
                </a:solidFill>
              </a:rPr>
              <a:t>确定性图灵机</a:t>
            </a:r>
            <a:r>
              <a:rPr lang="en-US" altLang="zh-CN" sz="2000" b="1">
                <a:solidFill>
                  <a:schemeClr val="accent6">
                    <a:lumMod val="50000"/>
                  </a:schemeClr>
                </a:solidFill>
              </a:rPr>
              <a:t>(Deterministic Turing Machine)</a:t>
            </a:r>
            <a:r>
              <a:rPr lang="zh-CN" altLang="en-US" sz="2000" b="1">
                <a:solidFill>
                  <a:schemeClr val="accent6">
                    <a:lumMod val="50000"/>
                  </a:schemeClr>
                </a:solidFill>
              </a:rPr>
              <a:t>多项式时间内可解问题</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对应的是</a:t>
            </a:r>
            <a:r>
              <a:rPr lang="en-US" altLang="zh-CN" sz="2000" b="1">
                <a:solidFill>
                  <a:srgbClr val="002060"/>
                </a:solidFill>
                <a:latin typeface="+mn-ea"/>
              </a:rPr>
              <a:t>NP</a:t>
            </a:r>
            <a:r>
              <a:rPr lang="zh-CN" altLang="en-US" sz="2000" b="1">
                <a:solidFill>
                  <a:srgbClr val="002060"/>
                </a:solidFill>
                <a:latin typeface="楷体" panose="02010609060101010101" pitchFamily="49" charset="-122"/>
                <a:ea typeface="楷体" panose="02010609060101010101" pitchFamily="49" charset="-122"/>
              </a:rPr>
              <a:t>类问题，这里</a:t>
            </a:r>
            <a:r>
              <a:rPr lang="en-US" altLang="zh-CN" sz="2000" b="1">
                <a:solidFill>
                  <a:srgbClr val="C00000"/>
                </a:solidFill>
                <a:latin typeface="+mn-ea"/>
              </a:rPr>
              <a:t>NP</a:t>
            </a:r>
            <a:r>
              <a:rPr lang="zh-CN" altLang="en-US" sz="2000" b="1">
                <a:solidFill>
                  <a:srgbClr val="002060"/>
                </a:solidFill>
                <a:latin typeface="楷体" panose="02010609060101010101" pitchFamily="49" charset="-122"/>
                <a:ea typeface="楷体" panose="02010609060101010101" pitchFamily="49" charset="-122"/>
              </a:rPr>
              <a:t>表示“</a:t>
            </a:r>
            <a:r>
              <a:rPr lang="zh-CN" altLang="en-US" sz="2000" b="1">
                <a:solidFill>
                  <a:srgbClr val="C00000"/>
                </a:solidFill>
                <a:latin typeface="+mn-ea"/>
              </a:rPr>
              <a:t>非确定性多项式</a:t>
            </a:r>
            <a:r>
              <a:rPr lang="en-US" altLang="zh-CN" sz="2000" b="1">
                <a:solidFill>
                  <a:srgbClr val="002060"/>
                </a:solidFill>
                <a:latin typeface="+mn-ea"/>
              </a:rPr>
              <a:t>(non-deterministic polynomial)</a:t>
            </a:r>
            <a:r>
              <a:rPr lang="zh-CN" altLang="en-US" sz="2000" b="1">
                <a:solidFill>
                  <a:srgbClr val="002060"/>
                </a:solidFill>
                <a:latin typeface="楷体" panose="02010609060101010101" pitchFamily="49" charset="-122"/>
                <a:ea typeface="楷体" panose="02010609060101010101" pitchFamily="49" charset="-122"/>
              </a:rPr>
              <a:t>复杂度”</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指</a:t>
            </a:r>
            <a:r>
              <a:rPr lang="zh-CN" altLang="en-US" sz="2000" b="1">
                <a:solidFill>
                  <a:srgbClr val="C00000"/>
                </a:solidFill>
              </a:rPr>
              <a:t>非确定性图灵机</a:t>
            </a:r>
            <a:r>
              <a:rPr lang="en-US" altLang="zh-CN" sz="2000" b="1">
                <a:solidFill>
                  <a:schemeClr val="accent6">
                    <a:lumMod val="50000"/>
                  </a:schemeClr>
                </a:solidFill>
              </a:rPr>
              <a:t>(Non-deterministic Turing Machine)</a:t>
            </a:r>
            <a:r>
              <a:rPr lang="zh-CN" altLang="en-US" sz="2000" b="1">
                <a:solidFill>
                  <a:schemeClr val="accent6">
                    <a:lumMod val="50000"/>
                  </a:schemeClr>
                </a:solidFill>
              </a:rPr>
              <a:t>多项式时间内可解</a:t>
            </a:r>
          </a:p>
        </p:txBody>
      </p:sp>
      <p:sp>
        <p:nvSpPr>
          <p:cNvPr id="3" name="文本框 2">
            <a:extLst>
              <a:ext uri="{FF2B5EF4-FFF2-40B4-BE49-F238E27FC236}">
                <a16:creationId xmlns:a16="http://schemas.microsoft.com/office/drawing/2014/main" id="{57FF3FCD-9C85-4B99-9235-F44CAAC5BC7E}"/>
              </a:ext>
            </a:extLst>
          </p:cNvPr>
          <p:cNvSpPr txBox="1"/>
          <p:nvPr/>
        </p:nvSpPr>
        <p:spPr>
          <a:xfrm>
            <a:off x="836554" y="3080044"/>
            <a:ext cx="6643106"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确定性图灵机和非确定性图灵机都是经典的理论计算模型</a:t>
            </a:r>
          </a:p>
        </p:txBody>
      </p:sp>
      <p:sp>
        <p:nvSpPr>
          <p:cNvPr id="4" name="文本框 3">
            <a:extLst>
              <a:ext uri="{FF2B5EF4-FFF2-40B4-BE49-F238E27FC236}">
                <a16:creationId xmlns:a16="http://schemas.microsoft.com/office/drawing/2014/main" id="{B25342C0-6276-41C4-910B-F59D2EB2125A}"/>
              </a:ext>
            </a:extLst>
          </p:cNvPr>
          <p:cNvSpPr txBox="1"/>
          <p:nvPr/>
        </p:nvSpPr>
        <p:spPr>
          <a:xfrm>
            <a:off x="822302" y="3776644"/>
            <a:ext cx="8209865" cy="861774"/>
          </a:xfrm>
          <a:prstGeom prst="rect">
            <a:avLst/>
          </a:prstGeom>
          <a:solidFill>
            <a:schemeClr val="accent5">
              <a:lumMod val="20000"/>
              <a:lumOff val="80000"/>
              <a:alpha val="50000"/>
            </a:schemeClr>
          </a:solid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zh-CN" sz="2000" b="1">
                <a:solidFill>
                  <a:srgbClr val="C00000"/>
                </a:solidFill>
              </a:rPr>
              <a:t>P</a:t>
            </a:r>
            <a:r>
              <a:rPr lang="zh-CN" altLang="en-US" sz="2000" b="1">
                <a:solidFill>
                  <a:srgbClr val="C00000"/>
                </a:solidFill>
              </a:rPr>
              <a:t>类问题</a:t>
            </a:r>
            <a:r>
              <a:rPr lang="zh-CN" altLang="en-US" sz="2000" b="1">
                <a:solidFill>
                  <a:schemeClr val="accent2">
                    <a:lumMod val="50000"/>
                  </a:schemeClr>
                </a:solidFill>
              </a:rPr>
              <a:t>是计算机在多项式时间内可</a:t>
            </a:r>
            <a:r>
              <a:rPr lang="zh-CN" altLang="en-US" sz="2000" b="1">
                <a:solidFill>
                  <a:srgbClr val="C00000"/>
                </a:solidFill>
              </a:rPr>
              <a:t>构造</a:t>
            </a:r>
            <a:r>
              <a:rPr lang="zh-CN" altLang="en-US" sz="2000" b="1">
                <a:solidFill>
                  <a:schemeClr val="accent2">
                    <a:lumMod val="50000"/>
                  </a:schemeClr>
                </a:solidFill>
              </a:rPr>
              <a:t>它的解的问题</a:t>
            </a:r>
          </a:p>
          <a:p>
            <a:pPr marL="342900" indent="-342900">
              <a:spcBef>
                <a:spcPts val="600"/>
              </a:spcBef>
              <a:spcAft>
                <a:spcPts val="600"/>
              </a:spcAft>
              <a:buFont typeface="Arial" panose="020B0604020202020204" pitchFamily="34" charset="0"/>
              <a:buChar char="•"/>
            </a:pPr>
            <a:r>
              <a:rPr lang="en-US" altLang="zh-CN" sz="2000" b="1">
                <a:solidFill>
                  <a:srgbClr val="C00000"/>
                </a:solidFill>
              </a:rPr>
              <a:t>NP</a:t>
            </a:r>
            <a:r>
              <a:rPr lang="zh-CN" altLang="en-US" sz="2000" b="1">
                <a:solidFill>
                  <a:srgbClr val="C00000"/>
                </a:solidFill>
              </a:rPr>
              <a:t>问题</a:t>
            </a:r>
            <a:r>
              <a:rPr lang="zh-CN" altLang="en-US" sz="2000" b="1">
                <a:solidFill>
                  <a:schemeClr val="accent2">
                    <a:lumMod val="50000"/>
                  </a:schemeClr>
                </a:solidFill>
              </a:rPr>
              <a:t>是计算机在多项式时间内能</a:t>
            </a:r>
            <a:r>
              <a:rPr lang="zh-CN" altLang="en-US" sz="2000" b="1">
                <a:solidFill>
                  <a:srgbClr val="C00000"/>
                </a:solidFill>
              </a:rPr>
              <a:t>检查候选解</a:t>
            </a:r>
            <a:r>
              <a:rPr lang="zh-CN" altLang="en-US" sz="2000" b="1">
                <a:solidFill>
                  <a:schemeClr val="accent2">
                    <a:lumMod val="50000"/>
                  </a:schemeClr>
                </a:solidFill>
              </a:rPr>
              <a:t>是否真的是解的问题</a:t>
            </a:r>
          </a:p>
        </p:txBody>
      </p:sp>
      <p:sp>
        <p:nvSpPr>
          <p:cNvPr id="6" name="文本框 5">
            <a:extLst>
              <a:ext uri="{FF2B5EF4-FFF2-40B4-BE49-F238E27FC236}">
                <a16:creationId xmlns:a16="http://schemas.microsoft.com/office/drawing/2014/main" id="{E63C0654-C31D-4C2A-924C-2B856C1FCCF4}"/>
              </a:ext>
            </a:extLst>
          </p:cNvPr>
          <p:cNvSpPr txBox="1"/>
          <p:nvPr/>
        </p:nvSpPr>
        <p:spPr>
          <a:xfrm>
            <a:off x="822302" y="4709892"/>
            <a:ext cx="7163897" cy="1323439"/>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典型的</a:t>
            </a:r>
            <a:r>
              <a:rPr lang="en-US" altLang="zh-CN" sz="2000" b="1">
                <a:solidFill>
                  <a:srgbClr val="C00000"/>
                </a:solidFill>
              </a:rPr>
              <a:t>NP</a:t>
            </a:r>
            <a:r>
              <a:rPr lang="zh-CN" altLang="en-US" sz="2000" b="1">
                <a:solidFill>
                  <a:srgbClr val="C00000"/>
                </a:solidFill>
              </a:rPr>
              <a:t>问题</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命题逻辑公式的可满足性问题</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是否存在对其中命题变量的真值赋值使得该公式的真值为真</a:t>
            </a:r>
          </a:p>
        </p:txBody>
      </p:sp>
      <p:sp>
        <p:nvSpPr>
          <p:cNvPr id="11" name="文本框 10">
            <a:extLst>
              <a:ext uri="{FF2B5EF4-FFF2-40B4-BE49-F238E27FC236}">
                <a16:creationId xmlns:a16="http://schemas.microsoft.com/office/drawing/2014/main" id="{924BF37B-B942-4EE0-A4A9-3D2A8277EBDE}"/>
              </a:ext>
            </a:extLst>
          </p:cNvPr>
          <p:cNvSpPr txBox="1"/>
          <p:nvPr/>
        </p:nvSpPr>
        <p:spPr>
          <a:xfrm>
            <a:off x="8366649" y="4709637"/>
            <a:ext cx="2988794" cy="1308179"/>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构造真值表是指数级算法，但检查对命题变量的某次真值赋值能否使用公式为真可在多项式时间内完成</a:t>
            </a:r>
          </a:p>
        </p:txBody>
      </p:sp>
    </p:spTree>
    <p:extLst>
      <p:ext uri="{BB962C8B-B14F-4D97-AF65-F5344CB8AC3E}">
        <p14:creationId xmlns:p14="http://schemas.microsoft.com/office/powerpoint/2010/main" val="3433263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算法复杂度基础知识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t>P=NP?</a:t>
            </a:r>
            <a:endParaRPr lang="zh-CN" altLang="en-US"/>
          </a:p>
        </p:txBody>
      </p:sp>
      <p:sp>
        <p:nvSpPr>
          <p:cNvPr id="12" name="文本框 11">
            <a:extLst>
              <a:ext uri="{FF2B5EF4-FFF2-40B4-BE49-F238E27FC236}">
                <a16:creationId xmlns:a16="http://schemas.microsoft.com/office/drawing/2014/main" id="{A765498A-BBB0-4B90-A0F7-D50EE7396888}"/>
              </a:ext>
            </a:extLst>
          </p:cNvPr>
          <p:cNvSpPr txBox="1"/>
          <p:nvPr/>
        </p:nvSpPr>
        <p:spPr>
          <a:xfrm>
            <a:off x="650713" y="1370778"/>
            <a:ext cx="10890572" cy="1846659"/>
          </a:xfrm>
          <a:prstGeom prst="rect">
            <a:avLst/>
          </a:prstGeom>
          <a:solidFill>
            <a:schemeClr val="accent2">
              <a:lumMod val="20000"/>
              <a:lumOff val="80000"/>
              <a:alpha val="48000"/>
            </a:schemeClr>
          </a:solidFill>
        </p:spPr>
        <p:txBody>
          <a:bodyPr wrap="square" rtlCol="0">
            <a:spAutoFit/>
          </a:bodyPr>
          <a:lstStyle/>
          <a:p>
            <a:pPr algn="ctr">
              <a:spcBef>
                <a:spcPts val="600"/>
              </a:spcBef>
              <a:spcAft>
                <a:spcPts val="600"/>
              </a:spcAft>
            </a:pPr>
            <a:r>
              <a:rPr lang="en-US" altLang="zh-CN" sz="2400" b="1">
                <a:solidFill>
                  <a:srgbClr val="C00000"/>
                </a:solidFill>
              </a:rPr>
              <a:t>NP</a:t>
            </a:r>
            <a:r>
              <a:rPr lang="zh-CN" altLang="en-US" sz="2400" b="1">
                <a:solidFill>
                  <a:srgbClr val="C00000"/>
                </a:solidFill>
              </a:rPr>
              <a:t>完全问题</a:t>
            </a:r>
            <a:r>
              <a:rPr lang="en-US" altLang="zh-CN" sz="2400" b="1">
                <a:solidFill>
                  <a:srgbClr val="C00000"/>
                </a:solidFill>
              </a:rPr>
              <a:t>(NP complete problem)</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一个问题称为</a:t>
            </a:r>
            <a:r>
              <a:rPr lang="en-US" altLang="zh-CN" sz="2000" b="1">
                <a:solidFill>
                  <a:srgbClr val="C00000"/>
                </a:solidFill>
                <a:latin typeface="+mn-ea"/>
              </a:rPr>
              <a:t>NP</a:t>
            </a:r>
            <a:r>
              <a:rPr lang="zh-CN" altLang="en-US" sz="2000" b="1">
                <a:solidFill>
                  <a:srgbClr val="C00000"/>
                </a:solidFill>
                <a:latin typeface="+mn-ea"/>
              </a:rPr>
              <a:t>完全问题</a:t>
            </a:r>
            <a:r>
              <a:rPr lang="zh-CN" altLang="en-US" sz="2000" b="1">
                <a:solidFill>
                  <a:srgbClr val="002060"/>
                </a:solidFill>
                <a:latin typeface="楷体" panose="02010609060101010101" pitchFamily="49" charset="-122"/>
                <a:ea typeface="楷体" panose="02010609060101010101" pitchFamily="49" charset="-122"/>
              </a:rPr>
              <a:t>，如果所有的</a:t>
            </a:r>
            <a:r>
              <a:rPr lang="en-US" altLang="zh-CN" sz="2000" b="1">
                <a:solidFill>
                  <a:srgbClr val="002060"/>
                </a:solidFill>
                <a:latin typeface="+mn-ea"/>
              </a:rPr>
              <a:t>NP</a:t>
            </a:r>
            <a:r>
              <a:rPr lang="zh-CN" altLang="en-US" sz="2000" b="1">
                <a:solidFill>
                  <a:srgbClr val="002060"/>
                </a:solidFill>
                <a:latin typeface="楷体" panose="02010609060101010101" pitchFamily="49" charset="-122"/>
                <a:ea typeface="楷体" panose="02010609060101010101" pitchFamily="49" charset="-122"/>
              </a:rPr>
              <a:t>问题可</a:t>
            </a:r>
            <a:r>
              <a:rPr lang="zh-CN" altLang="en-US" sz="2000" b="1">
                <a:solidFill>
                  <a:srgbClr val="C00000"/>
                </a:solidFill>
                <a:latin typeface="+mn-ea"/>
              </a:rPr>
              <a:t>归结</a:t>
            </a:r>
            <a:r>
              <a:rPr lang="zh-CN" altLang="en-US" sz="2000" b="1">
                <a:solidFill>
                  <a:srgbClr val="002060"/>
                </a:solidFill>
                <a:latin typeface="楷体" panose="02010609060101010101" pitchFamily="49" charset="-122"/>
                <a:ea typeface="楷体" panose="02010609060101010101" pitchFamily="49" charset="-122"/>
              </a:rPr>
              <a:t>为该问题</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一个</a:t>
            </a:r>
            <a:r>
              <a:rPr lang="en-US" altLang="zh-CN" sz="2000" b="1">
                <a:solidFill>
                  <a:schemeClr val="accent6">
                    <a:lumMod val="50000"/>
                  </a:schemeClr>
                </a:solidFill>
              </a:rPr>
              <a:t>NP</a:t>
            </a:r>
            <a:r>
              <a:rPr lang="zh-CN" altLang="en-US" sz="2000" b="1">
                <a:solidFill>
                  <a:schemeClr val="accent6">
                    <a:lumMod val="50000"/>
                  </a:schemeClr>
                </a:solidFill>
              </a:rPr>
              <a:t>完全问题存在多项式时间复杂度算法，则所有</a:t>
            </a:r>
            <a:r>
              <a:rPr lang="en-US" altLang="zh-CN" sz="2000" b="1">
                <a:solidFill>
                  <a:schemeClr val="accent6">
                    <a:lumMod val="50000"/>
                  </a:schemeClr>
                </a:solidFill>
              </a:rPr>
              <a:t>NP</a:t>
            </a:r>
            <a:r>
              <a:rPr lang="zh-CN" altLang="en-US" sz="2000" b="1">
                <a:solidFill>
                  <a:schemeClr val="accent6">
                    <a:lumMod val="50000"/>
                  </a:schemeClr>
                </a:solidFill>
              </a:rPr>
              <a:t>类问题都存在多项式时间复杂度算法</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可简单地认为</a:t>
            </a:r>
            <a:r>
              <a:rPr lang="en-US" altLang="zh-CN" sz="2000" b="1">
                <a:solidFill>
                  <a:schemeClr val="accent6">
                    <a:lumMod val="50000"/>
                  </a:schemeClr>
                </a:solidFill>
              </a:rPr>
              <a:t>NP</a:t>
            </a:r>
            <a:r>
              <a:rPr lang="zh-CN" altLang="en-US" sz="2000" b="1">
                <a:solidFill>
                  <a:schemeClr val="accent6">
                    <a:lumMod val="50000"/>
                  </a:schemeClr>
                </a:solidFill>
              </a:rPr>
              <a:t>完全问题是</a:t>
            </a:r>
            <a:r>
              <a:rPr lang="en-US" altLang="zh-CN" sz="2000" b="1">
                <a:solidFill>
                  <a:schemeClr val="accent6">
                    <a:lumMod val="50000"/>
                  </a:schemeClr>
                </a:solidFill>
              </a:rPr>
              <a:t>NP</a:t>
            </a:r>
            <a:r>
              <a:rPr lang="zh-CN" altLang="en-US" sz="2000" b="1">
                <a:solidFill>
                  <a:schemeClr val="accent6">
                    <a:lumMod val="50000"/>
                  </a:schemeClr>
                </a:solidFill>
              </a:rPr>
              <a:t>类问题中</a:t>
            </a:r>
            <a:r>
              <a:rPr lang="zh-CN" altLang="en-US" sz="2000" b="1">
                <a:solidFill>
                  <a:srgbClr val="C00000"/>
                </a:solidFill>
              </a:rPr>
              <a:t>最难</a:t>
            </a:r>
            <a:r>
              <a:rPr lang="zh-CN" altLang="en-US" sz="2000" b="1">
                <a:solidFill>
                  <a:schemeClr val="accent6">
                    <a:lumMod val="50000"/>
                  </a:schemeClr>
                </a:solidFill>
              </a:rPr>
              <a:t>的问题，</a:t>
            </a:r>
            <a:r>
              <a:rPr lang="en-US" altLang="zh-CN" sz="2000" b="1">
                <a:solidFill>
                  <a:schemeClr val="accent6">
                    <a:lumMod val="50000"/>
                  </a:schemeClr>
                </a:solidFill>
              </a:rPr>
              <a:t>NP</a:t>
            </a:r>
            <a:r>
              <a:rPr lang="zh-CN" altLang="en-US" sz="2000" b="1">
                <a:solidFill>
                  <a:schemeClr val="accent6">
                    <a:lumMod val="50000"/>
                  </a:schemeClr>
                </a:solidFill>
              </a:rPr>
              <a:t>完全问题通常也简称为</a:t>
            </a:r>
            <a:r>
              <a:rPr lang="en-US" altLang="zh-CN" sz="2000" b="1">
                <a:solidFill>
                  <a:srgbClr val="C00000"/>
                </a:solidFill>
              </a:rPr>
              <a:t>NPC</a:t>
            </a:r>
            <a:r>
              <a:rPr lang="zh-CN" altLang="en-US" sz="2000" b="1">
                <a:solidFill>
                  <a:srgbClr val="C00000"/>
                </a:solidFill>
              </a:rPr>
              <a:t>问题</a:t>
            </a:r>
          </a:p>
        </p:txBody>
      </p:sp>
      <p:sp>
        <p:nvSpPr>
          <p:cNvPr id="13" name="文本框 12">
            <a:extLst>
              <a:ext uri="{FF2B5EF4-FFF2-40B4-BE49-F238E27FC236}">
                <a16:creationId xmlns:a16="http://schemas.microsoft.com/office/drawing/2014/main" id="{2E90C392-08A2-4BC7-B8B5-17871F42344E}"/>
              </a:ext>
            </a:extLst>
          </p:cNvPr>
          <p:cNvSpPr txBox="1"/>
          <p:nvPr/>
        </p:nvSpPr>
        <p:spPr>
          <a:xfrm>
            <a:off x="1710660" y="3715716"/>
            <a:ext cx="8770677" cy="2062103"/>
          </a:xfrm>
          <a:prstGeom prst="rect">
            <a:avLst/>
          </a:prstGeom>
          <a:solidFill>
            <a:schemeClr val="accent4">
              <a:lumMod val="20000"/>
              <a:lumOff val="80000"/>
            </a:schemeClr>
          </a:solidFill>
        </p:spPr>
        <p:txBody>
          <a:bodyPr wrap="square" rtlCol="0">
            <a:spAutoFit/>
          </a:bodyPr>
          <a:lstStyle/>
          <a:p>
            <a:pPr algn="ctr">
              <a:spcBef>
                <a:spcPts val="600"/>
              </a:spcBef>
              <a:spcAft>
                <a:spcPts val="600"/>
              </a:spcAft>
            </a:pPr>
            <a:r>
              <a:rPr lang="en-US" altLang="zh-CN" sz="2400" b="1">
                <a:solidFill>
                  <a:srgbClr val="C00000"/>
                </a:solidFill>
              </a:rPr>
              <a:t>P = NP?</a:t>
            </a:r>
          </a:p>
          <a:p>
            <a:pPr>
              <a:lnSpc>
                <a:spcPts val="3600"/>
              </a:lnSpc>
              <a:spcBef>
                <a:spcPts val="600"/>
              </a:spcBef>
              <a:spcAft>
                <a:spcPts val="600"/>
              </a:spcAft>
            </a:pPr>
            <a:r>
              <a:rPr lang="en-US" altLang="zh-CN" sz="2400" b="1">
                <a:solidFill>
                  <a:srgbClr val="002060"/>
                </a:solidFill>
                <a:latin typeface="+mn-ea"/>
              </a:rPr>
              <a:t>NP</a:t>
            </a:r>
            <a:r>
              <a:rPr lang="zh-CN" altLang="en-US" sz="2400" b="1">
                <a:solidFill>
                  <a:srgbClr val="002060"/>
                </a:solidFill>
                <a:latin typeface="楷体" panose="02010609060101010101" pitchFamily="49" charset="-122"/>
                <a:ea typeface="楷体" panose="02010609060101010101" pitchFamily="49" charset="-122"/>
              </a:rPr>
              <a:t>类问题是否存在多项式时间复杂度算法，也即</a:t>
            </a:r>
            <a:r>
              <a:rPr lang="en-US" altLang="zh-CN" sz="2400" b="1">
                <a:solidFill>
                  <a:srgbClr val="C00000"/>
                </a:solidFill>
                <a:latin typeface="+mn-ea"/>
              </a:rPr>
              <a:t>NP</a:t>
            </a:r>
            <a:r>
              <a:rPr lang="zh-CN" altLang="en-US" sz="2400" b="1">
                <a:solidFill>
                  <a:srgbClr val="C00000"/>
                </a:solidFill>
                <a:latin typeface="楷体" panose="02010609060101010101" pitchFamily="49" charset="-122"/>
                <a:ea typeface="楷体" panose="02010609060101010101" pitchFamily="49" charset="-122"/>
              </a:rPr>
              <a:t>是否等于</a:t>
            </a:r>
            <a:r>
              <a:rPr lang="en-US" altLang="zh-CN" sz="2400" b="1">
                <a:solidFill>
                  <a:srgbClr val="C00000"/>
                </a:solidFill>
                <a:latin typeface="+mn-ea"/>
              </a:rPr>
              <a:t>P</a:t>
            </a:r>
            <a:r>
              <a:rPr lang="zh-CN" altLang="en-US" sz="2400" b="1">
                <a:solidFill>
                  <a:srgbClr val="002060"/>
                </a:solidFill>
                <a:latin typeface="楷体" panose="02010609060101010101" pitchFamily="49" charset="-122"/>
                <a:ea typeface="楷体" panose="02010609060101010101" pitchFamily="49" charset="-122"/>
              </a:rPr>
              <a:t>是计算机科学目前仍悬而未决的重要理论问题</a:t>
            </a:r>
          </a:p>
          <a:p>
            <a:pPr marL="342900" indent="-342900">
              <a:spcBef>
                <a:spcPts val="600"/>
              </a:spcBef>
              <a:spcAft>
                <a:spcPts val="600"/>
              </a:spcAft>
              <a:buFont typeface="Arial" panose="020B0604020202020204" pitchFamily="34" charset="0"/>
              <a:buChar char="•"/>
            </a:pPr>
            <a:r>
              <a:rPr lang="en-US" altLang="zh-CN" sz="2400" b="1">
                <a:solidFill>
                  <a:schemeClr val="accent6">
                    <a:lumMod val="50000"/>
                  </a:schemeClr>
                </a:solidFill>
              </a:rPr>
              <a:t>NP</a:t>
            </a:r>
            <a:r>
              <a:rPr lang="zh-CN" altLang="en-US" sz="2400" b="1">
                <a:solidFill>
                  <a:schemeClr val="accent6">
                    <a:lumMod val="50000"/>
                  </a:schemeClr>
                </a:solidFill>
              </a:rPr>
              <a:t>可理解为</a:t>
            </a:r>
            <a:r>
              <a:rPr lang="en-US" altLang="zh-CN" sz="2400" b="1">
                <a:solidFill>
                  <a:schemeClr val="accent6">
                    <a:lumMod val="50000"/>
                  </a:schemeClr>
                </a:solidFill>
              </a:rPr>
              <a:t>NP</a:t>
            </a:r>
            <a:r>
              <a:rPr lang="zh-CN" altLang="en-US" sz="2400" b="1">
                <a:solidFill>
                  <a:schemeClr val="accent6">
                    <a:lumMod val="50000"/>
                  </a:schemeClr>
                </a:solidFill>
              </a:rPr>
              <a:t>类问题构成的集合，</a:t>
            </a:r>
            <a:r>
              <a:rPr lang="en-US" altLang="zh-CN" sz="2400" b="1">
                <a:solidFill>
                  <a:schemeClr val="accent6">
                    <a:lumMod val="50000"/>
                  </a:schemeClr>
                </a:solidFill>
              </a:rPr>
              <a:t>P</a:t>
            </a:r>
            <a:r>
              <a:rPr lang="zh-CN" altLang="en-US" sz="2400" b="1">
                <a:solidFill>
                  <a:schemeClr val="accent6">
                    <a:lumMod val="50000"/>
                  </a:schemeClr>
                </a:solidFill>
              </a:rPr>
              <a:t>可理解为</a:t>
            </a:r>
            <a:r>
              <a:rPr lang="en-US" altLang="zh-CN" sz="2400" b="1">
                <a:solidFill>
                  <a:schemeClr val="accent6">
                    <a:lumMod val="50000"/>
                  </a:schemeClr>
                </a:solidFill>
              </a:rPr>
              <a:t>P</a:t>
            </a:r>
            <a:r>
              <a:rPr lang="zh-CN" altLang="en-US" sz="2400" b="1">
                <a:solidFill>
                  <a:schemeClr val="accent6">
                    <a:lumMod val="50000"/>
                  </a:schemeClr>
                </a:solidFill>
              </a:rPr>
              <a:t>类问题的集合</a:t>
            </a:r>
          </a:p>
        </p:txBody>
      </p:sp>
    </p:spTree>
    <p:extLst>
      <p:ext uri="{BB962C8B-B14F-4D97-AF65-F5344CB8AC3E}">
        <p14:creationId xmlns:p14="http://schemas.microsoft.com/office/powerpoint/2010/main" val="104890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a:rPr lang="en-US" altLang="zh-CN" i="1" smtClean="0">
                        <a:latin typeface="Cambria Math" panose="02040503050406030204" pitchFamily="18" charset="0"/>
                      </a:rPr>
                      <m:t>𝑂</m:t>
                    </m:r>
                  </m:oMath>
                </a14:m>
                <a:r>
                  <a:rPr lang="zh-CN" altLang="en-US"/>
                  <a:t>记号的引入</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217515C5-2678-4C8C-8503-0CA91B2B35BB}"/>
              </a:ext>
            </a:extLst>
          </p:cNvPr>
          <p:cNvSpPr/>
          <p:nvPr/>
        </p:nvSpPr>
        <p:spPr>
          <a:xfrm>
            <a:off x="618372" y="1145768"/>
            <a:ext cx="377451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为什么要研究函数的增长？</a:t>
            </a:r>
            <a:endParaRPr lang="zh-CN" altLang="en-US" sz="2400" b="1" dirty="0">
              <a:solidFill>
                <a:schemeClr val="accent2">
                  <a:lumMod val="50000"/>
                </a:schemeClr>
              </a:solidFill>
            </a:endParaRPr>
          </a:p>
        </p:txBody>
      </p:sp>
      <p:sp>
        <p:nvSpPr>
          <p:cNvPr id="2" name="文本框 1">
            <a:extLst>
              <a:ext uri="{FF2B5EF4-FFF2-40B4-BE49-F238E27FC236}">
                <a16:creationId xmlns:a16="http://schemas.microsoft.com/office/drawing/2014/main" id="{F1215035-07B2-4704-9FA9-62D40C6D220B}"/>
              </a:ext>
            </a:extLst>
          </p:cNvPr>
          <p:cNvSpPr txBox="1"/>
          <p:nvPr/>
        </p:nvSpPr>
        <p:spPr>
          <a:xfrm>
            <a:off x="1132113" y="1851966"/>
            <a:ext cx="8621487" cy="1785104"/>
          </a:xfrm>
          <a:prstGeom prst="rect">
            <a:avLst/>
          </a:prstGeom>
          <a:solidFill>
            <a:schemeClr val="accent5">
              <a:lumMod val="20000"/>
              <a:lumOff val="80000"/>
              <a:alpha val="50000"/>
            </a:schemeClr>
          </a:solid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算法效率分析不是关注对某个具体输入算法执行所耗费的时间或空间</a:t>
            </a:r>
          </a:p>
          <a:p>
            <a:pPr marL="800100" lvl="1"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rPr>
              <a:t>而是关注算法执行时间或空间</a:t>
            </a:r>
            <a:r>
              <a:rPr lang="zh-CN" altLang="en-US" sz="2000" b="1" dirty="0">
                <a:solidFill>
                  <a:srgbClr val="C00000"/>
                </a:solidFill>
              </a:rPr>
              <a:t>随着输入规模的增长而增长的情况</a:t>
            </a:r>
          </a:p>
          <a:p>
            <a:pPr marL="342900" indent="-342900">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算法执行所要耗费的时间或空间看做是输入规模的函数</a:t>
            </a:r>
          </a:p>
          <a:p>
            <a:pPr marL="800100" lvl="1"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rPr>
              <a:t>从而使用函数值随着函数自变量增长而</a:t>
            </a:r>
            <a:r>
              <a:rPr lang="zh-CN" altLang="en-US" sz="2000" b="1" dirty="0">
                <a:solidFill>
                  <a:srgbClr val="C00000"/>
                </a:solidFill>
              </a:rPr>
              <a:t>增长的程度描述算法的效率</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CEF1E18-045E-438A-A18E-5F1308A6F308}"/>
                  </a:ext>
                </a:extLst>
              </p:cNvPr>
              <p:cNvSpPr txBox="1"/>
              <p:nvPr/>
            </p:nvSpPr>
            <p:spPr>
              <a:xfrm>
                <a:off x="1132114" y="3966786"/>
                <a:ext cx="8728934" cy="204671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1200"/>
                  </a:spcAft>
                </a:pPr>
                <a:r>
                  <a:rPr lang="zh-CN" altLang="en-US" sz="2800" b="1" dirty="0">
                    <a:solidFill>
                      <a:srgbClr val="C00000"/>
                    </a:solidFill>
                  </a:rPr>
                  <a:t>函数的增长</a:t>
                </a:r>
                <a:r>
                  <a:rPr lang="en-US" altLang="zh-CN" sz="2800" b="1" dirty="0">
                    <a:solidFill>
                      <a:srgbClr val="C00000"/>
                    </a:solidFill>
                  </a:rPr>
                  <a:t>(the growth of functions)</a:t>
                </a:r>
              </a:p>
              <a:p>
                <a:pPr>
                  <a:spcBef>
                    <a:spcPts val="600"/>
                  </a:spcBef>
                  <a:spcAft>
                    <a:spcPts val="600"/>
                  </a:spcAft>
                </a:pPr>
                <a:r>
                  <a:rPr lang="zh-CN" altLang="en-US" sz="2400" b="1" dirty="0">
                    <a:solidFill>
                      <a:srgbClr val="002060"/>
                    </a:solidFill>
                    <a:latin typeface="楷体" panose="02010609060101010101" pitchFamily="49" charset="-122"/>
                    <a:ea typeface="楷体" panose="02010609060101010101" pitchFamily="49" charset="-122"/>
                  </a:rPr>
                  <a:t>一个函数的函数值随着自变量增长而增长的程度</a:t>
                </a: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rPr>
                  <a:t>通过将函数与一些简单的、具有代表性的函数进行比较而刻画函数的增长</a:t>
                </a: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rPr>
                  <a:t>最常用的方式是使用</a:t>
                </a:r>
                <a:r>
                  <a:rPr lang="zh-CN" altLang="en-US" sz="2000" b="1" dirty="0">
                    <a:solidFill>
                      <a:srgbClr val="C00000"/>
                    </a:solidFill>
                  </a:rPr>
                  <a:t>大</a:t>
                </a:r>
                <a14:m>
                  <m:oMath xmlns:m="http://schemas.openxmlformats.org/officeDocument/2006/math">
                    <m:r>
                      <a:rPr lang="en-US" altLang="zh-CN" sz="2000" b="1" i="1" smtClean="0">
                        <a:solidFill>
                          <a:srgbClr val="C00000"/>
                        </a:solidFill>
                        <a:latin typeface="Cambria Math" panose="02040503050406030204" pitchFamily="18" charset="0"/>
                      </a:rPr>
                      <m:t>𝑶</m:t>
                    </m:r>
                  </m:oMath>
                </a14:m>
                <a:r>
                  <a:rPr lang="zh-CN" altLang="en-US" sz="2000" b="1" dirty="0">
                    <a:solidFill>
                      <a:srgbClr val="C00000"/>
                    </a:solidFill>
                  </a:rPr>
                  <a:t>记号</a:t>
                </a:r>
                <a:r>
                  <a:rPr lang="en-US" altLang="zh-CN" sz="2000" b="1" dirty="0">
                    <a:solidFill>
                      <a:schemeClr val="accent6">
                        <a:lumMod val="50000"/>
                      </a:schemeClr>
                    </a:solidFill>
                  </a:rPr>
                  <a:t>(big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oMath>
                </a14:m>
                <a:r>
                  <a:rPr lang="en-US" altLang="zh-CN" sz="2000" b="1" dirty="0">
                    <a:solidFill>
                      <a:schemeClr val="accent6">
                        <a:lumMod val="50000"/>
                      </a:schemeClr>
                    </a:solidFill>
                  </a:rPr>
                  <a:t>-notation)</a:t>
                </a:r>
              </a:p>
            </p:txBody>
          </p:sp>
        </mc:Choice>
        <mc:Fallback xmlns="">
          <p:sp>
            <p:nvSpPr>
              <p:cNvPr id="3" name="文本框 2">
                <a:extLst>
                  <a:ext uri="{FF2B5EF4-FFF2-40B4-BE49-F238E27FC236}">
                    <a16:creationId xmlns:a16="http://schemas.microsoft.com/office/drawing/2014/main" id="{3CEF1E18-045E-438A-A18E-5F1308A6F308}"/>
                  </a:ext>
                </a:extLst>
              </p:cNvPr>
              <p:cNvSpPr txBox="1">
                <a:spLocks noRot="1" noChangeAspect="1" noMove="1" noResize="1" noEditPoints="1" noAdjustHandles="1" noChangeArrowheads="1" noChangeShapeType="1" noTextEdit="1"/>
              </p:cNvSpPr>
              <p:nvPr/>
            </p:nvSpPr>
            <p:spPr>
              <a:xfrm>
                <a:off x="1132114" y="3966786"/>
                <a:ext cx="8728934" cy="2046714"/>
              </a:xfrm>
              <a:prstGeom prst="rect">
                <a:avLst/>
              </a:prstGeom>
              <a:blipFill>
                <a:blip r:embed="rId3"/>
                <a:stretch>
                  <a:fillRect l="-1117" t="-3582" b="-47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550948-0A88-4D14-B7D1-47069CABE5F1}"/>
                  </a:ext>
                </a:extLst>
              </p:cNvPr>
              <p:cNvSpPr txBox="1"/>
              <p:nvPr/>
            </p:nvSpPr>
            <p:spPr>
              <a:xfrm>
                <a:off x="1726922" y="1609680"/>
                <a:ext cx="8738154" cy="3323987"/>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800" b="1" dirty="0">
                    <a:solidFill>
                      <a:srgbClr val="002060"/>
                    </a:solidFill>
                  </a:rPr>
                  <a:t>函数增长与算法效率分析</a:t>
                </a:r>
              </a:p>
              <a:p>
                <a:pPr marL="342900" indent="-342900">
                  <a:spcBef>
                    <a:spcPts val="600"/>
                  </a:spcBef>
                  <a:spcAft>
                    <a:spcPts val="600"/>
                  </a:spcAft>
                  <a:buFont typeface="Arial" panose="020B0604020202020204" pitchFamily="34" charset="0"/>
                  <a:buChar char="•"/>
                </a:pPr>
                <a:r>
                  <a:rPr lang="zh-CN" altLang="en-US" sz="2400" b="1" dirty="0">
                    <a:solidFill>
                      <a:schemeClr val="accent6">
                        <a:lumMod val="50000"/>
                      </a:schemeClr>
                    </a:solidFill>
                    <a:latin typeface="楷体" panose="02010609060101010101" pitchFamily="49" charset="-122"/>
                    <a:ea typeface="楷体" panose="02010609060101010101" pitchFamily="49" charset="-122"/>
                  </a:rPr>
                  <a:t>算法效率分析关心算法运行时间或占用存储随输入规模增长而增长的情况，因此基于对函数增长的描述</a:t>
                </a:r>
              </a:p>
              <a:p>
                <a:pPr marL="800100" lvl="1" indent="-342900">
                  <a:spcBef>
                    <a:spcPts val="600"/>
                  </a:spcBef>
                  <a:spcAft>
                    <a:spcPts val="600"/>
                  </a:spcAft>
                  <a:buFont typeface="Arial" panose="020B0604020202020204" pitchFamily="34" charset="0"/>
                  <a:buChar char="•"/>
                </a:pPr>
                <a:r>
                  <a:rPr lang="zh-CN" altLang="en-US" sz="2000" b="1" dirty="0">
                    <a:solidFill>
                      <a:schemeClr val="accent2">
                        <a:lumMod val="50000"/>
                      </a:schemeClr>
                    </a:solidFill>
                    <a:latin typeface="+mn-ea"/>
                  </a:rPr>
                  <a:t>大</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oMath>
                </a14:m>
                <a:r>
                  <a:rPr lang="zh-CN" altLang="en-US" sz="2000" b="1" dirty="0">
                    <a:solidFill>
                      <a:schemeClr val="accent2">
                        <a:lumMod val="50000"/>
                      </a:schemeClr>
                    </a:solidFill>
                    <a:latin typeface="+mn-ea"/>
                  </a:rPr>
                  <a:t>记号使用简单形式的函数给出一个函数增长情况的上界</a:t>
                </a:r>
              </a:p>
              <a:p>
                <a:pPr marL="800100" lvl="1" indent="-342900">
                  <a:spcBef>
                    <a:spcPts val="600"/>
                  </a:spcBef>
                  <a:spcAft>
                    <a:spcPts val="600"/>
                  </a:spcAft>
                  <a:buFont typeface="Arial" panose="020B0604020202020204" pitchFamily="34" charset="0"/>
                  <a:buChar char="•"/>
                </a:pPr>
                <a:r>
                  <a:rPr lang="zh-CN" altLang="en-US" sz="2000" b="1" dirty="0">
                    <a:solidFill>
                      <a:schemeClr val="accent2">
                        <a:lumMod val="50000"/>
                      </a:schemeClr>
                    </a:solidFill>
                    <a:latin typeface="+mn-ea"/>
                  </a:rPr>
                  <a:t>大</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𝛀</m:t>
                    </m:r>
                  </m:oMath>
                </a14:m>
                <a:r>
                  <a:rPr lang="zh-CN" altLang="en-US" sz="2000" b="1" dirty="0">
                    <a:solidFill>
                      <a:schemeClr val="accent2">
                        <a:lumMod val="50000"/>
                      </a:schemeClr>
                    </a:solidFill>
                    <a:latin typeface="+mn-ea"/>
                  </a:rPr>
                  <a:t>记号给出函数增长情况的下界，大</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𝚯</m:t>
                    </m:r>
                  </m:oMath>
                </a14:m>
                <a:r>
                  <a:rPr lang="zh-CN" altLang="en-US" sz="2000" b="1" dirty="0">
                    <a:solidFill>
                      <a:schemeClr val="accent2">
                        <a:lumMod val="50000"/>
                      </a:schemeClr>
                    </a:solidFill>
                    <a:latin typeface="+mn-ea"/>
                  </a:rPr>
                  <a:t>记号给出函数增长情况的阶</a:t>
                </a:r>
              </a:p>
              <a:p>
                <a:pPr marL="342900" indent="-342900">
                  <a:spcBef>
                    <a:spcPts val="600"/>
                  </a:spcBef>
                  <a:spcAft>
                    <a:spcPts val="600"/>
                  </a:spcAft>
                  <a:buFont typeface="Arial" panose="020B0604020202020204" pitchFamily="34" charset="0"/>
                  <a:buChar char="•"/>
                </a:pPr>
                <a:r>
                  <a:rPr lang="zh-CN" altLang="en-US" sz="2400" b="1" dirty="0">
                    <a:solidFill>
                      <a:schemeClr val="accent6">
                        <a:lumMod val="50000"/>
                      </a:schemeClr>
                    </a:solidFill>
                    <a:latin typeface="楷体" panose="02010609060101010101" pitchFamily="49" charset="-122"/>
                    <a:ea typeface="楷体" panose="02010609060101010101" pitchFamily="49" charset="-122"/>
                  </a:rPr>
                  <a:t>按照函数增长情况的阶从小到大可将算法复杂度</a:t>
                </a:r>
              </a:p>
              <a:p>
                <a:pPr marL="800100" lvl="1" indent="-342900">
                  <a:spcBef>
                    <a:spcPts val="600"/>
                  </a:spcBef>
                  <a:spcAft>
                    <a:spcPts val="600"/>
                  </a:spcAft>
                  <a:buFont typeface="Arial" panose="020B0604020202020204" pitchFamily="34" charset="0"/>
                  <a:buChar char="•"/>
                </a:pPr>
                <a:r>
                  <a:rPr lang="zh-CN" altLang="en-US" sz="2000" b="1" dirty="0">
                    <a:solidFill>
                      <a:schemeClr val="accent2">
                        <a:lumMod val="50000"/>
                      </a:schemeClr>
                    </a:solidFill>
                    <a:latin typeface="+mn-ea"/>
                  </a:rPr>
                  <a:t>分为常数、对数、线性、线性对数、多项式、指数和阶乘等</a:t>
                </a:r>
              </a:p>
            </p:txBody>
          </p:sp>
        </mc:Choice>
        <mc:Fallback xmlns="">
          <p:sp>
            <p:nvSpPr>
              <p:cNvPr id="2" name="文本框 1">
                <a:extLst>
                  <a:ext uri="{FF2B5EF4-FFF2-40B4-BE49-F238E27FC236}">
                    <a16:creationId xmlns:a16="http://schemas.microsoft.com/office/drawing/2014/main" id="{EF550948-0A88-4D14-B7D1-47069CABE5F1}"/>
                  </a:ext>
                </a:extLst>
              </p:cNvPr>
              <p:cNvSpPr txBox="1">
                <a:spLocks noRot="1" noChangeAspect="1" noMove="1" noResize="1" noEditPoints="1" noAdjustHandles="1" noChangeArrowheads="1" noChangeShapeType="1" noTextEdit="1"/>
              </p:cNvSpPr>
              <p:nvPr/>
            </p:nvSpPr>
            <p:spPr>
              <a:xfrm>
                <a:off x="1726922" y="1609680"/>
                <a:ext cx="8738154" cy="3323987"/>
              </a:xfrm>
              <a:prstGeom prst="rect">
                <a:avLst/>
              </a:prstGeom>
              <a:blipFill>
                <a:blip r:embed="rId2"/>
                <a:stretch>
                  <a:fillRect l="-907" t="-2018" b="-2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313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550948-0A88-4D14-B7D1-47069CABE5F1}"/>
                  </a:ext>
                </a:extLst>
              </p:cNvPr>
              <p:cNvSpPr txBox="1"/>
              <p:nvPr/>
            </p:nvSpPr>
            <p:spPr>
              <a:xfrm>
                <a:off x="1696680" y="1251909"/>
                <a:ext cx="8798638" cy="203132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算法时间效率分析，或说算法时间复杂度的分析</a:t>
                </a:r>
                <a:endParaRPr lang="zh-CN" altLang="en-US"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先确定算法输入规模的度量、算法的基本操作</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确定算法基本操作执行次数与算法输入规模之间的函数关系</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并针对最坏情况使用大</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𝑶</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记号估计该函数增长情况的上界</a:t>
                </a:r>
              </a:p>
            </p:txBody>
          </p:sp>
        </mc:Choice>
        <mc:Fallback xmlns="">
          <p:sp>
            <p:nvSpPr>
              <p:cNvPr id="2" name="文本框 1">
                <a:extLst>
                  <a:ext uri="{FF2B5EF4-FFF2-40B4-BE49-F238E27FC236}">
                    <a16:creationId xmlns:a16="http://schemas.microsoft.com/office/drawing/2014/main" id="{EF550948-0A88-4D14-B7D1-47069CABE5F1}"/>
                  </a:ext>
                </a:extLst>
              </p:cNvPr>
              <p:cNvSpPr txBox="1">
                <a:spLocks noRot="1" noChangeAspect="1" noMove="1" noResize="1" noEditPoints="1" noAdjustHandles="1" noChangeArrowheads="1" noChangeShapeType="1" noTextEdit="1"/>
              </p:cNvSpPr>
              <p:nvPr/>
            </p:nvSpPr>
            <p:spPr>
              <a:xfrm>
                <a:off x="1696680" y="1251909"/>
                <a:ext cx="8798638" cy="2031325"/>
              </a:xfrm>
              <a:prstGeom prst="rect">
                <a:avLst/>
              </a:prstGeom>
              <a:blipFill>
                <a:blip r:embed="rId2"/>
                <a:stretch>
                  <a:fillRect l="-900" t="-1796" b="-50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9046192-3E11-4E79-BCD3-91093B8CC99E}"/>
                  </a:ext>
                </a:extLst>
              </p:cNvPr>
              <p:cNvSpPr txBox="1"/>
              <p:nvPr/>
            </p:nvSpPr>
            <p:spPr>
              <a:xfrm>
                <a:off x="1143956" y="3574767"/>
                <a:ext cx="9904085" cy="243143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熟悉大</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𝑶</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记号的定义，能证明函数</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𝑶</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𝒈</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，也能证明函数</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𝑶</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1">
                        <a:solidFill>
                          <a:schemeClr val="accent2">
                            <a:lumMod val="50000"/>
                          </a:schemeClr>
                        </a:solidFill>
                        <a:latin typeface="Cambria Math" panose="02040503050406030204" pitchFamily="18" charset="0"/>
                        <a:ea typeface="楷体" panose="02010609060101010101" pitchFamily="49" charset="-122"/>
                      </a:rPr>
                      <m:t>𝒈</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oMath>
                </a14:m>
                <a:endParaRPr lang="en-US" altLang="zh-CN" sz="2400"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能用常见函数的大</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oMath>
                </a14:m>
                <a:r>
                  <a:rPr lang="zh-CN" altLang="en-US" sz="2000" b="1">
                    <a:solidFill>
                      <a:schemeClr val="accent6">
                        <a:lumMod val="50000"/>
                      </a:schemeClr>
                    </a:solidFill>
                    <a:latin typeface="+mn-ea"/>
                  </a:rPr>
                  <a:t>估计及大</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oMath>
                </a14:m>
                <a:r>
                  <a:rPr lang="zh-CN" altLang="en-US" sz="2000" b="1">
                    <a:solidFill>
                      <a:schemeClr val="accent6">
                        <a:lumMod val="50000"/>
                      </a:schemeClr>
                    </a:solidFill>
                    <a:latin typeface="+mn-ea"/>
                  </a:rPr>
                  <a:t>记号与函数组合间联系给出函数的大</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oMath>
                </a14:m>
                <a:r>
                  <a:rPr lang="zh-CN" altLang="en-US" sz="2000" b="1">
                    <a:solidFill>
                      <a:schemeClr val="accent6">
                        <a:lumMod val="50000"/>
                      </a:schemeClr>
                    </a:solidFill>
                    <a:latin typeface="+mn-ea"/>
                  </a:rPr>
                  <a:t>估计</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了解算法时间效率分析的基本框架</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能应用该框架对简单算法进行算法时间复杂度分析</a:t>
                </a:r>
              </a:p>
            </p:txBody>
          </p:sp>
        </mc:Choice>
        <mc:Fallback xmlns="">
          <p:sp>
            <p:nvSpPr>
              <p:cNvPr id="4" name="文本框 3">
                <a:extLst>
                  <a:ext uri="{FF2B5EF4-FFF2-40B4-BE49-F238E27FC236}">
                    <a16:creationId xmlns:a16="http://schemas.microsoft.com/office/drawing/2014/main" id="{79046192-3E11-4E79-BCD3-91093B8CC99E}"/>
                  </a:ext>
                </a:extLst>
              </p:cNvPr>
              <p:cNvSpPr txBox="1">
                <a:spLocks noRot="1" noChangeAspect="1" noMove="1" noResize="1" noEditPoints="1" noAdjustHandles="1" noChangeArrowheads="1" noChangeShapeType="1" noTextEdit="1"/>
              </p:cNvSpPr>
              <p:nvPr/>
            </p:nvSpPr>
            <p:spPr>
              <a:xfrm>
                <a:off x="1143956" y="3574767"/>
                <a:ext cx="9904085" cy="2431435"/>
              </a:xfrm>
              <a:prstGeom prst="rect">
                <a:avLst/>
              </a:prstGeom>
              <a:blipFill>
                <a:blip r:embed="rId3"/>
                <a:stretch>
                  <a:fillRect l="-862" t="-1754" b="-3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255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7.29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7.33</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7.39</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a:rPr lang="en-US" altLang="zh-CN" i="1" smtClean="0">
                        <a:latin typeface="Cambria Math" panose="02040503050406030204" pitchFamily="18" charset="0"/>
                      </a:rPr>
                      <m:t>𝑂</m:t>
                    </m:r>
                  </m:oMath>
                </a14:m>
                <a:r>
                  <a:rPr lang="zh-CN" altLang="en-US"/>
                  <a:t>记号的含义</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3F546BC-9685-46EA-97B2-D5EB35F22DD0}"/>
                  </a:ext>
                </a:extLst>
              </p:cNvPr>
              <p:cNvSpPr txBox="1"/>
              <p:nvPr/>
            </p:nvSpPr>
            <p:spPr>
              <a:xfrm>
                <a:off x="872735" y="1361870"/>
                <a:ext cx="10446528" cy="270843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大</a:t>
                </a:r>
                <a14:m>
                  <m:oMath xmlns:m="http://schemas.openxmlformats.org/officeDocument/2006/math">
                    <m:r>
                      <a:rPr lang="en-US" altLang="zh-CN" sz="2400" b="1" i="1" smtClean="0">
                        <a:solidFill>
                          <a:srgbClr val="C00000"/>
                        </a:solidFill>
                        <a:latin typeface="Cambria Math" panose="02040503050406030204" pitchFamily="18" charset="0"/>
                      </a:rPr>
                      <m:t>𝑶</m:t>
                    </m:r>
                  </m:oMath>
                </a14:m>
                <a:r>
                  <a:rPr lang="zh-CN" altLang="en-US" sz="2400" b="1">
                    <a:solidFill>
                      <a:srgbClr val="C00000"/>
                    </a:solidFill>
                  </a:rPr>
                  <a:t>记号</a:t>
                </a:r>
                <a:r>
                  <a:rPr lang="en-US" altLang="zh-CN" sz="2400" b="1">
                    <a:solidFill>
                      <a:srgbClr val="C00000"/>
                    </a:solidFill>
                  </a:rPr>
                  <a:t>(big </a:t>
                </a:r>
                <a14:m>
                  <m:oMath xmlns:m="http://schemas.openxmlformats.org/officeDocument/2006/math">
                    <m:r>
                      <a:rPr lang="en-US" altLang="zh-CN" sz="2400" b="1" i="1" smtClean="0">
                        <a:solidFill>
                          <a:srgbClr val="C00000"/>
                        </a:solidFill>
                        <a:latin typeface="Cambria Math" panose="02040503050406030204" pitchFamily="18" charset="0"/>
                      </a:rPr>
                      <m:t>𝑶</m:t>
                    </m:r>
                  </m:oMath>
                </a14:m>
                <a:r>
                  <a:rPr lang="en-US" altLang="zh-CN" sz="2400" b="1">
                    <a:solidFill>
                      <a:srgbClr val="C00000"/>
                    </a:solidFill>
                  </a:rPr>
                  <a:t>-notation)</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𝒈</m:t>
                    </m:r>
                  </m:oMath>
                </a14:m>
                <a:r>
                  <a:rPr lang="zh-CN" altLang="en-US" sz="2000" b="1">
                    <a:solidFill>
                      <a:srgbClr val="002060"/>
                    </a:solidFill>
                    <a:latin typeface="楷体" panose="02010609060101010101" pitchFamily="49" charset="-122"/>
                    <a:ea typeface="楷体" panose="02010609060101010101" pitchFamily="49" charset="-122"/>
                  </a:rPr>
                  <a:t>是两个数集上的函数，称</a:t>
                </a:r>
                <a14:m>
                  <m:oMath xmlns:m="http://schemas.openxmlformats.org/officeDocument/2006/math">
                    <m:r>
                      <a:rPr lang="en-US" altLang="zh-CN" sz="2000" b="1" i="1" smtClean="0">
                        <a:solidFill>
                          <a:srgbClr val="002060"/>
                        </a:solidFill>
                        <a:latin typeface="Cambria Math" panose="02040503050406030204" pitchFamily="18" charset="0"/>
                      </a:rPr>
                      <m:t>𝒇</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rPr>
                      <m:t>𝑶</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𝒈</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𝑶</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𝒈</m:t>
                        </m:r>
                      </m:e>
                    </m:d>
                  </m:oMath>
                </a14:m>
                <a:r>
                  <a:rPr lang="zh-CN" altLang="en-US" sz="2000" b="1">
                    <a:solidFill>
                      <a:srgbClr val="002060"/>
                    </a:solidFill>
                    <a:latin typeface="楷体" panose="02010609060101010101" pitchFamily="49" charset="-122"/>
                    <a:ea typeface="楷体" panose="02010609060101010101" pitchFamily="49" charset="-122"/>
                  </a:rPr>
                  <a:t>，如果</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r>
                  <a:rPr lang="zh-CN" altLang="en-US" sz="2000" b="1">
                    <a:solidFill>
                      <a:schemeClr val="accent2">
                        <a:lumMod val="50000"/>
                      </a:schemeClr>
                    </a:solidFill>
                    <a:latin typeface="楷体" panose="02010609060101010101" pitchFamily="49" charset="-122"/>
                    <a:ea typeface="楷体" panose="02010609060101010101" pitchFamily="49" charset="-122"/>
                  </a:rPr>
                  <a:t>存在常数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&gt;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，使得当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&gt;</m:t>
                    </m:r>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时总有</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𝒇</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e>
                        </m:d>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𝒈</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e>
                        </m:d>
                      </m:e>
                    </m:d>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oMath>
                </a14:m>
                <a:r>
                  <a:rPr lang="zh-CN" altLang="en-US" sz="2000" b="1">
                    <a:solidFill>
                      <a:schemeClr val="accent6">
                        <a:lumMod val="50000"/>
                      </a:schemeClr>
                    </a:solidFill>
                  </a:rPr>
                  <a:t>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𝒈</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意味着当自变量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的值足够大时，函数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oMath>
                </a14:m>
                <a:r>
                  <a:rPr lang="zh-CN" altLang="en-US" sz="2000" b="1">
                    <a:solidFill>
                      <a:schemeClr val="accent6">
                        <a:lumMod val="50000"/>
                      </a:schemeClr>
                    </a:solidFill>
                  </a:rPr>
                  <a:t>的值</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总小于函数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𝒈</m:t>
                    </m:r>
                  </m:oMath>
                </a14:m>
                <a:r>
                  <a:rPr lang="zh-CN" altLang="en-US" sz="2000" b="1">
                    <a:solidFill>
                      <a:schemeClr val="accent6">
                        <a:lumMod val="50000"/>
                      </a:schemeClr>
                    </a:solidFill>
                  </a:rPr>
                  <a:t>的值</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𝒈</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的常数倍</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随着自变量的值越来越大，函数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oMath>
                </a14:m>
                <a:r>
                  <a:rPr lang="zh-CN" altLang="en-US" b="1">
                    <a:solidFill>
                      <a:schemeClr val="accent2">
                        <a:lumMod val="50000"/>
                      </a:schemeClr>
                    </a:solidFill>
                    <a:latin typeface="楷体" panose="02010609060101010101" pitchFamily="49" charset="-122"/>
                    <a:ea typeface="楷体" panose="02010609060101010101" pitchFamily="49" charset="-122"/>
                  </a:rPr>
                  <a:t>的增长不会比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𝒈</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的某个常数倍更快</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因此从某种意义上，作为代表的函数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𝒈</m:t>
                    </m:r>
                  </m:oMath>
                </a14:m>
                <a:r>
                  <a:rPr lang="zh-CN" altLang="en-US" b="1">
                    <a:solidFill>
                      <a:schemeClr val="accent2">
                        <a:lumMod val="50000"/>
                      </a:schemeClr>
                    </a:solidFill>
                    <a:latin typeface="楷体" panose="02010609060101010101" pitchFamily="49" charset="-122"/>
                    <a:ea typeface="楷体" panose="02010609060101010101" pitchFamily="49" charset="-122"/>
                  </a:rPr>
                  <a:t>刻画了函数</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𝒇</m:t>
                    </m:r>
                  </m:oMath>
                </a14:m>
                <a:r>
                  <a:rPr lang="zh-CN" altLang="en-US" b="1">
                    <a:solidFill>
                      <a:srgbClr val="C00000"/>
                    </a:solidFill>
                    <a:latin typeface="+mn-ea"/>
                  </a:rPr>
                  <a:t>增长的一种上界</a:t>
                </a:r>
              </a:p>
            </p:txBody>
          </p:sp>
        </mc:Choice>
        <mc:Fallback xmlns="">
          <p:sp>
            <p:nvSpPr>
              <p:cNvPr id="2" name="文本框 1">
                <a:extLst>
                  <a:ext uri="{FF2B5EF4-FFF2-40B4-BE49-F238E27FC236}">
                    <a16:creationId xmlns:a16="http://schemas.microsoft.com/office/drawing/2014/main" id="{A3F546BC-9685-46EA-97B2-D5EB35F22DD0}"/>
                  </a:ext>
                </a:extLst>
              </p:cNvPr>
              <p:cNvSpPr txBox="1">
                <a:spLocks noRot="1" noChangeAspect="1" noMove="1" noResize="1" noEditPoints="1" noAdjustHandles="1" noChangeArrowheads="1" noChangeShapeType="1" noTextEdit="1"/>
              </p:cNvSpPr>
              <p:nvPr/>
            </p:nvSpPr>
            <p:spPr>
              <a:xfrm>
                <a:off x="872735" y="1361870"/>
                <a:ext cx="10446528" cy="2708434"/>
              </a:xfrm>
              <a:prstGeom prst="rect">
                <a:avLst/>
              </a:prstGeom>
              <a:blipFill>
                <a:blip r:embed="rId3"/>
                <a:stretch>
                  <a:fillRect l="-583" t="-1573" b="-26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436DA7B-7DC9-420F-ABA3-C04E00FF8677}"/>
                  </a:ext>
                </a:extLst>
              </p:cNvPr>
              <p:cNvSpPr txBox="1"/>
              <p:nvPr/>
            </p:nvSpPr>
            <p:spPr>
              <a:xfrm>
                <a:off x="1570048" y="4299945"/>
                <a:ext cx="9051902" cy="1764073"/>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𝒈</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可看做以函数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𝒈</m:t>
                    </m:r>
                  </m:oMath>
                </a14:m>
                <a:r>
                  <a:rPr lang="zh-CN" altLang="en-US" sz="2000" b="1">
                    <a:solidFill>
                      <a:schemeClr val="accent2">
                        <a:lumMod val="50000"/>
                      </a:schemeClr>
                    </a:solidFill>
                  </a:rPr>
                  <a:t>为代表的一类函数构成的集合</a:t>
                </a:r>
              </a:p>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用</a:t>
                </a:r>
                <a14:m>
                  <m:oMath xmlns:m="http://schemas.openxmlformats.org/officeDocument/2006/math">
                    <m:r>
                      <a:rPr lang="en-US" altLang="zh-CN" b="1" i="1" smtClean="0">
                        <a:solidFill>
                          <a:srgbClr val="002060"/>
                        </a:solidFill>
                        <a:latin typeface="Cambria Math" panose="02040503050406030204" pitchFamily="18" charset="0"/>
                      </a:rPr>
                      <m:t>𝒇</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𝑶</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𝒈</m:t>
                        </m:r>
                      </m:e>
                    </m:d>
                  </m:oMath>
                </a14:m>
                <a:r>
                  <a:rPr lang="zh-CN" altLang="en-US" b="1">
                    <a:solidFill>
                      <a:srgbClr val="002060"/>
                    </a:solidFill>
                    <a:latin typeface="楷体" panose="02010609060101010101" pitchFamily="49" charset="-122"/>
                    <a:ea typeface="楷体" panose="02010609060101010101" pitchFamily="49" charset="-122"/>
                  </a:rPr>
                  <a:t>表示</a:t>
                </a:r>
                <a14:m>
                  <m:oMath xmlns:m="http://schemas.openxmlformats.org/officeDocument/2006/math">
                    <m:r>
                      <a:rPr lang="en-US" altLang="zh-CN" b="1" i="1" smtClean="0">
                        <a:solidFill>
                          <a:srgbClr val="002060"/>
                        </a:solidFill>
                        <a:latin typeface="Cambria Math" panose="02040503050406030204" pitchFamily="18" charset="0"/>
                      </a:rPr>
                      <m:t>𝒇</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rgbClr val="002060"/>
                        </a:solidFill>
                        <a:latin typeface="Cambria Math" panose="02040503050406030204" pitchFamily="18" charset="0"/>
                      </a:rPr>
                      <m:t>𝑶</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𝒈</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，而用</a:t>
                </a:r>
                <a14:m>
                  <m:oMath xmlns:m="http://schemas.openxmlformats.org/officeDocument/2006/math">
                    <m:r>
                      <a:rPr lang="en-US" altLang="zh-CN" b="1" i="1" smtClean="0">
                        <a:solidFill>
                          <a:srgbClr val="002060"/>
                        </a:solidFill>
                        <a:latin typeface="Cambria Math" panose="02040503050406030204" pitchFamily="18" charset="0"/>
                      </a:rPr>
                      <m:t>𝒇</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𝑶</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𝒈</m:t>
                        </m:r>
                      </m:e>
                    </m:d>
                  </m:oMath>
                </a14:m>
                <a:r>
                  <a:rPr lang="zh-CN" altLang="en-US" b="1">
                    <a:solidFill>
                      <a:srgbClr val="002060"/>
                    </a:solidFill>
                    <a:latin typeface="楷体" panose="02010609060101010101" pitchFamily="49" charset="-122"/>
                    <a:ea typeface="楷体" panose="02010609060101010101" pitchFamily="49" charset="-122"/>
                  </a:rPr>
                  <a:t>表示</a:t>
                </a:r>
                <a14:m>
                  <m:oMath xmlns:m="http://schemas.openxmlformats.org/officeDocument/2006/math">
                    <m:r>
                      <a:rPr lang="en-US" altLang="zh-CN" b="1" i="1" smtClean="0">
                        <a:solidFill>
                          <a:srgbClr val="002060"/>
                        </a:solidFill>
                        <a:latin typeface="Cambria Math" panose="02040503050406030204" pitchFamily="18" charset="0"/>
                      </a:rPr>
                      <m:t>𝒇</m:t>
                    </m:r>
                  </m:oMath>
                </a14:m>
                <a:r>
                  <a:rPr lang="zh-CN" altLang="en-US" b="1">
                    <a:solidFill>
                      <a:srgbClr val="002060"/>
                    </a:solidFill>
                    <a:latin typeface="楷体" panose="02010609060101010101" pitchFamily="49" charset="-122"/>
                    <a:ea typeface="楷体" panose="02010609060101010101" pitchFamily="49" charset="-122"/>
                  </a:rPr>
                  <a:t>不是</a:t>
                </a:r>
                <a14:m>
                  <m:oMath xmlns:m="http://schemas.openxmlformats.org/officeDocument/2006/math">
                    <m:r>
                      <a:rPr lang="en-US" altLang="zh-CN" b="1" i="1" smtClean="0">
                        <a:solidFill>
                          <a:srgbClr val="002060"/>
                        </a:solidFill>
                        <a:latin typeface="Cambria Math" panose="02040503050406030204" pitchFamily="18" charset="0"/>
                      </a:rPr>
                      <m:t>𝑶</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𝒈</m:t>
                    </m:r>
                    <m:r>
                      <a:rPr lang="en-US" altLang="zh-CN" b="1" i="1" smtClean="0">
                        <a:solidFill>
                          <a:srgbClr val="002060"/>
                        </a:solidFill>
                        <a:latin typeface="Cambria Math" panose="02040503050406030204" pitchFamily="18" charset="0"/>
                      </a:rPr>
                      <m:t>)</m:t>
                    </m:r>
                  </m:oMath>
                </a14:m>
                <a:endParaRPr lang="en-US" altLang="zh-CN" b="1">
                  <a:solidFill>
                    <a:srgbClr val="002060"/>
                  </a:solidFill>
                  <a:latin typeface="楷体" panose="02010609060101010101" pitchFamily="49" charset="-122"/>
                  <a:ea typeface="楷体" panose="02010609060101010101" pitchFamily="49" charset="-122"/>
                </a:endParaRPr>
              </a:p>
              <a:p>
                <a:pPr algn="ctr">
                  <a:spcBef>
                    <a:spcPts val="600"/>
                  </a:spcBef>
                  <a:spcAft>
                    <a:spcPts val="600"/>
                  </a:spcAft>
                </a:pPr>
                <a14:m>
                  <m:oMath xmlns:m="http://schemas.openxmlformats.org/officeDocument/2006/math">
                    <m:r>
                      <a:rPr lang="en-US" altLang="zh-CN" b="1" i="1" smtClean="0">
                        <a:solidFill>
                          <a:srgbClr val="C00000"/>
                        </a:solidFill>
                        <a:latin typeface="Cambria Math" panose="02040503050406030204" pitchFamily="18" charset="0"/>
                      </a:rPr>
                      <m:t>𝒇</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𝒈</m:t>
                        </m:r>
                      </m:e>
                    </m:d>
                  </m:oMath>
                </a14:m>
                <a:r>
                  <a:rPr lang="zh-CN" altLang="en-US" b="1">
                    <a:solidFill>
                      <a:schemeClr val="accent6">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e>
                        </m:d>
                      </m:e>
                    </m:d>
                  </m:oMath>
                </a14:m>
                <a:endParaRPr lang="en-US" altLang="zh-CN" b="1"/>
              </a:p>
              <a:p>
                <a:pPr algn="ctr">
                  <a:spcBef>
                    <a:spcPts val="600"/>
                  </a:spcBef>
                  <a:spcAft>
                    <a:spcPts val="600"/>
                  </a:spcAft>
                </a:pPr>
                <a14:m>
                  <m:oMath xmlns:m="http://schemas.openxmlformats.org/officeDocument/2006/math">
                    <m:r>
                      <a:rPr lang="en-US" altLang="zh-CN" b="1" i="1">
                        <a:solidFill>
                          <a:srgbClr val="C00000"/>
                        </a:solidFill>
                        <a:latin typeface="Cambria Math" panose="02040503050406030204" pitchFamily="18" charset="0"/>
                      </a:rPr>
                      <m:t>𝒇</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𝒈</m:t>
                        </m:r>
                      </m:e>
                    </m:d>
                  </m:oMath>
                </a14:m>
                <a:r>
                  <a:rPr lang="zh-CN" altLang="en-US" b="1">
                    <a:solidFill>
                      <a:schemeClr val="accent6">
                        <a:lumMod val="50000"/>
                      </a:schemeClr>
                    </a:solidFill>
                  </a:rPr>
                  <a:t>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𝑪</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𝒈</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e>
                        </m:d>
                      </m:e>
                    </m:d>
                  </m:oMath>
                </a14:m>
                <a:endParaRPr lang="en-US" altLang="zh-CN" b="1"/>
              </a:p>
            </p:txBody>
          </p:sp>
        </mc:Choice>
        <mc:Fallback xmlns="">
          <p:sp>
            <p:nvSpPr>
              <p:cNvPr id="3" name="文本框 2">
                <a:extLst>
                  <a:ext uri="{FF2B5EF4-FFF2-40B4-BE49-F238E27FC236}">
                    <a16:creationId xmlns:a16="http://schemas.microsoft.com/office/drawing/2014/main" id="{C436DA7B-7DC9-420F-ABA3-C04E00FF8677}"/>
                  </a:ext>
                </a:extLst>
              </p:cNvPr>
              <p:cNvSpPr txBox="1">
                <a:spLocks noRot="1" noChangeAspect="1" noMove="1" noResize="1" noEditPoints="1" noAdjustHandles="1" noChangeArrowheads="1" noChangeShapeType="1" noTextEdit="1"/>
              </p:cNvSpPr>
              <p:nvPr/>
            </p:nvSpPr>
            <p:spPr>
              <a:xfrm>
                <a:off x="1570048" y="4299945"/>
                <a:ext cx="9051902" cy="1764073"/>
              </a:xfrm>
              <a:prstGeom prst="rect">
                <a:avLst/>
              </a:prstGeom>
              <a:blipFill>
                <a:blip r:embed="rId4"/>
                <a:stretch>
                  <a:fillRect l="-606" t="-1724" b="-3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188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a:rPr lang="en-US" altLang="zh-CN" i="1" smtClean="0">
                        <a:latin typeface="Cambria Math" panose="02040503050406030204" pitchFamily="18" charset="0"/>
                      </a:rPr>
                      <m:t>𝑂</m:t>
                    </m:r>
                  </m:oMath>
                </a14:m>
                <a:r>
                  <a:rPr lang="zh-CN" altLang="en-US"/>
                  <a:t>记号证明举例</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BC330E5-E2C4-4283-8BFF-CBC43431EC97}"/>
                  </a:ext>
                </a:extLst>
              </p:cNvPr>
              <p:cNvSpPr txBox="1"/>
              <p:nvPr/>
            </p:nvSpPr>
            <p:spPr>
              <a:xfrm>
                <a:off x="703890" y="1503213"/>
                <a:ext cx="7249415" cy="509178"/>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证明函数</a:t>
                </a:r>
                <a14:m>
                  <m:oMath xmlns:m="http://schemas.openxmlformats.org/officeDocument/2006/math">
                    <m:r>
                      <a:rPr lang="en-US" altLang="zh-CN" sz="2400" b="1" i="1" smtClean="0">
                        <a:solidFill>
                          <a:srgbClr val="002060"/>
                        </a:solidFill>
                        <a:latin typeface="Cambria Math" panose="02040503050406030204" pitchFamily="18" charset="0"/>
                      </a:rPr>
                      <m:t>𝒇</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r>
                      <a:rPr lang="en-US" altLang="zh-CN" sz="2400" b="1" i="1" smtClean="0">
                        <a:solidFill>
                          <a:srgbClr val="002060"/>
                        </a:solidFill>
                        <a:latin typeface="Cambria Math" panose="02040503050406030204" pitchFamily="18" charset="0"/>
                      </a:rPr>
                      <m:t>= </m:t>
                    </m:r>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𝒙</m:t>
                        </m:r>
                      </m:e>
                      <m:sup>
                        <m:r>
                          <a:rPr lang="en-US" altLang="zh-CN" sz="2400" b="1" i="1" smtClean="0">
                            <a:solidFill>
                              <a:srgbClr val="002060"/>
                            </a:solidFill>
                            <a:latin typeface="Cambria Math" panose="02040503050406030204" pitchFamily="18" charset="0"/>
                          </a:rPr>
                          <m:t>𝟑</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𝒙</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𝑶</m:t>
                    </m:r>
                    <m:d>
                      <m:dPr>
                        <m:ctrlPr>
                          <a:rPr lang="en-US" altLang="zh-CN" sz="2400" b="1" i="1" smtClean="0">
                            <a:solidFill>
                              <a:schemeClr val="accent2">
                                <a:lumMod val="50000"/>
                              </a:schemeClr>
                            </a:solidFill>
                            <a:latin typeface="Cambria Math" panose="02040503050406030204" pitchFamily="18" charset="0"/>
                          </a:rPr>
                        </m:ctrlPr>
                      </m:dPr>
                      <m:e>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𝒙</m:t>
                            </m:r>
                          </m:e>
                          <m:sup>
                            <m:r>
                              <a:rPr lang="en-US" altLang="zh-CN" sz="2400" b="1" i="1" smtClean="0">
                                <a:solidFill>
                                  <a:schemeClr val="accent2">
                                    <a:lumMod val="50000"/>
                                  </a:schemeClr>
                                </a:solidFill>
                                <a:latin typeface="Cambria Math" panose="02040503050406030204" pitchFamily="18" charset="0"/>
                              </a:rPr>
                              <m:t>𝟑</m:t>
                            </m:r>
                          </m:sup>
                        </m:sSup>
                      </m:e>
                    </m:d>
                  </m:oMath>
                </a14:m>
                <a:r>
                  <a:rPr lang="zh-CN" altLang="en-US" sz="2400" b="1">
                    <a:solidFill>
                      <a:srgbClr val="002060"/>
                    </a:solidFill>
                    <a:latin typeface="楷体" panose="02010609060101010101" pitchFamily="49" charset="-122"/>
                    <a:ea typeface="楷体" panose="02010609060101010101" pitchFamily="49" charset="-122"/>
                  </a:rPr>
                  <a:t>，但</a:t>
                </a:r>
                <a:r>
                  <a:rPr lang="zh-CN" altLang="en-US" sz="2400" b="1">
                    <a:solidFill>
                      <a:schemeClr val="accent2">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𝑶</m:t>
                    </m:r>
                    <m:d>
                      <m:dPr>
                        <m:ctrlPr>
                          <a:rPr lang="en-US" altLang="zh-CN" sz="2400" b="1" i="1" smtClean="0">
                            <a:solidFill>
                              <a:schemeClr val="accent2">
                                <a:lumMod val="50000"/>
                              </a:schemeClr>
                            </a:solidFill>
                            <a:latin typeface="Cambria Math" panose="02040503050406030204" pitchFamily="18" charset="0"/>
                          </a:rPr>
                        </m:ctrlPr>
                      </m:dPr>
                      <m:e>
                        <m:sSup>
                          <m:sSupPr>
                            <m:ctrlPr>
                              <a:rPr lang="en-US" altLang="zh-CN" sz="2400" b="1" i="1" smtClean="0">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𝒙</m:t>
                            </m:r>
                          </m:e>
                          <m:sup>
                            <m:r>
                              <a:rPr lang="en-US" altLang="zh-CN" sz="2400" b="1" i="1" smtClean="0">
                                <a:solidFill>
                                  <a:schemeClr val="accent2">
                                    <a:lumMod val="50000"/>
                                  </a:schemeClr>
                                </a:solidFill>
                                <a:latin typeface="Cambria Math" panose="02040503050406030204" pitchFamily="18" charset="0"/>
                              </a:rPr>
                              <m:t>𝟐</m:t>
                            </m:r>
                          </m:sup>
                        </m:sSup>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BBC330E5-E2C4-4283-8BFF-CBC43431EC97}"/>
                  </a:ext>
                </a:extLst>
              </p:cNvPr>
              <p:cNvSpPr txBox="1">
                <a:spLocks noRot="1" noChangeAspect="1" noMove="1" noResize="1" noEditPoints="1" noAdjustHandles="1" noChangeArrowheads="1" noChangeShapeType="1" noTextEdit="1"/>
              </p:cNvSpPr>
              <p:nvPr/>
            </p:nvSpPr>
            <p:spPr>
              <a:xfrm>
                <a:off x="703890" y="1503213"/>
                <a:ext cx="7249415" cy="509178"/>
              </a:xfrm>
              <a:prstGeom prst="rect">
                <a:avLst/>
              </a:prstGeom>
              <a:blipFill>
                <a:blip r:embed="rId3"/>
                <a:stretch>
                  <a:fillRect l="-1261" t="-9639" b="-180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190A0D4-FD68-4E67-A616-0F9E3ECD0D51}"/>
                  </a:ext>
                </a:extLst>
              </p:cNvPr>
              <p:cNvSpPr txBox="1"/>
              <p:nvPr/>
            </p:nvSpPr>
            <p:spPr>
              <a:xfrm>
                <a:off x="703890" y="2459615"/>
                <a:ext cx="10459684" cy="136306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要证明</a:t>
                </a:r>
                <a14:m>
                  <m:oMath xmlns:m="http://schemas.openxmlformats.org/officeDocument/2006/math">
                    <m:r>
                      <a:rPr lang="en-US" altLang="zh-CN" sz="2000" b="1" i="1" smtClean="0">
                        <a:solidFill>
                          <a:srgbClr val="002060"/>
                        </a:solidFill>
                        <a:latin typeface="Cambria Math" panose="02040503050406030204" pitchFamily="18" charset="0"/>
                      </a:rPr>
                      <m:t>𝒇</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e>
                    </m:d>
                    <m:r>
                      <a:rPr lang="en-US" altLang="zh-CN" sz="2000" b="1" i="1" smtClean="0">
                        <a:solidFill>
                          <a:srgbClr val="002060"/>
                        </a:solidFill>
                        <a:latin typeface="Cambria Math" panose="02040503050406030204" pitchFamily="18" charset="0"/>
                      </a:rPr>
                      <m:t>= </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𝒙</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rPr>
                      <m:t>𝑶</m:t>
                    </m:r>
                    <m:d>
                      <m:dPr>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𝒙</m:t>
                            </m:r>
                          </m:e>
                          <m:sup>
                            <m:r>
                              <a:rPr lang="en-US" altLang="zh-CN" sz="2000" b="1" i="1" smtClean="0">
                                <a:solidFill>
                                  <a:srgbClr val="002060"/>
                                </a:solidFill>
                                <a:latin typeface="Cambria Math" panose="02040503050406030204" pitchFamily="18" charset="0"/>
                              </a:rPr>
                              <m:t>𝟑</m:t>
                            </m:r>
                          </m:sup>
                        </m:sSup>
                      </m:e>
                    </m:d>
                  </m:oMath>
                </a14:m>
                <a:r>
                  <a:rPr lang="zh-CN" altLang="en-US" sz="2000" b="1">
                    <a:solidFill>
                      <a:srgbClr val="002060"/>
                    </a:solidFill>
                    <a:latin typeface="楷体" panose="02010609060101010101" pitchFamily="49" charset="-122"/>
                    <a:ea typeface="楷体" panose="02010609060101010101" pitchFamily="49" charset="-122"/>
                  </a:rPr>
                  <a:t>，需找到</a:t>
                </a:r>
                <a:r>
                  <a:rPr lang="zh-CN" altLang="en-US" sz="2000" b="1">
                    <a:solidFill>
                      <a:srgbClr val="C00000"/>
                    </a:solidFill>
                    <a:latin typeface="+mn-ea"/>
                  </a:rPr>
                  <a:t>常数</a:t>
                </a:r>
                <a14:m>
                  <m:oMath xmlns:m="http://schemas.openxmlformats.org/officeDocument/2006/math">
                    <m:r>
                      <a:rPr lang="en-US" altLang="zh-CN" sz="2000" b="1" i="1" smtClean="0">
                        <a:solidFill>
                          <a:srgbClr val="C00000"/>
                        </a:solidFill>
                        <a:latin typeface="Cambria Math" panose="02040503050406030204" pitchFamily="18" charset="0"/>
                      </a:rPr>
                      <m:t>𝑪</m:t>
                    </m:r>
                  </m:oMath>
                </a14:m>
                <a:r>
                  <a:rPr lang="zh-CN" altLang="en-US" sz="2000" b="1">
                    <a:solidFill>
                      <a:srgbClr val="C00000"/>
                    </a:solidFill>
                    <a:latin typeface="+mn-ea"/>
                  </a:rPr>
                  <a:t>和</a:t>
                </a:r>
                <a14:m>
                  <m:oMath xmlns:m="http://schemas.openxmlformats.org/officeDocument/2006/math">
                    <m:r>
                      <a:rPr lang="en-US" altLang="zh-CN" sz="2000" b="1" i="1" smtClean="0">
                        <a:solidFill>
                          <a:srgbClr val="C00000"/>
                        </a:solidFill>
                        <a:latin typeface="Cambria Math" panose="02040503050406030204" pitchFamily="18" charset="0"/>
                      </a:rPr>
                      <m:t>𝒌</m:t>
                    </m:r>
                  </m:oMath>
                </a14:m>
                <a:r>
                  <a:rPr lang="zh-CN" altLang="en-US" sz="2000" b="1">
                    <a:solidFill>
                      <a:srgbClr val="002060"/>
                    </a:solidFill>
                    <a:latin typeface="楷体" panose="02010609060101010101" pitchFamily="49" charset="-122"/>
                    <a:ea typeface="楷体" panose="02010609060101010101" pitchFamily="49" charset="-122"/>
                  </a:rPr>
                  <a:t>使得当</a:t>
                </a:r>
                <a14:m>
                  <m:oMath xmlns:m="http://schemas.openxmlformats.org/officeDocument/2006/math">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&gt;</m:t>
                    </m:r>
                    <m:r>
                      <a:rPr lang="en-US" altLang="zh-CN" sz="2000" b="1" i="1" smtClean="0">
                        <a:solidFill>
                          <a:srgbClr val="002060"/>
                        </a:solidFill>
                        <a:latin typeface="Cambria Math" panose="02040503050406030204" pitchFamily="18" charset="0"/>
                      </a:rPr>
                      <m:t>𝒌</m:t>
                    </m:r>
                  </m:oMath>
                </a14:m>
                <a:r>
                  <a:rPr lang="zh-CN" altLang="en-US" sz="2000" b="1">
                    <a:solidFill>
                      <a:srgbClr val="002060"/>
                    </a:solidFill>
                    <a:latin typeface="楷体" panose="02010609060101010101" pitchFamily="49" charset="-122"/>
                    <a:ea typeface="楷体" panose="02010609060101010101" pitchFamily="49" charset="-122"/>
                  </a:rPr>
                  <a:t>时，</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𝒙</m:t>
                        </m:r>
                      </m:e>
                      <m:sup>
                        <m:r>
                          <a:rPr lang="en-US" altLang="zh-CN" sz="2000" b="1" i="1" smtClean="0">
                            <a:solidFill>
                              <a:srgbClr val="002060"/>
                            </a:solidFill>
                            <a:latin typeface="Cambria Math" panose="02040503050406030204" pitchFamily="18" charset="0"/>
                          </a:rPr>
                          <m:t>𝟑</m:t>
                        </m:r>
                      </m:sup>
                    </m:sSup>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𝑪</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𝒙</m:t>
                        </m:r>
                      </m:e>
                      <m:sup>
                        <m:r>
                          <a:rPr lang="en-US" altLang="zh-CN" sz="2000" b="1" i="1" smtClean="0">
                            <a:solidFill>
                              <a:srgbClr val="002060"/>
                            </a:solidFill>
                            <a:latin typeface="Cambria Math" panose="02040503050406030204" pitchFamily="18" charset="0"/>
                          </a:rPr>
                          <m:t>𝟑</m:t>
                        </m:r>
                      </m:sup>
                    </m:sSup>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rPr>
                  <a:t>不需要</a:t>
                </a:r>
                <a:r>
                  <a:rPr lang="zh-CN" altLang="en-US" sz="2000" b="1">
                    <a:solidFill>
                      <a:schemeClr val="accent6">
                        <a:lumMod val="50000"/>
                      </a:schemeClr>
                    </a:solidFill>
                  </a:rPr>
                  <a:t>找到</a:t>
                </a:r>
                <a:r>
                  <a:rPr lang="zh-CN" altLang="en-US" sz="2000" b="1">
                    <a:solidFill>
                      <a:srgbClr val="C00000"/>
                    </a:solidFill>
                  </a:rPr>
                  <a:t>最小</a:t>
                </a:r>
                <a:r>
                  <a:rPr lang="zh-CN" altLang="en-US" sz="2000" b="1">
                    <a:solidFill>
                      <a:schemeClr val="accent6">
                        <a:lumMod val="50000"/>
                      </a:schemeClr>
                    </a:solidFill>
                  </a:rPr>
                  <a:t>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𝑪</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使得上述不等式成立</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只要找到使不等式成立的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𝑪</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是常数，即</a:t>
                </a:r>
                <a:r>
                  <a:rPr lang="zh-CN" altLang="en-US" sz="2000" b="1">
                    <a:solidFill>
                      <a:srgbClr val="C00000"/>
                    </a:solidFill>
                  </a:rPr>
                  <a:t>与</a:t>
                </a:r>
                <a14:m>
                  <m:oMath xmlns:m="http://schemas.openxmlformats.org/officeDocument/2006/math">
                    <m:r>
                      <a:rPr lang="en-US" altLang="zh-CN" sz="2000" b="1" i="1" smtClean="0">
                        <a:solidFill>
                          <a:srgbClr val="C00000"/>
                        </a:solidFill>
                        <a:latin typeface="Cambria Math" panose="02040503050406030204" pitchFamily="18" charset="0"/>
                      </a:rPr>
                      <m:t>𝒙</m:t>
                    </m:r>
                  </m:oMath>
                </a14:m>
                <a:r>
                  <a:rPr lang="zh-CN" altLang="en-US" sz="2000" b="1">
                    <a:solidFill>
                      <a:srgbClr val="C00000"/>
                    </a:solidFill>
                  </a:rPr>
                  <a:t>无关</a:t>
                </a:r>
                <a:r>
                  <a:rPr lang="zh-CN" altLang="en-US" sz="2000" b="1">
                    <a:solidFill>
                      <a:schemeClr val="accent6">
                        <a:lumMod val="50000"/>
                      </a:schemeClr>
                    </a:solidFill>
                  </a:rPr>
                  <a:t>即可</a:t>
                </a:r>
              </a:p>
            </p:txBody>
          </p:sp>
        </mc:Choice>
        <mc:Fallback xmlns="">
          <p:sp>
            <p:nvSpPr>
              <p:cNvPr id="3" name="文本框 2">
                <a:extLst>
                  <a:ext uri="{FF2B5EF4-FFF2-40B4-BE49-F238E27FC236}">
                    <a16:creationId xmlns:a16="http://schemas.microsoft.com/office/drawing/2014/main" id="{E190A0D4-FD68-4E67-A616-0F9E3ECD0D51}"/>
                  </a:ext>
                </a:extLst>
              </p:cNvPr>
              <p:cNvSpPr txBox="1">
                <a:spLocks noRot="1" noChangeAspect="1" noMove="1" noResize="1" noEditPoints="1" noAdjustHandles="1" noChangeArrowheads="1" noChangeShapeType="1" noTextEdit="1"/>
              </p:cNvSpPr>
              <p:nvPr/>
            </p:nvSpPr>
            <p:spPr>
              <a:xfrm>
                <a:off x="703890" y="2459615"/>
                <a:ext cx="10459684" cy="1363065"/>
              </a:xfrm>
              <a:prstGeom prst="rect">
                <a:avLst/>
              </a:prstGeom>
              <a:blipFill>
                <a:blip r:embed="rId4"/>
                <a:stretch>
                  <a:fillRect l="-583" t="-2232" b="-6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6BB3B75-7F86-4C77-8F2F-97F2D418F1C4}"/>
                  </a:ext>
                </a:extLst>
              </p:cNvPr>
              <p:cNvSpPr txBox="1"/>
              <p:nvPr/>
            </p:nvSpPr>
            <p:spPr>
              <a:xfrm>
                <a:off x="703890" y="4269904"/>
                <a:ext cx="10459684" cy="1323439"/>
              </a:xfrm>
              <a:prstGeom prst="rect">
                <a:avLst/>
              </a:prstGeom>
              <a:solidFill>
                <a:schemeClr val="accent5">
                  <a:lumMod val="20000"/>
                  <a:lumOff val="80000"/>
                  <a:alpha val="50000"/>
                </a:schemeClr>
              </a:solidFill>
            </p:spPr>
            <p:txBody>
              <a:bodyPr wrap="square" rtlCol="0">
                <a:spAutoFit/>
              </a:bodyPr>
              <a:lstStyle/>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要证明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a:solidFill>
                              <a:srgbClr val="002060"/>
                            </a:solidFill>
                            <a:latin typeface="Cambria Math" panose="02040503050406030204" pitchFamily="18" charset="0"/>
                            <a:ea typeface="楷体" panose="02010609060101010101" pitchFamily="49" charset="-122"/>
                          </a:rPr>
                          <m:t>𝒙</m:t>
                        </m:r>
                      </m:e>
                    </m:d>
                    <m:r>
                      <a:rPr lang="en-US" altLang="zh-CN" sz="2000" b="1" i="1" smtClean="0">
                        <a:solidFill>
                          <a:srgbClr val="002060"/>
                        </a:solidFill>
                        <a:latin typeface="Cambria Math" panose="02040503050406030204" pitchFamily="18" charset="0"/>
                        <a:ea typeface="楷体" panose="02010609060101010101" pitchFamily="49" charset="-122"/>
                      </a:rPr>
                      <m:t>=</m:t>
                    </m:r>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𝒙</m:t>
                        </m:r>
                      </m:e>
                      <m:sup>
                        <m:r>
                          <a:rPr lang="en-US" altLang="zh-CN" sz="2000" b="1" i="1">
                            <a:solidFill>
                              <a:srgbClr val="002060"/>
                            </a:solidFill>
                            <a:latin typeface="Cambria Math" panose="02040503050406030204" pitchFamily="18" charset="0"/>
                            <a:ea typeface="楷体" panose="02010609060101010101" pitchFamily="49" charset="-122"/>
                          </a:rPr>
                          <m:t>𝟑</m:t>
                        </m:r>
                      </m:sup>
                    </m:sSup>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𝒙</m:t>
                    </m:r>
                    <m:r>
                      <a:rPr lang="en-US" altLang="zh-CN" sz="2000" b="1" i="1">
                        <a:solidFill>
                          <a:srgbClr val="002060"/>
                        </a:solidFill>
                        <a:latin typeface="Cambria Math" panose="02040503050406030204" pitchFamily="18" charset="0"/>
                        <a:ea typeface="楷体" panose="02010609060101010101" pitchFamily="49" charset="-122"/>
                      </a:rPr>
                      <m:t> + </m:t>
                    </m:r>
                    <m:r>
                      <a:rPr lang="en-US" altLang="zh-CN" sz="2000" b="1" i="1">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不是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𝑶</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𝒙</m:t>
                            </m:r>
                          </m:e>
                          <m:sup>
                            <m:r>
                              <a:rPr lang="en-US" altLang="zh-CN" sz="2000" b="1" i="1" smtClean="0">
                                <a:solidFill>
                                  <a:srgbClr val="002060"/>
                                </a:solidFill>
                                <a:latin typeface="Cambria Math" panose="02040503050406030204" pitchFamily="18" charset="0"/>
                                <a:ea typeface="楷体" panose="02010609060101010101" pitchFamily="49" charset="-122"/>
                              </a:rPr>
                              <m:t>𝟐</m:t>
                            </m:r>
                          </m:sup>
                        </m:sSup>
                      </m:e>
                    </m:d>
                  </m:oMath>
                </a14:m>
                <a:r>
                  <a:rPr lang="zh-CN" altLang="en-US" sz="2000" b="1">
                    <a:solidFill>
                      <a:srgbClr val="002060"/>
                    </a:solidFill>
                    <a:latin typeface="楷体" panose="02010609060101010101" pitchFamily="49" charset="-122"/>
                    <a:ea typeface="楷体" panose="02010609060101010101" pitchFamily="49" charset="-122"/>
                  </a:rPr>
                  <a:t>，则要证明对任意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𝑪</m:t>
                    </m:r>
                    <m:r>
                      <a:rPr lang="en-US" altLang="zh-CN" sz="2000" b="1" i="1" smtClean="0">
                        <a:solidFill>
                          <a:srgbClr val="002060"/>
                        </a:solidFill>
                        <a:latin typeface="Cambria Math" panose="02040503050406030204" pitchFamily="18" charset="0"/>
                        <a:ea typeface="楷体" panose="02010609060101010101" pitchFamily="49" charset="-122"/>
                      </a:rPr>
                      <m:t>&gt;</m:t>
                    </m:r>
                    <m:r>
                      <a:rPr lang="en-US" altLang="zh-CN" sz="2000" b="1" i="1" smtClean="0">
                        <a:solidFill>
                          <a:srgbClr val="002060"/>
                        </a:solidFill>
                        <a:latin typeface="Cambria Math" panose="02040503050406030204" pitchFamily="18" charset="0"/>
                        <a:ea typeface="楷体" panose="02010609060101010101" pitchFamily="49" charset="-122"/>
                      </a:rPr>
                      <m:t>𝟎</m:t>
                    </m:r>
                  </m:oMath>
                </a14:m>
                <a:r>
                  <a:rPr lang="zh-CN" altLang="en-US" sz="2000" b="1">
                    <a:solidFill>
                      <a:srgbClr val="002060"/>
                    </a:solidFill>
                    <a:latin typeface="楷体" panose="02010609060101010101" pitchFamily="49" charset="-122"/>
                    <a:ea typeface="楷体" panose="02010609060101010101" pitchFamily="49" charset="-122"/>
                  </a:rPr>
                  <a:t>和任意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𝒌</m:t>
                    </m:r>
                  </m:oMath>
                </a14:m>
                <a:r>
                  <a:rPr lang="zh-CN" altLang="en-US" sz="2000" b="1">
                    <a:solidFill>
                      <a:srgbClr val="002060"/>
                    </a:solidFill>
                    <a:latin typeface="楷体" panose="02010609060101010101" pitchFamily="49" charset="-122"/>
                    <a:ea typeface="楷体" panose="02010609060101010101" pitchFamily="49" charset="-122"/>
                  </a:rPr>
                  <a:t>，都存在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&gt;</m:t>
                    </m:r>
                    <m:r>
                      <a:rPr lang="en-US" altLang="zh-CN" sz="2000" b="1" i="1" smtClean="0">
                        <a:solidFill>
                          <a:srgbClr val="002060"/>
                        </a:solidFill>
                        <a:latin typeface="Cambria Math" panose="02040503050406030204" pitchFamily="18" charset="0"/>
                        <a:ea typeface="楷体" panose="02010609060101010101" pitchFamily="49" charset="-122"/>
                      </a:rPr>
                      <m:t>𝒌</m:t>
                    </m:r>
                  </m:oMath>
                </a14:m>
                <a:r>
                  <a:rPr lang="zh-CN" altLang="en-US" sz="2000" b="1">
                    <a:solidFill>
                      <a:srgbClr val="002060"/>
                    </a:solidFill>
                    <a:latin typeface="楷体" panose="02010609060101010101" pitchFamily="49" charset="-122"/>
                    <a:ea typeface="楷体" panose="02010609060101010101" pitchFamily="49" charset="-122"/>
                  </a:rPr>
                  <a:t>且</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𝒙</m:t>
                        </m:r>
                      </m:e>
                      <m:sup>
                        <m:r>
                          <a:rPr lang="en-US" altLang="zh-CN" sz="2000" b="1" i="1" smtClean="0">
                            <a:solidFill>
                              <a:srgbClr val="002060"/>
                            </a:solidFill>
                            <a:latin typeface="Cambria Math" panose="02040503050406030204" pitchFamily="18" charset="0"/>
                            <a:ea typeface="楷体" panose="02010609060101010101" pitchFamily="49" charset="-122"/>
                          </a:rPr>
                          <m:t>𝟑</m:t>
                        </m:r>
                      </m:sup>
                    </m:sSup>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r>
                      <a:rPr lang="en-US" altLang="zh-CN" sz="2000" b="1" i="1" smtClean="0">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r>
                      <a:rPr lang="en-US" altLang="zh-CN" sz="2000" b="1" i="1" smtClean="0">
                        <a:solidFill>
                          <a:srgbClr val="002060"/>
                        </a:solidFill>
                        <a:latin typeface="Cambria Math" panose="02040503050406030204" pitchFamily="18" charset="0"/>
                        <a:ea typeface="楷体" panose="02010609060101010101" pitchFamily="49" charset="-122"/>
                      </a:rPr>
                      <m:t>&gt;</m:t>
                    </m:r>
                    <m:r>
                      <a:rPr lang="en-US" altLang="zh-CN" sz="2000" b="1" i="1" smtClean="0">
                        <a:solidFill>
                          <a:srgbClr val="002060"/>
                        </a:solidFill>
                        <a:latin typeface="Cambria Math" panose="02040503050406030204" pitchFamily="18" charset="0"/>
                        <a:ea typeface="楷体" panose="02010609060101010101" pitchFamily="49" charset="-122"/>
                      </a:rPr>
                      <m:t>𝑪</m:t>
                    </m:r>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𝒙</m:t>
                        </m:r>
                      </m:e>
                      <m:sup>
                        <m:r>
                          <a:rPr lang="en-US" altLang="zh-CN" sz="2000" b="1" i="1" smtClean="0">
                            <a:solidFill>
                              <a:srgbClr val="002060"/>
                            </a:solidFill>
                            <a:latin typeface="Cambria Math" panose="02040503050406030204" pitchFamily="18" charset="0"/>
                            <a:ea typeface="楷体" panose="02010609060101010101" pitchFamily="49" charset="-122"/>
                          </a:rPr>
                          <m:t>𝟐</m:t>
                        </m:r>
                      </m:sup>
                    </m:sSup>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这时存在的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也</a:t>
                </a:r>
                <a:r>
                  <a:rPr lang="zh-CN" altLang="en-US" sz="2000" b="1">
                    <a:solidFill>
                      <a:srgbClr val="C00000"/>
                    </a:solidFill>
                  </a:rPr>
                  <a:t>不需要是最小</a:t>
                </a:r>
                <a:r>
                  <a:rPr lang="zh-CN" altLang="en-US" sz="2000" b="1">
                    <a:solidFill>
                      <a:schemeClr val="accent6">
                        <a:lumMod val="50000"/>
                      </a:schemeClr>
                    </a:solidFill>
                  </a:rPr>
                  <a:t>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，但找到的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通常与</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𝑪</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有关</a:t>
                </a:r>
                <a:endParaRPr lang="en-US" altLang="zh-CN" sz="2000" b="1">
                  <a:solidFill>
                    <a:schemeClr val="accent6">
                      <a:lumMod val="50000"/>
                    </a:schemeClr>
                  </a:solidFill>
                </a:endParaRPr>
              </a:p>
            </p:txBody>
          </p:sp>
        </mc:Choice>
        <mc:Fallback xmlns="">
          <p:sp>
            <p:nvSpPr>
              <p:cNvPr id="11" name="文本框 10">
                <a:extLst>
                  <a:ext uri="{FF2B5EF4-FFF2-40B4-BE49-F238E27FC236}">
                    <a16:creationId xmlns:a16="http://schemas.microsoft.com/office/drawing/2014/main" id="{86BB3B75-7F86-4C77-8F2F-97F2D418F1C4}"/>
                  </a:ext>
                </a:extLst>
              </p:cNvPr>
              <p:cNvSpPr txBox="1">
                <a:spLocks noRot="1" noChangeAspect="1" noMove="1" noResize="1" noEditPoints="1" noAdjustHandles="1" noChangeArrowheads="1" noChangeShapeType="1" noTextEdit="1"/>
              </p:cNvSpPr>
              <p:nvPr/>
            </p:nvSpPr>
            <p:spPr>
              <a:xfrm>
                <a:off x="703890" y="4269904"/>
                <a:ext cx="10459684" cy="1323439"/>
              </a:xfrm>
              <a:prstGeom prst="rect">
                <a:avLst/>
              </a:prstGeom>
              <a:blipFill>
                <a:blip r:embed="rId5"/>
                <a:stretch>
                  <a:fillRect l="-583" t="-459" b="-68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101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a:rPr lang="en-US" altLang="zh-CN" i="1">
                        <a:latin typeface="Cambria Math" panose="02040503050406030204" pitchFamily="18" charset="0"/>
                      </a:rPr>
                      <m:t>𝑂</m:t>
                    </m:r>
                  </m:oMath>
                </a14:m>
                <a:r>
                  <a:rPr lang="zh-CN" altLang="en-US"/>
                  <a:t>记号证明练习</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3"/>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A09CCBB-2CC3-45AD-A7F9-AF5F510DAEC3}"/>
                  </a:ext>
                </a:extLst>
              </p:cNvPr>
              <p:cNvSpPr txBox="1"/>
              <p:nvPr/>
            </p:nvSpPr>
            <p:spPr>
              <a:xfrm>
                <a:off x="703890" y="1503213"/>
                <a:ext cx="7683592"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证明函数</a:t>
                </a:r>
                <a14:m>
                  <m:oMath xmlns:m="http://schemas.openxmlformats.org/officeDocument/2006/math">
                    <m:r>
                      <a:rPr lang="pt-BR" altLang="zh-CN" sz="2400" b="1" i="1" smtClean="0">
                        <a:solidFill>
                          <a:srgbClr val="002060"/>
                        </a:solidFill>
                        <a:latin typeface="Cambria Math" panose="02040503050406030204" pitchFamily="18" charset="0"/>
                      </a:rPr>
                      <m:t>𝒇</m:t>
                    </m:r>
                    <m:d>
                      <m:dPr>
                        <m:ctrlPr>
                          <a:rPr lang="pt-BR" altLang="zh-CN" sz="2400" b="1" i="1">
                            <a:solidFill>
                              <a:srgbClr val="002060"/>
                            </a:solidFill>
                            <a:latin typeface="Cambria Math" panose="02040503050406030204" pitchFamily="18" charset="0"/>
                          </a:rPr>
                        </m:ctrlPr>
                      </m:dPr>
                      <m:e>
                        <m:r>
                          <a:rPr lang="pt-BR" altLang="zh-CN" sz="2400" b="1" i="1">
                            <a:solidFill>
                              <a:srgbClr val="002060"/>
                            </a:solidFill>
                            <a:latin typeface="Cambria Math" panose="02040503050406030204" pitchFamily="18" charset="0"/>
                          </a:rPr>
                          <m:t>𝒏</m:t>
                        </m:r>
                      </m:e>
                    </m:d>
                    <m:r>
                      <a:rPr lang="pt-BR" altLang="zh-CN" sz="2400" b="1" i="1">
                        <a:solidFill>
                          <a:srgbClr val="002060"/>
                        </a:solidFill>
                        <a:latin typeface="Cambria Math" panose="02040503050406030204" pitchFamily="18" charset="0"/>
                      </a:rPr>
                      <m:t>= </m:t>
                    </m:r>
                    <m:sSup>
                      <m:sSupPr>
                        <m:ctrlPr>
                          <a:rPr lang="pt-BR" altLang="zh-CN" sz="2400" b="1" i="1">
                            <a:solidFill>
                              <a:srgbClr val="002060"/>
                            </a:solidFill>
                            <a:latin typeface="Cambria Math" panose="02040503050406030204" pitchFamily="18" charset="0"/>
                          </a:rPr>
                        </m:ctrlPr>
                      </m:sSupPr>
                      <m:e>
                        <m:r>
                          <a:rPr lang="pt-BR" altLang="zh-CN" sz="2400" b="1" i="1">
                            <a:solidFill>
                              <a:srgbClr val="002060"/>
                            </a:solidFill>
                            <a:latin typeface="Cambria Math" panose="02040503050406030204" pitchFamily="18" charset="0"/>
                          </a:rPr>
                          <m:t>𝟑</m:t>
                        </m:r>
                      </m:e>
                      <m:sup>
                        <m:r>
                          <a:rPr lang="pt-BR" altLang="zh-CN" sz="2400" b="1" i="1">
                            <a:solidFill>
                              <a:srgbClr val="002060"/>
                            </a:solidFill>
                            <a:latin typeface="Cambria Math" panose="02040503050406030204" pitchFamily="18" charset="0"/>
                          </a:rPr>
                          <m:t>𝒏</m:t>
                        </m:r>
                      </m:sup>
                    </m:sSup>
                    <m:r>
                      <a:rPr lang="pt-BR" altLang="zh-CN" sz="2400" b="1" i="1">
                        <a:solidFill>
                          <a:srgbClr val="002060"/>
                        </a:solidFill>
                        <a:latin typeface="Cambria Math" panose="02040503050406030204" pitchFamily="18" charset="0"/>
                      </a:rPr>
                      <m:t>+ </m:t>
                    </m:r>
                    <m:sSup>
                      <m:sSupPr>
                        <m:ctrlPr>
                          <a:rPr lang="pt-BR" altLang="zh-CN" sz="2400" b="1" i="1">
                            <a:solidFill>
                              <a:srgbClr val="002060"/>
                            </a:solidFill>
                            <a:latin typeface="Cambria Math" panose="02040503050406030204" pitchFamily="18" charset="0"/>
                          </a:rPr>
                        </m:ctrlPr>
                      </m:sSupPr>
                      <m:e>
                        <m:r>
                          <a:rPr lang="pt-BR" altLang="zh-CN" sz="2400" b="1" i="1">
                            <a:solidFill>
                              <a:srgbClr val="002060"/>
                            </a:solidFill>
                            <a:latin typeface="Cambria Math" panose="02040503050406030204" pitchFamily="18" charset="0"/>
                          </a:rPr>
                          <m:t>𝟐</m:t>
                        </m:r>
                      </m:e>
                      <m:sup>
                        <m:r>
                          <a:rPr lang="pt-BR" altLang="zh-CN" sz="2400" b="1" i="1">
                            <a:solidFill>
                              <a:srgbClr val="002060"/>
                            </a:solidFill>
                            <a:latin typeface="Cambria Math" panose="02040503050406030204" pitchFamily="18" charset="0"/>
                          </a:rPr>
                          <m:t>𝒏</m:t>
                        </m:r>
                      </m:sup>
                    </m:sSup>
                    <m:r>
                      <a:rPr lang="pt-BR" altLang="zh-CN" sz="2400" b="1" i="1">
                        <a:solidFill>
                          <a:srgbClr val="002060"/>
                        </a:solidFill>
                        <a:latin typeface="Cambria Math" panose="02040503050406030204" pitchFamily="18" charset="0"/>
                      </a:rPr>
                      <m:t>+ </m:t>
                    </m:r>
                    <m:r>
                      <a:rPr lang="pt-BR" altLang="zh-CN" sz="2400" b="1" i="1">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i="1">
                        <a:solidFill>
                          <a:schemeClr val="accent2">
                            <a:lumMod val="50000"/>
                          </a:schemeClr>
                        </a:solidFill>
                        <a:latin typeface="Cambria Math" panose="02040503050406030204" pitchFamily="18" charset="0"/>
                      </a:rPr>
                      <m:t>𝑶</m:t>
                    </m:r>
                    <m:r>
                      <a:rPr lang="en-US" altLang="zh-CN" sz="2400" b="1" i="1">
                        <a:solidFill>
                          <a:schemeClr val="accent2">
                            <a:lumMod val="50000"/>
                          </a:schemeClr>
                        </a:solidFill>
                        <a:latin typeface="Cambria Math" panose="02040503050406030204" pitchFamily="18" charset="0"/>
                      </a:rPr>
                      <m:t>(</m:t>
                    </m:r>
                    <m:sSup>
                      <m:sSupPr>
                        <m:ctrlPr>
                          <a:rPr lang="en-US" altLang="zh-CN" sz="2400" b="1" i="1">
                            <a:solidFill>
                              <a:schemeClr val="accent2">
                                <a:lumMod val="50000"/>
                              </a:schemeClr>
                            </a:solidFill>
                            <a:latin typeface="Cambria Math" panose="02040503050406030204" pitchFamily="18" charset="0"/>
                          </a:rPr>
                        </m:ctrlPr>
                      </m:sSupPr>
                      <m:e>
                        <m:r>
                          <a:rPr lang="en-US" altLang="zh-CN" sz="2400" b="1" i="1">
                            <a:solidFill>
                              <a:schemeClr val="accent2">
                                <a:lumMod val="50000"/>
                              </a:schemeClr>
                            </a:solidFill>
                            <a:latin typeface="Cambria Math" panose="02040503050406030204" pitchFamily="18" charset="0"/>
                          </a:rPr>
                          <m:t>𝟑</m:t>
                        </m:r>
                      </m:e>
                      <m:sup>
                        <m:r>
                          <a:rPr lang="en-US" altLang="zh-CN" sz="2400" b="1" i="1">
                            <a:solidFill>
                              <a:schemeClr val="accent2">
                                <a:lumMod val="50000"/>
                              </a:schemeClr>
                            </a:solidFill>
                            <a:latin typeface="Cambria Math" panose="02040503050406030204" pitchFamily="18" charset="0"/>
                          </a:rPr>
                          <m:t>𝒏</m:t>
                        </m:r>
                      </m:sup>
                    </m:sSup>
                    <m:r>
                      <a:rPr lang="en-US" altLang="zh-CN" sz="2400" b="1" i="1">
                        <a:solidFill>
                          <a:schemeClr val="accent2">
                            <a:lumMod val="50000"/>
                          </a:schemeClr>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，但</a:t>
                </a:r>
                <a:r>
                  <a:rPr lang="zh-CN" altLang="en-US" sz="2400" b="1">
                    <a:solidFill>
                      <a:schemeClr val="accent2">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2400" b="1" i="1">
                        <a:solidFill>
                          <a:schemeClr val="accent2">
                            <a:lumMod val="50000"/>
                          </a:schemeClr>
                        </a:solidFill>
                        <a:latin typeface="Cambria Math" panose="02040503050406030204" pitchFamily="18" charset="0"/>
                      </a:rPr>
                      <m:t>𝑶</m:t>
                    </m:r>
                    <m:r>
                      <a:rPr lang="en-US" altLang="zh-CN" sz="2400" b="1" i="1">
                        <a:solidFill>
                          <a:schemeClr val="accent2">
                            <a:lumMod val="50000"/>
                          </a:schemeClr>
                        </a:solidFill>
                        <a:latin typeface="Cambria Math" panose="02040503050406030204" pitchFamily="18" charset="0"/>
                      </a:rPr>
                      <m:t>(</m:t>
                    </m:r>
                    <m:sSup>
                      <m:sSupPr>
                        <m:ctrlPr>
                          <a:rPr lang="en-US" altLang="zh-CN" sz="2400" b="1" i="1">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𝟐</m:t>
                        </m:r>
                      </m:e>
                      <m:sup>
                        <m:r>
                          <a:rPr lang="en-US" altLang="zh-CN" sz="2400" b="1" i="1">
                            <a:solidFill>
                              <a:schemeClr val="accent2">
                                <a:lumMod val="50000"/>
                              </a:schemeClr>
                            </a:solidFill>
                            <a:latin typeface="Cambria Math" panose="02040503050406030204" pitchFamily="18" charset="0"/>
                          </a:rPr>
                          <m:t>𝒏</m:t>
                        </m:r>
                      </m:sup>
                    </m:sSup>
                    <m:r>
                      <a:rPr lang="en-US" altLang="zh-CN" sz="2400" b="1" i="1">
                        <a:solidFill>
                          <a:schemeClr val="accent2">
                            <a:lumMod val="50000"/>
                          </a:schemeClr>
                        </a:solidFill>
                        <a:latin typeface="Cambria Math" panose="02040503050406030204" pitchFamily="18" charset="0"/>
                      </a:rPr>
                      <m:t>)</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BA09CCBB-2CC3-45AD-A7F9-AF5F510DAEC3}"/>
                  </a:ext>
                </a:extLst>
              </p:cNvPr>
              <p:cNvSpPr txBox="1">
                <a:spLocks noRot="1" noChangeAspect="1" noMove="1" noResize="1" noEditPoints="1" noAdjustHandles="1" noChangeArrowheads="1" noChangeShapeType="1" noTextEdit="1"/>
              </p:cNvSpPr>
              <p:nvPr/>
            </p:nvSpPr>
            <p:spPr>
              <a:xfrm>
                <a:off x="703890" y="1503213"/>
                <a:ext cx="7683592" cy="461665"/>
              </a:xfrm>
              <a:prstGeom prst="rect">
                <a:avLst/>
              </a:prstGeom>
              <a:blipFill>
                <a:blip r:embed="rId4"/>
                <a:stretch>
                  <a:fillRect l="-1190" t="-14667"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308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a:rPr lang="en-US" altLang="zh-CN" i="1">
                        <a:latin typeface="Cambria Math" panose="02040503050406030204" pitchFamily="18" charset="0"/>
                      </a:rPr>
                      <m:t>𝑂</m:t>
                    </m:r>
                  </m:oMath>
                </a14:m>
                <a:r>
                  <a:rPr lang="zh-CN" altLang="en-US"/>
                  <a:t>记号证明练习</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A09CCBB-2CC3-45AD-A7F9-AF5F510DAEC3}"/>
                  </a:ext>
                </a:extLst>
              </p:cNvPr>
              <p:cNvSpPr txBox="1"/>
              <p:nvPr/>
            </p:nvSpPr>
            <p:spPr>
              <a:xfrm>
                <a:off x="703890" y="1503213"/>
                <a:ext cx="7683592" cy="461665"/>
              </a:xfrm>
              <a:prstGeom prst="rect">
                <a:avLst/>
              </a:prstGeom>
              <a:solidFill>
                <a:schemeClr val="accent6">
                  <a:lumMod val="20000"/>
                  <a:lumOff val="8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证明函数</a:t>
                </a:r>
                <a14:m>
                  <m:oMath xmlns:m="http://schemas.openxmlformats.org/officeDocument/2006/math">
                    <m:r>
                      <a:rPr lang="pt-BR" altLang="zh-CN" sz="2400" b="1" i="1" smtClean="0">
                        <a:solidFill>
                          <a:srgbClr val="002060"/>
                        </a:solidFill>
                        <a:latin typeface="Cambria Math" panose="02040503050406030204" pitchFamily="18" charset="0"/>
                      </a:rPr>
                      <m:t>𝒇</m:t>
                    </m:r>
                    <m:d>
                      <m:dPr>
                        <m:ctrlPr>
                          <a:rPr lang="pt-BR" altLang="zh-CN" sz="2400" b="1" i="1">
                            <a:solidFill>
                              <a:srgbClr val="002060"/>
                            </a:solidFill>
                            <a:latin typeface="Cambria Math" panose="02040503050406030204" pitchFamily="18" charset="0"/>
                          </a:rPr>
                        </m:ctrlPr>
                      </m:dPr>
                      <m:e>
                        <m:r>
                          <a:rPr lang="pt-BR" altLang="zh-CN" sz="2400" b="1" i="1">
                            <a:solidFill>
                              <a:srgbClr val="002060"/>
                            </a:solidFill>
                            <a:latin typeface="Cambria Math" panose="02040503050406030204" pitchFamily="18" charset="0"/>
                          </a:rPr>
                          <m:t>𝒏</m:t>
                        </m:r>
                      </m:e>
                    </m:d>
                    <m:r>
                      <a:rPr lang="pt-BR" altLang="zh-CN" sz="2400" b="1" i="1">
                        <a:solidFill>
                          <a:srgbClr val="002060"/>
                        </a:solidFill>
                        <a:latin typeface="Cambria Math" panose="02040503050406030204" pitchFamily="18" charset="0"/>
                      </a:rPr>
                      <m:t>= </m:t>
                    </m:r>
                    <m:sSup>
                      <m:sSupPr>
                        <m:ctrlPr>
                          <a:rPr lang="pt-BR" altLang="zh-CN" sz="2400" b="1" i="1">
                            <a:solidFill>
                              <a:srgbClr val="002060"/>
                            </a:solidFill>
                            <a:latin typeface="Cambria Math" panose="02040503050406030204" pitchFamily="18" charset="0"/>
                          </a:rPr>
                        </m:ctrlPr>
                      </m:sSupPr>
                      <m:e>
                        <m:r>
                          <a:rPr lang="pt-BR" altLang="zh-CN" sz="2400" b="1" i="1">
                            <a:solidFill>
                              <a:srgbClr val="002060"/>
                            </a:solidFill>
                            <a:latin typeface="Cambria Math" panose="02040503050406030204" pitchFamily="18" charset="0"/>
                          </a:rPr>
                          <m:t>𝟑</m:t>
                        </m:r>
                      </m:e>
                      <m:sup>
                        <m:r>
                          <a:rPr lang="pt-BR" altLang="zh-CN" sz="2400" b="1" i="1">
                            <a:solidFill>
                              <a:srgbClr val="002060"/>
                            </a:solidFill>
                            <a:latin typeface="Cambria Math" panose="02040503050406030204" pitchFamily="18" charset="0"/>
                          </a:rPr>
                          <m:t>𝒏</m:t>
                        </m:r>
                      </m:sup>
                    </m:sSup>
                    <m:r>
                      <a:rPr lang="pt-BR" altLang="zh-CN" sz="2400" b="1" i="1">
                        <a:solidFill>
                          <a:srgbClr val="002060"/>
                        </a:solidFill>
                        <a:latin typeface="Cambria Math" panose="02040503050406030204" pitchFamily="18" charset="0"/>
                      </a:rPr>
                      <m:t>+ </m:t>
                    </m:r>
                    <m:sSup>
                      <m:sSupPr>
                        <m:ctrlPr>
                          <a:rPr lang="pt-BR" altLang="zh-CN" sz="2400" b="1" i="1">
                            <a:solidFill>
                              <a:srgbClr val="002060"/>
                            </a:solidFill>
                            <a:latin typeface="Cambria Math" panose="02040503050406030204" pitchFamily="18" charset="0"/>
                          </a:rPr>
                        </m:ctrlPr>
                      </m:sSupPr>
                      <m:e>
                        <m:r>
                          <a:rPr lang="pt-BR" altLang="zh-CN" sz="2400" b="1" i="1">
                            <a:solidFill>
                              <a:srgbClr val="002060"/>
                            </a:solidFill>
                            <a:latin typeface="Cambria Math" panose="02040503050406030204" pitchFamily="18" charset="0"/>
                          </a:rPr>
                          <m:t>𝟐</m:t>
                        </m:r>
                      </m:e>
                      <m:sup>
                        <m:r>
                          <a:rPr lang="pt-BR" altLang="zh-CN" sz="2400" b="1" i="1">
                            <a:solidFill>
                              <a:srgbClr val="002060"/>
                            </a:solidFill>
                            <a:latin typeface="Cambria Math" panose="02040503050406030204" pitchFamily="18" charset="0"/>
                          </a:rPr>
                          <m:t>𝒏</m:t>
                        </m:r>
                      </m:sup>
                    </m:sSup>
                    <m:r>
                      <a:rPr lang="pt-BR" altLang="zh-CN" sz="2400" b="1" i="1">
                        <a:solidFill>
                          <a:srgbClr val="002060"/>
                        </a:solidFill>
                        <a:latin typeface="Cambria Math" panose="02040503050406030204" pitchFamily="18" charset="0"/>
                      </a:rPr>
                      <m:t>+ </m:t>
                    </m:r>
                    <m:r>
                      <a:rPr lang="pt-BR" altLang="zh-CN" sz="2400" b="1" i="1">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i="1">
                        <a:solidFill>
                          <a:schemeClr val="accent2">
                            <a:lumMod val="50000"/>
                          </a:schemeClr>
                        </a:solidFill>
                        <a:latin typeface="Cambria Math" panose="02040503050406030204" pitchFamily="18" charset="0"/>
                      </a:rPr>
                      <m:t>𝑶</m:t>
                    </m:r>
                    <m:r>
                      <a:rPr lang="en-US" altLang="zh-CN" sz="2400" b="1" i="1">
                        <a:solidFill>
                          <a:schemeClr val="accent2">
                            <a:lumMod val="50000"/>
                          </a:schemeClr>
                        </a:solidFill>
                        <a:latin typeface="Cambria Math" panose="02040503050406030204" pitchFamily="18" charset="0"/>
                      </a:rPr>
                      <m:t>(</m:t>
                    </m:r>
                    <m:sSup>
                      <m:sSupPr>
                        <m:ctrlPr>
                          <a:rPr lang="en-US" altLang="zh-CN" sz="2400" b="1" i="1">
                            <a:solidFill>
                              <a:schemeClr val="accent2">
                                <a:lumMod val="50000"/>
                              </a:schemeClr>
                            </a:solidFill>
                            <a:latin typeface="Cambria Math" panose="02040503050406030204" pitchFamily="18" charset="0"/>
                          </a:rPr>
                        </m:ctrlPr>
                      </m:sSupPr>
                      <m:e>
                        <m:r>
                          <a:rPr lang="en-US" altLang="zh-CN" sz="2400" b="1" i="1">
                            <a:solidFill>
                              <a:schemeClr val="accent2">
                                <a:lumMod val="50000"/>
                              </a:schemeClr>
                            </a:solidFill>
                            <a:latin typeface="Cambria Math" panose="02040503050406030204" pitchFamily="18" charset="0"/>
                          </a:rPr>
                          <m:t>𝟑</m:t>
                        </m:r>
                      </m:e>
                      <m:sup>
                        <m:r>
                          <a:rPr lang="en-US" altLang="zh-CN" sz="2400" b="1" i="1">
                            <a:solidFill>
                              <a:schemeClr val="accent2">
                                <a:lumMod val="50000"/>
                              </a:schemeClr>
                            </a:solidFill>
                            <a:latin typeface="Cambria Math" panose="02040503050406030204" pitchFamily="18" charset="0"/>
                          </a:rPr>
                          <m:t>𝒏</m:t>
                        </m:r>
                      </m:sup>
                    </m:sSup>
                    <m:r>
                      <a:rPr lang="en-US" altLang="zh-CN" sz="2400" b="1" i="1">
                        <a:solidFill>
                          <a:schemeClr val="accent2">
                            <a:lumMod val="50000"/>
                          </a:schemeClr>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，但</a:t>
                </a:r>
                <a:r>
                  <a:rPr lang="zh-CN" altLang="en-US" sz="2400" b="1">
                    <a:solidFill>
                      <a:schemeClr val="accent2">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2400" b="1" i="1">
                        <a:solidFill>
                          <a:schemeClr val="accent2">
                            <a:lumMod val="50000"/>
                          </a:schemeClr>
                        </a:solidFill>
                        <a:latin typeface="Cambria Math" panose="02040503050406030204" pitchFamily="18" charset="0"/>
                      </a:rPr>
                      <m:t>𝑶</m:t>
                    </m:r>
                    <m:r>
                      <a:rPr lang="en-US" altLang="zh-CN" sz="2400" b="1" i="1">
                        <a:solidFill>
                          <a:schemeClr val="accent2">
                            <a:lumMod val="50000"/>
                          </a:schemeClr>
                        </a:solidFill>
                        <a:latin typeface="Cambria Math" panose="02040503050406030204" pitchFamily="18" charset="0"/>
                      </a:rPr>
                      <m:t>(</m:t>
                    </m:r>
                    <m:sSup>
                      <m:sSupPr>
                        <m:ctrlPr>
                          <a:rPr lang="en-US" altLang="zh-CN" sz="2400" b="1" i="1">
                            <a:solidFill>
                              <a:schemeClr val="accent2">
                                <a:lumMod val="50000"/>
                              </a:schemeClr>
                            </a:solidFill>
                            <a:latin typeface="Cambria Math" panose="02040503050406030204" pitchFamily="18" charset="0"/>
                          </a:rPr>
                        </m:ctrlPr>
                      </m:sSupPr>
                      <m:e>
                        <m:r>
                          <a:rPr lang="en-US" altLang="zh-CN" sz="2400" b="1" i="1" smtClean="0">
                            <a:solidFill>
                              <a:schemeClr val="accent2">
                                <a:lumMod val="50000"/>
                              </a:schemeClr>
                            </a:solidFill>
                            <a:latin typeface="Cambria Math" panose="02040503050406030204" pitchFamily="18" charset="0"/>
                          </a:rPr>
                          <m:t>𝟐</m:t>
                        </m:r>
                      </m:e>
                      <m:sup>
                        <m:r>
                          <a:rPr lang="en-US" altLang="zh-CN" sz="2400" b="1" i="1">
                            <a:solidFill>
                              <a:schemeClr val="accent2">
                                <a:lumMod val="50000"/>
                              </a:schemeClr>
                            </a:solidFill>
                            <a:latin typeface="Cambria Math" panose="02040503050406030204" pitchFamily="18" charset="0"/>
                          </a:rPr>
                          <m:t>𝒏</m:t>
                        </m:r>
                      </m:sup>
                    </m:sSup>
                    <m:r>
                      <a:rPr lang="en-US" altLang="zh-CN" sz="2400" b="1" i="1">
                        <a:solidFill>
                          <a:schemeClr val="accent2">
                            <a:lumMod val="50000"/>
                          </a:schemeClr>
                        </a:solidFill>
                        <a:latin typeface="Cambria Math" panose="02040503050406030204" pitchFamily="18" charset="0"/>
                      </a:rPr>
                      <m:t>)</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BA09CCBB-2CC3-45AD-A7F9-AF5F510DAEC3}"/>
                  </a:ext>
                </a:extLst>
              </p:cNvPr>
              <p:cNvSpPr txBox="1">
                <a:spLocks noRot="1" noChangeAspect="1" noMove="1" noResize="1" noEditPoints="1" noAdjustHandles="1" noChangeArrowheads="1" noChangeShapeType="1" noTextEdit="1"/>
              </p:cNvSpPr>
              <p:nvPr/>
            </p:nvSpPr>
            <p:spPr>
              <a:xfrm>
                <a:off x="703890" y="1503213"/>
                <a:ext cx="7683592" cy="461665"/>
              </a:xfrm>
              <a:prstGeom prst="rect">
                <a:avLst/>
              </a:prstGeom>
              <a:blipFill>
                <a:blip r:embed="rId3"/>
                <a:stretch>
                  <a:fillRect l="-1190" t="-14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4D2CF96-60BF-46BB-903D-6EEEABD444BD}"/>
                  </a:ext>
                </a:extLst>
              </p:cNvPr>
              <p:cNvSpPr txBox="1"/>
              <p:nvPr/>
            </p:nvSpPr>
            <p:spPr>
              <a:xfrm>
                <a:off x="703888" y="2299843"/>
                <a:ext cx="10071557" cy="1429302"/>
              </a:xfrm>
              <a:prstGeom prst="rect">
                <a:avLst/>
              </a:prstGeom>
              <a:solidFill>
                <a:schemeClr val="accent5">
                  <a:lumMod val="20000"/>
                  <a:lumOff val="80000"/>
                  <a:alpha val="50000"/>
                </a:schemeClr>
              </a:solidFill>
            </p:spPr>
            <p:txBody>
              <a:bodyPr wrap="square" rtlCol="0">
                <a:spAutoFit/>
              </a:bodyPr>
              <a:lstStyle/>
              <a:p>
                <a:pPr algn="ctr">
                  <a:lnSpc>
                    <a:spcPts val="3200"/>
                  </a:lnSpc>
                  <a:spcBef>
                    <a:spcPts val="600"/>
                  </a:spcBef>
                  <a:spcAft>
                    <a:spcPts val="600"/>
                  </a:spcAft>
                </a:pPr>
                <a14:m>
                  <m:oMath xmlns:m="http://schemas.openxmlformats.org/officeDocument/2006/math">
                    <m:r>
                      <a:rPr lang="en-US" altLang="zh-CN" sz="2400" b="1" i="1" smtClean="0">
                        <a:solidFill>
                          <a:srgbClr val="C00000"/>
                        </a:solidFill>
                        <a:latin typeface="Cambria Math" panose="02040503050406030204" pitchFamily="18" charset="0"/>
                      </a:rPr>
                      <m:t>𝒇</m:t>
                    </m:r>
                  </m:oMath>
                </a14:m>
                <a:r>
                  <a:rPr lang="zh-CN" altLang="en-US" sz="2400" b="1">
                    <a:solidFill>
                      <a:srgbClr val="C00000"/>
                    </a:solidFill>
                  </a:rPr>
                  <a:t>是</a:t>
                </a:r>
                <a14:m>
                  <m:oMath xmlns:m="http://schemas.openxmlformats.org/officeDocument/2006/math">
                    <m:r>
                      <a:rPr lang="en-US" altLang="zh-CN" sz="2400" b="1" i="1" smtClean="0">
                        <a:solidFill>
                          <a:srgbClr val="C00000"/>
                        </a:solidFill>
                        <a:latin typeface="Cambria Math" panose="02040503050406030204" pitchFamily="18" charset="0"/>
                      </a:rPr>
                      <m:t>𝑶</m:t>
                    </m:r>
                    <m:d>
                      <m:dPr>
                        <m:ctrlPr>
                          <a:rPr lang="en-US" altLang="zh-CN" sz="2400" b="1" i="1" smtClean="0">
                            <a:solidFill>
                              <a:srgbClr val="C00000"/>
                            </a:solidFill>
                            <a:latin typeface="Cambria Math" panose="02040503050406030204" pitchFamily="18" charset="0"/>
                          </a:rPr>
                        </m:ctrlPr>
                      </m:dPr>
                      <m:e>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𝟑</m:t>
                            </m:r>
                          </m:e>
                          <m:sup>
                            <m:r>
                              <a:rPr lang="en-US" altLang="zh-CN" sz="2400" b="1" i="1" smtClean="0">
                                <a:solidFill>
                                  <a:srgbClr val="C00000"/>
                                </a:solidFill>
                                <a:latin typeface="Cambria Math" panose="02040503050406030204" pitchFamily="18" charset="0"/>
                              </a:rPr>
                              <m:t>𝒏</m:t>
                            </m:r>
                          </m:sup>
                        </m:sSup>
                      </m:e>
                    </m:d>
                  </m:oMath>
                </a14:m>
                <a:endParaRPr lang="en-US" altLang="zh-CN" sz="2000" b="1"/>
              </a:p>
              <a:p>
                <a:pPr>
                  <a:lnSpc>
                    <a:spcPts val="3200"/>
                  </a:lnSpc>
                  <a:spcBef>
                    <a:spcPts val="600"/>
                  </a:spcBef>
                  <a:spcAft>
                    <a:spcPts val="600"/>
                  </a:spcAft>
                </a:pPr>
                <a:r>
                  <a:rPr lang="en-US" altLang="zh-CN" sz="2000" b="1">
                    <a:solidFill>
                      <a:srgbClr val="C00000"/>
                    </a:solidFill>
                  </a:rPr>
                  <a:t>【</a:t>
                </a:r>
                <a:r>
                  <a:rPr lang="zh-CN" altLang="en-US" sz="2000" b="1">
                    <a:solidFill>
                      <a:srgbClr val="C00000"/>
                    </a:solidFill>
                  </a:rPr>
                  <a:t>证明</a:t>
                </a:r>
                <a:r>
                  <a:rPr lang="en-US" altLang="zh-CN" sz="2000" b="1">
                    <a:solidFill>
                      <a:srgbClr val="C00000"/>
                    </a:solidFill>
                  </a:rPr>
                  <a:t>】</a:t>
                </a:r>
                <a:r>
                  <a:rPr lang="zh-CN" altLang="en-US" sz="2000" b="1">
                    <a:solidFill>
                      <a:srgbClr val="002060"/>
                    </a:solidFill>
                    <a:latin typeface="楷体" panose="02010609060101010101" pitchFamily="49" charset="-122"/>
                    <a:ea typeface="楷体" panose="02010609060101010101" pitchFamily="49" charset="-122"/>
                  </a:rPr>
                  <a:t>显然当</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时有</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𝟐</m:t>
                        </m:r>
                      </m:e>
                      <m:sup>
                        <m:r>
                          <a:rPr lang="en-US" altLang="zh-CN" sz="2000" b="1" i="1" smtClean="0">
                            <a:solidFill>
                              <a:srgbClr val="002060"/>
                            </a:solidFill>
                            <a:latin typeface="Cambria Math" panose="02040503050406030204" pitchFamily="18" charset="0"/>
                          </a:rPr>
                          <m:t>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𝟑</m:t>
                        </m:r>
                      </m:e>
                      <m:sup>
                        <m:r>
                          <a:rPr lang="en-US" altLang="zh-CN" sz="2000" b="1" i="1" smtClean="0">
                            <a:solidFill>
                              <a:srgbClr val="002060"/>
                            </a:solidFill>
                            <a:latin typeface="Cambria Math" panose="02040503050406030204" pitchFamily="18" charset="0"/>
                          </a:rPr>
                          <m:t>𝒏</m:t>
                        </m:r>
                      </m:sup>
                    </m:sSup>
                  </m:oMath>
                </a14:m>
                <a:r>
                  <a:rPr lang="zh-CN" altLang="en-US" sz="2000" b="1">
                    <a:solidFill>
                      <a:srgbClr val="002060"/>
                    </a:solidFill>
                    <a:latin typeface="楷体" panose="02010609060101010101" pitchFamily="49" charset="-122"/>
                    <a:ea typeface="楷体" panose="02010609060101010101" pitchFamily="49" charset="-122"/>
                  </a:rPr>
                  <a:t>，从而当</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 &gt; </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时有</a:t>
                </a:r>
                <a14:m>
                  <m:oMath xmlns:m="http://schemas.openxmlformats.org/officeDocument/2006/math">
                    <m:r>
                      <a:rPr lang="en-US" altLang="zh-CN" sz="2000" b="1" i="1" smtClean="0">
                        <a:solidFill>
                          <a:srgbClr val="002060"/>
                        </a:solidFill>
                        <a:latin typeface="Cambria Math" panose="02040503050406030204" pitchFamily="18" charset="0"/>
                      </a:rPr>
                      <m:t>𝒇</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𝒏</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𝟑</m:t>
                        </m:r>
                      </m:e>
                      <m:sup>
                        <m:r>
                          <a:rPr lang="en-US" altLang="zh-CN" sz="2000" b="1" i="1" smtClean="0">
                            <a:solidFill>
                              <a:srgbClr val="002060"/>
                            </a:solidFill>
                            <a:latin typeface="Cambria Math" panose="02040503050406030204" pitchFamily="18" charset="0"/>
                          </a:rPr>
                          <m:t>𝒏</m:t>
                        </m:r>
                      </m:sup>
                    </m:sSup>
                  </m:oMath>
                </a14:m>
                <a:r>
                  <a:rPr lang="zh-CN" altLang="en-US" sz="2000" b="1">
                    <a:solidFill>
                      <a:srgbClr val="002060"/>
                    </a:solidFill>
                    <a:latin typeface="楷体" panose="02010609060101010101" pitchFamily="49" charset="-122"/>
                    <a:ea typeface="楷体" panose="02010609060101010101" pitchFamily="49" charset="-122"/>
                  </a:rPr>
                  <a:t>，即存在</a:t>
                </a:r>
                <a14:m>
                  <m:oMath xmlns:m="http://schemas.openxmlformats.org/officeDocument/2006/math">
                    <m:r>
                      <a:rPr lang="en-US" altLang="zh-CN" sz="2000" b="1" i="1" smtClean="0">
                        <a:solidFill>
                          <a:srgbClr val="C00000"/>
                        </a:solidFill>
                        <a:latin typeface="Cambria Math" panose="02040503050406030204" pitchFamily="18" charset="0"/>
                      </a:rPr>
                      <m:t>𝒌</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C00000"/>
                        </a:solidFill>
                        <a:latin typeface="Cambria Math" panose="02040503050406030204" pitchFamily="18" charset="0"/>
                      </a:rPr>
                      <m:t>𝑪</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𝟐</m:t>
                    </m:r>
                  </m:oMath>
                </a14:m>
                <a:r>
                  <a:rPr lang="zh-CN" altLang="en-US" sz="2000" b="1">
                    <a:solidFill>
                      <a:srgbClr val="002060"/>
                    </a:solidFill>
                    <a:latin typeface="楷体" panose="02010609060101010101" pitchFamily="49" charset="-122"/>
                    <a:ea typeface="楷体" panose="02010609060101010101" pitchFamily="49" charset="-122"/>
                  </a:rPr>
                  <a:t>，使得当</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 &gt; </m:t>
                    </m:r>
                    <m:r>
                      <a:rPr lang="en-US" altLang="zh-CN" sz="2000" b="1" i="1" smtClean="0">
                        <a:solidFill>
                          <a:srgbClr val="002060"/>
                        </a:solidFill>
                        <a:latin typeface="Cambria Math" panose="02040503050406030204" pitchFamily="18" charset="0"/>
                      </a:rPr>
                      <m:t>𝒌</m:t>
                    </m:r>
                  </m:oMath>
                </a14:m>
                <a:r>
                  <a:rPr lang="zh-CN" altLang="en-US" sz="2000" b="1">
                    <a:solidFill>
                      <a:srgbClr val="002060"/>
                    </a:solidFill>
                    <a:latin typeface="楷体" panose="02010609060101010101" pitchFamily="49" charset="-122"/>
                    <a:ea typeface="楷体" panose="02010609060101010101" pitchFamily="49" charset="-122"/>
                  </a:rPr>
                  <a:t>时</a:t>
                </a:r>
                <a14:m>
                  <m:oMath xmlns:m="http://schemas.openxmlformats.org/officeDocument/2006/math">
                    <m:r>
                      <a:rPr lang="en-US" altLang="zh-CN" sz="2000" b="1" i="1" smtClean="0">
                        <a:solidFill>
                          <a:srgbClr val="002060"/>
                        </a:solidFill>
                        <a:latin typeface="Cambria Math" panose="02040503050406030204" pitchFamily="18" charset="0"/>
                      </a:rPr>
                      <m:t>𝒇</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𝒏</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𝑪</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𝟑</m:t>
                        </m:r>
                      </m:e>
                      <m:sup>
                        <m:r>
                          <a:rPr lang="en-US" altLang="zh-CN" sz="2000" b="1" i="1" smtClean="0">
                            <a:solidFill>
                              <a:srgbClr val="002060"/>
                            </a:solidFill>
                            <a:latin typeface="Cambria Math" panose="02040503050406030204" pitchFamily="18" charset="0"/>
                          </a:rPr>
                          <m:t>𝒏</m:t>
                        </m:r>
                      </m:sup>
                    </m:sSup>
                  </m:oMath>
                </a14:m>
                <a:r>
                  <a:rPr lang="zh-CN" altLang="en-US" sz="2000" b="1">
                    <a:solidFill>
                      <a:srgbClr val="002060"/>
                    </a:solidFill>
                    <a:latin typeface="楷体" panose="02010609060101010101" pitchFamily="49" charset="-122"/>
                    <a:ea typeface="楷体" panose="02010609060101010101" pitchFamily="49" charset="-122"/>
                  </a:rPr>
                  <a:t>，因此</a:t>
                </a:r>
                <a14:m>
                  <m:oMath xmlns:m="http://schemas.openxmlformats.org/officeDocument/2006/math">
                    <m:r>
                      <a:rPr lang="en-US" altLang="zh-CN" sz="2000" b="1" i="1" smtClean="0">
                        <a:solidFill>
                          <a:srgbClr val="002060"/>
                        </a:solidFill>
                        <a:latin typeface="Cambria Math" panose="02040503050406030204" pitchFamily="18" charset="0"/>
                      </a:rPr>
                      <m:t>𝒇</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rPr>
                      <m:t>𝑶</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oMath>
                </a14:m>
                <a:endParaRPr lang="en-US" altLang="zh-CN" sz="2000" b="1">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D4D2CF96-60BF-46BB-903D-6EEEABD444BD}"/>
                  </a:ext>
                </a:extLst>
              </p:cNvPr>
              <p:cNvSpPr txBox="1">
                <a:spLocks noRot="1" noChangeAspect="1" noMove="1" noResize="1" noEditPoints="1" noAdjustHandles="1" noChangeArrowheads="1" noChangeShapeType="1" noTextEdit="1"/>
              </p:cNvSpPr>
              <p:nvPr/>
            </p:nvSpPr>
            <p:spPr>
              <a:xfrm>
                <a:off x="703888" y="2299843"/>
                <a:ext cx="10071557" cy="1429302"/>
              </a:xfrm>
              <a:prstGeom prst="rect">
                <a:avLst/>
              </a:prstGeom>
              <a:blipFill>
                <a:blip r:embed="rId4"/>
                <a:stretch>
                  <a:fillRect l="-605" t="-1702" b="-55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F6E200B-C2D4-4A11-86A3-69460A1C851B}"/>
                  </a:ext>
                </a:extLst>
              </p:cNvPr>
              <p:cNvSpPr txBox="1"/>
              <p:nvPr/>
            </p:nvSpPr>
            <p:spPr>
              <a:xfrm>
                <a:off x="703888" y="4064110"/>
                <a:ext cx="10071557" cy="1910523"/>
              </a:xfrm>
              <a:prstGeom prst="rect">
                <a:avLst/>
              </a:prstGeom>
              <a:solidFill>
                <a:schemeClr val="accent5">
                  <a:lumMod val="20000"/>
                  <a:lumOff val="80000"/>
                  <a:alpha val="50000"/>
                </a:schemeClr>
              </a:solidFill>
            </p:spPr>
            <p:txBody>
              <a:bodyPr wrap="square" rtlCol="0">
                <a:spAutoFit/>
              </a:bodyPr>
              <a:lstStyle/>
              <a:p>
                <a:pPr algn="ctr">
                  <a:lnSpc>
                    <a:spcPts val="3200"/>
                  </a:lnSpc>
                  <a:spcBef>
                    <a:spcPts val="600"/>
                  </a:spcBef>
                  <a:spcAft>
                    <a:spcPts val="600"/>
                  </a:spcAft>
                </a:pPr>
                <a14:m>
                  <m:oMath xmlns:m="http://schemas.openxmlformats.org/officeDocument/2006/math">
                    <m:r>
                      <a:rPr lang="en-US" altLang="zh-CN" sz="2400" b="1" i="1" smtClean="0">
                        <a:solidFill>
                          <a:srgbClr val="C00000"/>
                        </a:solidFill>
                        <a:latin typeface="Cambria Math" panose="02040503050406030204" pitchFamily="18" charset="0"/>
                      </a:rPr>
                      <m:t>𝒇</m:t>
                    </m:r>
                  </m:oMath>
                </a14:m>
                <a:r>
                  <a:rPr lang="zh-CN" altLang="en-US" sz="2400" b="1">
                    <a:solidFill>
                      <a:srgbClr val="C00000"/>
                    </a:solidFill>
                  </a:rPr>
                  <a:t>不是</a:t>
                </a:r>
                <a14:m>
                  <m:oMath xmlns:m="http://schemas.openxmlformats.org/officeDocument/2006/math">
                    <m:r>
                      <a:rPr lang="en-US" altLang="zh-CN" sz="2400" b="1" i="1" smtClean="0">
                        <a:solidFill>
                          <a:srgbClr val="C00000"/>
                        </a:solidFill>
                        <a:latin typeface="Cambria Math" panose="02040503050406030204" pitchFamily="18" charset="0"/>
                      </a:rPr>
                      <m:t>𝑶</m:t>
                    </m:r>
                    <m:d>
                      <m:dPr>
                        <m:ctrlPr>
                          <a:rPr lang="en-US" altLang="zh-CN" sz="2400" b="1" i="1" smtClean="0">
                            <a:solidFill>
                              <a:srgbClr val="C00000"/>
                            </a:solidFill>
                            <a:latin typeface="Cambria Math" panose="02040503050406030204" pitchFamily="18" charset="0"/>
                          </a:rPr>
                        </m:ctrlPr>
                      </m:dPr>
                      <m:e>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𝟐</m:t>
                            </m:r>
                          </m:e>
                          <m:sup>
                            <m:r>
                              <a:rPr lang="en-US" altLang="zh-CN" sz="2400" b="1" i="1" smtClean="0">
                                <a:solidFill>
                                  <a:srgbClr val="C00000"/>
                                </a:solidFill>
                                <a:latin typeface="Cambria Math" panose="02040503050406030204" pitchFamily="18" charset="0"/>
                              </a:rPr>
                              <m:t>𝒏</m:t>
                            </m:r>
                          </m:sup>
                        </m:sSup>
                      </m:e>
                    </m:d>
                  </m:oMath>
                </a14:m>
                <a:endParaRPr lang="en-US" altLang="zh-CN" sz="2000" b="1"/>
              </a:p>
              <a:p>
                <a:pPr>
                  <a:lnSpc>
                    <a:spcPts val="3400"/>
                  </a:lnSpc>
                  <a:spcBef>
                    <a:spcPts val="600"/>
                  </a:spcBef>
                  <a:spcAft>
                    <a:spcPts val="600"/>
                  </a:spcAft>
                </a:pPr>
                <a:r>
                  <a:rPr lang="en-US" altLang="zh-CN" sz="2000" b="1">
                    <a:solidFill>
                      <a:srgbClr val="C00000"/>
                    </a:solidFill>
                  </a:rPr>
                  <a:t>【</a:t>
                </a:r>
                <a:r>
                  <a:rPr lang="zh-CN" altLang="en-US" sz="2000" b="1">
                    <a:solidFill>
                      <a:srgbClr val="C00000"/>
                    </a:solidFill>
                  </a:rPr>
                  <a:t>证明</a:t>
                </a:r>
                <a:r>
                  <a:rPr lang="en-US" altLang="zh-CN" sz="2000" b="1">
                    <a:solidFill>
                      <a:srgbClr val="C00000"/>
                    </a:solidFill>
                  </a:rPr>
                  <a:t>】</a:t>
                </a:r>
                <a:r>
                  <a:rPr lang="zh-CN" altLang="en-US" sz="2000" b="1">
                    <a:solidFill>
                      <a:srgbClr val="002060"/>
                    </a:solidFill>
                    <a:latin typeface="楷体" panose="02010609060101010101" pitchFamily="49" charset="-122"/>
                    <a:ea typeface="楷体" panose="02010609060101010101" pitchFamily="49" charset="-122"/>
                  </a:rPr>
                  <a:t>对任意正整数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𝑪</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𝒌</m:t>
                    </m:r>
                  </m:oMath>
                </a14:m>
                <a:r>
                  <a:rPr lang="zh-CN" altLang="en-US" sz="2000" b="1">
                    <a:solidFill>
                      <a:srgbClr val="002060"/>
                    </a:solidFill>
                    <a:latin typeface="楷体" panose="02010609060101010101" pitchFamily="49" charset="-122"/>
                    <a:ea typeface="楷体" panose="02010609060101010101" pitchFamily="49" charset="-122"/>
                  </a:rPr>
                  <a:t>，不难看到，总存在</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𝒏</m:t>
                        </m:r>
                      </m:e>
                      <m:sub>
                        <m:r>
                          <a:rPr lang="en-US" altLang="zh-CN" sz="2000" b="1" i="1" smtClean="0">
                            <a:solidFill>
                              <a:srgbClr val="002060"/>
                            </a:solidFill>
                            <a:latin typeface="Cambria Math" panose="02040503050406030204" pitchFamily="18" charset="0"/>
                            <a:ea typeface="楷体" panose="02010609060101010101" pitchFamily="49" charset="-122"/>
                          </a:rPr>
                          <m:t>𝟎</m:t>
                        </m:r>
                      </m:sub>
                    </m:sSub>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𝒏</m:t>
                        </m:r>
                      </m:e>
                      <m:sub>
                        <m:r>
                          <a:rPr lang="en-US" altLang="zh-CN" sz="2000" b="1" i="1" smtClean="0">
                            <a:solidFill>
                              <a:srgbClr val="002060"/>
                            </a:solidFill>
                            <a:latin typeface="Cambria Math" panose="02040503050406030204" pitchFamily="18" charset="0"/>
                            <a:ea typeface="楷体" panose="02010609060101010101" pitchFamily="49" charset="-122"/>
                          </a:rPr>
                          <m:t>𝟎</m:t>
                        </m:r>
                      </m:sub>
                    </m:sSub>
                  </m:oMath>
                </a14:m>
                <a:r>
                  <a:rPr lang="zh-CN" altLang="en-US" sz="2000" b="1">
                    <a:solidFill>
                      <a:srgbClr val="002060"/>
                    </a:solidFill>
                    <a:latin typeface="楷体" panose="02010609060101010101" pitchFamily="49" charset="-122"/>
                    <a:ea typeface="楷体" panose="02010609060101010101" pitchFamily="49" charset="-122"/>
                  </a:rPr>
                  <a:t>时有</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𝟑</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e>
                        </m:d>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𝑪</m:t>
                    </m:r>
                  </m:oMath>
                </a14:m>
                <a:r>
                  <a:rPr lang="zh-CN" altLang="en-US" sz="2000" b="1">
                    <a:solidFill>
                      <a:srgbClr val="002060"/>
                    </a:solidFill>
                    <a:latin typeface="楷体" panose="02010609060101010101" pitchFamily="49" charset="-122"/>
                    <a:ea typeface="楷体" panose="02010609060101010101" pitchFamily="49" charset="-122"/>
                  </a:rPr>
                  <a:t>，例如令</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𝒏</m:t>
                        </m:r>
                      </m:e>
                      <m:sub>
                        <m:r>
                          <a:rPr lang="en-US" altLang="zh-CN" sz="2000" b="1" i="1" smtClean="0">
                            <a:solidFill>
                              <a:srgbClr val="002060"/>
                            </a:solidFill>
                            <a:latin typeface="Cambria Math" panose="02040503050406030204" pitchFamily="18" charset="0"/>
                            <a:ea typeface="楷体" panose="02010609060101010101" pitchFamily="49" charset="-122"/>
                          </a:rPr>
                          <m:t>𝟎</m:t>
                        </m:r>
                      </m:sub>
                    </m:sSub>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𝐦𝐚𝐱</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r>
                      <a:rPr lang="en-US" altLang="zh-CN" sz="2000" b="1" i="1" smtClean="0">
                        <a:solidFill>
                          <a:srgbClr val="002060"/>
                        </a:solidFill>
                        <a:latin typeface="Cambria Math" panose="02040503050406030204" pitchFamily="18" charset="0"/>
                        <a:ea typeface="楷体" panose="02010609060101010101" pitchFamily="49" charset="-122"/>
                      </a:rPr>
                      <m:t>, </m:t>
                    </m:r>
                    <m:r>
                      <a:rPr lang="en-US" altLang="zh-CN" sz="2000" b="1" i="0" smtClean="0">
                        <a:solidFill>
                          <a:srgbClr val="002060"/>
                        </a:solidFill>
                        <a:latin typeface="Cambria Math" panose="02040503050406030204" pitchFamily="18" charset="0"/>
                        <a:ea typeface="楷体" panose="02010609060101010101" pitchFamily="49" charset="-122"/>
                      </a:rPr>
                      <m:t>𝐥𝐨𝐠</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𝑪</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𝐥𝐨𝐠</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𝟑</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时有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𝒏</m:t>
                        </m:r>
                      </m:e>
                      <m:sub>
                        <m:r>
                          <a:rPr lang="en-US" altLang="zh-CN" sz="2000" b="1" i="1" smtClean="0">
                            <a:solidFill>
                              <a:srgbClr val="002060"/>
                            </a:solidFill>
                            <a:latin typeface="Cambria Math" panose="02040503050406030204" pitchFamily="18" charset="0"/>
                            <a:ea typeface="楷体" panose="02010609060101010101" pitchFamily="49" charset="-122"/>
                          </a:rPr>
                          <m:t>𝟎</m:t>
                        </m:r>
                      </m:sub>
                    </m:sSub>
                  </m:oMath>
                </a14:m>
                <a:r>
                  <a:rPr lang="zh-CN" altLang="en-US" sz="2000" b="1">
                    <a:solidFill>
                      <a:srgbClr val="002060"/>
                    </a:solidFill>
                    <a:latin typeface="楷体" panose="02010609060101010101" pitchFamily="49" charset="-122"/>
                    <a:ea typeface="楷体" panose="02010609060101010101" pitchFamily="49" charset="-122"/>
                  </a:rPr>
                  <a:t>蕴含</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𝟑</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e>
                        </m:d>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𝑪</m:t>
                    </m:r>
                  </m:oMath>
                </a14:m>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𝟑</m:t>
                        </m:r>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𝑪</m:t>
                    </m:r>
                    <m:r>
                      <a:rPr lang="en-US" altLang="zh-CN" sz="2000" b="1" i="1" smtClean="0">
                        <a:solidFill>
                          <a:srgbClr val="002060"/>
                        </a:solidFill>
                        <a:latin typeface="Cambria Math" panose="02040503050406030204" pitchFamily="18" charset="0"/>
                        <a:ea typeface="楷体" panose="02010609060101010101" pitchFamily="49" charset="-122"/>
                      </a:rPr>
                      <m:t>⋅</m:t>
                    </m:r>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𝟐</m:t>
                        </m:r>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oMath>
                </a14:m>
                <a:r>
                  <a:rPr lang="zh-CN" altLang="en-US" sz="2000" b="1">
                    <a:solidFill>
                      <a:srgbClr val="002060"/>
                    </a:solidFill>
                    <a:latin typeface="楷体" panose="02010609060101010101" pitchFamily="49" charset="-122"/>
                    <a:ea typeface="楷体" panose="02010609060101010101" pitchFamily="49" charset="-122"/>
                  </a:rPr>
                  <a:t>，从而当</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𝐦𝐚𝐱</m:t>
                    </m:r>
                    <m:r>
                      <m:rPr>
                        <m:lit/>
                      </m:rPr>
                      <a:rPr lang="en-US" altLang="zh-CN" sz="2000" b="1" i="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a:solidFill>
                              <a:srgbClr val="002060"/>
                            </a:solidFill>
                            <a:latin typeface="Cambria Math" panose="02040503050406030204" pitchFamily="18" charset="0"/>
                            <a:ea typeface="楷体" panose="02010609060101010101" pitchFamily="49" charset="-122"/>
                          </a:rPr>
                          <m:t>𝒏</m:t>
                        </m:r>
                      </m:e>
                      <m:sub>
                        <m:r>
                          <a:rPr lang="en-US" altLang="zh-CN" sz="2000" b="1" i="1">
                            <a:solidFill>
                              <a:srgbClr val="002060"/>
                            </a:solidFill>
                            <a:latin typeface="Cambria Math" panose="02040503050406030204" pitchFamily="18" charset="0"/>
                            <a:ea typeface="楷体" panose="02010609060101010101" pitchFamily="49" charset="-122"/>
                          </a:rPr>
                          <m:t>𝟎</m:t>
                        </m:r>
                      </m:sub>
                    </m:sSub>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𝒌</m:t>
                    </m:r>
                    <m:r>
                      <m:rPr>
                        <m:lit/>
                      </m:rPr>
                      <a:rPr lang="en-US" altLang="zh-CN" sz="2000" b="1" i="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时有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𝒏</m:t>
                        </m:r>
                      </m:e>
                    </m:d>
                    <m:r>
                      <a:rPr lang="en-US" altLang="zh-CN" sz="2000" b="1" i="1" smtClean="0">
                        <a:solidFill>
                          <a:srgbClr val="002060"/>
                        </a:solidFill>
                        <a:latin typeface="Cambria Math" panose="02040503050406030204" pitchFamily="18" charset="0"/>
                        <a:ea typeface="楷体" panose="02010609060101010101" pitchFamily="49" charset="-122"/>
                      </a:rPr>
                      <m:t>≥</m:t>
                    </m:r>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𝟑</m:t>
                        </m:r>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𝑪</m:t>
                    </m:r>
                    <m:r>
                      <a:rPr lang="en-US" altLang="zh-CN" sz="2000" b="1" i="1" smtClean="0">
                        <a:solidFill>
                          <a:srgbClr val="002060"/>
                        </a:solidFill>
                        <a:latin typeface="Cambria Math" panose="02040503050406030204" pitchFamily="18" charset="0"/>
                        <a:ea typeface="Cambria Math" panose="02040503050406030204" pitchFamily="18" charset="0"/>
                      </a:rPr>
                      <m:t>∙</m:t>
                    </m:r>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𝟐</m:t>
                        </m:r>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oMath>
                </a14:m>
                <a:r>
                  <a:rPr lang="zh-CN" altLang="en-US" sz="2000" b="1">
                    <a:solidFill>
                      <a:srgbClr val="002060"/>
                    </a:solidFill>
                    <a:latin typeface="楷体" panose="02010609060101010101" pitchFamily="49" charset="-122"/>
                    <a:ea typeface="楷体" panose="02010609060101010101" pitchFamily="49" charset="-122"/>
                  </a:rPr>
                  <a:t>，这表明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oMath>
                </a14:m>
                <a:r>
                  <a:rPr lang="zh-CN" altLang="en-US" sz="2000" b="1">
                    <a:solidFill>
                      <a:srgbClr val="002060"/>
                    </a:solidFill>
                    <a:latin typeface="楷体" panose="02010609060101010101" pitchFamily="49" charset="-122"/>
                    <a:ea typeface="楷体" panose="02010609060101010101" pitchFamily="49" charset="-122"/>
                  </a:rPr>
                  <a:t>不是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𝑶</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𝟐</m:t>
                            </m:r>
                          </m:e>
                          <m:sup>
                            <m:r>
                              <a:rPr lang="en-US" altLang="zh-CN" sz="2000" b="1" i="1" smtClean="0">
                                <a:solidFill>
                                  <a:srgbClr val="002060"/>
                                </a:solidFill>
                                <a:latin typeface="Cambria Math" panose="02040503050406030204" pitchFamily="18" charset="0"/>
                                <a:ea typeface="楷体" panose="02010609060101010101" pitchFamily="49" charset="-122"/>
                              </a:rPr>
                              <m:t>𝒏</m:t>
                            </m:r>
                          </m:sup>
                        </m:sSup>
                      </m:e>
                    </m:d>
                  </m:oMath>
                </a14:m>
                <a:endParaRPr lang="en-US" altLang="zh-CN" sz="2000" b="1">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5F6E200B-C2D4-4A11-86A3-69460A1C851B}"/>
                  </a:ext>
                </a:extLst>
              </p:cNvPr>
              <p:cNvSpPr txBox="1">
                <a:spLocks noRot="1" noChangeAspect="1" noMove="1" noResize="1" noEditPoints="1" noAdjustHandles="1" noChangeArrowheads="1" noChangeShapeType="1" noTextEdit="1"/>
              </p:cNvSpPr>
              <p:nvPr/>
            </p:nvSpPr>
            <p:spPr>
              <a:xfrm>
                <a:off x="703888" y="4064110"/>
                <a:ext cx="10071557" cy="1910523"/>
              </a:xfrm>
              <a:prstGeom prst="rect">
                <a:avLst/>
              </a:prstGeom>
              <a:blipFill>
                <a:blip r:embed="rId5"/>
                <a:stretch>
                  <a:fillRect l="-605" t="-1278" b="-41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130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常见函数增长情况比较</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7441F2E-A75D-4F0F-A7FB-9A49DE9BD8E1}"/>
                  </a:ext>
                </a:extLst>
              </p:cNvPr>
              <p:cNvSpPr txBox="1"/>
              <p:nvPr/>
            </p:nvSpPr>
            <p:spPr>
              <a:xfrm>
                <a:off x="749941" y="1736871"/>
                <a:ext cx="5519292" cy="3831177"/>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利用幂函数、指数函数和对数函数的单调性，可证明</a:t>
                </a: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&lt;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 &lt;</m:t>
                    </m:r>
                    <m:r>
                      <a:rPr lang="en-US" altLang="zh-CN" b="1" i="1" smtClean="0">
                        <a:solidFill>
                          <a:schemeClr val="accent6">
                            <a:lumMod val="50000"/>
                          </a:schemeClr>
                        </a:solidFill>
                        <a:latin typeface="Cambria Math" panose="02040503050406030204" pitchFamily="18" charset="0"/>
                      </a:rPr>
                      <m:t>𝒅</m:t>
                    </m:r>
                  </m:oMath>
                </a14:m>
                <a:r>
                  <a:rPr lang="zh-CN" altLang="en-US" b="1">
                    <a:solidFill>
                      <a:schemeClr val="accent6">
                        <a:lumMod val="50000"/>
                      </a:schemeClr>
                    </a:solidFill>
                  </a:rPr>
                  <a:t>时，</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𝒅</m:t>
                            </m:r>
                          </m:sup>
                        </m:sSup>
                      </m:e>
                    </m:d>
                  </m:oMath>
                </a14:m>
                <a:r>
                  <a:rPr lang="zh-CN" altLang="en-US" b="1">
                    <a:solidFill>
                      <a:schemeClr val="accent6">
                        <a:lumMod val="50000"/>
                      </a:schemeClr>
                    </a:solidFill>
                  </a:rPr>
                  <a:t>，但是</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𝒅</m:t>
                        </m:r>
                      </m:sup>
                    </m:sSup>
                  </m:oMath>
                </a14:m>
                <a:r>
                  <a:rPr lang="zh-CN" altLang="en-US" b="1">
                    <a:solidFill>
                      <a:schemeClr val="accent6">
                        <a:lumMod val="50000"/>
                      </a:schemeClr>
                    </a:solidFill>
                  </a:rPr>
                  <a:t>不是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e>
                    </m:d>
                  </m:oMath>
                </a14:m>
                <a:endParaRPr lang="en-US" altLang="zh-CN" b="1">
                  <a:solidFill>
                    <a:schemeClr val="accent6">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时，</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0" smtClean="0">
                            <a:solidFill>
                              <a:schemeClr val="accent6">
                                <a:lumMod val="50000"/>
                              </a:schemeClr>
                            </a:solidFill>
                            <a:latin typeface="Cambria Math" panose="02040503050406030204" pitchFamily="18" charset="0"/>
                          </a:rPr>
                          <m:t>𝐥𝐨𝐠</m:t>
                        </m:r>
                      </m:e>
                      <m:sub>
                        <m:r>
                          <a:rPr lang="en-US" altLang="zh-CN" b="1" i="1" smtClean="0">
                            <a:solidFill>
                              <a:schemeClr val="accent6">
                                <a:lumMod val="50000"/>
                              </a:schemeClr>
                            </a:solidFill>
                            <a:latin typeface="Cambria Math" panose="02040503050406030204" pitchFamily="18" charset="0"/>
                          </a:rPr>
                          <m:t>𝒃</m:t>
                        </m:r>
                      </m:sub>
                    </m:sSub>
                    <m:r>
                      <a:rPr lang="en-US" altLang="zh-CN" b="1" i="1" smtClean="0">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e>
                    </m:d>
                  </m:oMath>
                </a14:m>
                <a:r>
                  <a:rPr lang="zh-CN" altLang="en-US" b="1">
                    <a:solidFill>
                      <a:schemeClr val="accent6">
                        <a:lumMod val="50000"/>
                      </a:schemeClr>
                    </a:solidFill>
                  </a:rPr>
                  <a:t>，而</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oMath>
                </a14:m>
                <a:r>
                  <a:rPr lang="zh-CN" altLang="en-US" b="1">
                    <a:solidFill>
                      <a:schemeClr val="accent6">
                        <a:lumMod val="50000"/>
                      </a:schemeClr>
                    </a:solidFill>
                  </a:rPr>
                  <a:t>不是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0" smtClean="0">
                                <a:solidFill>
                                  <a:schemeClr val="accent6">
                                    <a:lumMod val="50000"/>
                                  </a:schemeClr>
                                </a:solidFill>
                                <a:latin typeface="Cambria Math" panose="02040503050406030204" pitchFamily="18" charset="0"/>
                              </a:rPr>
                              <m:t>𝐥𝐨𝐠</m:t>
                            </m:r>
                          </m:e>
                          <m:sub>
                            <m:r>
                              <a:rPr lang="en-US" altLang="zh-CN" b="1" i="1" smtClean="0">
                                <a:solidFill>
                                  <a:schemeClr val="accent6">
                                    <a:lumMod val="50000"/>
                                  </a:schemeClr>
                                </a:solidFill>
                                <a:latin typeface="Cambria Math" panose="02040503050406030204" pitchFamily="18" charset="0"/>
                              </a:rPr>
                              <m:t>𝒃</m:t>
                            </m:r>
                          </m:sub>
                        </m:sSub>
                        <m:r>
                          <a:rPr lang="en-US" altLang="zh-CN" b="1" i="1" smtClean="0">
                            <a:solidFill>
                              <a:schemeClr val="accent6">
                                <a:lumMod val="50000"/>
                              </a:schemeClr>
                            </a:solidFill>
                            <a:latin typeface="Cambria Math" panose="02040503050406030204" pitchFamily="18" charset="0"/>
                          </a:rPr>
                          <m:t>𝒏</m:t>
                        </m:r>
                      </m:e>
                    </m:d>
                  </m:oMath>
                </a14:m>
                <a:endParaRPr lang="en-US" altLang="zh-CN" b="1">
                  <a:solidFill>
                    <a:schemeClr val="accent6">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𝟎</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时有</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0" smtClean="0">
                                    <a:solidFill>
                                      <a:schemeClr val="accent6">
                                        <a:lumMod val="50000"/>
                                      </a:schemeClr>
                                    </a:solidFill>
                                    <a:latin typeface="Cambria Math" panose="02040503050406030204" pitchFamily="18" charset="0"/>
                                  </a:rPr>
                                  <m:t>𝐥𝐨𝐠</m:t>
                                </m:r>
                              </m:e>
                              <m:sub>
                                <m:r>
                                  <a:rPr lang="en-US" altLang="zh-CN" b="1" i="1" smtClean="0">
                                    <a:solidFill>
                                      <a:schemeClr val="accent6">
                                        <a:lumMod val="50000"/>
                                      </a:schemeClr>
                                    </a:solidFill>
                                    <a:latin typeface="Cambria Math" panose="02040503050406030204" pitchFamily="18" charset="0"/>
                                  </a:rPr>
                                  <m:t>𝒃</m:t>
                                </m:r>
                              </m:sub>
                            </m:sSub>
                            <m:r>
                              <a:rPr lang="en-US" altLang="zh-CN" b="1" i="1" smtClean="0">
                                <a:solidFill>
                                  <a:schemeClr val="accent6">
                                    <a:lumMod val="50000"/>
                                  </a:schemeClr>
                                </a:solidFill>
                                <a:latin typeface="Cambria Math" panose="02040503050406030204" pitchFamily="18" charset="0"/>
                              </a:rPr>
                              <m:t>𝒏</m:t>
                            </m:r>
                          </m:e>
                        </m:d>
                      </m:e>
                      <m:sup>
                        <m:r>
                          <a:rPr lang="en-US" altLang="zh-CN" b="1" i="1" smtClean="0">
                            <a:solidFill>
                              <a:schemeClr val="accent6">
                                <a:lumMod val="50000"/>
                              </a:schemeClr>
                            </a:solidFill>
                            <a:latin typeface="Cambria Math" panose="02040503050406030204" pitchFamily="18" charset="0"/>
                          </a:rPr>
                          <m:t>𝒅</m:t>
                        </m:r>
                      </m:sup>
                    </m:sSup>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e>
                    </m:d>
                  </m:oMath>
                </a14:m>
                <a:r>
                  <a:rPr lang="zh-CN" altLang="en-US" b="1">
                    <a:solidFill>
                      <a:schemeClr val="accent6">
                        <a:lumMod val="50000"/>
                      </a:schemeClr>
                    </a:solidFill>
                  </a:rPr>
                  <a:t>，但</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e>
                    </m:d>
                  </m:oMath>
                </a14:m>
                <a:r>
                  <a:rPr lang="zh-CN" altLang="en-US" b="1">
                    <a:solidFill>
                      <a:schemeClr val="accent6">
                        <a:lumMod val="50000"/>
                      </a:schemeClr>
                    </a:solidFill>
                  </a:rPr>
                  <a:t>不是</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0" smtClean="0">
                                    <a:solidFill>
                                      <a:schemeClr val="accent6">
                                        <a:lumMod val="50000"/>
                                      </a:schemeClr>
                                    </a:solidFill>
                                    <a:latin typeface="Cambria Math" panose="02040503050406030204" pitchFamily="18" charset="0"/>
                                  </a:rPr>
                                  <m:t>𝐥𝐨𝐠</m:t>
                                </m:r>
                              </m:e>
                              <m:sub>
                                <m:r>
                                  <a:rPr lang="en-US" altLang="zh-CN" b="1" i="1" smtClean="0">
                                    <a:solidFill>
                                      <a:schemeClr val="accent6">
                                        <a:lumMod val="50000"/>
                                      </a:schemeClr>
                                    </a:solidFill>
                                    <a:latin typeface="Cambria Math" panose="02040503050406030204" pitchFamily="18" charset="0"/>
                                  </a:rPr>
                                  <m:t>𝒃</m:t>
                                </m:r>
                              </m:sub>
                            </m:sSub>
                            <m:r>
                              <a:rPr lang="en-US" altLang="zh-CN" b="1" i="1" smtClean="0">
                                <a:solidFill>
                                  <a:schemeClr val="accent6">
                                    <a:lumMod val="50000"/>
                                  </a:schemeClr>
                                </a:solidFill>
                                <a:latin typeface="Cambria Math" panose="02040503050406030204" pitchFamily="18" charset="0"/>
                              </a:rPr>
                              <m:t>𝒏</m:t>
                            </m:r>
                          </m:e>
                        </m:d>
                      </m:e>
                      <m:sup>
                        <m:r>
                          <a:rPr lang="en-US" altLang="zh-CN" b="1" i="1" smtClean="0">
                            <a:solidFill>
                              <a:schemeClr val="accent6">
                                <a:lumMod val="50000"/>
                              </a:schemeClr>
                            </a:solidFill>
                            <a:latin typeface="Cambria Math" panose="02040503050406030204" pitchFamily="18" charset="0"/>
                          </a:rPr>
                          <m:t>𝒅</m:t>
                        </m:r>
                      </m:sup>
                    </m:sSup>
                  </m:oMath>
                </a14:m>
                <a:endParaRPr lang="en-US" altLang="zh-CN" b="1">
                  <a:solidFill>
                    <a:schemeClr val="accent6">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时，</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𝒃</m:t>
                            </m:r>
                          </m:e>
                          <m:sup>
                            <m:r>
                              <a:rPr lang="en-US" altLang="zh-CN" b="1" i="1" smtClean="0">
                                <a:solidFill>
                                  <a:schemeClr val="accent6">
                                    <a:lumMod val="50000"/>
                                  </a:schemeClr>
                                </a:solidFill>
                                <a:latin typeface="Cambria Math" panose="02040503050406030204" pitchFamily="18" charset="0"/>
                              </a:rPr>
                              <m:t>𝒏</m:t>
                            </m:r>
                          </m:sup>
                        </m:sSup>
                      </m:e>
                    </m:d>
                  </m:oMath>
                </a14:m>
                <a:r>
                  <a:rPr lang="zh-CN" altLang="en-US" b="1">
                    <a:solidFill>
                      <a:schemeClr val="accent6">
                        <a:lumMod val="50000"/>
                      </a:schemeClr>
                    </a:solidFill>
                  </a:rPr>
                  <a:t>，但</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𝒃</m:t>
                        </m:r>
                      </m:e>
                      <m:sup>
                        <m:r>
                          <a:rPr lang="en-US" altLang="zh-CN" b="1" i="1" smtClean="0">
                            <a:solidFill>
                              <a:schemeClr val="accent6">
                                <a:lumMod val="50000"/>
                              </a:schemeClr>
                            </a:solidFill>
                            <a:latin typeface="Cambria Math" panose="02040503050406030204" pitchFamily="18" charset="0"/>
                          </a:rPr>
                          <m:t>𝒏</m:t>
                        </m:r>
                      </m:sup>
                    </m:sSup>
                  </m:oMath>
                </a14:m>
                <a:r>
                  <a:rPr lang="zh-CN" altLang="en-US" b="1">
                    <a:solidFill>
                      <a:schemeClr val="accent6">
                        <a:lumMod val="50000"/>
                      </a:schemeClr>
                    </a:solidFill>
                  </a:rPr>
                  <a:t>不是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𝒏</m:t>
                            </m:r>
                          </m:e>
                          <m:sup>
                            <m:r>
                              <a:rPr lang="en-US" altLang="zh-CN" b="1" i="1" smtClean="0">
                                <a:solidFill>
                                  <a:schemeClr val="accent6">
                                    <a:lumMod val="50000"/>
                                  </a:schemeClr>
                                </a:solidFill>
                                <a:latin typeface="Cambria Math" panose="02040503050406030204" pitchFamily="18" charset="0"/>
                              </a:rPr>
                              <m:t>𝒄</m:t>
                            </m:r>
                          </m:sup>
                        </m:sSup>
                      </m:e>
                    </m:d>
                  </m:oMath>
                </a14:m>
                <a:endParaRPr lang="en-US" altLang="zh-CN" b="1">
                  <a:solidFill>
                    <a:schemeClr val="accent6">
                      <a:lumMod val="50000"/>
                    </a:schemeClr>
                  </a:solidFill>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时，</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𝒃</m:t>
                            </m:r>
                          </m:e>
                          <m:sup>
                            <m:r>
                              <a:rPr lang="en-US" altLang="zh-CN" b="1" i="1" smtClean="0">
                                <a:solidFill>
                                  <a:schemeClr val="accent6">
                                    <a:lumMod val="50000"/>
                                  </a:schemeClr>
                                </a:solidFill>
                                <a:latin typeface="Cambria Math" panose="02040503050406030204" pitchFamily="18" charset="0"/>
                              </a:rPr>
                              <m:t>𝒏</m:t>
                            </m:r>
                          </m:sup>
                        </m:sSup>
                      </m:e>
                    </m:d>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𝒅</m:t>
                            </m:r>
                          </m:e>
                          <m:sup>
                            <m:r>
                              <a:rPr lang="en-US" altLang="zh-CN" b="1" i="1" smtClean="0">
                                <a:solidFill>
                                  <a:schemeClr val="accent6">
                                    <a:lumMod val="50000"/>
                                  </a:schemeClr>
                                </a:solidFill>
                                <a:latin typeface="Cambria Math" panose="02040503050406030204" pitchFamily="18" charset="0"/>
                              </a:rPr>
                              <m:t>𝒏</m:t>
                            </m:r>
                          </m:sup>
                        </m:sSup>
                      </m:e>
                    </m:d>
                  </m:oMath>
                </a14:m>
                <a:r>
                  <a:rPr lang="zh-CN" altLang="en-US" b="1">
                    <a:solidFill>
                      <a:schemeClr val="accent6">
                        <a:lumMod val="50000"/>
                      </a:schemeClr>
                    </a:solidFill>
                  </a:rPr>
                  <a:t>，但</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𝒅</m:t>
                            </m:r>
                          </m:e>
                          <m:sup>
                            <m:r>
                              <a:rPr lang="en-US" altLang="zh-CN" b="1" i="1" smtClean="0">
                                <a:solidFill>
                                  <a:schemeClr val="accent6">
                                    <a:lumMod val="50000"/>
                                  </a:schemeClr>
                                </a:solidFill>
                                <a:latin typeface="Cambria Math" panose="02040503050406030204" pitchFamily="18" charset="0"/>
                              </a:rPr>
                              <m:t>𝒏</m:t>
                            </m:r>
                          </m:sup>
                        </m:sSup>
                      </m:e>
                    </m:d>
                  </m:oMath>
                </a14:m>
                <a:r>
                  <a:rPr lang="zh-CN" altLang="en-US" b="1">
                    <a:solidFill>
                      <a:schemeClr val="accent6">
                        <a:lumMod val="50000"/>
                      </a:schemeClr>
                    </a:solidFill>
                  </a:rPr>
                  <a:t>不是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𝒃</m:t>
                            </m:r>
                          </m:e>
                          <m:sup>
                            <m:r>
                              <a:rPr lang="en-US" altLang="zh-CN" b="1" i="1" smtClean="0">
                                <a:solidFill>
                                  <a:schemeClr val="accent6">
                                    <a:lumMod val="50000"/>
                                  </a:schemeClr>
                                </a:solidFill>
                                <a:latin typeface="Cambria Math" panose="02040503050406030204" pitchFamily="18" charset="0"/>
                              </a:rPr>
                              <m:t>𝒏</m:t>
                            </m:r>
                          </m:sup>
                        </m:sSup>
                      </m:e>
                    </m:d>
                  </m:oMath>
                </a14:m>
                <a:endParaRPr lang="en-US" altLang="zh-CN" b="1">
                  <a:solidFill>
                    <a:schemeClr val="accent6">
                      <a:lumMod val="50000"/>
                    </a:schemeClr>
                  </a:solidFill>
                </a:endParaRPr>
              </a:p>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这些命题中，</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是整数，而</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𝒂</m:t>
                    </m:r>
                    <m:r>
                      <a:rPr lang="en-US" altLang="zh-CN" b="1">
                        <a:solidFill>
                          <a:srgbClr val="002060"/>
                        </a:solidFill>
                        <a:latin typeface="Cambria Math" panose="02040503050406030204" pitchFamily="18" charset="0"/>
                        <a:ea typeface="楷体" panose="02010609060101010101" pitchFamily="49" charset="-122"/>
                      </a:rPr>
                      <m:t>, </m:t>
                    </m:r>
                    <m:r>
                      <a:rPr lang="en-US" altLang="zh-CN" b="1">
                        <a:solidFill>
                          <a:srgbClr val="002060"/>
                        </a:solidFill>
                        <a:latin typeface="Cambria Math" panose="02040503050406030204" pitchFamily="18" charset="0"/>
                        <a:ea typeface="楷体" panose="02010609060101010101" pitchFamily="49" charset="-122"/>
                      </a:rPr>
                      <m:t>𝒃</m:t>
                    </m:r>
                    <m:r>
                      <a:rPr lang="en-US" altLang="zh-CN" b="1">
                        <a:solidFill>
                          <a:srgbClr val="002060"/>
                        </a:solidFill>
                        <a:latin typeface="Cambria Math" panose="02040503050406030204" pitchFamily="18" charset="0"/>
                        <a:ea typeface="楷体" panose="02010609060101010101" pitchFamily="49" charset="-122"/>
                      </a:rPr>
                      <m:t>, </m:t>
                    </m:r>
                    <m:r>
                      <a:rPr lang="en-US" altLang="zh-CN" b="1">
                        <a:solidFill>
                          <a:srgbClr val="002060"/>
                        </a:solidFill>
                        <a:latin typeface="Cambria Math" panose="02040503050406030204" pitchFamily="18" charset="0"/>
                        <a:ea typeface="楷体" panose="02010609060101010101" pitchFamily="49" charset="-122"/>
                      </a:rPr>
                      <m:t>𝒄</m:t>
                    </m:r>
                    <m:r>
                      <a:rPr lang="en-US" altLang="zh-CN" b="1">
                        <a:solidFill>
                          <a:srgbClr val="002060"/>
                        </a:solidFill>
                        <a:latin typeface="Cambria Math" panose="02040503050406030204" pitchFamily="18" charset="0"/>
                        <a:ea typeface="楷体" panose="02010609060101010101" pitchFamily="49" charset="-122"/>
                      </a:rPr>
                      <m:t>, </m:t>
                    </m:r>
                    <m:r>
                      <a:rPr lang="en-US" altLang="zh-CN" b="1">
                        <a:solidFill>
                          <a:srgbClr val="002060"/>
                        </a:solidFill>
                        <a:latin typeface="Cambria Math" panose="02040503050406030204" pitchFamily="18" charset="0"/>
                        <a:ea typeface="楷体" panose="02010609060101010101" pitchFamily="49" charset="-122"/>
                      </a:rPr>
                      <m:t>𝒅</m:t>
                    </m:r>
                  </m:oMath>
                </a14:m>
                <a:r>
                  <a:rPr lang="zh-CN" altLang="en-US" b="1">
                    <a:solidFill>
                      <a:srgbClr val="002060"/>
                    </a:solidFill>
                    <a:latin typeface="楷体" panose="02010609060101010101" pitchFamily="49" charset="-122"/>
                    <a:ea typeface="楷体" panose="02010609060101010101" pitchFamily="49" charset="-122"/>
                  </a:rPr>
                  <a:t>是实数</a:t>
                </a:r>
              </a:p>
            </p:txBody>
          </p:sp>
        </mc:Choice>
        <mc:Fallback xmlns="">
          <p:sp>
            <p:nvSpPr>
              <p:cNvPr id="2" name="文本框 1">
                <a:extLst>
                  <a:ext uri="{FF2B5EF4-FFF2-40B4-BE49-F238E27FC236}">
                    <a16:creationId xmlns:a16="http://schemas.microsoft.com/office/drawing/2014/main" id="{A7441F2E-A75D-4F0F-A7FB-9A49DE9BD8E1}"/>
                  </a:ext>
                </a:extLst>
              </p:cNvPr>
              <p:cNvSpPr txBox="1">
                <a:spLocks noRot="1" noChangeAspect="1" noMove="1" noResize="1" noEditPoints="1" noAdjustHandles="1" noChangeArrowheads="1" noChangeShapeType="1" noTextEdit="1"/>
              </p:cNvSpPr>
              <p:nvPr/>
            </p:nvSpPr>
            <p:spPr>
              <a:xfrm>
                <a:off x="749941" y="1736871"/>
                <a:ext cx="5519292" cy="3831177"/>
              </a:xfrm>
              <a:prstGeom prst="rect">
                <a:avLst/>
              </a:prstGeom>
              <a:blipFill>
                <a:blip r:embed="rId2"/>
                <a:stretch>
                  <a:fillRect l="-884" t="-955" r="-221" b="-15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615892-143C-4327-8D27-A2904BDA6095}"/>
                  </a:ext>
                </a:extLst>
              </p:cNvPr>
              <p:cNvSpPr txBox="1"/>
              <p:nvPr/>
            </p:nvSpPr>
            <p:spPr>
              <a:xfrm>
                <a:off x="6774671" y="1414379"/>
                <a:ext cx="4667388" cy="4476162"/>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常见函数的增长情况</a:t>
                </a:r>
              </a:p>
              <a:p>
                <a:pPr marL="342900" indent="-342900">
                  <a:lnSpc>
                    <a:spcPts val="28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对于</a:t>
                </a:r>
                <a:r>
                  <a:rPr lang="zh-CN" altLang="en-US" sz="2000" b="1">
                    <a:solidFill>
                      <a:srgbClr val="C00000"/>
                    </a:solidFill>
                  </a:rPr>
                  <a:t>幂函数</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𝒏</m:t>
                        </m:r>
                      </m:e>
                      <m:sup>
                        <m:r>
                          <a:rPr lang="en-US" altLang="zh-CN" sz="2000" b="1" i="1" smtClean="0">
                            <a:solidFill>
                              <a:schemeClr val="accent6">
                                <a:lumMod val="50000"/>
                              </a:schemeClr>
                            </a:solidFill>
                            <a:latin typeface="Cambria Math" panose="02040503050406030204" pitchFamily="18" charset="0"/>
                          </a:rPr>
                          <m:t>𝒄</m:t>
                        </m:r>
                      </m:sup>
                    </m:sSup>
                  </m:oMath>
                </a14:m>
                <a:r>
                  <a:rPr lang="zh-CN" altLang="en-US" sz="2000" b="1">
                    <a:solidFill>
                      <a:schemeClr val="accent6">
                        <a:lumMod val="50000"/>
                      </a:schemeClr>
                    </a:solidFill>
                  </a:rPr>
                  <a:t>，</a:t>
                </a:r>
                <a:r>
                  <a:rPr lang="zh-CN" altLang="en-US" sz="2000" b="1">
                    <a:solidFill>
                      <a:schemeClr val="accent2">
                        <a:lumMod val="50000"/>
                      </a:schemeClr>
                    </a:solidFill>
                  </a:rPr>
                  <a:t>指数</a:t>
                </a:r>
                <a14:m>
                  <m:oMath xmlns:m="http://schemas.openxmlformats.org/officeDocument/2006/math">
                    <m:r>
                      <a:rPr lang="en-US" altLang="zh-CN" sz="2000" b="1">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越大增长越块</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当对数的底</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r>
                      <a:rPr lang="en-US" altLang="zh-CN" sz="2000" b="1" i="1" smtClean="0">
                        <a:solidFill>
                          <a:schemeClr val="accent6">
                            <a:lumMod val="50000"/>
                          </a:schemeClr>
                        </a:solidFill>
                        <a:latin typeface="Cambria Math" panose="02040503050406030204" pitchFamily="18" charset="0"/>
                      </a:rPr>
                      <m:t>&gt;</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时，无论正实数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𝒄</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𝒅</m:t>
                    </m:r>
                  </m:oMath>
                </a14:m>
                <a:r>
                  <a:rPr lang="zh-CN" altLang="en-US" sz="2000" b="1">
                    <a:solidFill>
                      <a:schemeClr val="accent6">
                        <a:lumMod val="50000"/>
                      </a:schemeClr>
                    </a:solidFill>
                  </a:rPr>
                  <a:t>取何值，</a:t>
                </a:r>
                <a:r>
                  <a:rPr lang="zh-CN" altLang="en-US" sz="2000" b="1">
                    <a:solidFill>
                      <a:srgbClr val="C00000"/>
                    </a:solidFill>
                  </a:rPr>
                  <a:t>对数的幂</a:t>
                </a:r>
                <a14:m>
                  <m:oMath xmlns:m="http://schemas.openxmlformats.org/officeDocument/2006/math">
                    <m:sSup>
                      <m:sSupPr>
                        <m:ctrlPr>
                          <a:rPr lang="en-US" altLang="zh-CN" sz="2000" b="1" i="1">
                            <a:solidFill>
                              <a:schemeClr val="accent2">
                                <a:lumMod val="50000"/>
                              </a:schemeClr>
                            </a:solidFill>
                            <a:latin typeface="Cambria Math" panose="02040503050406030204" pitchFamily="18" charset="0"/>
                          </a:rPr>
                        </m:ctrlPr>
                      </m:sSupPr>
                      <m:e>
                        <m:d>
                          <m:dPr>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a:solidFill>
                                      <a:schemeClr val="accent2">
                                        <a:lumMod val="50000"/>
                                      </a:schemeClr>
                                    </a:solidFill>
                                    <a:latin typeface="Cambria Math" panose="02040503050406030204" pitchFamily="18" charset="0"/>
                                  </a:rPr>
                                  <m:t>𝐥𝐨𝐠</m:t>
                                </m:r>
                              </m:e>
                              <m:sub>
                                <m:r>
                                  <a:rPr lang="en-US" altLang="zh-CN" sz="2000" b="1">
                                    <a:solidFill>
                                      <a:schemeClr val="accent2">
                                        <a:lumMod val="50000"/>
                                      </a:schemeClr>
                                    </a:solidFill>
                                    <a:latin typeface="Cambria Math" panose="02040503050406030204" pitchFamily="18" charset="0"/>
                                  </a:rPr>
                                  <m:t>𝒃</m:t>
                                </m:r>
                              </m:sub>
                            </m:sSub>
                            <m:r>
                              <a:rPr lang="en-US" altLang="zh-CN" sz="2000" b="1">
                                <a:solidFill>
                                  <a:schemeClr val="accent2">
                                    <a:lumMod val="50000"/>
                                  </a:schemeClr>
                                </a:solidFill>
                                <a:latin typeface="Cambria Math" panose="02040503050406030204" pitchFamily="18" charset="0"/>
                              </a:rPr>
                              <m:t>𝒏</m:t>
                            </m:r>
                          </m:e>
                        </m:d>
                      </m:e>
                      <m:sup>
                        <m:r>
                          <a:rPr lang="en-US" altLang="zh-CN" sz="2000" b="1">
                            <a:solidFill>
                              <a:schemeClr val="accent2">
                                <a:lumMod val="50000"/>
                              </a:schemeClr>
                            </a:solidFill>
                            <a:latin typeface="Cambria Math" panose="02040503050406030204" pitchFamily="18" charset="0"/>
                          </a:rPr>
                          <m:t>𝒄</m:t>
                        </m:r>
                      </m:sup>
                    </m:sSup>
                  </m:oMath>
                </a14:m>
                <a:r>
                  <a:rPr lang="zh-CN" altLang="en-US" sz="2000" b="1">
                    <a:solidFill>
                      <a:schemeClr val="accent2">
                        <a:lumMod val="50000"/>
                      </a:schemeClr>
                    </a:solidFill>
                  </a:rPr>
                  <a:t>的增长总是没有</a:t>
                </a:r>
                <a:r>
                  <a:rPr lang="zh-CN" altLang="en-US" sz="2000" b="1">
                    <a:solidFill>
                      <a:srgbClr val="C00000"/>
                    </a:solidFill>
                  </a:rPr>
                  <a:t>幂函数</a:t>
                </a:r>
                <a14:m>
                  <m:oMath xmlns:m="http://schemas.openxmlformats.org/officeDocument/2006/math">
                    <m:sSup>
                      <m:sSupPr>
                        <m:ctrlPr>
                          <a:rPr lang="en-US" altLang="zh-CN" sz="2000" b="1" i="1">
                            <a:solidFill>
                              <a:schemeClr val="accent2">
                                <a:lumMod val="50000"/>
                              </a:schemeClr>
                            </a:solidFill>
                            <a:latin typeface="Cambria Math" panose="02040503050406030204" pitchFamily="18" charset="0"/>
                          </a:rPr>
                        </m:ctrlPr>
                      </m:sSupPr>
                      <m:e>
                        <m:r>
                          <a:rPr lang="en-US" altLang="zh-CN" sz="2000" b="1">
                            <a:solidFill>
                              <a:schemeClr val="accent2">
                                <a:lumMod val="50000"/>
                              </a:schemeClr>
                            </a:solidFill>
                            <a:latin typeface="Cambria Math" panose="02040503050406030204" pitchFamily="18" charset="0"/>
                          </a:rPr>
                          <m:t>𝒏</m:t>
                        </m:r>
                      </m:e>
                      <m:sup>
                        <m:r>
                          <a:rPr lang="en-US" altLang="zh-CN" sz="2000" b="1">
                            <a:solidFill>
                              <a:schemeClr val="accent2">
                                <a:lumMod val="50000"/>
                              </a:schemeClr>
                            </a:solidFill>
                            <a:latin typeface="Cambria Math" panose="02040503050406030204" pitchFamily="18" charset="0"/>
                          </a:rPr>
                          <m:t>𝒅</m:t>
                        </m:r>
                      </m:sup>
                    </m:sSup>
                  </m:oMath>
                </a14:m>
                <a:r>
                  <a:rPr lang="zh-CN" altLang="en-US" sz="2000" b="1">
                    <a:solidFill>
                      <a:schemeClr val="accent2">
                        <a:lumMod val="50000"/>
                      </a:schemeClr>
                    </a:solidFill>
                  </a:rPr>
                  <a:t>快</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只要指数的底</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r>
                      <a:rPr lang="en-US" altLang="zh-CN" sz="2000" b="1" i="1" smtClean="0">
                        <a:solidFill>
                          <a:schemeClr val="accent6">
                            <a:lumMod val="50000"/>
                          </a:schemeClr>
                        </a:solidFill>
                        <a:latin typeface="Cambria Math" panose="02040503050406030204" pitchFamily="18" charset="0"/>
                      </a:rPr>
                      <m:t> &gt; </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，无论正实数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𝒄</m:t>
                    </m:r>
                  </m:oMath>
                </a14:m>
                <a:r>
                  <a:rPr lang="zh-CN" altLang="en-US" sz="2000" b="1">
                    <a:solidFill>
                      <a:schemeClr val="accent6">
                        <a:lumMod val="50000"/>
                      </a:schemeClr>
                    </a:solidFill>
                  </a:rPr>
                  <a:t>取何值，</a:t>
                </a:r>
                <a:r>
                  <a:rPr lang="zh-CN" altLang="en-US" sz="2000" b="1">
                    <a:solidFill>
                      <a:srgbClr val="C00000"/>
                    </a:solidFill>
                  </a:rPr>
                  <a:t>幂函数</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𝒏</m:t>
                        </m:r>
                      </m:e>
                      <m:sup>
                        <m:r>
                          <a:rPr lang="en-US" altLang="zh-CN" sz="2000" b="1" i="1" smtClean="0">
                            <a:solidFill>
                              <a:schemeClr val="accent2">
                                <a:lumMod val="50000"/>
                              </a:schemeClr>
                            </a:solidFill>
                            <a:latin typeface="Cambria Math" panose="02040503050406030204" pitchFamily="18" charset="0"/>
                          </a:rPr>
                          <m:t>𝒄</m:t>
                        </m:r>
                      </m:sup>
                    </m:sSup>
                  </m:oMath>
                </a14:m>
                <a:r>
                  <a:rPr lang="zh-CN" altLang="en-US" sz="2000" b="1">
                    <a:solidFill>
                      <a:schemeClr val="accent2">
                        <a:lumMod val="50000"/>
                      </a:schemeClr>
                    </a:solidFill>
                  </a:rPr>
                  <a:t>的增长总没有</a:t>
                </a:r>
                <a:r>
                  <a:rPr lang="zh-CN" altLang="en-US" sz="2000" b="1">
                    <a:solidFill>
                      <a:srgbClr val="C00000"/>
                    </a:solidFill>
                  </a:rPr>
                  <a:t>指数函数</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𝒏</m:t>
                        </m:r>
                      </m:sup>
                    </m:sSup>
                  </m:oMath>
                </a14:m>
                <a:r>
                  <a:rPr lang="zh-CN" altLang="en-US" sz="2000" b="1">
                    <a:solidFill>
                      <a:schemeClr val="accent2">
                        <a:lumMod val="50000"/>
                      </a:schemeClr>
                    </a:solidFill>
                  </a:rPr>
                  <a:t>快</a:t>
                </a:r>
                <a:endParaRPr lang="zh-CN" altLang="en-US" sz="2000" b="1">
                  <a:solidFill>
                    <a:schemeClr val="accent6">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对于</a:t>
                </a:r>
                <a:r>
                  <a:rPr lang="zh-CN" altLang="en-US" sz="2000" b="1">
                    <a:solidFill>
                      <a:srgbClr val="C00000"/>
                    </a:solidFill>
                  </a:rPr>
                  <a:t>指数函数</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𝒃</m:t>
                        </m:r>
                      </m:e>
                      <m:sup>
                        <m:r>
                          <a:rPr lang="en-US" altLang="zh-CN" sz="2000" b="1" i="1" smtClean="0">
                            <a:solidFill>
                              <a:schemeClr val="accent6">
                                <a:lumMod val="50000"/>
                              </a:schemeClr>
                            </a:solidFill>
                            <a:latin typeface="Cambria Math" panose="02040503050406030204" pitchFamily="18" charset="0"/>
                          </a:rPr>
                          <m:t>𝒏</m:t>
                        </m:r>
                      </m:sup>
                    </m:sSup>
                  </m:oMath>
                </a14:m>
                <a:r>
                  <a:rPr lang="zh-CN" altLang="en-US" sz="2000" b="1">
                    <a:solidFill>
                      <a:schemeClr val="accent6">
                        <a:lumMod val="50000"/>
                      </a:schemeClr>
                    </a:solidFill>
                  </a:rPr>
                  <a:t>，只要底</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oMath>
                </a14:m>
                <a:r>
                  <a:rPr lang="zh-CN" altLang="en-US" sz="2000" b="1">
                    <a:solidFill>
                      <a:schemeClr val="accent6">
                        <a:lumMod val="50000"/>
                      </a:schemeClr>
                    </a:solidFill>
                  </a:rPr>
                  <a:t>大于</a:t>
                </a:r>
                <a:r>
                  <a:rPr lang="en-US" altLang="zh-CN" sz="2000" b="1">
                    <a:solidFill>
                      <a:schemeClr val="accent6">
                        <a:lumMod val="50000"/>
                      </a:schemeClr>
                    </a:solidFill>
                  </a:rPr>
                  <a:t>1</a:t>
                </a:r>
                <a:r>
                  <a:rPr lang="zh-CN" altLang="en-US" sz="2000" b="1">
                    <a:solidFill>
                      <a:schemeClr val="accent6">
                        <a:lumMod val="50000"/>
                      </a:schemeClr>
                    </a:solidFill>
                  </a:rPr>
                  <a:t>，</a:t>
                </a:r>
                <a:r>
                  <a:rPr lang="zh-CN" altLang="en-US" sz="2000" b="1">
                    <a:solidFill>
                      <a:schemeClr val="accent2">
                        <a:lumMod val="50000"/>
                      </a:schemeClr>
                    </a:solidFill>
                  </a:rPr>
                  <a:t>底越大，增长越快</a:t>
                </a:r>
              </a:p>
            </p:txBody>
          </p:sp>
        </mc:Choice>
        <mc:Fallback xmlns="">
          <p:sp>
            <p:nvSpPr>
              <p:cNvPr id="3" name="文本框 2">
                <a:extLst>
                  <a:ext uri="{FF2B5EF4-FFF2-40B4-BE49-F238E27FC236}">
                    <a16:creationId xmlns:a16="http://schemas.microsoft.com/office/drawing/2014/main" id="{A0615892-143C-4327-8D27-A2904BDA6095}"/>
                  </a:ext>
                </a:extLst>
              </p:cNvPr>
              <p:cNvSpPr txBox="1">
                <a:spLocks noRot="1" noChangeAspect="1" noMove="1" noResize="1" noEditPoints="1" noAdjustHandles="1" noChangeArrowheads="1" noChangeShapeType="1" noTextEdit="1"/>
              </p:cNvSpPr>
              <p:nvPr/>
            </p:nvSpPr>
            <p:spPr>
              <a:xfrm>
                <a:off x="6774671" y="1414379"/>
                <a:ext cx="4667388" cy="4476162"/>
              </a:xfrm>
              <a:prstGeom prst="rect">
                <a:avLst/>
              </a:prstGeom>
              <a:blipFill>
                <a:blip r:embed="rId3"/>
                <a:stretch>
                  <a:fillRect l="-1175" t="-1362" r="-1305" b="-14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49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圆角 20">
            <a:extLst>
              <a:ext uri="{FF2B5EF4-FFF2-40B4-BE49-F238E27FC236}">
                <a16:creationId xmlns:a16="http://schemas.microsoft.com/office/drawing/2014/main" id="{A730C450-F6FA-45EC-9784-8254C6AEC3A3}"/>
              </a:ext>
            </a:extLst>
          </p:cNvPr>
          <p:cNvSpPr/>
          <p:nvPr/>
        </p:nvSpPr>
        <p:spPr>
          <a:xfrm>
            <a:off x="5571920" y="1945929"/>
            <a:ext cx="5942504" cy="3810186"/>
          </a:xfrm>
          <a:prstGeom prst="roundRect">
            <a:avLst>
              <a:gd name="adj" fmla="val 6804"/>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函数的增长</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第二十三讲  函数增长与算法效率分析</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大</a:t>
                </a:r>
                <a14:m>
                  <m:oMath xmlns:m="http://schemas.openxmlformats.org/officeDocument/2006/math">
                    <m:r>
                      <a:rPr lang="en-US" altLang="zh-CN" i="1" smtClean="0">
                        <a:latin typeface="Cambria Math" panose="02040503050406030204" pitchFamily="18" charset="0"/>
                      </a:rPr>
                      <m:t>𝑂</m:t>
                    </m:r>
                  </m:oMath>
                </a14:m>
                <a:r>
                  <a:rPr lang="zh-CN" altLang="en-US"/>
                  <a:t>记号的一些性质</a:t>
                </a:r>
              </a:p>
            </p:txBody>
          </p:sp>
        </mc:Choice>
        <mc:Fallback xmlns="">
          <p:sp>
            <p:nvSpPr>
              <p:cNvPr id="17" name="矩形 16">
                <a:extLst>
                  <a:ext uri="{FF2B5EF4-FFF2-40B4-BE49-F238E27FC236}">
                    <a16:creationId xmlns:a16="http://schemas.microsoft.com/office/drawing/2014/main" id="{C8A63A11-312B-46D2-98D0-53742CDD8886}"/>
                  </a:ext>
                </a:extLst>
              </p:cNvPr>
              <p:cNvSpPr>
                <a:spLocks noRot="1" noChangeAspect="1" noMove="1" noResize="1" noEditPoints="1" noAdjustHandles="1" noChangeArrowheads="1" noChangeShapeType="1" noTextEdit="1"/>
              </p:cNvSpPr>
              <p:nvPr/>
            </p:nvSpPr>
            <p:spPr>
              <a:xfrm>
                <a:off x="-2" y="322342"/>
                <a:ext cx="12192002" cy="459280"/>
              </a:xfrm>
              <a:prstGeom prst="rect">
                <a:avLst/>
              </a:prstGeom>
              <a:blipFill>
                <a:blip r:embed="rId2"/>
                <a:stretch>
                  <a:fillRect l="-350" b="-103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EABEAD3-B44D-407B-96BB-BA8FE9AC1D6A}"/>
                  </a:ext>
                </a:extLst>
              </p:cNvPr>
              <p:cNvSpPr txBox="1"/>
              <p:nvPr/>
            </p:nvSpPr>
            <p:spPr>
              <a:xfrm>
                <a:off x="674560" y="1279792"/>
                <a:ext cx="9361088" cy="400110"/>
              </a:xfrm>
              <a:prstGeom prst="rect">
                <a:avLst/>
              </a:prstGeom>
              <a:solidFill>
                <a:schemeClr val="accent5">
                  <a:lumMod val="20000"/>
                  <a:lumOff val="80000"/>
                </a:schemeClr>
              </a:solidFill>
            </p:spPr>
            <p:txBody>
              <a:bodyPr wrap="square" rtlCol="0">
                <a:spAutoFit/>
              </a:bodyPr>
              <a:lstStyle/>
              <a:p>
                <a:r>
                  <a:rPr lang="zh-CN" altLang="en-US" sz="2000" b="1">
                    <a:solidFill>
                      <a:srgbClr val="002060"/>
                    </a:solidFill>
                  </a:rPr>
                  <a:t>大</a:t>
                </a:r>
                <a14:m>
                  <m:oMath xmlns:m="http://schemas.openxmlformats.org/officeDocument/2006/math">
                    <m:r>
                      <a:rPr lang="en-US" altLang="zh-CN" sz="2000" b="1" i="1" smtClean="0">
                        <a:solidFill>
                          <a:srgbClr val="002060"/>
                        </a:solidFill>
                        <a:latin typeface="Cambria Math" panose="02040503050406030204" pitchFamily="18" charset="0"/>
                      </a:rPr>
                      <m:t>𝑶</m:t>
                    </m:r>
                  </m:oMath>
                </a14:m>
                <a:r>
                  <a:rPr lang="zh-CN" altLang="en-US" sz="2000" b="1">
                    <a:solidFill>
                      <a:srgbClr val="002060"/>
                    </a:solidFill>
                  </a:rPr>
                  <a:t>记号的</a:t>
                </a:r>
                <a:r>
                  <a:rPr lang="zh-CN" altLang="en-US" sz="2000" b="1">
                    <a:solidFill>
                      <a:srgbClr val="C00000"/>
                    </a:solidFill>
                  </a:rPr>
                  <a:t>传递性</a:t>
                </a:r>
                <a:r>
                  <a:rPr lang="zh-CN" altLang="en-US" sz="2000" b="1">
                    <a:solidFill>
                      <a:srgbClr val="002060"/>
                    </a:solidFill>
                  </a:rPr>
                  <a:t>：设</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𝒈</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𝒉</m:t>
                    </m:r>
                  </m:oMath>
                </a14:m>
                <a:r>
                  <a:rPr lang="zh-CN" altLang="en-US" sz="2000" b="1">
                    <a:solidFill>
                      <a:srgbClr val="002060"/>
                    </a:solidFill>
                  </a:rPr>
                  <a:t>是数集上函数，若</a:t>
                </a:r>
                <a14:m>
                  <m:oMath xmlns:m="http://schemas.openxmlformats.org/officeDocument/2006/math">
                    <m:r>
                      <a:rPr lang="en-US" altLang="zh-CN" sz="2000" b="1" i="1" smtClean="0">
                        <a:solidFill>
                          <a:srgbClr val="002060"/>
                        </a:solidFill>
                        <a:latin typeface="Cambria Math" panose="02040503050406030204" pitchFamily="18" charset="0"/>
                      </a:rPr>
                      <m:t>𝒇</m:t>
                    </m:r>
                  </m:oMath>
                </a14:m>
                <a:r>
                  <a:rPr lang="zh-CN" altLang="en-US" sz="2000" b="1">
                    <a:solidFill>
                      <a:srgbClr val="002060"/>
                    </a:solidFill>
                  </a:rPr>
                  <a:t>是</a:t>
                </a:r>
                <a14:m>
                  <m:oMath xmlns:m="http://schemas.openxmlformats.org/officeDocument/2006/math">
                    <m:r>
                      <a:rPr lang="en-US" altLang="zh-CN" sz="2000" b="1" i="1" smtClean="0">
                        <a:solidFill>
                          <a:srgbClr val="002060"/>
                        </a:solidFill>
                        <a:latin typeface="Cambria Math" panose="02040503050406030204" pitchFamily="18" charset="0"/>
                      </a:rPr>
                      <m:t>𝑶</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𝒈</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rPr>
                  <a:t>，且</a:t>
                </a:r>
                <a14:m>
                  <m:oMath xmlns:m="http://schemas.openxmlformats.org/officeDocument/2006/math">
                    <m:r>
                      <a:rPr lang="en-US" altLang="zh-CN" sz="2000" b="1" i="1" smtClean="0">
                        <a:solidFill>
                          <a:srgbClr val="002060"/>
                        </a:solidFill>
                        <a:latin typeface="Cambria Math" panose="02040503050406030204" pitchFamily="18" charset="0"/>
                      </a:rPr>
                      <m:t>𝒈</m:t>
                    </m:r>
                  </m:oMath>
                </a14:m>
                <a:r>
                  <a:rPr lang="zh-CN" altLang="en-US" sz="2000" b="1">
                    <a:solidFill>
                      <a:srgbClr val="002060"/>
                    </a:solidFill>
                  </a:rPr>
                  <a:t>是</a:t>
                </a:r>
                <a14:m>
                  <m:oMath xmlns:m="http://schemas.openxmlformats.org/officeDocument/2006/math">
                    <m:r>
                      <a:rPr lang="en-US" altLang="zh-CN" sz="2000" b="1" i="1" smtClean="0">
                        <a:solidFill>
                          <a:srgbClr val="002060"/>
                        </a:solidFill>
                        <a:latin typeface="Cambria Math" panose="02040503050406030204" pitchFamily="18" charset="0"/>
                      </a:rPr>
                      <m:t>𝑶</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𝒉</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rPr>
                  <a:t>，则</a:t>
                </a:r>
                <a14:m>
                  <m:oMath xmlns:m="http://schemas.openxmlformats.org/officeDocument/2006/math">
                    <m:r>
                      <a:rPr lang="en-US" altLang="zh-CN" sz="2000" b="1" i="1" smtClean="0">
                        <a:solidFill>
                          <a:srgbClr val="002060"/>
                        </a:solidFill>
                        <a:latin typeface="Cambria Math" panose="02040503050406030204" pitchFamily="18" charset="0"/>
                      </a:rPr>
                      <m:t>𝒇</m:t>
                    </m:r>
                  </m:oMath>
                </a14:m>
                <a:r>
                  <a:rPr lang="zh-CN" altLang="en-US" sz="2000" b="1">
                    <a:solidFill>
                      <a:srgbClr val="002060"/>
                    </a:solidFill>
                  </a:rPr>
                  <a:t>是</a:t>
                </a:r>
                <a14:m>
                  <m:oMath xmlns:m="http://schemas.openxmlformats.org/officeDocument/2006/math">
                    <m:r>
                      <a:rPr lang="en-US" altLang="zh-CN" sz="2000" b="1" i="1" smtClean="0">
                        <a:solidFill>
                          <a:srgbClr val="002060"/>
                        </a:solidFill>
                        <a:latin typeface="Cambria Math" panose="02040503050406030204" pitchFamily="18" charset="0"/>
                      </a:rPr>
                      <m:t>𝑶</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𝒉</m:t>
                    </m:r>
                    <m:r>
                      <a:rPr lang="en-US" altLang="zh-CN" sz="2000" b="1" i="1" smtClean="0">
                        <a:solidFill>
                          <a:srgbClr val="002060"/>
                        </a:solidFill>
                        <a:latin typeface="Cambria Math" panose="02040503050406030204" pitchFamily="18" charset="0"/>
                      </a:rPr>
                      <m:t>)</m:t>
                    </m:r>
                  </m:oMath>
                </a14:m>
                <a:endParaRPr lang="zh-CN" altLang="en-US" sz="2000" b="1">
                  <a:solidFill>
                    <a:srgbClr val="002060"/>
                  </a:solidFill>
                </a:endParaRPr>
              </a:p>
            </p:txBody>
          </p:sp>
        </mc:Choice>
        <mc:Fallback xmlns="">
          <p:sp>
            <p:nvSpPr>
              <p:cNvPr id="2" name="文本框 1">
                <a:extLst>
                  <a:ext uri="{FF2B5EF4-FFF2-40B4-BE49-F238E27FC236}">
                    <a16:creationId xmlns:a16="http://schemas.microsoft.com/office/drawing/2014/main" id="{AEABEAD3-B44D-407B-96BB-BA8FE9AC1D6A}"/>
                  </a:ext>
                </a:extLst>
              </p:cNvPr>
              <p:cNvSpPr txBox="1">
                <a:spLocks noRot="1" noChangeAspect="1" noMove="1" noResize="1" noEditPoints="1" noAdjustHandles="1" noChangeArrowheads="1" noChangeShapeType="1" noTextEdit="1"/>
              </p:cNvSpPr>
              <p:nvPr/>
            </p:nvSpPr>
            <p:spPr>
              <a:xfrm>
                <a:off x="674560" y="1279792"/>
                <a:ext cx="9361088" cy="400110"/>
              </a:xfrm>
              <a:prstGeom prst="rect">
                <a:avLst/>
              </a:prstGeom>
              <a:blipFill>
                <a:blip r:embed="rId3"/>
                <a:stretch>
                  <a:fillRect l="-717" t="-9091"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0651569-4B32-4BB9-AD30-739B0140F41A}"/>
                  </a:ext>
                </a:extLst>
              </p:cNvPr>
              <p:cNvSpPr txBox="1"/>
              <p:nvPr/>
            </p:nvSpPr>
            <p:spPr>
              <a:xfrm>
                <a:off x="810789" y="2705553"/>
                <a:ext cx="4175651" cy="810478"/>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定义函数</a:t>
                </a:r>
                <a14:m>
                  <m:oMath xmlns:m="http://schemas.openxmlformats.org/officeDocument/2006/math">
                    <m:r>
                      <a:rPr lang="en-US" altLang="zh-CN" sz="2000" b="1" i="0" smtClean="0">
                        <a:solidFill>
                          <a:srgbClr val="C00000"/>
                        </a:solidFill>
                        <a:latin typeface="Cambria Math" panose="02040503050406030204" pitchFamily="18" charset="0"/>
                      </a:rPr>
                      <m:t>𝐦𝐚𝐱</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𝒇</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𝒈</m:t>
                        </m:r>
                      </m:e>
                    </m:d>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r>
                      <a:rPr lang="zh-CN" altLang="en-US" sz="2000" b="1" i="1">
                        <a:solidFill>
                          <a:srgbClr val="002060"/>
                        </a:solidFill>
                        <a:latin typeface="Cambria Math" panose="02040503050406030204" pitchFamily="18" charset="0"/>
                      </a:rPr>
                      <m:t>，</m:t>
                    </m:r>
                  </m:oMath>
                </a14:m>
                <a:endParaRPr lang="zh-CN" altLang="en-US" sz="2000" b="1">
                  <a:solidFill>
                    <a:srgbClr val="002060"/>
                  </a:solidFill>
                  <a:latin typeface="楷体" panose="02010609060101010101" pitchFamily="49" charset="-122"/>
                  <a:ea typeface="楷体" panose="02010609060101010101" pitchFamily="49" charset="-122"/>
                </a:endParaRPr>
              </a:p>
              <a:p>
                <a:pPr algn="ctr">
                  <a:lnSpc>
                    <a:spcPts val="2800"/>
                  </a:lnSpc>
                  <a:spcBef>
                    <a:spcPts val="600"/>
                  </a:spcBef>
                </a:pPr>
                <a14:m>
                  <m:oMathPara xmlns:m="http://schemas.openxmlformats.org/officeDocument/2006/math">
                    <m:oMathParaPr>
                      <m:jc m:val="centerGroup"/>
                    </m:oMathParaPr>
                    <m:oMath xmlns:m="http://schemas.openxmlformats.org/officeDocument/2006/math">
                      <m:r>
                        <a:rPr lang="en-US" altLang="zh-CN" sz="2000" b="1" i="0">
                          <a:solidFill>
                            <a:srgbClr val="002060"/>
                          </a:solidFill>
                          <a:latin typeface="Cambria Math" panose="02040503050406030204" pitchFamily="18" charset="0"/>
                        </a:rPr>
                        <m:t>𝐦𝐚𝐱</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𝒇</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𝒈</m:t>
                          </m:r>
                        </m:e>
                      </m:d>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0">
                          <a:solidFill>
                            <a:srgbClr val="002060"/>
                          </a:solidFill>
                          <a:latin typeface="Cambria Math" panose="02040503050406030204" pitchFamily="18" charset="0"/>
                        </a:rPr>
                        <m:t>𝐦𝐚𝐱</m:t>
                      </m:r>
                      <m:d>
                        <m:dPr>
                          <m:ctrlPr>
                            <a:rPr lang="en-US" altLang="zh-CN" sz="2000" b="1" i="1">
                              <a:solidFill>
                                <a:srgbClr val="002060"/>
                              </a:solidFill>
                              <a:latin typeface="Cambria Math" panose="02040503050406030204" pitchFamily="18" charset="0"/>
                            </a:rPr>
                          </m:ctrlPr>
                        </m:dPr>
                        <m:e>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𝒇</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e>
                          </m:d>
                          <m:r>
                            <a:rPr lang="en-US" altLang="zh-CN" sz="2000" b="1" i="1">
                              <a:solidFill>
                                <a:srgbClr val="002060"/>
                              </a:solidFill>
                              <a:latin typeface="Cambria Math" panose="02040503050406030204" pitchFamily="18" charset="0"/>
                            </a:rPr>
                            <m:t>, </m:t>
                          </m:r>
                          <m:d>
                            <m:dPr>
                              <m:begChr m:val="|"/>
                              <m:endChr m:val="|"/>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𝒈</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e>
                          </m:d>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50651569-4B32-4BB9-AD30-739B0140F41A}"/>
                  </a:ext>
                </a:extLst>
              </p:cNvPr>
              <p:cNvSpPr txBox="1">
                <a:spLocks noRot="1" noChangeAspect="1" noMove="1" noResize="1" noEditPoints="1" noAdjustHandles="1" noChangeArrowheads="1" noChangeShapeType="1" noTextEdit="1"/>
              </p:cNvSpPr>
              <p:nvPr/>
            </p:nvSpPr>
            <p:spPr>
              <a:xfrm>
                <a:off x="810789" y="2705553"/>
                <a:ext cx="4175651" cy="810478"/>
              </a:xfrm>
              <a:prstGeom prst="rect">
                <a:avLst/>
              </a:prstGeom>
              <a:blipFill>
                <a:blip r:embed="rId4"/>
                <a:stretch>
                  <a:fillRect l="-730" t="-3759" b="-3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DDE5D80-0E61-40FC-BF1A-6B724D21D229}"/>
                  </a:ext>
                </a:extLst>
              </p:cNvPr>
              <p:cNvSpPr txBox="1"/>
              <p:nvPr/>
            </p:nvSpPr>
            <p:spPr>
              <a:xfrm>
                <a:off x="5736380" y="2896182"/>
                <a:ext cx="4637784" cy="429220"/>
              </a:xfrm>
              <a:prstGeom prst="rect">
                <a:avLst/>
              </a:prstGeom>
              <a:solidFill>
                <a:schemeClr val="accent5">
                  <a:lumMod val="20000"/>
                  <a:lumOff val="80000"/>
                  <a:alpha val="50000"/>
                </a:schemeClr>
              </a:solidFill>
            </p:spPr>
            <p:txBody>
              <a:bodyPr wrap="square" rtlCol="0">
                <a:spAutoFit/>
              </a:bodyPr>
              <a:lstStyle/>
              <a:p>
                <a:pPr>
                  <a:lnSpc>
                    <a:spcPts val="2800"/>
                  </a:lnSpc>
                  <a:spcBef>
                    <a:spcPts val="600"/>
                  </a:spcBef>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𝒈</m:t>
                    </m:r>
                  </m:oMath>
                </a14:m>
                <a:r>
                  <a:rPr lang="zh-CN" altLang="en-US" sz="2000" b="1">
                    <a:solidFill>
                      <a:schemeClr val="accent6">
                        <a:lumMod val="50000"/>
                      </a:schemeClr>
                    </a:solidFill>
                  </a:rPr>
                  <a:t>都是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𝒉</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，则</a:t>
                </a:r>
                <a14:m>
                  <m:oMath xmlns:m="http://schemas.openxmlformats.org/officeDocument/2006/math">
                    <m:r>
                      <a:rPr lang="en-US" altLang="zh-CN" sz="2000" b="1" i="0" smtClean="0">
                        <a:solidFill>
                          <a:schemeClr val="accent6">
                            <a:lumMod val="50000"/>
                          </a:schemeClr>
                        </a:solidFill>
                        <a:latin typeface="Cambria Math" panose="02040503050406030204" pitchFamily="18" charset="0"/>
                      </a:rPr>
                      <m:t>𝐦𝐚𝐱</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𝒇</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𝒈</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也是</a:t>
                </a:r>
                <a14:m>
                  <m:oMath xmlns:m="http://schemas.openxmlformats.org/officeDocument/2006/math">
                    <m:r>
                      <a:rPr lang="en-US" altLang="zh-CN" sz="2000" b="1" i="1" smtClean="0">
                        <a:solidFill>
                          <a:srgbClr val="C00000"/>
                        </a:solidFill>
                        <a:latin typeface="Cambria Math" panose="02040503050406030204" pitchFamily="18" charset="0"/>
                      </a:rPr>
                      <m:t>𝑶</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𝒉</m:t>
                    </m:r>
                    <m:r>
                      <a:rPr lang="en-US" altLang="zh-CN" sz="2000" b="1" i="1" smtClean="0">
                        <a:solidFill>
                          <a:srgbClr val="C00000"/>
                        </a:solidFill>
                        <a:latin typeface="Cambria Math" panose="02040503050406030204" pitchFamily="18" charset="0"/>
                      </a:rPr>
                      <m:t>)</m:t>
                    </m:r>
                  </m:oMath>
                </a14:m>
                <a:endParaRPr lang="zh-CN" altLang="en-US" sz="20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6DDE5D80-0E61-40FC-BF1A-6B724D21D229}"/>
                  </a:ext>
                </a:extLst>
              </p:cNvPr>
              <p:cNvSpPr txBox="1">
                <a:spLocks noRot="1" noChangeAspect="1" noMove="1" noResize="1" noEditPoints="1" noAdjustHandles="1" noChangeArrowheads="1" noChangeShapeType="1" noTextEdit="1"/>
              </p:cNvSpPr>
              <p:nvPr/>
            </p:nvSpPr>
            <p:spPr>
              <a:xfrm>
                <a:off x="5736380" y="2896182"/>
                <a:ext cx="4637784" cy="429220"/>
              </a:xfrm>
              <a:prstGeom prst="rect">
                <a:avLst/>
              </a:prstGeom>
              <a:blipFill>
                <a:blip r:embed="rId5"/>
                <a:stretch>
                  <a:fillRect l="-526"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B2F04C2-31C9-4EA4-BCC3-EED73D8850E6}"/>
                  </a:ext>
                </a:extLst>
              </p:cNvPr>
              <p:cNvSpPr txBox="1"/>
              <p:nvPr/>
            </p:nvSpPr>
            <p:spPr>
              <a:xfrm>
                <a:off x="810788" y="3850572"/>
                <a:ext cx="4175651" cy="810478"/>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定义函数</a:t>
                </a:r>
                <a14:m>
                  <m:oMath xmlns:m="http://schemas.openxmlformats.org/officeDocument/2006/math">
                    <m:r>
                      <a:rPr lang="en-US" altLang="zh-CN" sz="2000" b="1" i="1" smtClean="0">
                        <a:solidFill>
                          <a:srgbClr val="C00000"/>
                        </a:solidFill>
                        <a:latin typeface="Cambria Math" panose="02040503050406030204" pitchFamily="18" charset="0"/>
                      </a:rPr>
                      <m:t>𝒇</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𝒈</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r>
                      <a:rPr lang="zh-CN" altLang="en-US" sz="2000" b="1" i="1">
                        <a:solidFill>
                          <a:srgbClr val="002060"/>
                        </a:solidFill>
                        <a:latin typeface="Cambria Math" panose="02040503050406030204" pitchFamily="18" charset="0"/>
                      </a:rPr>
                      <m:t>，</m:t>
                    </m:r>
                  </m:oMath>
                </a14:m>
                <a:endParaRPr lang="zh-CN" altLang="en-US" sz="2000" b="1">
                  <a:solidFill>
                    <a:srgbClr val="002060"/>
                  </a:solidFill>
                  <a:latin typeface="楷体" panose="02010609060101010101" pitchFamily="49" charset="-122"/>
                  <a:ea typeface="楷体" panose="02010609060101010101" pitchFamily="49" charset="-122"/>
                </a:endParaRPr>
              </a:p>
              <a:p>
                <a:pPr algn="ctr">
                  <a:lnSpc>
                    <a:spcPts val="2800"/>
                  </a:lnSpc>
                  <a:spcBef>
                    <a:spcPts val="600"/>
                  </a:spcBef>
                </a:pPr>
                <a14:m>
                  <m:oMathPara xmlns:m="http://schemas.openxmlformats.org/officeDocument/2006/math">
                    <m:oMathParaPr>
                      <m:jc m:val="centerGroup"/>
                    </m:oMathParaPr>
                    <m:oMath xmlns:m="http://schemas.openxmlformats.org/officeDocument/2006/math">
                      <m:d>
                        <m:dPr>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𝒇</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𝒈</m:t>
                          </m:r>
                        </m:e>
                      </m:d>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𝒇</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𝒈</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8B2F04C2-31C9-4EA4-BCC3-EED73D8850E6}"/>
                  </a:ext>
                </a:extLst>
              </p:cNvPr>
              <p:cNvSpPr txBox="1">
                <a:spLocks noRot="1" noChangeAspect="1" noMove="1" noResize="1" noEditPoints="1" noAdjustHandles="1" noChangeArrowheads="1" noChangeShapeType="1" noTextEdit="1"/>
              </p:cNvSpPr>
              <p:nvPr/>
            </p:nvSpPr>
            <p:spPr>
              <a:xfrm>
                <a:off x="810788" y="3850572"/>
                <a:ext cx="4175651" cy="810478"/>
              </a:xfrm>
              <a:prstGeom prst="rect">
                <a:avLst/>
              </a:prstGeom>
              <a:blipFill>
                <a:blip r:embed="rId6"/>
                <a:stretch>
                  <a:fillRect t="-3759" b="-3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42A961D-72A9-4F9B-8427-672F93F8861D}"/>
                  </a:ext>
                </a:extLst>
              </p:cNvPr>
              <p:cNvSpPr txBox="1"/>
              <p:nvPr/>
            </p:nvSpPr>
            <p:spPr>
              <a:xfrm>
                <a:off x="5723773" y="3826591"/>
                <a:ext cx="5657439" cy="858440"/>
              </a:xfrm>
              <a:prstGeom prst="rect">
                <a:avLst/>
              </a:prstGeom>
              <a:solidFill>
                <a:schemeClr val="accent5">
                  <a:lumMod val="20000"/>
                  <a:lumOff val="80000"/>
                  <a:alpha val="50000"/>
                </a:schemeClr>
              </a:solidFill>
            </p:spPr>
            <p:txBody>
              <a:bodyPr wrap="square" rtlCol="0">
                <a:spAutoFit/>
              </a:bodyPr>
              <a:lstStyle/>
              <a:p>
                <a:pPr>
                  <a:lnSpc>
                    <a:spcPts val="2800"/>
                  </a:lnSpc>
                  <a:spcBef>
                    <a:spcPts val="600"/>
                  </a:spcBef>
                </a:pP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a:solidFill>
                              <a:schemeClr val="accent6">
                                <a:lumMod val="50000"/>
                              </a:schemeClr>
                            </a:solidFill>
                            <a:latin typeface="Cambria Math" panose="02040503050406030204" pitchFamily="18" charset="0"/>
                          </a:rPr>
                          <m:t>𝟏</m:t>
                        </m:r>
                      </m:sub>
                    </m:sSub>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𝒈</m:t>
                            </m:r>
                          </m:e>
                          <m:sub>
                            <m:r>
                              <a:rPr lang="en-US" altLang="zh-CN" b="1" i="1" smtClean="0">
                                <a:solidFill>
                                  <a:schemeClr val="accent6">
                                    <a:lumMod val="50000"/>
                                  </a:schemeClr>
                                </a:solidFill>
                                <a:latin typeface="Cambria Math" panose="02040503050406030204" pitchFamily="18" charset="0"/>
                              </a:rPr>
                              <m:t>𝟏</m:t>
                            </m:r>
                          </m:sub>
                        </m:sSub>
                      </m:e>
                    </m:d>
                  </m:oMath>
                </a14:m>
                <a:r>
                  <a:rPr lang="zh-CN" altLang="en-US" b="1">
                    <a:solidFill>
                      <a:schemeClr val="accent6">
                        <a:lumMod val="50000"/>
                      </a:schemeClr>
                    </a:solidFill>
                  </a:rPr>
                  <a:t>，</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smtClean="0">
                            <a:solidFill>
                              <a:schemeClr val="accent6">
                                <a:lumMod val="50000"/>
                              </a:schemeClr>
                            </a:solidFill>
                            <a:latin typeface="Cambria Math" panose="02040503050406030204" pitchFamily="18" charset="0"/>
                          </a:rPr>
                          <m:t>𝟐</m:t>
                        </m:r>
                      </m:sub>
                    </m:sSub>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𝒈</m:t>
                            </m:r>
                          </m:e>
                          <m:sub>
                            <m:r>
                              <a:rPr lang="en-US" altLang="zh-CN" b="1" i="1" smtClean="0">
                                <a:solidFill>
                                  <a:schemeClr val="accent6">
                                    <a:lumMod val="50000"/>
                                  </a:schemeClr>
                                </a:solidFill>
                                <a:latin typeface="Cambria Math" panose="02040503050406030204" pitchFamily="18" charset="0"/>
                              </a:rPr>
                              <m:t>𝟐</m:t>
                            </m:r>
                          </m:sub>
                        </m:sSub>
                      </m:e>
                    </m:d>
                  </m:oMath>
                </a14:m>
                <a:r>
                  <a:rPr lang="zh-CN" altLang="en-US" b="1">
                    <a:solidFill>
                      <a:schemeClr val="accent6">
                        <a:lumMod val="50000"/>
                      </a:schemeClr>
                    </a:solidFill>
                  </a:rPr>
                  <a:t>，则</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smtClean="0">
                            <a:solidFill>
                              <a:schemeClr val="accent6">
                                <a:lumMod val="50000"/>
                              </a:schemeClr>
                            </a:solidFill>
                            <a:latin typeface="Cambria Math" panose="02040503050406030204" pitchFamily="18" charset="0"/>
                          </a:rPr>
                          <m:t>𝟏</m:t>
                        </m:r>
                      </m:sub>
                    </m:sSub>
                    <m: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smtClean="0">
                            <a:solidFill>
                              <a:schemeClr val="accent6">
                                <a:lumMod val="50000"/>
                              </a:schemeClr>
                            </a:solidFill>
                            <a:latin typeface="Cambria Math" panose="02040503050406030204" pitchFamily="18" charset="0"/>
                          </a:rPr>
                          <m:t>𝟐</m:t>
                        </m:r>
                      </m:sub>
                    </m:sSub>
                  </m:oMath>
                </a14:m>
                <a:r>
                  <a:rPr lang="zh-CN" altLang="en-US" b="1">
                    <a:solidFill>
                      <a:schemeClr val="accent6">
                        <a:lumMod val="50000"/>
                      </a:schemeClr>
                    </a:solidFill>
                  </a:rPr>
                  <a:t>是</a:t>
                </a:r>
                <a14:m>
                  <m:oMath xmlns:m="http://schemas.openxmlformats.org/officeDocument/2006/math">
                    <m:r>
                      <a:rPr lang="en-US" altLang="zh-CN" b="1" i="1" smtClean="0">
                        <a:solidFill>
                          <a:srgbClr val="C00000"/>
                        </a:solidFill>
                        <a:latin typeface="Cambria Math" panose="02040503050406030204" pitchFamily="18" charset="0"/>
                      </a:rPr>
                      <m:t>𝑶</m:t>
                    </m:r>
                    <m:d>
                      <m:dPr>
                        <m:ctrlPr>
                          <a:rPr lang="en-US" altLang="zh-CN" b="1" i="1" smtClean="0">
                            <a:solidFill>
                              <a:srgbClr val="C00000"/>
                            </a:solidFill>
                            <a:latin typeface="Cambria Math" panose="02040503050406030204" pitchFamily="18" charset="0"/>
                          </a:rPr>
                        </m:ctrlPr>
                      </m:dPr>
                      <m:e>
                        <m:r>
                          <a:rPr lang="en-US" altLang="zh-CN" b="1" i="0" smtClean="0">
                            <a:solidFill>
                              <a:srgbClr val="C00000"/>
                            </a:solidFill>
                            <a:latin typeface="Cambria Math" panose="02040503050406030204" pitchFamily="18" charset="0"/>
                          </a:rPr>
                          <m:t>𝐦𝐚𝐱</m:t>
                        </m:r>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𝒈</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𝒈</m:t>
                                </m:r>
                              </m:e>
                              <m:sub>
                                <m:r>
                                  <a:rPr lang="en-US" altLang="zh-CN" b="1" i="1" smtClean="0">
                                    <a:solidFill>
                                      <a:srgbClr val="C00000"/>
                                    </a:solidFill>
                                    <a:latin typeface="Cambria Math" panose="02040503050406030204" pitchFamily="18" charset="0"/>
                                  </a:rPr>
                                  <m:t>𝟐</m:t>
                                </m:r>
                              </m:sub>
                            </m:sSub>
                          </m:e>
                        </m:d>
                      </m:e>
                    </m:d>
                  </m:oMath>
                </a14:m>
                <a:endParaRPr lang="en-US" altLang="zh-CN" b="1">
                  <a:solidFill>
                    <a:schemeClr val="accent6">
                      <a:lumMod val="50000"/>
                    </a:schemeClr>
                  </a:solidFill>
                </a:endParaRPr>
              </a:p>
              <a:p>
                <a:pPr>
                  <a:lnSpc>
                    <a:spcPts val="2800"/>
                  </a:lnSpc>
                  <a:spcBef>
                    <a:spcPts val="600"/>
                  </a:spcBef>
                </a:pP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a:solidFill>
                              <a:schemeClr val="accent6">
                                <a:lumMod val="50000"/>
                              </a:schemeClr>
                            </a:solidFill>
                            <a:latin typeface="Cambria Math" panose="02040503050406030204" pitchFamily="18" charset="0"/>
                          </a:rPr>
                          <m:t>𝟏</m:t>
                        </m:r>
                      </m:sub>
                    </m:sSub>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𝒈</m:t>
                        </m:r>
                      </m:e>
                    </m:d>
                  </m:oMath>
                </a14:m>
                <a:r>
                  <a:rPr lang="zh-CN" altLang="en-US" b="1">
                    <a:solidFill>
                      <a:schemeClr val="accent6">
                        <a:lumMod val="50000"/>
                      </a:schemeClr>
                    </a:solidFill>
                  </a:rPr>
                  <a:t>， </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smtClean="0">
                            <a:solidFill>
                              <a:schemeClr val="accent6">
                                <a:lumMod val="50000"/>
                              </a:schemeClr>
                            </a:solidFill>
                            <a:latin typeface="Cambria Math" panose="02040503050406030204" pitchFamily="18" charset="0"/>
                          </a:rPr>
                          <m:t>𝟐</m:t>
                        </m:r>
                      </m:sub>
                    </m:sSub>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𝑶</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𝒈</m:t>
                        </m:r>
                      </m:e>
                    </m:d>
                  </m:oMath>
                </a14:m>
                <a:r>
                  <a:rPr lang="zh-CN" altLang="en-US" b="1">
                    <a:solidFill>
                      <a:schemeClr val="accent6">
                        <a:lumMod val="50000"/>
                      </a:schemeClr>
                    </a:solidFill>
                  </a:rPr>
                  <a:t>，则</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𝒇</m:t>
                        </m:r>
                      </m:e>
                      <m:sub>
                        <m:r>
                          <a:rPr lang="en-US" altLang="zh-CN" b="1" i="1">
                            <a:solidFill>
                              <a:schemeClr val="accent6">
                                <a:lumMod val="50000"/>
                              </a:schemeClr>
                            </a:solidFill>
                            <a:latin typeface="Cambria Math" panose="02040503050406030204" pitchFamily="18" charset="0"/>
                          </a:rPr>
                          <m:t>𝟏</m:t>
                        </m:r>
                      </m:sub>
                    </m:sSub>
                    <m:r>
                      <a:rPr lang="en-US" altLang="zh-CN" b="1" i="1">
                        <a:solidFill>
                          <a:schemeClr val="accent6">
                            <a:lumMod val="50000"/>
                          </a:schemeClr>
                        </a:solidFill>
                        <a:latin typeface="Cambria Math" panose="02040503050406030204" pitchFamily="18" charset="0"/>
                      </a:rPr>
                      <m:t>+</m:t>
                    </m:r>
                    <m:sSub>
                      <m:sSubPr>
                        <m:ctrlPr>
                          <a:rPr lang="en-US" altLang="zh-CN" b="1" i="1">
                            <a:solidFill>
                              <a:schemeClr val="accent6">
                                <a:lumMod val="50000"/>
                              </a:schemeClr>
                            </a:solidFill>
                            <a:latin typeface="Cambria Math" panose="02040503050406030204" pitchFamily="18" charset="0"/>
                          </a:rPr>
                        </m:ctrlPr>
                      </m:sSubPr>
                      <m:e>
                        <m:r>
                          <a:rPr lang="en-US" altLang="zh-CN" b="1" i="1">
                            <a:solidFill>
                              <a:schemeClr val="accent6">
                                <a:lumMod val="50000"/>
                              </a:schemeClr>
                            </a:solidFill>
                            <a:latin typeface="Cambria Math" panose="02040503050406030204" pitchFamily="18" charset="0"/>
                          </a:rPr>
                          <m:t>𝒇</m:t>
                        </m:r>
                      </m:e>
                      <m:sub>
                        <m:r>
                          <a:rPr lang="en-US" altLang="zh-CN" b="1" i="1">
                            <a:solidFill>
                              <a:schemeClr val="accent6">
                                <a:lumMod val="50000"/>
                              </a:schemeClr>
                            </a:solidFill>
                            <a:latin typeface="Cambria Math" panose="02040503050406030204" pitchFamily="18" charset="0"/>
                          </a:rPr>
                          <m:t>𝟐</m:t>
                        </m:r>
                      </m:sub>
                    </m:sSub>
                  </m:oMath>
                </a14:m>
                <a:r>
                  <a:rPr lang="zh-CN" altLang="en-US" b="1">
                    <a:solidFill>
                      <a:schemeClr val="accent6">
                        <a:lumMod val="50000"/>
                      </a:schemeClr>
                    </a:solidFill>
                  </a:rPr>
                  <a:t>也是</a:t>
                </a:r>
                <a14:m>
                  <m:oMath xmlns:m="http://schemas.openxmlformats.org/officeDocument/2006/math">
                    <m:r>
                      <a:rPr lang="en-US" altLang="zh-CN" b="1" i="1" smtClean="0">
                        <a:solidFill>
                          <a:srgbClr val="C00000"/>
                        </a:solidFill>
                        <a:latin typeface="Cambria Math" panose="02040503050406030204" pitchFamily="18" charset="0"/>
                      </a:rPr>
                      <m:t>𝑶</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𝒈</m:t>
                        </m:r>
                      </m:e>
                    </m:d>
                  </m:oMath>
                </a14:m>
                <a:endParaRPr lang="zh-CN" altLang="en-US" b="1">
                  <a:solidFill>
                    <a:schemeClr val="accent6">
                      <a:lumMod val="50000"/>
                    </a:schemeClr>
                  </a:solidFill>
                </a:endParaRPr>
              </a:p>
            </p:txBody>
          </p:sp>
        </mc:Choice>
        <mc:Fallback xmlns="">
          <p:sp>
            <p:nvSpPr>
              <p:cNvPr id="11" name="文本框 10">
                <a:extLst>
                  <a:ext uri="{FF2B5EF4-FFF2-40B4-BE49-F238E27FC236}">
                    <a16:creationId xmlns:a16="http://schemas.microsoft.com/office/drawing/2014/main" id="{C42A961D-72A9-4F9B-8427-672F93F8861D}"/>
                  </a:ext>
                </a:extLst>
              </p:cNvPr>
              <p:cNvSpPr txBox="1">
                <a:spLocks noRot="1" noChangeAspect="1" noMove="1" noResize="1" noEditPoints="1" noAdjustHandles="1" noChangeArrowheads="1" noChangeShapeType="1" noTextEdit="1"/>
              </p:cNvSpPr>
              <p:nvPr/>
            </p:nvSpPr>
            <p:spPr>
              <a:xfrm>
                <a:off x="5723773" y="3826591"/>
                <a:ext cx="5657439" cy="858440"/>
              </a:xfrm>
              <a:prstGeom prst="rect">
                <a:avLst/>
              </a:prstGeom>
              <a:blipFill>
                <a:blip r:embed="rId7"/>
                <a:stretch>
                  <a:fillRect l="-323"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2F9F42C-4D90-4330-A2DE-C71F0CEFF284}"/>
                  </a:ext>
                </a:extLst>
              </p:cNvPr>
              <p:cNvSpPr txBox="1"/>
              <p:nvPr/>
            </p:nvSpPr>
            <p:spPr>
              <a:xfrm>
                <a:off x="810790" y="4995591"/>
                <a:ext cx="4175650" cy="810478"/>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pPr>
                <a:r>
                  <a:rPr lang="zh-CN" altLang="en-US" sz="2000" b="1">
                    <a:solidFill>
                      <a:srgbClr val="002060"/>
                    </a:solidFill>
                    <a:latin typeface="楷体" panose="02010609060101010101" pitchFamily="49" charset="-122"/>
                    <a:ea typeface="楷体" panose="02010609060101010101" pitchFamily="49" charset="-122"/>
                  </a:rPr>
                  <a:t>定义函数</a:t>
                </a:r>
                <a14:m>
                  <m:oMath xmlns:m="http://schemas.openxmlformats.org/officeDocument/2006/math">
                    <m:r>
                      <a:rPr lang="en-US" altLang="zh-CN" sz="2000" b="1" i="1" smtClean="0">
                        <a:solidFill>
                          <a:srgbClr val="C00000"/>
                        </a:solidFill>
                        <a:latin typeface="Cambria Math" panose="02040503050406030204" pitchFamily="18" charset="0"/>
                      </a:rPr>
                      <m:t>𝒇</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𝒈</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r>
                      <a:rPr lang="zh-CN" altLang="en-US" sz="2000" b="1" i="1">
                        <a:solidFill>
                          <a:srgbClr val="002060"/>
                        </a:solidFill>
                        <a:latin typeface="Cambria Math" panose="02040503050406030204" pitchFamily="18" charset="0"/>
                      </a:rPr>
                      <m:t>，</m:t>
                    </m:r>
                  </m:oMath>
                </a14:m>
                <a:endParaRPr lang="zh-CN" altLang="en-US" sz="2000" b="1">
                  <a:solidFill>
                    <a:srgbClr val="002060"/>
                  </a:solidFill>
                  <a:latin typeface="楷体" panose="02010609060101010101" pitchFamily="49" charset="-122"/>
                  <a:ea typeface="楷体" panose="02010609060101010101" pitchFamily="49" charset="-122"/>
                </a:endParaRPr>
              </a:p>
              <a:p>
                <a:pPr algn="ctr">
                  <a:lnSpc>
                    <a:spcPts val="2800"/>
                  </a:lnSpc>
                  <a:spcBef>
                    <a:spcPts val="600"/>
                  </a:spcBef>
                </a:pPr>
                <a14:m>
                  <m:oMathPara xmlns:m="http://schemas.openxmlformats.org/officeDocument/2006/math">
                    <m:oMathParaPr>
                      <m:jc m:val="centerGroup"/>
                    </m:oMathParaPr>
                    <m:oMath xmlns:m="http://schemas.openxmlformats.org/officeDocument/2006/math">
                      <m:d>
                        <m:dPr>
                          <m:ctrlPr>
                            <a:rPr lang="en-US" altLang="zh-CN" sz="2000" b="1" i="1" smtClean="0">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𝒇</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𝒈</m:t>
                          </m:r>
                        </m:e>
                      </m:d>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𝒇</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𝒈</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oMath>
                  </m:oMathPara>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82F9F42C-4D90-4330-A2DE-C71F0CEFF284}"/>
                  </a:ext>
                </a:extLst>
              </p:cNvPr>
              <p:cNvSpPr txBox="1">
                <a:spLocks noRot="1" noChangeAspect="1" noMove="1" noResize="1" noEditPoints="1" noAdjustHandles="1" noChangeArrowheads="1" noChangeShapeType="1" noTextEdit="1"/>
              </p:cNvSpPr>
              <p:nvPr/>
            </p:nvSpPr>
            <p:spPr>
              <a:xfrm>
                <a:off x="810790" y="4995591"/>
                <a:ext cx="4175650" cy="810478"/>
              </a:xfrm>
              <a:prstGeom prst="rect">
                <a:avLst/>
              </a:prstGeom>
              <a:blipFill>
                <a:blip r:embed="rId8"/>
                <a:stretch>
                  <a:fillRect t="-3008" b="-3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AC321C9-4185-4831-8A59-A5CE35703E96}"/>
                  </a:ext>
                </a:extLst>
              </p:cNvPr>
              <p:cNvSpPr txBox="1"/>
              <p:nvPr/>
            </p:nvSpPr>
            <p:spPr>
              <a:xfrm>
                <a:off x="5736380" y="5186220"/>
                <a:ext cx="5644830" cy="429220"/>
              </a:xfrm>
              <a:prstGeom prst="rect">
                <a:avLst/>
              </a:prstGeom>
              <a:solidFill>
                <a:schemeClr val="accent5">
                  <a:lumMod val="20000"/>
                  <a:lumOff val="80000"/>
                  <a:alpha val="50000"/>
                </a:schemeClr>
              </a:solidFill>
            </p:spPr>
            <p:txBody>
              <a:bodyPr wrap="square" rtlCol="0">
                <a:spAutoFit/>
              </a:bodyPr>
              <a:lstStyle/>
              <a:p>
                <a:pPr>
                  <a:lnSpc>
                    <a:spcPts val="2800"/>
                  </a:lnSpc>
                  <a:spcBef>
                    <a:spcPts val="600"/>
                  </a:spcBef>
                </a:pP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𝒇</m:t>
                        </m:r>
                      </m:e>
                      <m:sub>
                        <m:r>
                          <a:rPr lang="en-US" altLang="zh-CN" sz="2000" b="1" i="1">
                            <a:solidFill>
                              <a:schemeClr val="accent6">
                                <a:lumMod val="50000"/>
                              </a:schemeClr>
                            </a:solidFill>
                            <a:latin typeface="Cambria Math" panose="02040503050406030204" pitchFamily="18" charset="0"/>
                          </a:rPr>
                          <m:t>𝟏</m:t>
                        </m:r>
                      </m:sub>
                    </m:sSub>
                  </m:oMath>
                </a14:m>
                <a:r>
                  <a:rPr lang="zh-CN" altLang="en-US" sz="2000" b="1">
                    <a:solidFill>
                      <a:schemeClr val="accent6">
                        <a:lumMod val="50000"/>
                      </a:schemeClr>
                    </a:solidFill>
                  </a:rPr>
                  <a:t>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d>
                      <m:dPr>
                        <m:ctrlPr>
                          <a:rPr lang="en-US" altLang="zh-CN" sz="2000" b="1" i="1" smtClean="0">
                            <a:solidFill>
                              <a:schemeClr val="accent6">
                                <a:lumMod val="50000"/>
                              </a:schemeClr>
                            </a:solidFill>
                            <a:latin typeface="Cambria Math" panose="02040503050406030204" pitchFamily="18" charset="0"/>
                          </a:rPr>
                        </m:ctrlPr>
                      </m:dPr>
                      <m:e>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𝒈</m:t>
                            </m:r>
                          </m:e>
                          <m:sub>
                            <m:r>
                              <a:rPr lang="en-US" altLang="zh-CN" sz="2000" b="1" i="1" smtClean="0">
                                <a:solidFill>
                                  <a:schemeClr val="accent6">
                                    <a:lumMod val="50000"/>
                                  </a:schemeClr>
                                </a:solidFill>
                                <a:latin typeface="Cambria Math" panose="02040503050406030204" pitchFamily="18" charset="0"/>
                              </a:rPr>
                              <m:t>𝟏</m:t>
                            </m:r>
                          </m:sub>
                        </m:sSub>
                      </m:e>
                    </m:d>
                  </m:oMath>
                </a14:m>
                <a:r>
                  <a:rPr lang="zh-CN" altLang="en-US" sz="2000" b="1">
                    <a:solidFill>
                      <a:schemeClr val="accent6">
                        <a:lumMod val="50000"/>
                      </a:schemeClr>
                    </a:solidFill>
                  </a:rPr>
                  <a:t>， </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𝒇</m:t>
                        </m:r>
                      </m:e>
                      <m:sub>
                        <m:r>
                          <a:rPr lang="en-US" altLang="zh-CN" sz="2000" b="1" i="1" smtClean="0">
                            <a:solidFill>
                              <a:schemeClr val="accent6">
                                <a:lumMod val="50000"/>
                              </a:schemeClr>
                            </a:solidFill>
                            <a:latin typeface="Cambria Math" panose="02040503050406030204" pitchFamily="18" charset="0"/>
                          </a:rPr>
                          <m:t>𝟐</m:t>
                        </m:r>
                      </m:sub>
                    </m:sSub>
                  </m:oMath>
                </a14:m>
                <a:r>
                  <a:rPr lang="zh-CN" altLang="en-US" sz="2000" b="1">
                    <a:solidFill>
                      <a:schemeClr val="accent6">
                        <a:lumMod val="50000"/>
                      </a:schemeClr>
                    </a:solidFill>
                  </a:rPr>
                  <a:t>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d>
                      <m:dPr>
                        <m:ctrlPr>
                          <a:rPr lang="en-US" altLang="zh-CN" sz="2000" b="1" i="1" smtClean="0">
                            <a:solidFill>
                              <a:schemeClr val="accent6">
                                <a:lumMod val="50000"/>
                              </a:schemeClr>
                            </a:solidFill>
                            <a:latin typeface="Cambria Math" panose="02040503050406030204" pitchFamily="18" charset="0"/>
                          </a:rPr>
                        </m:ctrlPr>
                      </m:dPr>
                      <m:e>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𝒈</m:t>
                            </m:r>
                          </m:e>
                          <m:sub>
                            <m:r>
                              <a:rPr lang="en-US" altLang="zh-CN" sz="2000" b="1" i="1" smtClean="0">
                                <a:solidFill>
                                  <a:schemeClr val="accent6">
                                    <a:lumMod val="50000"/>
                                  </a:schemeClr>
                                </a:solidFill>
                                <a:latin typeface="Cambria Math" panose="02040503050406030204" pitchFamily="18" charset="0"/>
                              </a:rPr>
                              <m:t>𝟐</m:t>
                            </m:r>
                          </m:sub>
                        </m:sSub>
                      </m:e>
                    </m:d>
                  </m:oMath>
                </a14:m>
                <a:r>
                  <a:rPr lang="zh-CN" altLang="en-US" sz="2000" b="1">
                    <a:solidFill>
                      <a:schemeClr val="accent6">
                        <a:lumMod val="50000"/>
                      </a:schemeClr>
                    </a:solidFill>
                  </a:rPr>
                  <a:t>，则</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𝒇</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𝒇</m:t>
                        </m:r>
                      </m:e>
                      <m:sub>
                        <m:r>
                          <a:rPr lang="en-US" altLang="zh-CN" sz="2000" b="1" i="1" smtClean="0">
                            <a:solidFill>
                              <a:schemeClr val="accent6">
                                <a:lumMod val="50000"/>
                              </a:schemeClr>
                            </a:solidFill>
                            <a:latin typeface="Cambria Math" panose="02040503050406030204" pitchFamily="18" charset="0"/>
                          </a:rPr>
                          <m:t>𝟐</m:t>
                        </m:r>
                      </m:sub>
                    </m:sSub>
                  </m:oMath>
                </a14:m>
                <a:r>
                  <a:rPr lang="zh-CN" altLang="en-US" sz="2000" b="1">
                    <a:solidFill>
                      <a:schemeClr val="accent6">
                        <a:lumMod val="50000"/>
                      </a:schemeClr>
                    </a:solidFill>
                  </a:rPr>
                  <a:t>是</a:t>
                </a:r>
                <a14:m>
                  <m:oMath xmlns:m="http://schemas.openxmlformats.org/officeDocument/2006/math">
                    <m:r>
                      <a:rPr lang="en-US" altLang="zh-CN" sz="2000" b="1" i="1" smtClean="0">
                        <a:solidFill>
                          <a:srgbClr val="C00000"/>
                        </a:solidFill>
                        <a:latin typeface="Cambria Math" panose="02040503050406030204" pitchFamily="18" charset="0"/>
                      </a:rPr>
                      <m:t>𝑶</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𝒈</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𝒈</m:t>
                            </m:r>
                          </m:e>
                          <m:sub>
                            <m:r>
                              <a:rPr lang="en-US" altLang="zh-CN" sz="2000" b="1" i="1" smtClean="0">
                                <a:solidFill>
                                  <a:srgbClr val="C00000"/>
                                </a:solidFill>
                                <a:latin typeface="Cambria Math" panose="02040503050406030204" pitchFamily="18" charset="0"/>
                              </a:rPr>
                              <m:t>𝟐</m:t>
                            </m:r>
                          </m:sub>
                        </m:sSub>
                      </m:e>
                    </m:d>
                  </m:oMath>
                </a14:m>
                <a:endParaRPr lang="zh-CN" altLang="en-US" sz="2000" b="1">
                  <a:solidFill>
                    <a:schemeClr val="accent6">
                      <a:lumMod val="50000"/>
                    </a:schemeClr>
                  </a:solidFill>
                </a:endParaRPr>
              </a:p>
            </p:txBody>
          </p:sp>
        </mc:Choice>
        <mc:Fallback xmlns="">
          <p:sp>
            <p:nvSpPr>
              <p:cNvPr id="13" name="文本框 12">
                <a:extLst>
                  <a:ext uri="{FF2B5EF4-FFF2-40B4-BE49-F238E27FC236}">
                    <a16:creationId xmlns:a16="http://schemas.microsoft.com/office/drawing/2014/main" id="{8AC321C9-4185-4831-8A59-A5CE35703E96}"/>
                  </a:ext>
                </a:extLst>
              </p:cNvPr>
              <p:cNvSpPr txBox="1">
                <a:spLocks noRot="1" noChangeAspect="1" noMove="1" noResize="1" noEditPoints="1" noAdjustHandles="1" noChangeArrowheads="1" noChangeShapeType="1" noTextEdit="1"/>
              </p:cNvSpPr>
              <p:nvPr/>
            </p:nvSpPr>
            <p:spPr>
              <a:xfrm>
                <a:off x="5736380" y="5186220"/>
                <a:ext cx="5644830" cy="429220"/>
              </a:xfrm>
              <a:prstGeom prst="rect">
                <a:avLst/>
              </a:prstGeom>
              <a:blipFill>
                <a:blip r:embed="rId9"/>
                <a:stretch>
                  <a:fillRect l="-432" t="-1429" b="-2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7AC929C-1F6A-4B6C-A395-1E1F4D040745}"/>
                  </a:ext>
                </a:extLst>
              </p:cNvPr>
              <p:cNvSpPr txBox="1"/>
              <p:nvPr/>
            </p:nvSpPr>
            <p:spPr>
              <a:xfrm>
                <a:off x="810789" y="2100127"/>
                <a:ext cx="2998115" cy="400110"/>
              </a:xfrm>
              <a:prstGeom prst="rect">
                <a:avLst/>
              </a:prstGeom>
              <a:solidFill>
                <a:schemeClr val="accent2">
                  <a:lumMod val="20000"/>
                  <a:lumOff val="80000"/>
                  <a:alpha val="50000"/>
                </a:schemeClr>
              </a:solidFill>
            </p:spPr>
            <p:txBody>
              <a:bodyPr wrap="square" rtlCol="0">
                <a:spAutoFit/>
              </a:bodyPr>
              <a:lstStyle/>
              <a:p>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𝒇</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𝒈</m:t>
                    </m:r>
                  </m:oMath>
                </a14:m>
                <a:r>
                  <a:rPr lang="zh-CN" altLang="en-US" sz="2000" b="1">
                    <a:solidFill>
                      <a:schemeClr val="accent2">
                        <a:lumMod val="50000"/>
                      </a:schemeClr>
                    </a:solidFill>
                  </a:rPr>
                  <a:t>都是数集上的函数</a:t>
                </a:r>
                <a:endParaRPr lang="zh-CN" altLang="en-US" sz="2000">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E7AC929C-1F6A-4B6C-A395-1E1F4D040745}"/>
                  </a:ext>
                </a:extLst>
              </p:cNvPr>
              <p:cNvSpPr txBox="1">
                <a:spLocks noRot="1" noChangeAspect="1" noMove="1" noResize="1" noEditPoints="1" noAdjustHandles="1" noChangeArrowheads="1" noChangeShapeType="1" noTextEdit="1"/>
              </p:cNvSpPr>
              <p:nvPr/>
            </p:nvSpPr>
            <p:spPr>
              <a:xfrm>
                <a:off x="810789" y="2100127"/>
                <a:ext cx="2998115" cy="400110"/>
              </a:xfrm>
              <a:prstGeom prst="rect">
                <a:avLst/>
              </a:prstGeom>
              <a:blipFill>
                <a:blip r:embed="rId10"/>
                <a:stretch>
                  <a:fillRect l="-2033" t="-9231" b="-27692"/>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170C572F-AA54-4A05-AC84-7917720A2A1B}"/>
              </a:ext>
            </a:extLst>
          </p:cNvPr>
          <p:cNvSpPr/>
          <p:nvPr/>
        </p:nvSpPr>
        <p:spPr>
          <a:xfrm>
            <a:off x="4986439" y="3087871"/>
            <a:ext cx="737334" cy="87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663FDAF4-B39B-417E-8383-7E0BB16AB406}"/>
              </a:ext>
            </a:extLst>
          </p:cNvPr>
          <p:cNvSpPr/>
          <p:nvPr/>
        </p:nvSpPr>
        <p:spPr>
          <a:xfrm>
            <a:off x="4986438" y="4190452"/>
            <a:ext cx="737334" cy="87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A0CBFDAC-E06C-4FE4-8A80-DE04A5FD4B06}"/>
              </a:ext>
            </a:extLst>
          </p:cNvPr>
          <p:cNvSpPr/>
          <p:nvPr/>
        </p:nvSpPr>
        <p:spPr>
          <a:xfrm>
            <a:off x="4986437" y="5372075"/>
            <a:ext cx="737334" cy="875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F393D299-00CC-4332-9465-B05A1131E546}"/>
              </a:ext>
            </a:extLst>
          </p:cNvPr>
          <p:cNvSpPr/>
          <p:nvPr/>
        </p:nvSpPr>
        <p:spPr>
          <a:xfrm>
            <a:off x="677577" y="1945929"/>
            <a:ext cx="4460167" cy="4020695"/>
          </a:xfrm>
          <a:prstGeom prst="roundRect">
            <a:avLst>
              <a:gd name="adj" fmla="val 6779"/>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ABE986D-1D7D-40F2-9FBE-5841D2C16516}"/>
                  </a:ext>
                </a:extLst>
              </p:cNvPr>
              <p:cNvSpPr txBox="1"/>
              <p:nvPr/>
            </p:nvSpPr>
            <p:spPr>
              <a:xfrm>
                <a:off x="5736380" y="2100127"/>
                <a:ext cx="2735138"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大</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oMath>
                </a14:m>
                <a:r>
                  <a:rPr lang="zh-CN" altLang="en-US" sz="2000" b="1">
                    <a:solidFill>
                      <a:schemeClr val="accent2">
                        <a:lumMod val="50000"/>
                      </a:schemeClr>
                    </a:solidFill>
                  </a:rPr>
                  <a:t>记号与函数的组合</a:t>
                </a:r>
              </a:p>
            </p:txBody>
          </p:sp>
        </mc:Choice>
        <mc:Fallback xmlns="">
          <p:sp>
            <p:nvSpPr>
              <p:cNvPr id="20" name="文本框 19">
                <a:extLst>
                  <a:ext uri="{FF2B5EF4-FFF2-40B4-BE49-F238E27FC236}">
                    <a16:creationId xmlns:a16="http://schemas.microsoft.com/office/drawing/2014/main" id="{3ABE986D-1D7D-40F2-9FBE-5841D2C16516}"/>
                  </a:ext>
                </a:extLst>
              </p:cNvPr>
              <p:cNvSpPr txBox="1">
                <a:spLocks noRot="1" noChangeAspect="1" noMove="1" noResize="1" noEditPoints="1" noAdjustHandles="1" noChangeArrowheads="1" noChangeShapeType="1" noTextEdit="1"/>
              </p:cNvSpPr>
              <p:nvPr/>
            </p:nvSpPr>
            <p:spPr>
              <a:xfrm>
                <a:off x="5736380" y="2100127"/>
                <a:ext cx="2735138" cy="400110"/>
              </a:xfrm>
              <a:prstGeom prst="rect">
                <a:avLst/>
              </a:prstGeom>
              <a:blipFill>
                <a:blip r:embed="rId11"/>
                <a:stretch>
                  <a:fillRect l="-2227"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983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4465</Words>
  <Application>Microsoft Office PowerPoint</Application>
  <PresentationFormat>宽屏</PresentationFormat>
  <Paragraphs>391</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等线 Light</vt:lpstr>
      <vt:lpstr>仿宋</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71</cp:revision>
  <dcterms:created xsi:type="dcterms:W3CDTF">2022-01-01T06:39:40Z</dcterms:created>
  <dcterms:modified xsi:type="dcterms:W3CDTF">2022-05-11T07:45:04Z</dcterms:modified>
</cp:coreProperties>
</file>