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4" r:id="rId5"/>
    <p:sldId id="281" r:id="rId6"/>
    <p:sldId id="286" r:id="rId7"/>
    <p:sldId id="285" r:id="rId8"/>
    <p:sldId id="287" r:id="rId9"/>
    <p:sldId id="288" r:id="rId10"/>
    <p:sldId id="289" r:id="rId11"/>
    <p:sldId id="292" r:id="rId12"/>
    <p:sldId id="293" r:id="rId13"/>
    <p:sldId id="290" r:id="rId14"/>
    <p:sldId id="294" r:id="rId15"/>
    <p:sldId id="295" r:id="rId16"/>
    <p:sldId id="296" r:id="rId17"/>
    <p:sldId id="299" r:id="rId18"/>
    <p:sldId id="300" r:id="rId19"/>
    <p:sldId id="297" r:id="rId20"/>
    <p:sldId id="302" r:id="rId21"/>
    <p:sldId id="301" r:id="rId22"/>
    <p:sldId id="304" r:id="rId23"/>
    <p:sldId id="303" r:id="rId24"/>
    <p:sldId id="298" r:id="rId25"/>
    <p:sldId id="305" r:id="rId26"/>
    <p:sldId id="306" r:id="rId27"/>
    <p:sldId id="307" r:id="rId28"/>
    <p:sldId id="291" r:id="rId29"/>
    <p:sldId id="261" r:id="rId30"/>
    <p:sldId id="308" r:id="rId31"/>
    <p:sldId id="310" r:id="rId32"/>
    <p:sldId id="309" r:id="rId33"/>
    <p:sldId id="312" r:id="rId34"/>
    <p:sldId id="313" r:id="rId35"/>
    <p:sldId id="314" r:id="rId36"/>
    <p:sldId id="282" r:id="rId37"/>
    <p:sldId id="315" r:id="rId38"/>
    <p:sldId id="260" r:id="rId39"/>
    <p:sldId id="317" r:id="rId40"/>
    <p:sldId id="316" r:id="rId41"/>
    <p:sldId id="283" r:id="rId42"/>
    <p:sldId id="319" r:id="rId43"/>
    <p:sldId id="318" r:id="rId44"/>
    <p:sldId id="272" r:id="rId45"/>
    <p:sldId id="280" r:id="rId46"/>
    <p:sldId id="26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7EC"/>
    <a:srgbClr val="0000FF"/>
    <a:srgbClr val="210694"/>
    <a:srgbClr val="F0E5DC"/>
    <a:srgbClr val="E5EFE5"/>
    <a:srgbClr val="FEF8F5"/>
    <a:srgbClr val="F7F2ED"/>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7"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2022/5/17</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2022/5/17</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35.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image" Target="../media/image64.png"/><Relationship Id="rId16"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36.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69.png"/><Relationship Id="rId18" Type="http://schemas.openxmlformats.org/officeDocument/2006/relationships/image" Target="../media/image81.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68.png"/><Relationship Id="rId17" Type="http://schemas.openxmlformats.org/officeDocument/2006/relationships/image" Target="../media/image67.png"/><Relationship Id="rId2" Type="http://schemas.openxmlformats.org/officeDocument/2006/relationships/image" Target="../media/image79.png"/><Relationship Id="rId16"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65.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6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5" Type="http://schemas.openxmlformats.org/officeDocument/2006/relationships/image" Target="../media/image89.png"/><Relationship Id="rId4" Type="http://schemas.openxmlformats.org/officeDocument/2006/relationships/image" Target="../media/image88.png"/></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4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4" Type="http://schemas.openxmlformats.org/officeDocument/2006/relationships/image" Target="../media/image98.png"/></Relationships>
</file>

<file path=ppt/slides/_rels/slide43.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98.png"/><Relationship Id="rId2" Type="http://schemas.openxmlformats.org/officeDocument/2006/relationships/image" Target="../media/image99.png"/><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10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第二十四讲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组合计数基本原理</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5</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导入乘法原理集合语言描述的例子（一）</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85D6C2B-903C-4479-801C-41019FF961ED}"/>
                  </a:ext>
                </a:extLst>
              </p:cNvPr>
              <p:cNvSpPr txBox="1"/>
              <p:nvPr/>
            </p:nvSpPr>
            <p:spPr>
              <a:xfrm>
                <a:off x="1532768" y="1106571"/>
                <a:ext cx="9126459" cy="884858"/>
              </a:xfrm>
              <a:prstGeom prst="rect">
                <a:avLst/>
              </a:prstGeom>
              <a:solidFill>
                <a:schemeClr val="accent5">
                  <a:lumMod val="20000"/>
                  <a:lumOff val="80000"/>
                  <a:alpha val="50000"/>
                </a:schemeClr>
              </a:solidFill>
            </p:spPr>
            <p:txBody>
              <a:bodyPr wrap="square" rtlCol="0">
                <a:spAutoFit/>
              </a:bodyPr>
              <a:lstStyle/>
              <a:p>
                <a:pPr>
                  <a:spcBef>
                    <a:spcPts val="600"/>
                  </a:spcBef>
                  <a:spcAft>
                    <a:spcPts val="300"/>
                  </a:spcAft>
                </a:pPr>
                <a:r>
                  <a:rPr lang="zh-CN" altLang="en-US" sz="2400" b="1">
                    <a:solidFill>
                      <a:schemeClr val="accent2">
                        <a:lumMod val="50000"/>
                      </a:schemeClr>
                    </a:solidFill>
                  </a:rPr>
                  <a:t>使用乘法原理计数的对象是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oMath>
                </a14:m>
                <a:r>
                  <a:rPr lang="zh-CN" altLang="en-US" sz="2400" b="1">
                    <a:solidFill>
                      <a:schemeClr val="accent2">
                        <a:lumMod val="50000"/>
                      </a:schemeClr>
                    </a:solidFill>
                  </a:rPr>
                  <a:t>元组构成的集合</a:t>
                </a: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粤式茶餐厅每个自主搭配套餐是由一肉、一素、一汤和一主食构成的</a:t>
                </a:r>
                <a14:m>
                  <m:oMath xmlns:m="http://schemas.openxmlformats.org/officeDocument/2006/math">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元组</a:t>
                </a:r>
              </a:p>
            </p:txBody>
          </p:sp>
        </mc:Choice>
        <mc:Fallback xmlns="">
          <p:sp>
            <p:nvSpPr>
              <p:cNvPr id="2" name="文本框 1">
                <a:extLst>
                  <a:ext uri="{FF2B5EF4-FFF2-40B4-BE49-F238E27FC236}">
                    <a16:creationId xmlns:a16="http://schemas.microsoft.com/office/drawing/2014/main" id="{E85D6C2B-903C-4479-801C-41019FF961ED}"/>
                  </a:ext>
                </a:extLst>
              </p:cNvPr>
              <p:cNvSpPr txBox="1">
                <a:spLocks noRot="1" noChangeAspect="1" noMove="1" noResize="1" noEditPoints="1" noAdjustHandles="1" noChangeArrowheads="1" noChangeShapeType="1" noTextEdit="1"/>
              </p:cNvSpPr>
              <p:nvPr/>
            </p:nvSpPr>
            <p:spPr>
              <a:xfrm>
                <a:off x="1532768" y="1106571"/>
                <a:ext cx="9126459" cy="884858"/>
              </a:xfrm>
              <a:prstGeom prst="rect">
                <a:avLst/>
              </a:prstGeom>
              <a:blipFill>
                <a:blip r:embed="rId2"/>
                <a:stretch>
                  <a:fillRect l="-1001" t="-4828" r="-401" b="-103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DE004DA-0740-4DD2-B85F-19063922C887}"/>
                  </a:ext>
                </a:extLst>
              </p:cNvPr>
              <p:cNvSpPr txBox="1"/>
              <p:nvPr/>
            </p:nvSpPr>
            <p:spPr>
              <a:xfrm>
                <a:off x="2306830" y="2136441"/>
                <a:ext cx="7578337" cy="3000821"/>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300"/>
                  </a:spcAft>
                </a:pPr>
                <a:r>
                  <a:rPr lang="zh-CN" altLang="en-US" sz="2400" b="1">
                    <a:solidFill>
                      <a:srgbClr val="C00000"/>
                    </a:solidFill>
                  </a:rPr>
                  <a:t>两位数计数例子（一）</a:t>
                </a: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用集合</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m:rPr>
                        <m:lit/>
                      </m:rP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𝟑</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𝟓</m:t>
                    </m:r>
                    <m:r>
                      <m:rPr>
                        <m:lit/>
                      </m:rP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的数字可组成多少个两位数？</a:t>
                </a:r>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每个两位数是</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rPr>
                  <a:t>的两个数字构成的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𝟐</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元组，即</a:t>
                </a:r>
                <a:r>
                  <a:rPr lang="zh-CN" altLang="en-US" sz="2000" b="1">
                    <a:solidFill>
                      <a:srgbClr val="C00000"/>
                    </a:solidFill>
                  </a:rPr>
                  <a:t>有序对</a:t>
                </a:r>
              </a:p>
              <a:p>
                <a:pPr marL="800100" lvl="1" indent="-342900">
                  <a:spcBef>
                    <a:spcPts val="600"/>
                  </a:spcBef>
                  <a:spcAft>
                    <a:spcPts val="3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两位数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𝟏𝟐</m:t>
                    </m:r>
                  </m:oMath>
                </a14:m>
                <a:r>
                  <a:rPr lang="zh-CN" altLang="en-US" b="1">
                    <a:solidFill>
                      <a:schemeClr val="accent2">
                        <a:lumMod val="50000"/>
                      </a:schemeClr>
                    </a:solidFill>
                    <a:latin typeface="楷体" panose="02010609060101010101" pitchFamily="49" charset="-122"/>
                    <a:ea typeface="楷体" panose="02010609060101010101" pitchFamily="49" charset="-122"/>
                  </a:rPr>
                  <a:t>可看做有序对</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𝟐</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，两位数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𝟒𝟓</m:t>
                    </m:r>
                  </m:oMath>
                </a14:m>
                <a:r>
                  <a:rPr lang="zh-CN" altLang="en-US" b="1">
                    <a:solidFill>
                      <a:schemeClr val="accent2">
                        <a:lumMod val="50000"/>
                      </a:schemeClr>
                    </a:solidFill>
                    <a:latin typeface="楷体" panose="02010609060101010101" pitchFamily="49" charset="-122"/>
                    <a:ea typeface="楷体" panose="02010609060101010101" pitchFamily="49" charset="-122"/>
                  </a:rPr>
                  <a:t>可看做有序对</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𝟓</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等等</a:t>
                </a:r>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用集合</a:t>
                </a:r>
                <a14:m>
                  <m:oMath xmlns:m="http://schemas.openxmlformats.org/officeDocument/2006/math">
                    <m:r>
                      <a:rPr lang="en-US" altLang="zh-CN" sz="2000" b="1">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rPr>
                  <a:t>的数字组成的两位数构成的集合可看做笛卡尔积</a:t>
                </a:r>
                <a14:m>
                  <m:oMath xmlns:m="http://schemas.openxmlformats.org/officeDocument/2006/math">
                    <m:r>
                      <a:rPr lang="en-US" altLang="zh-CN" sz="2000" b="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𝑨</m:t>
                    </m:r>
                  </m:oMath>
                </a14:m>
                <a:endParaRPr lang="en-US" altLang="zh-CN" sz="2000" b="1">
                  <a:solidFill>
                    <a:schemeClr val="accent6">
                      <a:lumMod val="50000"/>
                    </a:schemeClr>
                  </a:solidFill>
                </a:endParaRPr>
              </a:p>
              <a:p>
                <a:pPr marL="800100" lvl="1" indent="-342900">
                  <a:spcBef>
                    <a:spcPts val="600"/>
                  </a:spcBef>
                  <a:spcAft>
                    <a:spcPts val="3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用集合</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的数字组成的两位数个数等于</a:t>
                </a:r>
                <a14:m>
                  <m:oMath xmlns:m="http://schemas.openxmlformats.org/officeDocument/2006/math">
                    <m:d>
                      <m:dPr>
                        <m:begChr m:val="|"/>
                        <m:endChr m:val="|"/>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a:solidFill>
                              <a:schemeClr val="accent2">
                                <a:lumMod val="50000"/>
                              </a:schemeClr>
                            </a:solidFill>
                            <a:latin typeface="Cambria Math" panose="02040503050406030204" pitchFamily="18" charset="0"/>
                            <a:ea typeface="楷体" panose="02010609060101010101" pitchFamily="49" charset="-122"/>
                          </a:rPr>
                          <m:t>𝑨</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𝑨</m:t>
                        </m:r>
                      </m:e>
                    </m:d>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300"/>
                  </a:spcAft>
                  <a:buFont typeface="Arial" panose="020B0604020202020204" pitchFamily="34" charset="0"/>
                  <a:buChar char="•"/>
                </a:pPr>
                <a:r>
                  <a:rPr lang="zh-CN" altLang="en-US" b="1">
                    <a:solidFill>
                      <a:srgbClr val="C00000"/>
                    </a:solidFill>
                    <a:latin typeface="+mn-ea"/>
                  </a:rPr>
                  <a:t>乘法原理</a:t>
                </a:r>
                <a:r>
                  <a:rPr lang="zh-CN" altLang="en-US" b="1">
                    <a:solidFill>
                      <a:schemeClr val="accent2">
                        <a:lumMod val="50000"/>
                      </a:schemeClr>
                    </a:solidFill>
                    <a:latin typeface="楷体" panose="02010609060101010101" pitchFamily="49" charset="-122"/>
                    <a:ea typeface="楷体" panose="02010609060101010101" pitchFamily="49" charset="-122"/>
                  </a:rPr>
                  <a:t>说这时</a:t>
                </a:r>
                <a14:m>
                  <m:oMath xmlns:m="http://schemas.openxmlformats.org/officeDocument/2006/math">
                    <m:d>
                      <m:dPr>
                        <m:begChr m:val="|"/>
                        <m:endChr m:val="|"/>
                        <m:ctrlPr>
                          <a:rPr lang="en-US" altLang="zh-CN" b="1" i="1" smtClean="0">
                            <a:solidFill>
                              <a:srgbClr val="C00000"/>
                            </a:solidFill>
                            <a:latin typeface="Cambria Math" panose="02040503050406030204" pitchFamily="18" charset="0"/>
                            <a:ea typeface="楷体" panose="02010609060101010101" pitchFamily="49" charset="-122"/>
                          </a:rPr>
                        </m:ctrlPr>
                      </m:dPr>
                      <m:e>
                        <m:r>
                          <a:rPr lang="en-US" altLang="zh-CN" b="1">
                            <a:solidFill>
                              <a:srgbClr val="C00000"/>
                            </a:solidFill>
                            <a:latin typeface="Cambria Math" panose="02040503050406030204" pitchFamily="18" charset="0"/>
                            <a:ea typeface="楷体" panose="02010609060101010101" pitchFamily="49" charset="-122"/>
                          </a:rPr>
                          <m:t>𝑨</m:t>
                        </m:r>
                        <m:r>
                          <a:rPr lang="en-US" altLang="zh-CN" b="1">
                            <a:solidFill>
                              <a:srgbClr val="C00000"/>
                            </a:solidFill>
                            <a:latin typeface="Cambria Math" panose="02040503050406030204" pitchFamily="18" charset="0"/>
                            <a:ea typeface="楷体" panose="02010609060101010101" pitchFamily="49" charset="-122"/>
                          </a:rPr>
                          <m:t>×</m:t>
                        </m:r>
                        <m:r>
                          <a:rPr lang="en-US" altLang="zh-CN" b="1">
                            <a:solidFill>
                              <a:srgbClr val="C00000"/>
                            </a:solidFill>
                            <a:latin typeface="Cambria Math" panose="02040503050406030204" pitchFamily="18" charset="0"/>
                            <a:ea typeface="楷体" panose="02010609060101010101" pitchFamily="49" charset="-122"/>
                          </a:rPr>
                          <m:t>𝑨</m:t>
                        </m:r>
                      </m:e>
                    </m:d>
                    <m:r>
                      <a:rPr lang="en-US" altLang="zh-CN" b="1">
                        <a:solidFill>
                          <a:srgbClr val="C00000"/>
                        </a:solidFill>
                        <a:latin typeface="Cambria Math" panose="02040503050406030204" pitchFamily="18" charset="0"/>
                        <a:ea typeface="楷体" panose="02010609060101010101" pitchFamily="49" charset="-122"/>
                      </a:rPr>
                      <m:t>= </m:t>
                    </m:r>
                    <m:d>
                      <m:dPr>
                        <m:begChr m:val="|"/>
                        <m:endChr m:val="|"/>
                        <m:ctrlPr>
                          <a:rPr lang="en-US" altLang="zh-CN" b="1" i="1">
                            <a:solidFill>
                              <a:srgbClr val="C00000"/>
                            </a:solidFill>
                            <a:latin typeface="Cambria Math" panose="02040503050406030204" pitchFamily="18" charset="0"/>
                            <a:ea typeface="楷体" panose="02010609060101010101" pitchFamily="49" charset="-122"/>
                          </a:rPr>
                        </m:ctrlPr>
                      </m:dPr>
                      <m:e>
                        <m:r>
                          <a:rPr lang="en-US" altLang="zh-CN" b="1">
                            <a:solidFill>
                              <a:srgbClr val="C00000"/>
                            </a:solidFill>
                            <a:latin typeface="Cambria Math" panose="02040503050406030204" pitchFamily="18" charset="0"/>
                            <a:ea typeface="楷体" panose="02010609060101010101" pitchFamily="49" charset="-122"/>
                          </a:rPr>
                          <m:t>𝑨</m:t>
                        </m:r>
                      </m:e>
                    </m:d>
                    <m:r>
                      <a:rPr lang="en-US" altLang="zh-CN" b="1">
                        <a:solidFill>
                          <a:srgbClr val="C00000"/>
                        </a:solidFill>
                        <a:latin typeface="Cambria Math" panose="02040503050406030204" pitchFamily="18" charset="0"/>
                        <a:ea typeface="楷体" panose="02010609060101010101" pitchFamily="49" charset="-122"/>
                      </a:rPr>
                      <m:t>×</m:t>
                    </m:r>
                    <m:d>
                      <m:dPr>
                        <m:begChr m:val="|"/>
                        <m:endChr m:val="|"/>
                        <m:ctrlPr>
                          <a:rPr lang="en-US" altLang="zh-CN" b="1" i="1">
                            <a:solidFill>
                              <a:srgbClr val="C00000"/>
                            </a:solidFill>
                            <a:latin typeface="Cambria Math" panose="02040503050406030204" pitchFamily="18" charset="0"/>
                            <a:ea typeface="楷体" panose="02010609060101010101" pitchFamily="49" charset="-122"/>
                          </a:rPr>
                        </m:ctrlPr>
                      </m:dPr>
                      <m:e>
                        <m:r>
                          <a:rPr lang="en-US" altLang="zh-CN" b="1">
                            <a:solidFill>
                              <a:srgbClr val="C00000"/>
                            </a:solidFill>
                            <a:latin typeface="Cambria Math" panose="02040503050406030204" pitchFamily="18" charset="0"/>
                            <a:ea typeface="楷体" panose="02010609060101010101" pitchFamily="49" charset="-122"/>
                          </a:rPr>
                          <m:t>𝑨</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d>
                      <m:dPr>
                        <m:begChr m:val="|"/>
                        <m:endChr m:val="|"/>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a:solidFill>
                              <a:schemeClr val="accent2">
                                <a:lumMod val="50000"/>
                              </a:schemeClr>
                            </a:solidFill>
                            <a:latin typeface="Cambria Math" panose="02040503050406030204" pitchFamily="18" charset="0"/>
                            <a:ea typeface="楷体" panose="02010609060101010101" pitchFamily="49" charset="-122"/>
                          </a:rPr>
                          <m:t>𝑨</m:t>
                        </m:r>
                      </m:e>
                    </m:d>
                    <m:r>
                      <a:rPr lang="en-US" altLang="zh-CN" b="1">
                        <a:solidFill>
                          <a:schemeClr val="accent2">
                            <a:lumMod val="50000"/>
                          </a:schemeClr>
                        </a:solidFill>
                        <a:latin typeface="Cambria Math" panose="02040503050406030204" pitchFamily="18" charset="0"/>
                        <a:ea typeface="楷体" panose="02010609060101010101" pitchFamily="49" charset="-122"/>
                      </a:rPr>
                      <m:t>⋅</m:t>
                    </m:r>
                    <m:d>
                      <m:dPr>
                        <m:begChr m:val="|"/>
                        <m:endChr m:val="|"/>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a:solidFill>
                              <a:schemeClr val="accent2">
                                <a:lumMod val="50000"/>
                              </a:schemeClr>
                            </a:solidFill>
                            <a:latin typeface="Cambria Math" panose="02040503050406030204" pitchFamily="18" charset="0"/>
                            <a:ea typeface="楷体" panose="02010609060101010101" pitchFamily="49" charset="-122"/>
                          </a:rPr>
                          <m:t>𝑨</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a:t>
                </a:r>
              </a:p>
            </p:txBody>
          </p:sp>
        </mc:Choice>
        <mc:Fallback xmlns="">
          <p:sp>
            <p:nvSpPr>
              <p:cNvPr id="3" name="文本框 2">
                <a:extLst>
                  <a:ext uri="{FF2B5EF4-FFF2-40B4-BE49-F238E27FC236}">
                    <a16:creationId xmlns:a16="http://schemas.microsoft.com/office/drawing/2014/main" id="{1DE004DA-0740-4DD2-B85F-19063922C887}"/>
                  </a:ext>
                </a:extLst>
              </p:cNvPr>
              <p:cNvSpPr txBox="1">
                <a:spLocks noRot="1" noChangeAspect="1" noMove="1" noResize="1" noEditPoints="1" noAdjustHandles="1" noChangeArrowheads="1" noChangeShapeType="1" noTextEdit="1"/>
              </p:cNvSpPr>
              <p:nvPr/>
            </p:nvSpPr>
            <p:spPr>
              <a:xfrm>
                <a:off x="2306830" y="2136441"/>
                <a:ext cx="7578337" cy="3000821"/>
              </a:xfrm>
              <a:prstGeom prst="rect">
                <a:avLst/>
              </a:prstGeom>
              <a:blipFill>
                <a:blip r:embed="rId3"/>
                <a:stretch>
                  <a:fillRect l="-804" t="-14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04C097A-C848-4FE1-8CF5-25343E9FA243}"/>
                  </a:ext>
                </a:extLst>
              </p:cNvPr>
              <p:cNvSpPr txBox="1"/>
              <p:nvPr/>
            </p:nvSpPr>
            <p:spPr>
              <a:xfrm>
                <a:off x="1305814" y="5304322"/>
                <a:ext cx="9580370" cy="884858"/>
              </a:xfrm>
              <a:prstGeom prst="rect">
                <a:avLst/>
              </a:prstGeom>
              <a:solidFill>
                <a:schemeClr val="accent4">
                  <a:lumMod val="20000"/>
                  <a:lumOff val="80000"/>
                </a:schemeClr>
              </a:solidFill>
            </p:spPr>
            <p:txBody>
              <a:bodyPr wrap="square" rtlCol="0">
                <a:spAutoFit/>
              </a:bodyPr>
              <a:lstStyle/>
              <a:p>
                <a:pPr>
                  <a:spcBef>
                    <a:spcPts val="600"/>
                  </a:spcBef>
                  <a:spcAft>
                    <a:spcPts val="300"/>
                  </a:spcAft>
                </a:pPr>
                <a:r>
                  <a:rPr lang="zh-CN" altLang="en-US" sz="2400" b="1">
                    <a:solidFill>
                      <a:srgbClr val="002060"/>
                    </a:solidFill>
                    <a:latin typeface="楷体" panose="02010609060101010101" pitchFamily="49" charset="-122"/>
                    <a:ea typeface="楷体" panose="02010609060101010101" pitchFamily="49" charset="-122"/>
                  </a:rPr>
                  <a:t>但能否简单地认为乘法原理就是说</a:t>
                </a:r>
              </a:p>
              <a:p>
                <a:pPr marL="342900" indent="-342900">
                  <a:spcBef>
                    <a:spcPts val="600"/>
                  </a:spcBef>
                  <a:spcAft>
                    <a:spcPts val="300"/>
                  </a:spcAft>
                  <a:buFont typeface="Arial" panose="020B0604020202020204" pitchFamily="34" charset="0"/>
                  <a:buChar char="•"/>
                </a:pPr>
                <a:r>
                  <a:rPr lang="zh-CN" altLang="en-US" sz="2000" b="1">
                    <a:solidFill>
                      <a:schemeClr val="accent2">
                        <a:lumMod val="50000"/>
                      </a:schemeClr>
                    </a:solidFill>
                  </a:rPr>
                  <a:t>对</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oMath>
                </a14:m>
                <a:r>
                  <a:rPr lang="zh-CN" altLang="en-US" sz="2000" b="1">
                    <a:solidFill>
                      <a:schemeClr val="accent2">
                        <a:lumMod val="50000"/>
                      </a:schemeClr>
                    </a:solidFill>
                  </a:rPr>
                  <a:t>个集合</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 ⋯, </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𝒏</m:t>
                        </m:r>
                      </m:sub>
                    </m:sSub>
                  </m:oMath>
                </a14:m>
                <a:r>
                  <a:rPr lang="zh-CN" altLang="en-US" sz="2000" b="1">
                    <a:solidFill>
                      <a:schemeClr val="accent2">
                        <a:lumMod val="50000"/>
                      </a:schemeClr>
                    </a:solidFill>
                  </a:rPr>
                  <a:t>的笛卡尔积</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𝒏</m:t>
                        </m:r>
                      </m:sub>
                    </m:sSub>
                  </m:oMath>
                </a14:m>
                <a:r>
                  <a:rPr lang="zh-CN" altLang="en-US" sz="2000" b="1">
                    <a:solidFill>
                      <a:schemeClr val="accent2">
                        <a:lumMod val="50000"/>
                      </a:schemeClr>
                    </a:solidFill>
                  </a:rPr>
                  <a:t>有</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𝒏</m:t>
                            </m:r>
                          </m:sub>
                        </m:sSub>
                      </m:e>
                    </m:d>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sSub>
                          <m:sSubPr>
                            <m:ctrlPr>
                              <a:rPr lang="en-US" altLang="zh-CN" sz="2000" b="1" i="1">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𝟏</m:t>
                            </m:r>
                          </m:sub>
                        </m:sSub>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sSub>
                          <m:sSubPr>
                            <m:ctrlPr>
                              <a:rPr lang="en-US" altLang="zh-CN" sz="2000" b="1" i="1">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𝒏</m:t>
                            </m:r>
                          </m:sub>
                        </m:sSub>
                      </m:e>
                    </m:d>
                  </m:oMath>
                </a14:m>
                <a:r>
                  <a:rPr lang="zh-CN" altLang="en-US" sz="2000" b="1">
                    <a:solidFill>
                      <a:schemeClr val="accent2">
                        <a:lumMod val="50000"/>
                      </a:schemeClr>
                    </a:solidFill>
                  </a:rPr>
                  <a:t>？</a:t>
                </a:r>
              </a:p>
            </p:txBody>
          </p:sp>
        </mc:Choice>
        <mc:Fallback xmlns="">
          <p:sp>
            <p:nvSpPr>
              <p:cNvPr id="4" name="文本框 3">
                <a:extLst>
                  <a:ext uri="{FF2B5EF4-FFF2-40B4-BE49-F238E27FC236}">
                    <a16:creationId xmlns:a16="http://schemas.microsoft.com/office/drawing/2014/main" id="{A04C097A-C848-4FE1-8CF5-25343E9FA243}"/>
                  </a:ext>
                </a:extLst>
              </p:cNvPr>
              <p:cNvSpPr txBox="1">
                <a:spLocks noRot="1" noChangeAspect="1" noMove="1" noResize="1" noEditPoints="1" noAdjustHandles="1" noChangeArrowheads="1" noChangeShapeType="1" noTextEdit="1"/>
              </p:cNvSpPr>
              <p:nvPr/>
            </p:nvSpPr>
            <p:spPr>
              <a:xfrm>
                <a:off x="1305814" y="5304322"/>
                <a:ext cx="9580370" cy="884858"/>
              </a:xfrm>
              <a:prstGeom prst="rect">
                <a:avLst/>
              </a:prstGeom>
              <a:blipFill>
                <a:blip r:embed="rId4"/>
                <a:stretch>
                  <a:fillRect l="-954" t="-5517" r="-318" b="-117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39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导入乘法原理集合语言描述的例子（二）</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69976F2-7A79-4934-8D8F-515D0A749D86}"/>
                  </a:ext>
                </a:extLst>
              </p:cNvPr>
              <p:cNvSpPr txBox="1"/>
              <p:nvPr/>
            </p:nvSpPr>
            <p:spPr>
              <a:xfrm>
                <a:off x="1753144" y="1224719"/>
                <a:ext cx="8685705" cy="4031873"/>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两位数计数例子（二）</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用集合</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smtClean="0">
                        <a:solidFill>
                          <a:srgbClr val="002060"/>
                        </a:solidFill>
                        <a:latin typeface="Cambria Math" panose="02040503050406030204" pitchFamily="18" charset="0"/>
                        <a:ea typeface="楷体" panose="02010609060101010101" pitchFamily="49" charset="-122"/>
                      </a:rPr>
                      <m:t>=</m:t>
                    </m:r>
                    <m:r>
                      <m:rPr>
                        <m:lit/>
                      </m:rP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𝟏</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𝟐</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𝟑</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𝟒</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𝟓</m:t>
                    </m:r>
                    <m:r>
                      <m:rPr>
                        <m:lit/>
                      </m:rPr>
                      <a:rPr lang="en-US" altLang="zh-CN" sz="2000" b="1" i="1">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的数字可组成多少个数字</a:t>
                </a:r>
                <a:r>
                  <a:rPr lang="zh-CN" altLang="en-US" sz="2000" b="1">
                    <a:solidFill>
                      <a:srgbClr val="0000FF"/>
                    </a:solidFill>
                    <a:latin typeface="+mn-ea"/>
                  </a:rPr>
                  <a:t>不同</a:t>
                </a:r>
                <a:r>
                  <a:rPr lang="zh-CN" altLang="en-US" sz="2000" b="1">
                    <a:solidFill>
                      <a:srgbClr val="002060"/>
                    </a:solidFill>
                    <a:latin typeface="楷体" panose="02010609060101010101" pitchFamily="49" charset="-122"/>
                    <a:ea typeface="楷体" panose="02010609060101010101" pitchFamily="49" charset="-122"/>
                  </a:rPr>
                  <a:t>的两位数？</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每个两位数仍然是</a:t>
                </a:r>
                <a:r>
                  <a:rPr lang="en-US" altLang="zh-CN" sz="2000" b="1">
                    <a:solidFill>
                      <a:schemeClr val="accent6">
                        <a:lumMod val="50000"/>
                      </a:schemeClr>
                    </a:solidFill>
                  </a:rPr>
                  <a:t>A</a:t>
                </a:r>
                <a:r>
                  <a:rPr lang="zh-CN" altLang="en-US" sz="2000" b="1">
                    <a:solidFill>
                      <a:schemeClr val="accent6">
                        <a:lumMod val="50000"/>
                      </a:schemeClr>
                    </a:solidFill>
                  </a:rPr>
                  <a:t>的两个数字构成的</a:t>
                </a:r>
                <a:r>
                  <a:rPr lang="en-US" altLang="zh-CN" sz="2000" b="1">
                    <a:solidFill>
                      <a:schemeClr val="accent6">
                        <a:lumMod val="50000"/>
                      </a:schemeClr>
                    </a:solidFill>
                  </a:rPr>
                  <a:t>2-</a:t>
                </a:r>
                <a:r>
                  <a:rPr lang="zh-CN" altLang="en-US" sz="2000" b="1">
                    <a:solidFill>
                      <a:schemeClr val="accent6">
                        <a:lumMod val="50000"/>
                      </a:schemeClr>
                    </a:solidFill>
                  </a:rPr>
                  <a:t>元组，即有序对</a:t>
                </a:r>
                <a:endParaRPr lang="en-US" altLang="zh-CN" sz="20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但用集合</a:t>
                </a:r>
                <a:r>
                  <a:rPr lang="en-US" altLang="zh-CN" sz="2000" b="1">
                    <a:solidFill>
                      <a:schemeClr val="accent6">
                        <a:lumMod val="50000"/>
                      </a:schemeClr>
                    </a:solidFill>
                  </a:rPr>
                  <a:t>A</a:t>
                </a:r>
                <a:r>
                  <a:rPr lang="zh-CN" altLang="en-US" sz="2000" b="1">
                    <a:solidFill>
                      <a:schemeClr val="accent6">
                        <a:lumMod val="50000"/>
                      </a:schemeClr>
                    </a:solidFill>
                  </a:rPr>
                  <a:t>的数字组成的数字</a:t>
                </a:r>
                <a:r>
                  <a:rPr lang="zh-CN" altLang="en-US" sz="2000" b="1">
                    <a:solidFill>
                      <a:srgbClr val="0000FF"/>
                    </a:solidFill>
                    <a:latin typeface="+mn-ea"/>
                  </a:rPr>
                  <a:t>不同</a:t>
                </a:r>
                <a:r>
                  <a:rPr lang="zh-CN" altLang="en-US" sz="2000" b="1">
                    <a:solidFill>
                      <a:schemeClr val="accent6">
                        <a:lumMod val="50000"/>
                      </a:schemeClr>
                    </a:solidFill>
                  </a:rPr>
                  <a:t>的两位数构成的集合</a:t>
                </a:r>
                <a:r>
                  <a:rPr lang="zh-CN" altLang="en-US" sz="2000" b="1">
                    <a:solidFill>
                      <a:srgbClr val="C00000"/>
                    </a:solidFill>
                  </a:rPr>
                  <a:t>不等于</a:t>
                </a:r>
                <a14:m>
                  <m:oMath xmlns:m="http://schemas.openxmlformats.org/officeDocument/2006/math">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𝑨</m:t>
                    </m:r>
                  </m:oMath>
                </a14:m>
                <a:endParaRPr lang="en-US" altLang="zh-CN" sz="2000" b="1">
                  <a:solidFill>
                    <a:schemeClr val="accent6">
                      <a:lumMod val="50000"/>
                    </a:schemeClr>
                  </a:solidFill>
                </a:endParaRP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准确地说应该等于</a:t>
                </a:r>
                <a14:m>
                  <m:oMath xmlns:m="http://schemas.openxmlformats.org/officeDocument/2006/math">
                    <m:r>
                      <m:rPr>
                        <m:lit/>
                      </m:rPr>
                      <a:rPr lang="en-US" altLang="zh-CN" b="1">
                        <a:solidFill>
                          <a:schemeClr val="accent2">
                            <a:lumMod val="50000"/>
                          </a:schemeClr>
                        </a:solidFill>
                        <a:latin typeface="Cambria Math" panose="02040503050406030204" pitchFamily="18" charset="0"/>
                        <a:ea typeface="楷体" panose="02010609060101010101" pitchFamily="49" charset="-122"/>
                      </a:rPr>
                      <m:t>{</m:t>
                    </m:r>
                    <m:d>
                      <m:dPr>
                        <m:begChr m:val="⟨"/>
                        <m:endChr m:val="⟩"/>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a:solidFill>
                              <a:schemeClr val="accent2">
                                <a:lumMod val="50000"/>
                              </a:schemeClr>
                            </a:solidFill>
                            <a:latin typeface="Cambria Math" panose="02040503050406030204" pitchFamily="18" charset="0"/>
                            <a:ea typeface="楷体" panose="02010609060101010101" pitchFamily="49" charset="-122"/>
                          </a:rPr>
                          <m:t>𝒂</m:t>
                        </m:r>
                        <m:r>
                          <a:rPr lang="en-US" altLang="zh-CN" b="1">
                            <a:solidFill>
                              <a:schemeClr val="accent2">
                                <a:lumMod val="50000"/>
                              </a:schemeClr>
                            </a:solidFill>
                            <a:latin typeface="Cambria Math" panose="02040503050406030204" pitchFamily="18" charset="0"/>
                            <a:ea typeface="楷体" panose="02010609060101010101" pitchFamily="49" charset="-122"/>
                          </a:rPr>
                          <m:t>, </m:t>
                        </m:r>
                        <m:r>
                          <a:rPr lang="en-US" altLang="zh-CN" b="1">
                            <a:solidFill>
                              <a:schemeClr val="accent2">
                                <a:lumMod val="50000"/>
                              </a:schemeClr>
                            </a:solidFill>
                            <a:latin typeface="Cambria Math" panose="02040503050406030204" pitchFamily="18" charset="0"/>
                            <a:ea typeface="楷体" panose="02010609060101010101" pitchFamily="49" charset="-122"/>
                          </a:rPr>
                          <m:t>𝒃</m:t>
                        </m:r>
                      </m:e>
                    </m:d>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𝒂</m:t>
                    </m:r>
                    <m:r>
                      <a:rPr lang="en-US" altLang="zh-CN" b="1">
                        <a:solidFill>
                          <a:schemeClr val="accent2">
                            <a:lumMod val="50000"/>
                          </a:schemeClr>
                        </a:solidFill>
                        <a:latin typeface="Cambria Math" panose="02040503050406030204" pitchFamily="18" charset="0"/>
                        <a:ea typeface="楷体" panose="02010609060101010101" pitchFamily="49" charset="-122"/>
                      </a:rPr>
                      <m:t>, </m:t>
                    </m:r>
                    <m:r>
                      <a:rPr lang="en-US" altLang="zh-CN" b="1">
                        <a:solidFill>
                          <a:schemeClr val="accent2">
                            <a:lumMod val="50000"/>
                          </a:schemeClr>
                        </a:solidFill>
                        <a:latin typeface="Cambria Math" panose="02040503050406030204" pitchFamily="18" charset="0"/>
                        <a:ea typeface="楷体" panose="02010609060101010101" pitchFamily="49" charset="-122"/>
                      </a:rPr>
                      <m:t>𝒃</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𝑨</m:t>
                    </m:r>
                    <m:r>
                      <a:rPr lang="en-US" altLang="zh-CN" b="1">
                        <a:solidFill>
                          <a:schemeClr val="accent2">
                            <a:lumMod val="50000"/>
                          </a:schemeClr>
                        </a:solidFill>
                        <a:latin typeface="Cambria Math" panose="02040503050406030204" pitchFamily="18" charset="0"/>
                        <a:ea typeface="楷体" panose="02010609060101010101" pitchFamily="49" charset="-122"/>
                      </a:rPr>
                      <m:t> </m:t>
                    </m:r>
                  </m:oMath>
                </a14:m>
                <a:r>
                  <a:rPr lang="zh-CN" altLang="en-US" b="1">
                    <a:solidFill>
                      <a:schemeClr val="accent2">
                        <a:lumMod val="50000"/>
                      </a:schemeClr>
                    </a:solidFill>
                    <a:latin typeface="楷体" panose="02010609060101010101" pitchFamily="49" charset="-122"/>
                    <a:ea typeface="楷体" panose="02010609060101010101" pitchFamily="49" charset="-122"/>
                  </a:rPr>
                  <a:t>且</a:t>
                </a:r>
                <a14:m>
                  <m:oMath xmlns:m="http://schemas.openxmlformats.org/officeDocument/2006/math">
                    <m:r>
                      <a:rPr lang="zh-CN" altLang="en-US" b="1">
                        <a:solidFill>
                          <a:schemeClr val="accent2">
                            <a:lumMod val="50000"/>
                          </a:schemeClr>
                        </a:solidFill>
                        <a:latin typeface="Cambria Math" panose="02040503050406030204" pitchFamily="18" charset="0"/>
                        <a:ea typeface="楷体" panose="02010609060101010101" pitchFamily="49" charset="-122"/>
                      </a:rPr>
                      <m:t> </m:t>
                    </m:r>
                    <m:r>
                      <a:rPr lang="en-US" altLang="zh-CN" b="1">
                        <a:solidFill>
                          <a:schemeClr val="accent2">
                            <a:lumMod val="50000"/>
                          </a:schemeClr>
                        </a:solidFill>
                        <a:latin typeface="Cambria Math" panose="02040503050406030204" pitchFamily="18" charset="0"/>
                        <a:ea typeface="楷体" panose="02010609060101010101" pitchFamily="49" charset="-122"/>
                      </a:rPr>
                      <m:t>𝒂</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𝒃</m:t>
                    </m:r>
                    <m:r>
                      <m:rPr>
                        <m:lit/>
                      </m:rPr>
                      <a:rPr lang="en-US" altLang="zh-CN" b="1">
                        <a:solidFill>
                          <a:schemeClr val="accent2">
                            <a:lumMod val="50000"/>
                          </a:schemeClr>
                        </a:solidFill>
                        <a:latin typeface="Cambria Math" panose="02040503050406030204" pitchFamily="18" charset="0"/>
                        <a:ea typeface="楷体" panose="02010609060101010101" pitchFamily="49" charset="-122"/>
                      </a:rPr>
                      <m:t>}</m:t>
                    </m:r>
                  </m:oMath>
                </a14:m>
                <a:r>
                  <a:rPr lang="zh-CN" altLang="en-US"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b="1" smtClean="0">
                        <a:solidFill>
                          <a:srgbClr val="C00000"/>
                        </a:solidFill>
                        <a:latin typeface="Cambria Math" panose="02040503050406030204" pitchFamily="18" charset="0"/>
                      </a:rPr>
                      <m:t>𝑨</m:t>
                    </m:r>
                    <m:r>
                      <a:rPr lang="en-US" altLang="zh-CN" b="1" smtClean="0">
                        <a:solidFill>
                          <a:srgbClr val="C00000"/>
                        </a:solidFill>
                        <a:latin typeface="Cambria Math" panose="02040503050406030204" pitchFamily="18" charset="0"/>
                      </a:rPr>
                      <m:t>×</m:t>
                    </m:r>
                    <m:r>
                      <a:rPr lang="en-US" altLang="zh-CN" b="1" smtClean="0">
                        <a:solidFill>
                          <a:srgbClr val="C00000"/>
                        </a:solidFill>
                        <a:latin typeface="Cambria Math" panose="02040503050406030204" pitchFamily="18" charset="0"/>
                      </a:rPr>
                      <m:t>𝑨</m:t>
                    </m:r>
                  </m:oMath>
                </a14:m>
                <a:r>
                  <a:rPr lang="zh-CN" altLang="en-US" b="1">
                    <a:solidFill>
                      <a:srgbClr val="C00000"/>
                    </a:solidFill>
                    <a:latin typeface="+mn-ea"/>
                  </a:rPr>
                  <a:t>的一个子集</a:t>
                </a:r>
                <a:endParaRPr lang="zh-CN" altLang="en-US" b="1">
                  <a:solidFill>
                    <a:schemeClr val="accent2">
                      <a:lumMod val="50000"/>
                    </a:schemeClr>
                  </a:solidFill>
                  <a:latin typeface="+mn-ea"/>
                </a:endParaRP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无法简单地说这个子集等于某两个合适集合的笛卡尔积</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这时仍可以运用</a:t>
                </a:r>
                <a:r>
                  <a:rPr lang="zh-CN" altLang="en-US" sz="2000" b="1">
                    <a:solidFill>
                      <a:srgbClr val="C00000"/>
                    </a:solidFill>
                  </a:rPr>
                  <a:t>乘法原理</a:t>
                </a:r>
                <a:r>
                  <a:rPr lang="zh-CN" altLang="en-US" sz="2000" b="1">
                    <a:solidFill>
                      <a:schemeClr val="accent6">
                        <a:lumMod val="50000"/>
                      </a:schemeClr>
                    </a:solidFill>
                  </a:rPr>
                  <a:t>进行计数</a:t>
                </a:r>
                <a:endParaRPr lang="en-US" altLang="zh-CN" sz="2000" b="1">
                  <a:solidFill>
                    <a:schemeClr val="accent6">
                      <a:lumMod val="50000"/>
                    </a:schemeClr>
                  </a:solidFill>
                </a:endParaRP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先确定个位数字有</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𝟓</m:t>
                    </m:r>
                  </m:oMath>
                </a14:m>
                <a:r>
                  <a:rPr lang="zh-CN" altLang="en-US" b="1">
                    <a:solidFill>
                      <a:schemeClr val="accent2">
                        <a:lumMod val="50000"/>
                      </a:schemeClr>
                    </a:solidFill>
                    <a:latin typeface="楷体" panose="02010609060101010101" pitchFamily="49" charset="-122"/>
                    <a:ea typeface="楷体" panose="02010609060101010101" pitchFamily="49" charset="-122"/>
                  </a:rPr>
                  <a:t>种选择，对每个确定的个位数字，十位数字只有</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𝟒</m:t>
                    </m:r>
                  </m:oMath>
                </a14:m>
                <a:r>
                  <a:rPr lang="zh-CN" altLang="en-US" b="1">
                    <a:solidFill>
                      <a:schemeClr val="accent2">
                        <a:lumMod val="50000"/>
                      </a:schemeClr>
                    </a:solidFill>
                    <a:latin typeface="楷体" panose="02010609060101010101" pitchFamily="49" charset="-122"/>
                    <a:ea typeface="楷体" panose="02010609060101010101" pitchFamily="49" charset="-122"/>
                  </a:rPr>
                  <a:t>种选择</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因此总共有</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𝟓</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𝟒</m:t>
                    </m:r>
                    <m:r>
                      <a:rPr lang="en-US" altLang="zh-CN" b="1" i="1" smtClean="0">
                        <a:solidFill>
                          <a:schemeClr val="accent2">
                            <a:lumMod val="50000"/>
                          </a:schemeClr>
                        </a:solidFill>
                        <a:latin typeface="Cambria Math" panose="02040503050406030204" pitchFamily="18" charset="0"/>
                        <a:ea typeface="楷体" panose="02010609060101010101" pitchFamily="49" charset="-122"/>
                      </a:rPr>
                      <m:t> = </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𝟐𝟎</m:t>
                    </m:r>
                  </m:oMath>
                </a14:m>
                <a:r>
                  <a:rPr lang="zh-CN" altLang="en-US" b="1">
                    <a:solidFill>
                      <a:schemeClr val="accent2">
                        <a:lumMod val="50000"/>
                      </a:schemeClr>
                    </a:solidFill>
                    <a:latin typeface="楷体" panose="02010609060101010101" pitchFamily="49" charset="-122"/>
                    <a:ea typeface="楷体" panose="02010609060101010101" pitchFamily="49" charset="-122"/>
                  </a:rPr>
                  <a:t>个用集合</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的数字组成的数字不同的两位数</a:t>
                </a:r>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D69976F2-7A79-4934-8D8F-515D0A749D86}"/>
                  </a:ext>
                </a:extLst>
              </p:cNvPr>
              <p:cNvSpPr txBox="1">
                <a:spLocks noRot="1" noChangeAspect="1" noMove="1" noResize="1" noEditPoints="1" noAdjustHandles="1" noChangeArrowheads="1" noChangeShapeType="1" noTextEdit="1"/>
              </p:cNvSpPr>
              <p:nvPr/>
            </p:nvSpPr>
            <p:spPr>
              <a:xfrm>
                <a:off x="1753144" y="1224719"/>
                <a:ext cx="8685705" cy="4031873"/>
              </a:xfrm>
              <a:prstGeom prst="rect">
                <a:avLst/>
              </a:prstGeom>
              <a:blipFill>
                <a:blip r:embed="rId2"/>
                <a:stretch>
                  <a:fillRect l="-772" t="-1059" b="-12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E1F8495-E034-47AF-9768-66456F4E628A}"/>
                  </a:ext>
                </a:extLst>
              </p:cNvPr>
              <p:cNvSpPr txBox="1"/>
              <p:nvPr/>
            </p:nvSpPr>
            <p:spPr>
              <a:xfrm>
                <a:off x="1241346" y="5404394"/>
                <a:ext cx="9659092" cy="823302"/>
              </a:xfrm>
              <a:prstGeom prst="rect">
                <a:avLst/>
              </a:prstGeom>
              <a:solidFill>
                <a:schemeClr val="accent4">
                  <a:lumMod val="20000"/>
                  <a:lumOff val="80000"/>
                </a:schemeClr>
              </a:solidFill>
            </p:spPr>
            <p:txBody>
              <a:bodyPr wrap="square" rtlCol="0">
                <a:spAutoFit/>
              </a:bodyPr>
              <a:lstStyle/>
              <a:p>
                <a:pPr>
                  <a:spcBef>
                    <a:spcPts val="600"/>
                  </a:spcBef>
                  <a:spcAft>
                    <a:spcPts val="300"/>
                  </a:spcAft>
                </a:pPr>
                <a:r>
                  <a:rPr lang="zh-CN" altLang="en-US" sz="2000" b="1">
                    <a:solidFill>
                      <a:schemeClr val="accent2">
                        <a:lumMod val="50000"/>
                      </a:schemeClr>
                    </a:solidFill>
                  </a:rPr>
                  <a:t>乘法原理用于对</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oMath>
                </a14:m>
                <a:r>
                  <a:rPr lang="zh-CN" altLang="en-US" sz="2000" b="1">
                    <a:solidFill>
                      <a:schemeClr val="accent2">
                        <a:lumMod val="50000"/>
                      </a:schemeClr>
                    </a:solidFill>
                  </a:rPr>
                  <a:t>个集合</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 ⋯, </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𝒏</m:t>
                        </m:r>
                      </m:sub>
                    </m:sSub>
                  </m:oMath>
                </a14:m>
                <a:r>
                  <a:rPr lang="zh-CN" altLang="en-US" sz="2000" b="1">
                    <a:solidFill>
                      <a:schemeClr val="accent2">
                        <a:lumMod val="50000"/>
                      </a:schemeClr>
                    </a:solidFill>
                  </a:rPr>
                  <a:t>的笛卡尔积</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𝑨</m:t>
                        </m:r>
                      </m:e>
                      <m:sub>
                        <m:r>
                          <a:rPr lang="en-US" altLang="zh-CN" sz="2000" b="1" i="1" smtClean="0">
                            <a:solidFill>
                              <a:schemeClr val="accent2">
                                <a:lumMod val="50000"/>
                              </a:schemeClr>
                            </a:solidFill>
                            <a:latin typeface="Cambria Math" panose="02040503050406030204" pitchFamily="18" charset="0"/>
                          </a:rPr>
                          <m:t>𝒏</m:t>
                        </m:r>
                      </m:sub>
                    </m:sSub>
                  </m:oMath>
                </a14:m>
                <a:r>
                  <a:rPr lang="zh-CN" altLang="en-US" sz="2000" b="1">
                    <a:solidFill>
                      <a:schemeClr val="accent2">
                        <a:lumMod val="50000"/>
                      </a:schemeClr>
                    </a:solidFill>
                  </a:rPr>
                  <a:t>的</a:t>
                </a:r>
                <a:r>
                  <a:rPr lang="zh-CN" altLang="en-US" sz="2000" b="1">
                    <a:solidFill>
                      <a:srgbClr val="C00000"/>
                    </a:solidFill>
                  </a:rPr>
                  <a:t>某个子集</a:t>
                </a:r>
                <a:r>
                  <a:rPr lang="zh-CN" altLang="en-US" sz="2000" b="1">
                    <a:solidFill>
                      <a:schemeClr val="accent2">
                        <a:lumMod val="50000"/>
                      </a:schemeClr>
                    </a:solidFill>
                  </a:rPr>
                  <a:t>的元素进行计数</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而且这个子集的元素要</a:t>
                </a:r>
                <a:r>
                  <a:rPr lang="zh-CN" altLang="en-US" sz="2000" b="1">
                    <a:solidFill>
                      <a:srgbClr val="C00000"/>
                    </a:solidFill>
                    <a:latin typeface="+mn-ea"/>
                  </a:rPr>
                  <a:t>满足一定的性质</a:t>
                </a:r>
                <a:r>
                  <a:rPr lang="zh-CN" altLang="en-US" sz="2000" b="1">
                    <a:solidFill>
                      <a:srgbClr val="002060"/>
                    </a:solidFill>
                    <a:latin typeface="楷体" panose="02010609060101010101" pitchFamily="49" charset="-122"/>
                    <a:ea typeface="楷体" panose="02010609060101010101" pitchFamily="49" charset="-122"/>
                  </a:rPr>
                  <a:t>才能直接运用乘法原理</a:t>
                </a:r>
              </a:p>
            </p:txBody>
          </p:sp>
        </mc:Choice>
        <mc:Fallback xmlns="">
          <p:sp>
            <p:nvSpPr>
              <p:cNvPr id="6" name="文本框 5">
                <a:extLst>
                  <a:ext uri="{FF2B5EF4-FFF2-40B4-BE49-F238E27FC236}">
                    <a16:creationId xmlns:a16="http://schemas.microsoft.com/office/drawing/2014/main" id="{AE1F8495-E034-47AF-9768-66456F4E628A}"/>
                  </a:ext>
                </a:extLst>
              </p:cNvPr>
              <p:cNvSpPr txBox="1">
                <a:spLocks noRot="1" noChangeAspect="1" noMove="1" noResize="1" noEditPoints="1" noAdjustHandles="1" noChangeArrowheads="1" noChangeShapeType="1" noTextEdit="1"/>
              </p:cNvSpPr>
              <p:nvPr/>
            </p:nvSpPr>
            <p:spPr>
              <a:xfrm>
                <a:off x="1241346" y="5404394"/>
                <a:ext cx="9659092" cy="823302"/>
              </a:xfrm>
              <a:prstGeom prst="rect">
                <a:avLst/>
              </a:prstGeom>
              <a:blipFill>
                <a:blip r:embed="rId3"/>
                <a:stretch>
                  <a:fillRect l="-694" t="-4444" r="-442" b="-12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356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导入乘法原理集合语言描述的例子（三）</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6436E3-456D-4F41-A99F-0D1B27A1D86C}"/>
                  </a:ext>
                </a:extLst>
              </p:cNvPr>
              <p:cNvSpPr txBox="1"/>
              <p:nvPr/>
            </p:nvSpPr>
            <p:spPr>
              <a:xfrm>
                <a:off x="1389963" y="1230163"/>
                <a:ext cx="9412072" cy="3670236"/>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300"/>
                  </a:spcAft>
                </a:pPr>
                <a:r>
                  <a:rPr lang="zh-CN" altLang="en-US" sz="2400" b="1">
                    <a:solidFill>
                      <a:srgbClr val="C00000"/>
                    </a:solidFill>
                  </a:rPr>
                  <a:t>两位数计数例子（三）</a:t>
                </a: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用集合</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smtClean="0">
                        <a:solidFill>
                          <a:srgbClr val="002060"/>
                        </a:solidFill>
                        <a:latin typeface="Cambria Math" panose="02040503050406030204" pitchFamily="18" charset="0"/>
                        <a:ea typeface="楷体" panose="02010609060101010101" pitchFamily="49" charset="-122"/>
                      </a:rPr>
                      <m:t> = </m:t>
                    </m:r>
                    <m:r>
                      <m:rPr>
                        <m:lit/>
                      </m:rP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𝟎</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𝟏</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𝟐</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𝟑</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𝟒</m:t>
                    </m:r>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a:solidFill>
                          <a:srgbClr val="002060"/>
                        </a:solidFill>
                        <a:latin typeface="Cambria Math" panose="02040503050406030204" pitchFamily="18" charset="0"/>
                        <a:ea typeface="楷体" panose="02010609060101010101" pitchFamily="49" charset="-122"/>
                      </a:rPr>
                      <m:t>𝟓</m:t>
                    </m:r>
                    <m:r>
                      <m:rPr>
                        <m:lit/>
                      </m:rPr>
                      <a:rPr lang="en-US" altLang="zh-CN" sz="2000" b="1" i="1">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的数字可组成多少个数字不同的两位数？</a:t>
                </a:r>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若先确定十位数字再确定个位数字，则十位数字不能选</a:t>
                </a:r>
                <a:r>
                  <a:rPr lang="en-US" altLang="zh-CN" sz="2000" b="1">
                    <a:solidFill>
                      <a:schemeClr val="accent6">
                        <a:lumMod val="50000"/>
                      </a:schemeClr>
                    </a:solidFill>
                  </a:rPr>
                  <a:t>0</a:t>
                </a:r>
                <a:r>
                  <a:rPr lang="zh-CN" altLang="en-US" sz="2000" b="1">
                    <a:solidFill>
                      <a:schemeClr val="accent6">
                        <a:lumMod val="50000"/>
                      </a:schemeClr>
                    </a:solidFill>
                  </a:rPr>
                  <a:t>而有</a:t>
                </a:r>
                <a:r>
                  <a:rPr lang="en-US" altLang="zh-CN" sz="2000" b="1">
                    <a:solidFill>
                      <a:schemeClr val="accent6">
                        <a:lumMod val="50000"/>
                      </a:schemeClr>
                    </a:solidFill>
                  </a:rPr>
                  <a:t>5</a:t>
                </a:r>
                <a:r>
                  <a:rPr lang="zh-CN" altLang="en-US" sz="2000" b="1">
                    <a:solidFill>
                      <a:schemeClr val="accent6">
                        <a:lumMod val="50000"/>
                      </a:schemeClr>
                    </a:solidFill>
                  </a:rPr>
                  <a:t>个可选数字</a:t>
                </a:r>
              </a:p>
              <a:p>
                <a:pPr marL="742950" lvl="1" indent="-285750">
                  <a:lnSpc>
                    <a:spcPts val="2400"/>
                  </a:lnSpc>
                  <a:spcBef>
                    <a:spcPts val="600"/>
                  </a:spcBef>
                  <a:spcAft>
                    <a:spcPts val="3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个位数字无论十位数字选什么都有</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𝟓</m:t>
                    </m:r>
                  </m:oMath>
                </a14:m>
                <a:r>
                  <a:rPr lang="zh-CN" altLang="en-US" b="1">
                    <a:solidFill>
                      <a:schemeClr val="accent2">
                        <a:lumMod val="50000"/>
                      </a:schemeClr>
                    </a:solidFill>
                    <a:latin typeface="楷体" panose="02010609060101010101" pitchFamily="49" charset="-122"/>
                    <a:ea typeface="楷体" panose="02010609060101010101" pitchFamily="49" charset="-122"/>
                  </a:rPr>
                  <a:t>个可选数字，由乘法原理，可组成</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𝟓</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𝟓</m:t>
                    </m:r>
                    <m:r>
                      <a:rPr lang="en-US" altLang="zh-CN" b="1" i="1" smtClean="0">
                        <a:solidFill>
                          <a:schemeClr val="accent2">
                            <a:lumMod val="50000"/>
                          </a:schemeClr>
                        </a:solidFill>
                        <a:latin typeface="Cambria Math" panose="02040503050406030204" pitchFamily="18" charset="0"/>
                        <a:ea typeface="楷体" panose="02010609060101010101" pitchFamily="49" charset="-122"/>
                      </a:rPr>
                      <m:t> = </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𝟐𝟓</m:t>
                    </m:r>
                  </m:oMath>
                </a14:m>
                <a:r>
                  <a:rPr lang="zh-CN" altLang="en-US" b="1">
                    <a:solidFill>
                      <a:schemeClr val="accent2">
                        <a:lumMod val="50000"/>
                      </a:schemeClr>
                    </a:solidFill>
                    <a:latin typeface="楷体" panose="02010609060101010101" pitchFamily="49" charset="-122"/>
                    <a:ea typeface="楷体" panose="02010609060101010101" pitchFamily="49" charset="-122"/>
                  </a:rPr>
                  <a:t>个数字不同的两位数</a:t>
                </a:r>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但若先确定个位数字再确定十位数字，那</a:t>
                </a:r>
                <a:r>
                  <a:rPr lang="zh-CN" altLang="en-US" b="1"/>
                  <a:t>么</a:t>
                </a:r>
              </a:p>
              <a:p>
                <a:pPr marL="742950" lvl="1" indent="-285750">
                  <a:spcBef>
                    <a:spcPts val="600"/>
                  </a:spcBef>
                  <a:spcAft>
                    <a:spcPts val="3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个位数字选</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b="1">
                    <a:solidFill>
                      <a:schemeClr val="accent2">
                        <a:lumMod val="50000"/>
                      </a:schemeClr>
                    </a:solidFill>
                    <a:latin typeface="楷体" panose="02010609060101010101" pitchFamily="49" charset="-122"/>
                    <a:ea typeface="楷体" panose="02010609060101010101" pitchFamily="49" charset="-122"/>
                  </a:rPr>
                  <a:t>和个位数字选其他数字，十位数字可选的数字个数不同</a:t>
                </a:r>
              </a:p>
              <a:p>
                <a:pPr marL="742950" lvl="1" indent="-285750">
                  <a:spcBef>
                    <a:spcPts val="600"/>
                  </a:spcBef>
                  <a:spcAft>
                    <a:spcPts val="300"/>
                  </a:spcAft>
                  <a:buFont typeface="Arial" panose="020B0604020202020204" pitchFamily="34" charset="0"/>
                  <a:buChar char="•"/>
                </a:pPr>
                <a:r>
                  <a:rPr lang="zh-CN" altLang="en-US" b="1">
                    <a:solidFill>
                      <a:srgbClr val="C00000"/>
                    </a:solidFill>
                    <a:latin typeface="+mn-ea"/>
                  </a:rPr>
                  <a:t>这时无法直接应用乘法原理！！</a:t>
                </a:r>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所以，先确定十位数字还是先确定个位数字</a:t>
                </a:r>
                <a:r>
                  <a:rPr lang="zh-CN" altLang="en-US" sz="2000" b="1">
                    <a:solidFill>
                      <a:srgbClr val="C00000"/>
                    </a:solidFill>
                  </a:rPr>
                  <a:t>影响乘法原理的应用</a:t>
                </a:r>
                <a:endParaRPr lang="en-US" altLang="zh-CN" sz="2000" b="1">
                  <a:solidFill>
                    <a:srgbClr val="C00000"/>
                  </a:solidFill>
                </a:endParaRPr>
              </a:p>
            </p:txBody>
          </p:sp>
        </mc:Choice>
        <mc:Fallback xmlns="">
          <p:sp>
            <p:nvSpPr>
              <p:cNvPr id="6" name="文本框 5">
                <a:extLst>
                  <a:ext uri="{FF2B5EF4-FFF2-40B4-BE49-F238E27FC236}">
                    <a16:creationId xmlns:a16="http://schemas.microsoft.com/office/drawing/2014/main" id="{2F6436E3-456D-4F41-A99F-0D1B27A1D86C}"/>
                  </a:ext>
                </a:extLst>
              </p:cNvPr>
              <p:cNvSpPr txBox="1">
                <a:spLocks noRot="1" noChangeAspect="1" noMove="1" noResize="1" noEditPoints="1" noAdjustHandles="1" noChangeArrowheads="1" noChangeShapeType="1" noTextEdit="1"/>
              </p:cNvSpPr>
              <p:nvPr/>
            </p:nvSpPr>
            <p:spPr>
              <a:xfrm>
                <a:off x="1389963" y="1230163"/>
                <a:ext cx="9412072" cy="3670236"/>
              </a:xfrm>
              <a:prstGeom prst="rect">
                <a:avLst/>
              </a:prstGeom>
              <a:blipFill>
                <a:blip r:embed="rId2"/>
                <a:stretch>
                  <a:fillRect l="-648" t="-1163" b="-19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5CB2350-0EA7-48BC-967A-D770644FC9A4}"/>
                  </a:ext>
                </a:extLst>
              </p:cNvPr>
              <p:cNvSpPr txBox="1"/>
              <p:nvPr/>
            </p:nvSpPr>
            <p:spPr>
              <a:xfrm>
                <a:off x="606857" y="5202244"/>
                <a:ext cx="10978283" cy="861774"/>
              </a:xfrm>
              <a:prstGeom prst="rect">
                <a:avLst/>
              </a:prstGeom>
              <a:solidFill>
                <a:schemeClr val="accent4">
                  <a:lumMod val="20000"/>
                  <a:lumOff val="80000"/>
                </a:schemeClr>
              </a:solidFill>
            </p:spPr>
            <p:txBody>
              <a:bodyPr wrap="square" rtlCol="0">
                <a:spAutoFit/>
              </a:bodyPr>
              <a:lstStyle/>
              <a:p>
                <a:pPr algn="ctr">
                  <a:spcBef>
                    <a:spcPts val="600"/>
                  </a:spcBef>
                  <a:spcAft>
                    <a:spcPts val="600"/>
                  </a:spcAft>
                </a:pPr>
                <a:r>
                  <a:rPr lang="zh-CN" altLang="en-US" sz="2000" b="1">
                    <a:solidFill>
                      <a:schemeClr val="accent2">
                        <a:lumMod val="50000"/>
                      </a:schemeClr>
                    </a:solidFill>
                  </a:rPr>
                  <a:t>使用乘法原理计数的对象是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oMath>
                </a14:m>
                <a:r>
                  <a:rPr lang="en-US" altLang="zh-CN" sz="2000" b="1">
                    <a:solidFill>
                      <a:schemeClr val="accent2">
                        <a:lumMod val="50000"/>
                      </a:schemeClr>
                    </a:solidFill>
                  </a:rPr>
                  <a:t>-</a:t>
                </a:r>
                <a:r>
                  <a:rPr lang="zh-CN" altLang="en-US" sz="2000" b="1">
                    <a:solidFill>
                      <a:schemeClr val="accent2">
                        <a:lumMod val="50000"/>
                      </a:schemeClr>
                    </a:solidFill>
                  </a:rPr>
                  <a:t>元组构成的集合</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确定</a:t>
                </a:r>
                <a14:m>
                  <m:oMath xmlns:m="http://schemas.openxmlformats.org/officeDocument/2006/math">
                    <m:r>
                      <a:rPr lang="en-US" altLang="zh-CN" sz="2000" b="1" i="1" smtClean="0">
                        <a:solidFill>
                          <a:srgbClr val="002060"/>
                        </a:solidFill>
                        <a:latin typeface="Cambria Math" panose="02040503050406030204" pitchFamily="18" charset="0"/>
                      </a:rPr>
                      <m:t>𝒏</m:t>
                    </m:r>
                  </m:oMath>
                </a14:m>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元组的每个分量可看成一个个子任务，可看到，</a:t>
                </a:r>
                <a:r>
                  <a:rPr lang="zh-CN" altLang="en-US" sz="2000" b="1">
                    <a:solidFill>
                      <a:srgbClr val="C00000"/>
                    </a:solidFill>
                    <a:latin typeface="+mn-ea"/>
                  </a:rPr>
                  <a:t>子任务完成顺序</a:t>
                </a:r>
                <a:r>
                  <a:rPr lang="zh-CN" altLang="en-US" sz="2000" b="1">
                    <a:solidFill>
                      <a:srgbClr val="002060"/>
                    </a:solidFill>
                    <a:latin typeface="楷体" panose="02010609060101010101" pitchFamily="49" charset="-122"/>
                    <a:ea typeface="楷体" panose="02010609060101010101" pitchFamily="49" charset="-122"/>
                  </a:rPr>
                  <a:t>与能否应用乘法原理相关</a:t>
                </a:r>
              </a:p>
            </p:txBody>
          </p:sp>
        </mc:Choice>
        <mc:Fallback xmlns="">
          <p:sp>
            <p:nvSpPr>
              <p:cNvPr id="11" name="文本框 10">
                <a:extLst>
                  <a:ext uri="{FF2B5EF4-FFF2-40B4-BE49-F238E27FC236}">
                    <a16:creationId xmlns:a16="http://schemas.microsoft.com/office/drawing/2014/main" id="{F5CB2350-0EA7-48BC-967A-D770644FC9A4}"/>
                  </a:ext>
                </a:extLst>
              </p:cNvPr>
              <p:cNvSpPr txBox="1">
                <a:spLocks noRot="1" noChangeAspect="1" noMove="1" noResize="1" noEditPoints="1" noAdjustHandles="1" noChangeArrowheads="1" noChangeShapeType="1" noTextEdit="1"/>
              </p:cNvSpPr>
              <p:nvPr/>
            </p:nvSpPr>
            <p:spPr>
              <a:xfrm>
                <a:off x="606857" y="5202244"/>
                <a:ext cx="10978283" cy="861774"/>
              </a:xfrm>
              <a:prstGeom prst="rect">
                <a:avLst/>
              </a:prstGeom>
              <a:blipFill>
                <a:blip r:embed="rId3"/>
                <a:stretch>
                  <a:fillRect l="-611" t="-3521" r="-444" b="-119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673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乘法原理的集合语言描述</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FD34BE8-94CA-4CF2-BDB9-BDEF7898297C}"/>
                  </a:ext>
                </a:extLst>
              </p:cNvPr>
              <p:cNvSpPr txBox="1"/>
              <p:nvPr/>
            </p:nvSpPr>
            <p:spPr>
              <a:xfrm>
                <a:off x="714854" y="1318238"/>
                <a:ext cx="10762290" cy="184665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乘法原理</a:t>
                </a:r>
                <a:r>
                  <a:rPr lang="en-US" altLang="zh-CN" sz="2400" b="1">
                    <a:solidFill>
                      <a:schemeClr val="accent2">
                        <a:lumMod val="50000"/>
                      </a:schemeClr>
                    </a:solidFill>
                  </a:rPr>
                  <a:t>(Multiplication Principle)</a:t>
                </a:r>
                <a:r>
                  <a:rPr lang="zh-CN" altLang="en-US" sz="2400" b="1">
                    <a:solidFill>
                      <a:schemeClr val="accent2">
                        <a:lumMod val="50000"/>
                      </a:schemeClr>
                    </a:solidFill>
                  </a:rPr>
                  <a:t>，或称为</a:t>
                </a:r>
                <a:r>
                  <a:rPr lang="zh-CN" altLang="en-US" sz="2400" b="1">
                    <a:solidFill>
                      <a:srgbClr val="C00000"/>
                    </a:solidFill>
                  </a:rPr>
                  <a:t>乘法法则</a:t>
                </a:r>
                <a:r>
                  <a:rPr lang="en-US" altLang="zh-CN" sz="2400" b="1">
                    <a:solidFill>
                      <a:schemeClr val="accent2">
                        <a:lumMod val="50000"/>
                      </a:schemeClr>
                    </a:solidFill>
                  </a:rPr>
                  <a:t>(product rule)</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若集合</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的每个元素都是</a:t>
                </a:r>
                <a14:m>
                  <m:oMath xmlns:m="http://schemas.openxmlformats.org/officeDocument/2006/math">
                    <m:r>
                      <a:rPr lang="en-US" altLang="zh-CN" sz="2000" b="1" i="1" smtClean="0">
                        <a:solidFill>
                          <a:srgbClr val="002060"/>
                        </a:solidFill>
                        <a:latin typeface="Cambria Math" panose="02040503050406030204" pitchFamily="18" charset="0"/>
                      </a:rPr>
                      <m:t>𝒏</m:t>
                    </m:r>
                  </m:oMath>
                </a14:m>
                <a:r>
                  <a:rPr lang="zh-CN" altLang="en-US" sz="2000" b="1">
                    <a:solidFill>
                      <a:srgbClr val="002060"/>
                    </a:solidFill>
                    <a:latin typeface="楷体" panose="02010609060101010101" pitchFamily="49" charset="-122"/>
                    <a:ea typeface="楷体" panose="02010609060101010101" pitchFamily="49" charset="-122"/>
                  </a:rPr>
                  <a:t>个元素构成的序列（</a:t>
                </a:r>
                <a14:m>
                  <m:oMath xmlns:m="http://schemas.openxmlformats.org/officeDocument/2006/math">
                    <m:r>
                      <a:rPr lang="en-US" altLang="zh-CN" sz="2000" b="1" i="1" smtClean="0">
                        <a:solidFill>
                          <a:srgbClr val="002060"/>
                        </a:solidFill>
                        <a:latin typeface="Cambria Math" panose="02040503050406030204" pitchFamily="18" charset="0"/>
                      </a:rPr>
                      <m:t>𝒏</m:t>
                    </m:r>
                  </m:oMath>
                </a14:m>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元组）</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𝒔</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𝒔</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𝒔</m:t>
                            </m:r>
                          </m:e>
                          <m:sub>
                            <m:r>
                              <a:rPr lang="en-US" altLang="zh-CN" sz="2000" b="1" i="1" smtClean="0">
                                <a:solidFill>
                                  <a:srgbClr val="002060"/>
                                </a:solidFill>
                                <a:latin typeface="Cambria Math" panose="02040503050406030204" pitchFamily="18" charset="0"/>
                              </a:rPr>
                              <m:t>𝒏</m:t>
                            </m:r>
                          </m:sub>
                        </m:sSub>
                      </m:e>
                    </m:d>
                  </m:oMath>
                </a14:m>
                <a:endParaRPr lang="en-US" altLang="zh-CN" sz="2000" b="1">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每个元素</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𝒔</m:t>
                        </m:r>
                      </m:e>
                      <m:sub>
                        <m:r>
                          <a:rPr lang="en-US" altLang="zh-CN" sz="2000" b="1" i="1" smtClean="0">
                            <a:solidFill>
                              <a:schemeClr val="accent6">
                                <a:lumMod val="50000"/>
                              </a:schemeClr>
                            </a:solidFill>
                            <a:latin typeface="Cambria Math" panose="02040503050406030204" pitchFamily="18" charset="0"/>
                          </a:rPr>
                          <m:t>𝒊</m:t>
                        </m:r>
                      </m:sub>
                    </m:sSub>
                  </m:oMath>
                </a14:m>
                <a:r>
                  <a:rPr lang="zh-CN" altLang="en-US" sz="2000" b="1">
                    <a:solidFill>
                      <a:schemeClr val="accent6">
                        <a:lumMod val="50000"/>
                      </a:schemeClr>
                    </a:solidFill>
                  </a:rPr>
                  <a:t>可能取值有</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𝒊</m:t>
                        </m:r>
                      </m:sub>
                    </m:sSub>
                  </m:oMath>
                </a14:m>
                <a:r>
                  <a:rPr lang="zh-CN" altLang="en-US" sz="2000" b="1">
                    <a:solidFill>
                      <a:schemeClr val="accent6">
                        <a:lumMod val="50000"/>
                      </a:schemeClr>
                    </a:solidFill>
                  </a:rPr>
                  <a:t>种，且</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𝒊</m:t>
                    </m:r>
                    <m:r>
                      <a:rPr lang="en-US" altLang="zh-CN" sz="2000" b="1" i="1" smtClean="0">
                        <a:solidFill>
                          <a:schemeClr val="accent6">
                            <a:lumMod val="50000"/>
                          </a:schemeClr>
                        </a:solidFill>
                        <a:latin typeface="Cambria Math" panose="02040503050406030204" pitchFamily="18" charset="0"/>
                      </a:rPr>
                      <m:t>&lt;</m:t>
                    </m:r>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a:t>
                </a:r>
                <a:r>
                  <a:rPr lang="zh-CN" altLang="en-US" sz="2000" b="1">
                    <a:solidFill>
                      <a:srgbClr val="C00000"/>
                    </a:solidFill>
                  </a:rPr>
                  <a:t>无论</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𝒔</m:t>
                        </m:r>
                      </m:e>
                      <m:sub>
                        <m:r>
                          <a:rPr lang="en-US" altLang="zh-CN" sz="2000" b="1" i="1" smtClean="0">
                            <a:solidFill>
                              <a:srgbClr val="C00000"/>
                            </a:solidFill>
                            <a:latin typeface="Cambria Math" panose="02040503050406030204" pitchFamily="18" charset="0"/>
                          </a:rPr>
                          <m:t>𝒊</m:t>
                        </m:r>
                      </m:sub>
                    </m:sSub>
                  </m:oMath>
                </a14:m>
                <a:r>
                  <a:rPr lang="zh-CN" altLang="en-US" sz="2000" b="1">
                    <a:solidFill>
                      <a:srgbClr val="C00000"/>
                    </a:solidFill>
                  </a:rPr>
                  <a:t>取</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𝒎</m:t>
                        </m:r>
                      </m:e>
                      <m:sub>
                        <m:r>
                          <a:rPr lang="en-US" altLang="zh-CN" sz="2000" b="1" i="1" smtClean="0">
                            <a:solidFill>
                              <a:srgbClr val="C00000"/>
                            </a:solidFill>
                            <a:latin typeface="Cambria Math" panose="02040503050406030204" pitchFamily="18" charset="0"/>
                          </a:rPr>
                          <m:t>𝒊</m:t>
                        </m:r>
                      </m:sub>
                    </m:sSub>
                  </m:oMath>
                </a14:m>
                <a:r>
                  <a:rPr lang="zh-CN" altLang="en-US" sz="2000" b="1">
                    <a:solidFill>
                      <a:srgbClr val="C00000"/>
                    </a:solidFill>
                  </a:rPr>
                  <a:t>种值哪个值，</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𝒔</m:t>
                        </m:r>
                      </m:e>
                      <m:sub>
                        <m:r>
                          <a:rPr lang="en-US" altLang="zh-CN" sz="2000" b="1" i="1" smtClean="0">
                            <a:solidFill>
                              <a:srgbClr val="C00000"/>
                            </a:solidFill>
                            <a:latin typeface="Cambria Math" panose="02040503050406030204" pitchFamily="18" charset="0"/>
                          </a:rPr>
                          <m:t>𝒊</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b>
                    </m:sSub>
                  </m:oMath>
                </a14:m>
                <a:r>
                  <a:rPr lang="zh-CN" altLang="en-US" sz="2000" b="1">
                    <a:solidFill>
                      <a:srgbClr val="C00000"/>
                    </a:solidFill>
                  </a:rPr>
                  <a:t>都有</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𝒎</m:t>
                        </m:r>
                      </m:e>
                      <m:sub>
                        <m:r>
                          <a:rPr lang="en-US" altLang="zh-CN" sz="2000" b="1" i="1" smtClean="0">
                            <a:solidFill>
                              <a:srgbClr val="C00000"/>
                            </a:solidFill>
                            <a:latin typeface="Cambria Math" panose="02040503050406030204" pitchFamily="18" charset="0"/>
                          </a:rPr>
                          <m:t>𝒊</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b>
                    </m:sSub>
                  </m:oMath>
                </a14:m>
                <a:r>
                  <a:rPr lang="zh-CN" altLang="en-US" sz="2000" b="1">
                    <a:solidFill>
                      <a:srgbClr val="C00000"/>
                    </a:solidFill>
                  </a:rPr>
                  <a:t>种可能取值</a:t>
                </a:r>
                <a:endParaRPr lang="zh-CN" altLang="en-US" sz="20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则集合</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oMath>
                </a14:m>
                <a:r>
                  <a:rPr lang="zh-CN" altLang="en-US" sz="2000" b="1">
                    <a:solidFill>
                      <a:schemeClr val="accent6">
                        <a:lumMod val="50000"/>
                      </a:schemeClr>
                    </a:solidFill>
                  </a:rPr>
                  <a:t>的元素个数</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e>
                    </m:d>
                    <m:r>
                      <a:rPr lang="en-US" altLang="zh-CN" sz="2000" b="1" i="1" smtClean="0">
                        <a:solidFill>
                          <a:schemeClr val="accent2">
                            <a:lumMod val="50000"/>
                          </a:schemeClr>
                        </a:solidFill>
                        <a:latin typeface="Cambria Math" panose="02040503050406030204" pitchFamily="18" charset="0"/>
                      </a:rPr>
                      <m:t>= </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𝟏</m:t>
                        </m:r>
                      </m:sub>
                    </m:sSub>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𝟐</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𝒏</m:t>
                        </m:r>
                      </m:sub>
                    </m:sSub>
                  </m:oMath>
                </a14:m>
                <a:r>
                  <a:rPr lang="zh-CN" altLang="en-US" sz="2000" b="1">
                    <a:solidFill>
                      <a:schemeClr val="accent6">
                        <a:lumMod val="50000"/>
                      </a:schemeClr>
                    </a:solidFill>
                  </a:rPr>
                  <a:t>（或</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e>
                    </m:d>
                    <m:r>
                      <a:rPr lang="en-US" altLang="zh-CN" sz="2000" b="1" i="1" smtClean="0">
                        <a:solidFill>
                          <a:schemeClr val="accent2">
                            <a:lumMod val="50000"/>
                          </a:schemeClr>
                        </a:solidFill>
                        <a:latin typeface="Cambria Math" panose="02040503050406030204" pitchFamily="18" charset="0"/>
                      </a:rPr>
                      <m:t>= </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𝟐</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𝒏</m:t>
                        </m:r>
                      </m:sub>
                    </m:sSub>
                  </m:oMath>
                </a14:m>
                <a:r>
                  <a:rPr lang="zh-CN" altLang="en-US" sz="2000" b="1">
                    <a:solidFill>
                      <a:schemeClr val="accent6">
                        <a:lumMod val="50000"/>
                      </a:schemeClr>
                    </a:solidFill>
                  </a:rPr>
                  <a:t>）</a:t>
                </a:r>
              </a:p>
            </p:txBody>
          </p:sp>
        </mc:Choice>
        <mc:Fallback xmlns="">
          <p:sp>
            <p:nvSpPr>
              <p:cNvPr id="2" name="文本框 1">
                <a:extLst>
                  <a:ext uri="{FF2B5EF4-FFF2-40B4-BE49-F238E27FC236}">
                    <a16:creationId xmlns:a16="http://schemas.microsoft.com/office/drawing/2014/main" id="{DFD34BE8-94CA-4CF2-BDB9-BDEF7898297C}"/>
                  </a:ext>
                </a:extLst>
              </p:cNvPr>
              <p:cNvSpPr txBox="1">
                <a:spLocks noRot="1" noChangeAspect="1" noMove="1" noResize="1" noEditPoints="1" noAdjustHandles="1" noChangeArrowheads="1" noChangeShapeType="1" noTextEdit="1"/>
              </p:cNvSpPr>
              <p:nvPr/>
            </p:nvSpPr>
            <p:spPr>
              <a:xfrm>
                <a:off x="714854" y="1318238"/>
                <a:ext cx="10762290" cy="1846659"/>
              </a:xfrm>
              <a:prstGeom prst="rect">
                <a:avLst/>
              </a:prstGeom>
              <a:blipFill>
                <a:blip r:embed="rId2"/>
                <a:stretch>
                  <a:fillRect l="-566" t="-2310" r="-57" b="-49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6573FE6-9348-466F-9743-24BE306BE0CF}"/>
                  </a:ext>
                </a:extLst>
              </p:cNvPr>
              <p:cNvSpPr txBox="1"/>
              <p:nvPr/>
            </p:nvSpPr>
            <p:spPr>
              <a:xfrm>
                <a:off x="1552506" y="3678358"/>
                <a:ext cx="8433531" cy="2308324"/>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乘法原理体现计数的分步思维</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设想集合</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是完成一个任务的方法集，这个任务可分为</a:t>
                </a:r>
                <a14:m>
                  <m:oMath xmlns:m="http://schemas.openxmlformats.org/officeDocument/2006/math">
                    <m:r>
                      <a:rPr lang="en-US" altLang="zh-CN" sz="2000" b="1" i="1" smtClean="0">
                        <a:solidFill>
                          <a:srgbClr val="002060"/>
                        </a:solidFill>
                        <a:latin typeface="Cambria Math" panose="02040503050406030204" pitchFamily="18" charset="0"/>
                      </a:rPr>
                      <m:t>𝒏</m:t>
                    </m:r>
                  </m:oMath>
                </a14:m>
                <a:r>
                  <a:rPr lang="zh-CN" altLang="en-US" sz="2000" b="1">
                    <a:solidFill>
                      <a:srgbClr val="002060"/>
                    </a:solidFill>
                    <a:latin typeface="楷体" panose="02010609060101010101" pitchFamily="49" charset="-122"/>
                    <a:ea typeface="楷体" panose="02010609060101010101" pitchFamily="49" charset="-122"/>
                  </a:rPr>
                  <a:t>个相继步骤</a:t>
                </a: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每个步骤完成一个子任务，子任务完成方法数分别是</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smtClean="0">
                        <a:solidFill>
                          <a:schemeClr val="accent6">
                            <a:lumMod val="50000"/>
                          </a:schemeClr>
                        </a:solidFill>
                        <a:latin typeface="Cambria Math" panose="02040503050406030204" pitchFamily="18" charset="0"/>
                      </a:rPr>
                      <m:t>,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𝟐</m:t>
                        </m:r>
                      </m:sub>
                    </m:sSub>
                    <m:r>
                      <a:rPr lang="en-US" altLang="zh-CN" sz="2000" b="1" i="1" smtClean="0">
                        <a:solidFill>
                          <a:schemeClr val="accent6">
                            <a:lumMod val="50000"/>
                          </a:schemeClr>
                        </a:solidFill>
                        <a:latin typeface="Cambria Math" panose="02040503050406030204" pitchFamily="18" charset="0"/>
                      </a:rPr>
                      <m:t>,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𝒎</m:t>
                        </m:r>
                      </m:e>
                      <m:sub>
                        <m:r>
                          <a:rPr lang="en-US" altLang="zh-CN" sz="2000" b="1" i="1" smtClean="0">
                            <a:solidFill>
                              <a:schemeClr val="accent6">
                                <a:lumMod val="50000"/>
                              </a:schemeClr>
                            </a:solidFill>
                            <a:latin typeface="Cambria Math" panose="02040503050406030204" pitchFamily="18" charset="0"/>
                          </a:rPr>
                          <m:t>𝒏</m:t>
                        </m:r>
                      </m:sub>
                    </m:sSub>
                  </m:oMath>
                </a14:m>
                <a:r>
                  <a:rPr lang="zh-CN" altLang="en-US" sz="2000" b="1">
                    <a:solidFill>
                      <a:schemeClr val="accent6">
                        <a:lumMod val="50000"/>
                      </a:schemeClr>
                    </a:solidFill>
                  </a:rPr>
                  <a:t>，且</a:t>
                </a:r>
                <a:r>
                  <a:rPr lang="zh-CN" altLang="en-US" sz="2000" b="1">
                    <a:solidFill>
                      <a:srgbClr val="C00000"/>
                    </a:solidFill>
                  </a:rPr>
                  <a:t>无论第</a:t>
                </a:r>
                <a14:m>
                  <m:oMath xmlns:m="http://schemas.openxmlformats.org/officeDocument/2006/math">
                    <m:r>
                      <a:rPr lang="en-US" altLang="zh-CN" sz="2000" b="1" i="1" smtClean="0">
                        <a:solidFill>
                          <a:srgbClr val="C00000"/>
                        </a:solidFill>
                        <a:latin typeface="Cambria Math" panose="02040503050406030204" pitchFamily="18" charset="0"/>
                      </a:rPr>
                      <m:t>𝒊</m:t>
                    </m:r>
                  </m:oMath>
                </a14:m>
                <a:r>
                  <a:rPr lang="zh-CN" altLang="en-US" sz="2000" b="1">
                    <a:solidFill>
                      <a:srgbClr val="C00000"/>
                    </a:solidFill>
                  </a:rPr>
                  <a:t>个任务使用哪种方法完成，第</a:t>
                </a:r>
                <a14:m>
                  <m:oMath xmlns:m="http://schemas.openxmlformats.org/officeDocument/2006/math">
                    <m:r>
                      <a:rPr lang="en-US" altLang="zh-CN" sz="2000" b="1" i="1" smtClean="0">
                        <a:solidFill>
                          <a:srgbClr val="C00000"/>
                        </a:solidFill>
                        <a:latin typeface="Cambria Math" panose="02040503050406030204" pitchFamily="18" charset="0"/>
                      </a:rPr>
                      <m:t>𝒊</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oMath>
                </a14:m>
                <a:r>
                  <a:rPr lang="zh-CN" altLang="en-US" sz="2000" b="1">
                    <a:solidFill>
                      <a:srgbClr val="C00000"/>
                    </a:solidFill>
                  </a:rPr>
                  <a:t>个任务都有</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𝒎</m:t>
                        </m:r>
                      </m:e>
                      <m:sub>
                        <m:r>
                          <a:rPr lang="en-US" altLang="zh-CN" sz="2000" b="1" i="1" smtClean="0">
                            <a:solidFill>
                              <a:srgbClr val="C00000"/>
                            </a:solidFill>
                            <a:latin typeface="Cambria Math" panose="02040503050406030204" pitchFamily="18" charset="0"/>
                          </a:rPr>
                          <m:t>𝒊</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b>
                    </m:sSub>
                  </m:oMath>
                </a14:m>
                <a:r>
                  <a:rPr lang="zh-CN" altLang="en-US" sz="2000" b="1">
                    <a:solidFill>
                      <a:srgbClr val="C00000"/>
                    </a:solidFill>
                  </a:rPr>
                  <a:t>种方法完成</a:t>
                </a:r>
                <a:endParaRPr lang="zh-CN" altLang="en-US" sz="20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则整个任务的完成方法数，即</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oMath>
                </a14:m>
                <a:r>
                  <a:rPr lang="zh-CN" altLang="en-US" sz="2000" b="1">
                    <a:solidFill>
                      <a:schemeClr val="accent6">
                        <a:lumMod val="50000"/>
                      </a:schemeClr>
                    </a:solidFill>
                  </a:rPr>
                  <a:t>的元素个数是</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𝟐</m:t>
                        </m:r>
                      </m:sub>
                    </m:sSub>
                    <m:r>
                      <a:rPr lang="en-US" altLang="zh-CN" sz="2000" b="1" i="1" smtClean="0">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𝒎</m:t>
                        </m:r>
                      </m:e>
                      <m:sub>
                        <m:r>
                          <a:rPr lang="en-US" altLang="zh-CN" sz="2000" b="1" i="1" smtClean="0">
                            <a:solidFill>
                              <a:schemeClr val="accent2">
                                <a:lumMod val="50000"/>
                              </a:schemeClr>
                            </a:solidFill>
                            <a:latin typeface="Cambria Math" panose="02040503050406030204" pitchFamily="18" charset="0"/>
                          </a:rPr>
                          <m:t>𝒏</m:t>
                        </m:r>
                      </m:sub>
                    </m:sSub>
                  </m:oMath>
                </a14:m>
                <a:endParaRPr lang="en-US" altLang="zh-CN" sz="2000" b="1"/>
              </a:p>
            </p:txBody>
          </p:sp>
        </mc:Choice>
        <mc:Fallback xmlns="">
          <p:sp>
            <p:nvSpPr>
              <p:cNvPr id="3" name="文本框 2">
                <a:extLst>
                  <a:ext uri="{FF2B5EF4-FFF2-40B4-BE49-F238E27FC236}">
                    <a16:creationId xmlns:a16="http://schemas.microsoft.com/office/drawing/2014/main" id="{06573FE6-9348-466F-9743-24BE306BE0CF}"/>
                  </a:ext>
                </a:extLst>
              </p:cNvPr>
              <p:cNvSpPr txBox="1">
                <a:spLocks noRot="1" noChangeAspect="1" noMove="1" noResize="1" noEditPoints="1" noAdjustHandles="1" noChangeArrowheads="1" noChangeShapeType="1" noTextEdit="1"/>
              </p:cNvSpPr>
              <p:nvPr/>
            </p:nvSpPr>
            <p:spPr>
              <a:xfrm>
                <a:off x="1552506" y="3678358"/>
                <a:ext cx="8433531" cy="2308324"/>
              </a:xfrm>
              <a:prstGeom prst="rect">
                <a:avLst/>
              </a:prstGeom>
              <a:blipFill>
                <a:blip r:embed="rId3"/>
                <a:stretch>
                  <a:fillRect l="-795" t="-1847" r="-651" b="-36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13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相关性与独立性</a:t>
            </a:r>
          </a:p>
        </p:txBody>
      </p:sp>
      <p:sp>
        <p:nvSpPr>
          <p:cNvPr id="2" name="文本框 1">
            <a:extLst>
              <a:ext uri="{FF2B5EF4-FFF2-40B4-BE49-F238E27FC236}">
                <a16:creationId xmlns:a16="http://schemas.microsoft.com/office/drawing/2014/main" id="{1B616E8D-3195-444A-94FD-617E0ABEF29E}"/>
              </a:ext>
            </a:extLst>
          </p:cNvPr>
          <p:cNvSpPr txBox="1"/>
          <p:nvPr/>
        </p:nvSpPr>
        <p:spPr>
          <a:xfrm>
            <a:off x="1475482" y="1120626"/>
            <a:ext cx="9241033" cy="1384995"/>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chemeClr val="accent2">
                    <a:lumMod val="50000"/>
                  </a:schemeClr>
                </a:solidFill>
              </a:rPr>
              <a:t>应用乘法原理时子任务之间的相关性与独立性</a:t>
            </a:r>
            <a:endParaRPr lang="en-US" altLang="zh-CN" sz="2400" b="1" dirty="0">
              <a:solidFill>
                <a:schemeClr val="accent2">
                  <a:lumMod val="50000"/>
                </a:schemeClr>
              </a:solidFill>
            </a:endParaRPr>
          </a:p>
          <a:p>
            <a:pPr marL="342900" indent="-342900">
              <a:spcBef>
                <a:spcPts val="600"/>
              </a:spcBef>
              <a:spcAft>
                <a:spcPts val="600"/>
              </a:spcAft>
              <a:buFont typeface="Arial" panose="020B0604020202020204" pitchFamily="34" charset="0"/>
              <a:buChar char="•"/>
            </a:pPr>
            <a:r>
              <a:rPr lang="zh-CN" altLang="en-US" sz="2000" b="1" dirty="0">
                <a:solidFill>
                  <a:srgbClr val="C00000"/>
                </a:solidFill>
                <a:latin typeface="+mn-ea"/>
              </a:rPr>
              <a:t>相关性</a:t>
            </a:r>
            <a:r>
              <a:rPr lang="zh-CN" altLang="en-US" sz="2000" b="1" dirty="0">
                <a:solidFill>
                  <a:srgbClr val="002060"/>
                </a:solidFill>
                <a:latin typeface="楷体" panose="02010609060101010101" pitchFamily="49" charset="-122"/>
                <a:ea typeface="楷体" panose="02010609060101010101" pitchFamily="49" charset="-122"/>
              </a:rPr>
              <a:t>：前一个任务选择不同的完成方法，后一个任务有</a:t>
            </a:r>
            <a:r>
              <a:rPr lang="zh-CN" altLang="en-US" sz="2000" b="1" dirty="0">
                <a:solidFill>
                  <a:srgbClr val="0000FF"/>
                </a:solidFill>
                <a:latin typeface="楷体" panose="02010609060101010101" pitchFamily="49" charset="-122"/>
                <a:ea typeface="楷体" panose="02010609060101010101" pitchFamily="49" charset="-122"/>
              </a:rPr>
              <a:t>不同的可选完成方法</a:t>
            </a:r>
          </a:p>
          <a:p>
            <a:pPr marL="342900" indent="-342900">
              <a:spcBef>
                <a:spcPts val="600"/>
              </a:spcBef>
              <a:spcAft>
                <a:spcPts val="600"/>
              </a:spcAft>
              <a:buFont typeface="Arial" panose="020B0604020202020204" pitchFamily="34" charset="0"/>
              <a:buChar char="•"/>
            </a:pPr>
            <a:r>
              <a:rPr lang="zh-CN" altLang="en-US" sz="2000" b="1" dirty="0">
                <a:solidFill>
                  <a:srgbClr val="C00000"/>
                </a:solidFill>
                <a:latin typeface="+mn-ea"/>
              </a:rPr>
              <a:t>独立性</a:t>
            </a:r>
            <a:r>
              <a:rPr lang="zh-CN" altLang="en-US" sz="2000" b="1" dirty="0">
                <a:solidFill>
                  <a:srgbClr val="002060"/>
                </a:solidFill>
                <a:latin typeface="楷体" panose="02010609060101010101" pitchFamily="49" charset="-122"/>
                <a:ea typeface="楷体" panose="02010609060101010101" pitchFamily="49" charset="-122"/>
              </a:rPr>
              <a:t>：无论前一个任务选择哪种完成方法，后一个任务的</a:t>
            </a:r>
            <a:r>
              <a:rPr lang="zh-CN" altLang="en-US" sz="2000" b="1" dirty="0">
                <a:solidFill>
                  <a:srgbClr val="0000FF"/>
                </a:solidFill>
                <a:latin typeface="楷体" panose="02010609060101010101" pitchFamily="49" charset="-122"/>
                <a:ea typeface="楷体" panose="02010609060101010101" pitchFamily="49" charset="-122"/>
              </a:rPr>
              <a:t>完成方法数相同</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16C7EC5-B63A-4D16-8EAA-7278BB5EE109}"/>
                  </a:ext>
                </a:extLst>
              </p:cNvPr>
              <p:cNvSpPr txBox="1"/>
              <p:nvPr/>
            </p:nvSpPr>
            <p:spPr>
              <a:xfrm>
                <a:off x="973606" y="3206502"/>
                <a:ext cx="7670434"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用集合</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m:rPr>
                        <m:lit/>
                      </m:rP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𝟎</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𝟑</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𝟒</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𝟓</m:t>
                    </m:r>
                    <m:r>
                      <m:rPr>
                        <m:lit/>
                      </m:rP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的数字可组成多少个数字不同的两位数？</a:t>
                </a:r>
              </a:p>
            </p:txBody>
          </p:sp>
        </mc:Choice>
        <mc:Fallback xmlns="">
          <p:sp>
            <p:nvSpPr>
              <p:cNvPr id="3" name="文本框 2">
                <a:extLst>
                  <a:ext uri="{FF2B5EF4-FFF2-40B4-BE49-F238E27FC236}">
                    <a16:creationId xmlns:a16="http://schemas.microsoft.com/office/drawing/2014/main" id="{F16C7EC5-B63A-4D16-8EAA-7278BB5EE109}"/>
                  </a:ext>
                </a:extLst>
              </p:cNvPr>
              <p:cNvSpPr txBox="1">
                <a:spLocks noRot="1" noChangeAspect="1" noMove="1" noResize="1" noEditPoints="1" noAdjustHandles="1" noChangeArrowheads="1" noChangeShapeType="1" noTextEdit="1"/>
              </p:cNvSpPr>
              <p:nvPr/>
            </p:nvSpPr>
            <p:spPr>
              <a:xfrm>
                <a:off x="973606" y="3206502"/>
                <a:ext cx="7670434" cy="400110"/>
              </a:xfrm>
              <a:prstGeom prst="rect">
                <a:avLst/>
              </a:prstGeom>
              <a:blipFill>
                <a:blip r:embed="rId3"/>
                <a:stretch>
                  <a:fillRect l="-874" t="-10606" r="-318"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A52A954-0DE6-44B1-BEC1-81D9876B4C78}"/>
                  </a:ext>
                </a:extLst>
              </p:cNvPr>
              <p:cNvSpPr txBox="1"/>
              <p:nvPr/>
            </p:nvSpPr>
            <p:spPr>
              <a:xfrm>
                <a:off x="973606" y="3725107"/>
                <a:ext cx="4797714" cy="2020361"/>
              </a:xfrm>
              <a:prstGeom prst="rect">
                <a:avLst/>
              </a:prstGeom>
              <a:solidFill>
                <a:schemeClr val="accent5">
                  <a:lumMod val="20000"/>
                  <a:lumOff val="80000"/>
                  <a:alpha val="50000"/>
                </a:schemeClr>
              </a:solidFill>
            </p:spPr>
            <p:txBody>
              <a:bodyPr wrap="square" rtlCol="0">
                <a:spAutoFit/>
              </a:bodyPr>
              <a:lstStyle/>
              <a:p>
                <a:pPr>
                  <a:lnSpc>
                    <a:spcPts val="2800"/>
                  </a:lnSpc>
                  <a:spcBef>
                    <a:spcPts val="600"/>
                  </a:spcBef>
                </a:pPr>
                <a:r>
                  <a:rPr lang="zh-CN" altLang="en-US" b="1">
                    <a:solidFill>
                      <a:schemeClr val="accent2">
                        <a:lumMod val="50000"/>
                      </a:schemeClr>
                    </a:solidFill>
                  </a:rPr>
                  <a:t>若先确定十位数字再确定个位数字</a:t>
                </a:r>
              </a:p>
              <a:p>
                <a:pPr marL="342900" indent="-342900">
                  <a:lnSpc>
                    <a:spcPts val="2800"/>
                  </a:lnSpc>
                  <a:spcBef>
                    <a:spcPts val="600"/>
                  </a:spcBef>
                  <a:buFont typeface="Arial" panose="020B0604020202020204" pitchFamily="34" charset="0"/>
                  <a:buChar char="•"/>
                </a:pPr>
                <a:r>
                  <a:rPr lang="zh-CN" altLang="en-US" b="1">
                    <a:solidFill>
                      <a:schemeClr val="accent2">
                        <a:lumMod val="50000"/>
                      </a:schemeClr>
                    </a:solidFill>
                    <a:latin typeface="+mn-ea"/>
                  </a:rPr>
                  <a:t>具有相关性</a:t>
                </a:r>
                <a:r>
                  <a:rPr lang="zh-CN" altLang="en-US" b="1">
                    <a:solidFill>
                      <a:srgbClr val="002060"/>
                    </a:solidFill>
                    <a:latin typeface="楷体" panose="02010609060101010101" pitchFamily="49" charset="-122"/>
                    <a:ea typeface="楷体" panose="02010609060101010101" pitchFamily="49" charset="-122"/>
                  </a:rPr>
                  <a:t>：十位数字选</a:t>
                </a:r>
                <a14:m>
                  <m:oMath xmlns:m="http://schemas.openxmlformats.org/officeDocument/2006/math">
                    <m:r>
                      <a:rPr lang="en-US" altLang="zh-CN" b="1" i="1" smtClean="0">
                        <a:solidFill>
                          <a:srgbClr val="002060"/>
                        </a:solidFill>
                        <a:latin typeface="Cambria Math" panose="02040503050406030204" pitchFamily="18" charset="0"/>
                      </a:rPr>
                      <m:t>𝟏</m:t>
                    </m:r>
                  </m:oMath>
                </a14:m>
                <a:r>
                  <a:rPr lang="zh-CN" altLang="en-US" b="1">
                    <a:solidFill>
                      <a:srgbClr val="002060"/>
                    </a:solidFill>
                    <a:latin typeface="楷体" panose="02010609060101010101" pitchFamily="49" charset="-122"/>
                    <a:ea typeface="楷体" panose="02010609060101010101" pitchFamily="49" charset="-122"/>
                  </a:rPr>
                  <a:t>到</a:t>
                </a:r>
                <a14:m>
                  <m:oMath xmlns:m="http://schemas.openxmlformats.org/officeDocument/2006/math">
                    <m:r>
                      <a:rPr lang="en-US" altLang="zh-CN" b="1" i="1" smtClean="0">
                        <a:solidFill>
                          <a:srgbClr val="002060"/>
                        </a:solidFill>
                        <a:latin typeface="Cambria Math" panose="02040503050406030204" pitchFamily="18" charset="0"/>
                      </a:rPr>
                      <m:t>𝟓</m:t>
                    </m:r>
                  </m:oMath>
                </a14:m>
                <a:r>
                  <a:rPr lang="zh-CN" altLang="en-US" b="1">
                    <a:solidFill>
                      <a:srgbClr val="002060"/>
                    </a:solidFill>
                    <a:latin typeface="楷体" panose="02010609060101010101" pitchFamily="49" charset="-122"/>
                    <a:ea typeface="楷体" panose="02010609060101010101" pitchFamily="49" charset="-122"/>
                  </a:rPr>
                  <a:t>不同数字，个位数字</a:t>
                </a:r>
                <a:r>
                  <a:rPr lang="zh-CN" altLang="en-US" b="1">
                    <a:solidFill>
                      <a:srgbClr val="0000FF"/>
                    </a:solidFill>
                    <a:latin typeface="楷体" panose="02010609060101010101" pitchFamily="49" charset="-122"/>
                    <a:ea typeface="楷体" panose="02010609060101010101" pitchFamily="49" charset="-122"/>
                  </a:rPr>
                  <a:t>可选的数字不同</a:t>
                </a:r>
              </a:p>
              <a:p>
                <a:pPr marL="342900" indent="-342900">
                  <a:lnSpc>
                    <a:spcPts val="2800"/>
                  </a:lnSpc>
                  <a:spcBef>
                    <a:spcPts val="600"/>
                  </a:spcBef>
                  <a:buFont typeface="Arial" panose="020B0604020202020204" pitchFamily="34" charset="0"/>
                  <a:buChar char="•"/>
                </a:pPr>
                <a:r>
                  <a:rPr lang="zh-CN" altLang="en-US" b="1">
                    <a:solidFill>
                      <a:srgbClr val="C00000"/>
                    </a:solidFill>
                    <a:latin typeface="+mn-ea"/>
                  </a:rPr>
                  <a:t>具有</a:t>
                </a:r>
                <a:r>
                  <a:rPr lang="zh-CN" altLang="en-US" b="1">
                    <a:solidFill>
                      <a:schemeClr val="accent2">
                        <a:lumMod val="50000"/>
                      </a:schemeClr>
                    </a:solidFill>
                    <a:latin typeface="+mn-ea"/>
                  </a:rPr>
                  <a:t>独立性</a:t>
                </a:r>
                <a:r>
                  <a:rPr lang="zh-CN" altLang="en-US" b="1">
                    <a:solidFill>
                      <a:srgbClr val="002060"/>
                    </a:solidFill>
                    <a:latin typeface="楷体" panose="02010609060101010101" pitchFamily="49" charset="-122"/>
                    <a:ea typeface="楷体" panose="02010609060101010101" pitchFamily="49" charset="-122"/>
                  </a:rPr>
                  <a:t>：十位数字选</a:t>
                </a:r>
                <a14:m>
                  <m:oMath xmlns:m="http://schemas.openxmlformats.org/officeDocument/2006/math">
                    <m:r>
                      <a:rPr lang="en-US" altLang="zh-CN" b="1" i="1" smtClean="0">
                        <a:solidFill>
                          <a:srgbClr val="002060"/>
                        </a:solidFill>
                        <a:latin typeface="Cambria Math" panose="02040503050406030204" pitchFamily="18" charset="0"/>
                      </a:rPr>
                      <m:t>𝟏</m:t>
                    </m:r>
                  </m:oMath>
                </a14:m>
                <a:r>
                  <a:rPr lang="zh-CN" altLang="en-US" b="1">
                    <a:solidFill>
                      <a:srgbClr val="002060"/>
                    </a:solidFill>
                    <a:latin typeface="楷体" panose="02010609060101010101" pitchFamily="49" charset="-122"/>
                    <a:ea typeface="楷体" panose="02010609060101010101" pitchFamily="49" charset="-122"/>
                  </a:rPr>
                  <a:t>到</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𝟓</m:t>
                    </m:r>
                  </m:oMath>
                </a14:m>
                <a:r>
                  <a:rPr lang="zh-CN" altLang="en-US" b="1">
                    <a:solidFill>
                      <a:srgbClr val="002060"/>
                    </a:solidFill>
                    <a:latin typeface="楷体" panose="02010609060101010101" pitchFamily="49" charset="-122"/>
                    <a:ea typeface="楷体" panose="02010609060101010101" pitchFamily="49" charset="-122"/>
                  </a:rPr>
                  <a:t>某个数字，个位数字</a:t>
                </a:r>
                <a:r>
                  <a:rPr lang="zh-CN" altLang="en-US" b="1">
                    <a:solidFill>
                      <a:srgbClr val="0000FF"/>
                    </a:solidFill>
                    <a:latin typeface="楷体" panose="02010609060101010101" pitchFamily="49" charset="-122"/>
                    <a:ea typeface="楷体" panose="02010609060101010101" pitchFamily="49" charset="-122"/>
                  </a:rPr>
                  <a:t>可选的数字</a:t>
                </a:r>
                <a:r>
                  <a:rPr lang="zh-CN" altLang="en-US" b="1">
                    <a:solidFill>
                      <a:srgbClr val="C00000"/>
                    </a:solidFill>
                    <a:latin typeface="楷体" panose="02010609060101010101" pitchFamily="49" charset="-122"/>
                    <a:ea typeface="楷体" panose="02010609060101010101" pitchFamily="49" charset="-122"/>
                  </a:rPr>
                  <a:t>个数相同</a:t>
                </a:r>
              </a:p>
            </p:txBody>
          </p:sp>
        </mc:Choice>
        <mc:Fallback xmlns="">
          <p:sp>
            <p:nvSpPr>
              <p:cNvPr id="4" name="文本框 3">
                <a:extLst>
                  <a:ext uri="{FF2B5EF4-FFF2-40B4-BE49-F238E27FC236}">
                    <a16:creationId xmlns:a16="http://schemas.microsoft.com/office/drawing/2014/main" id="{8A52A954-0DE6-44B1-BEC1-81D9876B4C78}"/>
                  </a:ext>
                </a:extLst>
              </p:cNvPr>
              <p:cNvSpPr txBox="1">
                <a:spLocks noRot="1" noChangeAspect="1" noMove="1" noResize="1" noEditPoints="1" noAdjustHandles="1" noChangeArrowheads="1" noChangeShapeType="1" noTextEdit="1"/>
              </p:cNvSpPr>
              <p:nvPr/>
            </p:nvSpPr>
            <p:spPr>
              <a:xfrm>
                <a:off x="973606" y="3725107"/>
                <a:ext cx="4797714" cy="2020361"/>
              </a:xfrm>
              <a:prstGeom prst="rect">
                <a:avLst/>
              </a:prstGeom>
              <a:blipFill>
                <a:blip r:embed="rId4"/>
                <a:stretch>
                  <a:fillRect l="-1144" b="-24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784AD08-9F43-4CF8-9EF7-847C76E30B87}"/>
                  </a:ext>
                </a:extLst>
              </p:cNvPr>
              <p:cNvSpPr txBox="1"/>
              <p:nvPr/>
            </p:nvSpPr>
            <p:spPr>
              <a:xfrm>
                <a:off x="6360231" y="3726300"/>
                <a:ext cx="4858163" cy="1969065"/>
              </a:xfrm>
              <a:prstGeom prst="rect">
                <a:avLst/>
              </a:prstGeom>
              <a:solidFill>
                <a:schemeClr val="accent5">
                  <a:lumMod val="20000"/>
                  <a:lumOff val="80000"/>
                  <a:alpha val="50000"/>
                </a:schemeClr>
              </a:solidFill>
            </p:spPr>
            <p:txBody>
              <a:bodyPr wrap="square" rtlCol="0">
                <a:spAutoFit/>
              </a:bodyPr>
              <a:lstStyle/>
              <a:p>
                <a:pPr>
                  <a:spcBef>
                    <a:spcPts val="600"/>
                  </a:spcBef>
                </a:pPr>
                <a:r>
                  <a:rPr lang="zh-CN" altLang="en-US" b="1">
                    <a:solidFill>
                      <a:schemeClr val="accent2">
                        <a:lumMod val="50000"/>
                      </a:schemeClr>
                    </a:solidFill>
                  </a:rPr>
                  <a:t>若先确定个位数字再确定十位数字</a:t>
                </a:r>
              </a:p>
              <a:p>
                <a:pPr marL="342900" indent="-342900">
                  <a:lnSpc>
                    <a:spcPts val="2800"/>
                  </a:lnSpc>
                  <a:spcBef>
                    <a:spcPts val="600"/>
                  </a:spcBef>
                  <a:buFont typeface="Arial" panose="020B0604020202020204" pitchFamily="34" charset="0"/>
                  <a:buChar char="•"/>
                </a:pPr>
                <a:r>
                  <a:rPr lang="zh-CN" altLang="en-US" b="1">
                    <a:solidFill>
                      <a:schemeClr val="accent2">
                        <a:lumMod val="50000"/>
                      </a:schemeClr>
                    </a:solidFill>
                    <a:latin typeface="+mn-ea"/>
                  </a:rPr>
                  <a:t>具有相关性</a:t>
                </a:r>
                <a:r>
                  <a:rPr lang="zh-CN" altLang="en-US" b="1">
                    <a:solidFill>
                      <a:srgbClr val="002060"/>
                    </a:solidFill>
                    <a:latin typeface="楷体" panose="02010609060101010101" pitchFamily="49" charset="-122"/>
                    <a:ea typeface="楷体" panose="02010609060101010101" pitchFamily="49" charset="-122"/>
                  </a:rPr>
                  <a:t>：个位数字选</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𝟎</m:t>
                    </m:r>
                  </m:oMath>
                </a14:m>
                <a:r>
                  <a:rPr lang="zh-CN" altLang="en-US" b="1">
                    <a:solidFill>
                      <a:srgbClr val="002060"/>
                    </a:solidFill>
                    <a:latin typeface="楷体" panose="02010609060101010101" pitchFamily="49" charset="-122"/>
                    <a:ea typeface="楷体" panose="02010609060101010101" pitchFamily="49" charset="-122"/>
                  </a:rPr>
                  <a:t>和选其他数字，十位数字</a:t>
                </a:r>
                <a:r>
                  <a:rPr lang="zh-CN" altLang="en-US" b="1">
                    <a:solidFill>
                      <a:srgbClr val="0000FF"/>
                    </a:solidFill>
                    <a:latin typeface="楷体" panose="02010609060101010101" pitchFamily="49" charset="-122"/>
                    <a:ea typeface="楷体" panose="02010609060101010101" pitchFamily="49" charset="-122"/>
                  </a:rPr>
                  <a:t>可选的数字不同</a:t>
                </a:r>
              </a:p>
              <a:p>
                <a:pPr marL="342900" indent="-342900">
                  <a:lnSpc>
                    <a:spcPts val="2800"/>
                  </a:lnSpc>
                  <a:spcBef>
                    <a:spcPts val="600"/>
                  </a:spcBef>
                  <a:buFont typeface="Arial" panose="020B0604020202020204" pitchFamily="34" charset="0"/>
                  <a:buChar char="•"/>
                </a:pPr>
                <a:r>
                  <a:rPr lang="zh-CN" altLang="en-US" b="1">
                    <a:solidFill>
                      <a:srgbClr val="C00000"/>
                    </a:solidFill>
                    <a:latin typeface="+mn-ea"/>
                  </a:rPr>
                  <a:t>没有</a:t>
                </a:r>
                <a:r>
                  <a:rPr lang="zh-CN" altLang="en-US" b="1">
                    <a:solidFill>
                      <a:schemeClr val="accent2">
                        <a:lumMod val="50000"/>
                      </a:schemeClr>
                    </a:solidFill>
                    <a:latin typeface="+mn-ea"/>
                  </a:rPr>
                  <a:t>独立性</a:t>
                </a:r>
                <a:r>
                  <a:rPr lang="zh-CN" altLang="en-US" b="1">
                    <a:solidFill>
                      <a:srgbClr val="002060"/>
                    </a:solidFill>
                    <a:latin typeface="楷体" panose="02010609060101010101" pitchFamily="49" charset="-122"/>
                    <a:ea typeface="楷体" panose="02010609060101010101" pitchFamily="49" charset="-122"/>
                  </a:rPr>
                  <a:t>：个位数字选</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𝟎</m:t>
                    </m:r>
                  </m:oMath>
                </a14:m>
                <a:r>
                  <a:rPr lang="zh-CN" altLang="en-US" b="1">
                    <a:solidFill>
                      <a:srgbClr val="002060"/>
                    </a:solidFill>
                    <a:latin typeface="楷体" panose="02010609060101010101" pitchFamily="49" charset="-122"/>
                    <a:ea typeface="楷体" panose="02010609060101010101" pitchFamily="49" charset="-122"/>
                  </a:rPr>
                  <a:t>和选其他数字，十位数字</a:t>
                </a:r>
                <a:r>
                  <a:rPr lang="zh-CN" altLang="en-US" b="1">
                    <a:solidFill>
                      <a:srgbClr val="0000FF"/>
                    </a:solidFill>
                    <a:latin typeface="楷体" panose="02010609060101010101" pitchFamily="49" charset="-122"/>
                    <a:ea typeface="楷体" panose="02010609060101010101" pitchFamily="49" charset="-122"/>
                  </a:rPr>
                  <a:t>可选的数字</a:t>
                </a:r>
                <a:r>
                  <a:rPr lang="zh-CN" altLang="en-US" b="1">
                    <a:solidFill>
                      <a:srgbClr val="C00000"/>
                    </a:solidFill>
                    <a:latin typeface="楷体" panose="02010609060101010101" pitchFamily="49" charset="-122"/>
                    <a:ea typeface="楷体" panose="02010609060101010101" pitchFamily="49" charset="-122"/>
                  </a:rPr>
                  <a:t>个数也不同</a:t>
                </a:r>
              </a:p>
            </p:txBody>
          </p:sp>
        </mc:Choice>
        <mc:Fallback xmlns="">
          <p:sp>
            <p:nvSpPr>
              <p:cNvPr id="6" name="文本框 5">
                <a:extLst>
                  <a:ext uri="{FF2B5EF4-FFF2-40B4-BE49-F238E27FC236}">
                    <a16:creationId xmlns:a16="http://schemas.microsoft.com/office/drawing/2014/main" id="{A784AD08-9F43-4CF8-9EF7-847C76E30B87}"/>
                  </a:ext>
                </a:extLst>
              </p:cNvPr>
              <p:cNvSpPr txBox="1">
                <a:spLocks noRot="1" noChangeAspect="1" noMove="1" noResize="1" noEditPoints="1" noAdjustHandles="1" noChangeArrowheads="1" noChangeShapeType="1" noTextEdit="1"/>
              </p:cNvSpPr>
              <p:nvPr/>
            </p:nvSpPr>
            <p:spPr>
              <a:xfrm>
                <a:off x="6360231" y="3726300"/>
                <a:ext cx="4858163" cy="1969065"/>
              </a:xfrm>
              <a:prstGeom prst="rect">
                <a:avLst/>
              </a:prstGeom>
              <a:blipFill>
                <a:blip r:embed="rId5"/>
                <a:stretch>
                  <a:fillRect l="-1004" t="-1548" r="-125" b="-92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6D5F995-E582-488B-AB6B-70C873B077BB}"/>
              </a:ext>
            </a:extLst>
          </p:cNvPr>
          <p:cNvSpPr txBox="1"/>
          <p:nvPr/>
        </p:nvSpPr>
        <p:spPr>
          <a:xfrm>
            <a:off x="4288031" y="5863963"/>
            <a:ext cx="6930363" cy="400110"/>
          </a:xfrm>
          <a:prstGeom prst="rect">
            <a:avLst/>
          </a:prstGeom>
          <a:solidFill>
            <a:schemeClr val="accent4">
              <a:lumMod val="20000"/>
              <a:lumOff val="80000"/>
              <a:alpha val="50000"/>
            </a:schemeClr>
          </a:solidFill>
        </p:spPr>
        <p:txBody>
          <a:bodyPr wrap="square" rtlCol="0">
            <a:spAutoFit/>
          </a:bodyPr>
          <a:lstStyle/>
          <a:p>
            <a:r>
              <a:rPr lang="zh-CN" altLang="en-US" sz="2000" b="1">
                <a:solidFill>
                  <a:srgbClr val="C00000"/>
                </a:solidFill>
              </a:rPr>
              <a:t>相继任务间不满足独立性，不能直接应用乘法原理时怎么办？</a:t>
            </a:r>
          </a:p>
        </p:txBody>
      </p:sp>
    </p:spTree>
    <p:extLst>
      <p:ext uri="{BB962C8B-B14F-4D97-AF65-F5344CB8AC3E}">
        <p14:creationId xmlns:p14="http://schemas.microsoft.com/office/powerpoint/2010/main" val="179042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分类使得子任务具有独立性</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76A4714-FB03-47D1-8B3F-1A8A997A560D}"/>
                  </a:ext>
                </a:extLst>
              </p:cNvPr>
              <p:cNvSpPr txBox="1"/>
              <p:nvPr/>
            </p:nvSpPr>
            <p:spPr>
              <a:xfrm>
                <a:off x="1718062" y="1197620"/>
                <a:ext cx="8754778" cy="4339650"/>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两位数计数例子（三）</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用集合</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m:rPr>
                        <m:lit/>
                      </m:rP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𝟎</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𝟑</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𝟒</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𝟓</m:t>
                    </m:r>
                    <m:r>
                      <m:rPr>
                        <m:lit/>
                      </m:rP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的数字可组成多少个数字不同的两位数？</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若先确定个位数字再确定十位数字，那么</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个位数字选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𝟎</m:t>
                    </m:r>
                  </m:oMath>
                </a14:m>
                <a:r>
                  <a:rPr lang="zh-CN" altLang="en-US" b="1">
                    <a:solidFill>
                      <a:schemeClr val="accent2">
                        <a:lumMod val="50000"/>
                      </a:schemeClr>
                    </a:solidFill>
                    <a:latin typeface="楷体" panose="02010609060101010101" pitchFamily="49" charset="-122"/>
                    <a:ea typeface="楷体" panose="02010609060101010101" pitchFamily="49" charset="-122"/>
                  </a:rPr>
                  <a:t>和个位数字选其他数字，十位数字可选的数字个数不同</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相继任务之间</a:t>
                </a:r>
                <a:r>
                  <a:rPr lang="zh-CN" altLang="en-US" b="1">
                    <a:solidFill>
                      <a:srgbClr val="C00000"/>
                    </a:solidFill>
                    <a:latin typeface="+mn-ea"/>
                  </a:rPr>
                  <a:t>没有独立性</a:t>
                </a:r>
                <a:r>
                  <a:rPr lang="zh-CN" altLang="en-US" b="1">
                    <a:solidFill>
                      <a:schemeClr val="accent2">
                        <a:lumMod val="50000"/>
                      </a:schemeClr>
                    </a:solidFill>
                    <a:latin typeface="楷体" panose="02010609060101010101" pitchFamily="49" charset="-122"/>
                    <a:ea typeface="楷体" panose="02010609060101010101" pitchFamily="49" charset="-122"/>
                  </a:rPr>
                  <a:t>，</a:t>
                </a:r>
                <a:r>
                  <a:rPr lang="zh-CN" altLang="en-US" b="1">
                    <a:solidFill>
                      <a:srgbClr val="0000FF"/>
                    </a:solidFill>
                    <a:latin typeface="楷体" panose="02010609060101010101" pitchFamily="49" charset="-122"/>
                    <a:ea typeface="楷体" panose="02010609060101010101" pitchFamily="49" charset="-122"/>
                  </a:rPr>
                  <a:t>不能直接应用乘法原理</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为了能应用乘法原理，需要对前一个任务的可选方法进行</a:t>
                </a:r>
                <a:r>
                  <a:rPr lang="zh-CN" altLang="en-US" sz="2000" b="1">
                    <a:solidFill>
                      <a:srgbClr val="C00000"/>
                    </a:solidFill>
                  </a:rPr>
                  <a:t>分类处理</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若个位选</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b="1">
                    <a:solidFill>
                      <a:schemeClr val="accent2">
                        <a:lumMod val="50000"/>
                      </a:schemeClr>
                    </a:solidFill>
                    <a:latin typeface="楷体" panose="02010609060101010101" pitchFamily="49" charset="-122"/>
                    <a:ea typeface="楷体" panose="02010609060101010101" pitchFamily="49" charset="-122"/>
                  </a:rPr>
                  <a:t>，则十位有</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𝟓</m:t>
                    </m:r>
                  </m:oMath>
                </a14:m>
                <a:r>
                  <a:rPr lang="zh-CN" altLang="en-US" b="1">
                    <a:solidFill>
                      <a:schemeClr val="accent2">
                        <a:lumMod val="50000"/>
                      </a:schemeClr>
                    </a:solidFill>
                    <a:latin typeface="楷体" panose="02010609060101010101" pitchFamily="49" charset="-122"/>
                    <a:ea typeface="楷体" panose="02010609060101010101" pitchFamily="49" charset="-122"/>
                  </a:rPr>
                  <a:t>个可选数字，这时数字不同的两位数有</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𝟏</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𝟓</m:t>
                    </m:r>
                    <m:r>
                      <a:rPr lang="en-US" altLang="zh-CN" b="1">
                        <a:solidFill>
                          <a:schemeClr val="accent2">
                            <a:lumMod val="50000"/>
                          </a:schemeClr>
                        </a:solidFill>
                        <a:latin typeface="Cambria Math" panose="02040503050406030204" pitchFamily="18" charset="0"/>
                        <a:ea typeface="楷体" panose="02010609060101010101" pitchFamily="49" charset="-122"/>
                      </a:rPr>
                      <m:t> = </m:t>
                    </m:r>
                    <m:r>
                      <a:rPr lang="en-US" altLang="zh-CN" b="1">
                        <a:solidFill>
                          <a:schemeClr val="accent2">
                            <a:lumMod val="50000"/>
                          </a:schemeClr>
                        </a:solidFill>
                        <a:latin typeface="Cambria Math" panose="02040503050406030204" pitchFamily="18" charset="0"/>
                        <a:ea typeface="楷体" panose="02010609060101010101" pitchFamily="49" charset="-122"/>
                      </a:rPr>
                      <m:t>𝟓</m:t>
                    </m:r>
                  </m:oMath>
                </a14:m>
                <a:r>
                  <a:rPr lang="zh-CN" altLang="en-US" b="1">
                    <a:solidFill>
                      <a:schemeClr val="accent2">
                        <a:lumMod val="50000"/>
                      </a:schemeClr>
                    </a:solidFill>
                    <a:latin typeface="楷体" panose="02010609060101010101" pitchFamily="49" charset="-122"/>
                    <a:ea typeface="楷体" panose="02010609060101010101" pitchFamily="49" charset="-122"/>
                  </a:rPr>
                  <a:t>个</a:t>
                </a:r>
              </a:p>
              <a:p>
                <a:pPr marL="800100" lvl="1" indent="-342900">
                  <a:lnSpc>
                    <a:spcPts val="24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若个位不选</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b="1">
                    <a:solidFill>
                      <a:schemeClr val="accent2">
                        <a:lumMod val="50000"/>
                      </a:schemeClr>
                    </a:solidFill>
                    <a:latin typeface="楷体" panose="02010609060101010101" pitchFamily="49" charset="-122"/>
                    <a:ea typeface="楷体" panose="02010609060101010101" pitchFamily="49" charset="-122"/>
                  </a:rPr>
                  <a:t>，则无论个位选哪个数字，十位都有</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𝟒</m:t>
                    </m:r>
                  </m:oMath>
                </a14:m>
                <a:r>
                  <a:rPr lang="zh-CN" altLang="en-US" b="1">
                    <a:solidFill>
                      <a:schemeClr val="accent2">
                        <a:lumMod val="50000"/>
                      </a:schemeClr>
                    </a:solidFill>
                    <a:latin typeface="楷体" panose="02010609060101010101" pitchFamily="49" charset="-122"/>
                    <a:ea typeface="楷体" panose="02010609060101010101" pitchFamily="49" charset="-122"/>
                  </a:rPr>
                  <a:t>个可选数字，这时数字不同的两位数有</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𝟒</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𝟓</m:t>
                    </m:r>
                    <m:r>
                      <a:rPr lang="en-US" altLang="zh-CN" b="1">
                        <a:solidFill>
                          <a:schemeClr val="accent2">
                            <a:lumMod val="50000"/>
                          </a:schemeClr>
                        </a:solidFill>
                        <a:latin typeface="Cambria Math" panose="02040503050406030204" pitchFamily="18" charset="0"/>
                        <a:ea typeface="楷体" panose="02010609060101010101" pitchFamily="49" charset="-122"/>
                      </a:rPr>
                      <m:t> = </m:t>
                    </m:r>
                    <m:r>
                      <a:rPr lang="en-US" altLang="zh-CN" b="1">
                        <a:solidFill>
                          <a:schemeClr val="accent2">
                            <a:lumMod val="50000"/>
                          </a:schemeClr>
                        </a:solidFill>
                        <a:latin typeface="Cambria Math" panose="02040503050406030204" pitchFamily="18" charset="0"/>
                        <a:ea typeface="楷体" panose="02010609060101010101" pitchFamily="49" charset="-122"/>
                      </a:rPr>
                      <m:t>𝟐𝟎</m:t>
                    </m:r>
                  </m:oMath>
                </a14:m>
                <a:r>
                  <a:rPr lang="zh-CN" altLang="en-US" b="1">
                    <a:solidFill>
                      <a:schemeClr val="accent2">
                        <a:lumMod val="50000"/>
                      </a:schemeClr>
                    </a:solidFill>
                    <a:latin typeface="楷体" panose="02010609060101010101" pitchFamily="49" charset="-122"/>
                    <a:ea typeface="楷体" panose="02010609060101010101" pitchFamily="49" charset="-122"/>
                  </a:rPr>
                  <a:t>个</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最后用</a:t>
                </a:r>
                <a:r>
                  <a:rPr lang="zh-CN" altLang="en-US" b="1">
                    <a:solidFill>
                      <a:srgbClr val="C00000"/>
                    </a:solidFill>
                    <a:latin typeface="+mn-ea"/>
                  </a:rPr>
                  <a:t>加法原理</a:t>
                </a:r>
                <a:r>
                  <a:rPr lang="zh-CN" altLang="en-US" b="1">
                    <a:solidFill>
                      <a:schemeClr val="accent2">
                        <a:lumMod val="50000"/>
                      </a:schemeClr>
                    </a:solidFill>
                    <a:latin typeface="楷体" panose="02010609060101010101" pitchFamily="49" charset="-122"/>
                    <a:ea typeface="楷体" panose="02010609060101010101" pitchFamily="49" charset="-122"/>
                  </a:rPr>
                  <a:t>得到集合</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𝑨</m:t>
                    </m:r>
                  </m:oMath>
                </a14:m>
                <a:r>
                  <a:rPr lang="zh-CN" altLang="en-US" b="1">
                    <a:solidFill>
                      <a:schemeClr val="accent2">
                        <a:lumMod val="50000"/>
                      </a:schemeClr>
                    </a:solidFill>
                    <a:latin typeface="楷体" panose="02010609060101010101" pitchFamily="49" charset="-122"/>
                    <a:ea typeface="楷体" panose="02010609060101010101" pitchFamily="49" charset="-122"/>
                  </a:rPr>
                  <a:t>的数字能构成的数字不同的两位数共有</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𝟐𝟓</m:t>
                    </m:r>
                  </m:oMath>
                </a14:m>
                <a:r>
                  <a:rPr lang="zh-CN" altLang="en-US" b="1">
                    <a:solidFill>
                      <a:schemeClr val="accent2">
                        <a:lumMod val="50000"/>
                      </a:schemeClr>
                    </a:solidFill>
                    <a:latin typeface="楷体" panose="02010609060101010101" pitchFamily="49" charset="-122"/>
                    <a:ea typeface="楷体" panose="02010609060101010101" pitchFamily="49" charset="-122"/>
                  </a:rPr>
                  <a:t>个</a:t>
                </a:r>
              </a:p>
            </p:txBody>
          </p:sp>
        </mc:Choice>
        <mc:Fallback xmlns="">
          <p:sp>
            <p:nvSpPr>
              <p:cNvPr id="2" name="文本框 1">
                <a:extLst>
                  <a:ext uri="{FF2B5EF4-FFF2-40B4-BE49-F238E27FC236}">
                    <a16:creationId xmlns:a16="http://schemas.microsoft.com/office/drawing/2014/main" id="{776A4714-FB03-47D1-8B3F-1A8A997A560D}"/>
                  </a:ext>
                </a:extLst>
              </p:cNvPr>
              <p:cNvSpPr txBox="1">
                <a:spLocks noRot="1" noChangeAspect="1" noMove="1" noResize="1" noEditPoints="1" noAdjustHandles="1" noChangeArrowheads="1" noChangeShapeType="1" noTextEdit="1"/>
              </p:cNvSpPr>
              <p:nvPr/>
            </p:nvSpPr>
            <p:spPr>
              <a:xfrm>
                <a:off x="1718062" y="1197620"/>
                <a:ext cx="8754778" cy="4339650"/>
              </a:xfrm>
              <a:prstGeom prst="rect">
                <a:avLst/>
              </a:prstGeom>
              <a:blipFill>
                <a:blip r:embed="rId2"/>
                <a:stretch>
                  <a:fillRect l="-766" t="-983" b="-140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2FD534E-F808-4C64-9AF2-BABE16A99D21}"/>
              </a:ext>
            </a:extLst>
          </p:cNvPr>
          <p:cNvSpPr txBox="1"/>
          <p:nvPr/>
        </p:nvSpPr>
        <p:spPr>
          <a:xfrm>
            <a:off x="1718062" y="5660380"/>
            <a:ext cx="8084875" cy="461665"/>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rPr>
              <a:t>适当分类使得子任务之间满足应用乘法原理的独立性条件！</a:t>
            </a:r>
          </a:p>
        </p:txBody>
      </p:sp>
    </p:spTree>
    <p:extLst>
      <p:ext uri="{BB962C8B-B14F-4D97-AF65-F5344CB8AC3E}">
        <p14:creationId xmlns:p14="http://schemas.microsoft.com/office/powerpoint/2010/main" val="265882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加法原理和乘法原理的运用要点</a:t>
            </a:r>
          </a:p>
        </p:txBody>
      </p:sp>
      <p:sp>
        <p:nvSpPr>
          <p:cNvPr id="2" name="文本框 1">
            <a:extLst>
              <a:ext uri="{FF2B5EF4-FFF2-40B4-BE49-F238E27FC236}">
                <a16:creationId xmlns:a16="http://schemas.microsoft.com/office/drawing/2014/main" id="{D0D79510-673C-4D41-A9CF-0022E41E1782}"/>
              </a:ext>
            </a:extLst>
          </p:cNvPr>
          <p:cNvSpPr txBox="1"/>
          <p:nvPr/>
        </p:nvSpPr>
        <p:spPr>
          <a:xfrm>
            <a:off x="1150092" y="1471476"/>
            <a:ext cx="9891812" cy="1957524"/>
          </a:xfrm>
          <a:prstGeom prst="rect">
            <a:avLst/>
          </a:prstGeom>
          <a:solidFill>
            <a:srgbClr val="F0E5DC">
              <a:alpha val="49804"/>
            </a:srgbClr>
          </a:solidFill>
        </p:spPr>
        <p:txBody>
          <a:bodyPr wrap="square" rtlCol="0">
            <a:spAutoFit/>
          </a:bodyPr>
          <a:lstStyle/>
          <a:p>
            <a:pPr algn="ctr">
              <a:spcBef>
                <a:spcPts val="600"/>
              </a:spcBef>
              <a:spcAft>
                <a:spcPts val="1200"/>
              </a:spcAft>
            </a:pPr>
            <a:r>
              <a:rPr lang="zh-CN" altLang="en-US" sz="2400" b="1">
                <a:solidFill>
                  <a:srgbClr val="C00000"/>
                </a:solidFill>
              </a:rPr>
              <a:t>子任务的完成顺序会影响乘法原理的应用</a:t>
            </a: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这时应该</a:t>
            </a:r>
            <a:r>
              <a:rPr lang="zh-CN" altLang="en-US" sz="2400" b="1">
                <a:solidFill>
                  <a:srgbClr val="0000FF"/>
                </a:solidFill>
                <a:latin typeface="楷体" panose="02010609060101010101" pitchFamily="49" charset="-122"/>
                <a:ea typeface="楷体" panose="02010609060101010101" pitchFamily="49" charset="-122"/>
              </a:rPr>
              <a:t>优先考虑约束条件多</a:t>
            </a:r>
            <a:r>
              <a:rPr lang="zh-CN" altLang="en-US" sz="2400" b="1">
                <a:solidFill>
                  <a:srgbClr val="002060"/>
                </a:solidFill>
                <a:latin typeface="楷体" panose="02010609060101010101" pitchFamily="49" charset="-122"/>
                <a:ea typeface="楷体" panose="02010609060101010101" pitchFamily="49" charset="-122"/>
              </a:rPr>
              <a:t>的子任务</a:t>
            </a:r>
          </a:p>
          <a:p>
            <a:pPr marL="800100" lvl="1"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约束条件少的子任务的可选方法数更不容易受到前面任务所选方法的影响，从而更容易保证相继任务之间的独立性，使得可直接应用乘法原理</a:t>
            </a:r>
          </a:p>
        </p:txBody>
      </p:sp>
      <p:sp>
        <p:nvSpPr>
          <p:cNvPr id="3" name="文本框 2">
            <a:extLst>
              <a:ext uri="{FF2B5EF4-FFF2-40B4-BE49-F238E27FC236}">
                <a16:creationId xmlns:a16="http://schemas.microsoft.com/office/drawing/2014/main" id="{0B62DC85-456D-49B6-A407-5F7E50FC50C5}"/>
              </a:ext>
            </a:extLst>
          </p:cNvPr>
          <p:cNvSpPr txBox="1"/>
          <p:nvPr/>
        </p:nvSpPr>
        <p:spPr>
          <a:xfrm>
            <a:off x="645780" y="3752957"/>
            <a:ext cx="10900437" cy="1957524"/>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1200"/>
              </a:spcAft>
            </a:pPr>
            <a:r>
              <a:rPr lang="zh-CN" altLang="en-US" sz="2400" b="1">
                <a:solidFill>
                  <a:schemeClr val="accent2">
                    <a:lumMod val="50000"/>
                  </a:schemeClr>
                </a:solidFill>
              </a:rPr>
              <a:t>若子任务完成顺序不能保证相继任务的独立性，则综合运用加法原理和乘法原理</a:t>
            </a: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这时不能直接运用乘法原理，通常要对完成子任务的方法进行</a:t>
            </a:r>
            <a:r>
              <a:rPr lang="zh-CN" altLang="en-US" sz="2400" b="1">
                <a:solidFill>
                  <a:srgbClr val="0000FF"/>
                </a:solidFill>
                <a:latin typeface="楷体" panose="02010609060101010101" pitchFamily="49" charset="-122"/>
                <a:ea typeface="楷体" panose="02010609060101010101" pitchFamily="49" charset="-122"/>
              </a:rPr>
              <a:t>分类处理</a:t>
            </a:r>
          </a:p>
          <a:p>
            <a:pPr marL="800100" lvl="1"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使得每个类的后继子任务的完成方法数不依赖于这个任务的完成方法，然后对每一类使用乘法原理得到每一类完成整个任务的方法数，最后再使用加法原理得到总的方法数</a:t>
            </a:r>
          </a:p>
        </p:txBody>
      </p:sp>
    </p:spTree>
    <p:extLst>
      <p:ext uri="{BB962C8B-B14F-4D97-AF65-F5344CB8AC3E}">
        <p14:creationId xmlns:p14="http://schemas.microsoft.com/office/powerpoint/2010/main" val="1160414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计数元素的自动枚举</a:t>
            </a:r>
          </a:p>
        </p:txBody>
      </p:sp>
      <p:sp>
        <p:nvSpPr>
          <p:cNvPr id="2" name="文本框 1">
            <a:extLst>
              <a:ext uri="{FF2B5EF4-FFF2-40B4-BE49-F238E27FC236}">
                <a16:creationId xmlns:a16="http://schemas.microsoft.com/office/drawing/2014/main" id="{49BBF265-129F-414B-B755-295CE925DCC7}"/>
              </a:ext>
            </a:extLst>
          </p:cNvPr>
          <p:cNvSpPr txBox="1"/>
          <p:nvPr/>
        </p:nvSpPr>
        <p:spPr>
          <a:xfrm>
            <a:off x="1862787" y="1202420"/>
            <a:ext cx="8466423" cy="138499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编写计算机程序枚举所有满足条件的元素验证计数结果</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这时倾向于采用</a:t>
            </a:r>
            <a:r>
              <a:rPr lang="zh-CN" altLang="en-US" sz="2000" b="1">
                <a:solidFill>
                  <a:srgbClr val="0000FF"/>
                </a:solidFill>
                <a:latin typeface="楷体" panose="02010609060101010101" pitchFamily="49" charset="-122"/>
                <a:ea typeface="楷体" panose="02010609060101010101" pitchFamily="49" charset="-122"/>
              </a:rPr>
              <a:t>生成所有可能元素</a:t>
            </a:r>
            <a:r>
              <a:rPr lang="zh-CN" altLang="en-US" sz="2000" b="1">
                <a:solidFill>
                  <a:srgbClr val="002060"/>
                </a:solidFill>
                <a:latin typeface="楷体" panose="02010609060101010101" pitchFamily="49" charset="-122"/>
                <a:ea typeface="楷体" panose="02010609060101010101" pitchFamily="49" charset="-122"/>
              </a:rPr>
              <a:t>，再</a:t>
            </a:r>
            <a:r>
              <a:rPr lang="zh-CN" altLang="en-US" sz="2000" b="1">
                <a:solidFill>
                  <a:srgbClr val="0000FF"/>
                </a:solidFill>
                <a:latin typeface="楷体" panose="02010609060101010101" pitchFamily="49" charset="-122"/>
                <a:ea typeface="楷体" panose="02010609060101010101" pitchFamily="49" charset="-122"/>
              </a:rPr>
              <a:t>过滤出满足条件的元素</a:t>
            </a:r>
            <a:r>
              <a:rPr lang="zh-CN" altLang="en-US" sz="2000" b="1">
                <a:solidFill>
                  <a:srgbClr val="002060"/>
                </a:solidFill>
                <a:latin typeface="楷体" panose="02010609060101010101" pitchFamily="49" charset="-122"/>
                <a:ea typeface="楷体" panose="02010609060101010101" pitchFamily="49" charset="-122"/>
              </a:rPr>
              <a:t>的编程策略</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只生成满足条件的元素则会由于条件的复杂性而难以设计生成算法</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AF41130B-3657-45CB-8D45-5AF8BC5F4C1D}"/>
                  </a:ext>
                </a:extLst>
              </p:cNvPr>
              <p:cNvSpPr txBox="1"/>
              <p:nvPr/>
            </p:nvSpPr>
            <p:spPr>
              <a:xfrm>
                <a:off x="1977908" y="2792877"/>
                <a:ext cx="8466423" cy="1846659"/>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chemeClr val="accent2">
                        <a:lumMod val="50000"/>
                      </a:schemeClr>
                    </a:solidFill>
                  </a:rPr>
                  <a:t>两位数的枚举</a:t>
                </a:r>
              </a:p>
              <a:p>
                <a:pPr>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编程枚举集合</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m:rPr>
                        <m:lit/>
                      </m:rP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𝟎</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𝟏</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𝟐</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𝟑</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𝟒</m:t>
                    </m:r>
                    <m:r>
                      <a:rPr lang="en-US" altLang="zh-CN" sz="2000" b="1" i="1">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𝟓</m:t>
                    </m:r>
                    <m:r>
                      <m:rPr>
                        <m:lit/>
                      </m:rPr>
                      <a:rPr lang="en-US" altLang="zh-CN" sz="2000" b="1" i="1">
                        <a:solidFill>
                          <a:srgbClr val="002060"/>
                        </a:solidFill>
                        <a:latin typeface="Cambria Math" panose="02040503050406030204" pitchFamily="18" charset="0"/>
                      </a:rPr>
                      <m:t>}</m:t>
                    </m:r>
                  </m:oMath>
                </a14:m>
                <a:r>
                  <a:rPr lang="zh-CN" altLang="en-US" sz="2000" b="1" dirty="0">
                    <a:solidFill>
                      <a:srgbClr val="002060"/>
                    </a:solidFill>
                    <a:latin typeface="楷体" panose="02010609060101010101" pitchFamily="49" charset="-122"/>
                    <a:ea typeface="楷体" panose="02010609060101010101" pitchFamily="49" charset="-122"/>
                  </a:rPr>
                  <a:t>的数字组成的所有数字不同的两位数</a:t>
                </a:r>
              </a:p>
              <a:p>
                <a:pPr marL="342900" indent="-342900">
                  <a:spcBef>
                    <a:spcPts val="600"/>
                  </a:spcBef>
                  <a:spcAft>
                    <a:spcPts val="600"/>
                  </a:spcAft>
                  <a:buFont typeface="Arial" panose="020B0604020202020204" pitchFamily="34" charset="0"/>
                  <a:buChar char="•"/>
                </a:pPr>
                <a:r>
                  <a:rPr lang="zh-CN" altLang="en-US" sz="2000" b="1" dirty="0">
                    <a:solidFill>
                      <a:srgbClr val="C00000"/>
                    </a:solidFill>
                  </a:rPr>
                  <a:t>生成</a:t>
                </a:r>
                <a:r>
                  <a:rPr lang="zh-CN" altLang="en-US" sz="2000" b="1" dirty="0">
                    <a:solidFill>
                      <a:schemeClr val="accent6">
                        <a:lumMod val="50000"/>
                      </a:schemeClr>
                    </a:solidFill>
                  </a:rPr>
                  <a:t>集合</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dirty="0">
                    <a:solidFill>
                      <a:schemeClr val="accent6">
                        <a:lumMod val="50000"/>
                      </a:schemeClr>
                    </a:solidFill>
                  </a:rPr>
                  <a:t>的数字能组成的</a:t>
                </a:r>
                <a:r>
                  <a:rPr lang="zh-CN" altLang="en-US" sz="2000" b="1" dirty="0">
                    <a:solidFill>
                      <a:srgbClr val="C00000"/>
                    </a:solidFill>
                  </a:rPr>
                  <a:t>所有两位数字串</a:t>
                </a:r>
                <a:r>
                  <a:rPr lang="zh-CN" altLang="en-US" sz="2000" b="1" dirty="0">
                    <a:solidFill>
                      <a:schemeClr val="accent6">
                        <a:lumMod val="50000"/>
                      </a:schemeClr>
                    </a:solidFill>
                  </a:rPr>
                  <a:t>，从</a:t>
                </a:r>
                <a:r>
                  <a:rPr lang="en-US" altLang="zh-CN" sz="2000" b="1" dirty="0">
                    <a:solidFill>
                      <a:schemeClr val="accent6">
                        <a:lumMod val="50000"/>
                      </a:schemeClr>
                    </a:solidFill>
                  </a:rPr>
                  <a:t>"</a:t>
                </a:r>
                <a14:m>
                  <m:oMath xmlns:m="http://schemas.openxmlformats.org/officeDocument/2006/math">
                    <m:r>
                      <a:rPr lang="en-US" altLang="zh-CN" sz="2000" b="1">
                        <a:solidFill>
                          <a:schemeClr val="accent6">
                            <a:lumMod val="50000"/>
                          </a:schemeClr>
                        </a:solidFill>
                        <a:latin typeface="Cambria Math" panose="02040503050406030204" pitchFamily="18" charset="0"/>
                      </a:rPr>
                      <m:t>𝟎𝟎</m:t>
                    </m:r>
                  </m:oMath>
                </a14:m>
                <a:r>
                  <a:rPr lang="en-US" altLang="zh-CN" sz="2000" b="1" dirty="0">
                    <a:solidFill>
                      <a:schemeClr val="accent6">
                        <a:lumMod val="50000"/>
                      </a:schemeClr>
                    </a:solidFill>
                  </a:rPr>
                  <a:t>"</a:t>
                </a:r>
                <a:r>
                  <a:rPr lang="zh-CN" altLang="en-US" sz="2000" b="1" dirty="0">
                    <a:solidFill>
                      <a:schemeClr val="accent6">
                        <a:lumMod val="50000"/>
                      </a:schemeClr>
                    </a:solidFill>
                  </a:rPr>
                  <a:t>到</a:t>
                </a:r>
                <a:r>
                  <a:rPr lang="en-US" altLang="zh-CN" sz="2000" b="1" dirty="0">
                    <a:solidFill>
                      <a:schemeClr val="accent6">
                        <a:lumMod val="50000"/>
                      </a:schemeClr>
                    </a:solidFill>
                  </a:rPr>
                  <a:t>"</a:t>
                </a:r>
                <a14:m>
                  <m:oMath xmlns:m="http://schemas.openxmlformats.org/officeDocument/2006/math">
                    <m:r>
                      <a:rPr lang="en-US" altLang="zh-CN" sz="2000" b="1">
                        <a:solidFill>
                          <a:schemeClr val="accent6">
                            <a:lumMod val="50000"/>
                          </a:schemeClr>
                        </a:solidFill>
                        <a:latin typeface="Cambria Math" panose="02040503050406030204" pitchFamily="18" charset="0"/>
                      </a:rPr>
                      <m:t>𝟓𝟓</m:t>
                    </m:r>
                  </m:oMath>
                </a14:m>
                <a:r>
                  <a:rPr lang="en-US" altLang="zh-CN" sz="2000" b="1" dirty="0">
                    <a:solidFill>
                      <a:schemeClr val="accent6">
                        <a:lumMod val="50000"/>
                      </a:schemeClr>
                    </a:solidFill>
                  </a:rPr>
                  <a:t>"</a:t>
                </a:r>
                <a:r>
                  <a:rPr lang="zh-CN" altLang="en-US" sz="2000" b="1" dirty="0">
                    <a:solidFill>
                      <a:schemeClr val="accent6">
                        <a:lumMod val="50000"/>
                      </a:schemeClr>
                    </a:solidFill>
                  </a:rPr>
                  <a:t>依次生成</a:t>
                </a:r>
              </a:p>
              <a:p>
                <a:pPr marL="342900" indent="-342900">
                  <a:spcBef>
                    <a:spcPts val="600"/>
                  </a:spcBef>
                  <a:spcAft>
                    <a:spcPts val="600"/>
                  </a:spcAft>
                  <a:buFont typeface="Arial" panose="020B0604020202020204" pitchFamily="34" charset="0"/>
                  <a:buChar char="•"/>
                </a:pPr>
                <a:r>
                  <a:rPr lang="zh-CN" altLang="en-US" sz="2000" b="1" dirty="0">
                    <a:solidFill>
                      <a:srgbClr val="FF0000"/>
                    </a:solidFill>
                  </a:rPr>
                  <a:t>检查</a:t>
                </a:r>
                <a:r>
                  <a:rPr lang="zh-CN" altLang="en-US" sz="2000" b="1" dirty="0">
                    <a:solidFill>
                      <a:schemeClr val="accent6">
                        <a:lumMod val="50000"/>
                      </a:schemeClr>
                    </a:solidFill>
                  </a:rPr>
                  <a:t>生成的两位数字串是否满足</a:t>
                </a:r>
                <a:r>
                  <a:rPr lang="zh-CN" altLang="en-US" sz="2000" b="1" dirty="0">
                    <a:solidFill>
                      <a:srgbClr val="C00000"/>
                    </a:solidFill>
                  </a:rPr>
                  <a:t>计数条件</a:t>
                </a:r>
                <a:r>
                  <a:rPr lang="zh-CN" altLang="en-US" sz="2000" b="1" dirty="0">
                    <a:solidFill>
                      <a:schemeClr val="accent6">
                        <a:lumMod val="50000"/>
                      </a:schemeClr>
                    </a:solidFill>
                  </a:rPr>
                  <a:t>：首位是否</a:t>
                </a:r>
                <a14:m>
                  <m:oMath xmlns:m="http://schemas.openxmlformats.org/officeDocument/2006/math">
                    <m:r>
                      <a:rPr lang="en-US" altLang="zh-CN" sz="2000" b="1">
                        <a:solidFill>
                          <a:schemeClr val="accent6">
                            <a:lumMod val="50000"/>
                          </a:schemeClr>
                        </a:solidFill>
                        <a:latin typeface="Cambria Math" panose="02040503050406030204" pitchFamily="18" charset="0"/>
                      </a:rPr>
                      <m:t>𝟎</m:t>
                    </m:r>
                  </m:oMath>
                </a14:m>
                <a:r>
                  <a:rPr lang="zh-CN" altLang="en-US" sz="2000" b="1" dirty="0">
                    <a:solidFill>
                      <a:schemeClr val="accent6">
                        <a:lumMod val="50000"/>
                      </a:schemeClr>
                    </a:solidFill>
                  </a:rPr>
                  <a:t>，是否数字不同</a:t>
                </a:r>
              </a:p>
            </p:txBody>
          </p:sp>
        </mc:Choice>
        <mc:Fallback>
          <p:sp>
            <p:nvSpPr>
              <p:cNvPr id="3" name="文本框 2">
                <a:extLst>
                  <a:ext uri="{FF2B5EF4-FFF2-40B4-BE49-F238E27FC236}">
                    <a16:creationId xmlns:a16="http://schemas.microsoft.com/office/drawing/2014/main" id="{AF41130B-3657-45CB-8D45-5AF8BC5F4C1D}"/>
                  </a:ext>
                </a:extLst>
              </p:cNvPr>
              <p:cNvSpPr txBox="1">
                <a:spLocks noRot="1" noChangeAspect="1" noMove="1" noResize="1" noEditPoints="1" noAdjustHandles="1" noChangeArrowheads="1" noChangeShapeType="1" noTextEdit="1"/>
              </p:cNvSpPr>
              <p:nvPr/>
            </p:nvSpPr>
            <p:spPr>
              <a:xfrm>
                <a:off x="1977908" y="2792877"/>
                <a:ext cx="8466423" cy="1846659"/>
              </a:xfrm>
              <a:prstGeom prst="rect">
                <a:avLst/>
              </a:prstGeom>
              <a:blipFill>
                <a:blip r:embed="rId2"/>
                <a:stretch>
                  <a:fillRect l="-720" t="-2310" b="-49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4F87473-C6C9-408D-8873-42BE5C537D23}"/>
              </a:ext>
            </a:extLst>
          </p:cNvPr>
          <p:cNvSpPr txBox="1"/>
          <p:nvPr/>
        </p:nvSpPr>
        <p:spPr>
          <a:xfrm>
            <a:off x="1393170" y="4786364"/>
            <a:ext cx="9405655" cy="1443280"/>
          </a:xfrm>
          <a:prstGeom prst="rect">
            <a:avLst/>
          </a:prstGeom>
          <a:solidFill>
            <a:schemeClr val="accent4">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b="1">
                <a:solidFill>
                  <a:schemeClr val="accent2">
                    <a:lumMod val="50000"/>
                  </a:schemeClr>
                </a:solidFill>
              </a:rPr>
              <a:t>生成</a:t>
            </a:r>
            <a:r>
              <a:rPr lang="en-US" altLang="zh-CN" sz="2400" b="1">
                <a:solidFill>
                  <a:schemeClr val="accent2">
                    <a:lumMod val="50000"/>
                  </a:schemeClr>
                </a:solidFill>
              </a:rPr>
              <a:t>+</a:t>
            </a:r>
            <a:r>
              <a:rPr lang="zh-CN" altLang="en-US" sz="2400" b="1">
                <a:solidFill>
                  <a:schemeClr val="accent2">
                    <a:lumMod val="50000"/>
                  </a:schemeClr>
                </a:solidFill>
              </a:rPr>
              <a:t>过滤策略是模块化思想的应用</a:t>
            </a:r>
          </a:p>
          <a:p>
            <a:pPr marL="342900" indent="-342900">
              <a:lnSpc>
                <a:spcPts val="32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软件设计模式</a:t>
            </a:r>
            <a:r>
              <a:rPr lang="zh-CN" altLang="en-US" sz="2000" b="1">
                <a:solidFill>
                  <a:srgbClr val="C00000"/>
                </a:solidFill>
                <a:latin typeface="+mn-ea"/>
              </a:rPr>
              <a:t>过滤器模式</a:t>
            </a:r>
            <a:r>
              <a:rPr lang="zh-CN" altLang="en-US" sz="2000" b="1">
                <a:solidFill>
                  <a:srgbClr val="002060"/>
                </a:solidFill>
                <a:latin typeface="楷体" panose="02010609060101010101" pitchFamily="49" charset="-122"/>
                <a:ea typeface="楷体" panose="02010609060101010101" pitchFamily="49" charset="-122"/>
              </a:rPr>
              <a:t>的应用，具有好的可扩充性，容易推广到</a:t>
            </a:r>
            <a:r>
              <a:rPr lang="zh-CN" altLang="en-US" sz="2000" b="1">
                <a:solidFill>
                  <a:srgbClr val="0000FF"/>
                </a:solidFill>
                <a:latin typeface="楷体" panose="02010609060101010101" pitchFamily="49" charset="-122"/>
                <a:ea typeface="楷体" panose="02010609060101010101" pitchFamily="49" charset="-122"/>
              </a:rPr>
              <a:t>对任意集合中字符生成的串按任意条件进行检查</a:t>
            </a:r>
          </a:p>
        </p:txBody>
      </p:sp>
    </p:spTree>
    <p:extLst>
      <p:ext uri="{BB962C8B-B14F-4D97-AF65-F5344CB8AC3E}">
        <p14:creationId xmlns:p14="http://schemas.microsoft.com/office/powerpoint/2010/main" val="105132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例题演示程序实现计数元素的自动枚举</a:t>
            </a:r>
          </a:p>
        </p:txBody>
      </p:sp>
      <p:pic>
        <p:nvPicPr>
          <p:cNvPr id="2" name="图片 1">
            <a:extLst>
              <a:ext uri="{FF2B5EF4-FFF2-40B4-BE49-F238E27FC236}">
                <a16:creationId xmlns:a16="http://schemas.microsoft.com/office/drawing/2014/main" id="{47BF702F-3ABD-4A66-9171-E9F0DAAD0402}"/>
              </a:ext>
            </a:extLst>
          </p:cNvPr>
          <p:cNvPicPr>
            <a:picLocks noChangeAspect="1"/>
          </p:cNvPicPr>
          <p:nvPr/>
        </p:nvPicPr>
        <p:blipFill>
          <a:blip r:embed="rId2"/>
          <a:stretch>
            <a:fillRect/>
          </a:stretch>
        </p:blipFill>
        <p:spPr>
          <a:xfrm>
            <a:off x="434175" y="1561948"/>
            <a:ext cx="11231550" cy="4327859"/>
          </a:xfrm>
          <a:prstGeom prst="rect">
            <a:avLst/>
          </a:prstGeom>
        </p:spPr>
      </p:pic>
    </p:spTree>
    <p:extLst>
      <p:ext uri="{BB962C8B-B14F-4D97-AF65-F5344CB8AC3E}">
        <p14:creationId xmlns:p14="http://schemas.microsoft.com/office/powerpoint/2010/main" val="67741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例题演示程序可枚举各种字符串</a:t>
            </a:r>
            <a:r>
              <a:rPr lang="en-US" altLang="zh-CN"/>
              <a:t>*</a:t>
            </a:r>
            <a:endParaRPr lang="zh-CN" altLang="en-US"/>
          </a:p>
        </p:txBody>
      </p:sp>
      <p:sp>
        <p:nvSpPr>
          <p:cNvPr id="2" name="文本框 1">
            <a:extLst>
              <a:ext uri="{FF2B5EF4-FFF2-40B4-BE49-F238E27FC236}">
                <a16:creationId xmlns:a16="http://schemas.microsoft.com/office/drawing/2014/main" id="{C25F1439-322D-4B00-BC3B-C3D6C01F4ADD}"/>
              </a:ext>
            </a:extLst>
          </p:cNvPr>
          <p:cNvSpPr txBox="1"/>
          <p:nvPr/>
        </p:nvSpPr>
        <p:spPr>
          <a:xfrm>
            <a:off x="1187669" y="1167951"/>
            <a:ext cx="9816660" cy="5077608"/>
          </a:xfrm>
          <a:prstGeom prst="rect">
            <a:avLst/>
          </a:prstGeom>
          <a:solidFill>
            <a:srgbClr val="F0E5DC">
              <a:alpha val="25000"/>
            </a:srgbClr>
          </a:solidFill>
        </p:spPr>
        <p:txBody>
          <a:bodyPr wrap="square" rtlCol="0">
            <a:spAutoFit/>
          </a:bodyPr>
          <a:lstStyle/>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可生成指定集合上指定长度的所有允许重复或不允许重复的串</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不允许重复的串生成采用后面要学习的</a:t>
            </a:r>
            <a:r>
              <a:rPr lang="zh-CN" altLang="en-US" sz="2000" b="1">
                <a:solidFill>
                  <a:srgbClr val="C00000"/>
                </a:solidFill>
              </a:rPr>
              <a:t>全排列生成</a:t>
            </a:r>
            <a:r>
              <a:rPr lang="zh-CN" altLang="en-US" sz="2000" b="1">
                <a:solidFill>
                  <a:schemeClr val="accent6">
                    <a:lumMod val="50000"/>
                  </a:schemeClr>
                </a:solidFill>
              </a:rPr>
              <a:t>算法</a:t>
            </a: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在生成串的同时使用</a:t>
            </a:r>
            <a:r>
              <a:rPr lang="zh-CN" altLang="en-US" sz="2400" b="1">
                <a:solidFill>
                  <a:srgbClr val="0000FF"/>
                </a:solidFill>
                <a:latin typeface="楷体" panose="02010609060101010101" pitchFamily="49" charset="-122"/>
                <a:ea typeface="楷体" panose="02010609060101010101" pitchFamily="49" charset="-122"/>
              </a:rPr>
              <a:t>过滤器</a:t>
            </a:r>
            <a:r>
              <a:rPr lang="zh-CN" altLang="en-US" sz="2400" b="1">
                <a:solidFill>
                  <a:srgbClr val="002060"/>
                </a:solidFill>
                <a:latin typeface="楷体" panose="02010609060101010101" pitchFamily="49" charset="-122"/>
                <a:ea typeface="楷体" panose="02010609060101010101" pitchFamily="49" charset="-122"/>
              </a:rPr>
              <a:t>设置的条件对串进行过滤</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设置的条件可指定某个位置必须或不能出现某些字符</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设置的条件也可指定恰好、不能、至少或至多包含指定数目的某些子串</a:t>
            </a:r>
          </a:p>
          <a:p>
            <a:pPr marL="800100" lvl="1" indent="-342900">
              <a:lnSpc>
                <a:spcPts val="28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设置的条件分为三组，每组两个，组内两个是逻辑与关系，而组之间的关系可设置为逻辑与或者逻辑或关系</a:t>
            </a: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将字符串的生成和计数条件的检测（对生成的字符串过滤）分离使得</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程序具有很好的</a:t>
            </a:r>
            <a:r>
              <a:rPr lang="zh-CN" altLang="en-US" sz="2000" b="1">
                <a:solidFill>
                  <a:srgbClr val="C00000"/>
                </a:solidFill>
              </a:rPr>
              <a:t>可扩充性</a:t>
            </a:r>
            <a:r>
              <a:rPr lang="zh-CN" altLang="en-US" sz="2000" b="1">
                <a:solidFill>
                  <a:schemeClr val="accent6">
                    <a:lumMod val="50000"/>
                  </a:schemeClr>
                </a:solidFill>
              </a:rPr>
              <a:t>：过滤条件的设置可以很灵活</a:t>
            </a:r>
          </a:p>
          <a:p>
            <a:pPr marL="800100" lvl="1" indent="-342900">
              <a:lnSpc>
                <a:spcPts val="28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能够使用</a:t>
            </a:r>
            <a:r>
              <a:rPr lang="zh-CN" altLang="en-US" sz="2000" b="1">
                <a:solidFill>
                  <a:srgbClr val="C00000"/>
                </a:solidFill>
              </a:rPr>
              <a:t>公理化</a:t>
            </a:r>
            <a:r>
              <a:rPr lang="zh-CN" altLang="en-US" sz="2000" b="1">
                <a:solidFill>
                  <a:schemeClr val="accent6">
                    <a:lumMod val="50000"/>
                  </a:schemeClr>
                </a:solidFill>
              </a:rPr>
              <a:t>思想抽取一些最基本的过滤条件，并将基本过滤条件进行组合以应对复杂的计数问题</a:t>
            </a:r>
          </a:p>
        </p:txBody>
      </p:sp>
    </p:spTree>
    <p:extLst>
      <p:ext uri="{BB962C8B-B14F-4D97-AF65-F5344CB8AC3E}">
        <p14:creationId xmlns:p14="http://schemas.microsoft.com/office/powerpoint/2010/main" val="245276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547125"/>
          </a:xfrm>
          <a:prstGeom prst="rect">
            <a:avLst/>
          </a:prstGeom>
          <a:noFill/>
        </p:spPr>
        <p:txBody>
          <a:bodyPr wrap="square" rtlCol="0">
            <a:spAutoFit/>
          </a:bodyPr>
          <a:lstStyle/>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加乘原理</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容斥原理</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鸽笼原理</a:t>
            </a:r>
            <a:r>
              <a:rPr lang="en-US" altLang="zh-CN" sz="3200" b="1">
                <a:solidFill>
                  <a:schemeClr val="accent6">
                    <a:lumMod val="50000"/>
                  </a:schemeClr>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乘法原理运用练习（一）</a:t>
            </a:r>
          </a:p>
        </p:txBody>
      </p:sp>
      <p:sp>
        <p:nvSpPr>
          <p:cNvPr id="2" name="文本框 1">
            <a:extLst>
              <a:ext uri="{FF2B5EF4-FFF2-40B4-BE49-F238E27FC236}">
                <a16:creationId xmlns:a16="http://schemas.microsoft.com/office/drawing/2014/main" id="{F83B88EE-2B2A-484A-96BD-1DC512D3E0C9}"/>
              </a:ext>
            </a:extLst>
          </p:cNvPr>
          <p:cNvSpPr txBox="1"/>
          <p:nvPr/>
        </p:nvSpPr>
        <p:spPr>
          <a:xfrm>
            <a:off x="1092015" y="1260794"/>
            <a:ext cx="4269392"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求解有多少数字不同的四位数</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238890-F3D5-4D98-8D91-E18B6B63564B}"/>
                  </a:ext>
                </a:extLst>
              </p:cNvPr>
              <p:cNvSpPr txBox="1"/>
              <p:nvPr/>
            </p:nvSpPr>
            <p:spPr>
              <a:xfrm>
                <a:off x="1115039" y="1845204"/>
                <a:ext cx="8995988" cy="2708434"/>
              </a:xfrm>
              <a:prstGeom prst="rect">
                <a:avLst/>
              </a:prstGeom>
              <a:solidFill>
                <a:schemeClr val="accent2">
                  <a:lumMod val="20000"/>
                  <a:lumOff val="80000"/>
                  <a:alpha val="25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确定个位、十位、百位和千位数字看做四个子任务，判断下面说法是否正确</a:t>
                </a:r>
              </a:p>
              <a:p>
                <a:pPr lvl="1">
                  <a:spcBef>
                    <a:spcPts val="600"/>
                  </a:spcBef>
                  <a:spcAft>
                    <a:spcPts val="600"/>
                  </a:spcAft>
                </a:pPr>
                <a:r>
                  <a:rPr lang="en-US" altLang="zh-CN" sz="2000" b="1">
                    <a:solidFill>
                      <a:schemeClr val="accent6">
                        <a:lumMod val="50000"/>
                      </a:schemeClr>
                    </a:solidFill>
                  </a:rPr>
                  <a:t>(1) </a:t>
                </a:r>
                <a:r>
                  <a:rPr lang="zh-CN" altLang="en-US" sz="2000" b="1">
                    <a:solidFill>
                      <a:schemeClr val="accent6">
                        <a:lumMod val="50000"/>
                      </a:schemeClr>
                    </a:solidFill>
                  </a:rPr>
                  <a:t>按确定个位、十位、百位、千位数字的顺序相继子任务间有相关性</a:t>
                </a:r>
              </a:p>
              <a:p>
                <a:pPr lvl="1">
                  <a:spcBef>
                    <a:spcPts val="600"/>
                  </a:spcBef>
                  <a:spcAft>
                    <a:spcPts val="600"/>
                  </a:spcAft>
                </a:pPr>
                <a:r>
                  <a:rPr lang="en-US" altLang="zh-CN" sz="2000" b="1">
                    <a:solidFill>
                      <a:schemeClr val="accent6">
                        <a:lumMod val="50000"/>
                      </a:schemeClr>
                    </a:solidFill>
                  </a:rPr>
                  <a:t>(2) </a:t>
                </a:r>
                <a:r>
                  <a:rPr lang="zh-CN" altLang="en-US" sz="2000" b="1">
                    <a:solidFill>
                      <a:schemeClr val="accent6">
                        <a:lumMod val="50000"/>
                      </a:schemeClr>
                    </a:solidFill>
                  </a:rPr>
                  <a:t>按确定千位、百位、十位、个位数字的顺序相继子任务间有相关性</a:t>
                </a:r>
              </a:p>
              <a:p>
                <a:pPr lvl="1">
                  <a:spcBef>
                    <a:spcPts val="600"/>
                  </a:spcBef>
                  <a:spcAft>
                    <a:spcPts val="600"/>
                  </a:spcAft>
                </a:pPr>
                <a:r>
                  <a:rPr lang="en-US" altLang="zh-CN" sz="2000" b="1">
                    <a:solidFill>
                      <a:schemeClr val="accent6">
                        <a:lumMod val="50000"/>
                      </a:schemeClr>
                    </a:solidFill>
                  </a:rPr>
                  <a:t>(3) </a:t>
                </a:r>
                <a:r>
                  <a:rPr lang="zh-CN" altLang="en-US" sz="2000" b="1">
                    <a:solidFill>
                      <a:schemeClr val="accent6">
                        <a:lumMod val="50000"/>
                      </a:schemeClr>
                    </a:solidFill>
                  </a:rPr>
                  <a:t>按确定个位、十位、百位、千位数字的顺序相继子任务间有独立性</a:t>
                </a:r>
              </a:p>
              <a:p>
                <a:pPr lvl="1">
                  <a:spcBef>
                    <a:spcPts val="600"/>
                  </a:spcBef>
                  <a:spcAft>
                    <a:spcPts val="600"/>
                  </a:spcAft>
                </a:pPr>
                <a:r>
                  <a:rPr lang="en-US" altLang="zh-CN" sz="2000" b="1">
                    <a:solidFill>
                      <a:schemeClr val="accent6">
                        <a:lumMod val="50000"/>
                      </a:schemeClr>
                    </a:solidFill>
                  </a:rPr>
                  <a:t>(4) </a:t>
                </a:r>
                <a:r>
                  <a:rPr lang="zh-CN" altLang="en-US" sz="2000" b="1">
                    <a:solidFill>
                      <a:schemeClr val="accent6">
                        <a:lumMod val="50000"/>
                      </a:schemeClr>
                    </a:solidFill>
                  </a:rPr>
                  <a:t>按确定千位、百位、十位、个位数字的顺序相继子任务间有独立性</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计数公式是：</a:t>
                </a:r>
                <a:r>
                  <a:rPr lang="zh-CN" altLang="en-US" sz="2000" b="1"/>
                  <a:t>  </a:t>
                </a:r>
                <a14:m>
                  <m:oMath xmlns:m="http://schemas.openxmlformats.org/officeDocument/2006/math">
                    <m:r>
                      <a:rPr lang="en-US" altLang="zh-CN" sz="2000" b="1" i="1" smtClean="0">
                        <a:solidFill>
                          <a:srgbClr val="C00000"/>
                        </a:solidFill>
                        <a:latin typeface="Cambria Math" panose="02040503050406030204" pitchFamily="18" charset="0"/>
                      </a:rPr>
                      <m:t>𝟗</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𝟗</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𝟖</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𝟕</m:t>
                    </m:r>
                  </m:oMath>
                </a14:m>
                <a:endParaRPr lang="en-US" altLang="zh-CN" sz="2000" b="1"/>
              </a:p>
            </p:txBody>
          </p:sp>
        </mc:Choice>
        <mc:Fallback xmlns="">
          <p:sp>
            <p:nvSpPr>
              <p:cNvPr id="3" name="文本框 2">
                <a:extLst>
                  <a:ext uri="{FF2B5EF4-FFF2-40B4-BE49-F238E27FC236}">
                    <a16:creationId xmlns:a16="http://schemas.microsoft.com/office/drawing/2014/main" id="{00238890-F3D5-4D98-8D91-E18B6B63564B}"/>
                  </a:ext>
                </a:extLst>
              </p:cNvPr>
              <p:cNvSpPr txBox="1">
                <a:spLocks noRot="1" noChangeAspect="1" noMove="1" noResize="1" noEditPoints="1" noAdjustHandles="1" noChangeArrowheads="1" noChangeShapeType="1" noTextEdit="1"/>
              </p:cNvSpPr>
              <p:nvPr/>
            </p:nvSpPr>
            <p:spPr>
              <a:xfrm>
                <a:off x="1115039" y="1845204"/>
                <a:ext cx="8995988" cy="2708434"/>
              </a:xfrm>
              <a:prstGeom prst="rect">
                <a:avLst/>
              </a:prstGeom>
              <a:blipFill>
                <a:blip r:embed="rId2"/>
                <a:stretch>
                  <a:fillRect l="-745" t="-1351" b="-2477"/>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313E043B-A338-4091-89E1-8F16CA236D0B}"/>
              </a:ext>
            </a:extLst>
          </p:cNvPr>
          <p:cNvCxnSpPr/>
          <p:nvPr/>
        </p:nvCxnSpPr>
        <p:spPr>
          <a:xfrm>
            <a:off x="2703729" y="4440432"/>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BBAE374-3A51-4C09-ADA1-E339AE5A53D0}"/>
              </a:ext>
            </a:extLst>
          </p:cNvPr>
          <p:cNvCxnSpPr/>
          <p:nvPr/>
        </p:nvCxnSpPr>
        <p:spPr>
          <a:xfrm>
            <a:off x="3599490" y="4428372"/>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82E11C-EFB3-42F0-896E-211F7107ABC5}"/>
              </a:ext>
            </a:extLst>
          </p:cNvPr>
          <p:cNvCxnSpPr/>
          <p:nvPr/>
        </p:nvCxnSpPr>
        <p:spPr>
          <a:xfrm>
            <a:off x="4467842" y="4428372"/>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6983BD1-4347-44A8-A1CE-ADD05ECE0C25}"/>
              </a:ext>
            </a:extLst>
          </p:cNvPr>
          <p:cNvCxnSpPr/>
          <p:nvPr/>
        </p:nvCxnSpPr>
        <p:spPr>
          <a:xfrm>
            <a:off x="5303300" y="4441529"/>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C84C1A0-3021-4383-95E4-D73D61E1455C}"/>
              </a:ext>
            </a:extLst>
          </p:cNvPr>
          <p:cNvSpPr txBox="1"/>
          <p:nvPr/>
        </p:nvSpPr>
        <p:spPr>
          <a:xfrm>
            <a:off x="2750871" y="4144795"/>
            <a:ext cx="480225" cy="276999"/>
          </a:xfrm>
          <a:prstGeom prst="rect">
            <a:avLst/>
          </a:prstGeom>
          <a:solidFill>
            <a:srgbClr val="FEF8F5"/>
          </a:solidFill>
        </p:spPr>
        <p:txBody>
          <a:bodyPr wrap="square" tIns="0" bIns="0" rtlCol="0">
            <a:spAutoFit/>
          </a:bodyPr>
          <a:lstStyle/>
          <a:p>
            <a:r>
              <a:rPr lang="en-US" altLang="zh-CN" b="1">
                <a:solidFill>
                  <a:srgbClr val="C00000"/>
                </a:solidFill>
              </a:rPr>
              <a:t>(1)</a:t>
            </a:r>
            <a:endParaRPr lang="zh-CN" altLang="en-US" b="1">
              <a:solidFill>
                <a:srgbClr val="C00000"/>
              </a:solidFill>
            </a:endParaRPr>
          </a:p>
        </p:txBody>
      </p:sp>
      <p:sp>
        <p:nvSpPr>
          <p:cNvPr id="21" name="文本框 20">
            <a:extLst>
              <a:ext uri="{FF2B5EF4-FFF2-40B4-BE49-F238E27FC236}">
                <a16:creationId xmlns:a16="http://schemas.microsoft.com/office/drawing/2014/main" id="{F707306F-C32B-4122-808E-5CA0DB6E90EE}"/>
              </a:ext>
            </a:extLst>
          </p:cNvPr>
          <p:cNvSpPr txBox="1"/>
          <p:nvPr/>
        </p:nvSpPr>
        <p:spPr>
          <a:xfrm>
            <a:off x="3642247" y="4138141"/>
            <a:ext cx="480225" cy="276999"/>
          </a:xfrm>
          <a:prstGeom prst="rect">
            <a:avLst/>
          </a:prstGeom>
          <a:solidFill>
            <a:srgbClr val="FEF8F5"/>
          </a:solidFill>
        </p:spPr>
        <p:txBody>
          <a:bodyPr wrap="square" tIns="0" bIns="0" rtlCol="0">
            <a:spAutoFit/>
          </a:bodyPr>
          <a:lstStyle/>
          <a:p>
            <a:r>
              <a:rPr lang="en-US" altLang="zh-CN" b="1">
                <a:solidFill>
                  <a:srgbClr val="C00000"/>
                </a:solidFill>
              </a:rPr>
              <a:t>(2)</a:t>
            </a:r>
            <a:endParaRPr lang="zh-CN" altLang="en-US"/>
          </a:p>
        </p:txBody>
      </p:sp>
      <p:sp>
        <p:nvSpPr>
          <p:cNvPr id="22" name="文本框 21">
            <a:extLst>
              <a:ext uri="{FF2B5EF4-FFF2-40B4-BE49-F238E27FC236}">
                <a16:creationId xmlns:a16="http://schemas.microsoft.com/office/drawing/2014/main" id="{D1F33AB5-3802-4E63-96D7-A594E36FC3B4}"/>
              </a:ext>
            </a:extLst>
          </p:cNvPr>
          <p:cNvSpPr txBox="1"/>
          <p:nvPr/>
        </p:nvSpPr>
        <p:spPr>
          <a:xfrm>
            <a:off x="4500729" y="4144795"/>
            <a:ext cx="480225" cy="276999"/>
          </a:xfrm>
          <a:prstGeom prst="rect">
            <a:avLst/>
          </a:prstGeom>
          <a:solidFill>
            <a:srgbClr val="FEF8F5"/>
          </a:solidFill>
        </p:spPr>
        <p:txBody>
          <a:bodyPr wrap="square" tIns="0" bIns="0" rtlCol="0">
            <a:spAutoFit/>
          </a:bodyPr>
          <a:lstStyle/>
          <a:p>
            <a:r>
              <a:rPr lang="en-US" altLang="zh-CN" b="1">
                <a:solidFill>
                  <a:srgbClr val="C00000"/>
                </a:solidFill>
              </a:rPr>
              <a:t>(3)</a:t>
            </a:r>
            <a:endParaRPr lang="zh-CN" altLang="en-US"/>
          </a:p>
        </p:txBody>
      </p:sp>
      <p:sp>
        <p:nvSpPr>
          <p:cNvPr id="23" name="文本框 22">
            <a:extLst>
              <a:ext uri="{FF2B5EF4-FFF2-40B4-BE49-F238E27FC236}">
                <a16:creationId xmlns:a16="http://schemas.microsoft.com/office/drawing/2014/main" id="{0C497CF0-F728-44E8-A9B3-13B633B2AE03}"/>
              </a:ext>
            </a:extLst>
          </p:cNvPr>
          <p:cNvSpPr txBox="1"/>
          <p:nvPr/>
        </p:nvSpPr>
        <p:spPr>
          <a:xfrm>
            <a:off x="5342218" y="4151373"/>
            <a:ext cx="480225" cy="276999"/>
          </a:xfrm>
          <a:prstGeom prst="rect">
            <a:avLst/>
          </a:prstGeom>
          <a:solidFill>
            <a:srgbClr val="FEF8F5"/>
          </a:solidFill>
        </p:spPr>
        <p:txBody>
          <a:bodyPr wrap="square" tIns="0" bIns="0" rtlCol="0">
            <a:spAutoFit/>
          </a:bodyPr>
          <a:lstStyle/>
          <a:p>
            <a:r>
              <a:rPr lang="en-US" altLang="zh-CN" b="1">
                <a:solidFill>
                  <a:srgbClr val="C00000"/>
                </a:solidFill>
              </a:rPr>
              <a:t>(4)</a:t>
            </a:r>
            <a:endParaRPr lang="zh-CN" altLang="en-US"/>
          </a:p>
        </p:txBody>
      </p:sp>
    </p:spTree>
    <p:extLst>
      <p:ext uri="{BB962C8B-B14F-4D97-AF65-F5344CB8AC3E}">
        <p14:creationId xmlns:p14="http://schemas.microsoft.com/office/powerpoint/2010/main" val="2810898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乘法原理运用练习（一）</a:t>
            </a:r>
          </a:p>
        </p:txBody>
      </p:sp>
      <p:sp>
        <p:nvSpPr>
          <p:cNvPr id="2" name="文本框 1">
            <a:extLst>
              <a:ext uri="{FF2B5EF4-FFF2-40B4-BE49-F238E27FC236}">
                <a16:creationId xmlns:a16="http://schemas.microsoft.com/office/drawing/2014/main" id="{F83B88EE-2B2A-484A-96BD-1DC512D3E0C9}"/>
              </a:ext>
            </a:extLst>
          </p:cNvPr>
          <p:cNvSpPr txBox="1"/>
          <p:nvPr/>
        </p:nvSpPr>
        <p:spPr>
          <a:xfrm>
            <a:off x="1092015" y="1260794"/>
            <a:ext cx="4269392"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求解有多少数字不同的四位数</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238890-F3D5-4D98-8D91-E18B6B63564B}"/>
                  </a:ext>
                </a:extLst>
              </p:cNvPr>
              <p:cNvSpPr txBox="1"/>
              <p:nvPr/>
            </p:nvSpPr>
            <p:spPr>
              <a:xfrm>
                <a:off x="1115039" y="1845204"/>
                <a:ext cx="8995988" cy="2708434"/>
              </a:xfrm>
              <a:prstGeom prst="rect">
                <a:avLst/>
              </a:prstGeom>
              <a:solidFill>
                <a:schemeClr val="accent2">
                  <a:lumMod val="20000"/>
                  <a:lumOff val="80000"/>
                  <a:alpha val="25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确定个位、十位、百位和千位数字看做四个子任务，判断下面说法是否正确</a:t>
                </a:r>
              </a:p>
              <a:p>
                <a:pPr lvl="1">
                  <a:spcBef>
                    <a:spcPts val="600"/>
                  </a:spcBef>
                  <a:spcAft>
                    <a:spcPts val="600"/>
                  </a:spcAft>
                </a:pPr>
                <a:r>
                  <a:rPr lang="en-US" altLang="zh-CN" sz="2000" b="1">
                    <a:solidFill>
                      <a:schemeClr val="accent6">
                        <a:lumMod val="50000"/>
                      </a:schemeClr>
                    </a:solidFill>
                  </a:rPr>
                  <a:t>(1) </a:t>
                </a:r>
                <a:r>
                  <a:rPr lang="zh-CN" altLang="en-US" sz="2000" b="1">
                    <a:solidFill>
                      <a:schemeClr val="accent6">
                        <a:lumMod val="50000"/>
                      </a:schemeClr>
                    </a:solidFill>
                  </a:rPr>
                  <a:t>按确定个位、十位、百位、千位数字的顺序相继子任务间有相关性</a:t>
                </a:r>
              </a:p>
              <a:p>
                <a:pPr lvl="1">
                  <a:spcBef>
                    <a:spcPts val="600"/>
                  </a:spcBef>
                  <a:spcAft>
                    <a:spcPts val="600"/>
                  </a:spcAft>
                </a:pPr>
                <a:r>
                  <a:rPr lang="en-US" altLang="zh-CN" sz="2000" b="1">
                    <a:solidFill>
                      <a:schemeClr val="accent6">
                        <a:lumMod val="50000"/>
                      </a:schemeClr>
                    </a:solidFill>
                  </a:rPr>
                  <a:t>(2) </a:t>
                </a:r>
                <a:r>
                  <a:rPr lang="zh-CN" altLang="en-US" sz="2000" b="1">
                    <a:solidFill>
                      <a:schemeClr val="accent6">
                        <a:lumMod val="50000"/>
                      </a:schemeClr>
                    </a:solidFill>
                  </a:rPr>
                  <a:t>按确定千位、百位、十位、个位数字的顺序相继子任务间有相关性</a:t>
                </a:r>
              </a:p>
              <a:p>
                <a:pPr lvl="1">
                  <a:spcBef>
                    <a:spcPts val="600"/>
                  </a:spcBef>
                  <a:spcAft>
                    <a:spcPts val="600"/>
                  </a:spcAft>
                </a:pPr>
                <a:r>
                  <a:rPr lang="en-US" altLang="zh-CN" sz="2000" b="1">
                    <a:solidFill>
                      <a:schemeClr val="accent6">
                        <a:lumMod val="50000"/>
                      </a:schemeClr>
                    </a:solidFill>
                  </a:rPr>
                  <a:t>(3) </a:t>
                </a:r>
                <a:r>
                  <a:rPr lang="zh-CN" altLang="en-US" sz="2000" b="1">
                    <a:solidFill>
                      <a:schemeClr val="accent6">
                        <a:lumMod val="50000"/>
                      </a:schemeClr>
                    </a:solidFill>
                  </a:rPr>
                  <a:t>按确定个位、十位、百位、千位数字的顺序相继子任务间有独立性</a:t>
                </a:r>
              </a:p>
              <a:p>
                <a:pPr lvl="1">
                  <a:spcBef>
                    <a:spcPts val="600"/>
                  </a:spcBef>
                  <a:spcAft>
                    <a:spcPts val="600"/>
                  </a:spcAft>
                </a:pPr>
                <a:r>
                  <a:rPr lang="en-US" altLang="zh-CN" sz="2000" b="1">
                    <a:solidFill>
                      <a:schemeClr val="accent6">
                        <a:lumMod val="50000"/>
                      </a:schemeClr>
                    </a:solidFill>
                  </a:rPr>
                  <a:t>(4) </a:t>
                </a:r>
                <a:r>
                  <a:rPr lang="zh-CN" altLang="en-US" sz="2000" b="1">
                    <a:solidFill>
                      <a:schemeClr val="accent6">
                        <a:lumMod val="50000"/>
                      </a:schemeClr>
                    </a:solidFill>
                  </a:rPr>
                  <a:t>按确定千位、百位、十位、个位数字的顺序相继子任务间有独立性</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计数公式是：</a:t>
                </a:r>
                <a:r>
                  <a:rPr lang="zh-CN" altLang="en-US" sz="2000" b="1"/>
                  <a:t>  </a:t>
                </a:r>
                <a14:m>
                  <m:oMath xmlns:m="http://schemas.openxmlformats.org/officeDocument/2006/math">
                    <m:r>
                      <a:rPr lang="en-US" altLang="zh-CN" sz="2000" b="1" i="1" smtClean="0">
                        <a:solidFill>
                          <a:srgbClr val="C00000"/>
                        </a:solidFill>
                        <a:latin typeface="Cambria Math" panose="02040503050406030204" pitchFamily="18" charset="0"/>
                      </a:rPr>
                      <m:t>𝟗</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𝟗</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𝟖</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𝟕</m:t>
                    </m:r>
                  </m:oMath>
                </a14:m>
                <a:endParaRPr lang="en-US" altLang="zh-CN" sz="2000" b="1"/>
              </a:p>
            </p:txBody>
          </p:sp>
        </mc:Choice>
        <mc:Fallback xmlns="">
          <p:sp>
            <p:nvSpPr>
              <p:cNvPr id="3" name="文本框 2">
                <a:extLst>
                  <a:ext uri="{FF2B5EF4-FFF2-40B4-BE49-F238E27FC236}">
                    <a16:creationId xmlns:a16="http://schemas.microsoft.com/office/drawing/2014/main" id="{00238890-F3D5-4D98-8D91-E18B6B63564B}"/>
                  </a:ext>
                </a:extLst>
              </p:cNvPr>
              <p:cNvSpPr txBox="1">
                <a:spLocks noRot="1" noChangeAspect="1" noMove="1" noResize="1" noEditPoints="1" noAdjustHandles="1" noChangeArrowheads="1" noChangeShapeType="1" noTextEdit="1"/>
              </p:cNvSpPr>
              <p:nvPr/>
            </p:nvSpPr>
            <p:spPr>
              <a:xfrm>
                <a:off x="1115039" y="1845204"/>
                <a:ext cx="8995988" cy="2708434"/>
              </a:xfrm>
              <a:prstGeom prst="rect">
                <a:avLst/>
              </a:prstGeom>
              <a:blipFill>
                <a:blip r:embed="rId2"/>
                <a:stretch>
                  <a:fillRect l="-745" t="-1351" b="-247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0321A8B4-D92E-404A-A617-FB079B9160E9}"/>
              </a:ext>
            </a:extLst>
          </p:cNvPr>
          <p:cNvSpPr txBox="1"/>
          <p:nvPr/>
        </p:nvSpPr>
        <p:spPr>
          <a:xfrm>
            <a:off x="1115039" y="4676383"/>
            <a:ext cx="8788767" cy="1554272"/>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sz="2000" b="1">
                <a:solidFill>
                  <a:srgbClr val="C00000"/>
                </a:solidFill>
              </a:rPr>
              <a:t>相关性和独立性</a:t>
            </a:r>
          </a:p>
          <a:p>
            <a:pPr marL="342900" indent="-342900">
              <a:spcBef>
                <a:spcPts val="600"/>
              </a:spcBef>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因为要求四位数的各位数字不同，因此无论按怎样顺序考虑都具有相关性</a:t>
            </a:r>
          </a:p>
          <a:p>
            <a:pPr marL="342900" indent="-342900">
              <a:spcBef>
                <a:spcPts val="600"/>
              </a:spcBef>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先确定个位或十位或百位，则它们是否选</a:t>
            </a:r>
            <a:r>
              <a:rPr lang="en-US" altLang="zh-CN" sz="2000" b="1">
                <a:solidFill>
                  <a:srgbClr val="002060"/>
                </a:solidFill>
                <a:latin typeface="楷体" panose="02010609060101010101" pitchFamily="49" charset="-122"/>
                <a:ea typeface="楷体" panose="02010609060101010101" pitchFamily="49" charset="-122"/>
              </a:rPr>
              <a:t>0</a:t>
            </a:r>
            <a:r>
              <a:rPr lang="zh-CN" altLang="en-US" sz="2000" b="1">
                <a:solidFill>
                  <a:srgbClr val="002060"/>
                </a:solidFill>
                <a:latin typeface="楷体" panose="02010609060101010101" pitchFamily="49" charset="-122"/>
                <a:ea typeface="楷体" panose="02010609060101010101" pitchFamily="49" charset="-122"/>
              </a:rPr>
              <a:t>会影响千位可选数字个数</a:t>
            </a:r>
          </a:p>
          <a:p>
            <a:pPr marL="800100" lvl="1" indent="-342900">
              <a:spcBef>
                <a:spcPts val="600"/>
              </a:spcBef>
              <a:buFont typeface="Arial" panose="020B0604020202020204" pitchFamily="34" charset="0"/>
              <a:buChar char="•"/>
            </a:pPr>
            <a:r>
              <a:rPr lang="zh-CN" altLang="en-US" b="1">
                <a:solidFill>
                  <a:schemeClr val="accent2">
                    <a:lumMod val="50000"/>
                  </a:schemeClr>
                </a:solidFill>
              </a:rPr>
              <a:t>因此只有先考虑</a:t>
            </a:r>
            <a:r>
              <a:rPr lang="zh-CN" altLang="en-US" b="1">
                <a:solidFill>
                  <a:srgbClr val="C00000"/>
                </a:solidFill>
              </a:rPr>
              <a:t>约束条件多的千位数字</a:t>
            </a:r>
            <a:r>
              <a:rPr lang="zh-CN" altLang="en-US" b="1">
                <a:solidFill>
                  <a:schemeClr val="accent2">
                    <a:lumMod val="50000"/>
                  </a:schemeClr>
                </a:solidFill>
              </a:rPr>
              <a:t>才会具有独立性</a:t>
            </a:r>
          </a:p>
        </p:txBody>
      </p:sp>
      <p:cxnSp>
        <p:nvCxnSpPr>
          <p:cNvPr id="11" name="直接连接符 10">
            <a:extLst>
              <a:ext uri="{FF2B5EF4-FFF2-40B4-BE49-F238E27FC236}">
                <a16:creationId xmlns:a16="http://schemas.microsoft.com/office/drawing/2014/main" id="{313E043B-A338-4091-89E1-8F16CA236D0B}"/>
              </a:ext>
            </a:extLst>
          </p:cNvPr>
          <p:cNvCxnSpPr/>
          <p:nvPr/>
        </p:nvCxnSpPr>
        <p:spPr>
          <a:xfrm>
            <a:off x="2703729" y="4440432"/>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BBAE374-3A51-4C09-ADA1-E339AE5A53D0}"/>
              </a:ext>
            </a:extLst>
          </p:cNvPr>
          <p:cNvCxnSpPr/>
          <p:nvPr/>
        </p:nvCxnSpPr>
        <p:spPr>
          <a:xfrm>
            <a:off x="3599490" y="4428372"/>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82E11C-EFB3-42F0-896E-211F7107ABC5}"/>
              </a:ext>
            </a:extLst>
          </p:cNvPr>
          <p:cNvCxnSpPr/>
          <p:nvPr/>
        </p:nvCxnSpPr>
        <p:spPr>
          <a:xfrm>
            <a:off x="4467842" y="4428372"/>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6983BD1-4347-44A8-A1CE-ADD05ECE0C25}"/>
              </a:ext>
            </a:extLst>
          </p:cNvPr>
          <p:cNvCxnSpPr/>
          <p:nvPr/>
        </p:nvCxnSpPr>
        <p:spPr>
          <a:xfrm>
            <a:off x="5303300" y="4441529"/>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473693EB-EDE4-4961-B89E-69842D799A64}"/>
              </a:ext>
            </a:extLst>
          </p:cNvPr>
          <p:cNvGrpSpPr/>
          <p:nvPr/>
        </p:nvGrpSpPr>
        <p:grpSpPr>
          <a:xfrm>
            <a:off x="1308401" y="2367861"/>
            <a:ext cx="415500" cy="1720034"/>
            <a:chOff x="1308401" y="2367861"/>
            <a:chExt cx="415500" cy="1720034"/>
          </a:xfrm>
        </p:grpSpPr>
        <p:sp>
          <p:nvSpPr>
            <p:cNvPr id="16" name="文本框 15">
              <a:extLst>
                <a:ext uri="{FF2B5EF4-FFF2-40B4-BE49-F238E27FC236}">
                  <a16:creationId xmlns:a16="http://schemas.microsoft.com/office/drawing/2014/main" id="{42496E6D-51EE-4A1D-BE3F-0AA29DCFC6A5}"/>
                </a:ext>
              </a:extLst>
            </p:cNvPr>
            <p:cNvSpPr txBox="1"/>
            <p:nvPr/>
          </p:nvSpPr>
          <p:spPr>
            <a:xfrm>
              <a:off x="1308402" y="2367861"/>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8" name="文本框 17">
              <a:extLst>
                <a:ext uri="{FF2B5EF4-FFF2-40B4-BE49-F238E27FC236}">
                  <a16:creationId xmlns:a16="http://schemas.microsoft.com/office/drawing/2014/main" id="{B3B2D9BB-8E0E-41ED-AE01-63E27B20FE96}"/>
                </a:ext>
              </a:extLst>
            </p:cNvPr>
            <p:cNvSpPr txBox="1"/>
            <p:nvPr/>
          </p:nvSpPr>
          <p:spPr>
            <a:xfrm>
              <a:off x="1308401" y="2812710"/>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9" name="文本框 18">
              <a:extLst>
                <a:ext uri="{FF2B5EF4-FFF2-40B4-BE49-F238E27FC236}">
                  <a16:creationId xmlns:a16="http://schemas.microsoft.com/office/drawing/2014/main" id="{14C76793-5CED-44B1-973F-D69732C614BD}"/>
                </a:ext>
              </a:extLst>
            </p:cNvPr>
            <p:cNvSpPr txBox="1"/>
            <p:nvPr/>
          </p:nvSpPr>
          <p:spPr>
            <a:xfrm>
              <a:off x="1308401" y="3718563"/>
              <a:ext cx="415499" cy="369332"/>
            </a:xfrm>
            <a:prstGeom prst="rect">
              <a:avLst/>
            </a:prstGeom>
            <a:noFill/>
          </p:spPr>
          <p:txBody>
            <a:bodyPr wrap="square" rtlCol="0">
              <a:spAutoFit/>
            </a:bodyPr>
            <a:lstStyle/>
            <a:p>
              <a:pPr algn="ctr"/>
              <a:r>
                <a:rPr lang="zh-CN" altLang="en-US">
                  <a:solidFill>
                    <a:srgbClr val="C00000"/>
                  </a:solidFill>
                </a:rPr>
                <a:t>✔</a:t>
              </a:r>
            </a:p>
          </p:txBody>
        </p:sp>
        <p:sp>
          <p:nvSpPr>
            <p:cNvPr id="20" name="文本框 19">
              <a:extLst>
                <a:ext uri="{FF2B5EF4-FFF2-40B4-BE49-F238E27FC236}">
                  <a16:creationId xmlns:a16="http://schemas.microsoft.com/office/drawing/2014/main" id="{B0C59DB5-B27F-4CFE-947D-713681424B60}"/>
                </a:ext>
              </a:extLst>
            </p:cNvPr>
            <p:cNvSpPr txBox="1"/>
            <p:nvPr/>
          </p:nvSpPr>
          <p:spPr>
            <a:xfrm>
              <a:off x="1308401" y="3252820"/>
              <a:ext cx="415498" cy="369332"/>
            </a:xfrm>
            <a:prstGeom prst="rect">
              <a:avLst/>
            </a:prstGeom>
            <a:noFill/>
          </p:spPr>
          <p:txBody>
            <a:bodyPr wrap="none" rtlCol="0">
              <a:spAutoFit/>
            </a:bodyPr>
            <a:lstStyle/>
            <a:p>
              <a:pPr algn="ctr"/>
              <a:r>
                <a:rPr lang="zh-CN" altLang="en-US">
                  <a:solidFill>
                    <a:srgbClr val="C00000"/>
                  </a:solidFill>
                </a:rPr>
                <a:t>✘</a:t>
              </a:r>
            </a:p>
          </p:txBody>
        </p:sp>
      </p:grpSp>
    </p:spTree>
    <p:extLst>
      <p:ext uri="{BB962C8B-B14F-4D97-AF65-F5344CB8AC3E}">
        <p14:creationId xmlns:p14="http://schemas.microsoft.com/office/powerpoint/2010/main" val="226221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乘法原理运用练习（二）</a:t>
            </a:r>
          </a:p>
        </p:txBody>
      </p:sp>
      <p:sp>
        <p:nvSpPr>
          <p:cNvPr id="2" name="文本框 1">
            <a:extLst>
              <a:ext uri="{FF2B5EF4-FFF2-40B4-BE49-F238E27FC236}">
                <a16:creationId xmlns:a16="http://schemas.microsoft.com/office/drawing/2014/main" id="{F83B88EE-2B2A-484A-96BD-1DC512D3E0C9}"/>
              </a:ext>
            </a:extLst>
          </p:cNvPr>
          <p:cNvSpPr txBox="1"/>
          <p:nvPr/>
        </p:nvSpPr>
        <p:spPr>
          <a:xfrm>
            <a:off x="1098592" y="1318806"/>
            <a:ext cx="4854875"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求解有多少数字不同的四位数奇数</a:t>
            </a:r>
          </a:p>
        </p:txBody>
      </p:sp>
      <p:sp>
        <p:nvSpPr>
          <p:cNvPr id="4" name="文本框 3">
            <a:extLst>
              <a:ext uri="{FF2B5EF4-FFF2-40B4-BE49-F238E27FC236}">
                <a16:creationId xmlns:a16="http://schemas.microsoft.com/office/drawing/2014/main" id="{0321A8B4-D92E-404A-A617-FB079B9160E9}"/>
              </a:ext>
            </a:extLst>
          </p:cNvPr>
          <p:cNvSpPr txBox="1"/>
          <p:nvPr/>
        </p:nvSpPr>
        <p:spPr>
          <a:xfrm>
            <a:off x="1098592" y="4008362"/>
            <a:ext cx="8788767" cy="2031325"/>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300"/>
              </a:spcAft>
            </a:pPr>
            <a:r>
              <a:rPr lang="zh-CN" altLang="en-US" sz="2000" b="1">
                <a:solidFill>
                  <a:srgbClr val="C00000"/>
                </a:solidFill>
              </a:rPr>
              <a:t>相关性和独立性</a:t>
            </a: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因为要求四位数的各位数字不同，因此无论按怎样顺序考虑都具有相关性</a:t>
            </a: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先确定千位数字，则千位所选数字是奇数数字会影响个位数字的可选个数</a:t>
            </a:r>
          </a:p>
          <a:p>
            <a:pPr marL="800100" lvl="1" indent="-342900">
              <a:spcBef>
                <a:spcPts val="600"/>
              </a:spcBef>
              <a:spcAft>
                <a:spcPts val="300"/>
              </a:spcAft>
              <a:buFont typeface="Arial" panose="020B0604020202020204" pitchFamily="34" charset="0"/>
              <a:buChar char="•"/>
            </a:pPr>
            <a:r>
              <a:rPr lang="zh-CN" altLang="en-US" b="1">
                <a:solidFill>
                  <a:schemeClr val="accent2">
                    <a:lumMod val="50000"/>
                  </a:schemeClr>
                </a:solidFill>
              </a:rPr>
              <a:t>而先确定个位数字，则因</a:t>
            </a:r>
            <a:r>
              <a:rPr lang="en-US" altLang="zh-CN" b="1">
                <a:solidFill>
                  <a:schemeClr val="accent2">
                    <a:lumMod val="50000"/>
                  </a:schemeClr>
                </a:solidFill>
              </a:rPr>
              <a:t>0</a:t>
            </a:r>
            <a:r>
              <a:rPr lang="zh-CN" altLang="en-US" b="1">
                <a:solidFill>
                  <a:schemeClr val="accent2">
                    <a:lumMod val="50000"/>
                  </a:schemeClr>
                </a:solidFill>
              </a:rPr>
              <a:t>不是奇数数字从而不影响千位数字的可选个数</a:t>
            </a:r>
            <a:endParaRPr lang="en-US" altLang="zh-CN" b="1">
              <a:solidFill>
                <a:schemeClr val="accent2">
                  <a:lumMod val="50000"/>
                </a:schemeClr>
              </a:solidFill>
            </a:endParaRPr>
          </a:p>
          <a:p>
            <a:pPr marL="800100" lvl="1" indent="-342900">
              <a:spcBef>
                <a:spcPts val="600"/>
              </a:spcBef>
              <a:spcAft>
                <a:spcPts val="300"/>
              </a:spcAft>
              <a:buFont typeface="Arial" panose="020B0604020202020204" pitchFamily="34" charset="0"/>
              <a:buChar char="•"/>
            </a:pPr>
            <a:r>
              <a:rPr lang="zh-CN" altLang="en-US" b="1">
                <a:solidFill>
                  <a:schemeClr val="accent2">
                    <a:lumMod val="50000"/>
                  </a:schemeClr>
                </a:solidFill>
              </a:rPr>
              <a:t>对个位数字的约束（不能是偶数数字）比对千位数字的约束（不能是</a:t>
            </a:r>
            <a:r>
              <a:rPr lang="en-US" altLang="zh-CN" b="1">
                <a:solidFill>
                  <a:schemeClr val="accent2">
                    <a:lumMod val="50000"/>
                  </a:schemeClr>
                </a:solidFill>
              </a:rPr>
              <a:t>0</a:t>
            </a:r>
            <a:r>
              <a:rPr lang="zh-CN" altLang="en-US" b="1">
                <a:solidFill>
                  <a:schemeClr val="accent2">
                    <a:lumMod val="50000"/>
                  </a:schemeClr>
                </a:solidFill>
              </a:rPr>
              <a:t>）更多</a:t>
            </a:r>
          </a:p>
        </p:txBody>
      </p:sp>
      <p:grpSp>
        <p:nvGrpSpPr>
          <p:cNvPr id="6" name="组合 5">
            <a:extLst>
              <a:ext uri="{FF2B5EF4-FFF2-40B4-BE49-F238E27FC236}">
                <a16:creationId xmlns:a16="http://schemas.microsoft.com/office/drawing/2014/main" id="{BDFCC1AA-B524-43DA-A4E6-EC56C31D3916}"/>
              </a:ext>
            </a:extLst>
          </p:cNvPr>
          <p:cNvGrpSpPr/>
          <p:nvPr/>
        </p:nvGrpSpPr>
        <p:grpSpPr>
          <a:xfrm>
            <a:off x="1098592" y="1915160"/>
            <a:ext cx="9259126" cy="1785104"/>
            <a:chOff x="1115038" y="1845204"/>
            <a:chExt cx="9259126" cy="1785104"/>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238890-F3D5-4D98-8D91-E18B6B63564B}"/>
                    </a:ext>
                  </a:extLst>
                </p:cNvPr>
                <p:cNvSpPr txBox="1"/>
                <p:nvPr/>
              </p:nvSpPr>
              <p:spPr>
                <a:xfrm>
                  <a:off x="1115038" y="1845204"/>
                  <a:ext cx="9259126" cy="1785104"/>
                </a:xfrm>
                <a:prstGeom prst="rect">
                  <a:avLst/>
                </a:prstGeom>
                <a:solidFill>
                  <a:schemeClr val="accent2">
                    <a:lumMod val="20000"/>
                    <a:lumOff val="80000"/>
                    <a:alpha val="25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确定个位、十位、百位和千位数字看做四个子任务，判断下面说法是否正确</a:t>
                  </a:r>
                </a:p>
                <a:p>
                  <a:pPr lvl="1">
                    <a:spcBef>
                      <a:spcPts val="600"/>
                    </a:spcBef>
                    <a:spcAft>
                      <a:spcPts val="600"/>
                    </a:spcAft>
                  </a:pPr>
                  <a:r>
                    <a:rPr lang="en-US" altLang="zh-CN" sz="2000" b="1">
                      <a:solidFill>
                        <a:schemeClr val="accent6">
                          <a:lumMod val="50000"/>
                        </a:schemeClr>
                      </a:solidFill>
                    </a:rPr>
                    <a:t>(1) </a:t>
                  </a:r>
                  <a:r>
                    <a:rPr lang="zh-CN" altLang="en-US" sz="2000" b="1">
                      <a:solidFill>
                        <a:schemeClr val="accent6">
                          <a:lumMod val="50000"/>
                        </a:schemeClr>
                      </a:solidFill>
                    </a:rPr>
                    <a:t>按确定千位、个位、百位、十位数字顺序进行，相继子任务间具有独立性</a:t>
                  </a:r>
                </a:p>
                <a:p>
                  <a:pPr lvl="1">
                    <a:spcBef>
                      <a:spcPts val="600"/>
                    </a:spcBef>
                    <a:spcAft>
                      <a:spcPts val="600"/>
                    </a:spcAft>
                  </a:pPr>
                  <a:r>
                    <a:rPr lang="en-US" altLang="zh-CN" sz="2000" b="1">
                      <a:solidFill>
                        <a:schemeClr val="accent6">
                          <a:lumMod val="50000"/>
                        </a:schemeClr>
                      </a:solidFill>
                    </a:rPr>
                    <a:t>(2) </a:t>
                  </a:r>
                  <a:r>
                    <a:rPr lang="zh-CN" altLang="en-US" sz="2000" b="1">
                      <a:solidFill>
                        <a:schemeClr val="accent6">
                          <a:lumMod val="50000"/>
                        </a:schemeClr>
                      </a:solidFill>
                    </a:rPr>
                    <a:t>按确定个位、千位、百位、十位数字顺序进行，相继子任务间具有独立性</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计数公式是：</a:t>
                  </a:r>
                  <a:r>
                    <a:rPr lang="zh-CN" altLang="en-US" sz="2000" b="1"/>
                    <a:t>  </a:t>
                  </a:r>
                  <a14:m>
                    <m:oMath xmlns:m="http://schemas.openxmlformats.org/officeDocument/2006/math">
                      <m:r>
                        <a:rPr lang="en-US" altLang="zh-CN" sz="2000" b="1" i="1" smtClean="0">
                          <a:solidFill>
                            <a:srgbClr val="C00000"/>
                          </a:solidFill>
                          <a:latin typeface="Cambria Math" panose="02040503050406030204" pitchFamily="18" charset="0"/>
                        </a:rPr>
                        <m:t>𝟗</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𝟗</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𝟖</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𝟕</m:t>
                      </m:r>
                    </m:oMath>
                  </a14:m>
                  <a:endParaRPr lang="en-US" altLang="zh-CN" sz="2000" b="1"/>
                </a:p>
              </p:txBody>
            </p:sp>
          </mc:Choice>
          <mc:Fallback xmlns="">
            <p:sp>
              <p:nvSpPr>
                <p:cNvPr id="3" name="文本框 2">
                  <a:extLst>
                    <a:ext uri="{FF2B5EF4-FFF2-40B4-BE49-F238E27FC236}">
                      <a16:creationId xmlns:a16="http://schemas.microsoft.com/office/drawing/2014/main" id="{00238890-F3D5-4D98-8D91-E18B6B63564B}"/>
                    </a:ext>
                  </a:extLst>
                </p:cNvPr>
                <p:cNvSpPr txBox="1">
                  <a:spLocks noRot="1" noChangeAspect="1" noMove="1" noResize="1" noEditPoints="1" noAdjustHandles="1" noChangeArrowheads="1" noChangeShapeType="1" noTextEdit="1"/>
                </p:cNvSpPr>
                <p:nvPr/>
              </p:nvSpPr>
              <p:spPr>
                <a:xfrm>
                  <a:off x="1115038" y="1845204"/>
                  <a:ext cx="9259126" cy="1785104"/>
                </a:xfrm>
                <a:prstGeom prst="rect">
                  <a:avLst/>
                </a:prstGeom>
                <a:blipFill>
                  <a:blip r:embed="rId2"/>
                  <a:stretch>
                    <a:fillRect l="-658" t="-1706" b="-4096"/>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313E043B-A338-4091-89E1-8F16CA236D0B}"/>
                </a:ext>
              </a:extLst>
            </p:cNvPr>
            <p:cNvCxnSpPr/>
            <p:nvPr/>
          </p:nvCxnSpPr>
          <p:spPr>
            <a:xfrm>
              <a:off x="2697151" y="3545767"/>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BBAE374-3A51-4C09-ADA1-E339AE5A53D0}"/>
                </a:ext>
              </a:extLst>
            </p:cNvPr>
            <p:cNvCxnSpPr/>
            <p:nvPr/>
          </p:nvCxnSpPr>
          <p:spPr>
            <a:xfrm>
              <a:off x="3592912" y="3533707"/>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82E11C-EFB3-42F0-896E-211F7107ABC5}"/>
                </a:ext>
              </a:extLst>
            </p:cNvPr>
            <p:cNvCxnSpPr/>
            <p:nvPr/>
          </p:nvCxnSpPr>
          <p:spPr>
            <a:xfrm>
              <a:off x="4461264" y="3533707"/>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6983BD1-4347-44A8-A1CE-ADD05ECE0C25}"/>
                </a:ext>
              </a:extLst>
            </p:cNvPr>
            <p:cNvCxnSpPr/>
            <p:nvPr/>
          </p:nvCxnSpPr>
          <p:spPr>
            <a:xfrm>
              <a:off x="5296722" y="3546864"/>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5025536F-2D2C-44FD-AC45-6F6AF08E5080}"/>
              </a:ext>
            </a:extLst>
          </p:cNvPr>
          <p:cNvSpPr txBox="1"/>
          <p:nvPr/>
        </p:nvSpPr>
        <p:spPr>
          <a:xfrm>
            <a:off x="2680705" y="3323175"/>
            <a:ext cx="480225" cy="276999"/>
          </a:xfrm>
          <a:prstGeom prst="rect">
            <a:avLst/>
          </a:prstGeom>
          <a:solidFill>
            <a:srgbClr val="FEF8F5"/>
          </a:solidFill>
        </p:spPr>
        <p:txBody>
          <a:bodyPr wrap="square" tIns="0" bIns="0" rtlCol="0">
            <a:spAutoFit/>
          </a:bodyPr>
          <a:lstStyle/>
          <a:p>
            <a:r>
              <a:rPr lang="en-US" altLang="zh-CN" b="1">
                <a:solidFill>
                  <a:srgbClr val="C00000"/>
                </a:solidFill>
              </a:rPr>
              <a:t>(1)</a:t>
            </a:r>
            <a:endParaRPr lang="zh-CN" altLang="en-US"/>
          </a:p>
        </p:txBody>
      </p:sp>
      <p:sp>
        <p:nvSpPr>
          <p:cNvPr id="21" name="文本框 20">
            <a:extLst>
              <a:ext uri="{FF2B5EF4-FFF2-40B4-BE49-F238E27FC236}">
                <a16:creationId xmlns:a16="http://schemas.microsoft.com/office/drawing/2014/main" id="{5ED1DA95-2A04-4B3C-96B4-74B6C4AD983E}"/>
              </a:ext>
            </a:extLst>
          </p:cNvPr>
          <p:cNvSpPr txBox="1"/>
          <p:nvPr/>
        </p:nvSpPr>
        <p:spPr>
          <a:xfrm>
            <a:off x="3569885" y="3323175"/>
            <a:ext cx="480225" cy="276999"/>
          </a:xfrm>
          <a:prstGeom prst="rect">
            <a:avLst/>
          </a:prstGeom>
          <a:solidFill>
            <a:srgbClr val="FEF8F5"/>
          </a:solidFill>
        </p:spPr>
        <p:txBody>
          <a:bodyPr wrap="square" tIns="0" bIns="0" rtlCol="0">
            <a:spAutoFit/>
          </a:bodyPr>
          <a:lstStyle/>
          <a:p>
            <a:r>
              <a:rPr lang="en-US" altLang="zh-CN" b="1">
                <a:solidFill>
                  <a:srgbClr val="C00000"/>
                </a:solidFill>
              </a:rPr>
              <a:t>(2)</a:t>
            </a:r>
            <a:endParaRPr lang="zh-CN" altLang="en-US"/>
          </a:p>
        </p:txBody>
      </p:sp>
      <p:sp>
        <p:nvSpPr>
          <p:cNvPr id="22" name="文本框 21">
            <a:extLst>
              <a:ext uri="{FF2B5EF4-FFF2-40B4-BE49-F238E27FC236}">
                <a16:creationId xmlns:a16="http://schemas.microsoft.com/office/drawing/2014/main" id="{1E3F05F4-5C10-457D-88BF-6AE7ECD30DF8}"/>
              </a:ext>
            </a:extLst>
          </p:cNvPr>
          <p:cNvSpPr txBox="1"/>
          <p:nvPr/>
        </p:nvSpPr>
        <p:spPr>
          <a:xfrm>
            <a:off x="4444266" y="3313738"/>
            <a:ext cx="480225" cy="276999"/>
          </a:xfrm>
          <a:prstGeom prst="rect">
            <a:avLst/>
          </a:prstGeom>
          <a:solidFill>
            <a:srgbClr val="FEF8F5"/>
          </a:solidFill>
        </p:spPr>
        <p:txBody>
          <a:bodyPr wrap="square" tIns="0" bIns="0" rtlCol="0">
            <a:spAutoFit/>
          </a:bodyPr>
          <a:lstStyle/>
          <a:p>
            <a:r>
              <a:rPr lang="en-US" altLang="zh-CN" b="1">
                <a:solidFill>
                  <a:srgbClr val="C00000"/>
                </a:solidFill>
              </a:rPr>
              <a:t>(3)</a:t>
            </a:r>
            <a:endParaRPr lang="zh-CN" altLang="en-US"/>
          </a:p>
        </p:txBody>
      </p:sp>
      <p:sp>
        <p:nvSpPr>
          <p:cNvPr id="23" name="文本框 22">
            <a:extLst>
              <a:ext uri="{FF2B5EF4-FFF2-40B4-BE49-F238E27FC236}">
                <a16:creationId xmlns:a16="http://schemas.microsoft.com/office/drawing/2014/main" id="{56140DDC-6434-415A-BC0F-95FA3C7F9CFC}"/>
              </a:ext>
            </a:extLst>
          </p:cNvPr>
          <p:cNvSpPr txBox="1"/>
          <p:nvPr/>
        </p:nvSpPr>
        <p:spPr>
          <a:xfrm>
            <a:off x="5247930" y="3323174"/>
            <a:ext cx="480225" cy="276999"/>
          </a:xfrm>
          <a:prstGeom prst="rect">
            <a:avLst/>
          </a:prstGeom>
          <a:solidFill>
            <a:srgbClr val="FEF8F5"/>
          </a:solidFill>
        </p:spPr>
        <p:txBody>
          <a:bodyPr wrap="square" tIns="0" bIns="0" rtlCol="0">
            <a:spAutoFit/>
          </a:bodyPr>
          <a:lstStyle/>
          <a:p>
            <a:r>
              <a:rPr lang="en-US" altLang="zh-CN" b="1">
                <a:solidFill>
                  <a:srgbClr val="C00000"/>
                </a:solidFill>
              </a:rPr>
              <a:t>(4)</a:t>
            </a:r>
            <a:endParaRPr lang="zh-CN" altLang="en-US"/>
          </a:p>
        </p:txBody>
      </p:sp>
    </p:spTree>
    <p:extLst>
      <p:ext uri="{BB962C8B-B14F-4D97-AF65-F5344CB8AC3E}">
        <p14:creationId xmlns:p14="http://schemas.microsoft.com/office/powerpoint/2010/main" val="1069184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乘法原理运用练习（二）</a:t>
            </a:r>
          </a:p>
        </p:txBody>
      </p:sp>
      <p:sp>
        <p:nvSpPr>
          <p:cNvPr id="2" name="文本框 1">
            <a:extLst>
              <a:ext uri="{FF2B5EF4-FFF2-40B4-BE49-F238E27FC236}">
                <a16:creationId xmlns:a16="http://schemas.microsoft.com/office/drawing/2014/main" id="{F83B88EE-2B2A-484A-96BD-1DC512D3E0C9}"/>
              </a:ext>
            </a:extLst>
          </p:cNvPr>
          <p:cNvSpPr txBox="1"/>
          <p:nvPr/>
        </p:nvSpPr>
        <p:spPr>
          <a:xfrm>
            <a:off x="1098592" y="1318806"/>
            <a:ext cx="4854875"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求解有多少数字不同的四位数奇数</a:t>
            </a:r>
          </a:p>
        </p:txBody>
      </p:sp>
      <p:sp>
        <p:nvSpPr>
          <p:cNvPr id="4" name="文本框 3">
            <a:extLst>
              <a:ext uri="{FF2B5EF4-FFF2-40B4-BE49-F238E27FC236}">
                <a16:creationId xmlns:a16="http://schemas.microsoft.com/office/drawing/2014/main" id="{0321A8B4-D92E-404A-A617-FB079B9160E9}"/>
              </a:ext>
            </a:extLst>
          </p:cNvPr>
          <p:cNvSpPr txBox="1"/>
          <p:nvPr/>
        </p:nvSpPr>
        <p:spPr>
          <a:xfrm>
            <a:off x="1098592" y="4008362"/>
            <a:ext cx="8788767" cy="2031325"/>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300"/>
              </a:spcAft>
            </a:pPr>
            <a:r>
              <a:rPr lang="zh-CN" altLang="en-US" sz="2000" b="1">
                <a:solidFill>
                  <a:srgbClr val="C00000"/>
                </a:solidFill>
              </a:rPr>
              <a:t>相关性和独立性</a:t>
            </a: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因为要求四位数的各位数字不同，因此无论按怎样顺序考虑都具有相关性</a:t>
            </a: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先确定千位数字，则千位所选数字是奇数数字会影响个位数字的可选个数</a:t>
            </a:r>
          </a:p>
          <a:p>
            <a:pPr marL="800100" lvl="1" indent="-342900">
              <a:spcBef>
                <a:spcPts val="600"/>
              </a:spcBef>
              <a:spcAft>
                <a:spcPts val="300"/>
              </a:spcAft>
              <a:buFont typeface="Arial" panose="020B0604020202020204" pitchFamily="34" charset="0"/>
              <a:buChar char="•"/>
            </a:pPr>
            <a:r>
              <a:rPr lang="zh-CN" altLang="en-US" b="1">
                <a:solidFill>
                  <a:schemeClr val="accent2">
                    <a:lumMod val="50000"/>
                  </a:schemeClr>
                </a:solidFill>
              </a:rPr>
              <a:t>而先确定个位数字，则因</a:t>
            </a:r>
            <a:r>
              <a:rPr lang="en-US" altLang="zh-CN" b="1">
                <a:solidFill>
                  <a:schemeClr val="accent2">
                    <a:lumMod val="50000"/>
                  </a:schemeClr>
                </a:solidFill>
              </a:rPr>
              <a:t>0</a:t>
            </a:r>
            <a:r>
              <a:rPr lang="zh-CN" altLang="en-US" b="1">
                <a:solidFill>
                  <a:schemeClr val="accent2">
                    <a:lumMod val="50000"/>
                  </a:schemeClr>
                </a:solidFill>
              </a:rPr>
              <a:t>不是奇数数字从而不影响千位数字的可选个数</a:t>
            </a:r>
            <a:endParaRPr lang="en-US" altLang="zh-CN" b="1">
              <a:solidFill>
                <a:schemeClr val="accent2">
                  <a:lumMod val="50000"/>
                </a:schemeClr>
              </a:solidFill>
            </a:endParaRPr>
          </a:p>
          <a:p>
            <a:pPr marL="800100" lvl="1" indent="-342900">
              <a:spcBef>
                <a:spcPts val="600"/>
              </a:spcBef>
              <a:spcAft>
                <a:spcPts val="300"/>
              </a:spcAft>
              <a:buFont typeface="Arial" panose="020B0604020202020204" pitchFamily="34" charset="0"/>
              <a:buChar char="•"/>
            </a:pPr>
            <a:r>
              <a:rPr lang="zh-CN" altLang="en-US" b="1">
                <a:solidFill>
                  <a:schemeClr val="accent2">
                    <a:lumMod val="50000"/>
                  </a:schemeClr>
                </a:solidFill>
              </a:rPr>
              <a:t>对个位数字的约束（不能是偶数数字）比对千位数字的约束（不能是</a:t>
            </a:r>
            <a:r>
              <a:rPr lang="en-US" altLang="zh-CN" b="1">
                <a:solidFill>
                  <a:schemeClr val="accent2">
                    <a:lumMod val="50000"/>
                  </a:schemeClr>
                </a:solidFill>
              </a:rPr>
              <a:t>0</a:t>
            </a:r>
            <a:r>
              <a:rPr lang="zh-CN" altLang="en-US" b="1">
                <a:solidFill>
                  <a:schemeClr val="accent2">
                    <a:lumMod val="50000"/>
                  </a:schemeClr>
                </a:solidFill>
              </a:rPr>
              <a:t>）更多</a:t>
            </a:r>
          </a:p>
        </p:txBody>
      </p:sp>
      <p:grpSp>
        <p:nvGrpSpPr>
          <p:cNvPr id="6" name="组合 5">
            <a:extLst>
              <a:ext uri="{FF2B5EF4-FFF2-40B4-BE49-F238E27FC236}">
                <a16:creationId xmlns:a16="http://schemas.microsoft.com/office/drawing/2014/main" id="{BDFCC1AA-B524-43DA-A4E6-EC56C31D3916}"/>
              </a:ext>
            </a:extLst>
          </p:cNvPr>
          <p:cNvGrpSpPr/>
          <p:nvPr/>
        </p:nvGrpSpPr>
        <p:grpSpPr>
          <a:xfrm>
            <a:off x="1098592" y="1915160"/>
            <a:ext cx="9259126" cy="1785104"/>
            <a:chOff x="1115038" y="1845204"/>
            <a:chExt cx="9259126" cy="1785104"/>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238890-F3D5-4D98-8D91-E18B6B63564B}"/>
                    </a:ext>
                  </a:extLst>
                </p:cNvPr>
                <p:cNvSpPr txBox="1"/>
                <p:nvPr/>
              </p:nvSpPr>
              <p:spPr>
                <a:xfrm>
                  <a:off x="1115038" y="1845204"/>
                  <a:ext cx="9259126" cy="1785104"/>
                </a:xfrm>
                <a:prstGeom prst="rect">
                  <a:avLst/>
                </a:prstGeom>
                <a:solidFill>
                  <a:schemeClr val="accent2">
                    <a:lumMod val="20000"/>
                    <a:lumOff val="80000"/>
                    <a:alpha val="25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确定个位、十位、百位和千位数字看做四个子任务，判断下面说法是否正确</a:t>
                  </a:r>
                </a:p>
                <a:p>
                  <a:pPr lvl="1">
                    <a:spcBef>
                      <a:spcPts val="600"/>
                    </a:spcBef>
                    <a:spcAft>
                      <a:spcPts val="600"/>
                    </a:spcAft>
                  </a:pPr>
                  <a:r>
                    <a:rPr lang="en-US" altLang="zh-CN" sz="2000" b="1">
                      <a:solidFill>
                        <a:schemeClr val="accent6">
                          <a:lumMod val="50000"/>
                        </a:schemeClr>
                      </a:solidFill>
                    </a:rPr>
                    <a:t>(1) </a:t>
                  </a:r>
                  <a:r>
                    <a:rPr lang="zh-CN" altLang="en-US" sz="2000" b="1">
                      <a:solidFill>
                        <a:schemeClr val="accent6">
                          <a:lumMod val="50000"/>
                        </a:schemeClr>
                      </a:solidFill>
                    </a:rPr>
                    <a:t>按确定千位、个位、百位、十位数字顺序进行，相继子任务间具有独立性</a:t>
                  </a:r>
                </a:p>
                <a:p>
                  <a:pPr lvl="1">
                    <a:spcBef>
                      <a:spcPts val="600"/>
                    </a:spcBef>
                    <a:spcAft>
                      <a:spcPts val="600"/>
                    </a:spcAft>
                  </a:pPr>
                  <a:r>
                    <a:rPr lang="en-US" altLang="zh-CN" sz="2000" b="1">
                      <a:solidFill>
                        <a:schemeClr val="accent6">
                          <a:lumMod val="50000"/>
                        </a:schemeClr>
                      </a:solidFill>
                    </a:rPr>
                    <a:t>(2) </a:t>
                  </a:r>
                  <a:r>
                    <a:rPr lang="zh-CN" altLang="en-US" sz="2000" b="1">
                      <a:solidFill>
                        <a:schemeClr val="accent6">
                          <a:lumMod val="50000"/>
                        </a:schemeClr>
                      </a:solidFill>
                    </a:rPr>
                    <a:t>按确定个位、千位、百位、十位数字顺序进行，相继子任务间具有独立性</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计数公式是：</a:t>
                  </a:r>
                  <a:r>
                    <a:rPr lang="zh-CN" altLang="en-US" sz="2000" b="1"/>
                    <a:t>  </a:t>
                  </a:r>
                  <a14:m>
                    <m:oMath xmlns:m="http://schemas.openxmlformats.org/officeDocument/2006/math">
                      <m:r>
                        <a:rPr lang="en-US" altLang="zh-CN" sz="2000" b="1" i="1" smtClean="0">
                          <a:solidFill>
                            <a:srgbClr val="C00000"/>
                          </a:solidFill>
                          <a:latin typeface="Cambria Math" panose="02040503050406030204" pitchFamily="18" charset="0"/>
                        </a:rPr>
                        <m:t>𝟓</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𝟖</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𝟖</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m:t>
                      </m:r>
                    </m:oMath>
                  </a14:m>
                  <a:r>
                    <a:rPr lang="en-US" altLang="zh-CN" sz="2000" b="1">
                      <a:solidFill>
                        <a:srgbClr val="C00000"/>
                      </a:solidFill>
                    </a:rPr>
                    <a:t>   </a:t>
                  </a:r>
                  <a14:m>
                    <m:oMath xmlns:m="http://schemas.openxmlformats.org/officeDocument/2006/math">
                      <m:r>
                        <a:rPr lang="en-US" altLang="zh-CN" sz="2000" b="1" i="1" smtClean="0">
                          <a:solidFill>
                            <a:srgbClr val="C00000"/>
                          </a:solidFill>
                          <a:latin typeface="Cambria Math" panose="02040503050406030204" pitchFamily="18" charset="0"/>
                        </a:rPr>
                        <m:t>𝟕</m:t>
                      </m:r>
                    </m:oMath>
                  </a14:m>
                  <a:endParaRPr lang="en-US" altLang="zh-CN" sz="2000" b="1"/>
                </a:p>
              </p:txBody>
            </p:sp>
          </mc:Choice>
          <mc:Fallback xmlns="">
            <p:sp>
              <p:nvSpPr>
                <p:cNvPr id="3" name="文本框 2">
                  <a:extLst>
                    <a:ext uri="{FF2B5EF4-FFF2-40B4-BE49-F238E27FC236}">
                      <a16:creationId xmlns:a16="http://schemas.microsoft.com/office/drawing/2014/main" id="{00238890-F3D5-4D98-8D91-E18B6B63564B}"/>
                    </a:ext>
                  </a:extLst>
                </p:cNvPr>
                <p:cNvSpPr txBox="1">
                  <a:spLocks noRot="1" noChangeAspect="1" noMove="1" noResize="1" noEditPoints="1" noAdjustHandles="1" noChangeArrowheads="1" noChangeShapeType="1" noTextEdit="1"/>
                </p:cNvSpPr>
                <p:nvPr/>
              </p:nvSpPr>
              <p:spPr>
                <a:xfrm>
                  <a:off x="1115038" y="1845204"/>
                  <a:ext cx="9259126" cy="1785104"/>
                </a:xfrm>
                <a:prstGeom prst="rect">
                  <a:avLst/>
                </a:prstGeom>
                <a:blipFill>
                  <a:blip r:embed="rId2"/>
                  <a:stretch>
                    <a:fillRect l="-658" t="-1706" b="-4096"/>
                  </a:stretch>
                </a:blipFill>
              </p:spPr>
              <p:txBody>
                <a:bodyPr/>
                <a:lstStyle/>
                <a:p>
                  <a:r>
                    <a:rPr lang="zh-CN" altLang="en-US">
                      <a:noFill/>
                    </a:rPr>
                    <a:t> </a:t>
                  </a:r>
                </a:p>
              </p:txBody>
            </p:sp>
          </mc:Fallback>
        </mc:AlternateContent>
        <p:cxnSp>
          <p:nvCxnSpPr>
            <p:cNvPr id="11" name="直接连接符 10">
              <a:extLst>
                <a:ext uri="{FF2B5EF4-FFF2-40B4-BE49-F238E27FC236}">
                  <a16:creationId xmlns:a16="http://schemas.microsoft.com/office/drawing/2014/main" id="{313E043B-A338-4091-89E1-8F16CA236D0B}"/>
                </a:ext>
              </a:extLst>
            </p:cNvPr>
            <p:cNvCxnSpPr/>
            <p:nvPr/>
          </p:nvCxnSpPr>
          <p:spPr>
            <a:xfrm>
              <a:off x="2697151" y="3545767"/>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DBBAE374-3A51-4C09-ADA1-E339AE5A53D0}"/>
                </a:ext>
              </a:extLst>
            </p:cNvPr>
            <p:cNvCxnSpPr/>
            <p:nvPr/>
          </p:nvCxnSpPr>
          <p:spPr>
            <a:xfrm>
              <a:off x="3592912" y="3533707"/>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82E11C-EFB3-42F0-896E-211F7107ABC5}"/>
                </a:ext>
              </a:extLst>
            </p:cNvPr>
            <p:cNvCxnSpPr/>
            <p:nvPr/>
          </p:nvCxnSpPr>
          <p:spPr>
            <a:xfrm>
              <a:off x="4461264" y="3533707"/>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56983BD1-4347-44A8-A1CE-ADD05ECE0C25}"/>
                </a:ext>
              </a:extLst>
            </p:cNvPr>
            <p:cNvCxnSpPr/>
            <p:nvPr/>
          </p:nvCxnSpPr>
          <p:spPr>
            <a:xfrm>
              <a:off x="5296722" y="3546864"/>
              <a:ext cx="52298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3B2D9BB-8E0E-41ED-AE01-63E27B20FE96}"/>
                </a:ext>
              </a:extLst>
            </p:cNvPr>
            <p:cNvSpPr txBox="1"/>
            <p:nvPr/>
          </p:nvSpPr>
          <p:spPr>
            <a:xfrm>
              <a:off x="1308401" y="2812710"/>
              <a:ext cx="415499" cy="369332"/>
            </a:xfrm>
            <a:prstGeom prst="rect">
              <a:avLst/>
            </a:prstGeom>
            <a:noFill/>
          </p:spPr>
          <p:txBody>
            <a:bodyPr wrap="square" rtlCol="0">
              <a:spAutoFit/>
            </a:bodyPr>
            <a:lstStyle/>
            <a:p>
              <a:pPr algn="ctr"/>
              <a:r>
                <a:rPr lang="zh-CN" altLang="en-US">
                  <a:solidFill>
                    <a:srgbClr val="C00000"/>
                  </a:solidFill>
                </a:rPr>
                <a:t>✔</a:t>
              </a:r>
            </a:p>
          </p:txBody>
        </p:sp>
        <p:sp>
          <p:nvSpPr>
            <p:cNvPr id="20" name="文本框 19">
              <a:extLst>
                <a:ext uri="{FF2B5EF4-FFF2-40B4-BE49-F238E27FC236}">
                  <a16:creationId xmlns:a16="http://schemas.microsoft.com/office/drawing/2014/main" id="{B0C59DB5-B27F-4CFE-947D-713681424B60}"/>
                </a:ext>
              </a:extLst>
            </p:cNvPr>
            <p:cNvSpPr txBox="1"/>
            <p:nvPr/>
          </p:nvSpPr>
          <p:spPr>
            <a:xfrm>
              <a:off x="1308402" y="2350049"/>
              <a:ext cx="415498" cy="369332"/>
            </a:xfrm>
            <a:prstGeom prst="rect">
              <a:avLst/>
            </a:prstGeom>
            <a:noFill/>
          </p:spPr>
          <p:txBody>
            <a:bodyPr wrap="none" rtlCol="0">
              <a:spAutoFit/>
            </a:bodyPr>
            <a:lstStyle/>
            <a:p>
              <a:pPr algn="ctr"/>
              <a:r>
                <a:rPr lang="zh-CN" altLang="en-US">
                  <a:solidFill>
                    <a:srgbClr val="C00000"/>
                  </a:solidFill>
                </a:rPr>
                <a:t>✘</a:t>
              </a:r>
            </a:p>
          </p:txBody>
        </p:sp>
      </p:grpSp>
    </p:spTree>
    <p:extLst>
      <p:ext uri="{BB962C8B-B14F-4D97-AF65-F5344CB8AC3E}">
        <p14:creationId xmlns:p14="http://schemas.microsoft.com/office/powerpoint/2010/main" val="358944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加乘原理综合运用例子</a:t>
            </a:r>
          </a:p>
        </p:txBody>
      </p:sp>
      <p:sp>
        <p:nvSpPr>
          <p:cNvPr id="2" name="文本框 1">
            <a:extLst>
              <a:ext uri="{FF2B5EF4-FFF2-40B4-BE49-F238E27FC236}">
                <a16:creationId xmlns:a16="http://schemas.microsoft.com/office/drawing/2014/main" id="{EB09D9FD-D46A-4C54-9E48-9655465EF94B}"/>
              </a:ext>
            </a:extLst>
          </p:cNvPr>
          <p:cNvSpPr txBox="1"/>
          <p:nvPr/>
        </p:nvSpPr>
        <p:spPr>
          <a:xfrm>
            <a:off x="749939" y="1170958"/>
            <a:ext cx="7880944" cy="789255"/>
          </a:xfrm>
          <a:prstGeom prst="rect">
            <a:avLst/>
          </a:prstGeom>
          <a:solidFill>
            <a:schemeClr val="accent6">
              <a:lumMod val="20000"/>
              <a:lumOff val="80000"/>
              <a:alpha val="50000"/>
            </a:schemeClr>
          </a:solidFill>
        </p:spPr>
        <p:txBody>
          <a:bodyPr wrap="square" rtlCol="0">
            <a:spAutoFit/>
          </a:bodyPr>
          <a:lstStyle/>
          <a:p>
            <a:pPr>
              <a:lnSpc>
                <a:spcPts val="2800"/>
              </a:lnSpc>
            </a:pPr>
            <a:r>
              <a:rPr lang="zh-CN" altLang="en-US" sz="2000" b="1">
                <a:solidFill>
                  <a:srgbClr val="002060"/>
                </a:solidFill>
                <a:latin typeface="楷体" panose="02010609060101010101" pitchFamily="49" charset="-122"/>
                <a:ea typeface="楷体" panose="02010609060101010101" pitchFamily="49" charset="-122"/>
              </a:rPr>
              <a:t>计算机学院有计算机系统、计算机软件和计算机应用三个专业的学生，三个专业分别有</a:t>
            </a:r>
            <a:r>
              <a:rPr lang="en-US" altLang="zh-CN" sz="2000" b="1">
                <a:solidFill>
                  <a:srgbClr val="002060"/>
                </a:solidFill>
                <a:latin typeface="楷体" panose="02010609060101010101" pitchFamily="49" charset="-122"/>
                <a:ea typeface="楷体" panose="02010609060101010101" pitchFamily="49" charset="-122"/>
              </a:rPr>
              <a:t>20</a:t>
            </a:r>
            <a:r>
              <a:rPr lang="zh-CN" altLang="en-US" sz="2000" b="1">
                <a:solidFill>
                  <a:srgbClr val="002060"/>
                </a:solidFill>
                <a:latin typeface="楷体" panose="02010609060101010101" pitchFamily="49" charset="-122"/>
                <a:ea typeface="楷体" panose="02010609060101010101" pitchFamily="49" charset="-122"/>
              </a:rPr>
              <a:t>、</a:t>
            </a:r>
            <a:r>
              <a:rPr lang="en-US" altLang="zh-CN" sz="2000" b="1">
                <a:solidFill>
                  <a:srgbClr val="002060"/>
                </a:solidFill>
                <a:latin typeface="楷体" panose="02010609060101010101" pitchFamily="49" charset="-122"/>
                <a:ea typeface="楷体" panose="02010609060101010101" pitchFamily="49" charset="-122"/>
              </a:rPr>
              <a:t>35</a:t>
            </a:r>
            <a:r>
              <a:rPr lang="zh-CN" altLang="en-US" sz="2000" b="1">
                <a:solidFill>
                  <a:srgbClr val="002060"/>
                </a:solidFill>
                <a:latin typeface="楷体" panose="02010609060101010101" pitchFamily="49" charset="-122"/>
                <a:ea typeface="楷体" panose="02010609060101010101" pitchFamily="49" charset="-122"/>
              </a:rPr>
              <a:t>和</a:t>
            </a:r>
            <a:r>
              <a:rPr lang="en-US" altLang="zh-CN" sz="2000" b="1">
                <a:solidFill>
                  <a:srgbClr val="002060"/>
                </a:solidFill>
                <a:latin typeface="楷体" panose="02010609060101010101" pitchFamily="49" charset="-122"/>
                <a:ea typeface="楷体" panose="02010609060101010101" pitchFamily="49" charset="-122"/>
              </a:rPr>
              <a:t>45</a:t>
            </a:r>
            <a:r>
              <a:rPr lang="zh-CN" altLang="en-US" sz="2000" b="1">
                <a:solidFill>
                  <a:srgbClr val="002060"/>
                </a:solidFill>
                <a:latin typeface="楷体" panose="02010609060101010101" pitchFamily="49" charset="-122"/>
                <a:ea typeface="楷体" panose="02010609060101010101" pitchFamily="49" charset="-122"/>
              </a:rPr>
              <a:t>位学生，每个学生都可任职学生会</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73D21FA-A20E-44E5-9A35-18447A16F0CF}"/>
                  </a:ext>
                </a:extLst>
              </p:cNvPr>
              <p:cNvSpPr txBox="1"/>
              <p:nvPr/>
            </p:nvSpPr>
            <p:spPr>
              <a:xfrm>
                <a:off x="749939" y="2123195"/>
                <a:ext cx="7012593" cy="823302"/>
              </a:xfrm>
              <a:prstGeom prst="rect">
                <a:avLst/>
              </a:prstGeom>
              <a:solidFill>
                <a:srgbClr val="F7F2ED"/>
              </a:solidFill>
            </p:spPr>
            <p:txBody>
              <a:bodyPr wrap="square" rtlCol="0">
                <a:spAutoFit/>
              </a:bodyPr>
              <a:lstStyle/>
              <a:p>
                <a:pPr>
                  <a:spcBef>
                    <a:spcPts val="600"/>
                  </a:spcBef>
                  <a:spcAft>
                    <a:spcPts val="300"/>
                  </a:spcAft>
                </a:pPr>
                <a:r>
                  <a:rPr lang="zh-CN" altLang="en-US" sz="2000" b="1">
                    <a:solidFill>
                      <a:schemeClr val="accent6">
                        <a:lumMod val="50000"/>
                      </a:schemeClr>
                    </a:solidFill>
                  </a:rPr>
                  <a:t>现在要推选一位学生任学生会主席，有多少种推选方法？</a:t>
                </a:r>
              </a:p>
              <a:p>
                <a:pPr marL="342900" indent="-342900">
                  <a:spcBef>
                    <a:spcPts val="600"/>
                  </a:spcBef>
                  <a:spcAft>
                    <a:spcPts val="3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使用</a:t>
                </a:r>
                <a:r>
                  <a:rPr lang="zh-CN" altLang="en-US" sz="2000" b="1">
                    <a:solidFill>
                      <a:srgbClr val="C00000"/>
                    </a:solidFill>
                    <a:latin typeface="+mn-ea"/>
                  </a:rPr>
                  <a:t>加法原理</a:t>
                </a:r>
                <a:r>
                  <a:rPr lang="zh-CN" altLang="en-US" sz="2000" b="1">
                    <a:solidFill>
                      <a:schemeClr val="accent2">
                        <a:lumMod val="50000"/>
                      </a:schemeClr>
                    </a:solidFill>
                    <a:latin typeface="楷体" panose="02010609060101010101" pitchFamily="49" charset="-122"/>
                    <a:ea typeface="楷体" panose="02010609060101010101" pitchFamily="49" charset="-122"/>
                  </a:rPr>
                  <a:t>计数，共有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𝟐𝟎</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𝟑𝟓</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𝟒𝟓</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种推选方法</a:t>
                </a:r>
              </a:p>
            </p:txBody>
          </p:sp>
        </mc:Choice>
        <mc:Fallback xmlns="">
          <p:sp>
            <p:nvSpPr>
              <p:cNvPr id="3" name="文本框 2">
                <a:extLst>
                  <a:ext uri="{FF2B5EF4-FFF2-40B4-BE49-F238E27FC236}">
                    <a16:creationId xmlns:a16="http://schemas.microsoft.com/office/drawing/2014/main" id="{373D21FA-A20E-44E5-9A35-18447A16F0CF}"/>
                  </a:ext>
                </a:extLst>
              </p:cNvPr>
              <p:cNvSpPr txBox="1">
                <a:spLocks noRot="1" noChangeAspect="1" noMove="1" noResize="1" noEditPoints="1" noAdjustHandles="1" noChangeArrowheads="1" noChangeShapeType="1" noTextEdit="1"/>
              </p:cNvSpPr>
              <p:nvPr/>
            </p:nvSpPr>
            <p:spPr>
              <a:xfrm>
                <a:off x="749939" y="2123195"/>
                <a:ext cx="7012593" cy="823302"/>
              </a:xfrm>
              <a:prstGeom prst="rect">
                <a:avLst/>
              </a:prstGeom>
              <a:blipFill>
                <a:blip r:embed="rId2"/>
                <a:stretch>
                  <a:fillRect l="-870" t="-3704" b="-125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9A871EA-3FB2-4379-BA2A-3AA6053C5B29}"/>
                  </a:ext>
                </a:extLst>
              </p:cNvPr>
              <p:cNvSpPr txBox="1"/>
              <p:nvPr/>
            </p:nvSpPr>
            <p:spPr>
              <a:xfrm>
                <a:off x="749939" y="3087593"/>
                <a:ext cx="8269071" cy="1246495"/>
              </a:xfrm>
              <a:prstGeom prst="rect">
                <a:avLst/>
              </a:prstGeom>
              <a:solidFill>
                <a:srgbClr val="F0E5DC">
                  <a:alpha val="50000"/>
                </a:srgbClr>
              </a:solidFill>
            </p:spPr>
            <p:txBody>
              <a:bodyPr wrap="square" rtlCol="0">
                <a:spAutoFit/>
              </a:bodyPr>
              <a:lstStyle/>
              <a:p>
                <a:pPr>
                  <a:spcBef>
                    <a:spcPts val="600"/>
                  </a:spcBef>
                  <a:spcAft>
                    <a:spcPts val="300"/>
                  </a:spcAft>
                </a:pPr>
                <a:r>
                  <a:rPr lang="zh-CN" altLang="en-US" sz="2000" b="1">
                    <a:solidFill>
                      <a:schemeClr val="accent6">
                        <a:lumMod val="50000"/>
                      </a:schemeClr>
                    </a:solidFill>
                  </a:rPr>
                  <a:t>若要推选一位学生任学生会主席，另一位任副主席，有多少种推选方法？</a:t>
                </a:r>
              </a:p>
              <a:p>
                <a:pPr marL="342900" indent="-342900">
                  <a:spcBef>
                    <a:spcPts val="600"/>
                  </a:spcBef>
                  <a:spcAft>
                    <a:spcPts val="3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将确定主席、确定副主席看做两个相继的任务，任务之间是</a:t>
                </a:r>
                <a:r>
                  <a:rPr lang="zh-CN" altLang="en-US" sz="2000" b="1">
                    <a:solidFill>
                      <a:srgbClr val="C00000"/>
                    </a:solidFill>
                    <a:latin typeface="+mn-ea"/>
                  </a:rPr>
                  <a:t>独立</a:t>
                </a:r>
                <a:r>
                  <a:rPr lang="zh-CN" altLang="en-US" sz="2000" b="1">
                    <a:solidFill>
                      <a:schemeClr val="accent2">
                        <a:lumMod val="50000"/>
                      </a:schemeClr>
                    </a:solidFill>
                    <a:latin typeface="楷体" panose="02010609060101010101" pitchFamily="49" charset="-122"/>
                    <a:ea typeface="楷体" panose="02010609060101010101" pitchFamily="49" charset="-122"/>
                  </a:rPr>
                  <a:t>的</a:t>
                </a:r>
              </a:p>
              <a:p>
                <a:pPr marL="342900" indent="-342900">
                  <a:spcBef>
                    <a:spcPts val="600"/>
                  </a:spcBef>
                  <a:spcAft>
                    <a:spcPts val="3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可</a:t>
                </a:r>
                <a:r>
                  <a:rPr lang="zh-CN" altLang="en-US" sz="2000" b="1">
                    <a:solidFill>
                      <a:srgbClr val="C00000"/>
                    </a:solidFill>
                    <a:latin typeface="+mn-ea"/>
                  </a:rPr>
                  <a:t>直接运用乘法原理</a:t>
                </a:r>
                <a:r>
                  <a:rPr lang="zh-CN" altLang="en-US" sz="2000" b="1">
                    <a:solidFill>
                      <a:schemeClr val="accent2">
                        <a:lumMod val="50000"/>
                      </a:schemeClr>
                    </a:solidFill>
                    <a:latin typeface="楷体" panose="02010609060101010101" pitchFamily="49" charset="-122"/>
                    <a:ea typeface="楷体" panose="02010609060101010101" pitchFamily="49" charset="-122"/>
                  </a:rPr>
                  <a:t>，共有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𝟏𝟎𝟎</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𝟗𝟗</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𝟗𝟗𝟎𝟎</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种推选方法</a:t>
                </a:r>
              </a:p>
            </p:txBody>
          </p:sp>
        </mc:Choice>
        <mc:Fallback xmlns="">
          <p:sp>
            <p:nvSpPr>
              <p:cNvPr id="4" name="文本框 3">
                <a:extLst>
                  <a:ext uri="{FF2B5EF4-FFF2-40B4-BE49-F238E27FC236}">
                    <a16:creationId xmlns:a16="http://schemas.microsoft.com/office/drawing/2014/main" id="{E9A871EA-3FB2-4379-BA2A-3AA6053C5B29}"/>
                  </a:ext>
                </a:extLst>
              </p:cNvPr>
              <p:cNvSpPr txBox="1">
                <a:spLocks noRot="1" noChangeAspect="1" noMove="1" noResize="1" noEditPoints="1" noAdjustHandles="1" noChangeArrowheads="1" noChangeShapeType="1" noTextEdit="1"/>
              </p:cNvSpPr>
              <p:nvPr/>
            </p:nvSpPr>
            <p:spPr>
              <a:xfrm>
                <a:off x="749939" y="3087593"/>
                <a:ext cx="8269071" cy="1246495"/>
              </a:xfrm>
              <a:prstGeom prst="rect">
                <a:avLst/>
              </a:prstGeom>
              <a:blipFill>
                <a:blip r:embed="rId3"/>
                <a:stretch>
                  <a:fillRect l="-737" t="-2439" r="-1327" b="-78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E3C94C8-10E4-4990-8560-0A1607A8B068}"/>
                  </a:ext>
                </a:extLst>
              </p:cNvPr>
              <p:cNvSpPr txBox="1"/>
              <p:nvPr/>
            </p:nvSpPr>
            <p:spPr>
              <a:xfrm>
                <a:off x="749939" y="4475184"/>
                <a:ext cx="8992697" cy="1669688"/>
              </a:xfrm>
              <a:prstGeom prst="rect">
                <a:avLst/>
              </a:prstGeom>
              <a:solidFill>
                <a:schemeClr val="accent2">
                  <a:lumMod val="20000"/>
                  <a:lumOff val="80000"/>
                  <a:alpha val="50000"/>
                </a:schemeClr>
              </a:solidFill>
            </p:spPr>
            <p:txBody>
              <a:bodyPr wrap="square" rtlCol="0">
                <a:spAutoFit/>
              </a:bodyPr>
              <a:lstStyle/>
              <a:p>
                <a:pPr>
                  <a:spcBef>
                    <a:spcPts val="600"/>
                  </a:spcBef>
                  <a:spcAft>
                    <a:spcPts val="300"/>
                  </a:spcAft>
                </a:pPr>
                <a:r>
                  <a:rPr lang="zh-CN" altLang="en-US" sz="2000" b="1">
                    <a:solidFill>
                      <a:schemeClr val="accent6">
                        <a:lumMod val="50000"/>
                      </a:schemeClr>
                    </a:solidFill>
                  </a:rPr>
                  <a:t>若要求任学生会主席和副主席的学生来自不同专业，则有多少种推选方法？</a:t>
                </a:r>
              </a:p>
              <a:p>
                <a:pPr marL="342900" indent="-342900">
                  <a:spcBef>
                    <a:spcPts val="600"/>
                  </a:spcBef>
                  <a:spcAft>
                    <a:spcPts val="3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将确定主席、确定副主席看做两个相继的任务，任务之间</a:t>
                </a:r>
                <a:r>
                  <a:rPr lang="zh-CN" altLang="en-US" sz="2000" b="1">
                    <a:solidFill>
                      <a:srgbClr val="C00000"/>
                    </a:solidFill>
                    <a:latin typeface="+mn-ea"/>
                  </a:rPr>
                  <a:t>不独立</a:t>
                </a:r>
              </a:p>
              <a:p>
                <a:pPr marL="342900" indent="-342900">
                  <a:spcBef>
                    <a:spcPts val="600"/>
                  </a:spcBef>
                  <a:spcAft>
                    <a:spcPts val="3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根据主席来自的专业进行</a:t>
                </a:r>
                <a:r>
                  <a:rPr lang="zh-CN" altLang="en-US" sz="2000" b="1">
                    <a:solidFill>
                      <a:srgbClr val="C00000"/>
                    </a:solidFill>
                    <a:latin typeface="+mn-ea"/>
                  </a:rPr>
                  <a:t>分类</a:t>
                </a:r>
                <a:r>
                  <a:rPr lang="zh-CN" altLang="en-US" sz="2000" b="1">
                    <a:solidFill>
                      <a:schemeClr val="accent2">
                        <a:lumMod val="50000"/>
                      </a:schemeClr>
                    </a:solidFill>
                    <a:latin typeface="楷体" panose="02010609060101010101" pitchFamily="49" charset="-122"/>
                    <a:ea typeface="楷体" panose="02010609060101010101" pitchFamily="49" charset="-122"/>
                  </a:rPr>
                  <a:t>，分类处理后，每个类别中任务之间有独立性</a:t>
                </a:r>
              </a:p>
              <a:p>
                <a:pPr marL="342900" indent="-342900">
                  <a:spcBef>
                    <a:spcPts val="600"/>
                  </a:spcBef>
                  <a:spcAft>
                    <a:spcPts val="3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共有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𝟐𝟎</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d>
                      <m:dPr>
                        <m:ctrlPr>
                          <a:rPr lang="en-US" altLang="zh-CN" sz="20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𝟑𝟓</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𝟒𝟎</m:t>
                        </m:r>
                      </m:e>
                    </m:d>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𝟑𝟓</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d>
                      <m:dPr>
                        <m:ctrlPr>
                          <a:rPr lang="en-US" altLang="zh-CN" sz="20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𝟐𝟎</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𝟒𝟎</m:t>
                        </m:r>
                      </m:e>
                    </m:d>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𝟒𝟎</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d>
                      <m:dPr>
                        <m:ctrlPr>
                          <a:rPr lang="en-US" altLang="zh-CN" sz="2000"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𝟐𝟎</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𝟒𝟎</m:t>
                        </m:r>
                      </m:e>
                    </m:d>
                  </m:oMath>
                </a14:m>
                <a:r>
                  <a:rPr lang="zh-CN" altLang="en-US" sz="2000" b="1">
                    <a:solidFill>
                      <a:schemeClr val="accent2">
                        <a:lumMod val="50000"/>
                      </a:schemeClr>
                    </a:solidFill>
                    <a:latin typeface="楷体" panose="02010609060101010101" pitchFamily="49" charset="-122"/>
                    <a:ea typeface="楷体" panose="02010609060101010101" pitchFamily="49" charset="-122"/>
                  </a:rPr>
                  <a:t>种推选方案</a:t>
                </a:r>
              </a:p>
            </p:txBody>
          </p:sp>
        </mc:Choice>
        <mc:Fallback xmlns="">
          <p:sp>
            <p:nvSpPr>
              <p:cNvPr id="6" name="文本框 5">
                <a:extLst>
                  <a:ext uri="{FF2B5EF4-FFF2-40B4-BE49-F238E27FC236}">
                    <a16:creationId xmlns:a16="http://schemas.microsoft.com/office/drawing/2014/main" id="{6E3C94C8-10E4-4990-8560-0A1607A8B068}"/>
                  </a:ext>
                </a:extLst>
              </p:cNvPr>
              <p:cNvSpPr txBox="1">
                <a:spLocks noRot="1" noChangeAspect="1" noMove="1" noResize="1" noEditPoints="1" noAdjustHandles="1" noChangeArrowheads="1" noChangeShapeType="1" noTextEdit="1"/>
              </p:cNvSpPr>
              <p:nvPr/>
            </p:nvSpPr>
            <p:spPr>
              <a:xfrm>
                <a:off x="749939" y="4475184"/>
                <a:ext cx="8992697" cy="1669688"/>
              </a:xfrm>
              <a:prstGeom prst="rect">
                <a:avLst/>
              </a:prstGeom>
              <a:blipFill>
                <a:blip r:embed="rId4"/>
                <a:stretch>
                  <a:fillRect l="-678" t="-1825" r="-542" b="-5109"/>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7DFFA91-840E-46CB-9590-F83184473C1F}"/>
              </a:ext>
            </a:extLst>
          </p:cNvPr>
          <p:cNvSpPr txBox="1"/>
          <p:nvPr/>
        </p:nvSpPr>
        <p:spPr>
          <a:xfrm>
            <a:off x="9144000" y="2123195"/>
            <a:ext cx="2552426" cy="2000676"/>
          </a:xfrm>
          <a:prstGeom prst="rect">
            <a:avLst/>
          </a:prstGeom>
          <a:solidFill>
            <a:schemeClr val="accent4">
              <a:lumMod val="20000"/>
              <a:lumOff val="80000"/>
            </a:schemeClr>
          </a:solidFill>
        </p:spPr>
        <p:txBody>
          <a:bodyPr wrap="square" rtlCol="0">
            <a:spAutoFit/>
          </a:bodyPr>
          <a:lstStyle/>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求解计数问题结果数值大又不允许使用计算器时可不写出最后结果</a:t>
            </a: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但必须写出计数方法和相应计数公式，不能只给出最后结果</a:t>
            </a:r>
          </a:p>
        </p:txBody>
      </p:sp>
    </p:spTree>
    <p:extLst>
      <p:ext uri="{BB962C8B-B14F-4D97-AF65-F5344CB8AC3E}">
        <p14:creationId xmlns:p14="http://schemas.microsoft.com/office/powerpoint/2010/main" val="765670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其他计数原理</a:t>
            </a:r>
          </a:p>
        </p:txBody>
      </p:sp>
      <p:grpSp>
        <p:nvGrpSpPr>
          <p:cNvPr id="18" name="组合 17">
            <a:extLst>
              <a:ext uri="{FF2B5EF4-FFF2-40B4-BE49-F238E27FC236}">
                <a16:creationId xmlns:a16="http://schemas.microsoft.com/office/drawing/2014/main" id="{C59AE0F0-6957-4753-8373-196DDB8AC080}"/>
              </a:ext>
            </a:extLst>
          </p:cNvPr>
          <p:cNvGrpSpPr/>
          <p:nvPr/>
        </p:nvGrpSpPr>
        <p:grpSpPr>
          <a:xfrm>
            <a:off x="623855" y="1484097"/>
            <a:ext cx="10944291" cy="1494576"/>
            <a:chOff x="574516" y="1543490"/>
            <a:chExt cx="10944291" cy="1494576"/>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8C7CD8D-5391-4323-A803-7FBB3E82DF80}"/>
                    </a:ext>
                  </a:extLst>
                </p:cNvPr>
                <p:cNvSpPr txBox="1"/>
                <p:nvPr/>
              </p:nvSpPr>
              <p:spPr>
                <a:xfrm>
                  <a:off x="574516" y="1543490"/>
                  <a:ext cx="6407379" cy="1494576"/>
                </a:xfrm>
                <a:prstGeom prst="rect">
                  <a:avLst/>
                </a:prstGeom>
                <a:solidFill>
                  <a:schemeClr val="accent2">
                    <a:lumMod val="20000"/>
                    <a:lumOff val="80000"/>
                    <a:alpha val="50000"/>
                  </a:schemeClr>
                </a:solidFill>
              </p:spPr>
              <p:txBody>
                <a:bodyPr wrap="square" rtlCol="0">
                  <a:spAutoFit/>
                </a:bodyPr>
                <a:lstStyle/>
                <a:p>
                  <a:pPr algn="ctr">
                    <a:spcBef>
                      <a:spcPts val="600"/>
                    </a:spcBef>
                  </a:pPr>
                  <a:r>
                    <a:rPr lang="zh-CN" altLang="en-US" sz="2000" b="1">
                      <a:solidFill>
                        <a:srgbClr val="C00000"/>
                      </a:solidFill>
                    </a:rPr>
                    <a:t>减法原理：</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r>
                        <a:rPr lang="en-US" altLang="zh-CN" sz="2000" b="1" i="1" smtClean="0">
                          <a:solidFill>
                            <a:srgbClr val="C00000"/>
                          </a:solidFill>
                          <a:latin typeface="Cambria Math" panose="02040503050406030204" pitchFamily="18" charset="0"/>
                        </a:rPr>
                        <m:t>| = |</m:t>
                      </m:r>
                      <m:r>
                        <a:rPr lang="en-US" altLang="zh-CN" sz="2000" b="1" i="1" smtClean="0">
                          <a:solidFill>
                            <a:srgbClr val="C00000"/>
                          </a:solidFill>
                          <a:latin typeface="Cambria Math" panose="02040503050406030204" pitchFamily="18" charset="0"/>
                        </a:rPr>
                        <m:t>𝑼</m:t>
                      </m:r>
                      <m:r>
                        <a:rPr lang="en-US" altLang="zh-CN" sz="2000" b="1" i="1" smtClean="0">
                          <a:solidFill>
                            <a:srgbClr val="C00000"/>
                          </a:solidFill>
                          <a:latin typeface="Cambria Math" panose="02040503050406030204" pitchFamily="18" charset="0"/>
                        </a:rPr>
                        <m:t>| − |</m:t>
                      </m:r>
                      <m:r>
                        <a:rPr lang="en-US" altLang="zh-CN" sz="2000" b="1" i="1" smtClean="0">
                          <a:solidFill>
                            <a:srgbClr val="C00000"/>
                          </a:solidFill>
                          <a:latin typeface="Cambria Math" panose="02040503050406030204" pitchFamily="18" charset="0"/>
                        </a:rPr>
                        <m:t>𝑼</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𝑺</m:t>
                      </m:r>
                      <m:r>
                        <a:rPr lang="en-US" altLang="zh-CN" sz="2000" b="1" i="1" smtClean="0">
                          <a:solidFill>
                            <a:srgbClr val="C00000"/>
                          </a:solidFill>
                          <a:latin typeface="Cambria Math" panose="02040503050406030204" pitchFamily="18" charset="0"/>
                        </a:rPr>
                        <m:t>|</m:t>
                      </m:r>
                    </m:oMath>
                  </a14:m>
                  <a:endParaRPr lang="en-US" altLang="zh-CN" sz="2000" b="1">
                    <a:solidFill>
                      <a:srgbClr val="C00000"/>
                    </a:solidFill>
                  </a:endParaRPr>
                </a:p>
                <a:p>
                  <a:pPr>
                    <a:spcBef>
                      <a:spcPts val="600"/>
                    </a:spcBef>
                  </a:pPr>
                  <a14:m>
                    <m:oMath xmlns:m="http://schemas.openxmlformats.org/officeDocument/2006/math">
                      <m:r>
                        <a:rPr lang="en-US" altLang="zh-CN" b="1" i="1" smtClean="0">
                          <a:solidFill>
                            <a:srgbClr val="002060"/>
                          </a:solidFill>
                          <a:latin typeface="Cambria Math" panose="02040503050406030204" pitchFamily="18" charset="0"/>
                        </a:rPr>
                        <m:t>𝑼</m:t>
                      </m:r>
                    </m:oMath>
                  </a14:m>
                  <a:r>
                    <a:rPr lang="zh-CN" altLang="en-US" b="1">
                      <a:solidFill>
                        <a:srgbClr val="002060"/>
                      </a:solidFill>
                      <a:latin typeface="楷体" panose="02010609060101010101" pitchFamily="49" charset="-122"/>
                      <a:ea typeface="楷体" panose="02010609060101010101" pitchFamily="49" charset="-122"/>
                    </a:rPr>
                    <a:t>是包含</a:t>
                  </a:r>
                  <a14:m>
                    <m:oMath xmlns:m="http://schemas.openxmlformats.org/officeDocument/2006/math">
                      <m:r>
                        <a:rPr lang="en-US" altLang="zh-CN" b="1" i="1" smtClean="0">
                          <a:solidFill>
                            <a:srgbClr val="002060"/>
                          </a:solidFill>
                          <a:latin typeface="Cambria Math" panose="02040503050406030204" pitchFamily="18" charset="0"/>
                        </a:rPr>
                        <m:t>𝑺</m:t>
                      </m:r>
                    </m:oMath>
                  </a14:m>
                  <a:r>
                    <a:rPr lang="zh-CN" altLang="en-US" b="1">
                      <a:solidFill>
                        <a:srgbClr val="002060"/>
                      </a:solidFill>
                      <a:latin typeface="楷体" panose="02010609060101010101" pitchFamily="49" charset="-122"/>
                      <a:ea typeface="楷体" panose="02010609060101010101" pitchFamily="49" charset="-122"/>
                    </a:rPr>
                    <a:t>的更大集合，可看做全集，</a:t>
                  </a:r>
                  <a14:m>
                    <m:oMath xmlns:m="http://schemas.openxmlformats.org/officeDocument/2006/math">
                      <m:r>
                        <a:rPr lang="en-US" altLang="zh-CN" b="1" i="1" smtClean="0">
                          <a:solidFill>
                            <a:srgbClr val="002060"/>
                          </a:solidFill>
                          <a:latin typeface="Cambria Math" panose="02040503050406030204" pitchFamily="18" charset="0"/>
                        </a:rPr>
                        <m:t>𝑼</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𝑺</m:t>
                      </m:r>
                      <m:r>
                        <a:rPr lang="en-US" altLang="zh-CN" b="1" i="1" smtClean="0">
                          <a:solidFill>
                            <a:srgbClr val="002060"/>
                          </a:solidFill>
                          <a:latin typeface="Cambria Math" panose="02040503050406030204" pitchFamily="18" charset="0"/>
                        </a:rPr>
                        <m:t>=</m:t>
                      </m:r>
                      <m:bar>
                        <m:barPr>
                          <m:pos m:val="top"/>
                          <m:ctrlPr>
                            <a:rPr lang="en-US" altLang="zh-CN" b="1" i="1" smtClean="0">
                              <a:solidFill>
                                <a:srgbClr val="002060"/>
                              </a:solidFill>
                              <a:latin typeface="Cambria Math" panose="02040503050406030204" pitchFamily="18" charset="0"/>
                            </a:rPr>
                          </m:ctrlPr>
                        </m:barPr>
                        <m:e>
                          <m:r>
                            <a:rPr lang="en-US" altLang="zh-CN" b="1" i="1" smtClean="0">
                              <a:solidFill>
                                <a:srgbClr val="002060"/>
                              </a:solidFill>
                              <a:latin typeface="Cambria Math" panose="02040503050406030204" pitchFamily="18" charset="0"/>
                            </a:rPr>
                            <m:t>𝑺</m:t>
                          </m:r>
                        </m:e>
                      </m:bar>
                    </m:oMath>
                  </a14:m>
                  <a:endParaRPr lang="en-US" altLang="zh-CN" b="1">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a:solidFill>
                        <a:schemeClr val="accent6">
                          <a:lumMod val="50000"/>
                        </a:schemeClr>
                      </a:solidFill>
                    </a:rPr>
                    <a:t>减法原理是加法原理的补原理，</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𝑼</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𝑺</m:t>
                      </m:r>
                    </m:oMath>
                  </a14:m>
                  <a:r>
                    <a:rPr lang="zh-CN" altLang="en-US" b="1">
                      <a:solidFill>
                        <a:schemeClr val="accent6">
                          <a:lumMod val="50000"/>
                        </a:schemeClr>
                      </a:solidFill>
                    </a:rPr>
                    <a:t>和</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𝑺</m:t>
                      </m:r>
                    </m:oMath>
                  </a14:m>
                  <a:r>
                    <a:rPr lang="zh-CN" altLang="en-US" b="1">
                      <a:solidFill>
                        <a:schemeClr val="accent6">
                          <a:lumMod val="50000"/>
                        </a:schemeClr>
                      </a:solidFill>
                    </a:rPr>
                    <a:t>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𝑼</m:t>
                      </m:r>
                    </m:oMath>
                  </a14:m>
                  <a:r>
                    <a:rPr lang="zh-CN" altLang="en-US" b="1">
                      <a:solidFill>
                        <a:schemeClr val="accent6">
                          <a:lumMod val="50000"/>
                        </a:schemeClr>
                      </a:solidFill>
                    </a:rPr>
                    <a:t>的一个划分</a:t>
                  </a:r>
                </a:p>
                <a:p>
                  <a:pPr marL="285750" indent="-285750">
                    <a:spcBef>
                      <a:spcPts val="600"/>
                    </a:spcBef>
                    <a:buFont typeface="Arial" panose="020B0604020202020204" pitchFamily="34" charset="0"/>
                    <a:buChar char="•"/>
                  </a:pPr>
                  <a:r>
                    <a:rPr lang="zh-CN" altLang="en-US" b="1">
                      <a:solidFill>
                        <a:schemeClr val="accent6">
                          <a:lumMod val="50000"/>
                        </a:schemeClr>
                      </a:solidFill>
                    </a:rPr>
                    <a:t>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𝑼</m:t>
                      </m:r>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rPr>
                    <a:t>和</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𝑼</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𝑺</m:t>
                      </m:r>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rPr>
                    <a:t>的计算比</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𝑺</m:t>
                      </m:r>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rPr>
                    <a:t>的计算更简单时适合用减法原理</a:t>
                  </a:r>
                </a:p>
              </p:txBody>
            </p:sp>
          </mc:Choice>
          <mc:Fallback xmlns="">
            <p:sp>
              <p:nvSpPr>
                <p:cNvPr id="2" name="文本框 1">
                  <a:extLst>
                    <a:ext uri="{FF2B5EF4-FFF2-40B4-BE49-F238E27FC236}">
                      <a16:creationId xmlns:a16="http://schemas.microsoft.com/office/drawing/2014/main" id="{68C7CD8D-5391-4323-A803-7FBB3E82DF80}"/>
                    </a:ext>
                  </a:extLst>
                </p:cNvPr>
                <p:cNvSpPr txBox="1">
                  <a:spLocks noRot="1" noChangeAspect="1" noMove="1" noResize="1" noEditPoints="1" noAdjustHandles="1" noChangeArrowheads="1" noChangeShapeType="1" noTextEdit="1"/>
                </p:cNvSpPr>
                <p:nvPr/>
              </p:nvSpPr>
              <p:spPr>
                <a:xfrm>
                  <a:off x="574516" y="1543490"/>
                  <a:ext cx="6407379" cy="1494576"/>
                </a:xfrm>
                <a:prstGeom prst="rect">
                  <a:avLst/>
                </a:prstGeom>
                <a:blipFill>
                  <a:blip r:embed="rId2"/>
                  <a:stretch>
                    <a:fillRect l="-571" t="-2033" r="-95" b="-528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08A2A16-CC1B-4369-BFA2-0B229A45F9FC}"/>
                </a:ext>
              </a:extLst>
            </p:cNvPr>
            <p:cNvSpPr txBox="1"/>
            <p:nvPr/>
          </p:nvSpPr>
          <p:spPr>
            <a:xfrm>
              <a:off x="7282306" y="1862342"/>
              <a:ext cx="4236501" cy="669863"/>
            </a:xfrm>
            <a:prstGeom prst="rect">
              <a:avLst/>
            </a:prstGeom>
            <a:solidFill>
              <a:schemeClr val="accent6">
                <a:lumMod val="20000"/>
                <a:lumOff val="80000"/>
                <a:alpha val="50000"/>
              </a:schemeClr>
            </a:solidFill>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b="1" dirty="0">
                  <a:solidFill>
                    <a:srgbClr val="002060"/>
                  </a:solidFill>
                  <a:latin typeface="楷体" panose="02010609060101010101" pitchFamily="49" charset="-122"/>
                  <a:ea typeface="楷体" panose="02010609060101010101" pitchFamily="49" charset="-122"/>
                </a:rPr>
                <a:t>来自相同专业主席副主席推选方法比来自不同专业的推选方法更容易计算</a:t>
              </a:r>
            </a:p>
          </p:txBody>
        </p:sp>
        <p:sp>
          <p:nvSpPr>
            <p:cNvPr id="13" name="箭头: 右 12">
              <a:extLst>
                <a:ext uri="{FF2B5EF4-FFF2-40B4-BE49-F238E27FC236}">
                  <a16:creationId xmlns:a16="http://schemas.microsoft.com/office/drawing/2014/main" id="{F7BE9926-97DA-4AFD-B179-446BA45B5012}"/>
                </a:ext>
              </a:extLst>
            </p:cNvPr>
            <p:cNvSpPr/>
            <p:nvPr/>
          </p:nvSpPr>
          <p:spPr>
            <a:xfrm>
              <a:off x="6981895" y="2213545"/>
              <a:ext cx="300412" cy="154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463A18B-3403-4712-8B9D-2CDD71CA6D62}"/>
              </a:ext>
            </a:extLst>
          </p:cNvPr>
          <p:cNvGrpSpPr/>
          <p:nvPr/>
        </p:nvGrpSpPr>
        <p:grpSpPr>
          <a:xfrm>
            <a:off x="624951" y="3562457"/>
            <a:ext cx="10943195" cy="830997"/>
            <a:chOff x="575613" y="3682722"/>
            <a:chExt cx="10943195" cy="83099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39253D0-186E-4FA7-923D-9A46FE723496}"/>
                    </a:ext>
                  </a:extLst>
                </p:cNvPr>
                <p:cNvSpPr txBox="1"/>
                <p:nvPr/>
              </p:nvSpPr>
              <p:spPr>
                <a:xfrm>
                  <a:off x="575613" y="3682722"/>
                  <a:ext cx="5802164" cy="830997"/>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000" b="1" dirty="0">
                      <a:solidFill>
                        <a:srgbClr val="C00000"/>
                      </a:solidFill>
                    </a:rPr>
                    <a:t>除法原理：</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r>
                            <a:rPr lang="en-US" altLang="zh-CN" sz="2000" b="1">
                              <a:solidFill>
                                <a:srgbClr val="C00000"/>
                              </a:solidFill>
                              <a:latin typeface="Cambria Math" panose="02040503050406030204" pitchFamily="18" charset="0"/>
                            </a:rPr>
                            <m:t>𝑇</m:t>
                          </m:r>
                        </m:e>
                      </m:d>
                      <m:r>
                        <a:rPr lang="en-US" altLang="zh-CN" sz="2000" b="1">
                          <a:solidFill>
                            <a:srgbClr val="C00000"/>
                          </a:solidFill>
                          <a:latin typeface="Cambria Math" panose="02040503050406030204" pitchFamily="18" charset="0"/>
                        </a:rPr>
                        <m:t>=|</m:t>
                      </m:r>
                      <m:r>
                        <a:rPr lang="en-US" altLang="zh-CN" sz="2000" b="1">
                          <a:solidFill>
                            <a:srgbClr val="C00000"/>
                          </a:solidFill>
                          <a:latin typeface="Cambria Math" panose="02040503050406030204" pitchFamily="18" charset="0"/>
                        </a:rPr>
                        <m:t>𝑆</m:t>
                      </m:r>
                      <m:r>
                        <a:rPr lang="en-US" altLang="zh-CN" sz="2000" b="1">
                          <a:solidFill>
                            <a:srgbClr val="C00000"/>
                          </a:solidFill>
                          <a:latin typeface="Cambria Math" panose="02040503050406030204" pitchFamily="18" charset="0"/>
                        </a:rPr>
                        <m:t>|/</m:t>
                      </m:r>
                      <m:r>
                        <a:rPr lang="en-US" altLang="zh-CN" sz="2000" b="1">
                          <a:solidFill>
                            <a:srgbClr val="C00000"/>
                          </a:solidFill>
                          <a:latin typeface="Cambria Math" panose="02040503050406030204" pitchFamily="18" charset="0"/>
                        </a:rPr>
                        <m:t>𝑘</m:t>
                      </m:r>
                    </m:oMath>
                  </a14:m>
                  <a:endParaRPr lang="en-US" altLang="zh-CN" sz="2000" b="1" dirty="0">
                    <a:solidFill>
                      <a:srgbClr val="C00000"/>
                    </a:solidFill>
                  </a:endParaRPr>
                </a:p>
                <a:p>
                  <a:pPr>
                    <a:spcBef>
                      <a:spcPts val="600"/>
                    </a:spcBef>
                    <a:spcAft>
                      <a:spcPts val="600"/>
                    </a:spcAft>
                  </a:pPr>
                  <a:r>
                    <a:rPr lang="zh-CN" altLang="en-US" b="1" dirty="0">
                      <a:solidFill>
                        <a:srgbClr val="002060"/>
                      </a:solidFill>
                      <a:latin typeface="楷体" panose="02010609060101010101" pitchFamily="49" charset="-122"/>
                      <a:ea typeface="楷体" panose="02010609060101010101" pitchFamily="49" charset="-122"/>
                    </a:rPr>
                    <a:t>有满函数</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𝑓</m:t>
                      </m:r>
                      <m:r>
                        <a:rPr lang="en-US" altLang="zh-CN" b="1">
                          <a:solidFill>
                            <a:srgbClr val="002060"/>
                          </a:solidFill>
                          <a:latin typeface="Cambria Math" panose="02040503050406030204" pitchFamily="18" charset="0"/>
                          <a:ea typeface="楷体" panose="02010609060101010101" pitchFamily="49" charset="-122"/>
                        </a:rPr>
                        <m:t>:</m:t>
                      </m:r>
                      <m:r>
                        <a:rPr lang="en-US" altLang="zh-CN" b="1">
                          <a:solidFill>
                            <a:srgbClr val="002060"/>
                          </a:solidFill>
                          <a:latin typeface="Cambria Math" panose="02040503050406030204" pitchFamily="18" charset="0"/>
                          <a:ea typeface="楷体" panose="02010609060101010101" pitchFamily="49" charset="-122"/>
                        </a:rPr>
                        <m:t>𝑆</m:t>
                      </m:r>
                      <m:r>
                        <a:rPr lang="en-US" altLang="zh-CN" b="1">
                          <a:solidFill>
                            <a:srgbClr val="002060"/>
                          </a:solidFill>
                          <a:latin typeface="Cambria Math" panose="02040503050406030204" pitchFamily="18" charset="0"/>
                          <a:ea typeface="楷体" panose="02010609060101010101" pitchFamily="49" charset="-122"/>
                        </a:rPr>
                        <m:t>→</m:t>
                      </m:r>
                      <m:r>
                        <a:rPr lang="en-US" altLang="zh-CN" b="1">
                          <a:solidFill>
                            <a:srgbClr val="002060"/>
                          </a:solidFill>
                          <a:latin typeface="Cambria Math" panose="02040503050406030204" pitchFamily="18" charset="0"/>
                          <a:ea typeface="楷体" panose="02010609060101010101" pitchFamily="49" charset="-122"/>
                        </a:rPr>
                        <m:t>𝑇</m:t>
                      </m:r>
                    </m:oMath>
                  </a14:m>
                  <a:r>
                    <a:rPr lang="zh-CN" altLang="en-US" b="1" dirty="0">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𝑇</m:t>
                      </m:r>
                    </m:oMath>
                  </a14:m>
                  <a:r>
                    <a:rPr lang="zh-CN" altLang="en-US" b="1" dirty="0">
                      <a:solidFill>
                        <a:srgbClr val="002060"/>
                      </a:solidFill>
                      <a:latin typeface="楷体" panose="02010609060101010101" pitchFamily="49" charset="-122"/>
                      <a:ea typeface="楷体" panose="02010609060101010101" pitchFamily="49" charset="-122"/>
                    </a:rPr>
                    <a:t>的每个元素在</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𝑓</m:t>
                      </m:r>
                    </m:oMath>
                  </a14:m>
                  <a:r>
                    <a:rPr lang="zh-CN" altLang="en-US" b="1" dirty="0">
                      <a:solidFill>
                        <a:srgbClr val="002060"/>
                      </a:solidFill>
                      <a:latin typeface="楷体" panose="02010609060101010101" pitchFamily="49" charset="-122"/>
                      <a:ea typeface="楷体" panose="02010609060101010101" pitchFamily="49" charset="-122"/>
                    </a:rPr>
                    <a:t>下恰好有</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𝑘</m:t>
                      </m:r>
                    </m:oMath>
                  </a14:m>
                  <a:r>
                    <a:rPr lang="zh-CN" altLang="en-US" b="1" dirty="0">
                      <a:solidFill>
                        <a:srgbClr val="002060"/>
                      </a:solidFill>
                      <a:latin typeface="楷体" panose="02010609060101010101" pitchFamily="49" charset="-122"/>
                      <a:ea typeface="楷体" panose="02010609060101010101" pitchFamily="49" charset="-122"/>
                    </a:rPr>
                    <a:t>个原像</a:t>
                  </a:r>
                </a:p>
              </p:txBody>
            </p:sp>
          </mc:Choice>
          <mc:Fallback xmlns="">
            <p:sp>
              <p:nvSpPr>
                <p:cNvPr id="4" name="文本框 3">
                  <a:extLst>
                    <a:ext uri="{FF2B5EF4-FFF2-40B4-BE49-F238E27FC236}">
                      <a16:creationId xmlns:a16="http://schemas.microsoft.com/office/drawing/2014/main" id="{C39253D0-186E-4FA7-923D-9A46FE723496}"/>
                    </a:ext>
                  </a:extLst>
                </p:cNvPr>
                <p:cNvSpPr txBox="1">
                  <a:spLocks noRot="1" noChangeAspect="1" noMove="1" noResize="1" noEditPoints="1" noAdjustHandles="1" noChangeArrowheads="1" noChangeShapeType="1" noTextEdit="1"/>
                </p:cNvSpPr>
                <p:nvPr/>
              </p:nvSpPr>
              <p:spPr>
                <a:xfrm>
                  <a:off x="575613" y="3682722"/>
                  <a:ext cx="5802164" cy="830997"/>
                </a:xfrm>
                <a:prstGeom prst="rect">
                  <a:avLst/>
                </a:prstGeom>
                <a:blipFill>
                  <a:blip r:embed="rId3"/>
                  <a:stretch>
                    <a:fillRect l="-946" t="-3650" r="-526" b="-875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86F172BF-16E9-4156-812E-944973982DC4}"/>
                </a:ext>
              </a:extLst>
            </p:cNvPr>
            <p:cNvSpPr txBox="1"/>
            <p:nvPr/>
          </p:nvSpPr>
          <p:spPr>
            <a:xfrm>
              <a:off x="7282308" y="3691012"/>
              <a:ext cx="4236500" cy="800219"/>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b="1">
                  <a:solidFill>
                    <a:schemeClr val="accent2">
                      <a:lumMod val="50000"/>
                    </a:schemeClr>
                  </a:solidFill>
                </a:rPr>
                <a:t>圆排列与线排列</a:t>
              </a:r>
              <a:endParaRPr lang="en-US" altLang="zh-CN" b="1">
                <a:solidFill>
                  <a:schemeClr val="accent2">
                    <a:lumMod val="50000"/>
                  </a:schemeClr>
                </a:solidFill>
              </a:endParaRPr>
            </a:p>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四个人围着一张圆桌而坐有多少种坐法？</a:t>
              </a:r>
            </a:p>
          </p:txBody>
        </p:sp>
        <p:sp>
          <p:nvSpPr>
            <p:cNvPr id="14" name="箭头: 右 13">
              <a:extLst>
                <a:ext uri="{FF2B5EF4-FFF2-40B4-BE49-F238E27FC236}">
                  <a16:creationId xmlns:a16="http://schemas.microsoft.com/office/drawing/2014/main" id="{B32F7379-13E6-4492-8B4A-A050BB4F6650}"/>
                </a:ext>
              </a:extLst>
            </p:cNvPr>
            <p:cNvSpPr/>
            <p:nvPr/>
          </p:nvSpPr>
          <p:spPr>
            <a:xfrm>
              <a:off x="6377777" y="4037884"/>
              <a:ext cx="904530" cy="106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a:extLst>
              <a:ext uri="{FF2B5EF4-FFF2-40B4-BE49-F238E27FC236}">
                <a16:creationId xmlns:a16="http://schemas.microsoft.com/office/drawing/2014/main" id="{E8A79484-09AD-4B91-ABC1-B1C9FE46BB0E}"/>
              </a:ext>
            </a:extLst>
          </p:cNvPr>
          <p:cNvGrpSpPr/>
          <p:nvPr/>
        </p:nvGrpSpPr>
        <p:grpSpPr>
          <a:xfrm>
            <a:off x="623855" y="4865445"/>
            <a:ext cx="10944291" cy="1054584"/>
            <a:chOff x="574516" y="4861303"/>
            <a:chExt cx="10944291" cy="1054584"/>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D588C5A-9B77-4474-B1A9-51056BA76475}"/>
                    </a:ext>
                  </a:extLst>
                </p:cNvPr>
                <p:cNvSpPr txBox="1"/>
                <p:nvPr/>
              </p:nvSpPr>
              <p:spPr>
                <a:xfrm>
                  <a:off x="574516" y="4973097"/>
                  <a:ext cx="4453589" cy="830997"/>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一一对应原理</a:t>
                  </a:r>
                  <a:endParaRPr lang="en-US" altLang="zh-CN" sz="2000" b="1">
                    <a:solidFill>
                      <a:srgbClr val="C00000"/>
                    </a:solidFill>
                  </a:endParaRPr>
                </a:p>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若集合</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𝑺</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𝑻</m:t>
                      </m:r>
                    </m:oMath>
                  </a14:m>
                  <a:r>
                    <a:rPr lang="zh-CN" altLang="en-US" b="1">
                      <a:solidFill>
                        <a:srgbClr val="002060"/>
                      </a:solidFill>
                      <a:latin typeface="楷体" panose="02010609060101010101" pitchFamily="49" charset="-122"/>
                      <a:ea typeface="楷体" panose="02010609060101010101" pitchFamily="49" charset="-122"/>
                    </a:rPr>
                    <a:t>之间存在双函数，则</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𝑺</m:t>
                      </m:r>
                      <m:r>
                        <a:rPr lang="en-US" altLang="zh-CN" b="1" i="1" smtClean="0">
                          <a:solidFill>
                            <a:srgbClr val="002060"/>
                          </a:solidFill>
                          <a:latin typeface="Cambria Math" panose="02040503050406030204" pitchFamily="18" charset="0"/>
                          <a:ea typeface="楷体" panose="02010609060101010101" pitchFamily="49" charset="-122"/>
                        </a:rPr>
                        <m:t>| = |</m:t>
                      </m:r>
                      <m:r>
                        <a:rPr lang="en-US" altLang="zh-CN" b="1" i="1" smtClean="0">
                          <a:solidFill>
                            <a:srgbClr val="002060"/>
                          </a:solidFill>
                          <a:latin typeface="Cambria Math" panose="02040503050406030204" pitchFamily="18" charset="0"/>
                          <a:ea typeface="楷体" panose="02010609060101010101" pitchFamily="49" charset="-122"/>
                        </a:rPr>
                        <m:t>𝑻</m:t>
                      </m:r>
                      <m:r>
                        <a:rPr lang="en-US" altLang="zh-CN" b="1" i="1" smtClean="0">
                          <a:solidFill>
                            <a:srgbClr val="002060"/>
                          </a:solidFill>
                          <a:latin typeface="Cambria Math" panose="02040503050406030204" pitchFamily="18" charset="0"/>
                          <a:ea typeface="楷体" panose="02010609060101010101" pitchFamily="49" charset="-122"/>
                        </a:rPr>
                        <m:t>|</m:t>
                      </m:r>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3D588C5A-9B77-4474-B1A9-51056BA76475}"/>
                    </a:ext>
                  </a:extLst>
                </p:cNvPr>
                <p:cNvSpPr txBox="1">
                  <a:spLocks noRot="1" noChangeAspect="1" noMove="1" noResize="1" noEditPoints="1" noAdjustHandles="1" noChangeArrowheads="1" noChangeShapeType="1" noTextEdit="1"/>
                </p:cNvSpPr>
                <p:nvPr/>
              </p:nvSpPr>
              <p:spPr>
                <a:xfrm>
                  <a:off x="574516" y="4973097"/>
                  <a:ext cx="4453589" cy="830997"/>
                </a:xfrm>
                <a:prstGeom prst="rect">
                  <a:avLst/>
                </a:prstGeom>
                <a:blipFill>
                  <a:blip r:embed="rId4"/>
                  <a:stretch>
                    <a:fillRect l="-1094" t="-3650" b="-8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1A09D1F-0AD5-4BCF-BAAF-0318A9602C66}"/>
                    </a:ext>
                  </a:extLst>
                </p:cNvPr>
                <p:cNvSpPr txBox="1"/>
                <p:nvPr/>
              </p:nvSpPr>
              <p:spPr>
                <a:xfrm>
                  <a:off x="7282307" y="4861303"/>
                  <a:ext cx="4236500" cy="1054584"/>
                </a:xfrm>
                <a:prstGeom prst="rect">
                  <a:avLst/>
                </a:prstGeom>
                <a:solidFill>
                  <a:schemeClr val="accent6">
                    <a:lumMod val="20000"/>
                    <a:lumOff val="80000"/>
                    <a:alpha val="50000"/>
                  </a:schemeClr>
                </a:solidFill>
              </p:spPr>
              <p:txBody>
                <a:bodyPr wrap="square" rtlCol="0">
                  <a:spAutoFit/>
                </a:bodyPr>
                <a:lstStyle/>
                <a:p>
                  <a:pPr algn="ctr">
                    <a:lnSpc>
                      <a:spcPts val="2400"/>
                    </a:lnSpc>
                    <a:spcBef>
                      <a:spcPts val="600"/>
                    </a:spcBef>
                  </a:pPr>
                  <a:r>
                    <a:rPr lang="zh-CN" altLang="en-US" b="1">
                      <a:solidFill>
                        <a:schemeClr val="accent2">
                          <a:lumMod val="50000"/>
                        </a:schemeClr>
                      </a:solidFill>
                    </a:rPr>
                    <a:t>子集与二进制串一一对应</a:t>
                  </a:r>
                  <a:endParaRPr lang="en-US" altLang="zh-CN" b="1">
                    <a:solidFill>
                      <a:schemeClr val="accent2">
                        <a:lumMod val="50000"/>
                      </a:schemeClr>
                    </a:solidFill>
                  </a:endParaRPr>
                </a:p>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元素个数为</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的集合</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𝑨</m:t>
                      </m:r>
                    </m:oMath>
                  </a14:m>
                  <a:r>
                    <a:rPr lang="zh-CN" altLang="en-US" b="1">
                      <a:solidFill>
                        <a:srgbClr val="002060"/>
                      </a:solidFill>
                      <a:latin typeface="楷体" panose="02010609060101010101" pitchFamily="49" charset="-122"/>
                      <a:ea typeface="楷体" panose="02010609060101010101" pitchFamily="49" charset="-122"/>
                    </a:rPr>
                    <a:t>的子集与长度为</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的二进制串一一对应</a:t>
                  </a:r>
                </a:p>
              </p:txBody>
            </p:sp>
          </mc:Choice>
          <mc:Fallback xmlns="">
            <p:sp>
              <p:nvSpPr>
                <p:cNvPr id="12" name="文本框 11">
                  <a:extLst>
                    <a:ext uri="{FF2B5EF4-FFF2-40B4-BE49-F238E27FC236}">
                      <a16:creationId xmlns:a16="http://schemas.microsoft.com/office/drawing/2014/main" id="{F1A09D1F-0AD5-4BCF-BAAF-0318A9602C66}"/>
                    </a:ext>
                  </a:extLst>
                </p:cNvPr>
                <p:cNvSpPr txBox="1">
                  <a:spLocks noRot="1" noChangeAspect="1" noMove="1" noResize="1" noEditPoints="1" noAdjustHandles="1" noChangeArrowheads="1" noChangeShapeType="1" noTextEdit="1"/>
                </p:cNvSpPr>
                <p:nvPr/>
              </p:nvSpPr>
              <p:spPr>
                <a:xfrm>
                  <a:off x="7282307" y="4861303"/>
                  <a:ext cx="4236500" cy="1054584"/>
                </a:xfrm>
                <a:prstGeom prst="rect">
                  <a:avLst/>
                </a:prstGeom>
                <a:blipFill>
                  <a:blip r:embed="rId5"/>
                  <a:stretch>
                    <a:fillRect l="-1295" t="-1156" b="-8092"/>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509A3A25-2128-43CD-9C04-348176C60C19}"/>
                </a:ext>
              </a:extLst>
            </p:cNvPr>
            <p:cNvSpPr/>
            <p:nvPr/>
          </p:nvSpPr>
          <p:spPr>
            <a:xfrm>
              <a:off x="5028105" y="5314510"/>
              <a:ext cx="2254202" cy="106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id="{4B03E367-46DC-CAAF-DD29-4116AB800EB5}"/>
              </a:ext>
            </a:extLst>
          </p:cNvPr>
          <p:cNvSpPr txBox="1"/>
          <p:nvPr/>
        </p:nvSpPr>
        <p:spPr>
          <a:xfrm>
            <a:off x="7741735" y="961097"/>
            <a:ext cx="3416320" cy="523220"/>
          </a:xfrm>
          <a:prstGeom prst="rect">
            <a:avLst/>
          </a:prstGeom>
          <a:noFill/>
        </p:spPr>
        <p:txBody>
          <a:bodyPr wrap="none" rtlCol="0">
            <a:spAutoFit/>
          </a:bodyPr>
          <a:lstStyle/>
          <a:p>
            <a:r>
              <a:rPr lang="zh-CN" altLang="en-US" sz="2800" dirty="0">
                <a:solidFill>
                  <a:srgbClr val="FF0000"/>
                </a:solidFill>
              </a:rPr>
              <a:t>不讲，有兴趣自己看</a:t>
            </a:r>
          </a:p>
        </p:txBody>
      </p:sp>
    </p:spTree>
    <p:extLst>
      <p:ext uri="{BB962C8B-B14F-4D97-AF65-F5344CB8AC3E}">
        <p14:creationId xmlns:p14="http://schemas.microsoft.com/office/powerpoint/2010/main" val="1727223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程序语句执行次数的计数例子</a:t>
            </a:r>
            <a:r>
              <a:rPr lang="en-US" altLang="zh-CN"/>
              <a:t>*</a:t>
            </a: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BA3E4A5-A8D8-4068-8D1D-D2728BA850DE}"/>
                  </a:ext>
                </a:extLst>
              </p:cNvPr>
              <p:cNvSpPr txBox="1"/>
              <p:nvPr/>
            </p:nvSpPr>
            <p:spPr>
              <a:xfrm>
                <a:off x="1016364" y="1164380"/>
                <a:ext cx="7986198"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下面给出的两个程序片段执行完毕后，程序变量</a:t>
                </a:r>
                <a14:m>
                  <m:oMath xmlns:m="http://schemas.openxmlformats.org/officeDocument/2006/math">
                    <m:r>
                      <a:rPr lang="en-US" altLang="zh-CN" sz="2000" b="1" i="1" smtClean="0">
                        <a:solidFill>
                          <a:srgbClr val="002060"/>
                        </a:solidFill>
                        <a:latin typeface="Cambria Math" panose="02040503050406030204" pitchFamily="18" charset="0"/>
                      </a:rPr>
                      <m:t>𝒌</m:t>
                    </m:r>
                  </m:oMath>
                </a14:m>
                <a:r>
                  <a:rPr lang="zh-CN" altLang="en-US" sz="2000" b="1">
                    <a:solidFill>
                      <a:srgbClr val="002060"/>
                    </a:solidFill>
                    <a:latin typeface="楷体" panose="02010609060101010101" pitchFamily="49" charset="-122"/>
                    <a:ea typeface="楷体" panose="02010609060101010101" pitchFamily="49" charset="-122"/>
                  </a:rPr>
                  <a:t>的值分别是多少？</a:t>
                </a:r>
              </a:p>
            </p:txBody>
          </p:sp>
        </mc:Choice>
        <mc:Fallback xmlns="">
          <p:sp>
            <p:nvSpPr>
              <p:cNvPr id="2" name="文本框 1">
                <a:extLst>
                  <a:ext uri="{FF2B5EF4-FFF2-40B4-BE49-F238E27FC236}">
                    <a16:creationId xmlns:a16="http://schemas.microsoft.com/office/drawing/2014/main" id="{1BA3E4A5-A8D8-4068-8D1D-D2728BA850DE}"/>
                  </a:ext>
                </a:extLst>
              </p:cNvPr>
              <p:cNvSpPr txBox="1">
                <a:spLocks noRot="1" noChangeAspect="1" noMove="1" noResize="1" noEditPoints="1" noAdjustHandles="1" noChangeArrowheads="1" noChangeShapeType="1" noTextEdit="1"/>
              </p:cNvSpPr>
              <p:nvPr/>
            </p:nvSpPr>
            <p:spPr>
              <a:xfrm>
                <a:off x="1016364" y="1164380"/>
                <a:ext cx="7986198" cy="400110"/>
              </a:xfrm>
              <a:prstGeom prst="rect">
                <a:avLst/>
              </a:prstGeom>
              <a:blipFill>
                <a:blip r:embed="rId2"/>
                <a:stretch>
                  <a:fillRect l="-840" t="-10606" b="-22727"/>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2049869-62FD-4200-867E-0855286DD076}"/>
              </a:ext>
            </a:extLst>
          </p:cNvPr>
          <p:cNvPicPr>
            <a:picLocks noChangeAspect="1"/>
          </p:cNvPicPr>
          <p:nvPr/>
        </p:nvPicPr>
        <p:blipFill>
          <a:blip r:embed="rId3"/>
          <a:stretch>
            <a:fillRect/>
          </a:stretch>
        </p:blipFill>
        <p:spPr>
          <a:xfrm>
            <a:off x="1016364" y="1564490"/>
            <a:ext cx="10159269" cy="1784537"/>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31E3AE5-624E-4011-9532-BFA1C13EDFEA}"/>
                  </a:ext>
                </a:extLst>
              </p:cNvPr>
              <p:cNvSpPr txBox="1"/>
              <p:nvPr/>
            </p:nvSpPr>
            <p:spPr>
              <a:xfrm>
                <a:off x="1016364" y="3508974"/>
                <a:ext cx="10159269" cy="2677656"/>
              </a:xfrm>
              <a:prstGeom prst="rect">
                <a:avLst/>
              </a:prstGeom>
              <a:solidFill>
                <a:schemeClr val="accent5">
                  <a:lumMod val="20000"/>
                  <a:lumOff val="80000"/>
                  <a:alpha val="25000"/>
                </a:schemeClr>
              </a:solidFill>
            </p:spPr>
            <p:txBody>
              <a:bodyPr wrap="square" rtlCol="0">
                <a:spAutoFit/>
              </a:bodyPr>
              <a:lstStyle/>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从完成任务角度看，</a:t>
                </a:r>
                <a:r>
                  <a:rPr lang="zh-CN" altLang="en-US" sz="2000" b="1">
                    <a:solidFill>
                      <a:srgbClr val="C00000"/>
                    </a:solidFill>
                    <a:latin typeface="+mn-ea"/>
                  </a:rPr>
                  <a:t>每个循环看做一个任务</a:t>
                </a:r>
                <a:r>
                  <a:rPr lang="zh-CN" altLang="en-US" sz="2000" b="1">
                    <a:solidFill>
                      <a:srgbClr val="002060"/>
                    </a:solidFill>
                    <a:latin typeface="楷体" panose="02010609060101010101" pitchFamily="49" charset="-122"/>
                    <a:ea typeface="楷体" panose="02010609060101010101" pitchFamily="49" charset="-122"/>
                  </a:rPr>
                  <a:t>，循环的执行次数看做完成任务的方法数</a:t>
                </a:r>
              </a:p>
              <a:p>
                <a:pPr marL="742950" lvl="1" indent="-285750">
                  <a:spcBef>
                    <a:spcPts val="600"/>
                  </a:spcBef>
                  <a:spcAft>
                    <a:spcPts val="600"/>
                  </a:spcAft>
                  <a:buFont typeface="Arial" panose="020B0604020202020204" pitchFamily="34" charset="0"/>
                  <a:buChar char="•"/>
                </a:pPr>
                <a:r>
                  <a:rPr lang="zh-CN" altLang="en-US" b="1">
                    <a:solidFill>
                      <a:srgbClr val="C00000"/>
                    </a:solidFill>
                  </a:rPr>
                  <a:t>嵌套循环</a:t>
                </a:r>
                <a:r>
                  <a:rPr lang="zh-CN" altLang="en-US" b="1">
                    <a:solidFill>
                      <a:schemeClr val="accent6">
                        <a:lumMod val="50000"/>
                      </a:schemeClr>
                    </a:solidFill>
                  </a:rPr>
                  <a:t>看做任务的</a:t>
                </a:r>
                <a:r>
                  <a:rPr lang="zh-CN" altLang="en-US" b="1">
                    <a:solidFill>
                      <a:srgbClr val="C00000"/>
                    </a:solidFill>
                  </a:rPr>
                  <a:t>分步完成</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程序片段</a:t>
                </a:r>
                <a:r>
                  <a:rPr lang="en-US" altLang="zh-CN" sz="2000" b="1">
                    <a:solidFill>
                      <a:srgbClr val="002060"/>
                    </a:solidFill>
                    <a:latin typeface="+mn-ea"/>
                  </a:rPr>
                  <a:t>(1)</a:t>
                </a:r>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0000FF"/>
                    </a:solidFill>
                    <a:latin typeface="楷体" panose="02010609060101010101" pitchFamily="49" charset="-122"/>
                    <a:ea typeface="楷体" panose="02010609060101010101" pitchFamily="49" charset="-122"/>
                  </a:rPr>
                  <a:t>两个循环不相关，因此独立</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显然内层循环执行次数是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𝒎</m:t>
                    </m:r>
                  </m:oMath>
                </a14:m>
                <a:endParaRPr lang="zh-CN" altLang="en-US" sz="20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程序片段</a:t>
                </a:r>
                <a:r>
                  <a:rPr lang="en-US" altLang="zh-CN" sz="2000" b="1">
                    <a:solidFill>
                      <a:srgbClr val="002060"/>
                    </a:solidFill>
                    <a:latin typeface="+mn-ea"/>
                  </a:rPr>
                  <a:t>(2)</a:t>
                </a:r>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0000FF"/>
                    </a:solidFill>
                    <a:latin typeface="楷体" panose="02010609060101010101" pitchFamily="49" charset="-122"/>
                    <a:ea typeface="楷体" panose="02010609060101010101" pitchFamily="49" charset="-122"/>
                  </a:rPr>
                  <a:t>两个循环相关且不独立</a:t>
                </a:r>
                <a:r>
                  <a:rPr lang="zh-CN" altLang="en-US" sz="2000" b="1">
                    <a:solidFill>
                      <a:srgbClr val="002060"/>
                    </a:solidFill>
                    <a:latin typeface="楷体" panose="02010609060101010101" pitchFamily="49" charset="-122"/>
                    <a:ea typeface="楷体" panose="02010609060101010101" pitchFamily="49" charset="-122"/>
                  </a:rPr>
                  <a:t>，需要分别考虑</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&gt;</m:t>
                    </m:r>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的两种情况</a:t>
                </a:r>
              </a:p>
              <a:p>
                <a:pPr marL="742950" lvl="1" indent="-285750">
                  <a:spcBef>
                    <a:spcPts val="600"/>
                  </a:spcBef>
                  <a:spcAft>
                    <a:spcPts val="600"/>
                  </a:spcAft>
                  <a:buFont typeface="Arial" panose="020B0604020202020204" pitchFamily="34" charset="0"/>
                  <a:buChar char="•"/>
                </a:pPr>
                <a:r>
                  <a:rPr lang="zh-CN" altLang="en-US" b="1">
                    <a:solidFill>
                      <a:schemeClr val="accent6">
                        <a:lumMod val="50000"/>
                      </a:schemeClr>
                    </a:solidFill>
                  </a:rPr>
                  <a:t>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𝒎</m:t>
                    </m:r>
                  </m:oMath>
                </a14:m>
                <a:r>
                  <a:rPr lang="zh-CN" altLang="en-US" b="1">
                    <a:solidFill>
                      <a:schemeClr val="accent6">
                        <a:lumMod val="50000"/>
                      </a:schemeClr>
                    </a:solidFill>
                  </a:rPr>
                  <a:t>时，内层循环的执行次数是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oMath>
                </a14:m>
                <a:endParaRPr lang="en-US" altLang="zh-CN" b="1">
                  <a:solidFill>
                    <a:schemeClr val="accent6">
                      <a:lumMod val="50000"/>
                    </a:schemeClr>
                  </a:solidFill>
                </a:endParaRPr>
              </a:p>
              <a:p>
                <a:pPr marL="742950" lvl="1" indent="-285750">
                  <a:spcBef>
                    <a:spcPts val="600"/>
                  </a:spcBef>
                  <a:spcAft>
                    <a:spcPts val="600"/>
                  </a:spcAft>
                  <a:buFont typeface="Arial" panose="020B0604020202020204" pitchFamily="34" charset="0"/>
                  <a:buChar char="•"/>
                </a:pPr>
                <a:r>
                  <a:rPr lang="zh-CN" altLang="en-US" b="1">
                    <a:solidFill>
                      <a:schemeClr val="accent6">
                        <a:lumMod val="50000"/>
                      </a:schemeClr>
                    </a:solidFill>
                  </a:rPr>
                  <a:t>当</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&gt;</m:t>
                    </m:r>
                    <m:r>
                      <a:rPr lang="en-US" altLang="zh-CN" b="1" i="1" smtClean="0">
                        <a:solidFill>
                          <a:schemeClr val="accent6">
                            <a:lumMod val="50000"/>
                          </a:schemeClr>
                        </a:solidFill>
                        <a:latin typeface="Cambria Math" panose="02040503050406030204" pitchFamily="18" charset="0"/>
                      </a:rPr>
                      <m:t>𝒎</m:t>
                    </m:r>
                  </m:oMath>
                </a14:m>
                <a:r>
                  <a:rPr lang="zh-CN" altLang="en-US" b="1">
                    <a:solidFill>
                      <a:schemeClr val="accent6">
                        <a:lumMod val="50000"/>
                      </a:schemeClr>
                    </a:solidFill>
                  </a:rPr>
                  <a:t>时，内层循环的执行次数是</a:t>
                </a:r>
                <a14:m>
                  <m:oMath xmlns:m="http://schemas.openxmlformats.org/officeDocument/2006/math">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𝒎</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𝒎</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𝒎</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𝒎</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oMath>
                </a14:m>
                <a:endParaRPr lang="zh-CN" altLang="en-US" b="1" i="1">
                  <a:solidFill>
                    <a:schemeClr val="accent2">
                      <a:lumMod val="50000"/>
                    </a:schemeClr>
                  </a:solidFill>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431E3AE5-624E-4011-9532-BFA1C13EDFEA}"/>
                  </a:ext>
                </a:extLst>
              </p:cNvPr>
              <p:cNvSpPr txBox="1">
                <a:spLocks noRot="1" noChangeAspect="1" noMove="1" noResize="1" noEditPoints="1" noAdjustHandles="1" noChangeArrowheads="1" noChangeShapeType="1" noTextEdit="1"/>
              </p:cNvSpPr>
              <p:nvPr/>
            </p:nvSpPr>
            <p:spPr>
              <a:xfrm>
                <a:off x="1016364" y="3508974"/>
                <a:ext cx="10159269" cy="2677656"/>
              </a:xfrm>
              <a:prstGeom prst="rect">
                <a:avLst/>
              </a:prstGeom>
              <a:blipFill>
                <a:blip r:embed="rId4"/>
                <a:stretch>
                  <a:fillRect l="-540" t="-2050" b="-456"/>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CA84A93-7494-9D0A-1D77-2B4D63C635DA}"/>
              </a:ext>
            </a:extLst>
          </p:cNvPr>
          <p:cNvSpPr txBox="1"/>
          <p:nvPr/>
        </p:nvSpPr>
        <p:spPr>
          <a:xfrm>
            <a:off x="8721450" y="961297"/>
            <a:ext cx="3416320" cy="523220"/>
          </a:xfrm>
          <a:prstGeom prst="rect">
            <a:avLst/>
          </a:prstGeom>
          <a:noFill/>
        </p:spPr>
        <p:txBody>
          <a:bodyPr wrap="none" rtlCol="0">
            <a:spAutoFit/>
          </a:bodyPr>
          <a:lstStyle/>
          <a:p>
            <a:r>
              <a:rPr lang="zh-CN" altLang="en-US" sz="2800" dirty="0">
                <a:solidFill>
                  <a:srgbClr val="FF0000"/>
                </a:solidFill>
              </a:rPr>
              <a:t>不讲，有兴趣自己看</a:t>
            </a:r>
          </a:p>
        </p:txBody>
      </p:sp>
    </p:spTree>
    <p:extLst>
      <p:ext uri="{BB962C8B-B14F-4D97-AF65-F5344CB8AC3E}">
        <p14:creationId xmlns:p14="http://schemas.microsoft.com/office/powerpoint/2010/main" val="3062950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加乘原理</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容斥原理</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鸽笼原理</a:t>
            </a:r>
            <a:r>
              <a:rPr lang="en-US" altLang="zh-CN" sz="3200" b="1">
                <a:solidFill>
                  <a:schemeClr val="bg2">
                    <a:lumMod val="90000"/>
                  </a:schemeClr>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371489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容斥原理公式</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3BF472A-A60C-43D6-BC3D-DBEF1813BD59}"/>
                  </a:ext>
                </a:extLst>
              </p:cNvPr>
              <p:cNvSpPr txBox="1"/>
              <p:nvPr/>
            </p:nvSpPr>
            <p:spPr>
              <a:xfrm>
                <a:off x="940714" y="1368048"/>
                <a:ext cx="4613931" cy="165429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300"/>
                  </a:spcAft>
                </a:pPr>
                <a:r>
                  <a:rPr lang="zh-CN" altLang="en-US" sz="2400" b="1">
                    <a:solidFill>
                      <a:srgbClr val="C00000"/>
                    </a:solidFill>
                  </a:rPr>
                  <a:t>集合差计数公式</a:t>
                </a:r>
                <a:endParaRPr lang="en-US" altLang="zh-CN" sz="2400" b="1">
                  <a:solidFill>
                    <a:srgbClr val="C00000"/>
                  </a:solidFill>
                </a:endParaRP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是有穷集合，则：</a:t>
                </a:r>
                <a:endParaRPr lang="en-US" altLang="zh-CN" sz="2000" b="1">
                  <a:solidFill>
                    <a:srgbClr val="002060"/>
                  </a:solidFill>
                  <a:latin typeface="楷体" panose="02010609060101010101" pitchFamily="49" charset="-122"/>
                  <a:ea typeface="楷体" panose="02010609060101010101" pitchFamily="49" charset="-122"/>
                </a:endParaRPr>
              </a:p>
              <a:p>
                <a:pPr>
                  <a:spcBef>
                    <a:spcPts val="600"/>
                  </a:spcBef>
                  <a:spcAft>
                    <a:spcPts val="300"/>
                  </a:spcAft>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oMath>
                  </m:oMathPara>
                </a14:m>
                <a:endParaRPr lang="en-US" altLang="zh-CN" sz="2000" b="1">
                  <a:solidFill>
                    <a:schemeClr val="accent2">
                      <a:lumMod val="50000"/>
                    </a:schemeClr>
                  </a:solidFill>
                </a:endParaRPr>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集合族</a:t>
                </a:r>
                <a14:m>
                  <m:oMath xmlns:m="http://schemas.openxmlformats.org/officeDocument/2006/math">
                    <m:r>
                      <m:rPr>
                        <m:lit/>
                      </m:rPr>
                      <a:rPr lang="en-US" altLang="zh-CN" sz="2000" b="1" i="1" smtClean="0">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𝑩</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𝑩</m:t>
                    </m:r>
                    <m:r>
                      <m:rPr>
                        <m:lit/>
                      </m:rPr>
                      <a:rPr lang="en-US" altLang="zh-CN" sz="2000" b="1" i="1">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是集合</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rPr>
                  <a:t>的划分</a:t>
                </a:r>
              </a:p>
            </p:txBody>
          </p:sp>
        </mc:Choice>
        <mc:Fallback xmlns="">
          <p:sp>
            <p:nvSpPr>
              <p:cNvPr id="2" name="文本框 1">
                <a:extLst>
                  <a:ext uri="{FF2B5EF4-FFF2-40B4-BE49-F238E27FC236}">
                    <a16:creationId xmlns:a16="http://schemas.microsoft.com/office/drawing/2014/main" id="{53BF472A-A60C-43D6-BC3D-DBEF1813BD59}"/>
                  </a:ext>
                </a:extLst>
              </p:cNvPr>
              <p:cNvSpPr txBox="1">
                <a:spLocks noRot="1" noChangeAspect="1" noMove="1" noResize="1" noEditPoints="1" noAdjustHandles="1" noChangeArrowheads="1" noChangeShapeType="1" noTextEdit="1"/>
              </p:cNvSpPr>
              <p:nvPr/>
            </p:nvSpPr>
            <p:spPr>
              <a:xfrm>
                <a:off x="940714" y="1368048"/>
                <a:ext cx="4613931" cy="1654299"/>
              </a:xfrm>
              <a:prstGeom prst="rect">
                <a:avLst/>
              </a:prstGeom>
              <a:blipFill>
                <a:blip r:embed="rId2"/>
                <a:stretch>
                  <a:fillRect l="-1321" t="-2574" r="-793" b="-5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D563750-D0CF-462D-B1F4-F97765D9E6B2}"/>
                  </a:ext>
                </a:extLst>
              </p:cNvPr>
              <p:cNvSpPr txBox="1"/>
              <p:nvPr/>
            </p:nvSpPr>
            <p:spPr>
              <a:xfrm>
                <a:off x="5929346" y="1368048"/>
                <a:ext cx="5321940" cy="165429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300"/>
                  </a:spcAft>
                </a:pPr>
                <a:r>
                  <a:rPr lang="zh-CN" altLang="en-US" sz="2400" b="1">
                    <a:solidFill>
                      <a:srgbClr val="C00000"/>
                    </a:solidFill>
                  </a:rPr>
                  <a:t>两集合容斥原理</a:t>
                </a:r>
                <a:endParaRPr lang="en-US" altLang="zh-CN" sz="2400" b="1">
                  <a:solidFill>
                    <a:srgbClr val="C00000"/>
                  </a:solidFill>
                </a:endParaRP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𝑨</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𝑩</m:t>
                    </m:r>
                  </m:oMath>
                </a14:m>
                <a:r>
                  <a:rPr lang="zh-CN" altLang="en-US" sz="2000" b="1">
                    <a:solidFill>
                      <a:srgbClr val="002060"/>
                    </a:solidFill>
                    <a:latin typeface="楷体" panose="02010609060101010101" pitchFamily="49" charset="-122"/>
                    <a:ea typeface="楷体" panose="02010609060101010101" pitchFamily="49" charset="-122"/>
                  </a:rPr>
                  <a:t>是有穷集合，则：</a:t>
                </a:r>
                <a:endParaRPr lang="en-US" altLang="zh-CN" sz="2000" b="1">
                  <a:solidFill>
                    <a:srgbClr val="002060"/>
                  </a:solidFill>
                  <a:latin typeface="楷体" panose="02010609060101010101" pitchFamily="49" charset="-122"/>
                  <a:ea typeface="楷体" panose="02010609060101010101" pitchFamily="49" charset="-122"/>
                </a:endParaRPr>
              </a:p>
              <a:p>
                <a:pPr>
                  <a:spcBef>
                    <a:spcPts val="600"/>
                  </a:spcBef>
                  <a:spcAft>
                    <a:spcPts val="300"/>
                  </a:spcAft>
                </a:pPr>
                <a14:m>
                  <m:oMathPara xmlns:m="http://schemas.openxmlformats.org/officeDocument/2006/math">
                    <m:oMathParaPr>
                      <m:jc m:val="centerGroup"/>
                    </m:oMathParaPr>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oMath>
                  </m:oMathPara>
                </a14:m>
                <a:endParaRPr lang="en-US" altLang="zh-CN" sz="2000" b="1" i="1">
                  <a:solidFill>
                    <a:schemeClr val="accent2">
                      <a:lumMod val="50000"/>
                    </a:schemeClr>
                  </a:solidFill>
                  <a:latin typeface="Cambria Math" panose="02040503050406030204" pitchFamily="18" charset="0"/>
                </a:endParaRPr>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集合族</a:t>
                </a:r>
                <a14:m>
                  <m:oMath xmlns:m="http://schemas.openxmlformats.org/officeDocument/2006/math">
                    <m:r>
                      <m:rPr>
                        <m:lit/>
                      </m:rP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𝑩</m:t>
                    </m:r>
                    <m:r>
                      <a:rPr lang="en-US" altLang="zh-CN" sz="2000" b="1">
                        <a:solidFill>
                          <a:schemeClr val="accent6">
                            <a:lumMod val="50000"/>
                          </a:schemeClr>
                        </a:solidFill>
                        <a:latin typeface="Cambria Math" panose="02040503050406030204" pitchFamily="18" charset="0"/>
                      </a:rPr>
                      <m:t>, </m:t>
                    </m:r>
                    <m:r>
                      <a:rPr lang="en-US" altLang="zh-CN" sz="2000" b="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𝑩</m:t>
                    </m:r>
                    <m:r>
                      <a:rPr lang="en-US" altLang="zh-CN" sz="2000" b="1">
                        <a:solidFill>
                          <a:schemeClr val="accent6">
                            <a:lumMod val="50000"/>
                          </a:schemeClr>
                        </a:solidFill>
                        <a:latin typeface="Cambria Math" panose="02040503050406030204" pitchFamily="18" charset="0"/>
                      </a:rPr>
                      <m:t>, </m:t>
                    </m:r>
                    <m:r>
                      <a:rPr lang="en-US" altLang="zh-CN" sz="2000" b="1">
                        <a:solidFill>
                          <a:schemeClr val="accent6">
                            <a:lumMod val="50000"/>
                          </a:schemeClr>
                        </a:solidFill>
                        <a:latin typeface="Cambria Math" panose="02040503050406030204" pitchFamily="18" charset="0"/>
                      </a:rPr>
                      <m:t>𝑩</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𝑨</m:t>
                    </m:r>
                    <m:r>
                      <m:rPr>
                        <m:lit/>
                      </m:rPr>
                      <a:rPr lang="en-US" altLang="zh-CN" sz="2000" b="1">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是</a:t>
                </a:r>
                <a14:m>
                  <m:oMath xmlns:m="http://schemas.openxmlformats.org/officeDocument/2006/math">
                    <m:r>
                      <a:rPr lang="en-US" altLang="zh-CN" sz="2000" b="1">
                        <a:solidFill>
                          <a:schemeClr val="accent6">
                            <a:lumMod val="50000"/>
                          </a:schemeClr>
                        </a:solidFill>
                        <a:latin typeface="Cambria Math" panose="02040503050406030204" pitchFamily="18" charset="0"/>
                      </a:rPr>
                      <m:t>𝑨</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的划分</a:t>
                </a:r>
              </a:p>
            </p:txBody>
          </p:sp>
        </mc:Choice>
        <mc:Fallback xmlns="">
          <p:sp>
            <p:nvSpPr>
              <p:cNvPr id="3" name="文本框 2">
                <a:extLst>
                  <a:ext uri="{FF2B5EF4-FFF2-40B4-BE49-F238E27FC236}">
                    <a16:creationId xmlns:a16="http://schemas.microsoft.com/office/drawing/2014/main" id="{DD563750-D0CF-462D-B1F4-F97765D9E6B2}"/>
                  </a:ext>
                </a:extLst>
              </p:cNvPr>
              <p:cNvSpPr txBox="1">
                <a:spLocks noRot="1" noChangeAspect="1" noMove="1" noResize="1" noEditPoints="1" noAdjustHandles="1" noChangeArrowheads="1" noChangeShapeType="1" noTextEdit="1"/>
              </p:cNvSpPr>
              <p:nvPr/>
            </p:nvSpPr>
            <p:spPr>
              <a:xfrm>
                <a:off x="5929346" y="1368048"/>
                <a:ext cx="5321940" cy="1654299"/>
              </a:xfrm>
              <a:prstGeom prst="rect">
                <a:avLst/>
              </a:prstGeom>
              <a:blipFill>
                <a:blip r:embed="rId3"/>
                <a:stretch>
                  <a:fillRect l="-1260" t="-2574" r="-573" b="-5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B6202E-E5BB-4120-A088-BCFF98DD0A9F}"/>
                  </a:ext>
                </a:extLst>
              </p:cNvPr>
              <p:cNvSpPr txBox="1"/>
              <p:nvPr/>
            </p:nvSpPr>
            <p:spPr>
              <a:xfrm>
                <a:off x="1789327" y="3291738"/>
                <a:ext cx="8613342" cy="165429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300"/>
                  </a:spcAft>
                </a:pPr>
                <a:r>
                  <a:rPr lang="zh-CN" altLang="en-US" sz="2400" b="1">
                    <a:solidFill>
                      <a:srgbClr val="C00000"/>
                    </a:solidFill>
                  </a:rPr>
                  <a:t>三集合容斥原理</a:t>
                </a:r>
                <a:endParaRPr lang="en-US" altLang="zh-CN" sz="2400" b="1">
                  <a:solidFill>
                    <a:srgbClr val="C00000"/>
                  </a:solidFill>
                </a:endParaRP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𝑨</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𝑩</m:t>
                    </m:r>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𝑪</m:t>
                    </m:r>
                  </m:oMath>
                </a14:m>
                <a:r>
                  <a:rPr lang="zh-CN" altLang="en-US" sz="2000" b="1">
                    <a:solidFill>
                      <a:srgbClr val="002060"/>
                    </a:solidFill>
                    <a:latin typeface="楷体" panose="02010609060101010101" pitchFamily="49" charset="-122"/>
                    <a:ea typeface="楷体" panose="02010609060101010101" pitchFamily="49" charset="-122"/>
                  </a:rPr>
                  <a:t>都是有穷集，则：</a:t>
                </a:r>
              </a:p>
              <a:p>
                <a:pPr>
                  <a:spcBef>
                    <a:spcPts val="600"/>
                  </a:spcBef>
                  <a:spcAft>
                    <a:spcPts val="300"/>
                  </a:spcAft>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𝑪</m:t>
                          </m:r>
                        </m:e>
                      </m:d>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𝑪</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𝑪</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𝑪</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𝑪</m:t>
                          </m:r>
                        </m:e>
                      </m:d>
                    </m:oMath>
                  </m:oMathPara>
                </a14:m>
                <a:endParaRPr lang="en-US" altLang="zh-CN" sz="2000" b="1"/>
              </a:p>
              <a:p>
                <a:pPr marL="342900" indent="-342900">
                  <a:spcBef>
                    <a:spcPts val="600"/>
                  </a:spcBef>
                  <a:spcAft>
                    <a:spcPts val="300"/>
                  </a:spcAft>
                  <a:buFont typeface="Arial" panose="020B0604020202020204" pitchFamily="34" charset="0"/>
                  <a:buChar char="•"/>
                </a:pPr>
                <a:r>
                  <a:rPr lang="zh-CN" altLang="en-US" sz="2000" b="1">
                    <a:solidFill>
                      <a:schemeClr val="accent6">
                        <a:lumMod val="50000"/>
                      </a:schemeClr>
                    </a:solidFill>
                  </a:rPr>
                  <a:t>通过两容斥原理，以及集合恒等式可证明三集合容斥原理</a:t>
                </a:r>
              </a:p>
            </p:txBody>
          </p:sp>
        </mc:Choice>
        <mc:Fallback xmlns="">
          <p:sp>
            <p:nvSpPr>
              <p:cNvPr id="4" name="文本框 3">
                <a:extLst>
                  <a:ext uri="{FF2B5EF4-FFF2-40B4-BE49-F238E27FC236}">
                    <a16:creationId xmlns:a16="http://schemas.microsoft.com/office/drawing/2014/main" id="{DAB6202E-E5BB-4120-A088-BCFF98DD0A9F}"/>
                  </a:ext>
                </a:extLst>
              </p:cNvPr>
              <p:cNvSpPr txBox="1">
                <a:spLocks noRot="1" noChangeAspect="1" noMove="1" noResize="1" noEditPoints="1" noAdjustHandles="1" noChangeArrowheads="1" noChangeShapeType="1" noTextEdit="1"/>
              </p:cNvSpPr>
              <p:nvPr/>
            </p:nvSpPr>
            <p:spPr>
              <a:xfrm>
                <a:off x="1789327" y="3291738"/>
                <a:ext cx="8613342" cy="1654299"/>
              </a:xfrm>
              <a:prstGeom prst="rect">
                <a:avLst/>
              </a:prstGeom>
              <a:blipFill>
                <a:blip r:embed="rId4"/>
                <a:stretch>
                  <a:fillRect l="-779" t="-2583" b="-5904"/>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62BA8A95-55C1-426B-A048-A138EE12F7CB}"/>
              </a:ext>
            </a:extLst>
          </p:cNvPr>
          <p:cNvSpPr txBox="1"/>
          <p:nvPr/>
        </p:nvSpPr>
        <p:spPr>
          <a:xfrm>
            <a:off x="1027062" y="5263073"/>
            <a:ext cx="10137873" cy="792525"/>
          </a:xfrm>
          <a:prstGeom prst="rect">
            <a:avLst/>
          </a:prstGeom>
          <a:solidFill>
            <a:schemeClr val="accent4">
              <a:lumMod val="20000"/>
              <a:lumOff val="80000"/>
              <a:alpha val="50000"/>
            </a:schemeClr>
          </a:solidFill>
        </p:spPr>
        <p:txBody>
          <a:bodyPr wrap="square" rtlCol="0">
            <a:spAutoFit/>
          </a:bodyPr>
          <a:lstStyle/>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容斥原理用于当集合交的元素个数比集合并的元素更容易计算的情况</a:t>
            </a:r>
          </a:p>
          <a:p>
            <a:pPr marL="285750" indent="-285750">
              <a:spcBef>
                <a:spcPts val="600"/>
              </a:spcBef>
              <a:spcAft>
                <a:spcPts val="300"/>
              </a:spcAft>
              <a:buFont typeface="Arial" panose="020B0604020202020204" pitchFamily="34" charset="0"/>
              <a:buChar char="•"/>
            </a:pPr>
            <a:r>
              <a:rPr lang="zh-CN" altLang="en-US" b="1">
                <a:solidFill>
                  <a:schemeClr val="accent2">
                    <a:lumMod val="50000"/>
                  </a:schemeClr>
                </a:solidFill>
              </a:rPr>
              <a:t>当计算同时满足某些性质的元素个数比计算满足某些性质之一的元素个数更容易时使用容斥原理</a:t>
            </a:r>
          </a:p>
        </p:txBody>
      </p:sp>
    </p:spTree>
    <p:extLst>
      <p:ext uri="{BB962C8B-B14F-4D97-AF65-F5344CB8AC3E}">
        <p14:creationId xmlns:p14="http://schemas.microsoft.com/office/powerpoint/2010/main" val="597131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B639D0E1-43C7-4AC5-AFD4-782075DB017C}"/>
              </a:ext>
            </a:extLst>
          </p:cNvPr>
          <p:cNvSpPr/>
          <p:nvPr/>
        </p:nvSpPr>
        <p:spPr>
          <a:xfrm>
            <a:off x="999920" y="1841957"/>
            <a:ext cx="10192162" cy="3463483"/>
          </a:xfrm>
          <a:prstGeom prst="rect">
            <a:avLst/>
          </a:prstGeom>
          <a:solidFill>
            <a:schemeClr val="bg1">
              <a:lumMod val="9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容斥原理运用举例</a:t>
            </a:r>
          </a:p>
        </p:txBody>
      </p:sp>
      <p:sp>
        <p:nvSpPr>
          <p:cNvPr id="2" name="文本框 1">
            <a:extLst>
              <a:ext uri="{FF2B5EF4-FFF2-40B4-BE49-F238E27FC236}">
                <a16:creationId xmlns:a16="http://schemas.microsoft.com/office/drawing/2014/main" id="{5CFCA895-E045-4703-B5A3-362D0252349B}"/>
              </a:ext>
            </a:extLst>
          </p:cNvPr>
          <p:cNvSpPr txBox="1"/>
          <p:nvPr/>
        </p:nvSpPr>
        <p:spPr>
          <a:xfrm>
            <a:off x="1065704" y="1197142"/>
            <a:ext cx="7073280"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在小于等于</a:t>
            </a:r>
            <a:r>
              <a:rPr lang="en-US" altLang="zh-CN" sz="2400" b="1">
                <a:solidFill>
                  <a:srgbClr val="002060"/>
                </a:solidFill>
                <a:latin typeface="楷体" panose="02010609060101010101" pitchFamily="49" charset="-122"/>
                <a:ea typeface="楷体" panose="02010609060101010101" pitchFamily="49" charset="-122"/>
              </a:rPr>
              <a:t>1000</a:t>
            </a:r>
            <a:r>
              <a:rPr lang="zh-CN" altLang="en-US" sz="2400" b="1">
                <a:solidFill>
                  <a:srgbClr val="002060"/>
                </a:solidFill>
                <a:latin typeface="楷体" panose="02010609060101010101" pitchFamily="49" charset="-122"/>
                <a:ea typeface="楷体" panose="02010609060101010101" pitchFamily="49" charset="-122"/>
              </a:rPr>
              <a:t>的正整数中有多少能被</a:t>
            </a:r>
            <a:r>
              <a:rPr lang="en-US" altLang="zh-CN" sz="2400" b="1">
                <a:solidFill>
                  <a:srgbClr val="002060"/>
                </a:solidFill>
                <a:latin typeface="楷体" panose="02010609060101010101" pitchFamily="49" charset="-122"/>
                <a:ea typeface="楷体" panose="02010609060101010101" pitchFamily="49" charset="-122"/>
              </a:rPr>
              <a:t>3</a:t>
            </a:r>
            <a:r>
              <a:rPr lang="zh-CN" altLang="en-US" sz="2400" b="1">
                <a:solidFill>
                  <a:srgbClr val="002060"/>
                </a:solidFill>
                <a:latin typeface="楷体" panose="02010609060101010101" pitchFamily="49" charset="-122"/>
                <a:ea typeface="楷体" panose="02010609060101010101" pitchFamily="49" charset="-122"/>
              </a:rPr>
              <a:t>或</a:t>
            </a:r>
            <a:r>
              <a:rPr lang="en-US" altLang="zh-CN" sz="2400" b="1">
                <a:solidFill>
                  <a:srgbClr val="002060"/>
                </a:solidFill>
                <a:latin typeface="楷体" panose="02010609060101010101" pitchFamily="49" charset="-122"/>
                <a:ea typeface="楷体" panose="02010609060101010101" pitchFamily="49" charset="-122"/>
              </a:rPr>
              <a:t>5</a:t>
            </a:r>
            <a:r>
              <a:rPr lang="zh-CN" altLang="en-US" sz="2400" b="1">
                <a:solidFill>
                  <a:srgbClr val="002060"/>
                </a:solidFill>
                <a:latin typeface="楷体" panose="02010609060101010101" pitchFamily="49" charset="-122"/>
                <a:ea typeface="楷体" panose="02010609060101010101" pitchFamily="49" charset="-122"/>
              </a:rPr>
              <a:t>整除？</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E2F450F-09D8-4FF6-86B2-8D03C1614DB9}"/>
                  </a:ext>
                </a:extLst>
              </p:cNvPr>
              <p:cNvSpPr txBox="1"/>
              <p:nvPr/>
            </p:nvSpPr>
            <p:spPr>
              <a:xfrm>
                <a:off x="999920" y="5377112"/>
                <a:ext cx="8262494" cy="861774"/>
              </a:xfrm>
              <a:prstGeom prst="rect">
                <a:avLst/>
              </a:prstGeom>
              <a:solidFill>
                <a:schemeClr val="accent6">
                  <a:lumMod val="20000"/>
                  <a:lumOff val="80000"/>
                  <a:alpha val="50000"/>
                </a:schemeClr>
              </a:solidFill>
            </p:spPr>
            <p:txBody>
              <a:bodyPr wrap="square" rtlCol="0">
                <a:spAutoFit/>
              </a:bodyPr>
              <a:lstStyle/>
              <a:p>
                <a:pPr>
                  <a:lnSpc>
                    <a:spcPts val="3000"/>
                  </a:lnSpc>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 = |</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 = ⌊</m:t>
                      </m:r>
                      <m:r>
                        <a:rPr lang="en-US" altLang="zh-CN" sz="2000" b="1" i="1">
                          <a:solidFill>
                            <a:srgbClr val="C00000"/>
                          </a:solidFill>
                          <a:latin typeface="Cambria Math" panose="02040503050406030204" pitchFamily="18" charset="0"/>
                        </a:rPr>
                        <m:t>𝟏𝟎𝟎𝟎</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𝟑</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𝟏𝟎𝟎𝟎</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𝟓</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𝟏𝟎𝟎𝟎</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𝟏𝟓</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𝟑𝟑𝟑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𝟐𝟎𝟎</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𝟔𝟔</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𝟒𝟔𝟕</m:t>
                      </m:r>
                    </m:oMath>
                  </m:oMathPara>
                </a14:m>
                <a:endParaRPr lang="zh-CN" altLang="en-US" sz="20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6E2F450F-09D8-4FF6-86B2-8D03C1614DB9}"/>
                  </a:ext>
                </a:extLst>
              </p:cNvPr>
              <p:cNvSpPr txBox="1">
                <a:spLocks noRot="1" noChangeAspect="1" noMove="1" noResize="1" noEditPoints="1" noAdjustHandles="1" noChangeArrowheads="1" noChangeShapeType="1" noTextEdit="1"/>
              </p:cNvSpPr>
              <p:nvPr/>
            </p:nvSpPr>
            <p:spPr>
              <a:xfrm>
                <a:off x="999920" y="5377112"/>
                <a:ext cx="8262494" cy="861774"/>
              </a:xfrm>
              <a:prstGeom prst="rect">
                <a:avLst/>
              </a:prstGeom>
              <a:blipFill>
                <a:blip r:embed="rId2"/>
                <a:stretch>
                  <a:fillRect/>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B2343355-C859-4179-9739-3CF92D3EE4C0}"/>
              </a:ext>
            </a:extLst>
          </p:cNvPr>
          <p:cNvGrpSpPr/>
          <p:nvPr/>
        </p:nvGrpSpPr>
        <p:grpSpPr>
          <a:xfrm>
            <a:off x="1065701" y="1896255"/>
            <a:ext cx="10060595" cy="3232246"/>
            <a:chOff x="1065703" y="1791678"/>
            <a:chExt cx="10060595" cy="3232246"/>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D08C909-2478-4C14-9BEF-329409AB29FA}"/>
                    </a:ext>
                  </a:extLst>
                </p:cNvPr>
                <p:cNvSpPr txBox="1"/>
                <p:nvPr/>
              </p:nvSpPr>
              <p:spPr>
                <a:xfrm>
                  <a:off x="1065705" y="1791678"/>
                  <a:ext cx="4644362" cy="400110"/>
                </a:xfrm>
                <a:prstGeom prst="rect">
                  <a:avLst/>
                </a:prstGeom>
                <a:solidFill>
                  <a:schemeClr val="accent2">
                    <a:lumMod val="20000"/>
                    <a:lumOff val="80000"/>
                    <a:alpha val="50000"/>
                  </a:schemeClr>
                </a:solidFill>
              </p:spPr>
              <p:txBody>
                <a:bodyPr wrap="square" rtlCol="0">
                  <a:spAutoFit/>
                </a:bodyPr>
                <a:lstStyle/>
                <a:p>
                  <a:r>
                    <a:rPr lang="zh-CN" altLang="en-US" sz="2000" b="1">
                      <a:solidFill>
                        <a:schemeClr val="accent2">
                          <a:lumMod val="50000"/>
                        </a:schemeClr>
                      </a:solidFill>
                    </a:rPr>
                    <a:t>全集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𝑼</m:t>
                      </m:r>
                    </m:oMath>
                  </a14:m>
                  <a:r>
                    <a:rPr lang="zh-CN" altLang="en-US" sz="2000" b="1">
                      <a:solidFill>
                        <a:schemeClr val="accent2">
                          <a:lumMod val="50000"/>
                        </a:schemeClr>
                      </a:solidFill>
                    </a:rPr>
                    <a:t>表示小于等于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𝟏𝟎𝟎𝟎</m:t>
                      </m:r>
                    </m:oMath>
                  </a14:m>
                  <a:r>
                    <a:rPr lang="zh-CN" altLang="en-US" sz="2000" b="1">
                      <a:solidFill>
                        <a:schemeClr val="accent2">
                          <a:lumMod val="50000"/>
                        </a:schemeClr>
                      </a:solidFill>
                    </a:rPr>
                    <a:t>的正整数集合</a:t>
                  </a:r>
                </a:p>
              </p:txBody>
            </p:sp>
          </mc:Choice>
          <mc:Fallback xmlns="">
            <p:sp>
              <p:nvSpPr>
                <p:cNvPr id="3" name="文本框 2">
                  <a:extLst>
                    <a:ext uri="{FF2B5EF4-FFF2-40B4-BE49-F238E27FC236}">
                      <a16:creationId xmlns:a16="http://schemas.microsoft.com/office/drawing/2014/main" id="{8D08C909-2478-4C14-9BEF-329409AB29FA}"/>
                    </a:ext>
                  </a:extLst>
                </p:cNvPr>
                <p:cNvSpPr txBox="1">
                  <a:spLocks noRot="1" noChangeAspect="1" noMove="1" noResize="1" noEditPoints="1" noAdjustHandles="1" noChangeArrowheads="1" noChangeShapeType="1" noTextEdit="1"/>
                </p:cNvSpPr>
                <p:nvPr/>
              </p:nvSpPr>
              <p:spPr>
                <a:xfrm>
                  <a:off x="1065705" y="1791678"/>
                  <a:ext cx="4644362" cy="400110"/>
                </a:xfrm>
                <a:prstGeom prst="rect">
                  <a:avLst/>
                </a:prstGeom>
                <a:blipFill>
                  <a:blip r:embed="rId3"/>
                  <a:stretch>
                    <a:fillRect l="-1444"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460EF34-5D88-49CE-B061-FFA264E543AA}"/>
                    </a:ext>
                  </a:extLst>
                </p:cNvPr>
                <p:cNvSpPr txBox="1"/>
                <p:nvPr/>
              </p:nvSpPr>
              <p:spPr>
                <a:xfrm>
                  <a:off x="1065703" y="2371980"/>
                  <a:ext cx="5328518" cy="400110"/>
                </a:xfrm>
                <a:prstGeom prst="rect">
                  <a:avLst/>
                </a:prstGeom>
                <a:solidFill>
                  <a:schemeClr val="accent2">
                    <a:lumMod val="20000"/>
                    <a:lumOff val="80000"/>
                    <a:alpha val="25000"/>
                  </a:schemeClr>
                </a:solidFill>
              </p:spPr>
              <p:txBody>
                <a:bodyPr wrap="square" rtlCol="0">
                  <a:spAutoFit/>
                </a:bodyPr>
                <a:lstStyle/>
                <a:p>
                  <a:r>
                    <a:rPr lang="zh-CN" altLang="en-US" sz="2000" b="1">
                      <a:solidFill>
                        <a:srgbClr val="002060"/>
                      </a:solidFill>
                    </a:rPr>
                    <a:t>集合</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rPr>
                    <a:t>表示</a:t>
                  </a:r>
                  <a14:m>
                    <m:oMath xmlns:m="http://schemas.openxmlformats.org/officeDocument/2006/math">
                      <m:r>
                        <a:rPr lang="en-US" altLang="zh-CN" sz="2000" b="1" i="1" smtClean="0">
                          <a:solidFill>
                            <a:srgbClr val="002060"/>
                          </a:solidFill>
                          <a:latin typeface="Cambria Math" panose="02040503050406030204" pitchFamily="18" charset="0"/>
                        </a:rPr>
                        <m:t>𝑼</m:t>
                      </m:r>
                    </m:oMath>
                  </a14:m>
                  <a:r>
                    <a:rPr lang="zh-CN" altLang="en-US" sz="2000" b="1">
                      <a:solidFill>
                        <a:srgbClr val="002060"/>
                      </a:solidFill>
                    </a:rPr>
                    <a:t>中能被</a:t>
                  </a:r>
                  <a14:m>
                    <m:oMath xmlns:m="http://schemas.openxmlformats.org/officeDocument/2006/math">
                      <m:r>
                        <a:rPr lang="en-US" altLang="zh-CN" sz="2000" b="1" i="1" smtClean="0">
                          <a:solidFill>
                            <a:srgbClr val="002060"/>
                          </a:solidFill>
                          <a:latin typeface="Cambria Math" panose="02040503050406030204" pitchFamily="18" charset="0"/>
                        </a:rPr>
                        <m:t>𝟑</m:t>
                      </m:r>
                    </m:oMath>
                  </a14:m>
                  <a:r>
                    <a:rPr lang="zh-CN" altLang="en-US" sz="2000" b="1">
                      <a:solidFill>
                        <a:srgbClr val="002060"/>
                      </a:solidFill>
                    </a:rPr>
                    <a:t>整除的正整数构成的集合</a:t>
                  </a:r>
                </a:p>
              </p:txBody>
            </p:sp>
          </mc:Choice>
          <mc:Fallback xmlns="">
            <p:sp>
              <p:nvSpPr>
                <p:cNvPr id="4" name="文本框 3">
                  <a:extLst>
                    <a:ext uri="{FF2B5EF4-FFF2-40B4-BE49-F238E27FC236}">
                      <a16:creationId xmlns:a16="http://schemas.microsoft.com/office/drawing/2014/main" id="{0460EF34-5D88-49CE-B061-FFA264E543AA}"/>
                    </a:ext>
                  </a:extLst>
                </p:cNvPr>
                <p:cNvSpPr txBox="1">
                  <a:spLocks noRot="1" noChangeAspect="1" noMove="1" noResize="1" noEditPoints="1" noAdjustHandles="1" noChangeArrowheads="1" noChangeShapeType="1" noTextEdit="1"/>
                </p:cNvSpPr>
                <p:nvPr/>
              </p:nvSpPr>
              <p:spPr>
                <a:xfrm>
                  <a:off x="1065703" y="2371980"/>
                  <a:ext cx="5328518" cy="400110"/>
                </a:xfrm>
                <a:prstGeom prst="rect">
                  <a:avLst/>
                </a:prstGeom>
                <a:blipFill>
                  <a:blip r:embed="rId4"/>
                  <a:stretch>
                    <a:fillRect l="-1259" t="-7576" r="-22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CB79385-0F17-454A-BD67-5FE57B2820EB}"/>
                    </a:ext>
                  </a:extLst>
                </p:cNvPr>
                <p:cNvSpPr txBox="1"/>
                <p:nvPr/>
              </p:nvSpPr>
              <p:spPr>
                <a:xfrm>
                  <a:off x="1065703" y="3115062"/>
                  <a:ext cx="5328518" cy="400110"/>
                </a:xfrm>
                <a:prstGeom prst="rect">
                  <a:avLst/>
                </a:prstGeom>
                <a:solidFill>
                  <a:schemeClr val="accent2">
                    <a:lumMod val="20000"/>
                    <a:lumOff val="80000"/>
                    <a:alpha val="25000"/>
                  </a:schemeClr>
                </a:solidFill>
              </p:spPr>
              <p:txBody>
                <a:bodyPr wrap="square" rtlCol="0">
                  <a:spAutoFit/>
                </a:bodyPr>
                <a:lstStyle/>
                <a:p>
                  <a:r>
                    <a:rPr lang="zh-CN" altLang="en-US" sz="2000" b="1">
                      <a:solidFill>
                        <a:srgbClr val="002060"/>
                      </a:solidFill>
                    </a:rPr>
                    <a:t>集合</a:t>
                  </a:r>
                  <a14:m>
                    <m:oMath xmlns:m="http://schemas.openxmlformats.org/officeDocument/2006/math">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rPr>
                    <a:t>表示</a:t>
                  </a:r>
                  <a14:m>
                    <m:oMath xmlns:m="http://schemas.openxmlformats.org/officeDocument/2006/math">
                      <m:r>
                        <a:rPr lang="en-US" altLang="zh-CN" sz="2000" b="1" i="1" smtClean="0">
                          <a:solidFill>
                            <a:srgbClr val="002060"/>
                          </a:solidFill>
                          <a:latin typeface="Cambria Math" panose="02040503050406030204" pitchFamily="18" charset="0"/>
                        </a:rPr>
                        <m:t>𝑼</m:t>
                      </m:r>
                    </m:oMath>
                  </a14:m>
                  <a:r>
                    <a:rPr lang="zh-CN" altLang="en-US" sz="2000" b="1">
                      <a:solidFill>
                        <a:srgbClr val="002060"/>
                      </a:solidFill>
                    </a:rPr>
                    <a:t>中能被</a:t>
                  </a:r>
                  <a14:m>
                    <m:oMath xmlns:m="http://schemas.openxmlformats.org/officeDocument/2006/math">
                      <m:r>
                        <a:rPr lang="en-US" altLang="zh-CN" sz="2000" b="1" i="1" smtClean="0">
                          <a:solidFill>
                            <a:srgbClr val="002060"/>
                          </a:solidFill>
                          <a:latin typeface="Cambria Math" panose="02040503050406030204" pitchFamily="18" charset="0"/>
                        </a:rPr>
                        <m:t>𝟓</m:t>
                      </m:r>
                    </m:oMath>
                  </a14:m>
                  <a:r>
                    <a:rPr lang="zh-CN" altLang="en-US" sz="2000" b="1">
                      <a:solidFill>
                        <a:srgbClr val="002060"/>
                      </a:solidFill>
                    </a:rPr>
                    <a:t>整除的正整数构成的集合</a:t>
                  </a:r>
                </a:p>
              </p:txBody>
            </p:sp>
          </mc:Choice>
          <mc:Fallback xmlns="">
            <p:sp>
              <p:nvSpPr>
                <p:cNvPr id="6" name="文本框 5">
                  <a:extLst>
                    <a:ext uri="{FF2B5EF4-FFF2-40B4-BE49-F238E27FC236}">
                      <a16:creationId xmlns:a16="http://schemas.microsoft.com/office/drawing/2014/main" id="{1CB79385-0F17-454A-BD67-5FE57B2820EB}"/>
                    </a:ext>
                  </a:extLst>
                </p:cNvPr>
                <p:cNvSpPr txBox="1">
                  <a:spLocks noRot="1" noChangeAspect="1" noMove="1" noResize="1" noEditPoints="1" noAdjustHandles="1" noChangeArrowheads="1" noChangeShapeType="1" noTextEdit="1"/>
                </p:cNvSpPr>
                <p:nvPr/>
              </p:nvSpPr>
              <p:spPr>
                <a:xfrm>
                  <a:off x="1065703" y="3115062"/>
                  <a:ext cx="5328518" cy="400110"/>
                </a:xfrm>
                <a:prstGeom prst="rect">
                  <a:avLst/>
                </a:prstGeom>
                <a:blipFill>
                  <a:blip r:embed="rId5"/>
                  <a:stretch>
                    <a:fillRect l="-1259" t="-7576" r="-458"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230D073-9690-43F4-A939-D320B7996850}"/>
                    </a:ext>
                  </a:extLst>
                </p:cNvPr>
                <p:cNvSpPr txBox="1"/>
                <p:nvPr/>
              </p:nvSpPr>
              <p:spPr>
                <a:xfrm>
                  <a:off x="7592976" y="2228943"/>
                  <a:ext cx="2526112" cy="678776"/>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f>
                              <m:fPr>
                                <m:ctrlPr>
                                  <a:rPr lang="en-US" altLang="zh-CN" sz="2000" b="1" i="1">
                                    <a:solidFill>
                                      <a:schemeClr val="accent2">
                                        <a:lumMod val="50000"/>
                                      </a:schemeClr>
                                    </a:solidFill>
                                    <a:latin typeface="Cambria Math" panose="02040503050406030204" pitchFamily="18" charset="0"/>
                                  </a:rPr>
                                </m:ctrlPr>
                              </m:fPr>
                              <m:num>
                                <m:r>
                                  <a:rPr lang="en-US" altLang="zh-CN" sz="2000" b="1" i="1">
                                    <a:solidFill>
                                      <a:schemeClr val="accent2">
                                        <a:lumMod val="50000"/>
                                      </a:schemeClr>
                                    </a:solidFill>
                                    <a:latin typeface="Cambria Math" panose="02040503050406030204" pitchFamily="18" charset="0"/>
                                  </a:rPr>
                                  <m:t>𝟏𝟎𝟎𝟎</m:t>
                                </m:r>
                              </m:num>
                              <m:den>
                                <m:r>
                                  <a:rPr lang="en-US" altLang="zh-CN" sz="2000" b="1" i="1">
                                    <a:solidFill>
                                      <a:schemeClr val="accent2">
                                        <a:lumMod val="50000"/>
                                      </a:schemeClr>
                                    </a:solidFill>
                                    <a:latin typeface="Cambria Math" panose="02040503050406030204" pitchFamily="18" charset="0"/>
                                  </a:rPr>
                                  <m:t>𝟑</m:t>
                                </m:r>
                              </m:den>
                            </m:f>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𝟑𝟑𝟑</m:t>
                        </m:r>
                      </m:oMath>
                    </m:oMathPara>
                  </a14:m>
                  <a:endParaRPr lang="zh-CN" altLang="en-US" sz="2000" b="1">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4230D073-9690-43F4-A939-D320B7996850}"/>
                    </a:ext>
                  </a:extLst>
                </p:cNvPr>
                <p:cNvSpPr txBox="1">
                  <a:spLocks noRot="1" noChangeAspect="1" noMove="1" noResize="1" noEditPoints="1" noAdjustHandles="1" noChangeArrowheads="1" noChangeShapeType="1" noTextEdit="1"/>
                </p:cNvSpPr>
                <p:nvPr/>
              </p:nvSpPr>
              <p:spPr>
                <a:xfrm>
                  <a:off x="7592976" y="2228943"/>
                  <a:ext cx="2526112" cy="67877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7D4E28F-D79F-4B16-9FBC-205311A36AF4}"/>
                    </a:ext>
                  </a:extLst>
                </p:cNvPr>
                <p:cNvSpPr txBox="1"/>
                <p:nvPr/>
              </p:nvSpPr>
              <p:spPr>
                <a:xfrm>
                  <a:off x="7592975" y="2971871"/>
                  <a:ext cx="2526113" cy="678776"/>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f>
                              <m:fPr>
                                <m:ctrlPr>
                                  <a:rPr lang="en-US" altLang="zh-CN" sz="2000" b="1" i="1">
                                    <a:solidFill>
                                      <a:schemeClr val="accent2">
                                        <a:lumMod val="50000"/>
                                      </a:schemeClr>
                                    </a:solidFill>
                                    <a:latin typeface="Cambria Math" panose="02040503050406030204" pitchFamily="18" charset="0"/>
                                  </a:rPr>
                                </m:ctrlPr>
                              </m:fPr>
                              <m:num>
                                <m:r>
                                  <a:rPr lang="en-US" altLang="zh-CN" sz="2000" b="1" i="1">
                                    <a:solidFill>
                                      <a:schemeClr val="accent2">
                                        <a:lumMod val="50000"/>
                                      </a:schemeClr>
                                    </a:solidFill>
                                    <a:latin typeface="Cambria Math" panose="02040503050406030204" pitchFamily="18" charset="0"/>
                                  </a:rPr>
                                  <m:t>𝟏𝟎𝟎𝟎</m:t>
                                </m:r>
                              </m:num>
                              <m:den>
                                <m:r>
                                  <a:rPr lang="en-US" altLang="zh-CN" sz="2000" b="1" i="1">
                                    <a:solidFill>
                                      <a:schemeClr val="accent2">
                                        <a:lumMod val="50000"/>
                                      </a:schemeClr>
                                    </a:solidFill>
                                    <a:latin typeface="Cambria Math" panose="02040503050406030204" pitchFamily="18" charset="0"/>
                                  </a:rPr>
                                  <m:t>𝟓</m:t>
                                </m:r>
                              </m:den>
                            </m:f>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𝟐𝟎𝟎</m:t>
                        </m:r>
                      </m:oMath>
                    </m:oMathPara>
                  </a14:m>
                  <a:endParaRPr lang="zh-CN" altLang="en-US" sz="20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67D4E28F-D79F-4B16-9FBC-205311A36AF4}"/>
                    </a:ext>
                  </a:extLst>
                </p:cNvPr>
                <p:cNvSpPr txBox="1">
                  <a:spLocks noRot="1" noChangeAspect="1" noMove="1" noResize="1" noEditPoints="1" noAdjustHandles="1" noChangeArrowheads="1" noChangeShapeType="1" noTextEdit="1"/>
                </p:cNvSpPr>
                <p:nvPr/>
              </p:nvSpPr>
              <p:spPr>
                <a:xfrm>
                  <a:off x="7592975" y="2971871"/>
                  <a:ext cx="2526113" cy="67877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920FC52-29AF-4AA3-A116-8DDC4EF84F7B}"/>
                    </a:ext>
                  </a:extLst>
                </p:cNvPr>
                <p:cNvSpPr txBox="1"/>
                <p:nvPr/>
              </p:nvSpPr>
              <p:spPr>
                <a:xfrm>
                  <a:off x="1065703" y="3715228"/>
                  <a:ext cx="5328517" cy="400110"/>
                </a:xfrm>
                <a:prstGeom prst="rect">
                  <a:avLst/>
                </a:prstGeom>
                <a:solidFill>
                  <a:schemeClr val="accent2">
                    <a:lumMod val="20000"/>
                    <a:lumOff val="80000"/>
                    <a:alpha val="25000"/>
                  </a:schemeClr>
                </a:solidFill>
              </p:spPr>
              <p:txBody>
                <a:bodyPr wrap="square" rtlCol="0">
                  <a:spAutoFit/>
                </a:bodyPr>
                <a:lstStyle/>
                <a:p>
                  <a:r>
                    <a:rPr lang="zh-CN" altLang="en-US" sz="2000" b="1">
                      <a:solidFill>
                        <a:srgbClr val="002060"/>
                      </a:solidFill>
                    </a:rPr>
                    <a:t>全集</a:t>
                  </a:r>
                  <a14:m>
                    <m:oMath xmlns:m="http://schemas.openxmlformats.org/officeDocument/2006/math">
                      <m:r>
                        <a:rPr lang="en-US" altLang="zh-CN" sz="2000" b="1" i="1" smtClean="0">
                          <a:solidFill>
                            <a:srgbClr val="002060"/>
                          </a:solidFill>
                          <a:latin typeface="Cambria Math" panose="02040503050406030204" pitchFamily="18" charset="0"/>
                        </a:rPr>
                        <m:t>𝑼</m:t>
                      </m:r>
                    </m:oMath>
                  </a14:m>
                  <a:r>
                    <a:rPr lang="zh-CN" altLang="en-US" sz="2000" b="1">
                      <a:solidFill>
                        <a:srgbClr val="002060"/>
                      </a:solidFill>
                    </a:rPr>
                    <a:t>中能被</a:t>
                  </a:r>
                  <a14:m>
                    <m:oMath xmlns:m="http://schemas.openxmlformats.org/officeDocument/2006/math">
                      <m:r>
                        <a:rPr lang="en-US" altLang="zh-CN" sz="2000" b="1" i="1" smtClean="0">
                          <a:solidFill>
                            <a:srgbClr val="002060"/>
                          </a:solidFill>
                          <a:latin typeface="Cambria Math" panose="02040503050406030204" pitchFamily="18" charset="0"/>
                        </a:rPr>
                        <m:t>𝟑</m:t>
                      </m:r>
                    </m:oMath>
                  </a14:m>
                  <a:r>
                    <a:rPr lang="zh-CN" altLang="en-US" sz="2000" b="1">
                      <a:solidFill>
                        <a:srgbClr val="002060"/>
                      </a:solidFill>
                    </a:rPr>
                    <a:t>或</a:t>
                  </a:r>
                  <a14:m>
                    <m:oMath xmlns:m="http://schemas.openxmlformats.org/officeDocument/2006/math">
                      <m:r>
                        <a:rPr lang="en-US" altLang="zh-CN" sz="2000" b="1" i="1" smtClean="0">
                          <a:solidFill>
                            <a:srgbClr val="002060"/>
                          </a:solidFill>
                          <a:latin typeface="Cambria Math" panose="02040503050406030204" pitchFamily="18" charset="0"/>
                        </a:rPr>
                        <m:t>𝟓</m:t>
                      </m:r>
                    </m:oMath>
                  </a14:m>
                  <a:r>
                    <a:rPr lang="zh-CN" altLang="en-US" sz="2000" b="1">
                      <a:solidFill>
                        <a:srgbClr val="002060"/>
                      </a:solidFill>
                    </a:rPr>
                    <a:t>整除的正整数集合是</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𝑩</m:t>
                      </m:r>
                    </m:oMath>
                  </a14:m>
                  <a:endParaRPr lang="zh-CN" altLang="en-US" sz="2000" b="1">
                    <a:solidFill>
                      <a:srgbClr val="002060"/>
                    </a:solidFill>
                  </a:endParaRPr>
                </a:p>
              </p:txBody>
            </p:sp>
          </mc:Choice>
          <mc:Fallback xmlns="">
            <p:sp>
              <p:nvSpPr>
                <p:cNvPr id="13" name="文本框 12">
                  <a:extLst>
                    <a:ext uri="{FF2B5EF4-FFF2-40B4-BE49-F238E27FC236}">
                      <a16:creationId xmlns:a16="http://schemas.microsoft.com/office/drawing/2014/main" id="{9920FC52-29AF-4AA3-A116-8DDC4EF84F7B}"/>
                    </a:ext>
                  </a:extLst>
                </p:cNvPr>
                <p:cNvSpPr txBox="1">
                  <a:spLocks noRot="1" noChangeAspect="1" noMove="1" noResize="1" noEditPoints="1" noAdjustHandles="1" noChangeArrowheads="1" noChangeShapeType="1" noTextEdit="1"/>
                </p:cNvSpPr>
                <p:nvPr/>
              </p:nvSpPr>
              <p:spPr>
                <a:xfrm>
                  <a:off x="1065703" y="3715228"/>
                  <a:ext cx="5328517" cy="400110"/>
                </a:xfrm>
                <a:prstGeom prst="rect">
                  <a:avLst/>
                </a:prstGeom>
                <a:blipFill>
                  <a:blip r:embed="rId8"/>
                  <a:stretch>
                    <a:fillRect l="-1259"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2288AC3-1238-4171-B5CC-ECAF42818337}"/>
                    </a:ext>
                  </a:extLst>
                </p:cNvPr>
                <p:cNvSpPr txBox="1"/>
                <p:nvPr/>
              </p:nvSpPr>
              <p:spPr>
                <a:xfrm>
                  <a:off x="7592976" y="3713118"/>
                  <a:ext cx="3533322" cy="400110"/>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e>
                        </m:d>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𝑨</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𝑩</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e>
                        </m:d>
                      </m:oMath>
                    </m:oMathPara>
                  </a14:m>
                  <a:endParaRPr lang="zh-CN" altLang="en-US" sz="2000" b="1">
                    <a:solidFill>
                      <a:schemeClr val="accent2">
                        <a:lumMod val="50000"/>
                      </a:schemeClr>
                    </a:solidFill>
                  </a:endParaRPr>
                </a:p>
              </p:txBody>
            </p:sp>
          </mc:Choice>
          <mc:Fallback xmlns="">
            <p:sp>
              <p:nvSpPr>
                <p:cNvPr id="14" name="文本框 13">
                  <a:extLst>
                    <a:ext uri="{FF2B5EF4-FFF2-40B4-BE49-F238E27FC236}">
                      <a16:creationId xmlns:a16="http://schemas.microsoft.com/office/drawing/2014/main" id="{42288AC3-1238-4171-B5CC-ECAF42818337}"/>
                    </a:ext>
                  </a:extLst>
                </p:cNvPr>
                <p:cNvSpPr txBox="1">
                  <a:spLocks noRot="1" noChangeAspect="1" noMove="1" noResize="1" noEditPoints="1" noAdjustHandles="1" noChangeArrowheads="1" noChangeShapeType="1" noTextEdit="1"/>
                </p:cNvSpPr>
                <p:nvPr/>
              </p:nvSpPr>
              <p:spPr>
                <a:xfrm>
                  <a:off x="7592976" y="3713118"/>
                  <a:ext cx="3533322" cy="40011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CBE7F75-3F3E-4E2E-B457-6298FE823914}"/>
                    </a:ext>
                  </a:extLst>
                </p:cNvPr>
                <p:cNvSpPr txBox="1"/>
                <p:nvPr/>
              </p:nvSpPr>
              <p:spPr>
                <a:xfrm>
                  <a:off x="1065703" y="4235631"/>
                  <a:ext cx="5328517" cy="788293"/>
                </a:xfrm>
                <a:prstGeom prst="rect">
                  <a:avLst/>
                </a:prstGeom>
                <a:solidFill>
                  <a:schemeClr val="accent2">
                    <a:lumMod val="20000"/>
                    <a:lumOff val="80000"/>
                    <a:alpha val="25000"/>
                  </a:schemeClr>
                </a:solidFill>
              </p:spPr>
              <p:txBody>
                <a:bodyPr wrap="square" rtlCol="0">
                  <a:spAutoFit/>
                </a:bodyPr>
                <a:lstStyle/>
                <a:p>
                  <a:pPr>
                    <a:lnSpc>
                      <a:spcPts val="2800"/>
                    </a:lnSpc>
                  </a:pP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rPr>
                    <a:t>是</a:t>
                  </a:r>
                  <a14:m>
                    <m:oMath xmlns:m="http://schemas.openxmlformats.org/officeDocument/2006/math">
                      <m:r>
                        <a:rPr lang="en-US" altLang="zh-CN" sz="2000" b="1" i="1" smtClean="0">
                          <a:solidFill>
                            <a:srgbClr val="002060"/>
                          </a:solidFill>
                          <a:latin typeface="Cambria Math" panose="02040503050406030204" pitchFamily="18" charset="0"/>
                        </a:rPr>
                        <m:t>𝑼</m:t>
                      </m:r>
                    </m:oMath>
                  </a14:m>
                  <a:r>
                    <a:rPr lang="zh-CN" altLang="en-US" sz="2000" b="1">
                      <a:solidFill>
                        <a:srgbClr val="002060"/>
                      </a:solidFill>
                    </a:rPr>
                    <a:t>中既能被</a:t>
                  </a:r>
                  <a14:m>
                    <m:oMath xmlns:m="http://schemas.openxmlformats.org/officeDocument/2006/math">
                      <m:r>
                        <a:rPr lang="en-US" altLang="zh-CN" sz="2000" b="1" i="1" smtClean="0">
                          <a:solidFill>
                            <a:srgbClr val="002060"/>
                          </a:solidFill>
                          <a:latin typeface="Cambria Math" panose="02040503050406030204" pitchFamily="18" charset="0"/>
                        </a:rPr>
                        <m:t>𝟑</m:t>
                      </m:r>
                    </m:oMath>
                  </a14:m>
                  <a:r>
                    <a:rPr lang="zh-CN" altLang="en-US" sz="2000" b="1">
                      <a:solidFill>
                        <a:srgbClr val="002060"/>
                      </a:solidFill>
                    </a:rPr>
                    <a:t>，又能被</a:t>
                  </a:r>
                  <a14:m>
                    <m:oMath xmlns:m="http://schemas.openxmlformats.org/officeDocument/2006/math">
                      <m:r>
                        <a:rPr lang="en-US" altLang="zh-CN" sz="2000" b="1" i="1" smtClean="0">
                          <a:solidFill>
                            <a:srgbClr val="002060"/>
                          </a:solidFill>
                          <a:latin typeface="Cambria Math" panose="02040503050406030204" pitchFamily="18" charset="0"/>
                        </a:rPr>
                        <m:t>𝟓</m:t>
                      </m:r>
                    </m:oMath>
                  </a14:m>
                  <a:r>
                    <a:rPr lang="zh-CN" altLang="en-US" sz="2000" b="1">
                      <a:solidFill>
                        <a:srgbClr val="002060"/>
                      </a:solidFill>
                    </a:rPr>
                    <a:t>整除的正整数集合，即</a:t>
                  </a:r>
                  <a14:m>
                    <m:oMath xmlns:m="http://schemas.openxmlformats.org/officeDocument/2006/math">
                      <m:r>
                        <a:rPr lang="en-US" altLang="zh-CN" sz="2000" b="1" i="1" smtClean="0">
                          <a:solidFill>
                            <a:srgbClr val="002060"/>
                          </a:solidFill>
                          <a:latin typeface="Cambria Math" panose="02040503050406030204" pitchFamily="18" charset="0"/>
                        </a:rPr>
                        <m:t>𝑼</m:t>
                      </m:r>
                    </m:oMath>
                  </a14:m>
                  <a:r>
                    <a:rPr lang="zh-CN" altLang="en-US" sz="2000" b="1">
                      <a:solidFill>
                        <a:srgbClr val="002060"/>
                      </a:solidFill>
                    </a:rPr>
                    <a:t>中能被</a:t>
                  </a:r>
                  <a14:m>
                    <m:oMath xmlns:m="http://schemas.openxmlformats.org/officeDocument/2006/math">
                      <m:r>
                        <a:rPr lang="en-US" altLang="zh-CN" sz="2000" b="1" i="1" smtClean="0">
                          <a:solidFill>
                            <a:srgbClr val="002060"/>
                          </a:solidFill>
                          <a:latin typeface="Cambria Math" panose="02040503050406030204" pitchFamily="18" charset="0"/>
                        </a:rPr>
                        <m:t>𝟏𝟓</m:t>
                      </m:r>
                    </m:oMath>
                  </a14:m>
                  <a:r>
                    <a:rPr lang="zh-CN" altLang="en-US" sz="2000" b="1">
                      <a:solidFill>
                        <a:srgbClr val="002060"/>
                      </a:solidFill>
                    </a:rPr>
                    <a:t>整除的正整数集合</a:t>
                  </a:r>
                </a:p>
              </p:txBody>
            </p:sp>
          </mc:Choice>
          <mc:Fallback xmlns="">
            <p:sp>
              <p:nvSpPr>
                <p:cNvPr id="15" name="文本框 14">
                  <a:extLst>
                    <a:ext uri="{FF2B5EF4-FFF2-40B4-BE49-F238E27FC236}">
                      <a16:creationId xmlns:a16="http://schemas.microsoft.com/office/drawing/2014/main" id="{FCBE7F75-3F3E-4E2E-B457-6298FE823914}"/>
                    </a:ext>
                  </a:extLst>
                </p:cNvPr>
                <p:cNvSpPr txBox="1">
                  <a:spLocks noRot="1" noChangeAspect="1" noMove="1" noResize="1" noEditPoints="1" noAdjustHandles="1" noChangeArrowheads="1" noChangeShapeType="1" noTextEdit="1"/>
                </p:cNvSpPr>
                <p:nvPr/>
              </p:nvSpPr>
              <p:spPr>
                <a:xfrm>
                  <a:off x="1065703" y="4235631"/>
                  <a:ext cx="5328517" cy="788293"/>
                </a:xfrm>
                <a:prstGeom prst="rect">
                  <a:avLst/>
                </a:prstGeom>
                <a:blipFill>
                  <a:blip r:embed="rId10"/>
                  <a:stretch>
                    <a:fillRect l="-1259" t="-775" b="-1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8825AE3-6AE6-4A68-8180-3F1859694351}"/>
                    </a:ext>
                  </a:extLst>
                </p:cNvPr>
                <p:cNvSpPr txBox="1"/>
                <p:nvPr/>
              </p:nvSpPr>
              <p:spPr>
                <a:xfrm>
                  <a:off x="7592975" y="4286555"/>
                  <a:ext cx="2879865" cy="678776"/>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e>
                        </m:d>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f>
                              <m:fPr>
                                <m:ctrlPr>
                                  <a:rPr lang="en-US" altLang="zh-CN" sz="2000" b="1" i="1" smtClean="0">
                                    <a:solidFill>
                                      <a:schemeClr val="accent2">
                                        <a:lumMod val="50000"/>
                                      </a:schemeClr>
                                    </a:solidFill>
                                    <a:latin typeface="Cambria Math" panose="02040503050406030204" pitchFamily="18" charset="0"/>
                                  </a:rPr>
                                </m:ctrlPr>
                              </m:fPr>
                              <m:num>
                                <m:r>
                                  <a:rPr lang="en-US" altLang="zh-CN" sz="2000" b="1" i="1" smtClean="0">
                                    <a:solidFill>
                                      <a:schemeClr val="accent2">
                                        <a:lumMod val="50000"/>
                                      </a:schemeClr>
                                    </a:solidFill>
                                    <a:latin typeface="Cambria Math" panose="02040503050406030204" pitchFamily="18" charset="0"/>
                                  </a:rPr>
                                  <m:t>𝟏𝟎𝟎𝟎</m:t>
                                </m:r>
                              </m:num>
                              <m:den>
                                <m:r>
                                  <a:rPr lang="en-US" altLang="zh-CN" sz="2000" b="1" i="1" smtClean="0">
                                    <a:solidFill>
                                      <a:schemeClr val="accent2">
                                        <a:lumMod val="50000"/>
                                      </a:schemeClr>
                                    </a:solidFill>
                                    <a:latin typeface="Cambria Math" panose="02040503050406030204" pitchFamily="18" charset="0"/>
                                  </a:rPr>
                                  <m:t>𝟏𝟓</m:t>
                                </m:r>
                              </m:den>
                            </m:f>
                          </m:e>
                        </m:d>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𝟔𝟔</m:t>
                        </m:r>
                      </m:oMath>
                    </m:oMathPara>
                  </a14:m>
                  <a:endParaRPr lang="zh-CN" altLang="en-US" sz="2000"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C8825AE3-6AE6-4A68-8180-3F1859694351}"/>
                    </a:ext>
                  </a:extLst>
                </p:cNvPr>
                <p:cNvSpPr txBox="1">
                  <a:spLocks noRot="1" noChangeAspect="1" noMove="1" noResize="1" noEditPoints="1" noAdjustHandles="1" noChangeArrowheads="1" noChangeShapeType="1" noTextEdit="1"/>
                </p:cNvSpPr>
                <p:nvPr/>
              </p:nvSpPr>
              <p:spPr>
                <a:xfrm>
                  <a:off x="7592975" y="4286555"/>
                  <a:ext cx="2879865" cy="678776"/>
                </a:xfrm>
                <a:prstGeom prst="rect">
                  <a:avLst/>
                </a:prstGeom>
                <a:blipFill>
                  <a:blip r:embed="rId11"/>
                  <a:stretch>
                    <a:fillRect/>
                  </a:stretch>
                </a:blipFill>
              </p:spPr>
              <p:txBody>
                <a:bodyPr/>
                <a:lstStyle/>
                <a:p>
                  <a:r>
                    <a:rPr lang="zh-CN" altLang="en-US">
                      <a:noFill/>
                    </a:rPr>
                    <a:t> </a:t>
                  </a:r>
                </a:p>
              </p:txBody>
            </p:sp>
          </mc:Fallback>
        </mc:AlternateContent>
        <p:sp>
          <p:nvSpPr>
            <p:cNvPr id="20" name="箭头: 右 19">
              <a:extLst>
                <a:ext uri="{FF2B5EF4-FFF2-40B4-BE49-F238E27FC236}">
                  <a16:creationId xmlns:a16="http://schemas.microsoft.com/office/drawing/2014/main" id="{D2744CFA-46FE-45A2-95EB-1C546F362DAE}"/>
                </a:ext>
              </a:extLst>
            </p:cNvPr>
            <p:cNvSpPr/>
            <p:nvPr/>
          </p:nvSpPr>
          <p:spPr>
            <a:xfrm>
              <a:off x="6394220" y="2561753"/>
              <a:ext cx="119875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B770D4E2-DDDA-491A-A6CE-68BFB4FF8151}"/>
                </a:ext>
              </a:extLst>
            </p:cNvPr>
            <p:cNvSpPr/>
            <p:nvPr/>
          </p:nvSpPr>
          <p:spPr>
            <a:xfrm>
              <a:off x="6394220" y="3305896"/>
              <a:ext cx="119875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53FE7B4C-5231-4E57-ACB8-7C69527A8544}"/>
                </a:ext>
              </a:extLst>
            </p:cNvPr>
            <p:cNvSpPr/>
            <p:nvPr/>
          </p:nvSpPr>
          <p:spPr>
            <a:xfrm>
              <a:off x="6394220" y="3890313"/>
              <a:ext cx="119875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C3B37FE9-4B82-45CF-81BA-A833E33F4E74}"/>
                </a:ext>
              </a:extLst>
            </p:cNvPr>
            <p:cNvSpPr/>
            <p:nvPr/>
          </p:nvSpPr>
          <p:spPr>
            <a:xfrm>
              <a:off x="6394220" y="4608955"/>
              <a:ext cx="119875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1177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组合数学简介</a:t>
            </a:r>
          </a:p>
        </p:txBody>
      </p:sp>
      <p:sp>
        <p:nvSpPr>
          <p:cNvPr id="2" name="文本框 1">
            <a:extLst>
              <a:ext uri="{FF2B5EF4-FFF2-40B4-BE49-F238E27FC236}">
                <a16:creationId xmlns:a16="http://schemas.microsoft.com/office/drawing/2014/main" id="{BADA600A-1E8A-4C8C-9D27-A7018CA95201}"/>
              </a:ext>
            </a:extLst>
          </p:cNvPr>
          <p:cNvSpPr txBox="1"/>
          <p:nvPr/>
        </p:nvSpPr>
        <p:spPr>
          <a:xfrm>
            <a:off x="709122" y="1128934"/>
            <a:ext cx="10605797" cy="1785104"/>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zh-CN" altLang="en-US" sz="2400" b="1">
                <a:solidFill>
                  <a:srgbClr val="C00000"/>
                </a:solidFill>
              </a:rPr>
              <a:t>组合数学</a:t>
            </a:r>
            <a:r>
              <a:rPr lang="en-US" altLang="zh-CN" sz="2400" b="1">
                <a:solidFill>
                  <a:srgbClr val="C00000"/>
                </a:solidFill>
              </a:rPr>
              <a:t>(Combinatorics)</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研究按照一定规则或条件安排</a:t>
            </a:r>
            <a:r>
              <a:rPr lang="en-US" altLang="zh-CN" sz="2000" b="1">
                <a:solidFill>
                  <a:srgbClr val="002060"/>
                </a:solidFill>
                <a:latin typeface="+mn-ea"/>
              </a:rPr>
              <a:t>(arrangement)</a:t>
            </a:r>
            <a:r>
              <a:rPr lang="zh-CN" altLang="en-US" sz="2000" b="1">
                <a:solidFill>
                  <a:srgbClr val="002060"/>
                </a:solidFill>
                <a:latin typeface="楷体" panose="02010609060101010101" pitchFamily="49" charset="-122"/>
                <a:ea typeface="楷体" panose="02010609060101010101" pitchFamily="49" charset="-122"/>
              </a:rPr>
              <a:t>或配置</a:t>
            </a:r>
            <a:r>
              <a:rPr lang="en-US" altLang="zh-CN" sz="2000" b="1">
                <a:solidFill>
                  <a:srgbClr val="002060"/>
                </a:solidFill>
                <a:latin typeface="+mn-ea"/>
              </a:rPr>
              <a:t>(configuration)</a:t>
            </a:r>
            <a:r>
              <a:rPr lang="zh-CN" altLang="en-US" sz="2000" b="1">
                <a:solidFill>
                  <a:srgbClr val="002060"/>
                </a:solidFill>
                <a:latin typeface="楷体" panose="02010609060101010101" pitchFamily="49" charset="-122"/>
                <a:ea typeface="楷体" panose="02010609060101010101" pitchFamily="49" charset="-122"/>
              </a:rPr>
              <a:t>离散事物的相关问题</a:t>
            </a:r>
          </a:p>
          <a:p>
            <a:pPr marL="342900" indent="-342900">
              <a:spcBef>
                <a:spcPts val="600"/>
              </a:spcBef>
              <a:spcAft>
                <a:spcPts val="600"/>
              </a:spcAft>
              <a:buFont typeface="Arial" panose="020B0604020202020204" pitchFamily="34" charset="0"/>
              <a:buChar char="•"/>
            </a:pPr>
            <a:r>
              <a:rPr lang="zh-CN" altLang="en-US" b="1">
                <a:solidFill>
                  <a:schemeClr val="accent6">
                    <a:lumMod val="50000"/>
                  </a:schemeClr>
                </a:solidFill>
              </a:rPr>
              <a:t>安排的存在性、计数</a:t>
            </a:r>
            <a:r>
              <a:rPr lang="en-US" altLang="zh-CN" b="1">
                <a:solidFill>
                  <a:schemeClr val="accent6">
                    <a:lumMod val="50000"/>
                  </a:schemeClr>
                </a:solidFill>
              </a:rPr>
              <a:t>(counting)</a:t>
            </a:r>
            <a:r>
              <a:rPr lang="zh-CN" altLang="en-US" b="1">
                <a:solidFill>
                  <a:schemeClr val="accent6">
                    <a:lumMod val="50000"/>
                  </a:schemeClr>
                </a:solidFill>
              </a:rPr>
              <a:t>与枚举</a:t>
            </a:r>
            <a:r>
              <a:rPr lang="en-US" altLang="zh-CN" b="1">
                <a:solidFill>
                  <a:schemeClr val="accent6">
                    <a:lumMod val="50000"/>
                  </a:schemeClr>
                </a:solidFill>
              </a:rPr>
              <a:t>(enumeration)</a:t>
            </a:r>
            <a:r>
              <a:rPr lang="zh-CN" altLang="en-US" b="1">
                <a:solidFill>
                  <a:schemeClr val="accent6">
                    <a:lumMod val="50000"/>
                  </a:schemeClr>
                </a:solidFill>
              </a:rPr>
              <a:t>，安排的性质与分类，以及优化</a:t>
            </a:r>
            <a:r>
              <a:rPr lang="en-US" altLang="zh-CN" b="1">
                <a:solidFill>
                  <a:schemeClr val="accent6">
                    <a:lumMod val="50000"/>
                  </a:schemeClr>
                </a:solidFill>
              </a:rPr>
              <a:t>(optimization)</a:t>
            </a:r>
          </a:p>
          <a:p>
            <a:pPr marL="800100" lvl="1" indent="-34290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分别属于</a:t>
            </a:r>
            <a:r>
              <a:rPr lang="zh-CN" altLang="en-US" b="1">
                <a:solidFill>
                  <a:srgbClr val="C00000"/>
                </a:solidFill>
                <a:latin typeface="+mn-ea"/>
              </a:rPr>
              <a:t>组合存在性</a:t>
            </a:r>
            <a:r>
              <a:rPr lang="zh-CN" altLang="en-US" b="1">
                <a:solidFill>
                  <a:schemeClr val="accent2">
                    <a:lumMod val="50000"/>
                  </a:schemeClr>
                </a:solidFill>
                <a:latin typeface="楷体" panose="02010609060101010101" pitchFamily="49" charset="-122"/>
                <a:ea typeface="楷体" panose="02010609060101010101" pitchFamily="49" charset="-122"/>
              </a:rPr>
              <a:t>问题、</a:t>
            </a:r>
            <a:r>
              <a:rPr lang="zh-CN" altLang="en-US" b="1">
                <a:solidFill>
                  <a:srgbClr val="C00000"/>
                </a:solidFill>
                <a:latin typeface="+mn-ea"/>
              </a:rPr>
              <a:t>组合计数</a:t>
            </a:r>
            <a:r>
              <a:rPr lang="zh-CN" altLang="en-US" b="1">
                <a:solidFill>
                  <a:schemeClr val="accent2">
                    <a:lumMod val="50000"/>
                  </a:schemeClr>
                </a:solidFill>
                <a:latin typeface="楷体" panose="02010609060101010101" pitchFamily="49" charset="-122"/>
                <a:ea typeface="楷体" panose="02010609060101010101" pitchFamily="49" charset="-122"/>
              </a:rPr>
              <a:t>问题、</a:t>
            </a:r>
            <a:r>
              <a:rPr lang="zh-CN" altLang="en-US" b="1">
                <a:solidFill>
                  <a:srgbClr val="C00000"/>
                </a:solidFill>
                <a:latin typeface="+mn-ea"/>
              </a:rPr>
              <a:t>组合枚举</a:t>
            </a:r>
            <a:r>
              <a:rPr lang="zh-CN" altLang="en-US" b="1">
                <a:solidFill>
                  <a:schemeClr val="accent2">
                    <a:lumMod val="50000"/>
                  </a:schemeClr>
                </a:solidFill>
                <a:latin typeface="楷体" panose="02010609060101010101" pitchFamily="49" charset="-122"/>
                <a:ea typeface="楷体" panose="02010609060101010101" pitchFamily="49" charset="-122"/>
              </a:rPr>
              <a:t>问题和</a:t>
            </a:r>
            <a:r>
              <a:rPr lang="zh-CN" altLang="en-US" b="1">
                <a:solidFill>
                  <a:srgbClr val="C00000"/>
                </a:solidFill>
                <a:latin typeface="+mn-ea"/>
              </a:rPr>
              <a:t>组合优化</a:t>
            </a:r>
            <a:r>
              <a:rPr lang="zh-CN" altLang="en-US" b="1">
                <a:solidFill>
                  <a:schemeClr val="accent2">
                    <a:lumMod val="50000"/>
                  </a:schemeClr>
                </a:solidFill>
                <a:latin typeface="楷体" panose="02010609060101010101" pitchFamily="49" charset="-122"/>
                <a:ea typeface="楷体" panose="02010609060101010101" pitchFamily="49" charset="-122"/>
              </a:rPr>
              <a:t>问题</a:t>
            </a:r>
          </a:p>
        </p:txBody>
      </p:sp>
      <p:sp>
        <p:nvSpPr>
          <p:cNvPr id="3" name="文本框 2">
            <a:extLst>
              <a:ext uri="{FF2B5EF4-FFF2-40B4-BE49-F238E27FC236}">
                <a16:creationId xmlns:a16="http://schemas.microsoft.com/office/drawing/2014/main" id="{8A5FD411-0CA9-4326-A14C-2402A7950D85}"/>
              </a:ext>
            </a:extLst>
          </p:cNvPr>
          <p:cNvSpPr txBox="1"/>
          <p:nvPr/>
        </p:nvSpPr>
        <p:spPr>
          <a:xfrm>
            <a:off x="2307765" y="3085898"/>
            <a:ext cx="7408509" cy="3093154"/>
          </a:xfrm>
          <a:prstGeom prst="rect">
            <a:avLst/>
          </a:prstGeom>
          <a:solidFill>
            <a:schemeClr val="accent5">
              <a:lumMod val="20000"/>
              <a:lumOff val="80000"/>
              <a:alpha val="25000"/>
            </a:schemeClr>
          </a:solidFill>
        </p:spPr>
        <p:txBody>
          <a:bodyPr wrap="square" rtlCol="0">
            <a:spAutoFit/>
          </a:bodyPr>
          <a:lstStyle/>
          <a:p>
            <a:pPr>
              <a:spcBef>
                <a:spcPts val="600"/>
              </a:spcBef>
              <a:spcAft>
                <a:spcPts val="300"/>
              </a:spcAft>
            </a:pPr>
            <a:r>
              <a:rPr lang="zh-CN" altLang="en-US" sz="2000" b="1">
                <a:latin typeface="楷体" panose="02010609060101010101" pitchFamily="49" charset="-122"/>
                <a:ea typeface="楷体" panose="02010609060101010101" pitchFamily="49" charset="-122"/>
              </a:rPr>
              <a:t>课程主要讨论</a:t>
            </a:r>
            <a:r>
              <a:rPr lang="zh-CN" altLang="en-US" sz="2000" b="1">
                <a:solidFill>
                  <a:srgbClr val="C00000"/>
                </a:solidFill>
                <a:latin typeface="+mn-ea"/>
              </a:rPr>
              <a:t>组合计数</a:t>
            </a:r>
            <a:r>
              <a:rPr lang="zh-CN" altLang="en-US" sz="2000" b="1">
                <a:latin typeface="楷体" panose="02010609060101010101" pitchFamily="49" charset="-122"/>
                <a:ea typeface="楷体" panose="02010609060101010101" pitchFamily="49" charset="-122"/>
              </a:rPr>
              <a:t>问题和</a:t>
            </a:r>
            <a:r>
              <a:rPr lang="zh-CN" altLang="en-US" sz="2000" b="1">
                <a:solidFill>
                  <a:srgbClr val="C00000"/>
                </a:solidFill>
                <a:latin typeface="+mn-ea"/>
              </a:rPr>
              <a:t>组合枚举</a:t>
            </a:r>
            <a:r>
              <a:rPr lang="zh-CN" altLang="en-US" sz="2000" b="1">
                <a:latin typeface="楷体" panose="02010609060101010101" pitchFamily="49" charset="-122"/>
                <a:ea typeface="楷体" panose="02010609060101010101" pitchFamily="49" charset="-122"/>
              </a:rPr>
              <a:t>问题</a:t>
            </a: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rPr>
              <a:t>基本计数原理和组合存在性原理</a:t>
            </a:r>
          </a:p>
          <a:p>
            <a:pPr marL="742950" lvl="1" indent="-285750">
              <a:lnSpc>
                <a:spcPts val="2400"/>
              </a:lnSpc>
              <a:spcBef>
                <a:spcPts val="600"/>
              </a:spcBef>
              <a:spcAft>
                <a:spcPts val="300"/>
              </a:spcAft>
              <a:buFont typeface="Arial" panose="020B0604020202020204" pitchFamily="34" charset="0"/>
              <a:buChar char="•"/>
            </a:pPr>
            <a:r>
              <a:rPr lang="zh-CN" altLang="en-US" b="1">
                <a:solidFill>
                  <a:srgbClr val="C00000"/>
                </a:solidFill>
                <a:latin typeface="+mn-ea"/>
              </a:rPr>
              <a:t>加法原理</a:t>
            </a:r>
            <a:r>
              <a:rPr lang="zh-CN" altLang="en-US" b="1">
                <a:solidFill>
                  <a:schemeClr val="accent2">
                    <a:lumMod val="50000"/>
                  </a:schemeClr>
                </a:solidFill>
                <a:latin typeface="楷体" panose="02010609060101010101" pitchFamily="49" charset="-122"/>
                <a:ea typeface="楷体" panose="02010609060101010101" pitchFamily="49" charset="-122"/>
              </a:rPr>
              <a:t>和</a:t>
            </a:r>
            <a:r>
              <a:rPr lang="zh-CN" altLang="en-US" b="1">
                <a:solidFill>
                  <a:srgbClr val="C00000"/>
                </a:solidFill>
                <a:latin typeface="+mn-ea"/>
              </a:rPr>
              <a:t>乘法原理</a:t>
            </a:r>
            <a:r>
              <a:rPr lang="zh-CN" altLang="en-US" b="1">
                <a:solidFill>
                  <a:schemeClr val="accent2">
                    <a:lumMod val="50000"/>
                  </a:schemeClr>
                </a:solidFill>
                <a:latin typeface="楷体" panose="02010609060101010101" pitchFamily="49" charset="-122"/>
                <a:ea typeface="楷体" panose="02010609060101010101" pitchFamily="49" charset="-122"/>
              </a:rPr>
              <a:t>给出对集合元素计数的基本思维方式，即分类处理和分步处理，从而将计数问题进行分解和模块化</a:t>
            </a:r>
          </a:p>
          <a:p>
            <a:pPr marL="742950" lvl="1" indent="-285750">
              <a:spcBef>
                <a:spcPts val="600"/>
              </a:spcBef>
              <a:spcAft>
                <a:spcPts val="300"/>
              </a:spcAft>
              <a:buFont typeface="Arial" panose="020B0604020202020204" pitchFamily="34" charset="0"/>
              <a:buChar char="•"/>
            </a:pPr>
            <a:r>
              <a:rPr lang="zh-CN" altLang="en-US" b="1">
                <a:solidFill>
                  <a:srgbClr val="C00000"/>
                </a:solidFill>
                <a:latin typeface="+mn-ea"/>
              </a:rPr>
              <a:t>容斥原理</a:t>
            </a:r>
            <a:r>
              <a:rPr lang="zh-CN" altLang="en-US" b="1">
                <a:solidFill>
                  <a:schemeClr val="accent2">
                    <a:lumMod val="50000"/>
                  </a:schemeClr>
                </a:solidFill>
                <a:latin typeface="楷体" panose="02010609060101010101" pitchFamily="49" charset="-122"/>
                <a:ea typeface="楷体" panose="02010609060101010101" pitchFamily="49" charset="-122"/>
              </a:rPr>
              <a:t>用于计数集合中满足某些性质或不满足某些性质的元素</a:t>
            </a:r>
          </a:p>
          <a:p>
            <a:pPr marL="742950" lvl="1" indent="-285750">
              <a:spcBef>
                <a:spcPts val="600"/>
              </a:spcBef>
              <a:spcAft>
                <a:spcPts val="300"/>
              </a:spcAft>
              <a:buFont typeface="Arial" panose="020B0604020202020204" pitchFamily="34" charset="0"/>
              <a:buChar char="•"/>
            </a:pPr>
            <a:r>
              <a:rPr lang="zh-CN" altLang="en-US" b="1">
                <a:solidFill>
                  <a:srgbClr val="C00000"/>
                </a:solidFill>
                <a:latin typeface="+mn-ea"/>
              </a:rPr>
              <a:t>抽屉原理</a:t>
            </a:r>
            <a:r>
              <a:rPr lang="zh-CN" altLang="en-US" b="1">
                <a:solidFill>
                  <a:schemeClr val="accent2">
                    <a:lumMod val="50000"/>
                  </a:schemeClr>
                </a:solidFill>
                <a:latin typeface="楷体" panose="02010609060101010101" pitchFamily="49" charset="-122"/>
                <a:ea typeface="楷体" panose="02010609060101010101" pitchFamily="49" charset="-122"/>
              </a:rPr>
              <a:t>是一种组合存在性原理，用于证明某种离散结构的存在</a:t>
            </a: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rPr>
              <a:t>基本的组合计数模型，即</a:t>
            </a:r>
            <a:r>
              <a:rPr lang="zh-CN" altLang="en-US" b="1">
                <a:solidFill>
                  <a:srgbClr val="C00000"/>
                </a:solidFill>
                <a:latin typeface="+mn-ea"/>
              </a:rPr>
              <a:t>排列与组合</a:t>
            </a:r>
          </a:p>
          <a:p>
            <a:pPr marL="285750" indent="-285750">
              <a:spcBef>
                <a:spcPts val="600"/>
              </a:spcBef>
              <a:spcAft>
                <a:spcPts val="300"/>
              </a:spcAft>
              <a:buFont typeface="Arial" panose="020B0604020202020204" pitchFamily="34" charset="0"/>
              <a:buChar char="•"/>
            </a:pPr>
            <a:r>
              <a:rPr lang="zh-CN" altLang="en-US" b="1">
                <a:solidFill>
                  <a:srgbClr val="C00000"/>
                </a:solidFill>
                <a:latin typeface="+mn-ea"/>
              </a:rPr>
              <a:t>递推关系式</a:t>
            </a:r>
            <a:r>
              <a:rPr lang="zh-CN" altLang="en-US" b="1">
                <a:solidFill>
                  <a:schemeClr val="accent6">
                    <a:lumMod val="50000"/>
                  </a:schemeClr>
                </a:solidFill>
              </a:rPr>
              <a:t>建模和线性递推关系式求解</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整除性质与整数计数一般公式</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42811C7-10F8-4762-AC0C-414944BC58F6}"/>
                  </a:ext>
                </a:extLst>
              </p:cNvPr>
              <p:cNvSpPr txBox="1"/>
              <p:nvPr/>
            </p:nvSpPr>
            <p:spPr>
              <a:xfrm>
                <a:off x="1236741" y="1458336"/>
                <a:ext cx="9282147" cy="550728"/>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小于等于</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的正整数中，也即从</a:t>
                </a:r>
                <a14:m>
                  <m:oMath xmlns:m="http://schemas.openxmlformats.org/officeDocument/2006/math">
                    <m:r>
                      <a:rPr lang="en-US" altLang="zh-CN" sz="2000" b="1" i="1" smtClean="0">
                        <a:solidFill>
                          <a:srgbClr val="C00000"/>
                        </a:solidFill>
                        <a:latin typeface="Cambria Math" panose="02040503050406030204" pitchFamily="18" charset="0"/>
                      </a:rPr>
                      <m:t>𝟏</m:t>
                    </m:r>
                  </m:oMath>
                </a14:m>
                <a:r>
                  <a:rPr lang="zh-CN" altLang="en-US" sz="2000" b="1">
                    <a:solidFill>
                      <a:srgbClr val="C00000"/>
                    </a:solidFill>
                    <a:latin typeface="+mn-ea"/>
                  </a:rPr>
                  <a:t>到</a:t>
                </a:r>
                <a14:m>
                  <m:oMath xmlns:m="http://schemas.openxmlformats.org/officeDocument/2006/math">
                    <m:r>
                      <a:rPr lang="en-US" altLang="zh-CN" sz="2000" b="1" i="1" smtClean="0">
                        <a:solidFill>
                          <a:srgbClr val="C0000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能被正整数</a:t>
                </a:r>
                <a14:m>
                  <m:oMath xmlns:m="http://schemas.openxmlformats.org/officeDocument/2006/math">
                    <m:r>
                      <a:rPr lang="en-US" altLang="zh-CN" sz="2000" b="1" i="1" smtClean="0">
                        <a:solidFill>
                          <a:srgbClr val="002060"/>
                        </a:solidFill>
                        <a:latin typeface="Cambria Math" panose="02040503050406030204" pitchFamily="18" charset="0"/>
                      </a:rPr>
                      <m:t>𝒅</m:t>
                    </m:r>
                  </m:oMath>
                </a14:m>
                <a:r>
                  <a:rPr lang="zh-CN" altLang="en-US" sz="2000" b="1">
                    <a:solidFill>
                      <a:srgbClr val="002060"/>
                    </a:solidFill>
                    <a:latin typeface="楷体" panose="02010609060101010101" pitchFamily="49" charset="-122"/>
                    <a:ea typeface="楷体" panose="02010609060101010101" pitchFamily="49" charset="-122"/>
                  </a:rPr>
                  <a:t>整除的正整数个数是：</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f>
                          <m:fPr>
                            <m:ctrlPr>
                              <a:rPr lang="en-US" altLang="zh-CN" sz="2000" b="1" i="1">
                                <a:solidFill>
                                  <a:schemeClr val="accent2">
                                    <a:lumMod val="50000"/>
                                  </a:schemeClr>
                                </a:solidFill>
                                <a:latin typeface="Cambria Math" panose="02040503050406030204" pitchFamily="18" charset="0"/>
                              </a:rPr>
                            </m:ctrlPr>
                          </m:fPr>
                          <m:num>
                            <m:r>
                              <a:rPr lang="en-US" altLang="zh-CN" sz="2000" b="1" i="1">
                                <a:solidFill>
                                  <a:schemeClr val="accent2">
                                    <a:lumMod val="50000"/>
                                  </a:schemeClr>
                                </a:solidFill>
                                <a:latin typeface="Cambria Math" panose="02040503050406030204" pitchFamily="18" charset="0"/>
                              </a:rPr>
                              <m:t>𝒎</m:t>
                            </m:r>
                          </m:num>
                          <m:den>
                            <m:r>
                              <a:rPr lang="en-US" altLang="zh-CN" sz="2000" b="1" i="1">
                                <a:solidFill>
                                  <a:schemeClr val="accent2">
                                    <a:lumMod val="50000"/>
                                  </a:schemeClr>
                                </a:solidFill>
                                <a:latin typeface="Cambria Math" panose="02040503050406030204" pitchFamily="18" charset="0"/>
                              </a:rPr>
                              <m:t>𝒅</m:t>
                            </m:r>
                          </m:den>
                        </m:f>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E42811C7-10F8-4762-AC0C-414944BC58F6}"/>
                  </a:ext>
                </a:extLst>
              </p:cNvPr>
              <p:cNvSpPr txBox="1">
                <a:spLocks noRot="1" noChangeAspect="1" noMove="1" noResize="1" noEditPoints="1" noAdjustHandles="1" noChangeArrowheads="1" noChangeShapeType="1" noTextEdit="1"/>
              </p:cNvSpPr>
              <p:nvPr/>
            </p:nvSpPr>
            <p:spPr>
              <a:xfrm>
                <a:off x="1236741" y="1458336"/>
                <a:ext cx="9282147" cy="550728"/>
              </a:xfrm>
              <a:prstGeom prst="rect">
                <a:avLst/>
              </a:prstGeom>
              <a:blipFill>
                <a:blip r:embed="rId2"/>
                <a:stretch>
                  <a:fillRect l="-722" b="-5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EC51F98-70F5-4B47-8BB2-7480D074D4D5}"/>
                  </a:ext>
                </a:extLst>
              </p:cNvPr>
              <p:cNvSpPr txBox="1"/>
              <p:nvPr/>
            </p:nvSpPr>
            <p:spPr>
              <a:xfrm>
                <a:off x="1236741" y="3779869"/>
                <a:ext cx="8940071" cy="1140440"/>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从</a:t>
                </a:r>
                <a14:m>
                  <m:oMath xmlns:m="http://schemas.openxmlformats.org/officeDocument/2006/math">
                    <m:r>
                      <a:rPr lang="en-US" altLang="zh-CN" sz="2000" b="1" i="1" smtClean="0">
                        <a:solidFill>
                          <a:srgbClr val="002060"/>
                        </a:solidFill>
                        <a:latin typeface="Cambria Math" panose="02040503050406030204" pitchFamily="18" charset="0"/>
                      </a:rPr>
                      <m:t>𝒏</m:t>
                    </m:r>
                  </m:oMath>
                </a14:m>
                <a:r>
                  <a:rPr lang="zh-CN" altLang="en-US" sz="2000" b="1">
                    <a:solidFill>
                      <a:srgbClr val="002060"/>
                    </a:solidFill>
                    <a:latin typeface="楷体" panose="02010609060101010101" pitchFamily="49" charset="-122"/>
                    <a:ea typeface="楷体" panose="02010609060101010101" pitchFamily="49" charset="-122"/>
                  </a:rPr>
                  <a:t>到</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，即</a:t>
                </a:r>
                <a:r>
                  <a:rPr lang="zh-CN" altLang="en-US" sz="2000" b="1">
                    <a:solidFill>
                      <a:srgbClr val="C00000"/>
                    </a:solidFill>
                    <a:latin typeface="+mn-ea"/>
                  </a:rPr>
                  <a:t>大于等于</a:t>
                </a:r>
                <a14:m>
                  <m:oMath xmlns:m="http://schemas.openxmlformats.org/officeDocument/2006/math">
                    <m:r>
                      <a:rPr lang="en-US" altLang="zh-CN" sz="2000" b="1">
                        <a:solidFill>
                          <a:srgbClr val="C00000"/>
                        </a:solidFill>
                        <a:latin typeface="Cambria Math" panose="02040503050406030204" pitchFamily="18" charset="0"/>
                      </a:rPr>
                      <m:t>𝒏</m:t>
                    </m:r>
                  </m:oMath>
                </a14:m>
                <a:r>
                  <a:rPr lang="zh-CN" altLang="en-US" sz="2000" b="1">
                    <a:solidFill>
                      <a:srgbClr val="C00000"/>
                    </a:solidFill>
                    <a:latin typeface="+mn-ea"/>
                  </a:rPr>
                  <a:t>小于等于</a:t>
                </a:r>
                <a14:m>
                  <m:oMath xmlns:m="http://schemas.openxmlformats.org/officeDocument/2006/math">
                    <m:r>
                      <a:rPr lang="en-US" altLang="zh-CN" sz="2000" b="1">
                        <a:solidFill>
                          <a:srgbClr val="C0000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的正整数中，能被</a:t>
                </a:r>
                <a14:m>
                  <m:oMath xmlns:m="http://schemas.openxmlformats.org/officeDocument/2006/math">
                    <m:r>
                      <a:rPr lang="en-US" altLang="zh-CN" sz="2000" b="1" i="1" smtClean="0">
                        <a:solidFill>
                          <a:srgbClr val="002060"/>
                        </a:solidFill>
                        <a:latin typeface="Cambria Math" panose="02040503050406030204" pitchFamily="18" charset="0"/>
                      </a:rPr>
                      <m:t>𝒅</m:t>
                    </m:r>
                  </m:oMath>
                </a14:m>
                <a:r>
                  <a:rPr lang="zh-CN" altLang="en-US" sz="2000" b="1">
                    <a:solidFill>
                      <a:srgbClr val="002060"/>
                    </a:solidFill>
                    <a:latin typeface="楷体" panose="02010609060101010101" pitchFamily="49" charset="-122"/>
                    <a:ea typeface="楷体" panose="02010609060101010101" pitchFamily="49" charset="-122"/>
                  </a:rPr>
                  <a:t>整除的正整数个数是：</a:t>
                </a:r>
                <a:endParaRPr lang="en-US" altLang="zh-CN" sz="2000"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f>
                            <m:fPr>
                              <m:ctrlPr>
                                <a:rPr lang="en-US" altLang="zh-CN" sz="2000" b="1" i="1">
                                  <a:solidFill>
                                    <a:schemeClr val="accent2">
                                      <a:lumMod val="50000"/>
                                    </a:schemeClr>
                                  </a:solidFill>
                                  <a:latin typeface="Cambria Math" panose="02040503050406030204" pitchFamily="18" charset="0"/>
                                </a:rPr>
                              </m:ctrlPr>
                            </m:fPr>
                            <m:num>
                              <m:r>
                                <a:rPr lang="en-US" altLang="zh-CN" sz="2000" b="1" i="1">
                                  <a:solidFill>
                                    <a:schemeClr val="accent2">
                                      <a:lumMod val="50000"/>
                                    </a:schemeClr>
                                  </a:solidFill>
                                  <a:latin typeface="Cambria Math" panose="02040503050406030204" pitchFamily="18" charset="0"/>
                                </a:rPr>
                                <m:t>𝒎</m:t>
                              </m:r>
                            </m:num>
                            <m:den>
                              <m:r>
                                <a:rPr lang="en-US" altLang="zh-CN" sz="2000" b="1" i="1">
                                  <a:solidFill>
                                    <a:schemeClr val="accent2">
                                      <a:lumMod val="50000"/>
                                    </a:schemeClr>
                                  </a:solidFill>
                                  <a:latin typeface="Cambria Math" panose="02040503050406030204" pitchFamily="18" charset="0"/>
                                </a:rPr>
                                <m:t>𝒅</m:t>
                              </m:r>
                            </m:den>
                          </m:f>
                        </m:e>
                      </m:d>
                      <m:r>
                        <a:rPr lang="en-US" altLang="zh-CN" sz="2000" b="1" i="1">
                          <a:solidFill>
                            <a:schemeClr val="accent2">
                              <a:lumMod val="50000"/>
                            </a:schemeClr>
                          </a:solidFill>
                          <a:latin typeface="Cambria Math" panose="02040503050406030204" pitchFamily="18" charset="0"/>
                        </a:rPr>
                        <m:t>− </m:t>
                      </m:r>
                      <m:d>
                        <m:dPr>
                          <m:begChr m:val="⌊"/>
                          <m:endChr m:val="⌋"/>
                          <m:ctrlPr>
                            <a:rPr lang="en-US" altLang="zh-CN" sz="2000" b="1" i="1">
                              <a:solidFill>
                                <a:schemeClr val="accent2">
                                  <a:lumMod val="50000"/>
                                </a:schemeClr>
                              </a:solidFill>
                              <a:latin typeface="Cambria Math" panose="02040503050406030204" pitchFamily="18" charset="0"/>
                            </a:rPr>
                          </m:ctrlPr>
                        </m:dPr>
                        <m:e>
                          <m:f>
                            <m:fPr>
                              <m:ctrlPr>
                                <a:rPr lang="en-US" altLang="zh-CN" sz="2000" b="1" i="1">
                                  <a:solidFill>
                                    <a:schemeClr val="accent2">
                                      <a:lumMod val="50000"/>
                                    </a:schemeClr>
                                  </a:solidFill>
                                  <a:latin typeface="Cambria Math" panose="02040503050406030204" pitchFamily="18" charset="0"/>
                                </a:rPr>
                              </m:ctrlPr>
                            </m:fPr>
                            <m:num>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𝟏</m:t>
                              </m:r>
                            </m:num>
                            <m:den>
                              <m:r>
                                <a:rPr lang="en-US" altLang="zh-CN" sz="2000" b="1" i="1">
                                  <a:solidFill>
                                    <a:schemeClr val="accent2">
                                      <a:lumMod val="50000"/>
                                    </a:schemeClr>
                                  </a:solidFill>
                                  <a:latin typeface="Cambria Math" panose="02040503050406030204" pitchFamily="18" charset="0"/>
                                </a:rPr>
                                <m:t>𝒅</m:t>
                              </m:r>
                            </m:den>
                          </m:f>
                        </m:e>
                      </m:d>
                    </m:oMath>
                  </m:oMathPara>
                </a14:m>
                <a:endParaRPr lang="en-US" altLang="zh-CN" sz="2000" b="1" i="1">
                  <a:solidFill>
                    <a:schemeClr val="accent2">
                      <a:lumMod val="50000"/>
                    </a:schemeClr>
                  </a:solidFill>
                  <a:latin typeface="Cambria Math" panose="02040503050406030204" pitchFamily="18" charset="0"/>
                </a:endParaRPr>
              </a:p>
            </p:txBody>
          </p:sp>
        </mc:Choice>
        <mc:Fallback xmlns="">
          <p:sp>
            <p:nvSpPr>
              <p:cNvPr id="3" name="文本框 2">
                <a:extLst>
                  <a:ext uri="{FF2B5EF4-FFF2-40B4-BE49-F238E27FC236}">
                    <a16:creationId xmlns:a16="http://schemas.microsoft.com/office/drawing/2014/main" id="{4EC51F98-70F5-4B47-8BB2-7480D074D4D5}"/>
                  </a:ext>
                </a:extLst>
              </p:cNvPr>
              <p:cNvSpPr txBox="1">
                <a:spLocks noRot="1" noChangeAspect="1" noMove="1" noResize="1" noEditPoints="1" noAdjustHandles="1" noChangeArrowheads="1" noChangeShapeType="1" noTextEdit="1"/>
              </p:cNvSpPr>
              <p:nvPr/>
            </p:nvSpPr>
            <p:spPr>
              <a:xfrm>
                <a:off x="1236741" y="3779869"/>
                <a:ext cx="8940071" cy="1140440"/>
              </a:xfrm>
              <a:prstGeom prst="rect">
                <a:avLst/>
              </a:prstGeom>
              <a:blipFill>
                <a:blip r:embed="rId3"/>
                <a:stretch>
                  <a:fillRect l="-750" t="-4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A189C37-5BEA-4F2F-B264-AD62D98826DC}"/>
                  </a:ext>
                </a:extLst>
              </p:cNvPr>
              <p:cNvSpPr txBox="1"/>
              <p:nvPr/>
            </p:nvSpPr>
            <p:spPr>
              <a:xfrm>
                <a:off x="1236741" y="2417745"/>
                <a:ext cx="9459763" cy="1037528"/>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小于等于</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的正整数中，也即从</a:t>
                </a:r>
                <a14:m>
                  <m:oMath xmlns:m="http://schemas.openxmlformats.org/officeDocument/2006/math">
                    <m:r>
                      <a:rPr lang="en-US" altLang="zh-CN" sz="2000" b="1" i="1">
                        <a:solidFill>
                          <a:srgbClr val="C00000"/>
                        </a:solidFill>
                        <a:latin typeface="Cambria Math" panose="02040503050406030204" pitchFamily="18" charset="0"/>
                      </a:rPr>
                      <m:t>𝟏</m:t>
                    </m:r>
                  </m:oMath>
                </a14:m>
                <a:r>
                  <a:rPr lang="zh-CN" altLang="en-US" sz="2000" b="1">
                    <a:solidFill>
                      <a:srgbClr val="C00000"/>
                    </a:solidFill>
                    <a:latin typeface="+mn-ea"/>
                  </a:rPr>
                  <a:t>到</a:t>
                </a:r>
                <a14:m>
                  <m:oMath xmlns:m="http://schemas.openxmlformats.org/officeDocument/2006/math">
                    <m:r>
                      <a:rPr lang="en-US" altLang="zh-CN" sz="2000" b="1" i="1">
                        <a:solidFill>
                          <a:srgbClr val="C0000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能同时被</a:t>
                </a:r>
                <a14:m>
                  <m:oMath xmlns:m="http://schemas.openxmlformats.org/officeDocument/2006/math">
                    <m:r>
                      <a:rPr lang="en-US" altLang="zh-CN" sz="2000" b="1" i="1" smtClean="0">
                        <a:solidFill>
                          <a:srgbClr val="002060"/>
                        </a:solidFill>
                        <a:latin typeface="Cambria Math" panose="02040503050406030204" pitchFamily="18" charset="0"/>
                      </a:rPr>
                      <m:t>𝒅</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楷体" panose="02010609060101010101" pitchFamily="49" charset="-122"/>
                    <a:ea typeface="楷体" panose="02010609060101010101" pitchFamily="49" charset="-122"/>
                  </a:rPr>
                  <a:t>整除的正整数个数是：</a:t>
                </a:r>
                <a14:m>
                  <m:oMath xmlns:m="http://schemas.openxmlformats.org/officeDocument/2006/math">
                    <m:d>
                      <m:dPr>
                        <m:begChr m:val="⌊"/>
                        <m:endChr m:val="⌋"/>
                        <m:ctrlPr>
                          <a:rPr lang="en-US" altLang="zh-CN" sz="2000" b="1" i="1">
                            <a:solidFill>
                              <a:schemeClr val="accent2">
                                <a:lumMod val="50000"/>
                              </a:schemeClr>
                            </a:solidFill>
                            <a:latin typeface="Cambria Math" panose="02040503050406030204" pitchFamily="18" charset="0"/>
                          </a:rPr>
                        </m:ctrlPr>
                      </m:dPr>
                      <m:e>
                        <m:f>
                          <m:fPr>
                            <m:ctrlPr>
                              <a:rPr lang="en-US" altLang="zh-CN" sz="2000" b="1" i="1">
                                <a:solidFill>
                                  <a:schemeClr val="accent2">
                                    <a:lumMod val="50000"/>
                                  </a:schemeClr>
                                </a:solidFill>
                                <a:latin typeface="Cambria Math" panose="02040503050406030204" pitchFamily="18" charset="0"/>
                              </a:rPr>
                            </m:ctrlPr>
                          </m:fPr>
                          <m:num>
                            <m:r>
                              <a:rPr lang="en-US" altLang="zh-CN" sz="2000" b="1" i="1">
                                <a:solidFill>
                                  <a:schemeClr val="accent2">
                                    <a:lumMod val="50000"/>
                                  </a:schemeClr>
                                </a:solidFill>
                                <a:latin typeface="Cambria Math" panose="02040503050406030204" pitchFamily="18" charset="0"/>
                              </a:rPr>
                              <m:t>𝒎</m:t>
                            </m:r>
                          </m:num>
                          <m:den>
                            <m:r>
                              <a:rPr lang="en-US" altLang="zh-CN" sz="2000" b="1" i="1">
                                <a:solidFill>
                                  <a:schemeClr val="accent2">
                                    <a:lumMod val="50000"/>
                                  </a:schemeClr>
                                </a:solidFill>
                                <a:latin typeface="Cambria Math" panose="02040503050406030204" pitchFamily="18" charset="0"/>
                              </a:rPr>
                              <m:t>𝐥𝐜𝐦</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𝒅</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𝒆</m:t>
                                </m:r>
                              </m:e>
                            </m:d>
                          </m:den>
                        </m:f>
                      </m:e>
                    </m:d>
                  </m:oMath>
                </a14:m>
                <a:endParaRPr lang="zh-CN" altLang="en-US" sz="2000" b="1" i="1">
                  <a:solidFill>
                    <a:schemeClr val="accent2">
                      <a:lumMod val="50000"/>
                    </a:schemeClr>
                  </a:solidFill>
                  <a:latin typeface="Cambria Math" panose="02040503050406030204" pitchFamily="18" charset="0"/>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这里</a:t>
                </a:r>
                <a14:m>
                  <m:oMath xmlns:m="http://schemas.openxmlformats.org/officeDocument/2006/math">
                    <m:r>
                      <a:rPr lang="en-US" altLang="zh-CN" sz="2000" b="1" i="0" smtClean="0">
                        <a:solidFill>
                          <a:srgbClr val="002060"/>
                        </a:solidFill>
                        <a:latin typeface="Cambria Math" panose="02040503050406030204" pitchFamily="18" charset="0"/>
                      </a:rPr>
                      <m:t>𝐥𝐜𝐦</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𝒅</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𝒅</m:t>
                    </m:r>
                  </m:oMath>
                </a14:m>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C00000"/>
                    </a:solidFill>
                    <a:latin typeface="+mn-ea"/>
                  </a:rPr>
                  <a:t>最小公倍数</a:t>
                </a:r>
              </a:p>
            </p:txBody>
          </p:sp>
        </mc:Choice>
        <mc:Fallback xmlns="">
          <p:sp>
            <p:nvSpPr>
              <p:cNvPr id="4" name="文本框 3">
                <a:extLst>
                  <a:ext uri="{FF2B5EF4-FFF2-40B4-BE49-F238E27FC236}">
                    <a16:creationId xmlns:a16="http://schemas.microsoft.com/office/drawing/2014/main" id="{BA189C37-5BEA-4F2F-B264-AD62D98826DC}"/>
                  </a:ext>
                </a:extLst>
              </p:cNvPr>
              <p:cNvSpPr txBox="1">
                <a:spLocks noRot="1" noChangeAspect="1" noMove="1" noResize="1" noEditPoints="1" noAdjustHandles="1" noChangeArrowheads="1" noChangeShapeType="1" noTextEdit="1"/>
              </p:cNvSpPr>
              <p:nvPr/>
            </p:nvSpPr>
            <p:spPr>
              <a:xfrm>
                <a:off x="1236741" y="2417745"/>
                <a:ext cx="9459763" cy="1037528"/>
              </a:xfrm>
              <a:prstGeom prst="rect">
                <a:avLst/>
              </a:prstGeom>
              <a:blipFill>
                <a:blip r:embed="rId4"/>
                <a:stretch>
                  <a:fillRect l="-709"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7753D16-303F-46E1-837C-6FD009ABC741}"/>
                  </a:ext>
                </a:extLst>
              </p:cNvPr>
              <p:cNvSpPr txBox="1"/>
              <p:nvPr/>
            </p:nvSpPr>
            <p:spPr>
              <a:xfrm>
                <a:off x="1236741" y="5401457"/>
                <a:ext cx="9019012" cy="550728"/>
              </a:xfrm>
              <a:prstGeom prst="rect">
                <a:avLst/>
              </a:prstGeom>
              <a:solidFill>
                <a:schemeClr val="accent4">
                  <a:lumMod val="20000"/>
                  <a:lumOff val="80000"/>
                  <a:alpha val="50000"/>
                </a:schemeClr>
              </a:solidFill>
            </p:spPr>
            <p:txBody>
              <a:bodyPr wrap="square" rtlCol="0">
                <a:spAutoFit/>
              </a:bodyPr>
              <a:lstStyle/>
              <a:p>
                <a:r>
                  <a:rPr lang="zh-CN" altLang="en-US" sz="2000" b="1">
                    <a:solidFill>
                      <a:schemeClr val="accent2">
                        <a:lumMod val="50000"/>
                      </a:schemeClr>
                    </a:solidFill>
                  </a:rPr>
                  <a:t>注意</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f>
                          <m:fPr>
                            <m:ctrlPr>
                              <a:rPr lang="en-US" altLang="zh-CN" sz="2000" b="1" i="1" smtClean="0">
                                <a:solidFill>
                                  <a:schemeClr val="accent2">
                                    <a:lumMod val="50000"/>
                                  </a:schemeClr>
                                </a:solidFill>
                                <a:latin typeface="Cambria Math" panose="02040503050406030204" pitchFamily="18" charset="0"/>
                              </a:rPr>
                            </m:ctrlPr>
                          </m:fPr>
                          <m:num>
                            <m:r>
                              <a:rPr lang="en-US" altLang="zh-CN" sz="2000" b="1" i="1" smtClean="0">
                                <a:solidFill>
                                  <a:schemeClr val="accent2">
                                    <a:lumMod val="50000"/>
                                  </a:schemeClr>
                                </a:solidFill>
                                <a:latin typeface="Cambria Math" panose="02040503050406030204" pitchFamily="18" charset="0"/>
                              </a:rPr>
                              <m:t>𝒎</m:t>
                            </m:r>
                          </m:num>
                          <m:den>
                            <m:r>
                              <a:rPr lang="en-US" altLang="zh-CN" sz="2000" b="1" i="1" smtClean="0">
                                <a:solidFill>
                                  <a:schemeClr val="accent2">
                                    <a:lumMod val="50000"/>
                                  </a:schemeClr>
                                </a:solidFill>
                                <a:latin typeface="Cambria Math" panose="02040503050406030204" pitchFamily="18" charset="0"/>
                              </a:rPr>
                              <m:t>𝒅</m:t>
                            </m:r>
                          </m:den>
                        </m:f>
                      </m:e>
                    </m:d>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f>
                          <m:fPr>
                            <m:ctrlPr>
                              <a:rPr lang="en-US" altLang="zh-CN" sz="2000" b="1" i="1" smtClean="0">
                                <a:solidFill>
                                  <a:schemeClr val="accent2">
                                    <a:lumMod val="50000"/>
                                  </a:schemeClr>
                                </a:solidFill>
                                <a:latin typeface="Cambria Math" panose="02040503050406030204" pitchFamily="18" charset="0"/>
                              </a:rPr>
                            </m:ctrlPr>
                          </m:fPr>
                          <m:num>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num>
                          <m:den>
                            <m:r>
                              <a:rPr lang="en-US" altLang="zh-CN" sz="2000" b="1" i="1" smtClean="0">
                                <a:solidFill>
                                  <a:schemeClr val="accent2">
                                    <a:lumMod val="50000"/>
                                  </a:schemeClr>
                                </a:solidFill>
                                <a:latin typeface="Cambria Math" panose="02040503050406030204" pitchFamily="18" charset="0"/>
                              </a:rPr>
                              <m:t>𝒅</m:t>
                            </m:r>
                          </m:den>
                        </m:f>
                      </m:e>
                    </m:d>
                  </m:oMath>
                </a14:m>
                <a:r>
                  <a:rPr lang="zh-CN" altLang="en-US" sz="2000" b="1">
                    <a:solidFill>
                      <a:schemeClr val="accent2">
                        <a:lumMod val="50000"/>
                      </a:schemeClr>
                    </a:solidFill>
                  </a:rPr>
                  <a:t>不一定等于</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f>
                          <m:fPr>
                            <m:ctrlPr>
                              <a:rPr lang="en-US" altLang="zh-CN" sz="2000" b="1" i="1" smtClean="0">
                                <a:solidFill>
                                  <a:schemeClr val="accent2">
                                    <a:lumMod val="50000"/>
                                  </a:schemeClr>
                                </a:solidFill>
                                <a:latin typeface="Cambria Math" panose="02040503050406030204" pitchFamily="18" charset="0"/>
                              </a:rPr>
                            </m:ctrlPr>
                          </m:fPr>
                          <m:num>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num>
                          <m:den>
                            <m:r>
                              <a:rPr lang="en-US" altLang="zh-CN" sz="2000" b="1" i="1" smtClean="0">
                                <a:solidFill>
                                  <a:schemeClr val="accent2">
                                    <a:lumMod val="50000"/>
                                  </a:schemeClr>
                                </a:solidFill>
                                <a:latin typeface="Cambria Math" panose="02040503050406030204" pitchFamily="18" charset="0"/>
                              </a:rPr>
                              <m:t>𝒅</m:t>
                            </m:r>
                          </m:den>
                        </m:f>
                      </m:e>
                    </m:d>
                  </m:oMath>
                </a14:m>
                <a:r>
                  <a:rPr lang="zh-CN" altLang="en-US" sz="2000" b="1">
                    <a:solidFill>
                      <a:schemeClr val="accent2">
                        <a:lumMod val="50000"/>
                      </a:schemeClr>
                    </a:solidFill>
                  </a:rPr>
                  <a:t>，例如，</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f>
                          <m:fPr>
                            <m:ctrlPr>
                              <a:rPr lang="en-US" altLang="zh-CN" sz="2000" b="1" i="1" smtClean="0">
                                <a:solidFill>
                                  <a:schemeClr val="accent2">
                                    <a:lumMod val="50000"/>
                                  </a:schemeClr>
                                </a:solidFill>
                                <a:latin typeface="Cambria Math" panose="02040503050406030204" pitchFamily="18" charset="0"/>
                              </a:rPr>
                            </m:ctrlPr>
                          </m:fPr>
                          <m:num>
                            <m:r>
                              <a:rPr lang="en-US" altLang="zh-CN" sz="2000" b="1" i="1" smtClean="0">
                                <a:solidFill>
                                  <a:schemeClr val="accent2">
                                    <a:lumMod val="50000"/>
                                  </a:schemeClr>
                                </a:solidFill>
                                <a:latin typeface="Cambria Math" panose="02040503050406030204" pitchFamily="18" charset="0"/>
                              </a:rPr>
                              <m:t>𝟏𝟎</m:t>
                            </m:r>
                          </m:num>
                          <m:den>
                            <m:r>
                              <a:rPr lang="en-US" altLang="zh-CN" sz="2000" b="1" i="1" smtClean="0">
                                <a:solidFill>
                                  <a:schemeClr val="accent2">
                                    <a:lumMod val="50000"/>
                                  </a:schemeClr>
                                </a:solidFill>
                                <a:latin typeface="Cambria Math" panose="02040503050406030204" pitchFamily="18" charset="0"/>
                              </a:rPr>
                              <m:t>𝟑</m:t>
                            </m:r>
                          </m:den>
                        </m:f>
                      </m:e>
                    </m:d>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f>
                          <m:fPr>
                            <m:ctrlPr>
                              <a:rPr lang="en-US" altLang="zh-CN" sz="2000" b="1" i="1" smtClean="0">
                                <a:solidFill>
                                  <a:schemeClr val="accent2">
                                    <a:lumMod val="50000"/>
                                  </a:schemeClr>
                                </a:solidFill>
                                <a:latin typeface="Cambria Math" panose="02040503050406030204" pitchFamily="18" charset="0"/>
                              </a:rPr>
                            </m:ctrlPr>
                          </m:fPr>
                          <m:num>
                            <m:r>
                              <a:rPr lang="en-US" altLang="zh-CN" sz="2000" b="1" i="1" smtClean="0">
                                <a:solidFill>
                                  <a:schemeClr val="accent2">
                                    <a:lumMod val="50000"/>
                                  </a:schemeClr>
                                </a:solidFill>
                                <a:latin typeface="Cambria Math" panose="02040503050406030204" pitchFamily="18" charset="0"/>
                              </a:rPr>
                              <m:t>𝟗</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num>
                          <m:den>
                            <m:r>
                              <a:rPr lang="en-US" altLang="zh-CN" sz="2000" b="1" i="1" smtClean="0">
                                <a:solidFill>
                                  <a:schemeClr val="accent2">
                                    <a:lumMod val="50000"/>
                                  </a:schemeClr>
                                </a:solidFill>
                                <a:latin typeface="Cambria Math" panose="02040503050406030204" pitchFamily="18" charset="0"/>
                              </a:rPr>
                              <m:t>𝟑</m:t>
                            </m:r>
                          </m:den>
                        </m:f>
                      </m:e>
                    </m:d>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𝟏</m:t>
                    </m:r>
                  </m:oMath>
                </a14:m>
                <a:r>
                  <a:rPr lang="zh-CN" altLang="en-US" sz="2000" b="1">
                    <a:solidFill>
                      <a:schemeClr val="accent2">
                        <a:lumMod val="50000"/>
                      </a:schemeClr>
                    </a:solidFill>
                  </a:rPr>
                  <a:t>，但</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f>
                          <m:fPr>
                            <m:ctrlPr>
                              <a:rPr lang="en-US" altLang="zh-CN" sz="2000" b="1" i="1" smtClean="0">
                                <a:solidFill>
                                  <a:schemeClr val="accent2">
                                    <a:lumMod val="50000"/>
                                  </a:schemeClr>
                                </a:solidFill>
                                <a:latin typeface="Cambria Math" panose="02040503050406030204" pitchFamily="18" charset="0"/>
                              </a:rPr>
                            </m:ctrlPr>
                          </m:fPr>
                          <m:num>
                            <m:r>
                              <a:rPr lang="en-US" altLang="zh-CN" sz="2000" b="1" i="1" smtClean="0">
                                <a:solidFill>
                                  <a:schemeClr val="accent2">
                                    <a:lumMod val="50000"/>
                                  </a:schemeClr>
                                </a:solidFill>
                                <a:latin typeface="Cambria Math" panose="02040503050406030204" pitchFamily="18" charset="0"/>
                              </a:rPr>
                              <m:t>𝟏𝟎</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𝟗</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num>
                          <m:den>
                            <m:r>
                              <a:rPr lang="en-US" altLang="zh-CN" sz="2000" b="1" i="1" smtClean="0">
                                <a:solidFill>
                                  <a:schemeClr val="accent2">
                                    <a:lumMod val="50000"/>
                                  </a:schemeClr>
                                </a:solidFill>
                                <a:latin typeface="Cambria Math" panose="02040503050406030204" pitchFamily="18" charset="0"/>
                              </a:rPr>
                              <m:t>𝟑</m:t>
                            </m:r>
                          </m:den>
                        </m:f>
                      </m:e>
                    </m:d>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𝟎</m:t>
                    </m:r>
                  </m:oMath>
                </a14:m>
                <a:endParaRPr lang="en-US" altLang="zh-CN"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7753D16-303F-46E1-837C-6FD009ABC741}"/>
                  </a:ext>
                </a:extLst>
              </p:cNvPr>
              <p:cNvSpPr txBox="1">
                <a:spLocks noRot="1" noChangeAspect="1" noMove="1" noResize="1" noEditPoints="1" noAdjustHandles="1" noChangeArrowheads="1" noChangeShapeType="1" noTextEdit="1"/>
              </p:cNvSpPr>
              <p:nvPr/>
            </p:nvSpPr>
            <p:spPr>
              <a:xfrm>
                <a:off x="1236741" y="5401457"/>
                <a:ext cx="9019012" cy="550728"/>
              </a:xfrm>
              <a:prstGeom prst="rect">
                <a:avLst/>
              </a:prstGeom>
              <a:blipFill>
                <a:blip r:embed="rId5"/>
                <a:stretch>
                  <a:fillRect l="-74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CDC39C8-0EAB-4750-A9FF-F2BBCE1A5AF6}"/>
                  </a:ext>
                </a:extLst>
              </p:cNvPr>
              <p:cNvSpPr txBox="1"/>
              <p:nvPr/>
            </p:nvSpPr>
            <p:spPr>
              <a:xfrm>
                <a:off x="7979620" y="4210187"/>
                <a:ext cx="1815643" cy="550728"/>
              </a:xfrm>
              <a:prstGeom prst="rect">
                <a:avLst/>
              </a:prstGeom>
              <a:solidFill>
                <a:schemeClr val="accent4">
                  <a:lumMod val="40000"/>
                  <a:lumOff val="60000"/>
                </a:schemeClr>
              </a:solidFill>
            </p:spPr>
            <p:txBody>
              <a:bodyPr wrap="square" rtlCol="0">
                <a:spAutoFit/>
              </a:bodyPr>
              <a:lstStyle/>
              <a:p>
                <a:r>
                  <a:rPr lang="zh-CN" altLang="en-US" sz="2000" b="1">
                    <a:solidFill>
                      <a:srgbClr val="C00000"/>
                    </a:solidFill>
                  </a:rPr>
                  <a:t>不是</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f>
                          <m:fPr>
                            <m:ctrlPr>
                              <a:rPr lang="en-US" altLang="zh-CN" sz="2000" b="1" i="1">
                                <a:solidFill>
                                  <a:srgbClr val="C00000"/>
                                </a:solidFill>
                                <a:latin typeface="Cambria Math" panose="02040503050406030204" pitchFamily="18" charset="0"/>
                              </a:rPr>
                            </m:ctrlPr>
                          </m:fPr>
                          <m:num>
                            <m:r>
                              <a:rPr lang="en-US" altLang="zh-CN" sz="2000" b="1" i="1">
                                <a:solidFill>
                                  <a:srgbClr val="C00000"/>
                                </a:solidFill>
                                <a:latin typeface="Cambria Math" panose="02040503050406030204" pitchFamily="18" charset="0"/>
                              </a:rPr>
                              <m:t>𝒎</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num>
                          <m:den>
                            <m:r>
                              <a:rPr lang="en-US" altLang="zh-CN" sz="2000" b="1" i="1">
                                <a:solidFill>
                                  <a:srgbClr val="C00000"/>
                                </a:solidFill>
                                <a:latin typeface="Cambria Math" panose="02040503050406030204" pitchFamily="18" charset="0"/>
                              </a:rPr>
                              <m:t>𝒅</m:t>
                            </m:r>
                          </m:den>
                        </m:f>
                      </m:e>
                    </m:d>
                  </m:oMath>
                </a14:m>
                <a:r>
                  <a:rPr lang="zh-CN" altLang="en-US" sz="2000" b="1">
                    <a:solidFill>
                      <a:srgbClr val="C00000"/>
                    </a:solidFill>
                  </a:rPr>
                  <a:t>！</a:t>
                </a:r>
              </a:p>
            </p:txBody>
          </p:sp>
        </mc:Choice>
        <mc:Fallback xmlns="">
          <p:sp>
            <p:nvSpPr>
              <p:cNvPr id="11" name="文本框 10">
                <a:extLst>
                  <a:ext uri="{FF2B5EF4-FFF2-40B4-BE49-F238E27FC236}">
                    <a16:creationId xmlns:a16="http://schemas.microsoft.com/office/drawing/2014/main" id="{7CDC39C8-0EAB-4750-A9FF-F2BBCE1A5AF6}"/>
                  </a:ext>
                </a:extLst>
              </p:cNvPr>
              <p:cNvSpPr txBox="1">
                <a:spLocks noRot="1" noChangeAspect="1" noMove="1" noResize="1" noEditPoints="1" noAdjustHandles="1" noChangeArrowheads="1" noChangeShapeType="1" noTextEdit="1"/>
              </p:cNvSpPr>
              <p:nvPr/>
            </p:nvSpPr>
            <p:spPr>
              <a:xfrm>
                <a:off x="7979620" y="4210187"/>
                <a:ext cx="1815643" cy="550728"/>
              </a:xfrm>
              <a:prstGeom prst="rect">
                <a:avLst/>
              </a:prstGeom>
              <a:blipFill>
                <a:blip r:embed="rId6"/>
                <a:stretch>
                  <a:fillRect l="-3691" r="-3020"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338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集合语言表示计数集合练习</a:t>
            </a:r>
          </a:p>
        </p:txBody>
      </p:sp>
      <p:sp>
        <p:nvSpPr>
          <p:cNvPr id="2" name="文本框 1">
            <a:extLst>
              <a:ext uri="{FF2B5EF4-FFF2-40B4-BE49-F238E27FC236}">
                <a16:creationId xmlns:a16="http://schemas.microsoft.com/office/drawing/2014/main" id="{575BF73F-C695-46C0-B5B2-F4EAD4BD79B0}"/>
              </a:ext>
            </a:extLst>
          </p:cNvPr>
          <p:cNvSpPr txBox="1"/>
          <p:nvPr/>
        </p:nvSpPr>
        <p:spPr>
          <a:xfrm>
            <a:off x="795986" y="1155029"/>
            <a:ext cx="10600025" cy="1508105"/>
          </a:xfrm>
          <a:prstGeom prst="rect">
            <a:avLst/>
          </a:prstGeom>
          <a:solidFill>
            <a:schemeClr val="accent4">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计数问题通常是针对有穷集合的元素进行计数</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rPr>
              <a:t>求解计数问题时应尽量使用集合语言表达所要计数的集合</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rPr>
              <a:t>熟练运用集合语言正确表达要计数的集合是用容斥原理求解计数问题的关键</a:t>
            </a:r>
          </a:p>
        </p:txBody>
      </p:sp>
      <p:sp>
        <p:nvSpPr>
          <p:cNvPr id="3" name="文本框 2">
            <a:extLst>
              <a:ext uri="{FF2B5EF4-FFF2-40B4-BE49-F238E27FC236}">
                <a16:creationId xmlns:a16="http://schemas.microsoft.com/office/drawing/2014/main" id="{550FCC48-7D08-4C02-BED3-28C5F7BECB5A}"/>
              </a:ext>
            </a:extLst>
          </p:cNvPr>
          <p:cNvSpPr txBox="1"/>
          <p:nvPr/>
        </p:nvSpPr>
        <p:spPr>
          <a:xfrm>
            <a:off x="857358" y="3031466"/>
            <a:ext cx="3664178" cy="1785104"/>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在三位正整数中</a:t>
            </a:r>
          </a:p>
          <a:p>
            <a:pPr>
              <a:spcBef>
                <a:spcPts val="600"/>
              </a:spcBef>
              <a:spcAft>
                <a:spcPts val="600"/>
              </a:spcAft>
            </a:pPr>
            <a:r>
              <a:rPr lang="en-US" altLang="zh-CN" sz="2000" b="1">
                <a:solidFill>
                  <a:schemeClr val="tx2">
                    <a:lumMod val="50000"/>
                  </a:schemeClr>
                </a:solidFill>
              </a:rPr>
              <a:t>(1) </a:t>
            </a:r>
            <a:r>
              <a:rPr lang="zh-CN" altLang="en-US" sz="2000" b="1">
                <a:solidFill>
                  <a:schemeClr val="tx2">
                    <a:lumMod val="50000"/>
                  </a:schemeClr>
                </a:solidFill>
              </a:rPr>
              <a:t>有多少不能被</a:t>
            </a:r>
            <a:r>
              <a:rPr lang="en-US" altLang="zh-CN" sz="2000" b="1">
                <a:solidFill>
                  <a:schemeClr val="tx2">
                    <a:lumMod val="50000"/>
                  </a:schemeClr>
                </a:solidFill>
              </a:rPr>
              <a:t>3</a:t>
            </a:r>
            <a:r>
              <a:rPr lang="zh-CN" altLang="en-US" sz="2000" b="1">
                <a:solidFill>
                  <a:schemeClr val="tx2">
                    <a:lumMod val="50000"/>
                  </a:schemeClr>
                </a:solidFill>
              </a:rPr>
              <a:t>整除？</a:t>
            </a:r>
          </a:p>
          <a:p>
            <a:pPr>
              <a:spcBef>
                <a:spcPts val="600"/>
              </a:spcBef>
              <a:spcAft>
                <a:spcPts val="600"/>
              </a:spcAft>
            </a:pPr>
            <a:r>
              <a:rPr lang="en-US" altLang="zh-CN" sz="2000" b="1">
                <a:solidFill>
                  <a:schemeClr val="tx2">
                    <a:lumMod val="50000"/>
                  </a:schemeClr>
                </a:solidFill>
              </a:rPr>
              <a:t>(2) </a:t>
            </a:r>
            <a:r>
              <a:rPr lang="zh-CN" altLang="en-US" sz="2000" b="1">
                <a:solidFill>
                  <a:schemeClr val="tx2">
                    <a:lumMod val="50000"/>
                  </a:schemeClr>
                </a:solidFill>
              </a:rPr>
              <a:t>有多少不能被</a:t>
            </a:r>
            <a:r>
              <a:rPr lang="en-US" altLang="zh-CN" sz="2000" b="1">
                <a:solidFill>
                  <a:schemeClr val="tx2">
                    <a:lumMod val="50000"/>
                  </a:schemeClr>
                </a:solidFill>
              </a:rPr>
              <a:t>3</a:t>
            </a:r>
            <a:r>
              <a:rPr lang="zh-CN" altLang="en-US" sz="2000" b="1">
                <a:solidFill>
                  <a:schemeClr val="tx2">
                    <a:lumMod val="50000"/>
                  </a:schemeClr>
                </a:solidFill>
              </a:rPr>
              <a:t>或</a:t>
            </a:r>
            <a:r>
              <a:rPr lang="en-US" altLang="zh-CN" sz="2000" b="1">
                <a:solidFill>
                  <a:schemeClr val="tx2">
                    <a:lumMod val="50000"/>
                  </a:schemeClr>
                </a:solidFill>
              </a:rPr>
              <a:t>5</a:t>
            </a:r>
            <a:r>
              <a:rPr lang="zh-CN" altLang="en-US" sz="2000" b="1">
                <a:solidFill>
                  <a:schemeClr val="tx2">
                    <a:lumMod val="50000"/>
                  </a:schemeClr>
                </a:solidFill>
              </a:rPr>
              <a:t>整除？</a:t>
            </a:r>
          </a:p>
          <a:p>
            <a:pPr>
              <a:spcBef>
                <a:spcPts val="600"/>
              </a:spcBef>
              <a:spcAft>
                <a:spcPts val="600"/>
              </a:spcAft>
            </a:pPr>
            <a:r>
              <a:rPr lang="en-US" altLang="zh-CN" sz="2000" b="1">
                <a:solidFill>
                  <a:schemeClr val="tx2">
                    <a:lumMod val="50000"/>
                  </a:schemeClr>
                </a:solidFill>
              </a:rPr>
              <a:t>(3) </a:t>
            </a:r>
            <a:r>
              <a:rPr lang="zh-CN" altLang="en-US" sz="2000" b="1">
                <a:solidFill>
                  <a:schemeClr val="tx2">
                    <a:lumMod val="50000"/>
                  </a:schemeClr>
                </a:solidFill>
              </a:rPr>
              <a:t>有多少能被</a:t>
            </a:r>
            <a:r>
              <a:rPr lang="en-US" altLang="zh-CN" sz="2000" b="1">
                <a:solidFill>
                  <a:schemeClr val="tx2">
                    <a:lumMod val="50000"/>
                  </a:schemeClr>
                </a:solidFill>
              </a:rPr>
              <a:t>3</a:t>
            </a:r>
            <a:r>
              <a:rPr lang="zh-CN" altLang="en-US" sz="2000" b="1">
                <a:solidFill>
                  <a:schemeClr val="tx2">
                    <a:lumMod val="50000"/>
                  </a:schemeClr>
                </a:solidFill>
              </a:rPr>
              <a:t>但不被</a:t>
            </a:r>
            <a:r>
              <a:rPr lang="en-US" altLang="zh-CN" sz="2000" b="1">
                <a:solidFill>
                  <a:schemeClr val="tx2">
                    <a:lumMod val="50000"/>
                  </a:schemeClr>
                </a:solidFill>
              </a:rPr>
              <a:t>5</a:t>
            </a:r>
            <a:r>
              <a:rPr lang="zh-CN" altLang="en-US" sz="2000" b="1">
                <a:solidFill>
                  <a:schemeClr val="tx2">
                    <a:lumMod val="50000"/>
                  </a:schemeClr>
                </a:solidFill>
              </a:rPr>
              <a:t>整除？</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CD9E65-0A92-42E3-90FD-5BB025CB6794}"/>
                  </a:ext>
                </a:extLst>
              </p:cNvPr>
              <p:cNvSpPr txBox="1"/>
              <p:nvPr/>
            </p:nvSpPr>
            <p:spPr>
              <a:xfrm>
                <a:off x="4943325" y="3036541"/>
                <a:ext cx="6391317" cy="2425344"/>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𝑼</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是三位正整数集合，即</a:t>
                </a:r>
                <a:r>
                  <a:rPr lang="en-US" altLang="zh-CN" sz="2000" b="1">
                    <a:solidFill>
                      <a:schemeClr val="accent2">
                        <a:lumMod val="50000"/>
                      </a:schemeClr>
                    </a:solidFill>
                    <a:latin typeface="+mn-ea"/>
                  </a:rPr>
                  <a:t>100</a:t>
                </a:r>
                <a:r>
                  <a:rPr lang="zh-CN" altLang="en-US" sz="2000" b="1">
                    <a:solidFill>
                      <a:schemeClr val="accent2">
                        <a:lumMod val="50000"/>
                      </a:schemeClr>
                    </a:solidFill>
                    <a:latin typeface="楷体" panose="02010609060101010101" pitchFamily="49" charset="-122"/>
                    <a:ea typeface="楷体" panose="02010609060101010101" pitchFamily="49" charset="-122"/>
                  </a:rPr>
                  <a:t>到</a:t>
                </a:r>
                <a:r>
                  <a:rPr lang="en-US" altLang="zh-CN" sz="2000" b="1">
                    <a:solidFill>
                      <a:schemeClr val="accent2">
                        <a:lumMod val="50000"/>
                      </a:schemeClr>
                    </a:solidFill>
                    <a:latin typeface="+mn-ea"/>
                  </a:rPr>
                  <a:t>999</a:t>
                </a:r>
                <a:r>
                  <a:rPr lang="zh-CN" altLang="en-US" sz="2000" b="1">
                    <a:solidFill>
                      <a:schemeClr val="accent2">
                        <a:lumMod val="50000"/>
                      </a:schemeClr>
                    </a:solidFill>
                    <a:latin typeface="楷体" panose="02010609060101010101" pitchFamily="49" charset="-122"/>
                    <a:ea typeface="楷体" panose="02010609060101010101" pitchFamily="49" charset="-122"/>
                  </a:rPr>
                  <a:t>的正整数集合</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a:spcBef>
                    <a:spcPts val="600"/>
                  </a:spcBef>
                  <a:spcAft>
                    <a:spcPts val="600"/>
                  </a:spcAft>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𝑩</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分别是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𝑼</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中能被</a:t>
                </a:r>
                <a:r>
                  <a:rPr lang="en-US" altLang="zh-CN" sz="2000" b="1">
                    <a:solidFill>
                      <a:schemeClr val="accent2">
                        <a:lumMod val="50000"/>
                      </a:schemeClr>
                    </a:solidFill>
                    <a:latin typeface="+mn-ea"/>
                  </a:rPr>
                  <a:t>3</a:t>
                </a:r>
                <a:r>
                  <a:rPr lang="zh-CN" altLang="en-US" sz="2000" b="1">
                    <a:solidFill>
                      <a:schemeClr val="accent2">
                        <a:lumMod val="50000"/>
                      </a:schemeClr>
                    </a:solidFill>
                    <a:latin typeface="楷体" panose="02010609060101010101" pitchFamily="49" charset="-122"/>
                    <a:ea typeface="楷体" panose="02010609060101010101" pitchFamily="49" charset="-122"/>
                  </a:rPr>
                  <a:t>整除和</a:t>
                </a:r>
                <a:r>
                  <a:rPr lang="en-US" altLang="zh-CN" sz="2000" b="1">
                    <a:solidFill>
                      <a:schemeClr val="accent2">
                        <a:lumMod val="50000"/>
                      </a:schemeClr>
                    </a:solidFill>
                    <a:latin typeface="+mn-ea"/>
                  </a:rPr>
                  <a:t>5</a:t>
                </a:r>
                <a:r>
                  <a:rPr lang="zh-CN" altLang="en-US" sz="2000" b="1">
                    <a:solidFill>
                      <a:schemeClr val="accent2">
                        <a:lumMod val="50000"/>
                      </a:schemeClr>
                    </a:solidFill>
                    <a:latin typeface="楷体" panose="02010609060101010101" pitchFamily="49" charset="-122"/>
                    <a:ea typeface="楷体" panose="02010609060101010101" pitchFamily="49" charset="-122"/>
                  </a:rPr>
                  <a:t>整除的正整数集合</a:t>
                </a:r>
              </a:p>
              <a:p>
                <a:pPr>
                  <a:spcBef>
                    <a:spcPts val="600"/>
                  </a:spcBef>
                  <a:spcAft>
                    <a:spcPts val="600"/>
                  </a:spcAft>
                </a:pPr>
                <a:r>
                  <a:rPr lang="zh-CN" altLang="en-US" sz="2000" b="1">
                    <a:solidFill>
                      <a:schemeClr val="tx2">
                        <a:lumMod val="50000"/>
                      </a:schemeClr>
                    </a:solidFill>
                  </a:rPr>
                  <a:t>不能被</a:t>
                </a:r>
                <a:r>
                  <a:rPr lang="en-US" altLang="zh-CN" sz="2000" b="1">
                    <a:solidFill>
                      <a:schemeClr val="tx2">
                        <a:lumMod val="50000"/>
                      </a:schemeClr>
                    </a:solidFill>
                  </a:rPr>
                  <a:t>3</a:t>
                </a:r>
                <a:r>
                  <a:rPr lang="zh-CN" altLang="en-US" sz="2000" b="1">
                    <a:solidFill>
                      <a:schemeClr val="tx2">
                        <a:lumMod val="50000"/>
                      </a:schemeClr>
                    </a:solidFill>
                  </a:rPr>
                  <a:t>整除：</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𝑨</m:t>
                            </m:r>
                          </m:e>
                        </m:ba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𝑼</m:t>
                        </m: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e>
                    </m:d>
                  </m:oMath>
                </a14:m>
                <a:endParaRPr lang="en-US" altLang="zh-CN" sz="2000" b="1"/>
              </a:p>
              <a:p>
                <a:pPr>
                  <a:spcBef>
                    <a:spcPts val="600"/>
                  </a:spcBef>
                  <a:spcAft>
                    <a:spcPts val="600"/>
                  </a:spcAft>
                </a:pPr>
                <a:r>
                  <a:rPr lang="zh-CN" altLang="en-US" sz="2000" b="1">
                    <a:solidFill>
                      <a:schemeClr val="tx2">
                        <a:lumMod val="50000"/>
                      </a:schemeClr>
                    </a:solidFill>
                  </a:rPr>
                  <a:t>不能被</a:t>
                </a:r>
                <a:r>
                  <a:rPr lang="en-US" altLang="zh-CN" sz="2000" b="1">
                    <a:solidFill>
                      <a:schemeClr val="tx2">
                        <a:lumMod val="50000"/>
                      </a:schemeClr>
                    </a:solidFill>
                  </a:rPr>
                  <a:t>3</a:t>
                </a:r>
                <a:r>
                  <a:rPr lang="zh-CN" altLang="en-US" sz="2000" b="1">
                    <a:solidFill>
                      <a:schemeClr val="tx2">
                        <a:lumMod val="50000"/>
                      </a:schemeClr>
                    </a:solidFill>
                  </a:rPr>
                  <a:t>整除或</a:t>
                </a:r>
                <a:r>
                  <a:rPr lang="en-US" altLang="zh-CN" sz="2000" b="1">
                    <a:solidFill>
                      <a:schemeClr val="tx2">
                        <a:lumMod val="50000"/>
                      </a:schemeClr>
                    </a:solidFill>
                  </a:rPr>
                  <a:t>5</a:t>
                </a:r>
                <a:r>
                  <a:rPr lang="zh-CN" altLang="en-US" sz="2000" b="1">
                    <a:solidFill>
                      <a:schemeClr val="tx2">
                        <a:lumMod val="50000"/>
                      </a:schemeClr>
                    </a:solidFill>
                  </a:rPr>
                  <a:t>整除：</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ba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𝑼</m:t>
                        </m: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d>
                  </m:oMath>
                </a14:m>
                <a:endParaRPr lang="en-US" altLang="zh-CN" sz="2000" b="1" i="1">
                  <a:solidFill>
                    <a:srgbClr val="C00000"/>
                  </a:solidFill>
                  <a:latin typeface="Cambria Math" panose="02040503050406030204" pitchFamily="18" charset="0"/>
                </a:endParaRPr>
              </a:p>
              <a:p>
                <a:pPr>
                  <a:spcBef>
                    <a:spcPts val="600"/>
                  </a:spcBef>
                  <a:spcAft>
                    <a:spcPts val="600"/>
                  </a:spcAft>
                </a:pPr>
                <a:r>
                  <a:rPr lang="zh-CN" altLang="en-US" sz="2000" b="1">
                    <a:solidFill>
                      <a:schemeClr val="tx2">
                        <a:lumMod val="50000"/>
                      </a:schemeClr>
                    </a:solidFill>
                  </a:rPr>
                  <a:t>能被</a:t>
                </a:r>
                <a:r>
                  <a:rPr lang="en-US" altLang="zh-CN" sz="2000" b="1">
                    <a:solidFill>
                      <a:schemeClr val="tx2">
                        <a:lumMod val="50000"/>
                      </a:schemeClr>
                    </a:solidFill>
                  </a:rPr>
                  <a:t>3</a:t>
                </a:r>
                <a:r>
                  <a:rPr lang="zh-CN" altLang="en-US" sz="2000" b="1">
                    <a:solidFill>
                      <a:schemeClr val="tx2">
                        <a:lumMod val="50000"/>
                      </a:schemeClr>
                    </a:solidFill>
                  </a:rPr>
                  <a:t>但不被</a:t>
                </a:r>
                <a:r>
                  <a:rPr lang="en-US" altLang="zh-CN" sz="2000" b="1">
                    <a:solidFill>
                      <a:schemeClr val="tx2">
                        <a:lumMod val="50000"/>
                      </a:schemeClr>
                    </a:solidFill>
                  </a:rPr>
                  <a:t>5</a:t>
                </a:r>
                <a:r>
                  <a:rPr lang="zh-CN" altLang="en-US" sz="2000" b="1">
                    <a:solidFill>
                      <a:schemeClr val="tx2">
                        <a:lumMod val="50000"/>
                      </a:schemeClr>
                    </a:solidFill>
                  </a:rPr>
                  <a:t>整除：</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𝑩</m:t>
                            </m:r>
                          </m:e>
                        </m:ba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d>
                  </m:oMath>
                </a14:m>
                <a:endParaRPr lang="en-US" altLang="zh-CN" sz="2000" b="1" i="1">
                  <a:solidFill>
                    <a:srgbClr val="C00000"/>
                  </a:solidFill>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F0CD9E65-0A92-42E3-90FD-5BB025CB6794}"/>
                  </a:ext>
                </a:extLst>
              </p:cNvPr>
              <p:cNvSpPr txBox="1">
                <a:spLocks noRot="1" noChangeAspect="1" noMove="1" noResize="1" noEditPoints="1" noAdjustHandles="1" noChangeArrowheads="1" noChangeShapeType="1" noTextEdit="1"/>
              </p:cNvSpPr>
              <p:nvPr/>
            </p:nvSpPr>
            <p:spPr>
              <a:xfrm>
                <a:off x="4943325" y="3036541"/>
                <a:ext cx="6391317" cy="2425344"/>
              </a:xfrm>
              <a:prstGeom prst="rect">
                <a:avLst/>
              </a:prstGeom>
              <a:blipFill>
                <a:blip r:embed="rId2"/>
                <a:stretch>
                  <a:fillRect l="-1050" t="-2010" b="-3015"/>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59D6E4C-5527-490D-8634-9E90DB3C5CB7}"/>
              </a:ext>
            </a:extLst>
          </p:cNvPr>
          <p:cNvSpPr txBox="1"/>
          <p:nvPr/>
        </p:nvSpPr>
        <p:spPr>
          <a:xfrm>
            <a:off x="1307957" y="4960946"/>
            <a:ext cx="2762979"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在右边空使用集合表达式正确表达要计数的集合</a:t>
            </a:r>
          </a:p>
        </p:txBody>
      </p:sp>
      <p:cxnSp>
        <p:nvCxnSpPr>
          <p:cNvPr id="13" name="直接连接符 12">
            <a:extLst>
              <a:ext uri="{FF2B5EF4-FFF2-40B4-BE49-F238E27FC236}">
                <a16:creationId xmlns:a16="http://schemas.microsoft.com/office/drawing/2014/main" id="{4CD133B4-DFF3-413C-BF2C-DA12B7094352}"/>
              </a:ext>
            </a:extLst>
          </p:cNvPr>
          <p:cNvCxnSpPr/>
          <p:nvPr/>
        </p:nvCxnSpPr>
        <p:spPr>
          <a:xfrm>
            <a:off x="6683672" y="4393160"/>
            <a:ext cx="17827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27E5E31-F868-43F6-A70B-A336003C50C1}"/>
              </a:ext>
            </a:extLst>
          </p:cNvPr>
          <p:cNvCxnSpPr>
            <a:cxnSpLocks/>
          </p:cNvCxnSpPr>
          <p:nvPr/>
        </p:nvCxnSpPr>
        <p:spPr>
          <a:xfrm>
            <a:off x="7575047" y="4910440"/>
            <a:ext cx="272675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D4FA35D-C36C-4546-A4E3-27E89E495764}"/>
              </a:ext>
            </a:extLst>
          </p:cNvPr>
          <p:cNvCxnSpPr>
            <a:cxnSpLocks/>
          </p:cNvCxnSpPr>
          <p:nvPr/>
        </p:nvCxnSpPr>
        <p:spPr>
          <a:xfrm>
            <a:off x="7361249" y="5407333"/>
            <a:ext cx="386810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9EAF3C98-E89B-457C-8F31-FC2ED0E9644E}"/>
              </a:ext>
            </a:extLst>
          </p:cNvPr>
          <p:cNvSpPr txBox="1"/>
          <p:nvPr/>
        </p:nvSpPr>
        <p:spPr>
          <a:xfrm>
            <a:off x="6683672" y="3976330"/>
            <a:ext cx="1782750" cy="400110"/>
          </a:xfrm>
          <a:prstGeom prst="rect">
            <a:avLst/>
          </a:prstGeom>
          <a:solidFill>
            <a:srgbClr val="F0F7EC"/>
          </a:solidFill>
        </p:spPr>
        <p:txBody>
          <a:bodyPr wrap="square" rtlCol="0">
            <a:spAutoFit/>
          </a:bodyPr>
          <a:lstStyle/>
          <a:p>
            <a:pPr algn="ctr"/>
            <a:r>
              <a:rPr lang="en-US" altLang="zh-CN" sz="2000" b="1">
                <a:solidFill>
                  <a:srgbClr val="C00000"/>
                </a:solidFill>
              </a:rPr>
              <a:t>(1)</a:t>
            </a:r>
            <a:endParaRPr lang="zh-CN" altLang="en-US" sz="2000" b="1">
              <a:solidFill>
                <a:srgbClr val="C00000"/>
              </a:solidFill>
            </a:endParaRPr>
          </a:p>
        </p:txBody>
      </p:sp>
      <p:sp>
        <p:nvSpPr>
          <p:cNvPr id="19" name="文本框 18">
            <a:extLst>
              <a:ext uri="{FF2B5EF4-FFF2-40B4-BE49-F238E27FC236}">
                <a16:creationId xmlns:a16="http://schemas.microsoft.com/office/drawing/2014/main" id="{9FEE5D67-9572-46FC-9ECC-9A43F3A9378F}"/>
              </a:ext>
            </a:extLst>
          </p:cNvPr>
          <p:cNvSpPr txBox="1"/>
          <p:nvPr/>
        </p:nvSpPr>
        <p:spPr>
          <a:xfrm>
            <a:off x="7575046" y="4489943"/>
            <a:ext cx="2726753" cy="400110"/>
          </a:xfrm>
          <a:prstGeom prst="rect">
            <a:avLst/>
          </a:prstGeom>
          <a:solidFill>
            <a:srgbClr val="F0F7EC"/>
          </a:solidFill>
        </p:spPr>
        <p:txBody>
          <a:bodyPr wrap="square" rtlCol="0">
            <a:spAutoFit/>
          </a:bodyPr>
          <a:lstStyle/>
          <a:p>
            <a:pPr algn="ctr"/>
            <a:r>
              <a:rPr lang="en-US" altLang="zh-CN" sz="2000" b="1">
                <a:solidFill>
                  <a:srgbClr val="C00000"/>
                </a:solidFill>
              </a:rPr>
              <a:t>(2)</a:t>
            </a:r>
            <a:endParaRPr lang="zh-CN" altLang="en-US" sz="2000" b="1">
              <a:solidFill>
                <a:srgbClr val="C00000"/>
              </a:solidFill>
            </a:endParaRPr>
          </a:p>
        </p:txBody>
      </p:sp>
      <p:sp>
        <p:nvSpPr>
          <p:cNvPr id="20" name="文本框 19">
            <a:extLst>
              <a:ext uri="{FF2B5EF4-FFF2-40B4-BE49-F238E27FC236}">
                <a16:creationId xmlns:a16="http://schemas.microsoft.com/office/drawing/2014/main" id="{C37F48DD-24D4-4427-B915-B26C8754817C}"/>
              </a:ext>
            </a:extLst>
          </p:cNvPr>
          <p:cNvSpPr txBox="1"/>
          <p:nvPr/>
        </p:nvSpPr>
        <p:spPr>
          <a:xfrm>
            <a:off x="7361250" y="4997476"/>
            <a:ext cx="3868108" cy="400110"/>
          </a:xfrm>
          <a:prstGeom prst="rect">
            <a:avLst/>
          </a:prstGeom>
          <a:solidFill>
            <a:srgbClr val="F0F7EC"/>
          </a:solidFill>
        </p:spPr>
        <p:txBody>
          <a:bodyPr wrap="square" rtlCol="0">
            <a:spAutoFit/>
          </a:bodyPr>
          <a:lstStyle/>
          <a:p>
            <a:pPr algn="ctr"/>
            <a:r>
              <a:rPr lang="en-US" altLang="zh-CN" sz="2000" b="1">
                <a:solidFill>
                  <a:srgbClr val="C00000"/>
                </a:solidFill>
              </a:rPr>
              <a:t>(3)</a:t>
            </a:r>
            <a:endParaRPr lang="zh-CN" altLang="en-US" sz="2000" b="1">
              <a:solidFill>
                <a:srgbClr val="C00000"/>
              </a:solidFill>
            </a:endParaRPr>
          </a:p>
        </p:txBody>
      </p:sp>
    </p:spTree>
    <p:extLst>
      <p:ext uri="{BB962C8B-B14F-4D97-AF65-F5344CB8AC3E}">
        <p14:creationId xmlns:p14="http://schemas.microsoft.com/office/powerpoint/2010/main" val="683406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集合语言表示计数集合练习</a:t>
            </a:r>
          </a:p>
        </p:txBody>
      </p:sp>
      <p:sp>
        <p:nvSpPr>
          <p:cNvPr id="2" name="文本框 1">
            <a:extLst>
              <a:ext uri="{FF2B5EF4-FFF2-40B4-BE49-F238E27FC236}">
                <a16:creationId xmlns:a16="http://schemas.microsoft.com/office/drawing/2014/main" id="{575BF73F-C695-46C0-B5B2-F4EAD4BD79B0}"/>
              </a:ext>
            </a:extLst>
          </p:cNvPr>
          <p:cNvSpPr txBox="1"/>
          <p:nvPr/>
        </p:nvSpPr>
        <p:spPr>
          <a:xfrm>
            <a:off x="795986" y="1155029"/>
            <a:ext cx="10600025" cy="1508105"/>
          </a:xfrm>
          <a:prstGeom prst="rect">
            <a:avLst/>
          </a:prstGeom>
          <a:solidFill>
            <a:schemeClr val="accent4">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计数问题通常是针对有穷集合的元素进行计数</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rPr>
              <a:t>求解计数问题时应尽量使用集合语言表达所要计数的集合</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rPr>
              <a:t>熟练运用集合语言正确表达要计数的集合是用容斥原理求解计数问题的关键</a:t>
            </a:r>
          </a:p>
        </p:txBody>
      </p:sp>
      <p:sp>
        <p:nvSpPr>
          <p:cNvPr id="3" name="文本框 2">
            <a:extLst>
              <a:ext uri="{FF2B5EF4-FFF2-40B4-BE49-F238E27FC236}">
                <a16:creationId xmlns:a16="http://schemas.microsoft.com/office/drawing/2014/main" id="{550FCC48-7D08-4C02-BED3-28C5F7BECB5A}"/>
              </a:ext>
            </a:extLst>
          </p:cNvPr>
          <p:cNvSpPr txBox="1"/>
          <p:nvPr/>
        </p:nvSpPr>
        <p:spPr>
          <a:xfrm>
            <a:off x="857358" y="3031466"/>
            <a:ext cx="3664178" cy="1785104"/>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在三位正整数中</a:t>
            </a:r>
          </a:p>
          <a:p>
            <a:pPr>
              <a:spcBef>
                <a:spcPts val="600"/>
              </a:spcBef>
              <a:spcAft>
                <a:spcPts val="600"/>
              </a:spcAft>
            </a:pPr>
            <a:r>
              <a:rPr lang="en-US" altLang="zh-CN" sz="2000" b="1">
                <a:solidFill>
                  <a:schemeClr val="tx2">
                    <a:lumMod val="50000"/>
                  </a:schemeClr>
                </a:solidFill>
              </a:rPr>
              <a:t>(1) </a:t>
            </a:r>
            <a:r>
              <a:rPr lang="zh-CN" altLang="en-US" sz="2000" b="1">
                <a:solidFill>
                  <a:schemeClr val="tx2">
                    <a:lumMod val="50000"/>
                  </a:schemeClr>
                </a:solidFill>
              </a:rPr>
              <a:t>有多少不能被</a:t>
            </a:r>
            <a:r>
              <a:rPr lang="en-US" altLang="zh-CN" sz="2000" b="1">
                <a:solidFill>
                  <a:schemeClr val="tx2">
                    <a:lumMod val="50000"/>
                  </a:schemeClr>
                </a:solidFill>
              </a:rPr>
              <a:t>3</a:t>
            </a:r>
            <a:r>
              <a:rPr lang="zh-CN" altLang="en-US" sz="2000" b="1">
                <a:solidFill>
                  <a:schemeClr val="tx2">
                    <a:lumMod val="50000"/>
                  </a:schemeClr>
                </a:solidFill>
              </a:rPr>
              <a:t>整除？</a:t>
            </a:r>
          </a:p>
          <a:p>
            <a:pPr>
              <a:spcBef>
                <a:spcPts val="600"/>
              </a:spcBef>
              <a:spcAft>
                <a:spcPts val="600"/>
              </a:spcAft>
            </a:pPr>
            <a:r>
              <a:rPr lang="en-US" altLang="zh-CN" sz="2000" b="1">
                <a:solidFill>
                  <a:schemeClr val="tx2">
                    <a:lumMod val="50000"/>
                  </a:schemeClr>
                </a:solidFill>
              </a:rPr>
              <a:t>(2) </a:t>
            </a:r>
            <a:r>
              <a:rPr lang="zh-CN" altLang="en-US" sz="2000" b="1">
                <a:solidFill>
                  <a:schemeClr val="tx2">
                    <a:lumMod val="50000"/>
                  </a:schemeClr>
                </a:solidFill>
              </a:rPr>
              <a:t>有多少不能被</a:t>
            </a:r>
            <a:r>
              <a:rPr lang="en-US" altLang="zh-CN" sz="2000" b="1">
                <a:solidFill>
                  <a:schemeClr val="tx2">
                    <a:lumMod val="50000"/>
                  </a:schemeClr>
                </a:solidFill>
              </a:rPr>
              <a:t>3</a:t>
            </a:r>
            <a:r>
              <a:rPr lang="zh-CN" altLang="en-US" sz="2000" b="1">
                <a:solidFill>
                  <a:schemeClr val="tx2">
                    <a:lumMod val="50000"/>
                  </a:schemeClr>
                </a:solidFill>
              </a:rPr>
              <a:t>或</a:t>
            </a:r>
            <a:r>
              <a:rPr lang="en-US" altLang="zh-CN" sz="2000" b="1">
                <a:solidFill>
                  <a:schemeClr val="tx2">
                    <a:lumMod val="50000"/>
                  </a:schemeClr>
                </a:solidFill>
              </a:rPr>
              <a:t>5</a:t>
            </a:r>
            <a:r>
              <a:rPr lang="zh-CN" altLang="en-US" sz="2000" b="1">
                <a:solidFill>
                  <a:schemeClr val="tx2">
                    <a:lumMod val="50000"/>
                  </a:schemeClr>
                </a:solidFill>
              </a:rPr>
              <a:t>整除？</a:t>
            </a:r>
          </a:p>
          <a:p>
            <a:pPr>
              <a:spcBef>
                <a:spcPts val="600"/>
              </a:spcBef>
              <a:spcAft>
                <a:spcPts val="600"/>
              </a:spcAft>
            </a:pPr>
            <a:r>
              <a:rPr lang="en-US" altLang="zh-CN" sz="2000" b="1">
                <a:solidFill>
                  <a:schemeClr val="tx2">
                    <a:lumMod val="50000"/>
                  </a:schemeClr>
                </a:solidFill>
              </a:rPr>
              <a:t>(3) </a:t>
            </a:r>
            <a:r>
              <a:rPr lang="zh-CN" altLang="en-US" sz="2000" b="1">
                <a:solidFill>
                  <a:schemeClr val="tx2">
                    <a:lumMod val="50000"/>
                  </a:schemeClr>
                </a:solidFill>
              </a:rPr>
              <a:t>有多少能被</a:t>
            </a:r>
            <a:r>
              <a:rPr lang="en-US" altLang="zh-CN" sz="2000" b="1">
                <a:solidFill>
                  <a:schemeClr val="tx2">
                    <a:lumMod val="50000"/>
                  </a:schemeClr>
                </a:solidFill>
              </a:rPr>
              <a:t>3</a:t>
            </a:r>
            <a:r>
              <a:rPr lang="zh-CN" altLang="en-US" sz="2000" b="1">
                <a:solidFill>
                  <a:schemeClr val="tx2">
                    <a:lumMod val="50000"/>
                  </a:schemeClr>
                </a:solidFill>
              </a:rPr>
              <a:t>但不被</a:t>
            </a:r>
            <a:r>
              <a:rPr lang="en-US" altLang="zh-CN" sz="2000" b="1">
                <a:solidFill>
                  <a:schemeClr val="tx2">
                    <a:lumMod val="50000"/>
                  </a:schemeClr>
                </a:solidFill>
              </a:rPr>
              <a:t>5</a:t>
            </a:r>
            <a:r>
              <a:rPr lang="zh-CN" altLang="en-US" sz="2000" b="1">
                <a:solidFill>
                  <a:schemeClr val="tx2">
                    <a:lumMod val="50000"/>
                  </a:schemeClr>
                </a:solidFill>
              </a:rPr>
              <a:t>整除？</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0CD9E65-0A92-42E3-90FD-5BB025CB6794}"/>
                  </a:ext>
                </a:extLst>
              </p:cNvPr>
              <p:cNvSpPr txBox="1"/>
              <p:nvPr/>
            </p:nvSpPr>
            <p:spPr>
              <a:xfrm>
                <a:off x="4943325" y="3036541"/>
                <a:ext cx="6391317" cy="2425344"/>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𝑼</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是三位正整数集合，即</a:t>
                </a:r>
                <a:r>
                  <a:rPr lang="en-US" altLang="zh-CN" sz="2000" b="1">
                    <a:solidFill>
                      <a:schemeClr val="accent2">
                        <a:lumMod val="50000"/>
                      </a:schemeClr>
                    </a:solidFill>
                    <a:latin typeface="+mn-ea"/>
                  </a:rPr>
                  <a:t>100</a:t>
                </a:r>
                <a:r>
                  <a:rPr lang="zh-CN" altLang="en-US" sz="2000" b="1">
                    <a:solidFill>
                      <a:schemeClr val="accent2">
                        <a:lumMod val="50000"/>
                      </a:schemeClr>
                    </a:solidFill>
                    <a:latin typeface="楷体" panose="02010609060101010101" pitchFamily="49" charset="-122"/>
                    <a:ea typeface="楷体" panose="02010609060101010101" pitchFamily="49" charset="-122"/>
                  </a:rPr>
                  <a:t>到</a:t>
                </a:r>
                <a:r>
                  <a:rPr lang="en-US" altLang="zh-CN" sz="2000" b="1">
                    <a:solidFill>
                      <a:schemeClr val="accent2">
                        <a:lumMod val="50000"/>
                      </a:schemeClr>
                    </a:solidFill>
                    <a:latin typeface="+mn-ea"/>
                  </a:rPr>
                  <a:t>999</a:t>
                </a:r>
                <a:r>
                  <a:rPr lang="zh-CN" altLang="en-US" sz="2000" b="1">
                    <a:solidFill>
                      <a:schemeClr val="accent2">
                        <a:lumMod val="50000"/>
                      </a:schemeClr>
                    </a:solidFill>
                    <a:latin typeface="楷体" panose="02010609060101010101" pitchFamily="49" charset="-122"/>
                    <a:ea typeface="楷体" panose="02010609060101010101" pitchFamily="49" charset="-122"/>
                  </a:rPr>
                  <a:t>的正整数集合</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a:spcBef>
                    <a:spcPts val="600"/>
                  </a:spcBef>
                  <a:spcAft>
                    <a:spcPts val="600"/>
                  </a:spcAft>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𝑩</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分别是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𝑼</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中能被</a:t>
                </a:r>
                <a:r>
                  <a:rPr lang="en-US" altLang="zh-CN" sz="2000" b="1">
                    <a:solidFill>
                      <a:schemeClr val="accent2">
                        <a:lumMod val="50000"/>
                      </a:schemeClr>
                    </a:solidFill>
                    <a:latin typeface="+mn-ea"/>
                  </a:rPr>
                  <a:t>3</a:t>
                </a:r>
                <a:r>
                  <a:rPr lang="zh-CN" altLang="en-US" sz="2000" b="1">
                    <a:solidFill>
                      <a:schemeClr val="accent2">
                        <a:lumMod val="50000"/>
                      </a:schemeClr>
                    </a:solidFill>
                    <a:latin typeface="楷体" panose="02010609060101010101" pitchFamily="49" charset="-122"/>
                    <a:ea typeface="楷体" panose="02010609060101010101" pitchFamily="49" charset="-122"/>
                  </a:rPr>
                  <a:t>整除和</a:t>
                </a:r>
                <a:r>
                  <a:rPr lang="en-US" altLang="zh-CN" sz="2000" b="1">
                    <a:solidFill>
                      <a:schemeClr val="accent2">
                        <a:lumMod val="50000"/>
                      </a:schemeClr>
                    </a:solidFill>
                    <a:latin typeface="+mn-ea"/>
                  </a:rPr>
                  <a:t>5</a:t>
                </a:r>
                <a:r>
                  <a:rPr lang="zh-CN" altLang="en-US" sz="2000" b="1">
                    <a:solidFill>
                      <a:schemeClr val="accent2">
                        <a:lumMod val="50000"/>
                      </a:schemeClr>
                    </a:solidFill>
                    <a:latin typeface="楷体" panose="02010609060101010101" pitchFamily="49" charset="-122"/>
                    <a:ea typeface="楷体" panose="02010609060101010101" pitchFamily="49" charset="-122"/>
                  </a:rPr>
                  <a:t>整除的正整数集合</a:t>
                </a:r>
              </a:p>
              <a:p>
                <a:pPr>
                  <a:spcBef>
                    <a:spcPts val="600"/>
                  </a:spcBef>
                  <a:spcAft>
                    <a:spcPts val="600"/>
                  </a:spcAft>
                </a:pPr>
                <a:r>
                  <a:rPr lang="zh-CN" altLang="en-US" sz="2000" b="1">
                    <a:solidFill>
                      <a:schemeClr val="tx2">
                        <a:lumMod val="50000"/>
                      </a:schemeClr>
                    </a:solidFill>
                  </a:rPr>
                  <a:t>不能被</a:t>
                </a:r>
                <a:r>
                  <a:rPr lang="en-US" altLang="zh-CN" sz="2000" b="1">
                    <a:solidFill>
                      <a:schemeClr val="tx2">
                        <a:lumMod val="50000"/>
                      </a:schemeClr>
                    </a:solidFill>
                  </a:rPr>
                  <a:t>3</a:t>
                </a:r>
                <a:r>
                  <a:rPr lang="zh-CN" altLang="en-US" sz="2000" b="1">
                    <a:solidFill>
                      <a:schemeClr val="tx2">
                        <a:lumMod val="50000"/>
                      </a:schemeClr>
                    </a:solidFill>
                  </a:rPr>
                  <a:t>整除：</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𝑨</m:t>
                            </m:r>
                          </m:e>
                        </m:ba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𝑼</m:t>
                        </m: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e>
                    </m:d>
                  </m:oMath>
                </a14:m>
                <a:endParaRPr lang="en-US" altLang="zh-CN" sz="2000" b="1"/>
              </a:p>
              <a:p>
                <a:pPr>
                  <a:spcBef>
                    <a:spcPts val="600"/>
                  </a:spcBef>
                  <a:spcAft>
                    <a:spcPts val="600"/>
                  </a:spcAft>
                </a:pPr>
                <a:r>
                  <a:rPr lang="zh-CN" altLang="en-US" sz="2000" b="1">
                    <a:solidFill>
                      <a:schemeClr val="tx2">
                        <a:lumMod val="50000"/>
                      </a:schemeClr>
                    </a:solidFill>
                  </a:rPr>
                  <a:t>不能被</a:t>
                </a:r>
                <a:r>
                  <a:rPr lang="en-US" altLang="zh-CN" sz="2000" b="1">
                    <a:solidFill>
                      <a:schemeClr val="tx2">
                        <a:lumMod val="50000"/>
                      </a:schemeClr>
                    </a:solidFill>
                  </a:rPr>
                  <a:t>3</a:t>
                </a:r>
                <a:r>
                  <a:rPr lang="zh-CN" altLang="en-US" sz="2000" b="1">
                    <a:solidFill>
                      <a:schemeClr val="tx2">
                        <a:lumMod val="50000"/>
                      </a:schemeClr>
                    </a:solidFill>
                  </a:rPr>
                  <a:t>整除或</a:t>
                </a:r>
                <a:r>
                  <a:rPr lang="en-US" altLang="zh-CN" sz="2000" b="1">
                    <a:solidFill>
                      <a:schemeClr val="tx2">
                        <a:lumMod val="50000"/>
                      </a:schemeClr>
                    </a:solidFill>
                  </a:rPr>
                  <a:t>5</a:t>
                </a:r>
                <a:r>
                  <a:rPr lang="zh-CN" altLang="en-US" sz="2000" b="1">
                    <a:solidFill>
                      <a:schemeClr val="tx2">
                        <a:lumMod val="50000"/>
                      </a:schemeClr>
                    </a:solidFill>
                  </a:rPr>
                  <a:t>整除：</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ba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𝑼</m:t>
                        </m: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d>
                  </m:oMath>
                </a14:m>
                <a:endParaRPr lang="en-US" altLang="zh-CN" sz="2000" b="1" i="1">
                  <a:solidFill>
                    <a:srgbClr val="C00000"/>
                  </a:solidFill>
                  <a:latin typeface="Cambria Math" panose="02040503050406030204" pitchFamily="18" charset="0"/>
                </a:endParaRPr>
              </a:p>
              <a:p>
                <a:pPr>
                  <a:spcBef>
                    <a:spcPts val="600"/>
                  </a:spcBef>
                  <a:spcAft>
                    <a:spcPts val="600"/>
                  </a:spcAft>
                </a:pPr>
                <a:r>
                  <a:rPr lang="zh-CN" altLang="en-US" sz="2000" b="1">
                    <a:solidFill>
                      <a:schemeClr val="tx2">
                        <a:lumMod val="50000"/>
                      </a:schemeClr>
                    </a:solidFill>
                  </a:rPr>
                  <a:t>能被</a:t>
                </a:r>
                <a:r>
                  <a:rPr lang="en-US" altLang="zh-CN" sz="2000" b="1">
                    <a:solidFill>
                      <a:schemeClr val="tx2">
                        <a:lumMod val="50000"/>
                      </a:schemeClr>
                    </a:solidFill>
                  </a:rPr>
                  <a:t>3</a:t>
                </a:r>
                <a:r>
                  <a:rPr lang="zh-CN" altLang="en-US" sz="2000" b="1">
                    <a:solidFill>
                      <a:schemeClr val="tx2">
                        <a:lumMod val="50000"/>
                      </a:schemeClr>
                    </a:solidFill>
                  </a:rPr>
                  <a:t>但不被</a:t>
                </a:r>
                <a:r>
                  <a:rPr lang="en-US" altLang="zh-CN" sz="2000" b="1">
                    <a:solidFill>
                      <a:schemeClr val="tx2">
                        <a:lumMod val="50000"/>
                      </a:schemeClr>
                    </a:solidFill>
                  </a:rPr>
                  <a:t>5</a:t>
                </a:r>
                <a:r>
                  <a:rPr lang="zh-CN" altLang="en-US" sz="2000" b="1">
                    <a:solidFill>
                      <a:schemeClr val="tx2">
                        <a:lumMod val="50000"/>
                      </a:schemeClr>
                    </a:solidFill>
                  </a:rPr>
                  <a:t>整除：</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𝑩</m:t>
                            </m:r>
                          </m:e>
                        </m:ba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e>
                    </m:d>
                    <m:r>
                      <a:rPr lang="en-US" altLang="zh-CN" sz="2000" b="1" i="1">
                        <a:solidFill>
                          <a:srgbClr val="C00000"/>
                        </a:solidFill>
                        <a:latin typeface="Cambria Math" panose="02040503050406030204" pitchFamily="18" charset="0"/>
                      </a:rPr>
                      <m:t>− </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d>
                  </m:oMath>
                </a14:m>
                <a:endParaRPr lang="en-US" altLang="zh-CN" sz="2000" b="1" i="1">
                  <a:solidFill>
                    <a:srgbClr val="C00000"/>
                  </a:solidFill>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F0CD9E65-0A92-42E3-90FD-5BB025CB6794}"/>
                  </a:ext>
                </a:extLst>
              </p:cNvPr>
              <p:cNvSpPr txBox="1">
                <a:spLocks noRot="1" noChangeAspect="1" noMove="1" noResize="1" noEditPoints="1" noAdjustHandles="1" noChangeArrowheads="1" noChangeShapeType="1" noTextEdit="1"/>
              </p:cNvSpPr>
              <p:nvPr/>
            </p:nvSpPr>
            <p:spPr>
              <a:xfrm>
                <a:off x="4943325" y="3036541"/>
                <a:ext cx="6391317" cy="2425344"/>
              </a:xfrm>
              <a:prstGeom prst="rect">
                <a:avLst/>
              </a:prstGeom>
              <a:blipFill>
                <a:blip r:embed="rId2"/>
                <a:stretch>
                  <a:fillRect l="-1050" t="-2010" b="-3015"/>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336D396E-DD1C-45FA-BD11-B8F83FB4CDB4}"/>
              </a:ext>
            </a:extLst>
          </p:cNvPr>
          <p:cNvSpPr txBox="1"/>
          <p:nvPr/>
        </p:nvSpPr>
        <p:spPr>
          <a:xfrm>
            <a:off x="857358" y="5630687"/>
            <a:ext cx="8668190"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使用集合表达式表示要计数的集合后，再利用前面的公式不难得到计数结果</a:t>
            </a:r>
          </a:p>
        </p:txBody>
      </p:sp>
      <p:cxnSp>
        <p:nvCxnSpPr>
          <p:cNvPr id="13" name="直接连接符 12">
            <a:extLst>
              <a:ext uri="{FF2B5EF4-FFF2-40B4-BE49-F238E27FC236}">
                <a16:creationId xmlns:a16="http://schemas.microsoft.com/office/drawing/2014/main" id="{4CD133B4-DFF3-413C-BF2C-DA12B7094352}"/>
              </a:ext>
            </a:extLst>
          </p:cNvPr>
          <p:cNvCxnSpPr/>
          <p:nvPr/>
        </p:nvCxnSpPr>
        <p:spPr>
          <a:xfrm>
            <a:off x="6683672" y="4393160"/>
            <a:ext cx="17827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27E5E31-F868-43F6-A70B-A336003C50C1}"/>
              </a:ext>
            </a:extLst>
          </p:cNvPr>
          <p:cNvCxnSpPr>
            <a:cxnSpLocks/>
          </p:cNvCxnSpPr>
          <p:nvPr/>
        </p:nvCxnSpPr>
        <p:spPr>
          <a:xfrm>
            <a:off x="7575047" y="4910440"/>
            <a:ext cx="272675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D4FA35D-C36C-4546-A4E3-27E89E495764}"/>
              </a:ext>
            </a:extLst>
          </p:cNvPr>
          <p:cNvCxnSpPr>
            <a:cxnSpLocks/>
          </p:cNvCxnSpPr>
          <p:nvPr/>
        </p:nvCxnSpPr>
        <p:spPr>
          <a:xfrm>
            <a:off x="7361249" y="5407333"/>
            <a:ext cx="386810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188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容斥原理综合运用练习</a:t>
            </a:r>
          </a:p>
        </p:txBody>
      </p:sp>
      <p:sp>
        <p:nvSpPr>
          <p:cNvPr id="2" name="文本框 1">
            <a:extLst>
              <a:ext uri="{FF2B5EF4-FFF2-40B4-BE49-F238E27FC236}">
                <a16:creationId xmlns:a16="http://schemas.microsoft.com/office/drawing/2014/main" id="{4906E1A6-AD98-47A8-83D1-93F0A93AF5E1}"/>
              </a:ext>
            </a:extLst>
          </p:cNvPr>
          <p:cNvSpPr txBox="1"/>
          <p:nvPr/>
        </p:nvSpPr>
        <p:spPr>
          <a:xfrm>
            <a:off x="728009" y="1297851"/>
            <a:ext cx="10735979" cy="265713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a:t>
            </a:r>
            <a:r>
              <a:rPr lang="en-US" altLang="zh-CN" sz="2000" b="1">
                <a:solidFill>
                  <a:srgbClr val="002060"/>
                </a:solidFill>
                <a:latin typeface="+mn-ea"/>
              </a:rPr>
              <a:t>60</a:t>
            </a:r>
            <a:r>
              <a:rPr lang="zh-CN" altLang="en-US" sz="2000" b="1">
                <a:solidFill>
                  <a:srgbClr val="002060"/>
                </a:solidFill>
                <a:latin typeface="楷体" panose="02010609060101010101" pitchFamily="49" charset="-122"/>
                <a:ea typeface="楷体" panose="02010609060101010101" pitchFamily="49" charset="-122"/>
              </a:rPr>
              <a:t>位计算机学院学生的调查表明</a:t>
            </a:r>
          </a:p>
          <a:p>
            <a:pPr marL="342900" indent="-342900">
              <a:spcBef>
                <a:spcPts val="600"/>
              </a:spcBef>
              <a:spcAft>
                <a:spcPts val="600"/>
              </a:spcAft>
              <a:buFont typeface="Arial" panose="020B0604020202020204" pitchFamily="34" charset="0"/>
              <a:buChar char="•"/>
            </a:pPr>
            <a:r>
              <a:rPr lang="en-US" altLang="zh-CN" sz="2000" b="1">
                <a:solidFill>
                  <a:schemeClr val="tx2">
                    <a:lumMod val="50000"/>
                  </a:schemeClr>
                </a:solidFill>
              </a:rPr>
              <a:t>25</a:t>
            </a:r>
            <a:r>
              <a:rPr lang="zh-CN" altLang="en-US" sz="2000" b="1">
                <a:solidFill>
                  <a:schemeClr val="tx2">
                    <a:lumMod val="50000"/>
                  </a:schemeClr>
                </a:solidFill>
              </a:rPr>
              <a:t>人阅读过</a:t>
            </a:r>
            <a:r>
              <a:rPr lang="en-US" altLang="zh-CN" sz="2000" b="1">
                <a:solidFill>
                  <a:schemeClr val="tx2">
                    <a:lumMod val="50000"/>
                  </a:schemeClr>
                </a:solidFill>
              </a:rPr>
              <a:t>《</a:t>
            </a:r>
            <a:r>
              <a:rPr lang="zh-CN" altLang="en-US" sz="2000" b="1">
                <a:solidFill>
                  <a:schemeClr val="tx2">
                    <a:lumMod val="50000"/>
                  </a:schemeClr>
                </a:solidFill>
              </a:rPr>
              <a:t>计算机学报</a:t>
            </a:r>
            <a:r>
              <a:rPr lang="en-US" altLang="zh-CN" sz="2000" b="1">
                <a:solidFill>
                  <a:schemeClr val="tx2">
                    <a:lumMod val="50000"/>
                  </a:schemeClr>
                </a:solidFill>
              </a:rPr>
              <a:t>》</a:t>
            </a:r>
            <a:r>
              <a:rPr lang="zh-CN" altLang="en-US" sz="2000" b="1">
                <a:solidFill>
                  <a:schemeClr val="tx2">
                    <a:lumMod val="50000"/>
                  </a:schemeClr>
                </a:solidFill>
              </a:rPr>
              <a:t>，</a:t>
            </a:r>
            <a:r>
              <a:rPr lang="en-US" altLang="zh-CN" sz="2000" b="1">
                <a:solidFill>
                  <a:schemeClr val="tx2">
                    <a:lumMod val="50000"/>
                  </a:schemeClr>
                </a:solidFill>
              </a:rPr>
              <a:t>26</a:t>
            </a:r>
            <a:r>
              <a:rPr lang="zh-CN" altLang="en-US" sz="2000" b="1">
                <a:solidFill>
                  <a:schemeClr val="tx2">
                    <a:lumMod val="50000"/>
                  </a:schemeClr>
                </a:solidFill>
              </a:rPr>
              <a:t>人阅读过</a:t>
            </a:r>
            <a:r>
              <a:rPr lang="en-US" altLang="zh-CN" sz="2000" b="1">
                <a:solidFill>
                  <a:schemeClr val="tx2">
                    <a:lumMod val="50000"/>
                  </a:schemeClr>
                </a:solidFill>
              </a:rPr>
              <a:t>《</a:t>
            </a:r>
            <a:r>
              <a:rPr lang="zh-CN" altLang="en-US" sz="2000" b="1">
                <a:solidFill>
                  <a:schemeClr val="tx2">
                    <a:lumMod val="50000"/>
                  </a:schemeClr>
                </a:solidFill>
              </a:rPr>
              <a:t>软件学报</a:t>
            </a:r>
            <a:r>
              <a:rPr lang="en-US" altLang="zh-CN" sz="2000" b="1">
                <a:solidFill>
                  <a:schemeClr val="tx2">
                    <a:lumMod val="50000"/>
                  </a:schemeClr>
                </a:solidFill>
              </a:rPr>
              <a:t>》</a:t>
            </a:r>
            <a:r>
              <a:rPr lang="zh-CN" altLang="en-US" sz="2000" b="1">
                <a:solidFill>
                  <a:schemeClr val="tx2">
                    <a:lumMod val="50000"/>
                  </a:schemeClr>
                </a:solidFill>
              </a:rPr>
              <a:t>，</a:t>
            </a:r>
            <a:r>
              <a:rPr lang="en-US" altLang="zh-CN" sz="2000" b="1">
                <a:solidFill>
                  <a:schemeClr val="tx2">
                    <a:lumMod val="50000"/>
                  </a:schemeClr>
                </a:solidFill>
              </a:rPr>
              <a:t>26</a:t>
            </a:r>
            <a:r>
              <a:rPr lang="zh-CN" altLang="en-US" sz="2000" b="1">
                <a:solidFill>
                  <a:schemeClr val="tx2">
                    <a:lumMod val="50000"/>
                  </a:schemeClr>
                </a:solidFill>
              </a:rPr>
              <a:t>人阅读过</a:t>
            </a:r>
            <a:r>
              <a:rPr lang="en-US" altLang="zh-CN" sz="2000" b="1">
                <a:solidFill>
                  <a:schemeClr val="tx2">
                    <a:lumMod val="50000"/>
                  </a:schemeClr>
                </a:solidFill>
              </a:rPr>
              <a:t>《</a:t>
            </a:r>
            <a:r>
              <a:rPr lang="zh-CN" altLang="en-US" sz="2000" b="1">
                <a:solidFill>
                  <a:schemeClr val="tx2">
                    <a:lumMod val="50000"/>
                  </a:schemeClr>
                </a:solidFill>
              </a:rPr>
              <a:t>计算机研究与发展</a:t>
            </a:r>
            <a:r>
              <a:rPr lang="en-US" altLang="zh-CN" sz="2000" b="1">
                <a:solidFill>
                  <a:schemeClr val="tx2">
                    <a:lumMod val="50000"/>
                  </a:schemeClr>
                </a:solidFill>
              </a:rPr>
              <a:t>》</a:t>
            </a:r>
          </a:p>
          <a:p>
            <a:pPr marL="342900" indent="-342900">
              <a:lnSpc>
                <a:spcPts val="2800"/>
              </a:lnSpc>
              <a:spcBef>
                <a:spcPts val="600"/>
              </a:spcBef>
              <a:spcAft>
                <a:spcPts val="600"/>
              </a:spcAft>
              <a:buFont typeface="Arial" panose="020B0604020202020204" pitchFamily="34" charset="0"/>
              <a:buChar char="•"/>
            </a:pPr>
            <a:r>
              <a:rPr lang="en-US" altLang="zh-CN" sz="2000" b="1">
                <a:solidFill>
                  <a:schemeClr val="tx2">
                    <a:lumMod val="50000"/>
                  </a:schemeClr>
                </a:solidFill>
              </a:rPr>
              <a:t>11</a:t>
            </a:r>
            <a:r>
              <a:rPr lang="zh-CN" altLang="en-US" sz="2000" b="1">
                <a:solidFill>
                  <a:schemeClr val="tx2">
                    <a:lumMod val="50000"/>
                  </a:schemeClr>
                </a:solidFill>
              </a:rPr>
              <a:t>人同时阅读过</a:t>
            </a:r>
            <a:r>
              <a:rPr lang="en-US" altLang="zh-CN" sz="2000" b="1">
                <a:solidFill>
                  <a:schemeClr val="tx2">
                    <a:lumMod val="50000"/>
                  </a:schemeClr>
                </a:solidFill>
              </a:rPr>
              <a:t>《</a:t>
            </a:r>
            <a:r>
              <a:rPr lang="zh-CN" altLang="en-US" sz="2000" b="1">
                <a:solidFill>
                  <a:schemeClr val="tx2">
                    <a:lumMod val="50000"/>
                  </a:schemeClr>
                </a:solidFill>
              </a:rPr>
              <a:t>计算机学报</a:t>
            </a:r>
            <a:r>
              <a:rPr lang="en-US" altLang="zh-CN" sz="2000" b="1">
                <a:solidFill>
                  <a:schemeClr val="tx2">
                    <a:lumMod val="50000"/>
                  </a:schemeClr>
                </a:solidFill>
              </a:rPr>
              <a:t>》</a:t>
            </a:r>
            <a:r>
              <a:rPr lang="zh-CN" altLang="en-US" sz="2000" b="1">
                <a:solidFill>
                  <a:schemeClr val="tx2">
                    <a:lumMod val="50000"/>
                  </a:schemeClr>
                </a:solidFill>
              </a:rPr>
              <a:t>和</a:t>
            </a:r>
            <a:r>
              <a:rPr lang="en-US" altLang="zh-CN" sz="2000" b="1">
                <a:solidFill>
                  <a:schemeClr val="tx2">
                    <a:lumMod val="50000"/>
                  </a:schemeClr>
                </a:solidFill>
              </a:rPr>
              <a:t>《</a:t>
            </a:r>
            <a:r>
              <a:rPr lang="zh-CN" altLang="en-US" sz="2000" b="1">
                <a:solidFill>
                  <a:schemeClr val="tx2">
                    <a:lumMod val="50000"/>
                  </a:schemeClr>
                </a:solidFill>
              </a:rPr>
              <a:t>软件学报</a:t>
            </a:r>
            <a:r>
              <a:rPr lang="en-US" altLang="zh-CN" sz="2000" b="1">
                <a:solidFill>
                  <a:schemeClr val="tx2">
                    <a:lumMod val="50000"/>
                  </a:schemeClr>
                </a:solidFill>
              </a:rPr>
              <a:t>》</a:t>
            </a:r>
            <a:r>
              <a:rPr lang="zh-CN" altLang="en-US" sz="2000" b="1">
                <a:solidFill>
                  <a:schemeClr val="tx2">
                    <a:lumMod val="50000"/>
                  </a:schemeClr>
                </a:solidFill>
              </a:rPr>
              <a:t>，</a:t>
            </a:r>
            <a:r>
              <a:rPr lang="en-US" altLang="zh-CN" sz="2000" b="1">
                <a:solidFill>
                  <a:schemeClr val="tx2">
                    <a:lumMod val="50000"/>
                  </a:schemeClr>
                </a:solidFill>
              </a:rPr>
              <a:t>9</a:t>
            </a:r>
            <a:r>
              <a:rPr lang="zh-CN" altLang="en-US" sz="2000" b="1">
                <a:solidFill>
                  <a:schemeClr val="tx2">
                    <a:lumMod val="50000"/>
                  </a:schemeClr>
                </a:solidFill>
              </a:rPr>
              <a:t>人同时阅读过</a:t>
            </a:r>
            <a:r>
              <a:rPr lang="en-US" altLang="zh-CN" sz="2000" b="1">
                <a:solidFill>
                  <a:schemeClr val="tx2">
                    <a:lumMod val="50000"/>
                  </a:schemeClr>
                </a:solidFill>
              </a:rPr>
              <a:t>《</a:t>
            </a:r>
            <a:r>
              <a:rPr lang="zh-CN" altLang="en-US" sz="2000" b="1">
                <a:solidFill>
                  <a:schemeClr val="tx2">
                    <a:lumMod val="50000"/>
                  </a:schemeClr>
                </a:solidFill>
              </a:rPr>
              <a:t>计算机学报</a:t>
            </a:r>
            <a:r>
              <a:rPr lang="en-US" altLang="zh-CN" sz="2000" b="1">
                <a:solidFill>
                  <a:schemeClr val="tx2">
                    <a:lumMod val="50000"/>
                  </a:schemeClr>
                </a:solidFill>
              </a:rPr>
              <a:t>》</a:t>
            </a:r>
            <a:r>
              <a:rPr lang="zh-CN" altLang="en-US" sz="2000" b="1">
                <a:solidFill>
                  <a:schemeClr val="tx2">
                    <a:lumMod val="50000"/>
                  </a:schemeClr>
                </a:solidFill>
              </a:rPr>
              <a:t>和</a:t>
            </a:r>
            <a:r>
              <a:rPr lang="en-US" altLang="zh-CN" sz="2000" b="1">
                <a:solidFill>
                  <a:schemeClr val="tx2">
                    <a:lumMod val="50000"/>
                  </a:schemeClr>
                </a:solidFill>
              </a:rPr>
              <a:t>《</a:t>
            </a:r>
            <a:r>
              <a:rPr lang="zh-CN" altLang="en-US" sz="2000" b="1">
                <a:solidFill>
                  <a:schemeClr val="tx2">
                    <a:lumMod val="50000"/>
                  </a:schemeClr>
                </a:solidFill>
              </a:rPr>
              <a:t>计算机研究与发展</a:t>
            </a:r>
            <a:r>
              <a:rPr lang="en-US" altLang="zh-CN" sz="2000" b="1">
                <a:solidFill>
                  <a:schemeClr val="tx2">
                    <a:lumMod val="50000"/>
                  </a:schemeClr>
                </a:solidFill>
              </a:rPr>
              <a:t>》</a:t>
            </a:r>
            <a:r>
              <a:rPr lang="zh-CN" altLang="en-US" sz="2000" b="1">
                <a:solidFill>
                  <a:schemeClr val="tx2">
                    <a:lumMod val="50000"/>
                  </a:schemeClr>
                </a:solidFill>
              </a:rPr>
              <a:t>，</a:t>
            </a:r>
            <a:r>
              <a:rPr lang="en-US" altLang="zh-CN" sz="2000" b="1">
                <a:solidFill>
                  <a:schemeClr val="tx2">
                    <a:lumMod val="50000"/>
                  </a:schemeClr>
                </a:solidFill>
              </a:rPr>
              <a:t>8</a:t>
            </a:r>
            <a:r>
              <a:rPr lang="zh-CN" altLang="en-US" sz="2000" b="1">
                <a:solidFill>
                  <a:schemeClr val="tx2">
                    <a:lumMod val="50000"/>
                  </a:schemeClr>
                </a:solidFill>
              </a:rPr>
              <a:t>人同时阅读过</a:t>
            </a:r>
            <a:r>
              <a:rPr lang="en-US" altLang="zh-CN" sz="2000" b="1">
                <a:solidFill>
                  <a:schemeClr val="tx2">
                    <a:lumMod val="50000"/>
                  </a:schemeClr>
                </a:solidFill>
              </a:rPr>
              <a:t>《</a:t>
            </a:r>
            <a:r>
              <a:rPr lang="zh-CN" altLang="en-US" sz="2000" b="1">
                <a:solidFill>
                  <a:schemeClr val="tx2">
                    <a:lumMod val="50000"/>
                  </a:schemeClr>
                </a:solidFill>
              </a:rPr>
              <a:t>软件学报</a:t>
            </a:r>
            <a:r>
              <a:rPr lang="en-US" altLang="zh-CN" sz="2000" b="1">
                <a:solidFill>
                  <a:schemeClr val="tx2">
                    <a:lumMod val="50000"/>
                  </a:schemeClr>
                </a:solidFill>
              </a:rPr>
              <a:t>》</a:t>
            </a:r>
            <a:r>
              <a:rPr lang="zh-CN" altLang="en-US" sz="2000" b="1">
                <a:solidFill>
                  <a:schemeClr val="tx2">
                    <a:lumMod val="50000"/>
                  </a:schemeClr>
                </a:solidFill>
              </a:rPr>
              <a:t>和</a:t>
            </a:r>
            <a:r>
              <a:rPr lang="en-US" altLang="zh-CN" sz="2000" b="1">
                <a:solidFill>
                  <a:schemeClr val="tx2">
                    <a:lumMod val="50000"/>
                  </a:schemeClr>
                </a:solidFill>
              </a:rPr>
              <a:t>《</a:t>
            </a:r>
            <a:r>
              <a:rPr lang="zh-CN" altLang="en-US" sz="2000" b="1">
                <a:solidFill>
                  <a:schemeClr val="tx2">
                    <a:lumMod val="50000"/>
                  </a:schemeClr>
                </a:solidFill>
              </a:rPr>
              <a:t>计算机研究与发展</a:t>
            </a:r>
            <a:r>
              <a:rPr lang="en-US" altLang="zh-CN" sz="2000" b="1">
                <a:solidFill>
                  <a:schemeClr val="tx2">
                    <a:lumMod val="50000"/>
                  </a:schemeClr>
                </a:solidFill>
              </a:rPr>
              <a:t>》</a:t>
            </a: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还有</a:t>
            </a:r>
            <a:r>
              <a:rPr lang="en-US" altLang="zh-CN" sz="2000" b="1">
                <a:solidFill>
                  <a:schemeClr val="tx2">
                    <a:lumMod val="50000"/>
                  </a:schemeClr>
                </a:solidFill>
              </a:rPr>
              <a:t>8</a:t>
            </a:r>
            <a:r>
              <a:rPr lang="zh-CN" altLang="en-US" sz="2000" b="1">
                <a:solidFill>
                  <a:schemeClr val="tx2">
                    <a:lumMod val="50000"/>
                  </a:schemeClr>
                </a:solidFill>
              </a:rPr>
              <a:t>人这三种期刊都没有阅读过</a:t>
            </a:r>
          </a:p>
          <a:p>
            <a:pPr>
              <a:spcBef>
                <a:spcPts val="600"/>
              </a:spcBef>
              <a:spcAft>
                <a:spcPts val="600"/>
              </a:spcAft>
            </a:pPr>
            <a:r>
              <a:rPr lang="zh-CN" altLang="en-US" sz="2000" b="1">
                <a:solidFill>
                  <a:schemeClr val="accent2">
                    <a:lumMod val="50000"/>
                  </a:schemeClr>
                </a:solidFill>
              </a:rPr>
              <a:t>试求：</a:t>
            </a:r>
            <a:r>
              <a:rPr lang="en-US" altLang="zh-CN" sz="2000" b="1">
                <a:solidFill>
                  <a:schemeClr val="accent2">
                    <a:lumMod val="50000"/>
                  </a:schemeClr>
                </a:solidFill>
              </a:rPr>
              <a:t>(1) </a:t>
            </a:r>
            <a:r>
              <a:rPr lang="zh-CN" altLang="en-US" sz="2000" b="1">
                <a:solidFill>
                  <a:schemeClr val="accent2">
                    <a:lumMod val="50000"/>
                  </a:schemeClr>
                </a:solidFill>
              </a:rPr>
              <a:t>三种期刊都阅读过的学生有多少？</a:t>
            </a:r>
            <a:r>
              <a:rPr lang="en-US" altLang="zh-CN" sz="2000" b="1">
                <a:solidFill>
                  <a:schemeClr val="accent2">
                    <a:lumMod val="50000"/>
                  </a:schemeClr>
                </a:solidFill>
              </a:rPr>
              <a:t>(2) </a:t>
            </a:r>
            <a:r>
              <a:rPr lang="zh-CN" altLang="en-US" sz="2000" b="1">
                <a:solidFill>
                  <a:schemeClr val="accent2">
                    <a:lumMod val="50000"/>
                  </a:schemeClr>
                </a:solidFill>
              </a:rPr>
              <a:t>只阅读过</a:t>
            </a:r>
            <a:r>
              <a:rPr lang="en-US" altLang="zh-CN" sz="2000" b="1">
                <a:solidFill>
                  <a:schemeClr val="accent2">
                    <a:lumMod val="50000"/>
                  </a:schemeClr>
                </a:solidFill>
              </a:rPr>
              <a:t>《</a:t>
            </a:r>
            <a:r>
              <a:rPr lang="zh-CN" altLang="en-US" sz="2000" b="1">
                <a:solidFill>
                  <a:schemeClr val="accent2">
                    <a:lumMod val="50000"/>
                  </a:schemeClr>
                </a:solidFill>
              </a:rPr>
              <a:t>计算机学报</a:t>
            </a:r>
            <a:r>
              <a:rPr lang="en-US" altLang="zh-CN" sz="2000" b="1">
                <a:solidFill>
                  <a:schemeClr val="accent2">
                    <a:lumMod val="50000"/>
                  </a:schemeClr>
                </a:solidFill>
              </a:rPr>
              <a:t>》</a:t>
            </a:r>
            <a:r>
              <a:rPr lang="zh-CN" altLang="en-US" sz="2000" b="1">
                <a:solidFill>
                  <a:schemeClr val="accent2">
                    <a:lumMod val="50000"/>
                  </a:schemeClr>
                </a:solidFill>
              </a:rPr>
              <a:t>的学生有多少？</a:t>
            </a:r>
          </a:p>
        </p:txBody>
      </p:sp>
    </p:spTree>
    <p:extLst>
      <p:ext uri="{BB962C8B-B14F-4D97-AF65-F5344CB8AC3E}">
        <p14:creationId xmlns:p14="http://schemas.microsoft.com/office/powerpoint/2010/main" val="1537369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34</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容斥原理综合运用练习</a:t>
            </a:r>
          </a:p>
        </p:txBody>
      </p:sp>
      <p:sp>
        <p:nvSpPr>
          <p:cNvPr id="2" name="文本框 1">
            <a:extLst>
              <a:ext uri="{FF2B5EF4-FFF2-40B4-BE49-F238E27FC236}">
                <a16:creationId xmlns:a16="http://schemas.microsoft.com/office/drawing/2014/main" id="{4906E1A6-AD98-47A8-83D1-93F0A93AF5E1}"/>
              </a:ext>
            </a:extLst>
          </p:cNvPr>
          <p:cNvSpPr txBox="1"/>
          <p:nvPr/>
        </p:nvSpPr>
        <p:spPr>
          <a:xfrm>
            <a:off x="728009" y="1297851"/>
            <a:ext cx="10735979" cy="265713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a:t>
            </a:r>
            <a:r>
              <a:rPr lang="en-US" altLang="zh-CN" sz="2000" b="1">
                <a:solidFill>
                  <a:srgbClr val="002060"/>
                </a:solidFill>
                <a:latin typeface="+mn-ea"/>
              </a:rPr>
              <a:t>60</a:t>
            </a:r>
            <a:r>
              <a:rPr lang="zh-CN" altLang="en-US" sz="2000" b="1">
                <a:solidFill>
                  <a:srgbClr val="002060"/>
                </a:solidFill>
                <a:latin typeface="楷体" panose="02010609060101010101" pitchFamily="49" charset="-122"/>
                <a:ea typeface="楷体" panose="02010609060101010101" pitchFamily="49" charset="-122"/>
              </a:rPr>
              <a:t>位计算机学院学生的调查表明</a:t>
            </a:r>
          </a:p>
          <a:p>
            <a:pPr marL="342900" indent="-342900">
              <a:spcBef>
                <a:spcPts val="600"/>
              </a:spcBef>
              <a:spcAft>
                <a:spcPts val="600"/>
              </a:spcAft>
              <a:buFont typeface="Arial" panose="020B0604020202020204" pitchFamily="34" charset="0"/>
              <a:buChar char="•"/>
            </a:pPr>
            <a:r>
              <a:rPr lang="en-US" altLang="zh-CN" sz="2000" b="1">
                <a:solidFill>
                  <a:schemeClr val="tx2">
                    <a:lumMod val="50000"/>
                  </a:schemeClr>
                </a:solidFill>
              </a:rPr>
              <a:t>25</a:t>
            </a:r>
            <a:r>
              <a:rPr lang="zh-CN" altLang="en-US" sz="2000" b="1">
                <a:solidFill>
                  <a:schemeClr val="tx2">
                    <a:lumMod val="50000"/>
                  </a:schemeClr>
                </a:solidFill>
              </a:rPr>
              <a:t>人阅读过</a:t>
            </a:r>
            <a:r>
              <a:rPr lang="en-US" altLang="zh-CN" sz="2000" b="1">
                <a:solidFill>
                  <a:schemeClr val="tx2">
                    <a:lumMod val="50000"/>
                  </a:schemeClr>
                </a:solidFill>
              </a:rPr>
              <a:t>《</a:t>
            </a:r>
            <a:r>
              <a:rPr lang="zh-CN" altLang="en-US" sz="2000" b="1">
                <a:solidFill>
                  <a:schemeClr val="tx2">
                    <a:lumMod val="50000"/>
                  </a:schemeClr>
                </a:solidFill>
              </a:rPr>
              <a:t>计算机学报</a:t>
            </a:r>
            <a:r>
              <a:rPr lang="en-US" altLang="zh-CN" sz="2000" b="1">
                <a:solidFill>
                  <a:schemeClr val="tx2">
                    <a:lumMod val="50000"/>
                  </a:schemeClr>
                </a:solidFill>
              </a:rPr>
              <a:t>》</a:t>
            </a:r>
            <a:r>
              <a:rPr lang="zh-CN" altLang="en-US" sz="2000" b="1">
                <a:solidFill>
                  <a:schemeClr val="tx2">
                    <a:lumMod val="50000"/>
                  </a:schemeClr>
                </a:solidFill>
              </a:rPr>
              <a:t>，</a:t>
            </a:r>
            <a:r>
              <a:rPr lang="en-US" altLang="zh-CN" sz="2000" b="1">
                <a:solidFill>
                  <a:schemeClr val="tx2">
                    <a:lumMod val="50000"/>
                  </a:schemeClr>
                </a:solidFill>
              </a:rPr>
              <a:t>26</a:t>
            </a:r>
            <a:r>
              <a:rPr lang="zh-CN" altLang="en-US" sz="2000" b="1">
                <a:solidFill>
                  <a:schemeClr val="tx2">
                    <a:lumMod val="50000"/>
                  </a:schemeClr>
                </a:solidFill>
              </a:rPr>
              <a:t>人阅读过</a:t>
            </a:r>
            <a:r>
              <a:rPr lang="en-US" altLang="zh-CN" sz="2000" b="1">
                <a:solidFill>
                  <a:schemeClr val="tx2">
                    <a:lumMod val="50000"/>
                  </a:schemeClr>
                </a:solidFill>
              </a:rPr>
              <a:t>《</a:t>
            </a:r>
            <a:r>
              <a:rPr lang="zh-CN" altLang="en-US" sz="2000" b="1">
                <a:solidFill>
                  <a:schemeClr val="tx2">
                    <a:lumMod val="50000"/>
                  </a:schemeClr>
                </a:solidFill>
              </a:rPr>
              <a:t>软件学报</a:t>
            </a:r>
            <a:r>
              <a:rPr lang="en-US" altLang="zh-CN" sz="2000" b="1">
                <a:solidFill>
                  <a:schemeClr val="tx2">
                    <a:lumMod val="50000"/>
                  </a:schemeClr>
                </a:solidFill>
              </a:rPr>
              <a:t>》</a:t>
            </a:r>
            <a:r>
              <a:rPr lang="zh-CN" altLang="en-US" sz="2000" b="1">
                <a:solidFill>
                  <a:schemeClr val="tx2">
                    <a:lumMod val="50000"/>
                  </a:schemeClr>
                </a:solidFill>
              </a:rPr>
              <a:t>，</a:t>
            </a:r>
            <a:r>
              <a:rPr lang="en-US" altLang="zh-CN" sz="2000" b="1">
                <a:solidFill>
                  <a:schemeClr val="tx2">
                    <a:lumMod val="50000"/>
                  </a:schemeClr>
                </a:solidFill>
              </a:rPr>
              <a:t>26</a:t>
            </a:r>
            <a:r>
              <a:rPr lang="zh-CN" altLang="en-US" sz="2000" b="1">
                <a:solidFill>
                  <a:schemeClr val="tx2">
                    <a:lumMod val="50000"/>
                  </a:schemeClr>
                </a:solidFill>
              </a:rPr>
              <a:t>人阅读过</a:t>
            </a:r>
            <a:r>
              <a:rPr lang="en-US" altLang="zh-CN" sz="2000" b="1">
                <a:solidFill>
                  <a:schemeClr val="tx2">
                    <a:lumMod val="50000"/>
                  </a:schemeClr>
                </a:solidFill>
              </a:rPr>
              <a:t>《</a:t>
            </a:r>
            <a:r>
              <a:rPr lang="zh-CN" altLang="en-US" sz="2000" b="1">
                <a:solidFill>
                  <a:schemeClr val="tx2">
                    <a:lumMod val="50000"/>
                  </a:schemeClr>
                </a:solidFill>
              </a:rPr>
              <a:t>计算机研究与发展</a:t>
            </a:r>
            <a:r>
              <a:rPr lang="en-US" altLang="zh-CN" sz="2000" b="1">
                <a:solidFill>
                  <a:schemeClr val="tx2">
                    <a:lumMod val="50000"/>
                  </a:schemeClr>
                </a:solidFill>
              </a:rPr>
              <a:t>》</a:t>
            </a:r>
          </a:p>
          <a:p>
            <a:pPr marL="342900" indent="-342900">
              <a:lnSpc>
                <a:spcPts val="2800"/>
              </a:lnSpc>
              <a:spcBef>
                <a:spcPts val="600"/>
              </a:spcBef>
              <a:spcAft>
                <a:spcPts val="600"/>
              </a:spcAft>
              <a:buFont typeface="Arial" panose="020B0604020202020204" pitchFamily="34" charset="0"/>
              <a:buChar char="•"/>
            </a:pPr>
            <a:r>
              <a:rPr lang="en-US" altLang="zh-CN" sz="2000" b="1">
                <a:solidFill>
                  <a:schemeClr val="tx2">
                    <a:lumMod val="50000"/>
                  </a:schemeClr>
                </a:solidFill>
              </a:rPr>
              <a:t>11</a:t>
            </a:r>
            <a:r>
              <a:rPr lang="zh-CN" altLang="en-US" sz="2000" b="1">
                <a:solidFill>
                  <a:schemeClr val="tx2">
                    <a:lumMod val="50000"/>
                  </a:schemeClr>
                </a:solidFill>
              </a:rPr>
              <a:t>人同时阅读过</a:t>
            </a:r>
            <a:r>
              <a:rPr lang="en-US" altLang="zh-CN" sz="2000" b="1">
                <a:solidFill>
                  <a:schemeClr val="tx2">
                    <a:lumMod val="50000"/>
                  </a:schemeClr>
                </a:solidFill>
              </a:rPr>
              <a:t>《</a:t>
            </a:r>
            <a:r>
              <a:rPr lang="zh-CN" altLang="en-US" sz="2000" b="1">
                <a:solidFill>
                  <a:schemeClr val="tx2">
                    <a:lumMod val="50000"/>
                  </a:schemeClr>
                </a:solidFill>
              </a:rPr>
              <a:t>计算机学报</a:t>
            </a:r>
            <a:r>
              <a:rPr lang="en-US" altLang="zh-CN" sz="2000" b="1">
                <a:solidFill>
                  <a:schemeClr val="tx2">
                    <a:lumMod val="50000"/>
                  </a:schemeClr>
                </a:solidFill>
              </a:rPr>
              <a:t>》</a:t>
            </a:r>
            <a:r>
              <a:rPr lang="zh-CN" altLang="en-US" sz="2000" b="1">
                <a:solidFill>
                  <a:schemeClr val="tx2">
                    <a:lumMod val="50000"/>
                  </a:schemeClr>
                </a:solidFill>
              </a:rPr>
              <a:t>和</a:t>
            </a:r>
            <a:r>
              <a:rPr lang="en-US" altLang="zh-CN" sz="2000" b="1">
                <a:solidFill>
                  <a:schemeClr val="tx2">
                    <a:lumMod val="50000"/>
                  </a:schemeClr>
                </a:solidFill>
              </a:rPr>
              <a:t>《</a:t>
            </a:r>
            <a:r>
              <a:rPr lang="zh-CN" altLang="en-US" sz="2000" b="1">
                <a:solidFill>
                  <a:schemeClr val="tx2">
                    <a:lumMod val="50000"/>
                  </a:schemeClr>
                </a:solidFill>
              </a:rPr>
              <a:t>软件学报</a:t>
            </a:r>
            <a:r>
              <a:rPr lang="en-US" altLang="zh-CN" sz="2000" b="1">
                <a:solidFill>
                  <a:schemeClr val="tx2">
                    <a:lumMod val="50000"/>
                  </a:schemeClr>
                </a:solidFill>
              </a:rPr>
              <a:t>》</a:t>
            </a:r>
            <a:r>
              <a:rPr lang="zh-CN" altLang="en-US" sz="2000" b="1">
                <a:solidFill>
                  <a:schemeClr val="tx2">
                    <a:lumMod val="50000"/>
                  </a:schemeClr>
                </a:solidFill>
              </a:rPr>
              <a:t>，</a:t>
            </a:r>
            <a:r>
              <a:rPr lang="en-US" altLang="zh-CN" sz="2000" b="1">
                <a:solidFill>
                  <a:schemeClr val="tx2">
                    <a:lumMod val="50000"/>
                  </a:schemeClr>
                </a:solidFill>
              </a:rPr>
              <a:t>9</a:t>
            </a:r>
            <a:r>
              <a:rPr lang="zh-CN" altLang="en-US" sz="2000" b="1">
                <a:solidFill>
                  <a:schemeClr val="tx2">
                    <a:lumMod val="50000"/>
                  </a:schemeClr>
                </a:solidFill>
              </a:rPr>
              <a:t>人同时阅读过</a:t>
            </a:r>
            <a:r>
              <a:rPr lang="en-US" altLang="zh-CN" sz="2000" b="1">
                <a:solidFill>
                  <a:schemeClr val="tx2">
                    <a:lumMod val="50000"/>
                  </a:schemeClr>
                </a:solidFill>
              </a:rPr>
              <a:t>《</a:t>
            </a:r>
            <a:r>
              <a:rPr lang="zh-CN" altLang="en-US" sz="2000" b="1">
                <a:solidFill>
                  <a:schemeClr val="tx2">
                    <a:lumMod val="50000"/>
                  </a:schemeClr>
                </a:solidFill>
              </a:rPr>
              <a:t>计算机学报</a:t>
            </a:r>
            <a:r>
              <a:rPr lang="en-US" altLang="zh-CN" sz="2000" b="1">
                <a:solidFill>
                  <a:schemeClr val="tx2">
                    <a:lumMod val="50000"/>
                  </a:schemeClr>
                </a:solidFill>
              </a:rPr>
              <a:t>》</a:t>
            </a:r>
            <a:r>
              <a:rPr lang="zh-CN" altLang="en-US" sz="2000" b="1">
                <a:solidFill>
                  <a:schemeClr val="tx2">
                    <a:lumMod val="50000"/>
                  </a:schemeClr>
                </a:solidFill>
              </a:rPr>
              <a:t>和</a:t>
            </a:r>
            <a:r>
              <a:rPr lang="en-US" altLang="zh-CN" sz="2000" b="1">
                <a:solidFill>
                  <a:schemeClr val="tx2">
                    <a:lumMod val="50000"/>
                  </a:schemeClr>
                </a:solidFill>
              </a:rPr>
              <a:t>《</a:t>
            </a:r>
            <a:r>
              <a:rPr lang="zh-CN" altLang="en-US" sz="2000" b="1">
                <a:solidFill>
                  <a:schemeClr val="tx2">
                    <a:lumMod val="50000"/>
                  </a:schemeClr>
                </a:solidFill>
              </a:rPr>
              <a:t>计算机研究与发展</a:t>
            </a:r>
            <a:r>
              <a:rPr lang="en-US" altLang="zh-CN" sz="2000" b="1">
                <a:solidFill>
                  <a:schemeClr val="tx2">
                    <a:lumMod val="50000"/>
                  </a:schemeClr>
                </a:solidFill>
              </a:rPr>
              <a:t>》</a:t>
            </a:r>
            <a:r>
              <a:rPr lang="zh-CN" altLang="en-US" sz="2000" b="1">
                <a:solidFill>
                  <a:schemeClr val="tx2">
                    <a:lumMod val="50000"/>
                  </a:schemeClr>
                </a:solidFill>
              </a:rPr>
              <a:t>，</a:t>
            </a:r>
            <a:r>
              <a:rPr lang="en-US" altLang="zh-CN" sz="2000" b="1">
                <a:solidFill>
                  <a:schemeClr val="tx2">
                    <a:lumMod val="50000"/>
                  </a:schemeClr>
                </a:solidFill>
              </a:rPr>
              <a:t>8</a:t>
            </a:r>
            <a:r>
              <a:rPr lang="zh-CN" altLang="en-US" sz="2000" b="1">
                <a:solidFill>
                  <a:schemeClr val="tx2">
                    <a:lumMod val="50000"/>
                  </a:schemeClr>
                </a:solidFill>
              </a:rPr>
              <a:t>人同时阅读过</a:t>
            </a:r>
            <a:r>
              <a:rPr lang="en-US" altLang="zh-CN" sz="2000" b="1">
                <a:solidFill>
                  <a:schemeClr val="tx2">
                    <a:lumMod val="50000"/>
                  </a:schemeClr>
                </a:solidFill>
              </a:rPr>
              <a:t>《</a:t>
            </a:r>
            <a:r>
              <a:rPr lang="zh-CN" altLang="en-US" sz="2000" b="1">
                <a:solidFill>
                  <a:schemeClr val="tx2">
                    <a:lumMod val="50000"/>
                  </a:schemeClr>
                </a:solidFill>
              </a:rPr>
              <a:t>软件学报</a:t>
            </a:r>
            <a:r>
              <a:rPr lang="en-US" altLang="zh-CN" sz="2000" b="1">
                <a:solidFill>
                  <a:schemeClr val="tx2">
                    <a:lumMod val="50000"/>
                  </a:schemeClr>
                </a:solidFill>
              </a:rPr>
              <a:t>》</a:t>
            </a:r>
            <a:r>
              <a:rPr lang="zh-CN" altLang="en-US" sz="2000" b="1">
                <a:solidFill>
                  <a:schemeClr val="tx2">
                    <a:lumMod val="50000"/>
                  </a:schemeClr>
                </a:solidFill>
              </a:rPr>
              <a:t>和</a:t>
            </a:r>
            <a:r>
              <a:rPr lang="en-US" altLang="zh-CN" sz="2000" b="1">
                <a:solidFill>
                  <a:schemeClr val="tx2">
                    <a:lumMod val="50000"/>
                  </a:schemeClr>
                </a:solidFill>
              </a:rPr>
              <a:t>《</a:t>
            </a:r>
            <a:r>
              <a:rPr lang="zh-CN" altLang="en-US" sz="2000" b="1">
                <a:solidFill>
                  <a:schemeClr val="tx2">
                    <a:lumMod val="50000"/>
                  </a:schemeClr>
                </a:solidFill>
              </a:rPr>
              <a:t>计算机研究与发展</a:t>
            </a:r>
            <a:r>
              <a:rPr lang="en-US" altLang="zh-CN" sz="2000" b="1">
                <a:solidFill>
                  <a:schemeClr val="tx2">
                    <a:lumMod val="50000"/>
                  </a:schemeClr>
                </a:solidFill>
              </a:rPr>
              <a:t>》</a:t>
            </a: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还有</a:t>
            </a:r>
            <a:r>
              <a:rPr lang="en-US" altLang="zh-CN" sz="2000" b="1">
                <a:solidFill>
                  <a:schemeClr val="tx2">
                    <a:lumMod val="50000"/>
                  </a:schemeClr>
                </a:solidFill>
              </a:rPr>
              <a:t>8</a:t>
            </a:r>
            <a:r>
              <a:rPr lang="zh-CN" altLang="en-US" sz="2000" b="1">
                <a:solidFill>
                  <a:schemeClr val="tx2">
                    <a:lumMod val="50000"/>
                  </a:schemeClr>
                </a:solidFill>
              </a:rPr>
              <a:t>人这三种期刊都没有阅读过</a:t>
            </a:r>
          </a:p>
          <a:p>
            <a:pPr>
              <a:spcBef>
                <a:spcPts val="600"/>
              </a:spcBef>
              <a:spcAft>
                <a:spcPts val="600"/>
              </a:spcAft>
            </a:pPr>
            <a:r>
              <a:rPr lang="zh-CN" altLang="en-US" sz="2000" b="1">
                <a:solidFill>
                  <a:schemeClr val="accent2">
                    <a:lumMod val="50000"/>
                  </a:schemeClr>
                </a:solidFill>
              </a:rPr>
              <a:t>试求：</a:t>
            </a:r>
            <a:r>
              <a:rPr lang="en-US" altLang="zh-CN" sz="2000" b="1">
                <a:solidFill>
                  <a:schemeClr val="accent2">
                    <a:lumMod val="50000"/>
                  </a:schemeClr>
                </a:solidFill>
              </a:rPr>
              <a:t>(1) </a:t>
            </a:r>
            <a:r>
              <a:rPr lang="zh-CN" altLang="en-US" sz="2000" b="1">
                <a:solidFill>
                  <a:schemeClr val="accent2">
                    <a:lumMod val="50000"/>
                  </a:schemeClr>
                </a:solidFill>
              </a:rPr>
              <a:t>三种期刊都阅读过的学生有多少？</a:t>
            </a:r>
            <a:r>
              <a:rPr lang="en-US" altLang="zh-CN" sz="2000" b="1">
                <a:solidFill>
                  <a:schemeClr val="accent2">
                    <a:lumMod val="50000"/>
                  </a:schemeClr>
                </a:solidFill>
              </a:rPr>
              <a:t>(2) </a:t>
            </a:r>
            <a:r>
              <a:rPr lang="zh-CN" altLang="en-US" sz="2000" b="1">
                <a:solidFill>
                  <a:schemeClr val="accent2">
                    <a:lumMod val="50000"/>
                  </a:schemeClr>
                </a:solidFill>
              </a:rPr>
              <a:t>只阅读过</a:t>
            </a:r>
            <a:r>
              <a:rPr lang="en-US" altLang="zh-CN" sz="2000" b="1">
                <a:solidFill>
                  <a:schemeClr val="accent2">
                    <a:lumMod val="50000"/>
                  </a:schemeClr>
                </a:solidFill>
              </a:rPr>
              <a:t>《</a:t>
            </a:r>
            <a:r>
              <a:rPr lang="zh-CN" altLang="en-US" sz="2000" b="1">
                <a:solidFill>
                  <a:schemeClr val="accent2">
                    <a:lumMod val="50000"/>
                  </a:schemeClr>
                </a:solidFill>
              </a:rPr>
              <a:t>计算机学报</a:t>
            </a:r>
            <a:r>
              <a:rPr lang="en-US" altLang="zh-CN" sz="2000" b="1">
                <a:solidFill>
                  <a:schemeClr val="accent2">
                    <a:lumMod val="50000"/>
                  </a:schemeClr>
                </a:solidFill>
              </a:rPr>
              <a:t>》</a:t>
            </a:r>
            <a:r>
              <a:rPr lang="zh-CN" altLang="en-US" sz="2000" b="1">
                <a:solidFill>
                  <a:schemeClr val="accent2">
                    <a:lumMod val="50000"/>
                  </a:schemeClr>
                </a:solidFill>
              </a:rPr>
              <a:t>的学生有多少？</a:t>
            </a:r>
          </a:p>
        </p:txBody>
      </p:sp>
      <p:grpSp>
        <p:nvGrpSpPr>
          <p:cNvPr id="4" name="组合 3">
            <a:extLst>
              <a:ext uri="{FF2B5EF4-FFF2-40B4-BE49-F238E27FC236}">
                <a16:creationId xmlns:a16="http://schemas.microsoft.com/office/drawing/2014/main" id="{2735E4ED-117C-4B9D-A654-EF71A119D0C2}"/>
              </a:ext>
            </a:extLst>
          </p:cNvPr>
          <p:cNvGrpSpPr/>
          <p:nvPr/>
        </p:nvGrpSpPr>
        <p:grpSpPr>
          <a:xfrm>
            <a:off x="728009" y="4341330"/>
            <a:ext cx="9964831" cy="1498501"/>
            <a:chOff x="728008" y="4275546"/>
            <a:chExt cx="9964831" cy="1498501"/>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6C3C424-6ACD-4F5B-A8A0-B67519378B38}"/>
                    </a:ext>
                  </a:extLst>
                </p:cNvPr>
                <p:cNvSpPr txBox="1"/>
                <p:nvPr/>
              </p:nvSpPr>
              <p:spPr>
                <a:xfrm>
                  <a:off x="728008" y="4275546"/>
                  <a:ext cx="3515071" cy="307777"/>
                </a:xfrm>
                <a:prstGeom prst="rect">
                  <a:avLst/>
                </a:prstGeom>
                <a:solidFill>
                  <a:schemeClr val="accent6">
                    <a:lumMod val="20000"/>
                    <a:lumOff val="80000"/>
                    <a:alpha val="50000"/>
                  </a:schemeClr>
                </a:solidFill>
              </p:spPr>
              <p:txBody>
                <a:bodyPr wrap="square" tIns="0" bIns="0" rtlCol="0">
                  <a:spAutoFit/>
                </a:bodyPr>
                <a:lstStyle/>
                <a:p>
                  <a:r>
                    <a:rPr lang="zh-CN" altLang="en-US" sz="2000" b="1">
                      <a:solidFill>
                        <a:srgbClr val="002060"/>
                      </a:solidFill>
                      <a:latin typeface="楷体" panose="02010609060101010101" pitchFamily="49" charset="-122"/>
                      <a:ea typeface="楷体" panose="02010609060101010101" pitchFamily="49" charset="-122"/>
                    </a:rPr>
                    <a:t>全集</a:t>
                  </a:r>
                  <a14:m>
                    <m:oMath xmlns:m="http://schemas.openxmlformats.org/officeDocument/2006/math">
                      <m:r>
                        <a:rPr lang="en-US" altLang="zh-CN" sz="2000" b="1" i="1" smtClean="0">
                          <a:solidFill>
                            <a:srgbClr val="002060"/>
                          </a:solidFill>
                          <a:latin typeface="Cambria Math" panose="02040503050406030204" pitchFamily="18" charset="0"/>
                        </a:rPr>
                        <m:t>𝑼</m:t>
                      </m:r>
                    </m:oMath>
                  </a14:m>
                  <a:r>
                    <a:rPr lang="zh-CN" altLang="en-US" sz="2000" b="1">
                      <a:solidFill>
                        <a:srgbClr val="002060"/>
                      </a:solidFill>
                      <a:latin typeface="楷体" panose="02010609060101010101" pitchFamily="49" charset="-122"/>
                      <a:ea typeface="楷体" panose="02010609060101010101" pitchFamily="49" charset="-122"/>
                    </a:rPr>
                    <a:t>是计算机学院学生集合</a:t>
                  </a:r>
                </a:p>
              </p:txBody>
            </p:sp>
          </mc:Choice>
          <mc:Fallback xmlns="">
            <p:sp>
              <p:nvSpPr>
                <p:cNvPr id="12" name="文本框 11">
                  <a:extLst>
                    <a:ext uri="{FF2B5EF4-FFF2-40B4-BE49-F238E27FC236}">
                      <a16:creationId xmlns:a16="http://schemas.microsoft.com/office/drawing/2014/main" id="{06C3C424-6ACD-4F5B-A8A0-B67519378B38}"/>
                    </a:ext>
                  </a:extLst>
                </p:cNvPr>
                <p:cNvSpPr txBox="1">
                  <a:spLocks noRot="1" noChangeAspect="1" noMove="1" noResize="1" noEditPoints="1" noAdjustHandles="1" noChangeArrowheads="1" noChangeShapeType="1" noTextEdit="1"/>
                </p:cNvSpPr>
                <p:nvPr/>
              </p:nvSpPr>
              <p:spPr>
                <a:xfrm>
                  <a:off x="728008" y="4275546"/>
                  <a:ext cx="3515071" cy="307777"/>
                </a:xfrm>
                <a:prstGeom prst="rect">
                  <a:avLst/>
                </a:prstGeom>
                <a:blipFill>
                  <a:blip r:embed="rId2"/>
                  <a:stretch>
                    <a:fillRect l="-1733" t="-29412" b="-45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32541CC-157D-43C0-9DEC-BE06F2AEC69E}"/>
                    </a:ext>
                  </a:extLst>
                </p:cNvPr>
                <p:cNvSpPr txBox="1"/>
                <p:nvPr/>
              </p:nvSpPr>
              <p:spPr>
                <a:xfrm>
                  <a:off x="728008" y="4671664"/>
                  <a:ext cx="5021529" cy="307777"/>
                </a:xfrm>
                <a:prstGeom prst="rect">
                  <a:avLst/>
                </a:prstGeom>
                <a:solidFill>
                  <a:schemeClr val="accent6">
                    <a:lumMod val="20000"/>
                    <a:lumOff val="80000"/>
                    <a:alpha val="50000"/>
                  </a:schemeClr>
                </a:solidFill>
              </p:spPr>
              <p:txBody>
                <a:bodyPr wrap="square" tIns="0" bIns="0" rtlCol="0">
                  <a:spAutoFit/>
                </a:bodyPr>
                <a:lstStyle/>
                <a:p>
                  <a:r>
                    <a:rPr lang="zh-CN" altLang="en-US" sz="2000" b="1" i="0">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是阅读过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计算机学报</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的学生集合</a:t>
                  </a:r>
                </a:p>
              </p:txBody>
            </p:sp>
          </mc:Choice>
          <mc:Fallback xmlns="">
            <p:sp>
              <p:nvSpPr>
                <p:cNvPr id="13" name="文本框 12">
                  <a:extLst>
                    <a:ext uri="{FF2B5EF4-FFF2-40B4-BE49-F238E27FC236}">
                      <a16:creationId xmlns:a16="http://schemas.microsoft.com/office/drawing/2014/main" id="{F32541CC-157D-43C0-9DEC-BE06F2AEC69E}"/>
                    </a:ext>
                  </a:extLst>
                </p:cNvPr>
                <p:cNvSpPr txBox="1">
                  <a:spLocks noRot="1" noChangeAspect="1" noMove="1" noResize="1" noEditPoints="1" noAdjustHandles="1" noChangeArrowheads="1" noChangeShapeType="1" noTextEdit="1"/>
                </p:cNvSpPr>
                <p:nvPr/>
              </p:nvSpPr>
              <p:spPr>
                <a:xfrm>
                  <a:off x="728008" y="4671664"/>
                  <a:ext cx="5021529" cy="307777"/>
                </a:xfrm>
                <a:prstGeom prst="rect">
                  <a:avLst/>
                </a:prstGeom>
                <a:blipFill>
                  <a:blip r:embed="rId3"/>
                  <a:stretch>
                    <a:fillRect l="-1214" t="-29412" b="-45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616E70B-4415-4E53-B298-C389E883994F}"/>
                    </a:ext>
                  </a:extLst>
                </p:cNvPr>
                <p:cNvSpPr txBox="1"/>
                <p:nvPr/>
              </p:nvSpPr>
              <p:spPr>
                <a:xfrm>
                  <a:off x="728009" y="5068967"/>
                  <a:ext cx="4758391" cy="307777"/>
                </a:xfrm>
                <a:prstGeom prst="rect">
                  <a:avLst/>
                </a:prstGeom>
                <a:solidFill>
                  <a:schemeClr val="accent6">
                    <a:lumMod val="20000"/>
                    <a:lumOff val="80000"/>
                    <a:alpha val="50000"/>
                  </a:schemeClr>
                </a:solidFill>
              </p:spPr>
              <p:txBody>
                <a:bodyPr wrap="square" tIns="0" bIns="0" rtlCol="0">
                  <a:spAutoFit/>
                </a:bodyPr>
                <a:lstStyle/>
                <a:p>
                  <a:r>
                    <a:rPr lang="zh-CN" altLang="en-US" sz="2000" b="1" i="0">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是阅读过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软件学报</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的学生集合</a:t>
                  </a:r>
                </a:p>
              </p:txBody>
            </p:sp>
          </mc:Choice>
          <mc:Fallback xmlns="">
            <p:sp>
              <p:nvSpPr>
                <p:cNvPr id="14" name="文本框 13">
                  <a:extLst>
                    <a:ext uri="{FF2B5EF4-FFF2-40B4-BE49-F238E27FC236}">
                      <a16:creationId xmlns:a16="http://schemas.microsoft.com/office/drawing/2014/main" id="{2616E70B-4415-4E53-B298-C389E883994F}"/>
                    </a:ext>
                  </a:extLst>
                </p:cNvPr>
                <p:cNvSpPr txBox="1">
                  <a:spLocks noRot="1" noChangeAspect="1" noMove="1" noResize="1" noEditPoints="1" noAdjustHandles="1" noChangeArrowheads="1" noChangeShapeType="1" noTextEdit="1"/>
                </p:cNvSpPr>
                <p:nvPr/>
              </p:nvSpPr>
              <p:spPr>
                <a:xfrm>
                  <a:off x="728009" y="5068967"/>
                  <a:ext cx="4758391" cy="307777"/>
                </a:xfrm>
                <a:prstGeom prst="rect">
                  <a:avLst/>
                </a:prstGeom>
                <a:blipFill>
                  <a:blip r:embed="rId4"/>
                  <a:stretch>
                    <a:fillRect l="-1280" t="-29412" r="-384" b="-45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47AB74C-D3B2-4648-933A-F9F12B39C62C}"/>
                    </a:ext>
                  </a:extLst>
                </p:cNvPr>
                <p:cNvSpPr txBox="1"/>
                <p:nvPr/>
              </p:nvSpPr>
              <p:spPr>
                <a:xfrm>
                  <a:off x="728009" y="5466270"/>
                  <a:ext cx="5731997" cy="307777"/>
                </a:xfrm>
                <a:prstGeom prst="rect">
                  <a:avLst/>
                </a:prstGeom>
                <a:solidFill>
                  <a:schemeClr val="accent6">
                    <a:lumMod val="20000"/>
                    <a:lumOff val="80000"/>
                    <a:alpha val="50000"/>
                  </a:schemeClr>
                </a:solidFill>
              </p:spPr>
              <p:txBody>
                <a:bodyPr wrap="square" tIns="0" bIns="0" rtlCol="0">
                  <a:spAutoFit/>
                </a:bodyPr>
                <a:lstStyle/>
                <a:p>
                  <a:r>
                    <a:rPr lang="zh-CN" altLang="en-US" sz="2000" b="1" i="0">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𝑪</m:t>
                      </m:r>
                    </m:oMath>
                  </a14:m>
                  <a:r>
                    <a:rPr lang="zh-CN" altLang="en-US" sz="2000" b="1">
                      <a:solidFill>
                        <a:srgbClr val="002060"/>
                      </a:solidFill>
                      <a:latin typeface="楷体" panose="02010609060101010101" pitchFamily="49" charset="-122"/>
                      <a:ea typeface="楷体" panose="02010609060101010101" pitchFamily="49" charset="-122"/>
                    </a:rPr>
                    <a:t>是阅读过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计算机研究与发展</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的学生集合</a:t>
                  </a:r>
                </a:p>
              </p:txBody>
            </p:sp>
          </mc:Choice>
          <mc:Fallback xmlns="">
            <p:sp>
              <p:nvSpPr>
                <p:cNvPr id="15" name="文本框 14">
                  <a:extLst>
                    <a:ext uri="{FF2B5EF4-FFF2-40B4-BE49-F238E27FC236}">
                      <a16:creationId xmlns:a16="http://schemas.microsoft.com/office/drawing/2014/main" id="{447AB74C-D3B2-4648-933A-F9F12B39C62C}"/>
                    </a:ext>
                  </a:extLst>
                </p:cNvPr>
                <p:cNvSpPr txBox="1">
                  <a:spLocks noRot="1" noChangeAspect="1" noMove="1" noResize="1" noEditPoints="1" noAdjustHandles="1" noChangeArrowheads="1" noChangeShapeType="1" noTextEdit="1"/>
                </p:cNvSpPr>
                <p:nvPr/>
              </p:nvSpPr>
              <p:spPr>
                <a:xfrm>
                  <a:off x="728009" y="5466270"/>
                  <a:ext cx="5731997" cy="307777"/>
                </a:xfrm>
                <a:prstGeom prst="rect">
                  <a:avLst/>
                </a:prstGeom>
                <a:blipFill>
                  <a:blip r:embed="rId5"/>
                  <a:stretch>
                    <a:fillRect l="-1063" t="-29412" r="-638" b="-45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5C5DAA2-2688-4E10-864A-A337B0853B09}"/>
                    </a:ext>
                  </a:extLst>
                </p:cNvPr>
                <p:cNvSpPr txBox="1"/>
                <p:nvPr/>
              </p:nvSpPr>
              <p:spPr>
                <a:xfrm>
                  <a:off x="6807947" y="4277818"/>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𝑼</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𝟔𝟎</m:t>
                        </m:r>
                      </m:oMath>
                    </m:oMathPara>
                  </a14:m>
                  <a:endParaRPr lang="zh-CN" altLang="en-US" sz="2000"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C5C5DAA2-2688-4E10-864A-A337B0853B09}"/>
                    </a:ext>
                  </a:extLst>
                </p:cNvPr>
                <p:cNvSpPr txBox="1">
                  <a:spLocks noRot="1" noChangeAspect="1" noMove="1" noResize="1" noEditPoints="1" noAdjustHandles="1" noChangeArrowheads="1" noChangeShapeType="1" noTextEdit="1"/>
                </p:cNvSpPr>
                <p:nvPr/>
              </p:nvSpPr>
              <p:spPr>
                <a:xfrm>
                  <a:off x="6807947" y="4277818"/>
                  <a:ext cx="1315684" cy="307777"/>
                </a:xfrm>
                <a:prstGeom prst="rect">
                  <a:avLst/>
                </a:prstGeom>
                <a:blipFill>
                  <a:blip r:embed="rId6"/>
                  <a:stretch>
                    <a:fillRect l="-926"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B32B1F2-277F-4BB3-A35F-EBF25825E254}"/>
                    </a:ext>
                  </a:extLst>
                </p:cNvPr>
                <p:cNvSpPr txBox="1"/>
                <p:nvPr/>
              </p:nvSpPr>
              <p:spPr>
                <a:xfrm>
                  <a:off x="6807947" y="4671664"/>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𝟐𝟓</m:t>
                        </m:r>
                      </m:oMath>
                    </m:oMathPara>
                  </a14:m>
                  <a:endParaRPr lang="zh-CN" altLang="en-US" sz="2000"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2B32B1F2-277F-4BB3-A35F-EBF25825E254}"/>
                    </a:ext>
                  </a:extLst>
                </p:cNvPr>
                <p:cNvSpPr txBox="1">
                  <a:spLocks noRot="1" noChangeAspect="1" noMove="1" noResize="1" noEditPoints="1" noAdjustHandles="1" noChangeArrowheads="1" noChangeShapeType="1" noTextEdit="1"/>
                </p:cNvSpPr>
                <p:nvPr/>
              </p:nvSpPr>
              <p:spPr>
                <a:xfrm>
                  <a:off x="6807947" y="4671664"/>
                  <a:ext cx="1315684" cy="307777"/>
                </a:xfrm>
                <a:prstGeom prst="rect">
                  <a:avLst/>
                </a:prstGeom>
                <a:blipFill>
                  <a:blip r:embed="rId7"/>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74B5365-263F-45EC-A120-DD67273BB816}"/>
                    </a:ext>
                  </a:extLst>
                </p:cNvPr>
                <p:cNvSpPr txBox="1"/>
                <p:nvPr/>
              </p:nvSpPr>
              <p:spPr>
                <a:xfrm>
                  <a:off x="6807947" y="5068966"/>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𝟐𝟔</m:t>
                        </m:r>
                      </m:oMath>
                    </m:oMathPara>
                  </a14:m>
                  <a:endParaRPr lang="zh-CN" altLang="en-US" sz="2000"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A74B5365-263F-45EC-A120-DD67273BB816}"/>
                    </a:ext>
                  </a:extLst>
                </p:cNvPr>
                <p:cNvSpPr txBox="1">
                  <a:spLocks noRot="1" noChangeAspect="1" noMove="1" noResize="1" noEditPoints="1" noAdjustHandles="1" noChangeArrowheads="1" noChangeShapeType="1" noTextEdit="1"/>
                </p:cNvSpPr>
                <p:nvPr/>
              </p:nvSpPr>
              <p:spPr>
                <a:xfrm>
                  <a:off x="6807947" y="5068966"/>
                  <a:ext cx="1315684" cy="307777"/>
                </a:xfrm>
                <a:prstGeom prst="rect">
                  <a:avLst/>
                </a:prstGeom>
                <a:blipFill>
                  <a:blip r:embed="rId8"/>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01F4022-CCB1-4AB1-AC52-BBAFB0E00AC3}"/>
                    </a:ext>
                  </a:extLst>
                </p:cNvPr>
                <p:cNvSpPr txBox="1"/>
                <p:nvPr/>
              </p:nvSpPr>
              <p:spPr>
                <a:xfrm>
                  <a:off x="6807947" y="5464215"/>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𝟐𝟔</m:t>
                        </m:r>
                      </m:oMath>
                    </m:oMathPara>
                  </a14:m>
                  <a:endParaRPr lang="zh-CN" altLang="en-US" sz="2000"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401F4022-CCB1-4AB1-AC52-BBAFB0E00AC3}"/>
                    </a:ext>
                  </a:extLst>
                </p:cNvPr>
                <p:cNvSpPr txBox="1">
                  <a:spLocks noRot="1" noChangeAspect="1" noMove="1" noResize="1" noEditPoints="1" noAdjustHandles="1" noChangeArrowheads="1" noChangeShapeType="1" noTextEdit="1"/>
                </p:cNvSpPr>
                <p:nvPr/>
              </p:nvSpPr>
              <p:spPr>
                <a:xfrm>
                  <a:off x="6807947" y="5464215"/>
                  <a:ext cx="1315684" cy="307777"/>
                </a:xfrm>
                <a:prstGeom prst="rect">
                  <a:avLst/>
                </a:prstGeom>
                <a:blipFill>
                  <a:blip r:embed="rId9"/>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9B2C4BF-A914-44E3-8FC8-600BB94F4FC4}"/>
                    </a:ext>
                  </a:extLst>
                </p:cNvPr>
                <p:cNvSpPr txBox="1"/>
                <p:nvPr/>
              </p:nvSpPr>
              <p:spPr>
                <a:xfrm>
                  <a:off x="8871357" y="4671664"/>
                  <a:ext cx="1821481"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𝟏𝟏</m:t>
                        </m:r>
                      </m:oMath>
                    </m:oMathPara>
                  </a14:m>
                  <a:endParaRPr lang="zh-CN" altLang="en-US" sz="2000"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D9B2C4BF-A914-44E3-8FC8-600BB94F4FC4}"/>
                    </a:ext>
                  </a:extLst>
                </p:cNvPr>
                <p:cNvSpPr txBox="1">
                  <a:spLocks noRot="1" noChangeAspect="1" noMove="1" noResize="1" noEditPoints="1" noAdjustHandles="1" noChangeArrowheads="1" noChangeShapeType="1" noTextEdit="1"/>
                </p:cNvSpPr>
                <p:nvPr/>
              </p:nvSpPr>
              <p:spPr>
                <a:xfrm>
                  <a:off x="8871357" y="4671664"/>
                  <a:ext cx="1821481" cy="307777"/>
                </a:xfrm>
                <a:prstGeom prst="rect">
                  <a:avLst/>
                </a:prstGeom>
                <a:blipFill>
                  <a:blip r:embed="rId10"/>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DD19CCE-5AE6-4DE1-8E9F-7EDF34BD7477}"/>
                    </a:ext>
                  </a:extLst>
                </p:cNvPr>
                <p:cNvSpPr txBox="1"/>
                <p:nvPr/>
              </p:nvSpPr>
              <p:spPr>
                <a:xfrm>
                  <a:off x="8871357" y="5070890"/>
                  <a:ext cx="1821482"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𝟗</m:t>
                        </m:r>
                      </m:oMath>
                    </m:oMathPara>
                  </a14:m>
                  <a:endParaRPr lang="zh-CN" altLang="en-US" sz="20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4DD19CCE-5AE6-4DE1-8E9F-7EDF34BD7477}"/>
                    </a:ext>
                  </a:extLst>
                </p:cNvPr>
                <p:cNvSpPr txBox="1">
                  <a:spLocks noRot="1" noChangeAspect="1" noMove="1" noResize="1" noEditPoints="1" noAdjustHandles="1" noChangeArrowheads="1" noChangeShapeType="1" noTextEdit="1"/>
                </p:cNvSpPr>
                <p:nvPr/>
              </p:nvSpPr>
              <p:spPr>
                <a:xfrm>
                  <a:off x="8871357" y="5070890"/>
                  <a:ext cx="1821482" cy="307777"/>
                </a:xfrm>
                <a:prstGeom prst="rect">
                  <a:avLst/>
                </a:prstGeom>
                <a:blipFill>
                  <a:blip r:embed="rId11"/>
                  <a:stretch>
                    <a:fillRect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89F9E4A-72AF-4322-9649-D1C1A75E1AA5}"/>
                    </a:ext>
                  </a:extLst>
                </p:cNvPr>
                <p:cNvSpPr txBox="1"/>
                <p:nvPr/>
              </p:nvSpPr>
              <p:spPr>
                <a:xfrm>
                  <a:off x="8871357" y="5464743"/>
                  <a:ext cx="1821481"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𝟖</m:t>
                        </m:r>
                      </m:oMath>
                    </m:oMathPara>
                  </a14:m>
                  <a:endParaRPr lang="zh-CN" altLang="en-US" sz="2000"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D89F9E4A-72AF-4322-9649-D1C1A75E1AA5}"/>
                    </a:ext>
                  </a:extLst>
                </p:cNvPr>
                <p:cNvSpPr txBox="1">
                  <a:spLocks noRot="1" noChangeAspect="1" noMove="1" noResize="1" noEditPoints="1" noAdjustHandles="1" noChangeArrowheads="1" noChangeShapeType="1" noTextEdit="1"/>
                </p:cNvSpPr>
                <p:nvPr/>
              </p:nvSpPr>
              <p:spPr>
                <a:xfrm>
                  <a:off x="8871357" y="5464743"/>
                  <a:ext cx="1821481" cy="307777"/>
                </a:xfrm>
                <a:prstGeom prst="rect">
                  <a:avLst/>
                </a:prstGeom>
                <a:blipFill>
                  <a:blip r:embed="rId12"/>
                  <a:stretch>
                    <a:fillRect b="-3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023825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889A54AB-A99B-4846-A3CD-F35B89EEBD8D}"/>
                  </a:ext>
                </a:extLst>
              </p:cNvPr>
              <p:cNvSpPr txBox="1"/>
              <p:nvPr/>
            </p:nvSpPr>
            <p:spPr>
              <a:xfrm>
                <a:off x="698978" y="1973140"/>
                <a:ext cx="9833068" cy="436402"/>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tx2">
                        <a:lumMod val="50000"/>
                      </a:schemeClr>
                    </a:solidFill>
                  </a:rPr>
                  <a:t>三种期刊都没有阅读过的学生集合是 </a:t>
                </a:r>
                <a14:m>
                  <m:oMath xmlns:m="http://schemas.openxmlformats.org/officeDocument/2006/math">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𝑨</m:t>
                        </m:r>
                      </m:e>
                    </m:ba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𝑩</m:t>
                        </m:r>
                      </m:e>
                    </m:ba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𝑪</m:t>
                        </m:r>
                      </m:e>
                    </m:ba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e>
                    </m:bar>
                  </m:oMath>
                </a14:m>
                <a:r>
                  <a:rPr lang="zh-CN" altLang="en-US" sz="2000" b="1">
                    <a:solidFill>
                      <a:schemeClr val="tx2">
                        <a:lumMod val="50000"/>
                      </a:schemeClr>
                    </a:solidFill>
                  </a:rPr>
                  <a:t>，根据已知条件有</a:t>
                </a:r>
                <a:r>
                  <a:rPr lang="en-US" altLang="zh-CN" sz="2000" b="1">
                    <a:solidFill>
                      <a:schemeClr val="tx2">
                        <a:lumMod val="50000"/>
                      </a:schemeClr>
                    </a:solidFill>
                  </a:rPr>
                  <a:t>8</a:t>
                </a:r>
                <a:r>
                  <a:rPr lang="zh-CN" altLang="en-US" sz="2000" b="1">
                    <a:solidFill>
                      <a:schemeClr val="tx2">
                        <a:lumMod val="50000"/>
                      </a:schemeClr>
                    </a:solidFill>
                  </a:rPr>
                  <a:t>人。</a:t>
                </a:r>
              </a:p>
            </p:txBody>
          </p:sp>
        </mc:Choice>
        <mc:Fallback xmlns="">
          <p:sp>
            <p:nvSpPr>
              <p:cNvPr id="63" name="文本框 62">
                <a:extLst>
                  <a:ext uri="{FF2B5EF4-FFF2-40B4-BE49-F238E27FC236}">
                    <a16:creationId xmlns:a16="http://schemas.microsoft.com/office/drawing/2014/main" id="{889A54AB-A99B-4846-A3CD-F35B89EEBD8D}"/>
                  </a:ext>
                </a:extLst>
              </p:cNvPr>
              <p:cNvSpPr txBox="1">
                <a:spLocks noRot="1" noChangeAspect="1" noMove="1" noResize="1" noEditPoints="1" noAdjustHandles="1" noChangeArrowheads="1" noChangeShapeType="1" noTextEdit="1"/>
              </p:cNvSpPr>
              <p:nvPr/>
            </p:nvSpPr>
            <p:spPr>
              <a:xfrm>
                <a:off x="698978" y="1973140"/>
                <a:ext cx="9833068" cy="436402"/>
              </a:xfrm>
              <a:prstGeom prst="rect">
                <a:avLst/>
              </a:prstGeom>
              <a:blipFill>
                <a:blip r:embed="rId2"/>
                <a:stretch>
                  <a:fillRect l="-682" b="-2535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35</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容斥原理综合运用练习</a:t>
            </a:r>
          </a:p>
        </p:txBody>
      </p:sp>
      <p:grpSp>
        <p:nvGrpSpPr>
          <p:cNvPr id="36" name="组合 35">
            <a:extLst>
              <a:ext uri="{FF2B5EF4-FFF2-40B4-BE49-F238E27FC236}">
                <a16:creationId xmlns:a16="http://schemas.microsoft.com/office/drawing/2014/main" id="{BBA49763-BD5E-413B-9341-AC528A73C293}"/>
              </a:ext>
            </a:extLst>
          </p:cNvPr>
          <p:cNvGrpSpPr/>
          <p:nvPr/>
        </p:nvGrpSpPr>
        <p:grpSpPr>
          <a:xfrm>
            <a:off x="698975" y="2511491"/>
            <a:ext cx="10602746" cy="1329192"/>
            <a:chOff x="656406" y="2403459"/>
            <a:chExt cx="10602746" cy="1329192"/>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AD7C572-30C5-47A5-B4B5-8940727AD27B}"/>
                    </a:ext>
                  </a:extLst>
                </p:cNvPr>
                <p:cNvSpPr txBox="1"/>
                <p:nvPr/>
              </p:nvSpPr>
              <p:spPr>
                <a:xfrm>
                  <a:off x="656407" y="2938615"/>
                  <a:ext cx="7658713"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tx2">
                          <a:lumMod val="50000"/>
                        </a:schemeClr>
                      </a:solidFill>
                    </a:rPr>
                    <a:t>三种期刊都阅读过的学生集合是 </a:t>
                  </a:r>
                  <a14:m>
                    <m:oMath xmlns:m="http://schemas.openxmlformats.org/officeDocument/2006/math">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oMath>
                  </a14:m>
                  <a:r>
                    <a:rPr lang="zh-CN" altLang="en-US" sz="2000" b="1">
                      <a:solidFill>
                        <a:schemeClr val="tx2">
                          <a:lumMod val="50000"/>
                        </a:schemeClr>
                      </a:solidFill>
                    </a:rPr>
                    <a:t> ，根据容斥原理有：</a:t>
                  </a:r>
                </a:p>
              </p:txBody>
            </p:sp>
          </mc:Choice>
          <mc:Fallback xmlns="">
            <p:sp>
              <p:nvSpPr>
                <p:cNvPr id="21" name="文本框 20">
                  <a:extLst>
                    <a:ext uri="{FF2B5EF4-FFF2-40B4-BE49-F238E27FC236}">
                      <a16:creationId xmlns:a16="http://schemas.microsoft.com/office/drawing/2014/main" id="{4AD7C572-30C5-47A5-B4B5-8940727AD27B}"/>
                    </a:ext>
                  </a:extLst>
                </p:cNvPr>
                <p:cNvSpPr txBox="1">
                  <a:spLocks noRot="1" noChangeAspect="1" noMove="1" noResize="1" noEditPoints="1" noAdjustHandles="1" noChangeArrowheads="1" noChangeShapeType="1" noTextEdit="1"/>
                </p:cNvSpPr>
                <p:nvPr/>
              </p:nvSpPr>
              <p:spPr>
                <a:xfrm>
                  <a:off x="656407" y="2938615"/>
                  <a:ext cx="7658713" cy="400110"/>
                </a:xfrm>
                <a:prstGeom prst="rect">
                  <a:avLst/>
                </a:prstGeom>
                <a:blipFill>
                  <a:blip r:embed="rId3"/>
                  <a:stretch>
                    <a:fillRect l="-876"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0E4B11A-AD86-4F45-ACC9-C92FF4C53E91}"/>
                    </a:ext>
                  </a:extLst>
                </p:cNvPr>
                <p:cNvSpPr txBox="1"/>
                <p:nvPr/>
              </p:nvSpPr>
              <p:spPr>
                <a:xfrm>
                  <a:off x="656407" y="2403459"/>
                  <a:ext cx="10602745" cy="436402"/>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tx2">
                          <a:lumMod val="50000"/>
                        </a:schemeClr>
                      </a:solidFill>
                    </a:rPr>
                    <a:t>阅读过三种期刊之一的学生集合是 </a:t>
                  </a:r>
                  <a14:m>
                    <m:oMath xmlns:m="http://schemas.openxmlformats.org/officeDocument/2006/math">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oMath>
                  </a14:m>
                  <a:r>
                    <a:rPr lang="en-US" altLang="zh-CN" sz="2000" b="1">
                      <a:solidFill>
                        <a:schemeClr val="tx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𝑼</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𝑨</m:t>
                          </m:r>
                        </m:e>
                      </m:ba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𝑩</m:t>
                          </m:r>
                        </m:e>
                      </m:ba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𝑪</m:t>
                          </m:r>
                        </m:e>
                      </m:bar>
                    </m:oMath>
                  </a14:m>
                  <a:r>
                    <a:rPr lang="zh-CN" altLang="en-US" sz="2000" b="1">
                      <a:solidFill>
                        <a:schemeClr val="tx2">
                          <a:lumMod val="50000"/>
                        </a:schemeClr>
                      </a:solidFill>
                    </a:rPr>
                    <a:t>，因此</a:t>
                  </a:r>
                  <a14:m>
                    <m:oMath xmlns:m="http://schemas.openxmlformats.org/officeDocument/2006/math">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𝟓𝟐</m:t>
                      </m:r>
                    </m:oMath>
                  </a14:m>
                  <a:r>
                    <a:rPr lang="zh-CN" altLang="en-US" sz="2000" b="1">
                      <a:solidFill>
                        <a:schemeClr val="tx2">
                          <a:lumMod val="50000"/>
                        </a:schemeClr>
                      </a:solidFill>
                    </a:rPr>
                    <a:t>         。</a:t>
                  </a:r>
                </a:p>
              </p:txBody>
            </p:sp>
          </mc:Choice>
          <mc:Fallback xmlns="">
            <p:sp>
              <p:nvSpPr>
                <p:cNvPr id="23" name="文本框 22">
                  <a:extLst>
                    <a:ext uri="{FF2B5EF4-FFF2-40B4-BE49-F238E27FC236}">
                      <a16:creationId xmlns:a16="http://schemas.microsoft.com/office/drawing/2014/main" id="{60E4B11A-AD86-4F45-ACC9-C92FF4C53E91}"/>
                    </a:ext>
                  </a:extLst>
                </p:cNvPr>
                <p:cNvSpPr txBox="1">
                  <a:spLocks noRot="1" noChangeAspect="1" noMove="1" noResize="1" noEditPoints="1" noAdjustHandles="1" noChangeArrowheads="1" noChangeShapeType="1" noTextEdit="1"/>
                </p:cNvSpPr>
                <p:nvPr/>
              </p:nvSpPr>
              <p:spPr>
                <a:xfrm>
                  <a:off x="656407" y="2403459"/>
                  <a:ext cx="10602745" cy="436402"/>
                </a:xfrm>
                <a:prstGeom prst="rect">
                  <a:avLst/>
                </a:prstGeom>
                <a:blipFill>
                  <a:blip r:embed="rId4"/>
                  <a:stretch>
                    <a:fillRect l="-633" r="-345" b="-236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F9F3C4D-7005-42F9-A3F3-571850EBC174}"/>
                    </a:ext>
                  </a:extLst>
                </p:cNvPr>
                <p:cNvSpPr txBox="1"/>
                <p:nvPr/>
              </p:nvSpPr>
              <p:spPr>
                <a:xfrm>
                  <a:off x="656406" y="3332541"/>
                  <a:ext cx="9629139" cy="400110"/>
                </a:xfrm>
                <a:prstGeom prst="rect">
                  <a:avLst/>
                </a:prstGeom>
                <a:solidFill>
                  <a:schemeClr val="accent6">
                    <a:lumMod val="20000"/>
                    <a:lumOff val="80000"/>
                    <a:alpha val="50000"/>
                  </a:schemeClr>
                </a:solidFill>
              </p:spPr>
              <p:txBody>
                <a:bodyPr wrap="square" rtlCol="0">
                  <a:spAutoFit/>
                </a:bodyPr>
                <a:lstStyle/>
                <a:p>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e>
                      </m:d>
                      <m:r>
                        <a:rPr lang="en-US" altLang="zh-CN" sz="2000" b="1" i="1">
                          <a:solidFill>
                            <a:srgbClr val="C00000"/>
                          </a:solidFill>
                          <a:latin typeface="Cambria Math" panose="02040503050406030204" pitchFamily="18" charset="0"/>
                        </a:rPr>
                        <m:t>=</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𝑪</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𝑪</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𝑪</m:t>
                          </m:r>
                        </m:e>
                      </m:d>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𝟑</m:t>
                      </m:r>
                    </m:oMath>
                  </a14:m>
                  <a:r>
                    <a:rPr lang="en-US" altLang="zh-CN" sz="2000" b="1">
                      <a:solidFill>
                        <a:schemeClr val="tx2">
                          <a:lumMod val="50000"/>
                        </a:schemeClr>
                      </a:solidFill>
                    </a:rPr>
                    <a:t> </a:t>
                  </a:r>
                  <a:endParaRPr lang="zh-CN" altLang="en-US" sz="2000" b="1">
                    <a:solidFill>
                      <a:schemeClr val="tx2">
                        <a:lumMod val="50000"/>
                      </a:schemeClr>
                    </a:solidFill>
                  </a:endParaRPr>
                </a:p>
              </p:txBody>
            </p:sp>
          </mc:Choice>
          <mc:Fallback xmlns="">
            <p:sp>
              <p:nvSpPr>
                <p:cNvPr id="24" name="文本框 23">
                  <a:extLst>
                    <a:ext uri="{FF2B5EF4-FFF2-40B4-BE49-F238E27FC236}">
                      <a16:creationId xmlns:a16="http://schemas.microsoft.com/office/drawing/2014/main" id="{8F9F3C4D-7005-42F9-A3F3-571850EBC174}"/>
                    </a:ext>
                  </a:extLst>
                </p:cNvPr>
                <p:cNvSpPr txBox="1">
                  <a:spLocks noRot="1" noChangeAspect="1" noMove="1" noResize="1" noEditPoints="1" noAdjustHandles="1" noChangeArrowheads="1" noChangeShapeType="1" noTextEdit="1"/>
                </p:cNvSpPr>
                <p:nvPr/>
              </p:nvSpPr>
              <p:spPr>
                <a:xfrm>
                  <a:off x="656406" y="3332541"/>
                  <a:ext cx="9629139" cy="400110"/>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37A067A0-225C-44F0-8249-6A1F660A8BFB}"/>
                  </a:ext>
                </a:extLst>
              </p:cNvPr>
              <p:cNvSpPr txBox="1"/>
              <p:nvPr/>
            </p:nvSpPr>
            <p:spPr>
              <a:xfrm>
                <a:off x="698976" y="4076441"/>
                <a:ext cx="10163694" cy="442685"/>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tx2">
                        <a:lumMod val="50000"/>
                      </a:schemeClr>
                    </a:solidFill>
                  </a:rPr>
                  <a:t>只阅读过</a:t>
                </a:r>
                <a:r>
                  <a:rPr lang="en-US" altLang="zh-CN" sz="2000" b="1">
                    <a:solidFill>
                      <a:schemeClr val="tx2">
                        <a:lumMod val="50000"/>
                      </a:schemeClr>
                    </a:solidFill>
                  </a:rPr>
                  <a:t>《</a:t>
                </a:r>
                <a:r>
                  <a:rPr lang="zh-CN" altLang="en-US" sz="2000" b="1">
                    <a:solidFill>
                      <a:schemeClr val="tx2">
                        <a:lumMod val="50000"/>
                      </a:schemeClr>
                    </a:solidFill>
                  </a:rPr>
                  <a:t>计算机学报</a:t>
                </a:r>
                <a:r>
                  <a:rPr lang="en-US" altLang="zh-CN" sz="2000" b="1">
                    <a:solidFill>
                      <a:schemeClr val="tx2">
                        <a:lumMod val="50000"/>
                      </a:schemeClr>
                    </a:solidFill>
                  </a:rPr>
                  <a:t>》</a:t>
                </a:r>
                <a:r>
                  <a:rPr lang="zh-CN" altLang="en-US" sz="2000" b="1">
                    <a:solidFill>
                      <a:schemeClr val="tx2">
                        <a:lumMod val="50000"/>
                      </a:schemeClr>
                    </a:solidFill>
                  </a:rPr>
                  <a:t>的学生集合是</a:t>
                </a:r>
                <a14:m>
                  <m:oMath xmlns:m="http://schemas.openxmlformats.org/officeDocument/2006/math">
                    <m:r>
                      <a:rPr lang="en-US" altLang="zh-CN" sz="2000" b="1" i="0"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𝑩</m:t>
                        </m:r>
                      </m:e>
                    </m:ba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𝑪</m:t>
                        </m:r>
                      </m:e>
                    </m:ba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oMath>
                </a14:m>
                <a:r>
                  <a:rPr lang="zh-CN" altLang="en-US" sz="2000" b="1" i="0">
                    <a:solidFill>
                      <a:srgbClr val="C00000"/>
                    </a:solidFill>
                    <a:latin typeface="+mj-lt"/>
                  </a:rPr>
                  <a:t>且</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𝑩</m:t>
                        </m:r>
                      </m:e>
                    </m:ba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𝑪</m:t>
                        </m:r>
                      </m:e>
                    </m:bar>
                    <m:r>
                      <a:rPr lang="en-US" altLang="zh-CN" sz="2000" b="1" i="1" smtClean="0">
                        <a:solidFill>
                          <a:srgbClr val="C00000"/>
                        </a:solidFill>
                        <a:latin typeface="Cambria Math" panose="02040503050406030204" pitchFamily="18" charset="0"/>
                      </a:rPr>
                      <m:t>|</m:t>
                    </m:r>
                    <m:r>
                      <a:rPr lang="en-US" altLang="zh-CN" sz="2000" b="1" i="0" smtClean="0">
                        <a:solidFill>
                          <a:srgbClr val="C00000"/>
                        </a:solidFill>
                        <a:latin typeface="Cambria Math" panose="02040503050406030204" pitchFamily="18" charset="0"/>
                      </a:rPr>
                      <m:t>=      </m:t>
                    </m:r>
                    <m:r>
                      <a:rPr lang="en-US" altLang="zh-CN" sz="2000" b="1" i="0" smtClean="0">
                        <a:solidFill>
                          <a:srgbClr val="C00000"/>
                        </a:solidFill>
                        <a:latin typeface="Cambria Math" panose="02040503050406030204" pitchFamily="18" charset="0"/>
                      </a:rPr>
                      <m:t>𝟖</m:t>
                    </m:r>
                    <m:r>
                      <a:rPr lang="en-US" altLang="zh-CN" sz="2000" b="1" i="0" smtClean="0">
                        <a:solidFill>
                          <a:srgbClr val="C00000"/>
                        </a:solidFill>
                        <a:latin typeface="Cambria Math" panose="02040503050406030204" pitchFamily="18" charset="0"/>
                      </a:rPr>
                      <m:t>        </m:t>
                    </m:r>
                  </m:oMath>
                </a14:m>
                <a:r>
                  <a:rPr lang="zh-CN" altLang="en-US" sz="2000" b="1">
                    <a:solidFill>
                      <a:schemeClr val="tx2">
                        <a:lumMod val="50000"/>
                      </a:schemeClr>
                    </a:solidFill>
                  </a:rPr>
                  <a:t>。</a:t>
                </a:r>
              </a:p>
            </p:txBody>
          </p:sp>
        </mc:Choice>
        <mc:Fallback xmlns="">
          <p:sp>
            <p:nvSpPr>
              <p:cNvPr id="26" name="文本框 25">
                <a:extLst>
                  <a:ext uri="{FF2B5EF4-FFF2-40B4-BE49-F238E27FC236}">
                    <a16:creationId xmlns:a16="http://schemas.microsoft.com/office/drawing/2014/main" id="{37A067A0-225C-44F0-8249-6A1F660A8BFB}"/>
                  </a:ext>
                </a:extLst>
              </p:cNvPr>
              <p:cNvSpPr txBox="1">
                <a:spLocks noRot="1" noChangeAspect="1" noMove="1" noResize="1" noEditPoints="1" noAdjustHandles="1" noChangeArrowheads="1" noChangeShapeType="1" noTextEdit="1"/>
              </p:cNvSpPr>
              <p:nvPr/>
            </p:nvSpPr>
            <p:spPr>
              <a:xfrm>
                <a:off x="698976" y="4076441"/>
                <a:ext cx="10163694" cy="442685"/>
              </a:xfrm>
              <a:prstGeom prst="rect">
                <a:avLst/>
              </a:prstGeom>
              <a:blipFill>
                <a:blip r:embed="rId6"/>
                <a:stretch>
                  <a:fillRect l="-660" r="-600" b="-23611"/>
                </a:stretch>
              </a:blipFill>
            </p:spPr>
            <p:txBody>
              <a:bodyPr/>
              <a:lstStyle/>
              <a:p>
                <a:r>
                  <a:rPr lang="zh-CN" altLang="en-US">
                    <a:noFill/>
                  </a:rPr>
                  <a:t> </a:t>
                </a:r>
              </a:p>
            </p:txBody>
          </p:sp>
        </mc:Fallback>
      </mc:AlternateContent>
      <p:cxnSp>
        <p:nvCxnSpPr>
          <p:cNvPr id="40" name="直接连接符 39">
            <a:extLst>
              <a:ext uri="{FF2B5EF4-FFF2-40B4-BE49-F238E27FC236}">
                <a16:creationId xmlns:a16="http://schemas.microsoft.com/office/drawing/2014/main" id="{CFF5E4A7-B4B9-4F5A-A992-79669F537E83}"/>
              </a:ext>
            </a:extLst>
          </p:cNvPr>
          <p:cNvCxnSpPr>
            <a:cxnSpLocks/>
          </p:cNvCxnSpPr>
          <p:nvPr/>
        </p:nvCxnSpPr>
        <p:spPr>
          <a:xfrm>
            <a:off x="4899588" y="2348495"/>
            <a:ext cx="254060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9CA7079-6174-43CC-9B01-77FF64CDECA2}"/>
              </a:ext>
            </a:extLst>
          </p:cNvPr>
          <p:cNvCxnSpPr/>
          <p:nvPr/>
        </p:nvCxnSpPr>
        <p:spPr>
          <a:xfrm>
            <a:off x="4617813" y="2897792"/>
            <a:ext cx="114597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374FA9F-0A53-437E-9C09-AC3CD06C8ADF}"/>
              </a:ext>
            </a:extLst>
          </p:cNvPr>
          <p:cNvCxnSpPr/>
          <p:nvPr/>
        </p:nvCxnSpPr>
        <p:spPr>
          <a:xfrm>
            <a:off x="6532131" y="2896695"/>
            <a:ext cx="114597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938A9CC-7DB7-4EAC-8DBF-0626E65DE1EA}"/>
              </a:ext>
            </a:extLst>
          </p:cNvPr>
          <p:cNvCxnSpPr>
            <a:cxnSpLocks/>
          </p:cNvCxnSpPr>
          <p:nvPr/>
        </p:nvCxnSpPr>
        <p:spPr>
          <a:xfrm>
            <a:off x="8426717" y="2916860"/>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FE4B582-1AC6-47FD-AFFC-29414195465E}"/>
              </a:ext>
            </a:extLst>
          </p:cNvPr>
          <p:cNvCxnSpPr>
            <a:cxnSpLocks/>
          </p:cNvCxnSpPr>
          <p:nvPr/>
        </p:nvCxnSpPr>
        <p:spPr>
          <a:xfrm>
            <a:off x="9934986" y="2896695"/>
            <a:ext cx="93913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1D5AE158-E1E7-4612-B25C-E6E394F61564}"/>
              </a:ext>
            </a:extLst>
          </p:cNvPr>
          <p:cNvCxnSpPr>
            <a:cxnSpLocks/>
          </p:cNvCxnSpPr>
          <p:nvPr/>
        </p:nvCxnSpPr>
        <p:spPr>
          <a:xfrm>
            <a:off x="4368694" y="3378446"/>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482BB8E-FD44-45DB-BFC5-0B3B430B3702}"/>
              </a:ext>
            </a:extLst>
          </p:cNvPr>
          <p:cNvCxnSpPr>
            <a:cxnSpLocks/>
          </p:cNvCxnSpPr>
          <p:nvPr/>
        </p:nvCxnSpPr>
        <p:spPr>
          <a:xfrm>
            <a:off x="797417" y="3787404"/>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5704275-EAA5-4DA8-9DA2-36DCD208A338}"/>
              </a:ext>
            </a:extLst>
          </p:cNvPr>
          <p:cNvCxnSpPr>
            <a:cxnSpLocks/>
          </p:cNvCxnSpPr>
          <p:nvPr/>
        </p:nvCxnSpPr>
        <p:spPr>
          <a:xfrm>
            <a:off x="2366661" y="3787404"/>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CF1DAAC-EAB1-46B4-9D8B-7EF84FDD6713}"/>
              </a:ext>
            </a:extLst>
          </p:cNvPr>
          <p:cNvCxnSpPr>
            <a:cxnSpLocks/>
          </p:cNvCxnSpPr>
          <p:nvPr/>
        </p:nvCxnSpPr>
        <p:spPr>
          <a:xfrm>
            <a:off x="9053624" y="3779062"/>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5488E350-A8D3-4837-9828-ED7322D0C905}"/>
              </a:ext>
            </a:extLst>
          </p:cNvPr>
          <p:cNvCxnSpPr>
            <a:cxnSpLocks/>
          </p:cNvCxnSpPr>
          <p:nvPr/>
        </p:nvCxnSpPr>
        <p:spPr>
          <a:xfrm>
            <a:off x="5124809" y="4438668"/>
            <a:ext cx="255329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2D20002-F677-4095-AE6A-3A0337487F65}"/>
              </a:ext>
            </a:extLst>
          </p:cNvPr>
          <p:cNvCxnSpPr>
            <a:cxnSpLocks/>
          </p:cNvCxnSpPr>
          <p:nvPr/>
        </p:nvCxnSpPr>
        <p:spPr>
          <a:xfrm>
            <a:off x="8021500" y="4438668"/>
            <a:ext cx="115539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CE2E77B-EEA0-4B3C-B2FD-DDEE21DDB6C6}"/>
              </a:ext>
            </a:extLst>
          </p:cNvPr>
          <p:cNvSpPr txBox="1"/>
          <p:nvPr/>
        </p:nvSpPr>
        <p:spPr>
          <a:xfrm>
            <a:off x="4899588" y="2044170"/>
            <a:ext cx="2540602" cy="276999"/>
          </a:xfrm>
          <a:prstGeom prst="rect">
            <a:avLst/>
          </a:prstGeom>
          <a:solidFill>
            <a:srgbClr val="F0F7EC"/>
          </a:solidFill>
        </p:spPr>
        <p:txBody>
          <a:bodyPr wrap="square" tIns="0" bIns="0" rtlCol="0">
            <a:spAutoFit/>
          </a:bodyPr>
          <a:lstStyle/>
          <a:p>
            <a:pPr algn="ctr"/>
            <a:r>
              <a:rPr lang="en-US" altLang="zh-CN" b="1">
                <a:solidFill>
                  <a:srgbClr val="C00000"/>
                </a:solidFill>
              </a:rPr>
              <a:t>(1)</a:t>
            </a:r>
            <a:endParaRPr lang="zh-CN" altLang="en-US" b="1">
              <a:solidFill>
                <a:srgbClr val="C00000"/>
              </a:solidFill>
            </a:endParaRPr>
          </a:p>
        </p:txBody>
      </p:sp>
      <p:sp>
        <p:nvSpPr>
          <p:cNvPr id="39" name="文本框 38">
            <a:extLst>
              <a:ext uri="{FF2B5EF4-FFF2-40B4-BE49-F238E27FC236}">
                <a16:creationId xmlns:a16="http://schemas.microsoft.com/office/drawing/2014/main" id="{03CB2D44-1C42-4AC1-B1A5-CA9FEC8A0E7B}"/>
              </a:ext>
            </a:extLst>
          </p:cNvPr>
          <p:cNvSpPr txBox="1"/>
          <p:nvPr/>
        </p:nvSpPr>
        <p:spPr>
          <a:xfrm>
            <a:off x="4650705" y="2610907"/>
            <a:ext cx="1145977" cy="276999"/>
          </a:xfrm>
          <a:prstGeom prst="rect">
            <a:avLst/>
          </a:prstGeom>
          <a:solidFill>
            <a:srgbClr val="F0F7EC"/>
          </a:solidFill>
        </p:spPr>
        <p:txBody>
          <a:bodyPr wrap="square" tIns="0" bIns="0" rtlCol="0">
            <a:spAutoFit/>
          </a:bodyPr>
          <a:lstStyle/>
          <a:p>
            <a:pPr algn="ctr"/>
            <a:r>
              <a:rPr lang="en-US" altLang="zh-CN" b="1">
                <a:solidFill>
                  <a:srgbClr val="C00000"/>
                </a:solidFill>
              </a:rPr>
              <a:t>(2)</a:t>
            </a:r>
            <a:endParaRPr lang="zh-CN" altLang="en-US" b="1">
              <a:solidFill>
                <a:srgbClr val="C00000"/>
              </a:solidFill>
            </a:endParaRPr>
          </a:p>
        </p:txBody>
      </p:sp>
      <p:sp>
        <p:nvSpPr>
          <p:cNvPr id="44" name="文本框 43">
            <a:extLst>
              <a:ext uri="{FF2B5EF4-FFF2-40B4-BE49-F238E27FC236}">
                <a16:creationId xmlns:a16="http://schemas.microsoft.com/office/drawing/2014/main" id="{6168CCF8-3BC6-4282-9354-FFE974636827}"/>
              </a:ext>
            </a:extLst>
          </p:cNvPr>
          <p:cNvSpPr txBox="1"/>
          <p:nvPr/>
        </p:nvSpPr>
        <p:spPr>
          <a:xfrm>
            <a:off x="6532130" y="2599050"/>
            <a:ext cx="1145977" cy="276999"/>
          </a:xfrm>
          <a:prstGeom prst="rect">
            <a:avLst/>
          </a:prstGeom>
          <a:solidFill>
            <a:srgbClr val="F0F7EC"/>
          </a:solidFill>
        </p:spPr>
        <p:txBody>
          <a:bodyPr wrap="square" tIns="0" bIns="0" rtlCol="0">
            <a:spAutoFit/>
          </a:bodyPr>
          <a:lstStyle/>
          <a:p>
            <a:pPr algn="ctr"/>
            <a:r>
              <a:rPr lang="en-US" altLang="zh-CN" b="1">
                <a:solidFill>
                  <a:srgbClr val="0000FF"/>
                </a:solidFill>
              </a:rPr>
              <a:t>(1)</a:t>
            </a:r>
            <a:endParaRPr lang="zh-CN" altLang="en-US" b="1">
              <a:solidFill>
                <a:srgbClr val="0000FF"/>
              </a:solidFill>
            </a:endParaRPr>
          </a:p>
        </p:txBody>
      </p:sp>
      <p:sp>
        <p:nvSpPr>
          <p:cNvPr id="46" name="文本框 45">
            <a:extLst>
              <a:ext uri="{FF2B5EF4-FFF2-40B4-BE49-F238E27FC236}">
                <a16:creationId xmlns:a16="http://schemas.microsoft.com/office/drawing/2014/main" id="{96F2D2A3-E141-43F9-A5FD-3EC9CADE15CB}"/>
              </a:ext>
            </a:extLst>
          </p:cNvPr>
          <p:cNvSpPr txBox="1"/>
          <p:nvPr/>
        </p:nvSpPr>
        <p:spPr>
          <a:xfrm>
            <a:off x="8492736" y="2616981"/>
            <a:ext cx="1085439" cy="276999"/>
          </a:xfrm>
          <a:prstGeom prst="rect">
            <a:avLst/>
          </a:prstGeom>
          <a:solidFill>
            <a:srgbClr val="F0F7EC"/>
          </a:solidFill>
        </p:spPr>
        <p:txBody>
          <a:bodyPr wrap="square" tIns="0" bIns="0" rtlCol="0">
            <a:spAutoFit/>
          </a:bodyPr>
          <a:lstStyle/>
          <a:p>
            <a:pPr algn="ctr"/>
            <a:r>
              <a:rPr lang="en-US" altLang="zh-CN" b="1">
                <a:solidFill>
                  <a:srgbClr val="0000FF"/>
                </a:solidFill>
              </a:rPr>
              <a:t>(2)</a:t>
            </a:r>
            <a:endParaRPr lang="zh-CN" altLang="en-US" b="1">
              <a:solidFill>
                <a:srgbClr val="0000FF"/>
              </a:solidFill>
            </a:endParaRPr>
          </a:p>
        </p:txBody>
      </p:sp>
      <p:sp>
        <p:nvSpPr>
          <p:cNvPr id="52" name="文本框 51">
            <a:extLst>
              <a:ext uri="{FF2B5EF4-FFF2-40B4-BE49-F238E27FC236}">
                <a16:creationId xmlns:a16="http://schemas.microsoft.com/office/drawing/2014/main" id="{E180FB5F-6BA8-4DAD-9B23-059D5784120D}"/>
              </a:ext>
            </a:extLst>
          </p:cNvPr>
          <p:cNvSpPr txBox="1"/>
          <p:nvPr/>
        </p:nvSpPr>
        <p:spPr>
          <a:xfrm>
            <a:off x="9934984" y="2613118"/>
            <a:ext cx="927685" cy="276999"/>
          </a:xfrm>
          <a:prstGeom prst="rect">
            <a:avLst/>
          </a:prstGeom>
          <a:solidFill>
            <a:srgbClr val="F0F7EC"/>
          </a:solidFill>
        </p:spPr>
        <p:txBody>
          <a:bodyPr wrap="square" tIns="0" bIns="0" rtlCol="0">
            <a:spAutoFit/>
          </a:bodyPr>
          <a:lstStyle/>
          <a:p>
            <a:pPr algn="ctr"/>
            <a:r>
              <a:rPr lang="en-US" altLang="zh-CN" b="1">
                <a:solidFill>
                  <a:srgbClr val="C00000"/>
                </a:solidFill>
              </a:rPr>
              <a:t>(3)</a:t>
            </a:r>
            <a:endParaRPr lang="zh-CN" altLang="en-US" b="1">
              <a:solidFill>
                <a:srgbClr val="C00000"/>
              </a:solidFill>
            </a:endParaRPr>
          </a:p>
        </p:txBody>
      </p:sp>
      <p:sp>
        <p:nvSpPr>
          <p:cNvPr id="53" name="文本框 52">
            <a:extLst>
              <a:ext uri="{FF2B5EF4-FFF2-40B4-BE49-F238E27FC236}">
                <a16:creationId xmlns:a16="http://schemas.microsoft.com/office/drawing/2014/main" id="{5EE5C7B9-3F53-4062-80A4-98F8783A4297}"/>
              </a:ext>
            </a:extLst>
          </p:cNvPr>
          <p:cNvSpPr txBox="1"/>
          <p:nvPr/>
        </p:nvSpPr>
        <p:spPr>
          <a:xfrm>
            <a:off x="4404326" y="3084397"/>
            <a:ext cx="1145977" cy="276999"/>
          </a:xfrm>
          <a:prstGeom prst="rect">
            <a:avLst/>
          </a:prstGeom>
          <a:solidFill>
            <a:srgbClr val="F0F7EC"/>
          </a:solidFill>
        </p:spPr>
        <p:txBody>
          <a:bodyPr wrap="square" tIns="0" bIns="0" rtlCol="0">
            <a:spAutoFit/>
          </a:bodyPr>
          <a:lstStyle/>
          <a:p>
            <a:pPr algn="ctr"/>
            <a:r>
              <a:rPr lang="en-US" altLang="zh-CN" b="1">
                <a:solidFill>
                  <a:srgbClr val="C00000"/>
                </a:solidFill>
              </a:rPr>
              <a:t>(4)</a:t>
            </a:r>
            <a:endParaRPr lang="zh-CN" altLang="en-US" b="1">
              <a:solidFill>
                <a:srgbClr val="C00000"/>
              </a:solidFill>
            </a:endParaRPr>
          </a:p>
        </p:txBody>
      </p:sp>
      <p:sp>
        <p:nvSpPr>
          <p:cNvPr id="55" name="文本框 54">
            <a:extLst>
              <a:ext uri="{FF2B5EF4-FFF2-40B4-BE49-F238E27FC236}">
                <a16:creationId xmlns:a16="http://schemas.microsoft.com/office/drawing/2014/main" id="{C1C91DE1-C873-45C4-A8E3-E476BCC3F475}"/>
              </a:ext>
            </a:extLst>
          </p:cNvPr>
          <p:cNvSpPr txBox="1"/>
          <p:nvPr/>
        </p:nvSpPr>
        <p:spPr>
          <a:xfrm>
            <a:off x="863199" y="3486530"/>
            <a:ext cx="1084011" cy="276999"/>
          </a:xfrm>
          <a:prstGeom prst="rect">
            <a:avLst/>
          </a:prstGeom>
          <a:solidFill>
            <a:srgbClr val="F0F7EC"/>
          </a:solidFill>
        </p:spPr>
        <p:txBody>
          <a:bodyPr wrap="square" tIns="0" bIns="0" rtlCol="0">
            <a:spAutoFit/>
          </a:bodyPr>
          <a:lstStyle/>
          <a:p>
            <a:pPr algn="ctr"/>
            <a:r>
              <a:rPr lang="en-US" altLang="zh-CN" b="1">
                <a:solidFill>
                  <a:srgbClr val="0000FF"/>
                </a:solidFill>
              </a:rPr>
              <a:t>(4)</a:t>
            </a:r>
            <a:endParaRPr lang="zh-CN" altLang="en-US" b="1">
              <a:solidFill>
                <a:srgbClr val="0000FF"/>
              </a:solidFill>
            </a:endParaRPr>
          </a:p>
        </p:txBody>
      </p:sp>
      <p:sp>
        <p:nvSpPr>
          <p:cNvPr id="56" name="文本框 55">
            <a:extLst>
              <a:ext uri="{FF2B5EF4-FFF2-40B4-BE49-F238E27FC236}">
                <a16:creationId xmlns:a16="http://schemas.microsoft.com/office/drawing/2014/main" id="{1ECD16DF-B02F-4709-89CE-E2D88F4A9689}"/>
              </a:ext>
            </a:extLst>
          </p:cNvPr>
          <p:cNvSpPr txBox="1"/>
          <p:nvPr/>
        </p:nvSpPr>
        <p:spPr>
          <a:xfrm>
            <a:off x="2439140" y="3492923"/>
            <a:ext cx="1085439" cy="276999"/>
          </a:xfrm>
          <a:prstGeom prst="rect">
            <a:avLst/>
          </a:prstGeom>
          <a:solidFill>
            <a:srgbClr val="F0F7EC"/>
          </a:solidFill>
        </p:spPr>
        <p:txBody>
          <a:bodyPr wrap="square" tIns="0" bIns="0" rtlCol="0">
            <a:spAutoFit/>
          </a:bodyPr>
          <a:lstStyle/>
          <a:p>
            <a:pPr algn="ctr"/>
            <a:r>
              <a:rPr lang="en-US" altLang="zh-CN" b="1">
                <a:solidFill>
                  <a:srgbClr val="0000FF"/>
                </a:solidFill>
              </a:rPr>
              <a:t>(2)</a:t>
            </a:r>
            <a:endParaRPr lang="zh-CN" altLang="en-US" b="1">
              <a:solidFill>
                <a:srgbClr val="0000FF"/>
              </a:solidFill>
            </a:endParaRPr>
          </a:p>
        </p:txBody>
      </p:sp>
      <p:sp>
        <p:nvSpPr>
          <p:cNvPr id="57" name="文本框 56">
            <a:extLst>
              <a:ext uri="{FF2B5EF4-FFF2-40B4-BE49-F238E27FC236}">
                <a16:creationId xmlns:a16="http://schemas.microsoft.com/office/drawing/2014/main" id="{D081B48B-B336-40C0-8D35-FBF024C10661}"/>
              </a:ext>
            </a:extLst>
          </p:cNvPr>
          <p:cNvSpPr txBox="1"/>
          <p:nvPr/>
        </p:nvSpPr>
        <p:spPr>
          <a:xfrm>
            <a:off x="9119525" y="3460423"/>
            <a:ext cx="1085439" cy="276999"/>
          </a:xfrm>
          <a:prstGeom prst="rect">
            <a:avLst/>
          </a:prstGeom>
          <a:solidFill>
            <a:srgbClr val="F0F7EC"/>
          </a:solidFill>
        </p:spPr>
        <p:txBody>
          <a:bodyPr wrap="square" tIns="0" bIns="0" rtlCol="0">
            <a:spAutoFit/>
          </a:bodyPr>
          <a:lstStyle/>
          <a:p>
            <a:pPr algn="ctr"/>
            <a:r>
              <a:rPr lang="en-US" altLang="zh-CN" b="1">
                <a:solidFill>
                  <a:srgbClr val="C00000"/>
                </a:solidFill>
              </a:rPr>
              <a:t>(5)</a:t>
            </a:r>
            <a:endParaRPr lang="zh-CN" altLang="en-US" b="1">
              <a:solidFill>
                <a:srgbClr val="C00000"/>
              </a:solidFill>
            </a:endParaRPr>
          </a:p>
        </p:txBody>
      </p:sp>
      <p:cxnSp>
        <p:nvCxnSpPr>
          <p:cNvPr id="58" name="直接连接符 57">
            <a:extLst>
              <a:ext uri="{FF2B5EF4-FFF2-40B4-BE49-F238E27FC236}">
                <a16:creationId xmlns:a16="http://schemas.microsoft.com/office/drawing/2014/main" id="{7A729B5B-055C-40EE-9314-764C73B69BAB}"/>
              </a:ext>
            </a:extLst>
          </p:cNvPr>
          <p:cNvCxnSpPr>
            <a:cxnSpLocks/>
          </p:cNvCxnSpPr>
          <p:nvPr/>
        </p:nvCxnSpPr>
        <p:spPr>
          <a:xfrm>
            <a:off x="9502740" y="4438668"/>
            <a:ext cx="96352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40661DBD-9524-42A8-8CEB-61A8A26808BF}"/>
              </a:ext>
            </a:extLst>
          </p:cNvPr>
          <p:cNvSpPr txBox="1"/>
          <p:nvPr/>
        </p:nvSpPr>
        <p:spPr>
          <a:xfrm>
            <a:off x="8058561" y="4158164"/>
            <a:ext cx="1085439" cy="276999"/>
          </a:xfrm>
          <a:prstGeom prst="rect">
            <a:avLst/>
          </a:prstGeom>
          <a:solidFill>
            <a:srgbClr val="F0F7EC"/>
          </a:solidFill>
        </p:spPr>
        <p:txBody>
          <a:bodyPr wrap="square" tIns="0" bIns="0" rtlCol="0">
            <a:spAutoFit/>
          </a:bodyPr>
          <a:lstStyle/>
          <a:p>
            <a:pPr algn="ctr"/>
            <a:r>
              <a:rPr lang="en-US" altLang="zh-CN" b="1">
                <a:solidFill>
                  <a:srgbClr val="0000FF"/>
                </a:solidFill>
              </a:rPr>
              <a:t>(6)</a:t>
            </a:r>
            <a:endParaRPr lang="zh-CN" altLang="en-US" b="1">
              <a:solidFill>
                <a:srgbClr val="0000FF"/>
              </a:solidFill>
            </a:endParaRPr>
          </a:p>
        </p:txBody>
      </p:sp>
      <p:sp>
        <p:nvSpPr>
          <p:cNvPr id="60" name="文本框 59">
            <a:extLst>
              <a:ext uri="{FF2B5EF4-FFF2-40B4-BE49-F238E27FC236}">
                <a16:creationId xmlns:a16="http://schemas.microsoft.com/office/drawing/2014/main" id="{82325D4E-FAA5-4509-A42D-7C492DC0222E}"/>
              </a:ext>
            </a:extLst>
          </p:cNvPr>
          <p:cNvSpPr txBox="1"/>
          <p:nvPr/>
        </p:nvSpPr>
        <p:spPr>
          <a:xfrm>
            <a:off x="9562853" y="4158163"/>
            <a:ext cx="927685" cy="276999"/>
          </a:xfrm>
          <a:prstGeom prst="rect">
            <a:avLst/>
          </a:prstGeom>
          <a:solidFill>
            <a:srgbClr val="F0F7EC"/>
          </a:solidFill>
        </p:spPr>
        <p:txBody>
          <a:bodyPr wrap="square" tIns="0" bIns="0" rtlCol="0">
            <a:spAutoFit/>
          </a:bodyPr>
          <a:lstStyle/>
          <a:p>
            <a:pPr algn="ctr"/>
            <a:r>
              <a:rPr lang="en-US" altLang="zh-CN" b="1">
                <a:solidFill>
                  <a:srgbClr val="C00000"/>
                </a:solidFill>
              </a:rPr>
              <a:t>(7)</a:t>
            </a:r>
            <a:endParaRPr lang="zh-CN" altLang="en-US" b="1">
              <a:solidFill>
                <a:srgbClr val="C00000"/>
              </a:solidFill>
            </a:endParaRPr>
          </a:p>
        </p:txBody>
      </p:sp>
      <p:sp>
        <p:nvSpPr>
          <p:cNvPr id="61" name="文本框 60">
            <a:extLst>
              <a:ext uri="{FF2B5EF4-FFF2-40B4-BE49-F238E27FC236}">
                <a16:creationId xmlns:a16="http://schemas.microsoft.com/office/drawing/2014/main" id="{128C7C2A-8181-4CC4-ACF8-A0FCA21AC7D4}"/>
              </a:ext>
            </a:extLst>
          </p:cNvPr>
          <p:cNvSpPr txBox="1"/>
          <p:nvPr/>
        </p:nvSpPr>
        <p:spPr>
          <a:xfrm>
            <a:off x="5141490" y="4139411"/>
            <a:ext cx="2601307" cy="276999"/>
          </a:xfrm>
          <a:prstGeom prst="rect">
            <a:avLst/>
          </a:prstGeom>
          <a:solidFill>
            <a:srgbClr val="F0F7EC"/>
          </a:solidFill>
        </p:spPr>
        <p:txBody>
          <a:bodyPr wrap="square" tIns="0" bIns="0" rtlCol="0">
            <a:spAutoFit/>
          </a:bodyPr>
          <a:lstStyle/>
          <a:p>
            <a:pPr algn="ctr"/>
            <a:r>
              <a:rPr lang="en-US" altLang="zh-CN" b="1">
                <a:solidFill>
                  <a:srgbClr val="C00000"/>
                </a:solidFill>
              </a:rPr>
              <a:t>(6)</a:t>
            </a:r>
            <a:endParaRPr lang="zh-CN" altLang="en-US" b="1">
              <a:solidFill>
                <a:srgbClr val="C00000"/>
              </a:solidFill>
            </a:endParaRPr>
          </a:p>
        </p:txBody>
      </p:sp>
      <p:sp>
        <p:nvSpPr>
          <p:cNvPr id="11" name="文本框 10">
            <a:extLst>
              <a:ext uri="{FF2B5EF4-FFF2-40B4-BE49-F238E27FC236}">
                <a16:creationId xmlns:a16="http://schemas.microsoft.com/office/drawing/2014/main" id="{114984A7-8541-4B63-B0AE-43572DC8A0C7}"/>
              </a:ext>
            </a:extLst>
          </p:cNvPr>
          <p:cNvSpPr txBox="1"/>
          <p:nvPr/>
        </p:nvSpPr>
        <p:spPr>
          <a:xfrm>
            <a:off x="698975" y="4631257"/>
            <a:ext cx="8354649"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上面</a:t>
            </a:r>
            <a:r>
              <a:rPr lang="en-US" altLang="zh-CN" b="1">
                <a:solidFill>
                  <a:schemeClr val="accent2">
                    <a:lumMod val="50000"/>
                  </a:schemeClr>
                </a:solidFill>
              </a:rPr>
              <a:t>(3),(5),(7)</a:t>
            </a:r>
            <a:r>
              <a:rPr lang="zh-CN" altLang="en-US" b="1">
                <a:solidFill>
                  <a:schemeClr val="accent2">
                    <a:lumMod val="50000"/>
                  </a:schemeClr>
                </a:solidFill>
              </a:rPr>
              <a:t>空直接填计数结果的数值，而</a:t>
            </a:r>
            <a:r>
              <a:rPr lang="en-US" altLang="zh-CN" b="1">
                <a:solidFill>
                  <a:schemeClr val="accent2">
                    <a:lumMod val="50000"/>
                  </a:schemeClr>
                </a:solidFill>
              </a:rPr>
              <a:t>(1),(2),(4),(6)</a:t>
            </a:r>
            <a:r>
              <a:rPr lang="zh-CN" altLang="en-US" b="1">
                <a:solidFill>
                  <a:schemeClr val="accent2">
                    <a:lumMod val="50000"/>
                  </a:schemeClr>
                </a:solidFill>
              </a:rPr>
              <a:t>空填下面的选项字母。</a:t>
            </a:r>
          </a:p>
        </p:txBody>
      </p:sp>
      <mc:AlternateContent xmlns:mc="http://schemas.openxmlformats.org/markup-compatibility/2006" xmlns:a14="http://schemas.microsoft.com/office/drawing/2010/main">
        <mc:Choice Requires="a14">
          <p:graphicFrame>
            <p:nvGraphicFramePr>
              <p:cNvPr id="64" name="表格 63">
                <a:extLst>
                  <a:ext uri="{FF2B5EF4-FFF2-40B4-BE49-F238E27FC236}">
                    <a16:creationId xmlns:a16="http://schemas.microsoft.com/office/drawing/2014/main" id="{C46EB9A3-6B6B-4F4E-8E0D-B422624641D4}"/>
                  </a:ext>
                </a:extLst>
              </p:cNvPr>
              <p:cNvGraphicFramePr>
                <a:graphicFrameLocks noGrp="1"/>
              </p:cNvGraphicFramePr>
              <p:nvPr>
                <p:extLst>
                  <p:ext uri="{D42A27DB-BD31-4B8C-83A1-F6EECF244321}">
                    <p14:modId xmlns:p14="http://schemas.microsoft.com/office/powerpoint/2010/main" val="2731616179"/>
                  </p:ext>
                </p:extLst>
              </p:nvPr>
            </p:nvGraphicFramePr>
            <p:xfrm>
              <a:off x="1414740" y="5199656"/>
              <a:ext cx="9362520" cy="864362"/>
            </p:xfrm>
            <a:graphic>
              <a:graphicData uri="http://schemas.openxmlformats.org/drawingml/2006/table">
                <a:tbl>
                  <a:tblPr>
                    <a:tableStyleId>{5C22544A-7EE6-4342-B048-85BDC9FD1C3A}</a:tableStyleId>
                  </a:tblPr>
                  <a:tblGrid>
                    <a:gridCol w="2340630">
                      <a:extLst>
                        <a:ext uri="{9D8B030D-6E8A-4147-A177-3AD203B41FA5}">
                          <a16:colId xmlns:a16="http://schemas.microsoft.com/office/drawing/2014/main" val="2154442432"/>
                        </a:ext>
                      </a:extLst>
                    </a:gridCol>
                    <a:gridCol w="2340630">
                      <a:extLst>
                        <a:ext uri="{9D8B030D-6E8A-4147-A177-3AD203B41FA5}">
                          <a16:colId xmlns:a16="http://schemas.microsoft.com/office/drawing/2014/main" val="355960408"/>
                        </a:ext>
                      </a:extLst>
                    </a:gridCol>
                    <a:gridCol w="2340630">
                      <a:extLst>
                        <a:ext uri="{9D8B030D-6E8A-4147-A177-3AD203B41FA5}">
                          <a16:colId xmlns:a16="http://schemas.microsoft.com/office/drawing/2014/main" val="3938278601"/>
                        </a:ext>
                      </a:extLst>
                    </a:gridCol>
                    <a:gridCol w="2340630">
                      <a:extLst>
                        <a:ext uri="{9D8B030D-6E8A-4147-A177-3AD203B41FA5}">
                          <a16:colId xmlns:a16="http://schemas.microsoft.com/office/drawing/2014/main" val="3697040297"/>
                        </a:ext>
                      </a:extLst>
                    </a:gridCol>
                  </a:tblGrid>
                  <a:tr h="294065">
                    <a:tc>
                      <a:txBody>
                        <a:bodyPr/>
                        <a:lstStyle/>
                        <a:p>
                          <a:pPr algn="l"/>
                          <a:r>
                            <a:rPr lang="en-US" altLang="zh-CN" sz="2000" b="1">
                              <a:solidFill>
                                <a:srgbClr val="C00000"/>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C.  </a:t>
                          </a:r>
                          <a14:m>
                            <m:oMath xmlns:m="http://schemas.openxmlformats.org/officeDocument/2006/math">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D.  </a:t>
                          </a:r>
                          <a14:m>
                            <m:oMath xmlns:m="http://schemas.openxmlformats.org/officeDocument/2006/math">
                              <m:bar>
                                <m:barPr>
                                  <m:pos m:val="top"/>
                                  <m:ctrlPr>
                                    <a:rPr lang="en-US" altLang="zh-CN" sz="2000" b="1" i="1" kern="1200" smtClean="0">
                                      <a:solidFill>
                                        <a:schemeClr val="accent2">
                                          <a:lumMod val="50000"/>
                                        </a:schemeClr>
                                      </a:solidFill>
                                      <a:latin typeface="Cambria Math" panose="02040503050406030204" pitchFamily="18" charset="0"/>
                                      <a:ea typeface="+mn-ea"/>
                                      <a:cs typeface="+mn-cs"/>
                                    </a:rPr>
                                  </m:ctrlPr>
                                </m:barPr>
                                <m:e>
                                  <m:r>
                                    <a:rPr lang="en-US" altLang="zh-CN" sz="2000" b="1" i="1" kern="1200" smtClean="0">
                                      <a:solidFill>
                                        <a:schemeClr val="accent2">
                                          <a:lumMod val="50000"/>
                                        </a:schemeClr>
                                      </a:solidFill>
                                      <a:latin typeface="Cambria Math" panose="02040503050406030204" pitchFamily="18" charset="0"/>
                                      <a:ea typeface="+mn-ea"/>
                                      <a:cs typeface="+mn-cs"/>
                                    </a:rPr>
                                    <m:t>𝑨</m:t>
                                  </m:r>
                                  <m:r>
                                    <a:rPr lang="en-US" altLang="zh-CN" sz="2000" b="1" i="1" kern="1200" smtClean="0">
                                      <a:solidFill>
                                        <a:schemeClr val="accent2">
                                          <a:lumMod val="50000"/>
                                        </a:schemeClr>
                                      </a:solidFill>
                                      <a:latin typeface="Cambria Math" panose="02040503050406030204" pitchFamily="18" charset="0"/>
                                      <a:ea typeface="+mn-ea"/>
                                      <a:cs typeface="+mn-cs"/>
                                    </a:rPr>
                                    <m:t>∩</m:t>
                                  </m:r>
                                  <m:r>
                                    <a:rPr lang="en-US" altLang="zh-CN" sz="2000" b="1" i="1" kern="1200" smtClean="0">
                                      <a:solidFill>
                                        <a:schemeClr val="accent2">
                                          <a:lumMod val="50000"/>
                                        </a:schemeClr>
                                      </a:solidFill>
                                      <a:latin typeface="Cambria Math" panose="02040503050406030204" pitchFamily="18" charset="0"/>
                                      <a:ea typeface="+mn-ea"/>
                                      <a:cs typeface="+mn-cs"/>
                                    </a:rPr>
                                    <m:t>𝑩</m:t>
                                  </m:r>
                                  <m:r>
                                    <a:rPr lang="en-US" altLang="zh-CN" sz="2000" b="1" i="1" kern="1200" smtClean="0">
                                      <a:solidFill>
                                        <a:schemeClr val="accent2">
                                          <a:lumMod val="50000"/>
                                        </a:schemeClr>
                                      </a:solidFill>
                                      <a:latin typeface="Cambria Math" panose="02040503050406030204" pitchFamily="18" charset="0"/>
                                      <a:ea typeface="+mn-ea"/>
                                      <a:cs typeface="+mn-cs"/>
                                    </a:rPr>
                                    <m:t>∩</m:t>
                                  </m:r>
                                  <m:r>
                                    <a:rPr lang="en-US" altLang="zh-CN" sz="2000" b="1" i="1" kern="1200" smtClean="0">
                                      <a:solidFill>
                                        <a:schemeClr val="accent2">
                                          <a:lumMod val="50000"/>
                                        </a:schemeClr>
                                      </a:solidFill>
                                      <a:latin typeface="Cambria Math" panose="02040503050406030204" pitchFamily="18" charset="0"/>
                                      <a:ea typeface="+mn-ea"/>
                                      <a:cs typeface="+mn-cs"/>
                                    </a:rPr>
                                    <m:t>𝑪</m:t>
                                  </m:r>
                                </m:e>
                              </m:bar>
                            </m:oMath>
                          </a14:m>
                          <a:endParaRPr lang="zh-CN" altLang="en-US" sz="2000" b="1" i="0" kern="1200">
                            <a:solidFill>
                              <a:schemeClr val="accent2">
                                <a:lumMod val="50000"/>
                              </a:scheme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rgbClr val="C00000"/>
                              </a:solidFill>
                            </a:rPr>
                            <a:t>E.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F.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G.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H.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bl>
              </a:graphicData>
            </a:graphic>
          </p:graphicFrame>
        </mc:Choice>
        <mc:Fallback xmlns="">
          <p:graphicFrame>
            <p:nvGraphicFramePr>
              <p:cNvPr id="64" name="表格 63">
                <a:extLst>
                  <a:ext uri="{FF2B5EF4-FFF2-40B4-BE49-F238E27FC236}">
                    <a16:creationId xmlns:a16="http://schemas.microsoft.com/office/drawing/2014/main" id="{C46EB9A3-6B6B-4F4E-8E0D-B422624641D4}"/>
                  </a:ext>
                </a:extLst>
              </p:cNvPr>
              <p:cNvGraphicFramePr>
                <a:graphicFrameLocks noGrp="1"/>
              </p:cNvGraphicFramePr>
              <p:nvPr>
                <p:extLst>
                  <p:ext uri="{D42A27DB-BD31-4B8C-83A1-F6EECF244321}">
                    <p14:modId xmlns:p14="http://schemas.microsoft.com/office/powerpoint/2010/main" val="2731616179"/>
                  </p:ext>
                </p:extLst>
              </p:nvPr>
            </p:nvGraphicFramePr>
            <p:xfrm>
              <a:off x="1414740" y="5199656"/>
              <a:ext cx="9362520" cy="864362"/>
            </p:xfrm>
            <a:graphic>
              <a:graphicData uri="http://schemas.openxmlformats.org/drawingml/2006/table">
                <a:tbl>
                  <a:tblPr>
                    <a:tableStyleId>{5C22544A-7EE6-4342-B048-85BDC9FD1C3A}</a:tableStyleId>
                  </a:tblPr>
                  <a:tblGrid>
                    <a:gridCol w="2340630">
                      <a:extLst>
                        <a:ext uri="{9D8B030D-6E8A-4147-A177-3AD203B41FA5}">
                          <a16:colId xmlns:a16="http://schemas.microsoft.com/office/drawing/2014/main" val="2154442432"/>
                        </a:ext>
                      </a:extLst>
                    </a:gridCol>
                    <a:gridCol w="2340630">
                      <a:extLst>
                        <a:ext uri="{9D8B030D-6E8A-4147-A177-3AD203B41FA5}">
                          <a16:colId xmlns:a16="http://schemas.microsoft.com/office/drawing/2014/main" val="355960408"/>
                        </a:ext>
                      </a:extLst>
                    </a:gridCol>
                    <a:gridCol w="2340630">
                      <a:extLst>
                        <a:ext uri="{9D8B030D-6E8A-4147-A177-3AD203B41FA5}">
                          <a16:colId xmlns:a16="http://schemas.microsoft.com/office/drawing/2014/main" val="3938278601"/>
                        </a:ext>
                      </a:extLst>
                    </a:gridCol>
                    <a:gridCol w="2340630">
                      <a:extLst>
                        <a:ext uri="{9D8B030D-6E8A-4147-A177-3AD203B41FA5}">
                          <a16:colId xmlns:a16="http://schemas.microsoft.com/office/drawing/2014/main" val="3697040297"/>
                        </a:ext>
                      </a:extLst>
                    </a:gridCol>
                  </a:tblGrid>
                  <a:tr h="432181">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t="-6944" r="-300000" b="-12361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100000" t="-6944" r="-200000" b="-12361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200000" t="-6944" r="-100000" b="-12361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300000" t="-6944" b="-123611"/>
                          </a:stretch>
                        </a:blipFill>
                      </a:tcPr>
                    </a:tc>
                    <a:extLst>
                      <a:ext uri="{0D108BD9-81ED-4DB2-BD59-A6C34878D82A}">
                        <a16:rowId xmlns:a16="http://schemas.microsoft.com/office/drawing/2014/main" val="958124212"/>
                      </a:ext>
                    </a:extLst>
                  </a:tr>
                  <a:tr h="432181">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t="-108451" r="-300000" b="-2535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100000" t="-108451" r="-200000" b="-2535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200000" t="-108451" r="-100000" b="-2535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300000" t="-108451" b="-25352"/>
                          </a:stretch>
                        </a:blipFill>
                      </a:tcPr>
                    </a:tc>
                    <a:extLst>
                      <a:ext uri="{0D108BD9-81ED-4DB2-BD59-A6C34878D82A}">
                        <a16:rowId xmlns:a16="http://schemas.microsoft.com/office/drawing/2014/main" val="3828555206"/>
                      </a:ext>
                    </a:extLst>
                  </a:tr>
                </a:tbl>
              </a:graphicData>
            </a:graphic>
          </p:graphicFrame>
        </mc:Fallback>
      </mc:AlternateContent>
      <p:grpSp>
        <p:nvGrpSpPr>
          <p:cNvPr id="13" name="组合 12">
            <a:extLst>
              <a:ext uri="{FF2B5EF4-FFF2-40B4-BE49-F238E27FC236}">
                <a16:creationId xmlns:a16="http://schemas.microsoft.com/office/drawing/2014/main" id="{B4335913-9B93-42D3-8385-6F565A0AA1B9}"/>
              </a:ext>
            </a:extLst>
          </p:cNvPr>
          <p:cNvGrpSpPr/>
          <p:nvPr/>
        </p:nvGrpSpPr>
        <p:grpSpPr>
          <a:xfrm>
            <a:off x="687913" y="1155639"/>
            <a:ext cx="10816171" cy="716438"/>
            <a:chOff x="698975" y="954194"/>
            <a:chExt cx="10816171" cy="716438"/>
          </a:xfrm>
        </p:grpSpPr>
        <p:grpSp>
          <p:nvGrpSpPr>
            <p:cNvPr id="38" name="组合 37">
              <a:extLst>
                <a:ext uri="{FF2B5EF4-FFF2-40B4-BE49-F238E27FC236}">
                  <a16:creationId xmlns:a16="http://schemas.microsoft.com/office/drawing/2014/main" id="{5D34E696-3796-4D6E-974D-03691CF6EA46}"/>
                </a:ext>
              </a:extLst>
            </p:cNvPr>
            <p:cNvGrpSpPr/>
            <p:nvPr/>
          </p:nvGrpSpPr>
          <p:grpSpPr>
            <a:xfrm>
              <a:off x="698976" y="1347982"/>
              <a:ext cx="10816170" cy="322650"/>
              <a:chOff x="656407" y="1392334"/>
              <a:chExt cx="10816170" cy="322650"/>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C512506-A682-426F-8489-891D0ED917BE}"/>
                      </a:ext>
                    </a:extLst>
                  </p:cNvPr>
                  <p:cNvSpPr txBox="1"/>
                  <p:nvPr/>
                </p:nvSpPr>
                <p:spPr>
                  <a:xfrm>
                    <a:off x="656407" y="1396010"/>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𝑼</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𝟔𝟎</m:t>
                          </m:r>
                        </m:oMath>
                      </m:oMathPara>
                    </a14:m>
                    <a:endParaRPr lang="zh-CN" altLang="en-US" sz="2000"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FC512506-A682-426F-8489-891D0ED917BE}"/>
                      </a:ext>
                    </a:extLst>
                  </p:cNvPr>
                  <p:cNvSpPr txBox="1">
                    <a:spLocks noRot="1" noChangeAspect="1" noMove="1" noResize="1" noEditPoints="1" noAdjustHandles="1" noChangeArrowheads="1" noChangeShapeType="1" noTextEdit="1"/>
                  </p:cNvSpPr>
                  <p:nvPr/>
                </p:nvSpPr>
                <p:spPr>
                  <a:xfrm>
                    <a:off x="656407" y="1396010"/>
                    <a:ext cx="1315684" cy="307777"/>
                  </a:xfrm>
                  <a:prstGeom prst="rect">
                    <a:avLst/>
                  </a:prstGeom>
                  <a:blipFill>
                    <a:blip r:embed="rId8"/>
                    <a:stretch>
                      <a:fillRect l="-926"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E9C4152F-7E34-44E8-AC9F-40F7972C5BCF}"/>
                      </a:ext>
                    </a:extLst>
                  </p:cNvPr>
                  <p:cNvSpPr txBox="1"/>
                  <p:nvPr/>
                </p:nvSpPr>
                <p:spPr>
                  <a:xfrm>
                    <a:off x="2098871" y="1396009"/>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𝟐𝟓</m:t>
                          </m:r>
                        </m:oMath>
                      </m:oMathPara>
                    </a14:m>
                    <a:endParaRPr lang="zh-CN" altLang="en-US" sz="2000" b="1">
                      <a:solidFill>
                        <a:schemeClr val="accent2">
                          <a:lumMod val="50000"/>
                        </a:schemeClr>
                      </a:solidFill>
                    </a:endParaRPr>
                  </a:p>
                </p:txBody>
              </p:sp>
            </mc:Choice>
            <mc:Fallback xmlns="">
              <p:sp>
                <p:nvSpPr>
                  <p:cNvPr id="29" name="文本框 28">
                    <a:extLst>
                      <a:ext uri="{FF2B5EF4-FFF2-40B4-BE49-F238E27FC236}">
                        <a16:creationId xmlns:a16="http://schemas.microsoft.com/office/drawing/2014/main" id="{E9C4152F-7E34-44E8-AC9F-40F7972C5BCF}"/>
                      </a:ext>
                    </a:extLst>
                  </p:cNvPr>
                  <p:cNvSpPr txBox="1">
                    <a:spLocks noRot="1" noChangeAspect="1" noMove="1" noResize="1" noEditPoints="1" noAdjustHandles="1" noChangeArrowheads="1" noChangeShapeType="1" noTextEdit="1"/>
                  </p:cNvSpPr>
                  <p:nvPr/>
                </p:nvSpPr>
                <p:spPr>
                  <a:xfrm>
                    <a:off x="2098871" y="1396009"/>
                    <a:ext cx="1315684" cy="307777"/>
                  </a:xfrm>
                  <a:prstGeom prst="rect">
                    <a:avLst/>
                  </a:prstGeom>
                  <a:blipFill>
                    <a:blip r:embed="rId9"/>
                    <a:stretch>
                      <a:fillRect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884210A-77A4-4521-9BC0-77482E1C9EB3}"/>
                      </a:ext>
                    </a:extLst>
                  </p:cNvPr>
                  <p:cNvSpPr txBox="1"/>
                  <p:nvPr/>
                </p:nvSpPr>
                <p:spPr>
                  <a:xfrm>
                    <a:off x="3541335" y="1398437"/>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𝟐𝟔</m:t>
                          </m:r>
                        </m:oMath>
                      </m:oMathPara>
                    </a14:m>
                    <a:endParaRPr lang="zh-CN" altLang="en-US" sz="2000" b="1">
                      <a:solidFill>
                        <a:schemeClr val="accent2">
                          <a:lumMod val="50000"/>
                        </a:schemeClr>
                      </a:solidFill>
                    </a:endParaRPr>
                  </a:p>
                </p:txBody>
              </p:sp>
            </mc:Choice>
            <mc:Fallback xmlns="">
              <p:sp>
                <p:nvSpPr>
                  <p:cNvPr id="30" name="文本框 29">
                    <a:extLst>
                      <a:ext uri="{FF2B5EF4-FFF2-40B4-BE49-F238E27FC236}">
                        <a16:creationId xmlns:a16="http://schemas.microsoft.com/office/drawing/2014/main" id="{A884210A-77A4-4521-9BC0-77482E1C9EB3}"/>
                      </a:ext>
                    </a:extLst>
                  </p:cNvPr>
                  <p:cNvSpPr txBox="1">
                    <a:spLocks noRot="1" noChangeAspect="1" noMove="1" noResize="1" noEditPoints="1" noAdjustHandles="1" noChangeArrowheads="1" noChangeShapeType="1" noTextEdit="1"/>
                  </p:cNvSpPr>
                  <p:nvPr/>
                </p:nvSpPr>
                <p:spPr>
                  <a:xfrm>
                    <a:off x="3541335" y="1398437"/>
                    <a:ext cx="1315684" cy="307777"/>
                  </a:xfrm>
                  <a:prstGeom prst="rect">
                    <a:avLst/>
                  </a:prstGeom>
                  <a:blipFill>
                    <a:blip r:embed="rId10"/>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11BE56D-C035-4EF3-B0B9-8A2125520BC2}"/>
                      </a:ext>
                    </a:extLst>
                  </p:cNvPr>
                  <p:cNvSpPr txBox="1"/>
                  <p:nvPr/>
                </p:nvSpPr>
                <p:spPr>
                  <a:xfrm>
                    <a:off x="4983799" y="1392334"/>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𝟐𝟔</m:t>
                          </m:r>
                        </m:oMath>
                      </m:oMathPara>
                    </a14:m>
                    <a:endParaRPr lang="zh-CN" altLang="en-US" sz="20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911BE56D-C035-4EF3-B0B9-8A2125520BC2}"/>
                      </a:ext>
                    </a:extLst>
                  </p:cNvPr>
                  <p:cNvSpPr txBox="1">
                    <a:spLocks noRot="1" noChangeAspect="1" noMove="1" noResize="1" noEditPoints="1" noAdjustHandles="1" noChangeArrowheads="1" noChangeShapeType="1" noTextEdit="1"/>
                  </p:cNvSpPr>
                  <p:nvPr/>
                </p:nvSpPr>
                <p:spPr>
                  <a:xfrm>
                    <a:off x="4983799" y="1392334"/>
                    <a:ext cx="1315684" cy="307777"/>
                  </a:xfrm>
                  <a:prstGeom prst="rect">
                    <a:avLst/>
                  </a:prstGeom>
                  <a:blipFill>
                    <a:blip r:embed="rId11"/>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FD3C6BF-E60C-4D00-8806-E87DED0065E4}"/>
                      </a:ext>
                    </a:extLst>
                  </p:cNvPr>
                  <p:cNvSpPr txBox="1"/>
                  <p:nvPr/>
                </p:nvSpPr>
                <p:spPr>
                  <a:xfrm>
                    <a:off x="6426264" y="1401180"/>
                    <a:ext cx="1684926"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𝟏𝟏</m:t>
                          </m:r>
                        </m:oMath>
                      </m:oMathPara>
                    </a14:m>
                    <a:endParaRPr lang="zh-CN" altLang="en-US" sz="2000"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CFD3C6BF-E60C-4D00-8806-E87DED0065E4}"/>
                      </a:ext>
                    </a:extLst>
                  </p:cNvPr>
                  <p:cNvSpPr txBox="1">
                    <a:spLocks noRot="1" noChangeAspect="1" noMove="1" noResize="1" noEditPoints="1" noAdjustHandles="1" noChangeArrowheads="1" noChangeShapeType="1" noTextEdit="1"/>
                  </p:cNvSpPr>
                  <p:nvPr/>
                </p:nvSpPr>
                <p:spPr>
                  <a:xfrm>
                    <a:off x="6426264" y="1401180"/>
                    <a:ext cx="1684926" cy="307777"/>
                  </a:xfrm>
                  <a:prstGeom prst="rect">
                    <a:avLst/>
                  </a:prstGeom>
                  <a:blipFill>
                    <a:blip r:embed="rId12"/>
                    <a:stretch>
                      <a:fillRect l="-1083"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5CF3C25-1FB9-4D49-8887-4519097C8B09}"/>
                      </a:ext>
                    </a:extLst>
                  </p:cNvPr>
                  <p:cNvSpPr txBox="1"/>
                  <p:nvPr/>
                </p:nvSpPr>
                <p:spPr>
                  <a:xfrm>
                    <a:off x="8237971" y="1407207"/>
                    <a:ext cx="1530979"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𝟗</m:t>
                          </m:r>
                        </m:oMath>
                      </m:oMathPara>
                    </a14:m>
                    <a:endParaRPr lang="zh-CN" altLang="en-US" sz="2000"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95CF3C25-1FB9-4D49-8887-4519097C8B09}"/>
                      </a:ext>
                    </a:extLst>
                  </p:cNvPr>
                  <p:cNvSpPr txBox="1">
                    <a:spLocks noRot="1" noChangeAspect="1" noMove="1" noResize="1" noEditPoints="1" noAdjustHandles="1" noChangeArrowheads="1" noChangeShapeType="1" noTextEdit="1"/>
                  </p:cNvSpPr>
                  <p:nvPr/>
                </p:nvSpPr>
                <p:spPr>
                  <a:xfrm>
                    <a:off x="8237971" y="1407207"/>
                    <a:ext cx="1530979" cy="307777"/>
                  </a:xfrm>
                  <a:prstGeom prst="rect">
                    <a:avLst/>
                  </a:prstGeom>
                  <a:blipFill>
                    <a:blip r:embed="rId13"/>
                    <a:stretch>
                      <a:fillRect l="-797"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3DC4160-CAC5-409E-867A-938268F62067}"/>
                      </a:ext>
                    </a:extLst>
                  </p:cNvPr>
                  <p:cNvSpPr txBox="1"/>
                  <p:nvPr/>
                </p:nvSpPr>
                <p:spPr>
                  <a:xfrm>
                    <a:off x="9880962" y="1401179"/>
                    <a:ext cx="1591615"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𝟖</m:t>
                          </m:r>
                        </m:oMath>
                      </m:oMathPara>
                    </a14:m>
                    <a:endParaRPr lang="zh-CN" altLang="en-US" sz="2000"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C3DC4160-CAC5-409E-867A-938268F62067}"/>
                      </a:ext>
                    </a:extLst>
                  </p:cNvPr>
                  <p:cNvSpPr txBox="1">
                    <a:spLocks noRot="1" noChangeAspect="1" noMove="1" noResize="1" noEditPoints="1" noAdjustHandles="1" noChangeArrowheads="1" noChangeShapeType="1" noTextEdit="1"/>
                  </p:cNvSpPr>
                  <p:nvPr/>
                </p:nvSpPr>
                <p:spPr>
                  <a:xfrm>
                    <a:off x="9880962" y="1401179"/>
                    <a:ext cx="1591615" cy="307777"/>
                  </a:xfrm>
                  <a:prstGeom prst="rect">
                    <a:avLst/>
                  </a:prstGeom>
                  <a:blipFill>
                    <a:blip r:embed="rId14"/>
                    <a:stretch>
                      <a:fillRect b="-34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9C32A257-B537-4E93-B3AA-85C148BCCC6E}"/>
                    </a:ext>
                  </a:extLst>
                </p:cNvPr>
                <p:cNvSpPr txBox="1"/>
                <p:nvPr/>
              </p:nvSpPr>
              <p:spPr>
                <a:xfrm>
                  <a:off x="698975" y="959748"/>
                  <a:ext cx="3215183" cy="307777"/>
                </a:xfrm>
                <a:prstGeom prst="rect">
                  <a:avLst/>
                </a:prstGeom>
                <a:solidFill>
                  <a:schemeClr val="accent6">
                    <a:lumMod val="20000"/>
                    <a:lumOff val="80000"/>
                    <a:alpha val="50000"/>
                  </a:schemeClr>
                </a:solidFill>
              </p:spPr>
              <p:txBody>
                <a:bodyPr wrap="square" tIns="0" bIns="0"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计算机学报</a:t>
                  </a:r>
                  <a:r>
                    <a:rPr lang="en-US" altLang="zh-CN" sz="2000" b="1">
                      <a:solidFill>
                        <a:srgbClr val="002060"/>
                      </a:solidFill>
                      <a:latin typeface="楷体" panose="02010609060101010101" pitchFamily="49" charset="-122"/>
                      <a:ea typeface="楷体" panose="02010609060101010101" pitchFamily="49" charset="-122"/>
                    </a:rPr>
                    <a:t>》</a:t>
                  </a:r>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65" name="文本框 64">
                  <a:extLst>
                    <a:ext uri="{FF2B5EF4-FFF2-40B4-BE49-F238E27FC236}">
                      <a16:creationId xmlns:a16="http://schemas.microsoft.com/office/drawing/2014/main" id="{9C32A257-B537-4E93-B3AA-85C148BCCC6E}"/>
                    </a:ext>
                  </a:extLst>
                </p:cNvPr>
                <p:cNvSpPr txBox="1">
                  <a:spLocks noRot="1" noChangeAspect="1" noMove="1" noResize="1" noEditPoints="1" noAdjustHandles="1" noChangeArrowheads="1" noChangeShapeType="1" noTextEdit="1"/>
                </p:cNvSpPr>
                <p:nvPr/>
              </p:nvSpPr>
              <p:spPr>
                <a:xfrm>
                  <a:off x="698975" y="959748"/>
                  <a:ext cx="3215183" cy="307777"/>
                </a:xfrm>
                <a:prstGeom prst="rect">
                  <a:avLst/>
                </a:prstGeom>
                <a:blipFill>
                  <a:blip r:embed="rId15"/>
                  <a:stretch>
                    <a:fillRect t="-29412" r="-380" b="-45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31BDD6EE-1168-47E6-B90A-E6173FBA0793}"/>
                    </a:ext>
                  </a:extLst>
                </p:cNvPr>
                <p:cNvSpPr txBox="1"/>
                <p:nvPr/>
              </p:nvSpPr>
              <p:spPr>
                <a:xfrm>
                  <a:off x="4115848" y="960539"/>
                  <a:ext cx="2969107" cy="307777"/>
                </a:xfrm>
                <a:prstGeom prst="rect">
                  <a:avLst/>
                </a:prstGeom>
                <a:solidFill>
                  <a:schemeClr val="accent6">
                    <a:lumMod val="20000"/>
                    <a:lumOff val="80000"/>
                    <a:alpha val="50000"/>
                  </a:schemeClr>
                </a:solidFill>
              </p:spPr>
              <p:txBody>
                <a:bodyPr wrap="square" tIns="0" bIns="0"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软件学报</a:t>
                  </a:r>
                  <a:r>
                    <a:rPr lang="en-US" altLang="zh-CN" sz="2000" b="1">
                      <a:solidFill>
                        <a:srgbClr val="002060"/>
                      </a:solidFill>
                      <a:latin typeface="楷体" panose="02010609060101010101" pitchFamily="49" charset="-122"/>
                      <a:ea typeface="楷体" panose="02010609060101010101" pitchFamily="49" charset="-122"/>
                    </a:rPr>
                    <a:t>》</a:t>
                  </a:r>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66" name="文本框 65">
                  <a:extLst>
                    <a:ext uri="{FF2B5EF4-FFF2-40B4-BE49-F238E27FC236}">
                      <a16:creationId xmlns:a16="http://schemas.microsoft.com/office/drawing/2014/main" id="{31BDD6EE-1168-47E6-B90A-E6173FBA0793}"/>
                    </a:ext>
                  </a:extLst>
                </p:cNvPr>
                <p:cNvSpPr txBox="1">
                  <a:spLocks noRot="1" noChangeAspect="1" noMove="1" noResize="1" noEditPoints="1" noAdjustHandles="1" noChangeArrowheads="1" noChangeShapeType="1" noTextEdit="1"/>
                </p:cNvSpPr>
                <p:nvPr/>
              </p:nvSpPr>
              <p:spPr>
                <a:xfrm>
                  <a:off x="4115848" y="960539"/>
                  <a:ext cx="2969107" cy="307777"/>
                </a:xfrm>
                <a:prstGeom prst="rect">
                  <a:avLst/>
                </a:prstGeom>
                <a:blipFill>
                  <a:blip r:embed="rId16"/>
                  <a:stretch>
                    <a:fillRect t="-30000" r="-616" b="-4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11E7F7A3-92EA-4ED5-BB51-B9A0D2BE3FF5}"/>
                    </a:ext>
                  </a:extLst>
                </p:cNvPr>
                <p:cNvSpPr txBox="1"/>
                <p:nvPr/>
              </p:nvSpPr>
              <p:spPr>
                <a:xfrm>
                  <a:off x="7285067" y="954194"/>
                  <a:ext cx="4016654" cy="307777"/>
                </a:xfrm>
                <a:prstGeom prst="rect">
                  <a:avLst/>
                </a:prstGeom>
                <a:solidFill>
                  <a:schemeClr val="accent6">
                    <a:lumMod val="20000"/>
                    <a:lumOff val="80000"/>
                    <a:alpha val="50000"/>
                  </a:schemeClr>
                </a:solidFill>
              </p:spPr>
              <p:txBody>
                <a:bodyPr wrap="square" tIns="0" bIns="0"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𝑪</m:t>
                      </m:r>
                    </m:oMath>
                  </a14:m>
                  <a:r>
                    <a:rPr lang="zh-CN" altLang="en-US" sz="2000" b="1">
                      <a:solidFill>
                        <a:srgbClr val="002060"/>
                      </a:solidFill>
                      <a:latin typeface="楷体" panose="02010609060101010101" pitchFamily="49" charset="-122"/>
                      <a:ea typeface="楷体" panose="02010609060101010101" pitchFamily="49" charset="-122"/>
                    </a:rPr>
                    <a:t>：阅读过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计算机研究与发展</a:t>
                  </a:r>
                  <a:r>
                    <a:rPr lang="en-US" altLang="zh-CN" sz="2000" b="1">
                      <a:solidFill>
                        <a:srgbClr val="002060"/>
                      </a:solidFill>
                      <a:latin typeface="楷体" panose="02010609060101010101" pitchFamily="49" charset="-122"/>
                      <a:ea typeface="楷体" panose="02010609060101010101" pitchFamily="49" charset="-122"/>
                    </a:rPr>
                    <a:t>》</a:t>
                  </a:r>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67" name="文本框 66">
                  <a:extLst>
                    <a:ext uri="{FF2B5EF4-FFF2-40B4-BE49-F238E27FC236}">
                      <a16:creationId xmlns:a16="http://schemas.microsoft.com/office/drawing/2014/main" id="{11E7F7A3-92EA-4ED5-BB51-B9A0D2BE3FF5}"/>
                    </a:ext>
                  </a:extLst>
                </p:cNvPr>
                <p:cNvSpPr txBox="1">
                  <a:spLocks noRot="1" noChangeAspect="1" noMove="1" noResize="1" noEditPoints="1" noAdjustHandles="1" noChangeArrowheads="1" noChangeShapeType="1" noTextEdit="1"/>
                </p:cNvSpPr>
                <p:nvPr/>
              </p:nvSpPr>
              <p:spPr>
                <a:xfrm>
                  <a:off x="7285067" y="954194"/>
                  <a:ext cx="4016654" cy="307777"/>
                </a:xfrm>
                <a:prstGeom prst="rect">
                  <a:avLst/>
                </a:prstGeom>
                <a:blipFill>
                  <a:blip r:embed="rId17"/>
                  <a:stretch>
                    <a:fillRect t="-30000" b="-46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67648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组合 69">
            <a:extLst>
              <a:ext uri="{FF2B5EF4-FFF2-40B4-BE49-F238E27FC236}">
                <a16:creationId xmlns:a16="http://schemas.microsoft.com/office/drawing/2014/main" id="{990D7C88-D22D-4550-9C1F-EF44E171A21C}"/>
              </a:ext>
            </a:extLst>
          </p:cNvPr>
          <p:cNvGrpSpPr/>
          <p:nvPr/>
        </p:nvGrpSpPr>
        <p:grpSpPr>
          <a:xfrm>
            <a:off x="687913" y="1155639"/>
            <a:ext cx="10816171" cy="716438"/>
            <a:chOff x="698975" y="954194"/>
            <a:chExt cx="10816171" cy="716438"/>
          </a:xfrm>
        </p:grpSpPr>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09FF4BBC-CE2F-4B00-92AF-496CCD876F58}"/>
                    </a:ext>
                  </a:extLst>
                </p:cNvPr>
                <p:cNvSpPr txBox="1"/>
                <p:nvPr/>
              </p:nvSpPr>
              <p:spPr>
                <a:xfrm>
                  <a:off x="7285067" y="954194"/>
                  <a:ext cx="4016654" cy="307777"/>
                </a:xfrm>
                <a:prstGeom prst="rect">
                  <a:avLst/>
                </a:prstGeom>
                <a:solidFill>
                  <a:schemeClr val="accent6">
                    <a:lumMod val="20000"/>
                    <a:lumOff val="80000"/>
                    <a:alpha val="50000"/>
                  </a:schemeClr>
                </a:solidFill>
              </p:spPr>
              <p:txBody>
                <a:bodyPr wrap="square" tIns="0" bIns="0"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𝑪</m:t>
                      </m:r>
                    </m:oMath>
                  </a14:m>
                  <a:r>
                    <a:rPr lang="zh-CN" altLang="en-US" sz="2000" b="1">
                      <a:solidFill>
                        <a:srgbClr val="002060"/>
                      </a:solidFill>
                      <a:latin typeface="楷体" panose="02010609060101010101" pitchFamily="49" charset="-122"/>
                      <a:ea typeface="楷体" panose="02010609060101010101" pitchFamily="49" charset="-122"/>
                    </a:rPr>
                    <a:t>：阅读过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计算机研究与发展</a:t>
                  </a:r>
                  <a:r>
                    <a:rPr lang="en-US" altLang="zh-CN" sz="2000" b="1">
                      <a:solidFill>
                        <a:srgbClr val="002060"/>
                      </a:solidFill>
                      <a:latin typeface="楷体" panose="02010609060101010101" pitchFamily="49" charset="-122"/>
                      <a:ea typeface="楷体" panose="02010609060101010101" pitchFamily="49" charset="-122"/>
                    </a:rPr>
                    <a:t>》</a:t>
                  </a:r>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74" name="文本框 73">
                  <a:extLst>
                    <a:ext uri="{FF2B5EF4-FFF2-40B4-BE49-F238E27FC236}">
                      <a16:creationId xmlns:a16="http://schemas.microsoft.com/office/drawing/2014/main" id="{09FF4BBC-CE2F-4B00-92AF-496CCD876F58}"/>
                    </a:ext>
                  </a:extLst>
                </p:cNvPr>
                <p:cNvSpPr txBox="1">
                  <a:spLocks noRot="1" noChangeAspect="1" noMove="1" noResize="1" noEditPoints="1" noAdjustHandles="1" noChangeArrowheads="1" noChangeShapeType="1" noTextEdit="1"/>
                </p:cNvSpPr>
                <p:nvPr/>
              </p:nvSpPr>
              <p:spPr>
                <a:xfrm>
                  <a:off x="7285067" y="954194"/>
                  <a:ext cx="4016654" cy="307777"/>
                </a:xfrm>
                <a:prstGeom prst="rect">
                  <a:avLst/>
                </a:prstGeom>
                <a:blipFill>
                  <a:blip r:embed="rId2"/>
                  <a:stretch>
                    <a:fillRect t="-30000" b="-46000"/>
                  </a:stretch>
                </a:blipFill>
              </p:spPr>
              <p:txBody>
                <a:bodyPr/>
                <a:lstStyle/>
                <a:p>
                  <a:r>
                    <a:rPr lang="zh-CN" altLang="en-US">
                      <a:noFill/>
                    </a:rPr>
                    <a:t> </a:t>
                  </a:r>
                </a:p>
              </p:txBody>
            </p:sp>
          </mc:Fallback>
        </mc:AlternateContent>
        <p:grpSp>
          <p:nvGrpSpPr>
            <p:cNvPr id="71" name="组合 70">
              <a:extLst>
                <a:ext uri="{FF2B5EF4-FFF2-40B4-BE49-F238E27FC236}">
                  <a16:creationId xmlns:a16="http://schemas.microsoft.com/office/drawing/2014/main" id="{D7ED05C8-C681-49FA-8DCD-5479F691B63B}"/>
                </a:ext>
              </a:extLst>
            </p:cNvPr>
            <p:cNvGrpSpPr/>
            <p:nvPr/>
          </p:nvGrpSpPr>
          <p:grpSpPr>
            <a:xfrm>
              <a:off x="698976" y="1347982"/>
              <a:ext cx="10816170" cy="322650"/>
              <a:chOff x="656407" y="1392334"/>
              <a:chExt cx="10816170" cy="322650"/>
            </a:xfrm>
          </p:grpSpPr>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E3BB3322-066C-4006-9A5D-DC797C33480F}"/>
                      </a:ext>
                    </a:extLst>
                  </p:cNvPr>
                  <p:cNvSpPr txBox="1"/>
                  <p:nvPr/>
                </p:nvSpPr>
                <p:spPr>
                  <a:xfrm>
                    <a:off x="656407" y="1396010"/>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𝑼</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𝟔𝟎</m:t>
                          </m:r>
                        </m:oMath>
                      </m:oMathPara>
                    </a14:m>
                    <a:endParaRPr lang="zh-CN" altLang="en-US" sz="2000" b="1">
                      <a:solidFill>
                        <a:schemeClr val="accent2">
                          <a:lumMod val="50000"/>
                        </a:schemeClr>
                      </a:solidFill>
                    </a:endParaRPr>
                  </a:p>
                </p:txBody>
              </p:sp>
            </mc:Choice>
            <mc:Fallback xmlns="">
              <p:sp>
                <p:nvSpPr>
                  <p:cNvPr id="75" name="文本框 74">
                    <a:extLst>
                      <a:ext uri="{FF2B5EF4-FFF2-40B4-BE49-F238E27FC236}">
                        <a16:creationId xmlns:a16="http://schemas.microsoft.com/office/drawing/2014/main" id="{E3BB3322-066C-4006-9A5D-DC797C33480F}"/>
                      </a:ext>
                    </a:extLst>
                  </p:cNvPr>
                  <p:cNvSpPr txBox="1">
                    <a:spLocks noRot="1" noChangeAspect="1" noMove="1" noResize="1" noEditPoints="1" noAdjustHandles="1" noChangeArrowheads="1" noChangeShapeType="1" noTextEdit="1"/>
                  </p:cNvSpPr>
                  <p:nvPr/>
                </p:nvSpPr>
                <p:spPr>
                  <a:xfrm>
                    <a:off x="656407" y="1396010"/>
                    <a:ext cx="1315684" cy="307777"/>
                  </a:xfrm>
                  <a:prstGeom prst="rect">
                    <a:avLst/>
                  </a:prstGeom>
                  <a:blipFill>
                    <a:blip r:embed="rId3"/>
                    <a:stretch>
                      <a:fillRect l="-926"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07014594-E996-4CD7-B487-FF5B2714358C}"/>
                      </a:ext>
                    </a:extLst>
                  </p:cNvPr>
                  <p:cNvSpPr txBox="1"/>
                  <p:nvPr/>
                </p:nvSpPr>
                <p:spPr>
                  <a:xfrm>
                    <a:off x="2098871" y="1396009"/>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𝟐𝟓</m:t>
                          </m:r>
                        </m:oMath>
                      </m:oMathPara>
                    </a14:m>
                    <a:endParaRPr lang="zh-CN" altLang="en-US" sz="2000" b="1">
                      <a:solidFill>
                        <a:schemeClr val="accent2">
                          <a:lumMod val="50000"/>
                        </a:schemeClr>
                      </a:solidFill>
                    </a:endParaRPr>
                  </a:p>
                </p:txBody>
              </p:sp>
            </mc:Choice>
            <mc:Fallback xmlns="">
              <p:sp>
                <p:nvSpPr>
                  <p:cNvPr id="76" name="文本框 75">
                    <a:extLst>
                      <a:ext uri="{FF2B5EF4-FFF2-40B4-BE49-F238E27FC236}">
                        <a16:creationId xmlns:a16="http://schemas.microsoft.com/office/drawing/2014/main" id="{07014594-E996-4CD7-B487-FF5B2714358C}"/>
                      </a:ext>
                    </a:extLst>
                  </p:cNvPr>
                  <p:cNvSpPr txBox="1">
                    <a:spLocks noRot="1" noChangeAspect="1" noMove="1" noResize="1" noEditPoints="1" noAdjustHandles="1" noChangeArrowheads="1" noChangeShapeType="1" noTextEdit="1"/>
                  </p:cNvSpPr>
                  <p:nvPr/>
                </p:nvSpPr>
                <p:spPr>
                  <a:xfrm>
                    <a:off x="2098871" y="1396009"/>
                    <a:ext cx="1315684" cy="307777"/>
                  </a:xfrm>
                  <a:prstGeom prst="rect">
                    <a:avLst/>
                  </a:prstGeom>
                  <a:blipFill>
                    <a:blip r:embed="rId4"/>
                    <a:stretch>
                      <a:fillRect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A9D90DD0-5F3C-446E-8F05-B687C348B7B9}"/>
                      </a:ext>
                    </a:extLst>
                  </p:cNvPr>
                  <p:cNvSpPr txBox="1"/>
                  <p:nvPr/>
                </p:nvSpPr>
                <p:spPr>
                  <a:xfrm>
                    <a:off x="3541335" y="1398437"/>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𝟐𝟔</m:t>
                          </m:r>
                        </m:oMath>
                      </m:oMathPara>
                    </a14:m>
                    <a:endParaRPr lang="zh-CN" altLang="en-US" sz="2000" b="1">
                      <a:solidFill>
                        <a:schemeClr val="accent2">
                          <a:lumMod val="50000"/>
                        </a:schemeClr>
                      </a:solidFill>
                    </a:endParaRPr>
                  </a:p>
                </p:txBody>
              </p:sp>
            </mc:Choice>
            <mc:Fallback xmlns="">
              <p:sp>
                <p:nvSpPr>
                  <p:cNvPr id="77" name="文本框 76">
                    <a:extLst>
                      <a:ext uri="{FF2B5EF4-FFF2-40B4-BE49-F238E27FC236}">
                        <a16:creationId xmlns:a16="http://schemas.microsoft.com/office/drawing/2014/main" id="{A9D90DD0-5F3C-446E-8F05-B687C348B7B9}"/>
                      </a:ext>
                    </a:extLst>
                  </p:cNvPr>
                  <p:cNvSpPr txBox="1">
                    <a:spLocks noRot="1" noChangeAspect="1" noMove="1" noResize="1" noEditPoints="1" noAdjustHandles="1" noChangeArrowheads="1" noChangeShapeType="1" noTextEdit="1"/>
                  </p:cNvSpPr>
                  <p:nvPr/>
                </p:nvSpPr>
                <p:spPr>
                  <a:xfrm>
                    <a:off x="3541335" y="1398437"/>
                    <a:ext cx="1315684" cy="307777"/>
                  </a:xfrm>
                  <a:prstGeom prst="rect">
                    <a:avLst/>
                  </a:prstGeom>
                  <a:blipFill>
                    <a:blip r:embed="rId5"/>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09BB9924-2F89-4001-ACF1-F159076B001C}"/>
                      </a:ext>
                    </a:extLst>
                  </p:cNvPr>
                  <p:cNvSpPr txBox="1"/>
                  <p:nvPr/>
                </p:nvSpPr>
                <p:spPr>
                  <a:xfrm>
                    <a:off x="4983799" y="1392334"/>
                    <a:ext cx="1315684"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𝟐𝟔</m:t>
                          </m:r>
                        </m:oMath>
                      </m:oMathPara>
                    </a14:m>
                    <a:endParaRPr lang="zh-CN" altLang="en-US" sz="2000" b="1">
                      <a:solidFill>
                        <a:schemeClr val="accent2">
                          <a:lumMod val="50000"/>
                        </a:schemeClr>
                      </a:solidFill>
                    </a:endParaRPr>
                  </a:p>
                </p:txBody>
              </p:sp>
            </mc:Choice>
            <mc:Fallback xmlns="">
              <p:sp>
                <p:nvSpPr>
                  <p:cNvPr id="78" name="文本框 77">
                    <a:extLst>
                      <a:ext uri="{FF2B5EF4-FFF2-40B4-BE49-F238E27FC236}">
                        <a16:creationId xmlns:a16="http://schemas.microsoft.com/office/drawing/2014/main" id="{09BB9924-2F89-4001-ACF1-F159076B001C}"/>
                      </a:ext>
                    </a:extLst>
                  </p:cNvPr>
                  <p:cNvSpPr txBox="1">
                    <a:spLocks noRot="1" noChangeAspect="1" noMove="1" noResize="1" noEditPoints="1" noAdjustHandles="1" noChangeArrowheads="1" noChangeShapeType="1" noTextEdit="1"/>
                  </p:cNvSpPr>
                  <p:nvPr/>
                </p:nvSpPr>
                <p:spPr>
                  <a:xfrm>
                    <a:off x="4983799" y="1392334"/>
                    <a:ext cx="1315684" cy="307777"/>
                  </a:xfrm>
                  <a:prstGeom prst="rect">
                    <a:avLst/>
                  </a:prstGeom>
                  <a:blipFill>
                    <a:blip r:embed="rId6"/>
                    <a:stretch>
                      <a:fillRect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B5C5DF81-5234-4EBE-8099-E3318659F485}"/>
                      </a:ext>
                    </a:extLst>
                  </p:cNvPr>
                  <p:cNvSpPr txBox="1"/>
                  <p:nvPr/>
                </p:nvSpPr>
                <p:spPr>
                  <a:xfrm>
                    <a:off x="6426264" y="1401180"/>
                    <a:ext cx="1684926"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𝟏𝟏</m:t>
                          </m:r>
                        </m:oMath>
                      </m:oMathPara>
                    </a14:m>
                    <a:endParaRPr lang="zh-CN" altLang="en-US" sz="2000" b="1">
                      <a:solidFill>
                        <a:schemeClr val="accent2">
                          <a:lumMod val="50000"/>
                        </a:schemeClr>
                      </a:solidFill>
                    </a:endParaRPr>
                  </a:p>
                </p:txBody>
              </p:sp>
            </mc:Choice>
            <mc:Fallback xmlns="">
              <p:sp>
                <p:nvSpPr>
                  <p:cNvPr id="79" name="文本框 78">
                    <a:extLst>
                      <a:ext uri="{FF2B5EF4-FFF2-40B4-BE49-F238E27FC236}">
                        <a16:creationId xmlns:a16="http://schemas.microsoft.com/office/drawing/2014/main" id="{B5C5DF81-5234-4EBE-8099-E3318659F485}"/>
                      </a:ext>
                    </a:extLst>
                  </p:cNvPr>
                  <p:cNvSpPr txBox="1">
                    <a:spLocks noRot="1" noChangeAspect="1" noMove="1" noResize="1" noEditPoints="1" noAdjustHandles="1" noChangeArrowheads="1" noChangeShapeType="1" noTextEdit="1"/>
                  </p:cNvSpPr>
                  <p:nvPr/>
                </p:nvSpPr>
                <p:spPr>
                  <a:xfrm>
                    <a:off x="6426264" y="1401180"/>
                    <a:ext cx="1684926" cy="307777"/>
                  </a:xfrm>
                  <a:prstGeom prst="rect">
                    <a:avLst/>
                  </a:prstGeom>
                  <a:blipFill>
                    <a:blip r:embed="rId7"/>
                    <a:stretch>
                      <a:fillRect l="-1083"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8156BF5A-C29F-4077-8906-DC392B1BB0E1}"/>
                      </a:ext>
                    </a:extLst>
                  </p:cNvPr>
                  <p:cNvSpPr txBox="1"/>
                  <p:nvPr/>
                </p:nvSpPr>
                <p:spPr>
                  <a:xfrm>
                    <a:off x="8237971" y="1407207"/>
                    <a:ext cx="1530979"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𝟗</m:t>
                          </m:r>
                        </m:oMath>
                      </m:oMathPara>
                    </a14:m>
                    <a:endParaRPr lang="zh-CN" altLang="en-US" sz="2000" b="1">
                      <a:solidFill>
                        <a:schemeClr val="accent2">
                          <a:lumMod val="50000"/>
                        </a:schemeClr>
                      </a:solidFill>
                    </a:endParaRPr>
                  </a:p>
                </p:txBody>
              </p:sp>
            </mc:Choice>
            <mc:Fallback xmlns="">
              <p:sp>
                <p:nvSpPr>
                  <p:cNvPr id="80" name="文本框 79">
                    <a:extLst>
                      <a:ext uri="{FF2B5EF4-FFF2-40B4-BE49-F238E27FC236}">
                        <a16:creationId xmlns:a16="http://schemas.microsoft.com/office/drawing/2014/main" id="{8156BF5A-C29F-4077-8906-DC392B1BB0E1}"/>
                      </a:ext>
                    </a:extLst>
                  </p:cNvPr>
                  <p:cNvSpPr txBox="1">
                    <a:spLocks noRot="1" noChangeAspect="1" noMove="1" noResize="1" noEditPoints="1" noAdjustHandles="1" noChangeArrowheads="1" noChangeShapeType="1" noTextEdit="1"/>
                  </p:cNvSpPr>
                  <p:nvPr/>
                </p:nvSpPr>
                <p:spPr>
                  <a:xfrm>
                    <a:off x="8237971" y="1407207"/>
                    <a:ext cx="1530979" cy="307777"/>
                  </a:xfrm>
                  <a:prstGeom prst="rect">
                    <a:avLst/>
                  </a:prstGeom>
                  <a:blipFill>
                    <a:blip r:embed="rId8"/>
                    <a:stretch>
                      <a:fillRect l="-797" b="-3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FE35E877-946C-425A-8F30-81D3D1542D0E}"/>
                      </a:ext>
                    </a:extLst>
                  </p:cNvPr>
                  <p:cNvSpPr txBox="1"/>
                  <p:nvPr/>
                </p:nvSpPr>
                <p:spPr>
                  <a:xfrm>
                    <a:off x="9880962" y="1401179"/>
                    <a:ext cx="1591615" cy="307777"/>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𝟖</m:t>
                          </m:r>
                        </m:oMath>
                      </m:oMathPara>
                    </a14:m>
                    <a:endParaRPr lang="zh-CN" altLang="en-US" sz="2000" b="1">
                      <a:solidFill>
                        <a:schemeClr val="accent2">
                          <a:lumMod val="50000"/>
                        </a:schemeClr>
                      </a:solidFill>
                    </a:endParaRPr>
                  </a:p>
                </p:txBody>
              </p:sp>
            </mc:Choice>
            <mc:Fallback xmlns="">
              <p:sp>
                <p:nvSpPr>
                  <p:cNvPr id="81" name="文本框 80">
                    <a:extLst>
                      <a:ext uri="{FF2B5EF4-FFF2-40B4-BE49-F238E27FC236}">
                        <a16:creationId xmlns:a16="http://schemas.microsoft.com/office/drawing/2014/main" id="{FE35E877-946C-425A-8F30-81D3D1542D0E}"/>
                      </a:ext>
                    </a:extLst>
                  </p:cNvPr>
                  <p:cNvSpPr txBox="1">
                    <a:spLocks noRot="1" noChangeAspect="1" noMove="1" noResize="1" noEditPoints="1" noAdjustHandles="1" noChangeArrowheads="1" noChangeShapeType="1" noTextEdit="1"/>
                  </p:cNvSpPr>
                  <p:nvPr/>
                </p:nvSpPr>
                <p:spPr>
                  <a:xfrm>
                    <a:off x="9880962" y="1401179"/>
                    <a:ext cx="1591615" cy="307777"/>
                  </a:xfrm>
                  <a:prstGeom prst="rect">
                    <a:avLst/>
                  </a:prstGeom>
                  <a:blipFill>
                    <a:blip r:embed="rId9"/>
                    <a:stretch>
                      <a:fillRect b="-34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4EE64110-B2D7-44A3-9400-406E130FB424}"/>
                    </a:ext>
                  </a:extLst>
                </p:cNvPr>
                <p:cNvSpPr txBox="1"/>
                <p:nvPr/>
              </p:nvSpPr>
              <p:spPr>
                <a:xfrm>
                  <a:off x="698975" y="959748"/>
                  <a:ext cx="3215183" cy="307777"/>
                </a:xfrm>
                <a:prstGeom prst="rect">
                  <a:avLst/>
                </a:prstGeom>
                <a:solidFill>
                  <a:schemeClr val="accent6">
                    <a:lumMod val="20000"/>
                    <a:lumOff val="80000"/>
                    <a:alpha val="50000"/>
                  </a:schemeClr>
                </a:solidFill>
              </p:spPr>
              <p:txBody>
                <a:bodyPr wrap="square" tIns="0" bIns="0"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a:solidFill>
                        <a:srgbClr val="002060"/>
                      </a:solidFill>
                      <a:latin typeface="楷体" panose="02010609060101010101" pitchFamily="49" charset="-122"/>
                      <a:ea typeface="楷体" panose="02010609060101010101" pitchFamily="49" charset="-122"/>
                    </a:rPr>
                    <a:t>：阅读过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计算机学报</a:t>
                  </a:r>
                  <a:r>
                    <a:rPr lang="en-US" altLang="zh-CN" sz="2000" b="1">
                      <a:solidFill>
                        <a:srgbClr val="002060"/>
                      </a:solidFill>
                      <a:latin typeface="楷体" panose="02010609060101010101" pitchFamily="49" charset="-122"/>
                      <a:ea typeface="楷体" panose="02010609060101010101" pitchFamily="49" charset="-122"/>
                    </a:rPr>
                    <a:t>》</a:t>
                  </a:r>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72" name="文本框 71">
                  <a:extLst>
                    <a:ext uri="{FF2B5EF4-FFF2-40B4-BE49-F238E27FC236}">
                      <a16:creationId xmlns:a16="http://schemas.microsoft.com/office/drawing/2014/main" id="{4EE64110-B2D7-44A3-9400-406E130FB424}"/>
                    </a:ext>
                  </a:extLst>
                </p:cNvPr>
                <p:cNvSpPr txBox="1">
                  <a:spLocks noRot="1" noChangeAspect="1" noMove="1" noResize="1" noEditPoints="1" noAdjustHandles="1" noChangeArrowheads="1" noChangeShapeType="1" noTextEdit="1"/>
                </p:cNvSpPr>
                <p:nvPr/>
              </p:nvSpPr>
              <p:spPr>
                <a:xfrm>
                  <a:off x="698975" y="959748"/>
                  <a:ext cx="3215183" cy="307777"/>
                </a:xfrm>
                <a:prstGeom prst="rect">
                  <a:avLst/>
                </a:prstGeom>
                <a:blipFill>
                  <a:blip r:embed="rId10"/>
                  <a:stretch>
                    <a:fillRect t="-29412" r="-380" b="-45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E0FB6862-89F2-406D-9F71-6CEA7F2C9207}"/>
                    </a:ext>
                  </a:extLst>
                </p:cNvPr>
                <p:cNvSpPr txBox="1"/>
                <p:nvPr/>
              </p:nvSpPr>
              <p:spPr>
                <a:xfrm>
                  <a:off x="4115848" y="960539"/>
                  <a:ext cx="2969107" cy="307777"/>
                </a:xfrm>
                <a:prstGeom prst="rect">
                  <a:avLst/>
                </a:prstGeom>
                <a:solidFill>
                  <a:schemeClr val="accent6">
                    <a:lumMod val="20000"/>
                    <a:lumOff val="80000"/>
                    <a:alpha val="50000"/>
                  </a:schemeClr>
                </a:solidFill>
              </p:spPr>
              <p:txBody>
                <a:bodyPr wrap="square" tIns="0" bIns="0" rtlCol="0">
                  <a:spAutoFit/>
                </a:bodyPr>
                <a:lstStyle/>
                <a:p>
                  <a14:m>
                    <m:oMath xmlns:m="http://schemas.openxmlformats.org/officeDocument/2006/math">
                      <m:r>
                        <a:rPr lang="en-US" altLang="zh-CN" sz="2000" b="1" i="1" smtClean="0">
                          <a:solidFill>
                            <a:srgbClr val="002060"/>
                          </a:solidFill>
                          <a:latin typeface="Cambria Math" panose="02040503050406030204" pitchFamily="18" charset="0"/>
                        </a:rPr>
                        <m:t>𝑩</m:t>
                      </m:r>
                    </m:oMath>
                  </a14:m>
                  <a:r>
                    <a:rPr lang="zh-CN" altLang="en-US" sz="2000" b="1">
                      <a:solidFill>
                        <a:srgbClr val="002060"/>
                      </a:solidFill>
                      <a:latin typeface="楷体" panose="02010609060101010101" pitchFamily="49" charset="-122"/>
                      <a:ea typeface="楷体" panose="02010609060101010101" pitchFamily="49" charset="-122"/>
                    </a:rPr>
                    <a:t>：阅读过</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软件学报</a:t>
                  </a:r>
                  <a:r>
                    <a:rPr lang="en-US" altLang="zh-CN" sz="2000" b="1">
                      <a:solidFill>
                        <a:srgbClr val="002060"/>
                      </a:solidFill>
                      <a:latin typeface="楷体" panose="02010609060101010101" pitchFamily="49" charset="-122"/>
                      <a:ea typeface="楷体" panose="02010609060101010101" pitchFamily="49" charset="-122"/>
                    </a:rPr>
                    <a:t>》</a:t>
                  </a:r>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73" name="文本框 72">
                  <a:extLst>
                    <a:ext uri="{FF2B5EF4-FFF2-40B4-BE49-F238E27FC236}">
                      <a16:creationId xmlns:a16="http://schemas.microsoft.com/office/drawing/2014/main" id="{E0FB6862-89F2-406D-9F71-6CEA7F2C9207}"/>
                    </a:ext>
                  </a:extLst>
                </p:cNvPr>
                <p:cNvSpPr txBox="1">
                  <a:spLocks noRot="1" noChangeAspect="1" noMove="1" noResize="1" noEditPoints="1" noAdjustHandles="1" noChangeArrowheads="1" noChangeShapeType="1" noTextEdit="1"/>
                </p:cNvSpPr>
                <p:nvPr/>
              </p:nvSpPr>
              <p:spPr>
                <a:xfrm>
                  <a:off x="4115848" y="960539"/>
                  <a:ext cx="2969107" cy="307777"/>
                </a:xfrm>
                <a:prstGeom prst="rect">
                  <a:avLst/>
                </a:prstGeom>
                <a:blipFill>
                  <a:blip r:embed="rId11"/>
                  <a:stretch>
                    <a:fillRect t="-30000" r="-616" b="-4600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D579C2EC-A016-4E29-833F-3AD0B574EC99}"/>
                  </a:ext>
                </a:extLst>
              </p:cNvPr>
              <p:cNvSpPr txBox="1"/>
              <p:nvPr/>
            </p:nvSpPr>
            <p:spPr>
              <a:xfrm>
                <a:off x="698976" y="4076441"/>
                <a:ext cx="10163694" cy="442685"/>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tx2">
                        <a:lumMod val="50000"/>
                      </a:schemeClr>
                    </a:solidFill>
                  </a:rPr>
                  <a:t>只阅读过</a:t>
                </a:r>
                <a:r>
                  <a:rPr lang="en-US" altLang="zh-CN" sz="2000" b="1">
                    <a:solidFill>
                      <a:schemeClr val="tx2">
                        <a:lumMod val="50000"/>
                      </a:schemeClr>
                    </a:solidFill>
                  </a:rPr>
                  <a:t>《</a:t>
                </a:r>
                <a:r>
                  <a:rPr lang="zh-CN" altLang="en-US" sz="2000" b="1">
                    <a:solidFill>
                      <a:schemeClr val="tx2">
                        <a:lumMod val="50000"/>
                      </a:schemeClr>
                    </a:solidFill>
                  </a:rPr>
                  <a:t>计算机学报</a:t>
                </a:r>
                <a:r>
                  <a:rPr lang="en-US" altLang="zh-CN" sz="2000" b="1">
                    <a:solidFill>
                      <a:schemeClr val="tx2">
                        <a:lumMod val="50000"/>
                      </a:schemeClr>
                    </a:solidFill>
                  </a:rPr>
                  <a:t>》</a:t>
                </a:r>
                <a:r>
                  <a:rPr lang="zh-CN" altLang="en-US" sz="2000" b="1">
                    <a:solidFill>
                      <a:schemeClr val="tx2">
                        <a:lumMod val="50000"/>
                      </a:schemeClr>
                    </a:solidFill>
                  </a:rPr>
                  <a:t>的学生集合是</a:t>
                </a:r>
                <a14:m>
                  <m:oMath xmlns:m="http://schemas.openxmlformats.org/officeDocument/2006/math">
                    <m:r>
                      <a:rPr lang="en-US" altLang="zh-CN" sz="2000" b="1" i="0"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𝑩</m:t>
                        </m:r>
                      </m:e>
                    </m:ba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𝑪</m:t>
                        </m:r>
                      </m:e>
                    </m:ba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oMath>
                </a14:m>
                <a:r>
                  <a:rPr lang="zh-CN" altLang="en-US" sz="2000" b="1" i="0">
                    <a:solidFill>
                      <a:srgbClr val="C00000"/>
                    </a:solidFill>
                    <a:latin typeface="+mj-lt"/>
                  </a:rPr>
                  <a:t>且</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𝑩</m:t>
                        </m:r>
                      </m:e>
                    </m:ba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𝑪</m:t>
                        </m:r>
                      </m:e>
                    </m:bar>
                    <m:r>
                      <a:rPr lang="en-US" altLang="zh-CN" sz="2000" b="1" i="1" smtClean="0">
                        <a:solidFill>
                          <a:srgbClr val="C00000"/>
                        </a:solidFill>
                        <a:latin typeface="Cambria Math" panose="02040503050406030204" pitchFamily="18" charset="0"/>
                      </a:rPr>
                      <m:t>|</m:t>
                    </m:r>
                    <m:r>
                      <a:rPr lang="en-US" altLang="zh-CN" sz="2000" b="1" i="0" smtClean="0">
                        <a:solidFill>
                          <a:srgbClr val="C00000"/>
                        </a:solidFill>
                        <a:latin typeface="Cambria Math" panose="02040503050406030204" pitchFamily="18" charset="0"/>
                      </a:rPr>
                      <m:t>=      </m:t>
                    </m:r>
                    <m:r>
                      <a:rPr lang="en-US" altLang="zh-CN" sz="2000" b="1" i="0" smtClean="0">
                        <a:solidFill>
                          <a:srgbClr val="C00000"/>
                        </a:solidFill>
                        <a:latin typeface="Cambria Math" panose="02040503050406030204" pitchFamily="18" charset="0"/>
                      </a:rPr>
                      <m:t>𝟖</m:t>
                    </m:r>
                    <m:r>
                      <a:rPr lang="en-US" altLang="zh-CN" sz="2000" b="1" i="0" smtClean="0">
                        <a:solidFill>
                          <a:srgbClr val="C00000"/>
                        </a:solidFill>
                        <a:latin typeface="Cambria Math" panose="02040503050406030204" pitchFamily="18" charset="0"/>
                      </a:rPr>
                      <m:t>        </m:t>
                    </m:r>
                  </m:oMath>
                </a14:m>
                <a:r>
                  <a:rPr lang="zh-CN" altLang="en-US" sz="2000" b="1">
                    <a:solidFill>
                      <a:schemeClr val="tx2">
                        <a:lumMod val="50000"/>
                      </a:schemeClr>
                    </a:solidFill>
                  </a:rPr>
                  <a:t>。</a:t>
                </a:r>
              </a:p>
            </p:txBody>
          </p:sp>
        </mc:Choice>
        <mc:Fallback xmlns="">
          <p:sp>
            <p:nvSpPr>
              <p:cNvPr id="66" name="文本框 65">
                <a:extLst>
                  <a:ext uri="{FF2B5EF4-FFF2-40B4-BE49-F238E27FC236}">
                    <a16:creationId xmlns:a16="http://schemas.microsoft.com/office/drawing/2014/main" id="{D579C2EC-A016-4E29-833F-3AD0B574EC99}"/>
                  </a:ext>
                </a:extLst>
              </p:cNvPr>
              <p:cNvSpPr txBox="1">
                <a:spLocks noRot="1" noChangeAspect="1" noMove="1" noResize="1" noEditPoints="1" noAdjustHandles="1" noChangeArrowheads="1" noChangeShapeType="1" noTextEdit="1"/>
              </p:cNvSpPr>
              <p:nvPr/>
            </p:nvSpPr>
            <p:spPr>
              <a:xfrm>
                <a:off x="698976" y="4076441"/>
                <a:ext cx="10163694" cy="442685"/>
              </a:xfrm>
              <a:prstGeom prst="rect">
                <a:avLst/>
              </a:prstGeom>
              <a:blipFill>
                <a:blip r:embed="rId12"/>
                <a:stretch>
                  <a:fillRect l="-660" r="-600" b="-2361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容斥原理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36</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容斥原理综合运用练习</a:t>
            </a:r>
          </a:p>
        </p:txBody>
      </p:sp>
      <mc:AlternateContent xmlns:mc="http://schemas.openxmlformats.org/markup-compatibility/2006" xmlns:a14="http://schemas.microsoft.com/office/drawing/2010/main">
        <mc:Choice Requires="a14">
          <p:graphicFrame>
            <p:nvGraphicFramePr>
              <p:cNvPr id="35" name="表格 34">
                <a:extLst>
                  <a:ext uri="{FF2B5EF4-FFF2-40B4-BE49-F238E27FC236}">
                    <a16:creationId xmlns:a16="http://schemas.microsoft.com/office/drawing/2014/main" id="{0C88C404-6184-407E-A134-34E931A90673}"/>
                  </a:ext>
                </a:extLst>
              </p:cNvPr>
              <p:cNvGraphicFramePr>
                <a:graphicFrameLocks noGrp="1"/>
              </p:cNvGraphicFramePr>
              <p:nvPr>
                <p:extLst>
                  <p:ext uri="{D42A27DB-BD31-4B8C-83A1-F6EECF244321}">
                    <p14:modId xmlns:p14="http://schemas.microsoft.com/office/powerpoint/2010/main" val="3685924397"/>
                  </p:ext>
                </p:extLst>
              </p:nvPr>
            </p:nvGraphicFramePr>
            <p:xfrm>
              <a:off x="1414740" y="5199656"/>
              <a:ext cx="9362520" cy="864362"/>
            </p:xfrm>
            <a:graphic>
              <a:graphicData uri="http://schemas.openxmlformats.org/drawingml/2006/table">
                <a:tbl>
                  <a:tblPr>
                    <a:tableStyleId>{5C22544A-7EE6-4342-B048-85BDC9FD1C3A}</a:tableStyleId>
                  </a:tblPr>
                  <a:tblGrid>
                    <a:gridCol w="2340630">
                      <a:extLst>
                        <a:ext uri="{9D8B030D-6E8A-4147-A177-3AD203B41FA5}">
                          <a16:colId xmlns:a16="http://schemas.microsoft.com/office/drawing/2014/main" val="2154442432"/>
                        </a:ext>
                      </a:extLst>
                    </a:gridCol>
                    <a:gridCol w="2340630">
                      <a:extLst>
                        <a:ext uri="{9D8B030D-6E8A-4147-A177-3AD203B41FA5}">
                          <a16:colId xmlns:a16="http://schemas.microsoft.com/office/drawing/2014/main" val="355960408"/>
                        </a:ext>
                      </a:extLst>
                    </a:gridCol>
                    <a:gridCol w="2340630">
                      <a:extLst>
                        <a:ext uri="{9D8B030D-6E8A-4147-A177-3AD203B41FA5}">
                          <a16:colId xmlns:a16="http://schemas.microsoft.com/office/drawing/2014/main" val="3938278601"/>
                        </a:ext>
                      </a:extLst>
                    </a:gridCol>
                    <a:gridCol w="2340630">
                      <a:extLst>
                        <a:ext uri="{9D8B030D-6E8A-4147-A177-3AD203B41FA5}">
                          <a16:colId xmlns:a16="http://schemas.microsoft.com/office/drawing/2014/main" val="3697040297"/>
                        </a:ext>
                      </a:extLst>
                    </a:gridCol>
                  </a:tblGrid>
                  <a:tr h="294065">
                    <a:tc>
                      <a:txBody>
                        <a:bodyPr/>
                        <a:lstStyle/>
                        <a:p>
                          <a:pPr algn="l"/>
                          <a:r>
                            <a:rPr lang="en-US" altLang="zh-CN" sz="2000" b="1">
                              <a:solidFill>
                                <a:srgbClr val="C00000"/>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C.  </a:t>
                          </a:r>
                          <a14:m>
                            <m:oMath xmlns:m="http://schemas.openxmlformats.org/officeDocument/2006/math">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D.  </a:t>
                          </a:r>
                          <a14:m>
                            <m:oMath xmlns:m="http://schemas.openxmlformats.org/officeDocument/2006/math">
                              <m:bar>
                                <m:barPr>
                                  <m:pos m:val="top"/>
                                  <m:ctrlPr>
                                    <a:rPr lang="en-US" altLang="zh-CN" sz="2000" b="1" i="1" kern="1200" smtClean="0">
                                      <a:solidFill>
                                        <a:schemeClr val="accent2">
                                          <a:lumMod val="50000"/>
                                        </a:schemeClr>
                                      </a:solidFill>
                                      <a:latin typeface="Cambria Math" panose="02040503050406030204" pitchFamily="18" charset="0"/>
                                      <a:ea typeface="+mn-ea"/>
                                      <a:cs typeface="+mn-cs"/>
                                    </a:rPr>
                                  </m:ctrlPr>
                                </m:barPr>
                                <m:e>
                                  <m:r>
                                    <a:rPr lang="en-US" altLang="zh-CN" sz="2000" b="1" i="1" kern="1200" smtClean="0">
                                      <a:solidFill>
                                        <a:schemeClr val="accent2">
                                          <a:lumMod val="50000"/>
                                        </a:schemeClr>
                                      </a:solidFill>
                                      <a:latin typeface="Cambria Math" panose="02040503050406030204" pitchFamily="18" charset="0"/>
                                      <a:ea typeface="+mn-ea"/>
                                      <a:cs typeface="+mn-cs"/>
                                    </a:rPr>
                                    <m:t>𝑨</m:t>
                                  </m:r>
                                  <m:r>
                                    <a:rPr lang="en-US" altLang="zh-CN" sz="2000" b="1" i="1" kern="1200" smtClean="0">
                                      <a:solidFill>
                                        <a:schemeClr val="accent2">
                                          <a:lumMod val="50000"/>
                                        </a:schemeClr>
                                      </a:solidFill>
                                      <a:latin typeface="Cambria Math" panose="02040503050406030204" pitchFamily="18" charset="0"/>
                                      <a:ea typeface="+mn-ea"/>
                                      <a:cs typeface="+mn-cs"/>
                                    </a:rPr>
                                    <m:t>∩</m:t>
                                  </m:r>
                                  <m:r>
                                    <a:rPr lang="en-US" altLang="zh-CN" sz="2000" b="1" i="1" kern="1200" smtClean="0">
                                      <a:solidFill>
                                        <a:schemeClr val="accent2">
                                          <a:lumMod val="50000"/>
                                        </a:schemeClr>
                                      </a:solidFill>
                                      <a:latin typeface="Cambria Math" panose="02040503050406030204" pitchFamily="18" charset="0"/>
                                      <a:ea typeface="+mn-ea"/>
                                      <a:cs typeface="+mn-cs"/>
                                    </a:rPr>
                                    <m:t>𝑩</m:t>
                                  </m:r>
                                  <m:r>
                                    <a:rPr lang="en-US" altLang="zh-CN" sz="2000" b="1" i="1" kern="1200" smtClean="0">
                                      <a:solidFill>
                                        <a:schemeClr val="accent2">
                                          <a:lumMod val="50000"/>
                                        </a:schemeClr>
                                      </a:solidFill>
                                      <a:latin typeface="Cambria Math" panose="02040503050406030204" pitchFamily="18" charset="0"/>
                                      <a:ea typeface="+mn-ea"/>
                                      <a:cs typeface="+mn-cs"/>
                                    </a:rPr>
                                    <m:t>∩</m:t>
                                  </m:r>
                                  <m:r>
                                    <a:rPr lang="en-US" altLang="zh-CN" sz="2000" b="1" i="1" kern="1200" smtClean="0">
                                      <a:solidFill>
                                        <a:schemeClr val="accent2">
                                          <a:lumMod val="50000"/>
                                        </a:schemeClr>
                                      </a:solidFill>
                                      <a:latin typeface="Cambria Math" panose="02040503050406030204" pitchFamily="18" charset="0"/>
                                      <a:ea typeface="+mn-ea"/>
                                      <a:cs typeface="+mn-cs"/>
                                    </a:rPr>
                                    <m:t>𝑪</m:t>
                                  </m:r>
                                </m:e>
                              </m:bar>
                            </m:oMath>
                          </a14:m>
                          <a:endParaRPr lang="zh-CN" altLang="en-US" sz="2000" b="1" i="0" kern="1200">
                            <a:solidFill>
                              <a:schemeClr val="accent2">
                                <a:lumMod val="50000"/>
                              </a:schemeClr>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rgbClr val="C00000"/>
                              </a:solidFill>
                            </a:rPr>
                            <a:t>E.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F.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G.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H.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e>
                              </m:ba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bl>
              </a:graphicData>
            </a:graphic>
          </p:graphicFrame>
        </mc:Choice>
        <mc:Fallback xmlns="">
          <p:graphicFrame>
            <p:nvGraphicFramePr>
              <p:cNvPr id="35" name="表格 34">
                <a:extLst>
                  <a:ext uri="{FF2B5EF4-FFF2-40B4-BE49-F238E27FC236}">
                    <a16:creationId xmlns:a16="http://schemas.microsoft.com/office/drawing/2014/main" id="{0C88C404-6184-407E-A134-34E931A90673}"/>
                  </a:ext>
                </a:extLst>
              </p:cNvPr>
              <p:cNvGraphicFramePr>
                <a:graphicFrameLocks noGrp="1"/>
              </p:cNvGraphicFramePr>
              <p:nvPr>
                <p:extLst>
                  <p:ext uri="{D42A27DB-BD31-4B8C-83A1-F6EECF244321}">
                    <p14:modId xmlns:p14="http://schemas.microsoft.com/office/powerpoint/2010/main" val="3685924397"/>
                  </p:ext>
                </p:extLst>
              </p:nvPr>
            </p:nvGraphicFramePr>
            <p:xfrm>
              <a:off x="1414740" y="5199656"/>
              <a:ext cx="9362520" cy="864362"/>
            </p:xfrm>
            <a:graphic>
              <a:graphicData uri="http://schemas.openxmlformats.org/drawingml/2006/table">
                <a:tbl>
                  <a:tblPr>
                    <a:tableStyleId>{5C22544A-7EE6-4342-B048-85BDC9FD1C3A}</a:tableStyleId>
                  </a:tblPr>
                  <a:tblGrid>
                    <a:gridCol w="2340630">
                      <a:extLst>
                        <a:ext uri="{9D8B030D-6E8A-4147-A177-3AD203B41FA5}">
                          <a16:colId xmlns:a16="http://schemas.microsoft.com/office/drawing/2014/main" val="2154442432"/>
                        </a:ext>
                      </a:extLst>
                    </a:gridCol>
                    <a:gridCol w="2340630">
                      <a:extLst>
                        <a:ext uri="{9D8B030D-6E8A-4147-A177-3AD203B41FA5}">
                          <a16:colId xmlns:a16="http://schemas.microsoft.com/office/drawing/2014/main" val="355960408"/>
                        </a:ext>
                      </a:extLst>
                    </a:gridCol>
                    <a:gridCol w="2340630">
                      <a:extLst>
                        <a:ext uri="{9D8B030D-6E8A-4147-A177-3AD203B41FA5}">
                          <a16:colId xmlns:a16="http://schemas.microsoft.com/office/drawing/2014/main" val="3938278601"/>
                        </a:ext>
                      </a:extLst>
                    </a:gridCol>
                    <a:gridCol w="2340630">
                      <a:extLst>
                        <a:ext uri="{9D8B030D-6E8A-4147-A177-3AD203B41FA5}">
                          <a16:colId xmlns:a16="http://schemas.microsoft.com/office/drawing/2014/main" val="3697040297"/>
                        </a:ext>
                      </a:extLst>
                    </a:gridCol>
                  </a:tblGrid>
                  <a:tr h="432181">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t="-6944" r="-300000" b="-12361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100000" t="-6944" r="-200000" b="-12361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200000" t="-6944" r="-100000" b="-123611"/>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300000" t="-6944" b="-123611"/>
                          </a:stretch>
                        </a:blipFill>
                      </a:tcPr>
                    </a:tc>
                    <a:extLst>
                      <a:ext uri="{0D108BD9-81ED-4DB2-BD59-A6C34878D82A}">
                        <a16:rowId xmlns:a16="http://schemas.microsoft.com/office/drawing/2014/main" val="958124212"/>
                      </a:ext>
                    </a:extLst>
                  </a:tr>
                  <a:tr h="432181">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t="-108451" r="-300000" b="-2535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100000" t="-108451" r="-200000" b="-2535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200000" t="-108451" r="-100000" b="-2535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3"/>
                          <a:stretch>
                            <a:fillRect l="-300000" t="-108451" b="-25352"/>
                          </a:stretch>
                        </a:blipFill>
                      </a:tcPr>
                    </a:tc>
                    <a:extLst>
                      <a:ext uri="{0D108BD9-81ED-4DB2-BD59-A6C34878D82A}">
                        <a16:rowId xmlns:a16="http://schemas.microsoft.com/office/drawing/2014/main" val="3828555206"/>
                      </a:ext>
                    </a:extLst>
                  </a:tr>
                </a:tbl>
              </a:graphicData>
            </a:graphic>
          </p:graphicFrame>
        </mc:Fallback>
      </mc:AlternateContent>
      <p:grpSp>
        <p:nvGrpSpPr>
          <p:cNvPr id="56" name="组合 55">
            <a:extLst>
              <a:ext uri="{FF2B5EF4-FFF2-40B4-BE49-F238E27FC236}">
                <a16:creationId xmlns:a16="http://schemas.microsoft.com/office/drawing/2014/main" id="{02CC1769-6584-4C21-AAB5-2B5E7FB01CA6}"/>
              </a:ext>
            </a:extLst>
          </p:cNvPr>
          <p:cNvGrpSpPr/>
          <p:nvPr/>
        </p:nvGrpSpPr>
        <p:grpSpPr>
          <a:xfrm>
            <a:off x="698975" y="1973140"/>
            <a:ext cx="10602746" cy="1867543"/>
            <a:chOff x="698975" y="1973140"/>
            <a:chExt cx="10602746" cy="1867543"/>
          </a:xfrm>
        </p:grpSpPr>
        <p:grpSp>
          <p:nvGrpSpPr>
            <p:cNvPr id="36" name="组合 35">
              <a:extLst>
                <a:ext uri="{FF2B5EF4-FFF2-40B4-BE49-F238E27FC236}">
                  <a16:creationId xmlns:a16="http://schemas.microsoft.com/office/drawing/2014/main" id="{BBA49763-BD5E-413B-9341-AC528A73C293}"/>
                </a:ext>
              </a:extLst>
            </p:cNvPr>
            <p:cNvGrpSpPr/>
            <p:nvPr/>
          </p:nvGrpSpPr>
          <p:grpSpPr>
            <a:xfrm>
              <a:off x="698975" y="1973140"/>
              <a:ext cx="10602746" cy="1867543"/>
              <a:chOff x="656406" y="1865108"/>
              <a:chExt cx="10602746" cy="1867543"/>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AE5EC6A-6FCD-4855-A1F8-C79414B86082}"/>
                      </a:ext>
                    </a:extLst>
                  </p:cNvPr>
                  <p:cNvSpPr txBox="1"/>
                  <p:nvPr/>
                </p:nvSpPr>
                <p:spPr>
                  <a:xfrm>
                    <a:off x="656409" y="1865108"/>
                    <a:ext cx="9833068" cy="436402"/>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tx2">
                            <a:lumMod val="50000"/>
                          </a:schemeClr>
                        </a:solidFill>
                      </a:rPr>
                      <a:t>三种期刊都没有阅读过的学生集合是 </a:t>
                    </a:r>
                    <a14:m>
                      <m:oMath xmlns:m="http://schemas.openxmlformats.org/officeDocument/2006/math">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𝑨</m:t>
                            </m:r>
                          </m:e>
                        </m:ba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𝑩</m:t>
                            </m:r>
                          </m:e>
                        </m:ba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𝑪</m:t>
                            </m:r>
                          </m:e>
                        </m:bar>
                        <m:r>
                          <a:rPr lang="en-US" altLang="zh-CN" sz="2000" b="1" i="1" smtClean="0">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𝑨</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e>
                        </m:bar>
                      </m:oMath>
                    </a14:m>
                    <a:r>
                      <a:rPr lang="zh-CN" altLang="en-US" sz="2000" b="1">
                        <a:solidFill>
                          <a:schemeClr val="tx2">
                            <a:lumMod val="50000"/>
                          </a:schemeClr>
                        </a:solidFill>
                      </a:rPr>
                      <a:t>，根据已知条件有</a:t>
                    </a:r>
                    <a:r>
                      <a:rPr lang="en-US" altLang="zh-CN" sz="2000" b="1">
                        <a:solidFill>
                          <a:schemeClr val="tx2">
                            <a:lumMod val="50000"/>
                          </a:schemeClr>
                        </a:solidFill>
                      </a:rPr>
                      <a:t>8</a:t>
                    </a:r>
                    <a:r>
                      <a:rPr lang="zh-CN" altLang="en-US" sz="2000" b="1">
                        <a:solidFill>
                          <a:schemeClr val="tx2">
                            <a:lumMod val="50000"/>
                          </a:schemeClr>
                        </a:solidFill>
                      </a:rPr>
                      <a:t>人。</a:t>
                    </a:r>
                  </a:p>
                </p:txBody>
              </p:sp>
            </mc:Choice>
            <mc:Fallback xmlns="">
              <p:sp>
                <p:nvSpPr>
                  <p:cNvPr id="6" name="文本框 5">
                    <a:extLst>
                      <a:ext uri="{FF2B5EF4-FFF2-40B4-BE49-F238E27FC236}">
                        <a16:creationId xmlns:a16="http://schemas.microsoft.com/office/drawing/2014/main" id="{4AE5EC6A-6FCD-4855-A1F8-C79414B86082}"/>
                      </a:ext>
                    </a:extLst>
                  </p:cNvPr>
                  <p:cNvSpPr txBox="1">
                    <a:spLocks noRot="1" noChangeAspect="1" noMove="1" noResize="1" noEditPoints="1" noAdjustHandles="1" noChangeArrowheads="1" noChangeShapeType="1" noTextEdit="1"/>
                  </p:cNvSpPr>
                  <p:nvPr/>
                </p:nvSpPr>
                <p:spPr>
                  <a:xfrm>
                    <a:off x="656409" y="1865108"/>
                    <a:ext cx="9833068" cy="436402"/>
                  </a:xfrm>
                  <a:prstGeom prst="rect">
                    <a:avLst/>
                  </a:prstGeom>
                  <a:blipFill>
                    <a:blip r:embed="rId14"/>
                    <a:stretch>
                      <a:fillRect l="-682" b="-253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AD7C572-30C5-47A5-B4B5-8940727AD27B}"/>
                      </a:ext>
                    </a:extLst>
                  </p:cNvPr>
                  <p:cNvSpPr txBox="1"/>
                  <p:nvPr/>
                </p:nvSpPr>
                <p:spPr>
                  <a:xfrm>
                    <a:off x="656407" y="2938615"/>
                    <a:ext cx="7658713"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tx2">
                            <a:lumMod val="50000"/>
                          </a:schemeClr>
                        </a:solidFill>
                      </a:rPr>
                      <a:t>三种期刊都阅读过的学生集合是 </a:t>
                    </a:r>
                    <a14:m>
                      <m:oMath xmlns:m="http://schemas.openxmlformats.org/officeDocument/2006/math">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oMath>
                    </a14:m>
                    <a:r>
                      <a:rPr lang="zh-CN" altLang="en-US" sz="2000" b="1">
                        <a:solidFill>
                          <a:schemeClr val="tx2">
                            <a:lumMod val="50000"/>
                          </a:schemeClr>
                        </a:solidFill>
                      </a:rPr>
                      <a:t> ，根据容斥原理有：</a:t>
                    </a:r>
                  </a:p>
                </p:txBody>
              </p:sp>
            </mc:Choice>
            <mc:Fallback xmlns="">
              <p:sp>
                <p:nvSpPr>
                  <p:cNvPr id="21" name="文本框 20">
                    <a:extLst>
                      <a:ext uri="{FF2B5EF4-FFF2-40B4-BE49-F238E27FC236}">
                        <a16:creationId xmlns:a16="http://schemas.microsoft.com/office/drawing/2014/main" id="{4AD7C572-30C5-47A5-B4B5-8940727AD27B}"/>
                      </a:ext>
                    </a:extLst>
                  </p:cNvPr>
                  <p:cNvSpPr txBox="1">
                    <a:spLocks noRot="1" noChangeAspect="1" noMove="1" noResize="1" noEditPoints="1" noAdjustHandles="1" noChangeArrowheads="1" noChangeShapeType="1" noTextEdit="1"/>
                  </p:cNvSpPr>
                  <p:nvPr/>
                </p:nvSpPr>
                <p:spPr>
                  <a:xfrm>
                    <a:off x="656407" y="2938615"/>
                    <a:ext cx="7658713" cy="400110"/>
                  </a:xfrm>
                  <a:prstGeom prst="rect">
                    <a:avLst/>
                  </a:prstGeom>
                  <a:blipFill>
                    <a:blip r:embed="rId15"/>
                    <a:stretch>
                      <a:fillRect l="-876"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0E4B11A-AD86-4F45-ACC9-C92FF4C53E91}"/>
                      </a:ext>
                    </a:extLst>
                  </p:cNvPr>
                  <p:cNvSpPr txBox="1"/>
                  <p:nvPr/>
                </p:nvSpPr>
                <p:spPr>
                  <a:xfrm>
                    <a:off x="656407" y="2403459"/>
                    <a:ext cx="10602745" cy="436402"/>
                  </a:xfrm>
                  <a:prstGeom prst="rect">
                    <a:avLst/>
                  </a:prstGeom>
                  <a:solidFill>
                    <a:schemeClr val="accent6">
                      <a:lumMod val="20000"/>
                      <a:lumOff val="80000"/>
                      <a:alpha val="50000"/>
                    </a:schemeClr>
                  </a:solidFill>
                </p:spPr>
                <p:txBody>
                  <a:bodyPr wrap="square" rtlCol="0">
                    <a:spAutoFit/>
                  </a:bodyPr>
                  <a:lstStyle/>
                  <a:p>
                    <a:r>
                      <a:rPr lang="zh-CN" altLang="en-US" sz="2000" b="1">
                        <a:solidFill>
                          <a:schemeClr val="tx2">
                            <a:lumMod val="50000"/>
                          </a:schemeClr>
                        </a:solidFill>
                      </a:rPr>
                      <a:t>阅读过三种期刊之一的学生集合是 </a:t>
                    </a:r>
                    <a14:m>
                      <m:oMath xmlns:m="http://schemas.openxmlformats.org/officeDocument/2006/math">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oMath>
                    </a14:m>
                    <a:r>
                      <a:rPr lang="en-US" altLang="zh-CN" sz="2000" b="1">
                        <a:solidFill>
                          <a:schemeClr val="tx2">
                            <a:lumMod val="50000"/>
                          </a:schemeClr>
                        </a:solidFill>
                      </a:rPr>
                      <a:t> </a:t>
                    </a:r>
                    <a14:m>
                      <m:oMath xmlns:m="http://schemas.openxmlformats.org/officeDocument/2006/math">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𝑼</m:t>
                        </m: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𝑨</m:t>
                            </m:r>
                          </m:e>
                        </m:ba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𝑩</m:t>
                            </m:r>
                          </m:e>
                        </m:bar>
                        <m:r>
                          <a:rPr lang="en-US" altLang="zh-CN" sz="2000" b="1" i="1">
                            <a:solidFill>
                              <a:srgbClr val="C00000"/>
                            </a:solidFill>
                            <a:latin typeface="Cambria Math" panose="02040503050406030204" pitchFamily="18" charset="0"/>
                          </a:rPr>
                          <m:t>∩</m:t>
                        </m:r>
                        <m:bar>
                          <m:barPr>
                            <m:pos m:val="top"/>
                            <m:ctrlPr>
                              <a:rPr lang="en-US" altLang="zh-CN" sz="2000" b="1" i="1">
                                <a:solidFill>
                                  <a:srgbClr val="C00000"/>
                                </a:solidFill>
                                <a:latin typeface="Cambria Math" panose="02040503050406030204" pitchFamily="18" charset="0"/>
                              </a:rPr>
                            </m:ctrlPr>
                          </m:barPr>
                          <m:e>
                            <m:r>
                              <a:rPr lang="en-US" altLang="zh-CN" sz="2000" b="1" i="1">
                                <a:solidFill>
                                  <a:srgbClr val="C00000"/>
                                </a:solidFill>
                                <a:latin typeface="Cambria Math" panose="02040503050406030204" pitchFamily="18" charset="0"/>
                              </a:rPr>
                              <m:t>𝑪</m:t>
                            </m:r>
                          </m:e>
                        </m:bar>
                      </m:oMath>
                    </a14:m>
                    <a:r>
                      <a:rPr lang="zh-CN" altLang="en-US" sz="2000" b="1">
                        <a:solidFill>
                          <a:schemeClr val="tx2">
                            <a:lumMod val="50000"/>
                          </a:schemeClr>
                        </a:solidFill>
                      </a:rPr>
                      <a:t>，因此</a:t>
                    </a:r>
                    <a14:m>
                      <m:oMath xmlns:m="http://schemas.openxmlformats.org/officeDocument/2006/math">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𝟓𝟐</m:t>
                        </m:r>
                      </m:oMath>
                    </a14:m>
                    <a:r>
                      <a:rPr lang="zh-CN" altLang="en-US" sz="2000" b="1">
                        <a:solidFill>
                          <a:schemeClr val="tx2">
                            <a:lumMod val="50000"/>
                          </a:schemeClr>
                        </a:solidFill>
                      </a:rPr>
                      <a:t>         。</a:t>
                    </a:r>
                  </a:p>
                </p:txBody>
              </p:sp>
            </mc:Choice>
            <mc:Fallback xmlns="">
              <p:sp>
                <p:nvSpPr>
                  <p:cNvPr id="23" name="文本框 22">
                    <a:extLst>
                      <a:ext uri="{FF2B5EF4-FFF2-40B4-BE49-F238E27FC236}">
                        <a16:creationId xmlns:a16="http://schemas.microsoft.com/office/drawing/2014/main" id="{60E4B11A-AD86-4F45-ACC9-C92FF4C53E91}"/>
                      </a:ext>
                    </a:extLst>
                  </p:cNvPr>
                  <p:cNvSpPr txBox="1">
                    <a:spLocks noRot="1" noChangeAspect="1" noMove="1" noResize="1" noEditPoints="1" noAdjustHandles="1" noChangeArrowheads="1" noChangeShapeType="1" noTextEdit="1"/>
                  </p:cNvSpPr>
                  <p:nvPr/>
                </p:nvSpPr>
                <p:spPr>
                  <a:xfrm>
                    <a:off x="656407" y="2403459"/>
                    <a:ext cx="10602745" cy="436402"/>
                  </a:xfrm>
                  <a:prstGeom prst="rect">
                    <a:avLst/>
                  </a:prstGeom>
                  <a:blipFill>
                    <a:blip r:embed="rId16"/>
                    <a:stretch>
                      <a:fillRect l="-633" r="-345" b="-236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F9F3C4D-7005-42F9-A3F3-571850EBC174}"/>
                      </a:ext>
                    </a:extLst>
                  </p:cNvPr>
                  <p:cNvSpPr txBox="1"/>
                  <p:nvPr/>
                </p:nvSpPr>
                <p:spPr>
                  <a:xfrm>
                    <a:off x="656406" y="3332541"/>
                    <a:ext cx="9629139" cy="400110"/>
                  </a:xfrm>
                  <a:prstGeom prst="rect">
                    <a:avLst/>
                  </a:prstGeom>
                  <a:solidFill>
                    <a:schemeClr val="accent6">
                      <a:lumMod val="20000"/>
                      <a:lumOff val="80000"/>
                      <a:alpha val="50000"/>
                    </a:schemeClr>
                  </a:solidFill>
                </p:spPr>
                <p:txBody>
                  <a:bodyPr wrap="square" rtlCol="0">
                    <a:spAutoFit/>
                  </a:bodyPr>
                  <a:lstStyle/>
                  <a:p>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e>
                        </m:d>
                        <m:r>
                          <a:rPr lang="en-US" altLang="zh-CN" sz="2000" b="1" i="1">
                            <a:solidFill>
                              <a:srgbClr val="C00000"/>
                            </a:solidFill>
                            <a:latin typeface="Cambria Math" panose="02040503050406030204" pitchFamily="18" charset="0"/>
                          </a:rPr>
                          <m:t>=</m:t>
                        </m:r>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𝑪</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𝑪</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𝑪</m:t>
                            </m:r>
                          </m:e>
                        </m:d>
                        <m:r>
                          <a:rPr lang="en-US" altLang="zh-CN" sz="2000" b="1" i="1">
                            <a:solidFill>
                              <a:schemeClr val="accent2">
                                <a:lumMod val="50000"/>
                              </a:schemeClr>
                            </a:solidFill>
                            <a:latin typeface="Cambria Math" panose="02040503050406030204" pitchFamily="18" charset="0"/>
                          </a:rPr>
                          <m:t>+</m:t>
                        </m:r>
                        <m:d>
                          <m:dPr>
                            <m:begChr m:val="|"/>
                            <m:endChr m:val="|"/>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𝑪</m:t>
                            </m:r>
                          </m:e>
                        </m:d>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𝟑</m:t>
                        </m:r>
                      </m:oMath>
                    </a14:m>
                    <a:r>
                      <a:rPr lang="en-US" altLang="zh-CN" sz="2000" b="1">
                        <a:solidFill>
                          <a:schemeClr val="tx2">
                            <a:lumMod val="50000"/>
                          </a:schemeClr>
                        </a:solidFill>
                      </a:rPr>
                      <a:t> </a:t>
                    </a:r>
                    <a:endParaRPr lang="zh-CN" altLang="en-US" sz="2000" b="1">
                      <a:solidFill>
                        <a:schemeClr val="tx2">
                          <a:lumMod val="50000"/>
                        </a:schemeClr>
                      </a:solidFill>
                    </a:endParaRPr>
                  </a:p>
                </p:txBody>
              </p:sp>
            </mc:Choice>
            <mc:Fallback xmlns="">
              <p:sp>
                <p:nvSpPr>
                  <p:cNvPr id="24" name="文本框 23">
                    <a:extLst>
                      <a:ext uri="{FF2B5EF4-FFF2-40B4-BE49-F238E27FC236}">
                        <a16:creationId xmlns:a16="http://schemas.microsoft.com/office/drawing/2014/main" id="{8F9F3C4D-7005-42F9-A3F3-571850EBC174}"/>
                      </a:ext>
                    </a:extLst>
                  </p:cNvPr>
                  <p:cNvSpPr txBox="1">
                    <a:spLocks noRot="1" noChangeAspect="1" noMove="1" noResize="1" noEditPoints="1" noAdjustHandles="1" noChangeArrowheads="1" noChangeShapeType="1" noTextEdit="1"/>
                  </p:cNvSpPr>
                  <p:nvPr/>
                </p:nvSpPr>
                <p:spPr>
                  <a:xfrm>
                    <a:off x="656406" y="3332541"/>
                    <a:ext cx="9629139" cy="400110"/>
                  </a:xfrm>
                  <a:prstGeom prst="rect">
                    <a:avLst/>
                  </a:prstGeom>
                  <a:blipFill>
                    <a:blip r:embed="rId17"/>
                    <a:stretch>
                      <a:fillRect/>
                    </a:stretch>
                  </a:blipFill>
                </p:spPr>
                <p:txBody>
                  <a:bodyPr/>
                  <a:lstStyle/>
                  <a:p>
                    <a:r>
                      <a:rPr lang="zh-CN" altLang="en-US">
                        <a:noFill/>
                      </a:rPr>
                      <a:t> </a:t>
                    </a:r>
                  </a:p>
                </p:txBody>
              </p:sp>
            </mc:Fallback>
          </mc:AlternateContent>
        </p:grpSp>
        <p:cxnSp>
          <p:nvCxnSpPr>
            <p:cNvPr id="40" name="直接连接符 39">
              <a:extLst>
                <a:ext uri="{FF2B5EF4-FFF2-40B4-BE49-F238E27FC236}">
                  <a16:creationId xmlns:a16="http://schemas.microsoft.com/office/drawing/2014/main" id="{CFF5E4A7-B4B9-4F5A-A992-79669F537E83}"/>
                </a:ext>
              </a:extLst>
            </p:cNvPr>
            <p:cNvCxnSpPr>
              <a:cxnSpLocks/>
            </p:cNvCxnSpPr>
            <p:nvPr/>
          </p:nvCxnSpPr>
          <p:spPr>
            <a:xfrm>
              <a:off x="4899588" y="2348495"/>
              <a:ext cx="256033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9CA7079-6174-43CC-9B01-77FF64CDECA2}"/>
                </a:ext>
              </a:extLst>
            </p:cNvPr>
            <p:cNvCxnSpPr/>
            <p:nvPr/>
          </p:nvCxnSpPr>
          <p:spPr>
            <a:xfrm>
              <a:off x="4617813" y="2897792"/>
              <a:ext cx="114597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374FA9F-0A53-437E-9C09-AC3CD06C8ADF}"/>
                </a:ext>
              </a:extLst>
            </p:cNvPr>
            <p:cNvCxnSpPr/>
            <p:nvPr/>
          </p:nvCxnSpPr>
          <p:spPr>
            <a:xfrm>
              <a:off x="6532131" y="2896695"/>
              <a:ext cx="114597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938A9CC-7DB7-4EAC-8DBF-0626E65DE1EA}"/>
                </a:ext>
              </a:extLst>
            </p:cNvPr>
            <p:cNvCxnSpPr>
              <a:cxnSpLocks/>
            </p:cNvCxnSpPr>
            <p:nvPr/>
          </p:nvCxnSpPr>
          <p:spPr>
            <a:xfrm>
              <a:off x="8426717" y="2916860"/>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FE4B582-1AC6-47FD-AFFC-29414195465E}"/>
                </a:ext>
              </a:extLst>
            </p:cNvPr>
            <p:cNvCxnSpPr>
              <a:cxnSpLocks/>
            </p:cNvCxnSpPr>
            <p:nvPr/>
          </p:nvCxnSpPr>
          <p:spPr>
            <a:xfrm>
              <a:off x="9934986" y="2896695"/>
              <a:ext cx="93913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1D5AE158-E1E7-4612-B25C-E6E394F61564}"/>
                </a:ext>
              </a:extLst>
            </p:cNvPr>
            <p:cNvCxnSpPr>
              <a:cxnSpLocks/>
            </p:cNvCxnSpPr>
            <p:nvPr/>
          </p:nvCxnSpPr>
          <p:spPr>
            <a:xfrm>
              <a:off x="4368694" y="3378446"/>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482BB8E-FD44-45DB-BFC5-0B3B430B3702}"/>
                </a:ext>
              </a:extLst>
            </p:cNvPr>
            <p:cNvCxnSpPr>
              <a:cxnSpLocks/>
            </p:cNvCxnSpPr>
            <p:nvPr/>
          </p:nvCxnSpPr>
          <p:spPr>
            <a:xfrm>
              <a:off x="797417" y="3787404"/>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95704275-EAA5-4DA8-9DA2-36DCD208A338}"/>
                </a:ext>
              </a:extLst>
            </p:cNvPr>
            <p:cNvCxnSpPr>
              <a:cxnSpLocks/>
            </p:cNvCxnSpPr>
            <p:nvPr/>
          </p:nvCxnSpPr>
          <p:spPr>
            <a:xfrm>
              <a:off x="2366661" y="3787404"/>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3CF1DAAC-EAB1-46B4-9D8B-7EF84FDD6713}"/>
                </a:ext>
              </a:extLst>
            </p:cNvPr>
            <p:cNvCxnSpPr>
              <a:cxnSpLocks/>
            </p:cNvCxnSpPr>
            <p:nvPr/>
          </p:nvCxnSpPr>
          <p:spPr>
            <a:xfrm>
              <a:off x="9053624" y="3779062"/>
              <a:ext cx="121724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AF053551-EB1D-4127-AC3F-675134846785}"/>
              </a:ext>
            </a:extLst>
          </p:cNvPr>
          <p:cNvGrpSpPr/>
          <p:nvPr/>
        </p:nvGrpSpPr>
        <p:grpSpPr>
          <a:xfrm>
            <a:off x="698976" y="4438668"/>
            <a:ext cx="10794047" cy="443507"/>
            <a:chOff x="698976" y="4438668"/>
            <a:chExt cx="10794047" cy="443507"/>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E71ABA8-8B74-4880-8C14-CEFCD2A1989F}"/>
                    </a:ext>
                  </a:extLst>
                </p:cNvPr>
                <p:cNvSpPr txBox="1"/>
                <p:nvPr/>
              </p:nvSpPr>
              <p:spPr>
                <a:xfrm>
                  <a:off x="698976" y="4512843"/>
                  <a:ext cx="10794047" cy="369332"/>
                </a:xfrm>
                <a:prstGeom prst="rect">
                  <a:avLst/>
                </a:prstGeom>
                <a:solidFill>
                  <a:schemeClr val="accent6">
                    <a:lumMod val="20000"/>
                    <a:lumOff val="80000"/>
                    <a:alpha val="50000"/>
                  </a:schemeClr>
                </a:solidFill>
              </p:spPr>
              <p:txBody>
                <a:bodyPr wrap="square" rtlCol="0">
                  <a:spAutoFit/>
                </a:bodyPr>
                <a:lstStyle/>
                <a:p>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e>
                      </m:d>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e>
                      </m:d>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e>
                      </m:d>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d>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𝟖</m:t>
                      </m:r>
                    </m:oMath>
                  </a14:m>
                  <a:r>
                    <a:rPr lang="en-US" altLang="zh-CN" b="1">
                      <a:solidFill>
                        <a:schemeClr val="tx2">
                          <a:lumMod val="50000"/>
                        </a:schemeClr>
                      </a:solidFill>
                    </a:rPr>
                    <a:t> </a:t>
                  </a:r>
                  <a:endParaRPr lang="zh-CN" altLang="en-US" b="1">
                    <a:solidFill>
                      <a:schemeClr val="tx2">
                        <a:lumMod val="50000"/>
                      </a:schemeClr>
                    </a:solidFill>
                  </a:endParaRPr>
                </a:p>
              </p:txBody>
            </p:sp>
          </mc:Choice>
          <mc:Fallback xmlns="">
            <p:sp>
              <p:nvSpPr>
                <p:cNvPr id="27" name="文本框 26">
                  <a:extLst>
                    <a:ext uri="{FF2B5EF4-FFF2-40B4-BE49-F238E27FC236}">
                      <a16:creationId xmlns:a16="http://schemas.microsoft.com/office/drawing/2014/main" id="{5E71ABA8-8B74-4880-8C14-CEFCD2A1989F}"/>
                    </a:ext>
                  </a:extLst>
                </p:cNvPr>
                <p:cNvSpPr txBox="1">
                  <a:spLocks noRot="1" noChangeAspect="1" noMove="1" noResize="1" noEditPoints="1" noAdjustHandles="1" noChangeArrowheads="1" noChangeShapeType="1" noTextEdit="1"/>
                </p:cNvSpPr>
                <p:nvPr/>
              </p:nvSpPr>
              <p:spPr>
                <a:xfrm>
                  <a:off x="698976" y="4512843"/>
                  <a:ext cx="10794047" cy="369332"/>
                </a:xfrm>
                <a:prstGeom prst="rect">
                  <a:avLst/>
                </a:prstGeom>
                <a:blipFill>
                  <a:blip r:embed="rId18"/>
                  <a:stretch>
                    <a:fillRect/>
                  </a:stretch>
                </a:blipFill>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5488E350-A8D3-4837-9828-ED7322D0C905}"/>
                </a:ext>
              </a:extLst>
            </p:cNvPr>
            <p:cNvCxnSpPr>
              <a:cxnSpLocks/>
            </p:cNvCxnSpPr>
            <p:nvPr/>
          </p:nvCxnSpPr>
          <p:spPr>
            <a:xfrm>
              <a:off x="5124809" y="4438668"/>
              <a:ext cx="255329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2D20002-F677-4095-AE6A-3A0337487F65}"/>
                </a:ext>
              </a:extLst>
            </p:cNvPr>
            <p:cNvCxnSpPr>
              <a:cxnSpLocks/>
            </p:cNvCxnSpPr>
            <p:nvPr/>
          </p:nvCxnSpPr>
          <p:spPr>
            <a:xfrm>
              <a:off x="8017333" y="4438668"/>
              <a:ext cx="115955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9" name="文本框 58">
            <a:extLst>
              <a:ext uri="{FF2B5EF4-FFF2-40B4-BE49-F238E27FC236}">
                <a16:creationId xmlns:a16="http://schemas.microsoft.com/office/drawing/2014/main" id="{ED4AF270-9585-4E1A-8DA5-F078334E3DFE}"/>
              </a:ext>
            </a:extLst>
          </p:cNvPr>
          <p:cNvSpPr txBox="1"/>
          <p:nvPr/>
        </p:nvSpPr>
        <p:spPr>
          <a:xfrm>
            <a:off x="7459925" y="1797554"/>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
        <p:nvSpPr>
          <p:cNvPr id="60" name="文本框 59">
            <a:extLst>
              <a:ext uri="{FF2B5EF4-FFF2-40B4-BE49-F238E27FC236}">
                <a16:creationId xmlns:a16="http://schemas.microsoft.com/office/drawing/2014/main" id="{30ADACDB-0227-4D80-8D24-A7A89D1F56F4}"/>
              </a:ext>
            </a:extLst>
          </p:cNvPr>
          <p:cNvSpPr txBox="1"/>
          <p:nvPr/>
        </p:nvSpPr>
        <p:spPr>
          <a:xfrm>
            <a:off x="4453352" y="2369796"/>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A</a:t>
            </a:r>
            <a:endParaRPr lang="zh-CN" altLang="en-US" b="1">
              <a:solidFill>
                <a:srgbClr val="C00000"/>
              </a:solidFill>
            </a:endParaRPr>
          </a:p>
        </p:txBody>
      </p:sp>
      <p:sp>
        <p:nvSpPr>
          <p:cNvPr id="61" name="文本框 60">
            <a:extLst>
              <a:ext uri="{FF2B5EF4-FFF2-40B4-BE49-F238E27FC236}">
                <a16:creationId xmlns:a16="http://schemas.microsoft.com/office/drawing/2014/main" id="{75DA2412-A98E-49D7-9D2C-CBAE2BB0F517}"/>
              </a:ext>
            </a:extLst>
          </p:cNvPr>
          <p:cNvSpPr txBox="1"/>
          <p:nvPr/>
        </p:nvSpPr>
        <p:spPr>
          <a:xfrm>
            <a:off x="7678108" y="2341929"/>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
        <p:nvSpPr>
          <p:cNvPr id="62" name="文本框 61">
            <a:extLst>
              <a:ext uri="{FF2B5EF4-FFF2-40B4-BE49-F238E27FC236}">
                <a16:creationId xmlns:a16="http://schemas.microsoft.com/office/drawing/2014/main" id="{302C0E62-A2D5-4E7A-83CA-9C146FBC23D9}"/>
              </a:ext>
            </a:extLst>
          </p:cNvPr>
          <p:cNvSpPr txBox="1"/>
          <p:nvPr/>
        </p:nvSpPr>
        <p:spPr>
          <a:xfrm>
            <a:off x="5585937" y="291501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B</a:t>
            </a:r>
            <a:endParaRPr lang="zh-CN" altLang="en-US" b="1">
              <a:solidFill>
                <a:srgbClr val="C00000"/>
              </a:solidFill>
            </a:endParaRPr>
          </a:p>
        </p:txBody>
      </p:sp>
      <p:sp>
        <p:nvSpPr>
          <p:cNvPr id="63" name="文本框 62">
            <a:extLst>
              <a:ext uri="{FF2B5EF4-FFF2-40B4-BE49-F238E27FC236}">
                <a16:creationId xmlns:a16="http://schemas.microsoft.com/office/drawing/2014/main" id="{D9D26E94-0FFD-40BA-90AA-9180FB3849B9}"/>
              </a:ext>
            </a:extLst>
          </p:cNvPr>
          <p:cNvSpPr txBox="1"/>
          <p:nvPr/>
        </p:nvSpPr>
        <p:spPr>
          <a:xfrm>
            <a:off x="2014660" y="3814368"/>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B</a:t>
            </a:r>
            <a:endParaRPr lang="zh-CN" altLang="en-US" b="1">
              <a:solidFill>
                <a:srgbClr val="C00000"/>
              </a:solidFill>
            </a:endParaRPr>
          </a:p>
        </p:txBody>
      </p:sp>
      <p:sp>
        <p:nvSpPr>
          <p:cNvPr id="64" name="文本框 63">
            <a:extLst>
              <a:ext uri="{FF2B5EF4-FFF2-40B4-BE49-F238E27FC236}">
                <a16:creationId xmlns:a16="http://schemas.microsoft.com/office/drawing/2014/main" id="{5D679C70-CC61-46E6-A4A4-82ABBD53124B}"/>
              </a:ext>
            </a:extLst>
          </p:cNvPr>
          <p:cNvSpPr txBox="1"/>
          <p:nvPr/>
        </p:nvSpPr>
        <p:spPr>
          <a:xfrm>
            <a:off x="3583904" y="3812241"/>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A</a:t>
            </a:r>
            <a:endParaRPr lang="zh-CN" altLang="en-US" b="1">
              <a:solidFill>
                <a:srgbClr val="C00000"/>
              </a:solidFill>
            </a:endParaRPr>
          </a:p>
        </p:txBody>
      </p:sp>
      <p:sp>
        <p:nvSpPr>
          <p:cNvPr id="65" name="文本框 64">
            <a:extLst>
              <a:ext uri="{FF2B5EF4-FFF2-40B4-BE49-F238E27FC236}">
                <a16:creationId xmlns:a16="http://schemas.microsoft.com/office/drawing/2014/main" id="{5E34F992-C304-4E61-86D3-5ED9233C410A}"/>
              </a:ext>
            </a:extLst>
          </p:cNvPr>
          <p:cNvSpPr txBox="1"/>
          <p:nvPr/>
        </p:nvSpPr>
        <p:spPr>
          <a:xfrm>
            <a:off x="7688412" y="3925911"/>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F</a:t>
            </a:r>
            <a:endParaRPr lang="zh-CN" altLang="en-US" b="1">
              <a:solidFill>
                <a:srgbClr val="C00000"/>
              </a:solidFill>
            </a:endParaRPr>
          </a:p>
        </p:txBody>
      </p:sp>
      <p:cxnSp>
        <p:nvCxnSpPr>
          <p:cNvPr id="68" name="直接连接符 67">
            <a:extLst>
              <a:ext uri="{FF2B5EF4-FFF2-40B4-BE49-F238E27FC236}">
                <a16:creationId xmlns:a16="http://schemas.microsoft.com/office/drawing/2014/main" id="{EE1EA6B0-B585-4A39-AF40-741EE86F6F60}"/>
              </a:ext>
            </a:extLst>
          </p:cNvPr>
          <p:cNvCxnSpPr>
            <a:cxnSpLocks/>
          </p:cNvCxnSpPr>
          <p:nvPr/>
        </p:nvCxnSpPr>
        <p:spPr>
          <a:xfrm>
            <a:off x="9518307" y="4438668"/>
            <a:ext cx="95453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956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37</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加乘原理</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容斥原理</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鸽笼原理</a:t>
            </a:r>
            <a:r>
              <a:rPr lang="en-US" altLang="zh-CN" sz="3200" b="1">
                <a:solidFill>
                  <a:schemeClr val="accent6">
                    <a:lumMod val="50000"/>
                  </a:schemeClr>
                </a:solidFill>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843186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鸽笼原理</a:t>
            </a:r>
            <a:r>
              <a:rPr lang="en-US" altLang="zh-CN" sz="1400">
                <a:latin typeface="楷体" panose="02010609060101010101" pitchFamily="49" charset="-122"/>
                <a:ea typeface="楷体" panose="02010609060101010101" pitchFamily="49" charset="-122"/>
              </a:rPr>
              <a:t>*</a:t>
            </a:r>
            <a:endParaRPr lang="zh-CN" altLang="en-US" sz="1400">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38</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鸽笼原理</a:t>
            </a:r>
            <a:r>
              <a:rPr lang="en-US" altLang="zh-CN"/>
              <a:t>(Pigeonhole Principle)</a:t>
            </a: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1EF3486-29F6-4DCC-8DD2-6FA4397E42AF}"/>
                  </a:ext>
                </a:extLst>
              </p:cNvPr>
              <p:cNvSpPr txBox="1"/>
              <p:nvPr/>
            </p:nvSpPr>
            <p:spPr>
              <a:xfrm>
                <a:off x="776251" y="1341998"/>
                <a:ext cx="10639495" cy="1384995"/>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C00000"/>
                    </a:solidFill>
                  </a:rPr>
                  <a:t>鸽笼原理，又称为狄利克雷的抽屉原理</a:t>
                </a:r>
                <a:r>
                  <a:rPr lang="en-US" altLang="zh-CN" sz="2400" b="1" dirty="0">
                    <a:solidFill>
                      <a:srgbClr val="C00000"/>
                    </a:solidFill>
                  </a:rPr>
                  <a:t>(Dirichlet Drawer Principle)</a:t>
                </a:r>
              </a:p>
              <a:p>
                <a:pPr>
                  <a:spcBef>
                    <a:spcPts val="600"/>
                  </a:spcBef>
                  <a:spcAft>
                    <a:spcPts val="600"/>
                  </a:spcAft>
                </a:pPr>
                <a:r>
                  <a:rPr lang="zh-CN" altLang="en-US" sz="2000" b="1" dirty="0">
                    <a:solidFill>
                      <a:srgbClr val="002060"/>
                    </a:solidFill>
                    <a:latin typeface="楷体" panose="02010609060101010101" pitchFamily="49" charset="-122"/>
                    <a:ea typeface="楷体" panose="02010609060101010101" pitchFamily="49" charset="-122"/>
                  </a:rPr>
                  <a:t>一个</a:t>
                </a:r>
                <a:r>
                  <a:rPr lang="zh-CN" altLang="en-US" sz="2000" b="1" dirty="0">
                    <a:solidFill>
                      <a:srgbClr val="C00000"/>
                    </a:solidFill>
                    <a:latin typeface="+mn-ea"/>
                  </a:rPr>
                  <a:t>组合存在性</a:t>
                </a:r>
                <a:r>
                  <a:rPr lang="zh-CN" altLang="en-US" sz="2000" b="1" dirty="0">
                    <a:solidFill>
                      <a:srgbClr val="002060"/>
                    </a:solidFill>
                    <a:latin typeface="楷体" panose="02010609060101010101" pitchFamily="49" charset="-122"/>
                    <a:ea typeface="楷体" panose="02010609060101010101" pitchFamily="49" charset="-122"/>
                  </a:rPr>
                  <a:t>原理，断定某种安排、配置或状态的必然存在性</a:t>
                </a:r>
              </a:p>
              <a:p>
                <a:pPr marL="342900" indent="-342900">
                  <a:spcBef>
                    <a:spcPts val="600"/>
                  </a:spcBef>
                  <a:spcAft>
                    <a:spcPts val="600"/>
                  </a:spcAft>
                  <a:buFont typeface="Arial" panose="020B0604020202020204" pitchFamily="34" charset="0"/>
                  <a:buChar char="•"/>
                </a:pPr>
                <a:r>
                  <a:rPr lang="zh-CN" altLang="en-US" sz="2000" b="1" dirty="0">
                    <a:solidFill>
                      <a:schemeClr val="accent6">
                        <a:lumMod val="50000"/>
                      </a:schemeClr>
                    </a:solidFill>
                  </a:rPr>
                  <a:t>设</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dirty="0">
                    <a:solidFill>
                      <a:schemeClr val="accent6">
                        <a:lumMod val="50000"/>
                      </a:schemeClr>
                    </a:solidFill>
                  </a:rPr>
                  <a:t>是正整数，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oMath>
                </a14:m>
                <a:r>
                  <a:rPr lang="zh-CN" altLang="en-US" sz="2000" b="1" dirty="0">
                    <a:solidFill>
                      <a:schemeClr val="accent6">
                        <a:lumMod val="50000"/>
                      </a:schemeClr>
                    </a:solidFill>
                  </a:rPr>
                  <a:t>只或更多鸽子关到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dirty="0">
                    <a:solidFill>
                      <a:schemeClr val="accent6">
                        <a:lumMod val="50000"/>
                      </a:schemeClr>
                    </a:solidFill>
                  </a:rPr>
                  <a:t>个鸽笼里，则至少有一个鸽笼有两只或更多只鸽子</a:t>
                </a:r>
              </a:p>
            </p:txBody>
          </p:sp>
        </mc:Choice>
        <mc:Fallback xmlns="">
          <p:sp>
            <p:nvSpPr>
              <p:cNvPr id="2" name="文本框 1">
                <a:extLst>
                  <a:ext uri="{FF2B5EF4-FFF2-40B4-BE49-F238E27FC236}">
                    <a16:creationId xmlns:a16="http://schemas.microsoft.com/office/drawing/2014/main" id="{21EF3486-29F6-4DCC-8DD2-6FA4397E42AF}"/>
                  </a:ext>
                </a:extLst>
              </p:cNvPr>
              <p:cNvSpPr txBox="1">
                <a:spLocks noRot="1" noChangeAspect="1" noMove="1" noResize="1" noEditPoints="1" noAdjustHandles="1" noChangeArrowheads="1" noChangeShapeType="1" noTextEdit="1"/>
              </p:cNvSpPr>
              <p:nvPr/>
            </p:nvSpPr>
            <p:spPr>
              <a:xfrm>
                <a:off x="776251" y="1341998"/>
                <a:ext cx="10639495" cy="1384995"/>
              </a:xfrm>
              <a:prstGeom prst="rect">
                <a:avLst/>
              </a:prstGeom>
              <a:blipFill>
                <a:blip r:embed="rId2"/>
                <a:stretch>
                  <a:fillRect l="-573" t="-3084" r="-344" b="-70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5591103-32FF-489C-A1F3-1C137BD989FD}"/>
                  </a:ext>
                </a:extLst>
              </p:cNvPr>
              <p:cNvSpPr txBox="1"/>
              <p:nvPr/>
            </p:nvSpPr>
            <p:spPr>
              <a:xfrm>
                <a:off x="2277227" y="3095425"/>
                <a:ext cx="7637542" cy="2769989"/>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鸽笼原理用函数所确定的集合之间的对应描述</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𝑩</m:t>
                    </m:r>
                  </m:oMath>
                </a14:m>
                <a:r>
                  <a:rPr lang="zh-CN" altLang="en-US" sz="2000" b="1">
                    <a:solidFill>
                      <a:srgbClr val="002060"/>
                    </a:solidFill>
                    <a:latin typeface="楷体" panose="02010609060101010101" pitchFamily="49" charset="-122"/>
                    <a:ea typeface="楷体" panose="02010609060101010101" pitchFamily="49" charset="-122"/>
                  </a:rPr>
                  <a:t>都是有穷集合</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如果</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 &gt; |</m:t>
                    </m:r>
                    <m:r>
                      <a:rPr lang="en-US" altLang="zh-CN" sz="2000" b="1" i="1" smtClean="0">
                        <a:solidFill>
                          <a:schemeClr val="accent6">
                            <a:lumMod val="50000"/>
                          </a:schemeClr>
                        </a:solidFill>
                        <a:latin typeface="Cambria Math" panose="02040503050406030204" pitchFamily="18" charset="0"/>
                      </a:rPr>
                      <m:t>𝑩</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，则没有</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rPr>
                  <a:t>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的单函数（一对一函数）</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如果</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 &lt; |</m:t>
                    </m:r>
                    <m:r>
                      <a:rPr lang="en-US" altLang="zh-CN" sz="2000" b="1" i="1" smtClean="0">
                        <a:solidFill>
                          <a:schemeClr val="accent6">
                            <a:lumMod val="50000"/>
                          </a:schemeClr>
                        </a:solidFill>
                        <a:latin typeface="Cambria Math" panose="02040503050406030204" pitchFamily="18" charset="0"/>
                      </a:rPr>
                      <m:t>𝑩</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，则没有</a:t>
                </a:r>
                <a14:m>
                  <m:oMath xmlns:m="http://schemas.openxmlformats.org/officeDocument/2006/math">
                    <m:r>
                      <a:rPr lang="en-US" altLang="zh-CN" sz="2000" b="1" i="1">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rPr>
                  <a:t>到</a:t>
                </a:r>
                <a14:m>
                  <m:oMath xmlns:m="http://schemas.openxmlformats.org/officeDocument/2006/math">
                    <m:r>
                      <a:rPr lang="en-US" altLang="zh-CN" sz="2000" b="1" i="1">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的满函数</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如果</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𝑩</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，则任意</a:t>
                </a:r>
                <a14:m>
                  <m:oMath xmlns:m="http://schemas.openxmlformats.org/officeDocument/2006/math">
                    <m:r>
                      <a:rPr lang="en-US" altLang="zh-CN" sz="2000" b="1" i="1">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rPr>
                  <a:t>到</a:t>
                </a:r>
                <a14:m>
                  <m:oMath xmlns:m="http://schemas.openxmlformats.org/officeDocument/2006/math">
                    <m:r>
                      <a:rPr lang="en-US" altLang="zh-CN" sz="2000" b="1" i="1">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的单函数也是满函数，即是双函数</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如果</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𝑩</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，则任意</a:t>
                </a:r>
                <a14:m>
                  <m:oMath xmlns:m="http://schemas.openxmlformats.org/officeDocument/2006/math">
                    <m:r>
                      <a:rPr lang="en-US" altLang="zh-CN" sz="2000" b="1" i="1">
                        <a:solidFill>
                          <a:schemeClr val="accent6">
                            <a:lumMod val="50000"/>
                          </a:schemeClr>
                        </a:solidFill>
                        <a:latin typeface="Cambria Math" panose="02040503050406030204" pitchFamily="18" charset="0"/>
                      </a:rPr>
                      <m:t>𝑨</m:t>
                    </m:r>
                  </m:oMath>
                </a14:m>
                <a:r>
                  <a:rPr lang="zh-CN" altLang="en-US" sz="2000" b="1">
                    <a:solidFill>
                      <a:schemeClr val="accent6">
                        <a:lumMod val="50000"/>
                      </a:schemeClr>
                    </a:solidFill>
                  </a:rPr>
                  <a:t>到</a:t>
                </a:r>
                <a14:m>
                  <m:oMath xmlns:m="http://schemas.openxmlformats.org/officeDocument/2006/math">
                    <m:r>
                      <a:rPr lang="en-US" altLang="zh-CN" sz="2000" b="1" i="1">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的满函数也是单函数，即是双函数</a:t>
                </a:r>
              </a:p>
            </p:txBody>
          </p:sp>
        </mc:Choice>
        <mc:Fallback xmlns="">
          <p:sp>
            <p:nvSpPr>
              <p:cNvPr id="3" name="文本框 2">
                <a:extLst>
                  <a:ext uri="{FF2B5EF4-FFF2-40B4-BE49-F238E27FC236}">
                    <a16:creationId xmlns:a16="http://schemas.microsoft.com/office/drawing/2014/main" id="{55591103-32FF-489C-A1F3-1C137BD989FD}"/>
                  </a:ext>
                </a:extLst>
              </p:cNvPr>
              <p:cNvSpPr txBox="1">
                <a:spLocks noRot="1" noChangeAspect="1" noMove="1" noResize="1" noEditPoints="1" noAdjustHandles="1" noChangeArrowheads="1" noChangeShapeType="1" noTextEdit="1"/>
              </p:cNvSpPr>
              <p:nvPr/>
            </p:nvSpPr>
            <p:spPr>
              <a:xfrm>
                <a:off x="2277227" y="3095425"/>
                <a:ext cx="7637542" cy="2769989"/>
              </a:xfrm>
              <a:prstGeom prst="rect">
                <a:avLst/>
              </a:prstGeom>
              <a:blipFill>
                <a:blip r:embed="rId3"/>
                <a:stretch>
                  <a:fillRect l="-879" t="-1542" r="-479" b="-30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0414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鸽笼原理</a:t>
            </a:r>
            <a:r>
              <a:rPr lang="en-US" altLang="zh-CN" sz="1400">
                <a:latin typeface="楷体" panose="02010609060101010101" pitchFamily="49" charset="-122"/>
                <a:ea typeface="楷体" panose="02010609060101010101" pitchFamily="49" charset="-122"/>
              </a:rPr>
              <a:t>*</a:t>
            </a:r>
            <a:endParaRPr lang="zh-CN" altLang="en-US" sz="1400">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39</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运用鸽笼原理的例子</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A3B067B-88ED-449E-8D3D-507C202A41FC}"/>
                  </a:ext>
                </a:extLst>
              </p:cNvPr>
              <p:cNvSpPr txBox="1"/>
              <p:nvPr/>
            </p:nvSpPr>
            <p:spPr>
              <a:xfrm>
                <a:off x="1352960" y="1263414"/>
                <a:ext cx="9486077" cy="1838004"/>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从</a:t>
                </a:r>
                <a14:m>
                  <m:oMath xmlns:m="http://schemas.openxmlformats.org/officeDocument/2006/math">
                    <m:r>
                      <a:rPr lang="en-US" altLang="zh-CN" sz="2400" b="1" i="1" smtClean="0">
                        <a:solidFill>
                          <a:srgbClr val="002060"/>
                        </a:solidFill>
                        <a:latin typeface="Cambria Math" panose="02040503050406030204" pitchFamily="18" charset="0"/>
                      </a:rPr>
                      <m:t>𝟏</m:t>
                    </m:r>
                  </m:oMath>
                </a14:m>
                <a:r>
                  <a:rPr lang="zh-CN" altLang="en-US" sz="2400" b="1">
                    <a:solidFill>
                      <a:srgbClr val="002060"/>
                    </a:solidFill>
                    <a:latin typeface="楷体" panose="02010609060101010101" pitchFamily="49" charset="-122"/>
                    <a:ea typeface="楷体" panose="02010609060101010101" pitchFamily="49" charset="-122"/>
                  </a:rPr>
                  <a:t>到</a:t>
                </a:r>
                <a14:m>
                  <m:oMath xmlns:m="http://schemas.openxmlformats.org/officeDocument/2006/math">
                    <m:r>
                      <a:rPr lang="en-US" altLang="zh-CN" sz="2400" b="1" i="1" smtClean="0">
                        <a:solidFill>
                          <a:srgbClr val="002060"/>
                        </a:solidFill>
                        <a:latin typeface="Cambria Math" panose="02040503050406030204" pitchFamily="18" charset="0"/>
                      </a:rPr>
                      <m:t>𝟐</m:t>
                    </m:r>
                    <m:r>
                      <a:rPr lang="en-US" altLang="zh-CN" sz="2400" b="1" i="1" smtClean="0">
                        <a:solidFill>
                          <a:srgbClr val="002060"/>
                        </a:solidFill>
                        <a:latin typeface="Cambria Math" panose="02040503050406030204" pitchFamily="18" charset="0"/>
                      </a:rPr>
                      <m:t>𝒏</m:t>
                    </m:r>
                  </m:oMath>
                </a14:m>
                <a:r>
                  <a:rPr lang="zh-CN" altLang="en-US" sz="2400" b="1">
                    <a:solidFill>
                      <a:srgbClr val="002060"/>
                    </a:solidFill>
                    <a:latin typeface="楷体" panose="02010609060101010101" pitchFamily="49" charset="-122"/>
                    <a:ea typeface="楷体" panose="02010609060101010101" pitchFamily="49" charset="-122"/>
                  </a:rPr>
                  <a:t>任取</a:t>
                </a:r>
                <a14:m>
                  <m:oMath xmlns:m="http://schemas.openxmlformats.org/officeDocument/2006/math">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oMath>
                </a14:m>
                <a:r>
                  <a:rPr lang="zh-CN" altLang="en-US" sz="2400" b="1">
                    <a:solidFill>
                      <a:srgbClr val="002060"/>
                    </a:solidFill>
                    <a:latin typeface="楷体" panose="02010609060101010101" pitchFamily="49" charset="-122"/>
                    <a:ea typeface="楷体" panose="02010609060101010101" pitchFamily="49" charset="-122"/>
                  </a:rPr>
                  <a:t>个数，则至少有两个数，其中一个是另一个的倍数</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从</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𝟐</m:t>
                    </m:r>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个正整数取出来的</a:t>
                </a:r>
                <a14:m>
                  <m:oMath xmlns:m="http://schemas.openxmlformats.org/officeDocument/2006/math">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oMath>
                </a14:m>
                <a:r>
                  <a:rPr lang="zh-CN" altLang="en-US" sz="2000" b="1">
                    <a:solidFill>
                      <a:srgbClr val="C00000"/>
                    </a:solidFill>
                  </a:rPr>
                  <a:t>个数</a:t>
                </a:r>
                <a:r>
                  <a:rPr lang="zh-CN" altLang="en-US" sz="2000" b="1">
                    <a:solidFill>
                      <a:schemeClr val="accent6">
                        <a:lumMod val="50000"/>
                      </a:schemeClr>
                    </a:solidFill>
                  </a:rPr>
                  <a:t>看做</a:t>
                </a:r>
                <a:r>
                  <a:rPr lang="zh-CN" altLang="en-US" sz="2000" b="1">
                    <a:solidFill>
                      <a:srgbClr val="C00000"/>
                    </a:solidFill>
                  </a:rPr>
                  <a:t>鸽子</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任何整数都可以表示成</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𝒃</m:t>
                        </m:r>
                      </m:sup>
                    </m:sSup>
                    <m:r>
                      <a:rPr lang="en-US" altLang="zh-CN" sz="2000" b="1" i="1" smtClean="0">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𝒒</m:t>
                    </m:r>
                  </m:oMath>
                </a14:m>
                <a:r>
                  <a:rPr lang="zh-CN" altLang="en-US" sz="2000" b="1">
                    <a:solidFill>
                      <a:schemeClr val="accent6">
                        <a:lumMod val="50000"/>
                      </a:schemeClr>
                    </a:solidFill>
                  </a:rPr>
                  <a:t>的形式，这里的</a:t>
                </a:r>
                <a:r>
                  <a:rPr lang="zh-CN" altLang="en-US" sz="2000" b="1">
                    <a:solidFill>
                      <a:srgbClr val="C00000"/>
                    </a:solidFill>
                  </a:rPr>
                  <a:t>奇数</a:t>
                </a:r>
                <a14:m>
                  <m:oMath xmlns:m="http://schemas.openxmlformats.org/officeDocument/2006/math">
                    <m:r>
                      <a:rPr lang="en-US" altLang="zh-CN" sz="2000" b="1" i="1" smtClean="0">
                        <a:solidFill>
                          <a:srgbClr val="C00000"/>
                        </a:solidFill>
                        <a:latin typeface="Cambria Math" panose="02040503050406030204" pitchFamily="18" charset="0"/>
                      </a:rPr>
                      <m:t>𝒒</m:t>
                    </m:r>
                  </m:oMath>
                </a14:m>
                <a:r>
                  <a:rPr lang="zh-CN" altLang="en-US" sz="2000" b="1">
                    <a:solidFill>
                      <a:schemeClr val="accent6">
                        <a:lumMod val="50000"/>
                      </a:schemeClr>
                    </a:solidFill>
                  </a:rPr>
                  <a:t>导出了</a:t>
                </a:r>
                <a:r>
                  <a:rPr lang="zh-CN" altLang="en-US" sz="2000" b="1">
                    <a:solidFill>
                      <a:srgbClr val="C00000"/>
                    </a:solidFill>
                  </a:rPr>
                  <a:t>鸽笼</a:t>
                </a:r>
                <a:endParaRPr lang="en-US" altLang="zh-CN" sz="2000" b="1">
                  <a:solidFill>
                    <a:srgbClr val="C00000"/>
                  </a:solidFill>
                </a:endParaRPr>
              </a:p>
              <a:p>
                <a:pPr marL="800100" lvl="1" indent="-34290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latin typeface="楷体" panose="02010609060101010101" pitchFamily="49" charset="-122"/>
                    <a:ea typeface="楷体" panose="02010609060101010101" pitchFamily="49" charset="-122"/>
                  </a:rPr>
                  <a:t>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latin typeface="楷体" panose="02010609060101010101" pitchFamily="49" charset="-122"/>
                    <a:ea typeface="楷体" panose="02010609060101010101" pitchFamily="49" charset="-122"/>
                  </a:rPr>
                  <a:t>中只有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latin typeface="楷体" panose="02010609060101010101" pitchFamily="49" charset="-122"/>
                    <a:ea typeface="楷体" panose="02010609060101010101" pitchFamily="49" charset="-122"/>
                  </a:rPr>
                  <a:t>个奇数，取出的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latin typeface="楷体" panose="02010609060101010101" pitchFamily="49" charset="-122"/>
                    <a:ea typeface="楷体" panose="02010609060101010101" pitchFamily="49" charset="-122"/>
                  </a:rPr>
                  <a:t>个数存在</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𝒃</m:t>
                            </m:r>
                          </m:e>
                          <m:sub>
                            <m:r>
                              <a:rPr lang="en-US" altLang="zh-CN" b="1" i="1" smtClean="0">
                                <a:solidFill>
                                  <a:schemeClr val="accent2">
                                    <a:lumMod val="50000"/>
                                  </a:schemeClr>
                                </a:solidFill>
                                <a:latin typeface="Cambria Math" panose="02040503050406030204" pitchFamily="18" charset="0"/>
                              </a:rPr>
                              <m:t>𝟏</m:t>
                            </m:r>
                          </m:sub>
                        </m:sSub>
                      </m:sup>
                    </m:sSup>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oMath>
                </a14:m>
                <a:r>
                  <a:rPr lang="zh-CN" altLang="en-US"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𝒃</m:t>
                            </m:r>
                          </m:e>
                          <m:sub>
                            <m:r>
                              <a:rPr lang="en-US" altLang="zh-CN" b="1" i="1" smtClean="0">
                                <a:solidFill>
                                  <a:schemeClr val="accent2">
                                    <a:lumMod val="50000"/>
                                  </a:schemeClr>
                                </a:solidFill>
                                <a:latin typeface="Cambria Math" panose="02040503050406030204" pitchFamily="18" charset="0"/>
                              </a:rPr>
                              <m:t>𝟐</m:t>
                            </m:r>
                          </m:sub>
                        </m:sSub>
                      </m:sup>
                    </m:sSup>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oMath>
                </a14:m>
                <a:r>
                  <a:rPr lang="zh-CN" altLang="en-US" b="1">
                    <a:solidFill>
                      <a:schemeClr val="accent2">
                        <a:lumMod val="50000"/>
                      </a:schemeClr>
                    </a:solidFill>
                    <a:latin typeface="楷体" panose="02010609060101010101" pitchFamily="49" charset="-122"/>
                    <a:ea typeface="楷体" panose="02010609060101010101" pitchFamily="49" charset="-122"/>
                  </a:rPr>
                  <a:t>这样两个数</a:t>
                </a:r>
              </a:p>
            </p:txBody>
          </p:sp>
        </mc:Choice>
        <mc:Fallback xmlns="">
          <p:sp>
            <p:nvSpPr>
              <p:cNvPr id="2" name="文本框 1">
                <a:extLst>
                  <a:ext uri="{FF2B5EF4-FFF2-40B4-BE49-F238E27FC236}">
                    <a16:creationId xmlns:a16="http://schemas.microsoft.com/office/drawing/2014/main" id="{6A3B067B-88ED-449E-8D3D-507C202A41FC}"/>
                  </a:ext>
                </a:extLst>
              </p:cNvPr>
              <p:cNvSpPr txBox="1">
                <a:spLocks noRot="1" noChangeAspect="1" noMove="1" noResize="1" noEditPoints="1" noAdjustHandles="1" noChangeArrowheads="1" noChangeShapeType="1" noTextEdit="1"/>
              </p:cNvSpPr>
              <p:nvPr/>
            </p:nvSpPr>
            <p:spPr>
              <a:xfrm>
                <a:off x="1352960" y="1263414"/>
                <a:ext cx="9486077" cy="1838004"/>
              </a:xfrm>
              <a:prstGeom prst="rect">
                <a:avLst/>
              </a:prstGeom>
              <a:blipFill>
                <a:blip r:embed="rId2"/>
                <a:stretch>
                  <a:fillRect l="-1028" t="-3642" r="-643" b="-3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FC88026-9C00-4F5C-B9B9-C298B4CE15B0}"/>
                  </a:ext>
                </a:extLst>
              </p:cNvPr>
              <p:cNvSpPr txBox="1"/>
              <p:nvPr/>
            </p:nvSpPr>
            <p:spPr>
              <a:xfrm>
                <a:off x="1435736" y="3498777"/>
                <a:ext cx="9320523" cy="2647263"/>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正整数序列</a:t>
                </a:r>
                <a14:m>
                  <m:oMath xmlns:m="http://schemas.openxmlformats.org/officeDocument/2006/math">
                    <m:sSub>
                      <m:sSubPr>
                        <m:ctrlPr>
                          <a:rPr lang="en-US" altLang="zh-CN" sz="2400" b="1" i="1">
                            <a:solidFill>
                              <a:srgbClr val="002060"/>
                            </a:solidFill>
                            <a:latin typeface="Cambria Math" panose="02040503050406030204" pitchFamily="18" charset="0"/>
                            <a:ea typeface="楷体" panose="02010609060101010101" pitchFamily="49" charset="-122"/>
                          </a:rPr>
                        </m:ctrlPr>
                      </m:sSubPr>
                      <m:e>
                        <m:r>
                          <a:rPr lang="en-US" altLang="zh-CN" sz="2400" b="1" i="1">
                            <a:solidFill>
                              <a:srgbClr val="002060"/>
                            </a:solidFill>
                            <a:latin typeface="Cambria Math" panose="02040503050406030204" pitchFamily="18" charset="0"/>
                            <a:ea typeface="楷体" panose="02010609060101010101" pitchFamily="49" charset="-122"/>
                          </a:rPr>
                          <m:t>𝒂</m:t>
                        </m:r>
                      </m:e>
                      <m:sub>
                        <m:r>
                          <a:rPr lang="en-US" altLang="zh-CN" sz="2400" b="1" i="1">
                            <a:solidFill>
                              <a:srgbClr val="002060"/>
                            </a:solidFill>
                            <a:latin typeface="Cambria Math" panose="02040503050406030204" pitchFamily="18" charset="0"/>
                            <a:ea typeface="楷体" panose="02010609060101010101" pitchFamily="49" charset="-122"/>
                          </a:rPr>
                          <m:t>𝟏</m:t>
                        </m:r>
                      </m:sub>
                    </m:sSub>
                    <m:r>
                      <a:rPr lang="en-US" altLang="zh-CN" sz="2400" b="1">
                        <a:solidFill>
                          <a:srgbClr val="002060"/>
                        </a:solidFill>
                        <a:latin typeface="Cambria Math" panose="02040503050406030204" pitchFamily="18" charset="0"/>
                        <a:ea typeface="楷体" panose="02010609060101010101" pitchFamily="49" charset="-122"/>
                      </a:rPr>
                      <m:t>, </m:t>
                    </m:r>
                    <m:sSub>
                      <m:sSubPr>
                        <m:ctrlPr>
                          <a:rPr lang="en-US" altLang="zh-CN" sz="2400" b="1" i="1">
                            <a:solidFill>
                              <a:srgbClr val="002060"/>
                            </a:solidFill>
                            <a:latin typeface="Cambria Math" panose="02040503050406030204" pitchFamily="18" charset="0"/>
                            <a:ea typeface="楷体" panose="02010609060101010101" pitchFamily="49" charset="-122"/>
                          </a:rPr>
                        </m:ctrlPr>
                      </m:sSubPr>
                      <m:e>
                        <m:r>
                          <a:rPr lang="en-US" altLang="zh-CN" sz="2400" b="1" i="1">
                            <a:solidFill>
                              <a:srgbClr val="002060"/>
                            </a:solidFill>
                            <a:latin typeface="Cambria Math" panose="02040503050406030204" pitchFamily="18" charset="0"/>
                            <a:ea typeface="楷体" panose="02010609060101010101" pitchFamily="49" charset="-122"/>
                          </a:rPr>
                          <m:t>𝒂</m:t>
                        </m:r>
                      </m:e>
                      <m:sub>
                        <m:r>
                          <a:rPr lang="en-US" altLang="zh-CN" sz="2400" b="1" i="1">
                            <a:solidFill>
                              <a:srgbClr val="002060"/>
                            </a:solidFill>
                            <a:latin typeface="Cambria Math" panose="02040503050406030204" pitchFamily="18" charset="0"/>
                            <a:ea typeface="楷体" panose="02010609060101010101" pitchFamily="49" charset="-122"/>
                          </a:rPr>
                          <m:t>𝟐</m:t>
                        </m:r>
                      </m:sub>
                    </m:sSub>
                    <m:r>
                      <a:rPr lang="en-US" altLang="zh-CN" sz="2400" b="1">
                        <a:solidFill>
                          <a:srgbClr val="002060"/>
                        </a:solidFill>
                        <a:latin typeface="Cambria Math" panose="02040503050406030204" pitchFamily="18" charset="0"/>
                        <a:ea typeface="楷体" panose="02010609060101010101" pitchFamily="49" charset="-122"/>
                      </a:rPr>
                      <m:t>, ⋯, </m:t>
                    </m:r>
                    <m:sSub>
                      <m:sSubPr>
                        <m:ctrlPr>
                          <a:rPr lang="en-US" altLang="zh-CN" sz="2400" b="1" i="1">
                            <a:solidFill>
                              <a:srgbClr val="002060"/>
                            </a:solidFill>
                            <a:latin typeface="Cambria Math" panose="02040503050406030204" pitchFamily="18" charset="0"/>
                            <a:ea typeface="楷体" panose="02010609060101010101" pitchFamily="49" charset="-122"/>
                          </a:rPr>
                        </m:ctrlPr>
                      </m:sSubPr>
                      <m:e>
                        <m:r>
                          <a:rPr lang="en-US" altLang="zh-CN" sz="2400" b="1" i="1">
                            <a:solidFill>
                              <a:srgbClr val="002060"/>
                            </a:solidFill>
                            <a:latin typeface="Cambria Math" panose="02040503050406030204" pitchFamily="18" charset="0"/>
                            <a:ea typeface="楷体" panose="02010609060101010101" pitchFamily="49" charset="-122"/>
                          </a:rPr>
                          <m:t>𝒂</m:t>
                        </m:r>
                      </m:e>
                      <m:sub>
                        <m:r>
                          <a:rPr lang="en-US" altLang="zh-CN" sz="2400" b="1" i="1">
                            <a:solidFill>
                              <a:srgbClr val="002060"/>
                            </a:solidFill>
                            <a:latin typeface="Cambria Math" panose="02040503050406030204" pitchFamily="18" charset="0"/>
                            <a:ea typeface="楷体" panose="02010609060101010101" pitchFamily="49" charset="-122"/>
                          </a:rPr>
                          <m:t>𝒎</m:t>
                        </m:r>
                      </m:sub>
                    </m:sSub>
                  </m:oMath>
                </a14:m>
                <a:r>
                  <a:rPr lang="zh-CN" altLang="en-US" sz="2400" b="1">
                    <a:solidFill>
                      <a:srgbClr val="002060"/>
                    </a:solidFill>
                    <a:latin typeface="楷体" panose="02010609060101010101" pitchFamily="49" charset="-122"/>
                    <a:ea typeface="楷体" panose="02010609060101010101" pitchFamily="49" charset="-122"/>
                  </a:rPr>
                  <a:t>中必存在若干个连续正整数的和是</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𝒎</m:t>
                    </m:r>
                  </m:oMath>
                </a14:m>
                <a:r>
                  <a:rPr lang="zh-CN" altLang="en-US" sz="2400" b="1">
                    <a:solidFill>
                      <a:srgbClr val="002060"/>
                    </a:solidFill>
                    <a:latin typeface="楷体" panose="02010609060101010101" pitchFamily="49" charset="-122"/>
                    <a:ea typeface="楷体" panose="02010609060101010101" pitchFamily="49" charset="-122"/>
                  </a:rPr>
                  <a:t>的倍数</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即存在正整数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𝒍</m:t>
                    </m:r>
                  </m:oMath>
                </a14:m>
                <a:r>
                  <a:rPr lang="zh-CN" altLang="en-US" sz="2000" b="1">
                    <a:solidFill>
                      <a:schemeClr val="accent6">
                        <a:lumMod val="50000"/>
                      </a:schemeClr>
                    </a:solidFill>
                  </a:rPr>
                  <a:t>，</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𝒌</m:t>
                    </m:r>
                    <m:r>
                      <a:rPr lang="en-US" altLang="zh-CN" sz="2000" b="1" i="1" smtClean="0">
                        <a:solidFill>
                          <a:schemeClr val="accent6">
                            <a:lumMod val="50000"/>
                          </a:schemeClr>
                        </a:solidFill>
                        <a:latin typeface="Cambria Math" panose="02040503050406030204" pitchFamily="18" charset="0"/>
                      </a:rPr>
                      <m:t> &lt; </m:t>
                    </m:r>
                    <m:r>
                      <a:rPr lang="en-US" altLang="zh-CN" sz="2000" b="1" i="1" smtClean="0">
                        <a:solidFill>
                          <a:schemeClr val="accent6">
                            <a:lumMod val="50000"/>
                          </a:schemeClr>
                        </a:solidFill>
                        <a:latin typeface="Cambria Math" panose="02040503050406030204" pitchFamily="18" charset="0"/>
                      </a:rPr>
                      <m:t>𝒍</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𝒎</m:t>
                    </m:r>
                  </m:oMath>
                </a14:m>
                <a:r>
                  <a:rPr lang="zh-CN" altLang="en-US" sz="2000" b="1">
                    <a:solidFill>
                      <a:schemeClr val="accent6">
                        <a:lumMod val="50000"/>
                      </a:schemeClr>
                    </a:solidFill>
                  </a:rPr>
                  <a:t>使得</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𝒌</m:t>
                        </m:r>
                      </m:sub>
                    </m:sSub>
                    <m:r>
                      <a:rPr lang="en-US" altLang="zh-CN" sz="2000" b="1" i="1" smtClean="0">
                        <a:solidFill>
                          <a:schemeClr val="accent6">
                            <a:lumMod val="50000"/>
                          </a:schemeClr>
                        </a:solidFill>
                        <a:latin typeface="Cambria Math" panose="02040503050406030204" pitchFamily="18" charset="0"/>
                      </a:rPr>
                      <m:t>+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sub>
                    </m:sSub>
                    <m:r>
                      <a:rPr lang="en-US" altLang="zh-CN" sz="2000" b="1" i="1">
                        <a:solidFill>
                          <a:schemeClr val="accent6">
                            <a:lumMod val="50000"/>
                          </a:schemeClr>
                        </a:solidFill>
                        <a:latin typeface="Cambria Math" panose="02040503050406030204" pitchFamily="18" charset="0"/>
                      </a:rPr>
                      <m:t>+ ⋯+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𝒂</m:t>
                        </m:r>
                      </m:e>
                      <m:sub>
                        <m:r>
                          <a:rPr lang="en-US" altLang="zh-CN" sz="2000" b="1" i="1">
                            <a:solidFill>
                              <a:schemeClr val="accent6">
                                <a:lumMod val="50000"/>
                              </a:schemeClr>
                            </a:solidFill>
                            <a:latin typeface="Cambria Math" panose="02040503050406030204" pitchFamily="18" charset="0"/>
                          </a:rPr>
                          <m:t>𝒍</m:t>
                        </m:r>
                      </m:sub>
                    </m:sSub>
                  </m:oMath>
                </a14:m>
                <a:r>
                  <a:rPr lang="zh-CN" altLang="en-US" sz="2000" b="1">
                    <a:solidFill>
                      <a:schemeClr val="accent6">
                        <a:lumMod val="50000"/>
                      </a:schemeClr>
                    </a:solidFill>
                  </a:rPr>
                  <a:t>是</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𝒎</m:t>
                    </m:r>
                  </m:oMath>
                </a14:m>
                <a:r>
                  <a:rPr lang="zh-CN" altLang="en-US" sz="2000" b="1">
                    <a:solidFill>
                      <a:schemeClr val="accent6">
                        <a:lumMod val="50000"/>
                      </a:schemeClr>
                    </a:solidFill>
                  </a:rPr>
                  <a:t>的倍数</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考虑</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𝒔</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smtClean="0">
                        <a:solidFill>
                          <a:schemeClr val="accent6">
                            <a:lumMod val="50000"/>
                          </a:schemeClr>
                        </a:solidFill>
                        <a:latin typeface="Cambria Math" panose="02040503050406030204" pitchFamily="18" charset="0"/>
                      </a:rPr>
                      <m:t>=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smtClean="0">
                        <a:solidFill>
                          <a:schemeClr val="accent6">
                            <a:lumMod val="50000"/>
                          </a:schemeClr>
                        </a:solidFill>
                        <a:latin typeface="Cambria Math" panose="02040503050406030204" pitchFamily="18" charset="0"/>
                      </a:rPr>
                      <m:t>,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𝒔</m:t>
                        </m:r>
                      </m:e>
                      <m:sub>
                        <m:r>
                          <a:rPr lang="en-US" altLang="zh-CN" sz="2000" b="1" i="1" smtClean="0">
                            <a:solidFill>
                              <a:schemeClr val="accent6">
                                <a:lumMod val="50000"/>
                              </a:schemeClr>
                            </a:solidFill>
                            <a:latin typeface="Cambria Math" panose="02040503050406030204" pitchFamily="18" charset="0"/>
                          </a:rPr>
                          <m:t>𝟐</m:t>
                        </m:r>
                      </m:sub>
                    </m:sSub>
                    <m:r>
                      <a:rPr lang="en-US" altLang="zh-CN" sz="2000" b="1" i="1" smtClean="0">
                        <a:solidFill>
                          <a:schemeClr val="accent6">
                            <a:lumMod val="50000"/>
                          </a:schemeClr>
                        </a:solidFill>
                        <a:latin typeface="Cambria Math" panose="02040503050406030204" pitchFamily="18" charset="0"/>
                      </a:rPr>
                      <m:t>=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𝟐</m:t>
                        </m:r>
                      </m:sub>
                    </m:sSub>
                    <m:r>
                      <a:rPr lang="en-US" altLang="zh-CN" sz="2000" b="1" i="1" smtClean="0">
                        <a:solidFill>
                          <a:schemeClr val="accent6">
                            <a:lumMod val="50000"/>
                          </a:schemeClr>
                        </a:solidFill>
                        <a:latin typeface="Cambria Math" panose="02040503050406030204" pitchFamily="18" charset="0"/>
                      </a:rPr>
                      <m:t>, ⋯,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𝒔</m:t>
                        </m:r>
                      </m:e>
                      <m:sub>
                        <m:r>
                          <a:rPr lang="en-US" altLang="zh-CN" sz="2000" b="1" i="1" smtClean="0">
                            <a:solidFill>
                              <a:schemeClr val="accent6">
                                <a:lumMod val="50000"/>
                              </a:schemeClr>
                            </a:solidFill>
                            <a:latin typeface="Cambria Math" panose="02040503050406030204" pitchFamily="18" charset="0"/>
                          </a:rPr>
                          <m:t>𝒎</m:t>
                        </m:r>
                      </m:sub>
                    </m:sSub>
                    <m:r>
                      <a:rPr lang="en-US" altLang="zh-CN" sz="2000" b="1" i="1" smtClean="0">
                        <a:solidFill>
                          <a:schemeClr val="accent6">
                            <a:lumMod val="50000"/>
                          </a:schemeClr>
                        </a:solidFill>
                        <a:latin typeface="Cambria Math" panose="02040503050406030204" pitchFamily="18" charset="0"/>
                      </a:rPr>
                      <m:t>=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𝟐</m:t>
                        </m:r>
                      </m:sub>
                    </m:sSub>
                    <m:r>
                      <a:rPr lang="en-US" altLang="zh-CN" sz="2000" b="1" i="1" smtClean="0">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𝒂</m:t>
                        </m:r>
                      </m:e>
                      <m:sub>
                        <m:r>
                          <a:rPr lang="en-US" altLang="zh-CN" sz="2000" b="1" i="1">
                            <a:solidFill>
                              <a:schemeClr val="accent6">
                                <a:lumMod val="50000"/>
                              </a:schemeClr>
                            </a:solidFill>
                            <a:latin typeface="Cambria Math" panose="02040503050406030204" pitchFamily="18" charset="0"/>
                          </a:rPr>
                          <m:t>𝒎</m:t>
                        </m:r>
                      </m:sub>
                    </m:sSub>
                  </m:oMath>
                </a14:m>
                <a:r>
                  <a:rPr lang="zh-CN" altLang="en-US" sz="2000" b="1">
                    <a:solidFill>
                      <a:schemeClr val="accent6">
                        <a:lumMod val="50000"/>
                      </a:schemeClr>
                    </a:solidFill>
                  </a:rPr>
                  <a:t>这</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𝒎</m:t>
                    </m:r>
                  </m:oMath>
                </a14:m>
                <a:r>
                  <a:rPr lang="zh-CN" altLang="en-US" sz="2000" b="1">
                    <a:solidFill>
                      <a:schemeClr val="accent6">
                        <a:lumMod val="50000"/>
                      </a:schemeClr>
                    </a:solidFill>
                  </a:rPr>
                  <a:t>个数整除</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𝒎</m:t>
                    </m:r>
                  </m:oMath>
                </a14:m>
                <a:r>
                  <a:rPr lang="zh-CN" altLang="en-US" sz="2000" b="1">
                    <a:solidFill>
                      <a:schemeClr val="accent6">
                        <a:lumMod val="50000"/>
                      </a:schemeClr>
                    </a:solidFill>
                  </a:rPr>
                  <a:t>的余数</a:t>
                </a:r>
              </a:p>
              <a:p>
                <a:pPr marL="742950" lvl="1" indent="-28575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若存在</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𝒔</m:t>
                        </m:r>
                      </m:e>
                      <m:sub>
                        <m:r>
                          <a:rPr lang="en-US" altLang="zh-CN" b="1" i="1" smtClean="0">
                            <a:solidFill>
                              <a:schemeClr val="accent2">
                                <a:lumMod val="50000"/>
                              </a:schemeClr>
                            </a:solidFill>
                            <a:latin typeface="Cambria Math" panose="02040503050406030204" pitchFamily="18" charset="0"/>
                          </a:rPr>
                          <m:t>𝒊</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整除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latin typeface="楷体" panose="02010609060101010101" pitchFamily="49" charset="-122"/>
                    <a:ea typeface="楷体" panose="02010609060101010101" pitchFamily="49" charset="-122"/>
                  </a:rPr>
                  <a:t>的余数为</a:t>
                </a:r>
                <a:r>
                  <a:rPr lang="en-US" altLang="zh-CN" b="1">
                    <a:solidFill>
                      <a:schemeClr val="accent2">
                        <a:lumMod val="50000"/>
                      </a:schemeClr>
                    </a:solidFill>
                    <a:latin typeface="楷体" panose="02010609060101010101" pitchFamily="49" charset="-122"/>
                    <a:ea typeface="楷体" panose="02010609060101010101" pitchFamily="49" charset="-122"/>
                  </a:rPr>
                  <a:t>0</a:t>
                </a:r>
                <a:r>
                  <a:rPr lang="zh-CN" altLang="en-US" b="1">
                    <a:solidFill>
                      <a:schemeClr val="accent2">
                        <a:lumMod val="50000"/>
                      </a:schemeClr>
                    </a:solidFill>
                    <a:latin typeface="楷体" panose="02010609060101010101" pitchFamily="49" charset="-122"/>
                    <a:ea typeface="楷体" panose="02010609060101010101" pitchFamily="49" charset="-122"/>
                  </a:rPr>
                  <a:t>， 则</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𝒊</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latin typeface="楷体" panose="02010609060101010101" pitchFamily="49" charset="-122"/>
                    <a:ea typeface="楷体" panose="02010609060101010101" pitchFamily="49" charset="-122"/>
                  </a:rPr>
                  <a:t>的倍数</a:t>
                </a:r>
              </a:p>
              <a:p>
                <a:pPr marL="742950" lvl="1" indent="-285750">
                  <a:lnSpc>
                    <a:spcPts val="28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若所有余数都大于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𝟎</m:t>
                    </m:r>
                  </m:oMath>
                </a14:m>
                <a:r>
                  <a:rPr lang="zh-CN" altLang="en-US" b="1">
                    <a:solidFill>
                      <a:schemeClr val="accent2">
                        <a:lumMod val="50000"/>
                      </a:schemeClr>
                    </a:solidFill>
                    <a:latin typeface="楷体" panose="02010609060101010101" pitchFamily="49" charset="-122"/>
                    <a:ea typeface="楷体" panose="02010609060101010101" pitchFamily="49" charset="-122"/>
                  </a:rPr>
                  <a:t>，则存在</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𝒔</m:t>
                        </m:r>
                      </m:e>
                      <m:sub>
                        <m:r>
                          <a:rPr lang="en-US" altLang="zh-CN" b="1" i="1" smtClean="0">
                            <a:solidFill>
                              <a:schemeClr val="accent2">
                                <a:lumMod val="50000"/>
                              </a:schemeClr>
                            </a:solidFill>
                            <a:latin typeface="Cambria Math" panose="02040503050406030204" pitchFamily="18" charset="0"/>
                          </a:rPr>
                          <m:t>𝒊</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𝒔</m:t>
                        </m:r>
                      </m:e>
                      <m:sub>
                        <m:r>
                          <a:rPr lang="en-US" altLang="zh-CN" b="1" i="1" smtClean="0">
                            <a:solidFill>
                              <a:schemeClr val="accent2">
                                <a:lumMod val="50000"/>
                              </a:schemeClr>
                            </a:solidFill>
                            <a:latin typeface="Cambria Math" panose="02040503050406030204" pitchFamily="18" charset="0"/>
                          </a:rPr>
                          <m:t>𝒋</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整除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latin typeface="楷体" panose="02010609060101010101" pitchFamily="49" charset="-122"/>
                    <a:ea typeface="楷体" panose="02010609060101010101" pitchFamily="49" charset="-122"/>
                  </a:rPr>
                  <a:t>的余数相等，则</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𝒔</m:t>
                        </m:r>
                      </m:e>
                      <m:sub>
                        <m:r>
                          <a:rPr lang="en-US" altLang="zh-CN" b="1" i="1" smtClean="0">
                            <a:solidFill>
                              <a:schemeClr val="accent2">
                                <a:lumMod val="50000"/>
                              </a:schemeClr>
                            </a:solidFill>
                            <a:latin typeface="Cambria Math" panose="02040503050406030204" pitchFamily="18" charset="0"/>
                          </a:rPr>
                          <m:t>𝒋</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𝒔</m:t>
                        </m:r>
                      </m:e>
                      <m:sub>
                        <m:r>
                          <a:rPr lang="en-US" altLang="zh-CN" b="1" i="1" smtClean="0">
                            <a:solidFill>
                              <a:schemeClr val="accent2">
                                <a:lumMod val="50000"/>
                              </a:schemeClr>
                            </a:solidFill>
                            <a:latin typeface="Cambria Math" panose="02040503050406030204" pitchFamily="18" charset="0"/>
                          </a:rPr>
                          <m:t>𝒊</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𝒊</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𝒋</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latin typeface="楷体" panose="02010609060101010101" pitchFamily="49" charset="-122"/>
                    <a:ea typeface="楷体" panose="02010609060101010101" pitchFamily="49" charset="-122"/>
                  </a:rPr>
                  <a:t>的倍数（假定</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𝒋</m:t>
                    </m:r>
                    <m:r>
                      <a:rPr lang="en-US" altLang="zh-CN" b="1" i="1" smtClean="0">
                        <a:solidFill>
                          <a:schemeClr val="accent2">
                            <a:lumMod val="50000"/>
                          </a:schemeClr>
                        </a:solidFill>
                        <a:latin typeface="Cambria Math" panose="02040503050406030204" pitchFamily="18" charset="0"/>
                      </a:rPr>
                      <m:t>&gt;</m:t>
                    </m:r>
                    <m:r>
                      <a:rPr lang="en-US" altLang="zh-CN" b="1" i="1" smtClean="0">
                        <a:solidFill>
                          <a:schemeClr val="accent2">
                            <a:lumMod val="50000"/>
                          </a:schemeClr>
                        </a:solidFill>
                        <a:latin typeface="Cambria Math" panose="02040503050406030204" pitchFamily="18" charset="0"/>
                      </a:rPr>
                      <m:t>𝒊</m:t>
                    </m:r>
                  </m:oMath>
                </a14:m>
                <a:r>
                  <a:rPr lang="zh-CN" altLang="en-US" b="1">
                    <a:solidFill>
                      <a:schemeClr val="accent2">
                        <a:lumMod val="50000"/>
                      </a:schemeClr>
                    </a:solidFill>
                    <a:latin typeface="楷体" panose="02010609060101010101" pitchFamily="49" charset="-122"/>
                    <a:ea typeface="楷体" panose="02010609060101010101" pitchFamily="49" charset="-122"/>
                  </a:rPr>
                  <a:t>）</a:t>
                </a:r>
              </a:p>
            </p:txBody>
          </p:sp>
        </mc:Choice>
        <mc:Fallback xmlns="">
          <p:sp>
            <p:nvSpPr>
              <p:cNvPr id="3" name="文本框 2">
                <a:extLst>
                  <a:ext uri="{FF2B5EF4-FFF2-40B4-BE49-F238E27FC236}">
                    <a16:creationId xmlns:a16="http://schemas.microsoft.com/office/drawing/2014/main" id="{BFC88026-9C00-4F5C-B9B9-C298B4CE15B0}"/>
                  </a:ext>
                </a:extLst>
              </p:cNvPr>
              <p:cNvSpPr txBox="1">
                <a:spLocks noRot="1" noChangeAspect="1" noMove="1" noResize="1" noEditPoints="1" noAdjustHandles="1" noChangeArrowheads="1" noChangeShapeType="1" noTextEdit="1"/>
              </p:cNvSpPr>
              <p:nvPr/>
            </p:nvSpPr>
            <p:spPr>
              <a:xfrm>
                <a:off x="1435736" y="3498777"/>
                <a:ext cx="9320523" cy="2647263"/>
              </a:xfrm>
              <a:prstGeom prst="rect">
                <a:avLst/>
              </a:prstGeom>
              <a:blipFill>
                <a:blip r:embed="rId3"/>
                <a:stretch>
                  <a:fillRect l="-1047" t="-2535" r="-131" b="-2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1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导入计数原理的例子</a:t>
            </a:r>
          </a:p>
        </p:txBody>
      </p:sp>
      <p:sp>
        <p:nvSpPr>
          <p:cNvPr id="3" name="文本框 2">
            <a:extLst>
              <a:ext uri="{FF2B5EF4-FFF2-40B4-BE49-F238E27FC236}">
                <a16:creationId xmlns:a16="http://schemas.microsoft.com/office/drawing/2014/main" id="{85692F25-68BB-4CD9-8FBB-E51CCDB943DE}"/>
              </a:ext>
            </a:extLst>
          </p:cNvPr>
          <p:cNvSpPr txBox="1"/>
          <p:nvPr/>
        </p:nvSpPr>
        <p:spPr>
          <a:xfrm>
            <a:off x="684151" y="2878705"/>
            <a:ext cx="10979381" cy="138499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小强晚饭准备选择中式快餐</a:t>
            </a:r>
            <a:r>
              <a:rPr lang="zh-CN" altLang="en-US" sz="2400" b="1">
                <a:solidFill>
                  <a:srgbClr val="C00000"/>
                </a:solidFill>
                <a:latin typeface="楷体" panose="02010609060101010101" pitchFamily="49" charset="-122"/>
                <a:ea typeface="楷体" panose="02010609060101010101" pitchFamily="49" charset="-122"/>
              </a:rPr>
              <a:t>或</a:t>
            </a:r>
            <a:r>
              <a:rPr lang="zh-CN" altLang="en-US" sz="2400" b="1">
                <a:solidFill>
                  <a:srgbClr val="002060"/>
                </a:solidFill>
                <a:latin typeface="楷体" panose="02010609060101010101" pitchFamily="49" charset="-122"/>
                <a:ea typeface="楷体" panose="02010609060101010101" pitchFamily="49" charset="-122"/>
              </a:rPr>
              <a:t>西式快餐，他共有几种可选方案？</a:t>
            </a: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中式快餐附近可选粤式茶餐厅、湘菜馆、川菜馆、福建风味馆、陕西风味馆、山西风味馆之一</a:t>
            </a: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西式快餐附近可选麦当劳、肯德基、必胜客、汉堡王之一</a:t>
            </a:r>
          </a:p>
        </p:txBody>
      </p:sp>
      <p:sp>
        <p:nvSpPr>
          <p:cNvPr id="11" name="文本框 10">
            <a:extLst>
              <a:ext uri="{FF2B5EF4-FFF2-40B4-BE49-F238E27FC236}">
                <a16:creationId xmlns:a16="http://schemas.microsoft.com/office/drawing/2014/main" id="{79919244-E51B-4829-A202-FD8AAA3159BD}"/>
              </a:ext>
            </a:extLst>
          </p:cNvPr>
          <p:cNvSpPr txBox="1"/>
          <p:nvPr/>
        </p:nvSpPr>
        <p:spPr>
          <a:xfrm>
            <a:off x="684149" y="1302899"/>
            <a:ext cx="8665969" cy="923330"/>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原理</a:t>
            </a:r>
            <a:r>
              <a:rPr lang="en-US" altLang="zh-CN" sz="2400" b="1">
                <a:solidFill>
                  <a:schemeClr val="accent2">
                    <a:lumMod val="50000"/>
                  </a:schemeClr>
                </a:solidFill>
              </a:rPr>
              <a:t>(principle)</a:t>
            </a:r>
            <a:r>
              <a:rPr lang="zh-CN" altLang="en-US" sz="2400" b="1">
                <a:solidFill>
                  <a:schemeClr val="accent2">
                    <a:lumMod val="50000"/>
                  </a:schemeClr>
                </a:solidFill>
              </a:rPr>
              <a:t>是指一种</a:t>
            </a:r>
            <a:r>
              <a:rPr lang="zh-CN" altLang="en-US" sz="2400" b="1">
                <a:solidFill>
                  <a:srgbClr val="C00000"/>
                </a:solidFill>
              </a:rPr>
              <a:t>行动法则</a:t>
            </a:r>
            <a:r>
              <a:rPr lang="en-US" altLang="zh-CN" sz="2400" b="1">
                <a:solidFill>
                  <a:schemeClr val="accent2">
                    <a:lumMod val="50000"/>
                  </a:schemeClr>
                </a:solidFill>
              </a:rPr>
              <a:t>(rule of action)</a:t>
            </a:r>
          </a:p>
          <a:p>
            <a:pPr>
              <a:spcBef>
                <a:spcPts val="600"/>
              </a:spcBef>
              <a:spcAft>
                <a:spcPts val="600"/>
              </a:spcAft>
            </a:pPr>
            <a:r>
              <a:rPr lang="zh-CN" altLang="en-US" sz="2000" b="1">
                <a:solidFill>
                  <a:srgbClr val="C00000"/>
                </a:solidFill>
                <a:latin typeface="+mn-ea"/>
              </a:rPr>
              <a:t>加法原理</a:t>
            </a:r>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乘法原理</a:t>
            </a:r>
            <a:r>
              <a:rPr lang="zh-CN" altLang="en-US" sz="2000" b="1">
                <a:solidFill>
                  <a:srgbClr val="002060"/>
                </a:solidFill>
                <a:latin typeface="楷体" panose="02010609060101010101" pitchFamily="49" charset="-122"/>
                <a:ea typeface="楷体" panose="02010609060101010101" pitchFamily="49" charset="-122"/>
              </a:rPr>
              <a:t>是求解计数问题最基本法则，体现计数的基本思维方式</a:t>
            </a:r>
          </a:p>
        </p:txBody>
      </p:sp>
    </p:spTree>
    <p:extLst>
      <p:ext uri="{BB962C8B-B14F-4D97-AF65-F5344CB8AC3E}">
        <p14:creationId xmlns:p14="http://schemas.microsoft.com/office/powerpoint/2010/main" val="3186429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鸽笼原理</a:t>
            </a:r>
            <a:r>
              <a:rPr lang="en-US" altLang="zh-CN" sz="1400">
                <a:latin typeface="楷体" panose="02010609060101010101" pitchFamily="49" charset="-122"/>
                <a:ea typeface="楷体" panose="02010609060101010101" pitchFamily="49" charset="-122"/>
              </a:rPr>
              <a:t>*</a:t>
            </a:r>
            <a:endParaRPr lang="zh-CN" altLang="en-US" sz="1400">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40</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鸽笼原理与中国剩余定理</a:t>
            </a:r>
          </a:p>
        </p:txBody>
      </p:sp>
      <p:sp>
        <p:nvSpPr>
          <p:cNvPr id="2" name="文本框 1">
            <a:extLst>
              <a:ext uri="{FF2B5EF4-FFF2-40B4-BE49-F238E27FC236}">
                <a16:creationId xmlns:a16="http://schemas.microsoft.com/office/drawing/2014/main" id="{98F29CB4-30FC-493E-9103-C82680525320}"/>
              </a:ext>
            </a:extLst>
          </p:cNvPr>
          <p:cNvSpPr txBox="1"/>
          <p:nvPr/>
        </p:nvSpPr>
        <p:spPr>
          <a:xfrm>
            <a:off x="592056" y="1158580"/>
            <a:ext cx="8979541" cy="461665"/>
          </a:xfrm>
          <a:prstGeom prst="rect">
            <a:avLst/>
          </a:prstGeom>
          <a:solidFill>
            <a:schemeClr val="accent4">
              <a:lumMod val="40000"/>
              <a:lumOff val="60000"/>
            </a:schemeClr>
          </a:solidFill>
        </p:spPr>
        <p:txBody>
          <a:bodyPr wrap="square" rtlCol="0">
            <a:spAutoFit/>
          </a:bodyPr>
          <a:lstStyle/>
          <a:p>
            <a:r>
              <a:rPr lang="zh-CN" altLang="en-US" sz="2400" b="1">
                <a:solidFill>
                  <a:schemeClr val="accent2">
                    <a:lumMod val="50000"/>
                  </a:schemeClr>
                </a:solidFill>
              </a:rPr>
              <a:t>鸽笼原理可用于证明中国剩余定理</a:t>
            </a:r>
            <a:r>
              <a:rPr lang="en-US" altLang="zh-CN" sz="2400" b="1">
                <a:solidFill>
                  <a:schemeClr val="accent2">
                    <a:lumMod val="50000"/>
                  </a:schemeClr>
                </a:solidFill>
              </a:rPr>
              <a:t>(Chinese Remainder Theorem)</a:t>
            </a:r>
            <a:endParaRPr lang="zh-CN" altLang="en-US" sz="2400" b="1">
              <a:solidFill>
                <a:schemeClr val="accent2">
                  <a:lumMod val="50000"/>
                </a:schemeClr>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7066F5A-646D-4F02-9AEB-DE7158E50BA3}"/>
                  </a:ext>
                </a:extLst>
              </p:cNvPr>
              <p:cNvSpPr txBox="1"/>
              <p:nvPr/>
            </p:nvSpPr>
            <p:spPr>
              <a:xfrm>
                <a:off x="1071007" y="1829845"/>
                <a:ext cx="10049984" cy="1169551"/>
              </a:xfrm>
              <a:prstGeom prst="rect">
                <a:avLst/>
              </a:prstGeom>
              <a:solidFill>
                <a:schemeClr val="accent5">
                  <a:lumMod val="20000"/>
                  <a:lumOff val="80000"/>
                  <a:alpha val="49000"/>
                </a:schemeClr>
              </a:solidFill>
            </p:spPr>
            <p:txBody>
              <a:bodyPr wrap="square" rtlCol="0">
                <a:spAutoFit/>
              </a:bodyPr>
              <a:lstStyle/>
              <a:p>
                <a:pPr algn="ctr">
                  <a:spcBef>
                    <a:spcPts val="600"/>
                  </a:spcBef>
                </a:pPr>
                <a:r>
                  <a:rPr lang="zh-CN" altLang="en-US" sz="2000" b="1">
                    <a:solidFill>
                      <a:srgbClr val="C00000"/>
                    </a:solidFill>
                  </a:rPr>
                  <a:t>中国剩余定理的简单形式</a:t>
                </a:r>
                <a:endParaRPr lang="en-US" altLang="zh-CN" sz="2000" b="1">
                  <a:solidFill>
                    <a:srgbClr val="C00000"/>
                  </a:solidFill>
                </a:endParaRPr>
              </a:p>
              <a:p>
                <a:pPr>
                  <a:spcBef>
                    <a:spcPts val="600"/>
                  </a:spcBef>
                </a:pPr>
                <a:r>
                  <a:rPr lang="zh-CN" altLang="en-US" sz="2000" b="1">
                    <a:solidFill>
                      <a:srgbClr val="002060"/>
                    </a:solidFill>
                    <a:latin typeface="楷体" panose="02010609060101010101" pitchFamily="49" charset="-122"/>
                    <a:ea typeface="楷体" panose="02010609060101010101" pitchFamily="49" charset="-122"/>
                  </a:rPr>
                  <a:t>设正整数</a:t>
                </a:r>
                <a14:m>
                  <m:oMath xmlns:m="http://schemas.openxmlformats.org/officeDocument/2006/math">
                    <m:r>
                      <a:rPr lang="en-US" altLang="zh-CN" sz="2000" b="1" i="1" smtClean="0">
                        <a:solidFill>
                          <a:srgbClr val="002060"/>
                        </a:solidFill>
                        <a:latin typeface="Cambria Math" panose="02040503050406030204" pitchFamily="18" charset="0"/>
                      </a:rPr>
                      <m:t>𝒎</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oMath>
                </a14:m>
                <a:r>
                  <a:rPr lang="zh-CN" altLang="en-US" sz="2000" b="1">
                    <a:solidFill>
                      <a:srgbClr val="002060"/>
                    </a:solidFill>
                    <a:latin typeface="楷体" panose="02010609060101010101" pitchFamily="49" charset="-122"/>
                    <a:ea typeface="楷体" panose="02010609060101010101" pitchFamily="49" charset="-122"/>
                  </a:rPr>
                  <a:t>互质，整数</a:t>
                </a:r>
                <a14:m>
                  <m:oMath xmlns:m="http://schemas.openxmlformats.org/officeDocument/2006/math">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𝒃</m:t>
                    </m:r>
                  </m:oMath>
                </a14:m>
                <a:r>
                  <a:rPr lang="zh-CN" altLang="en-US" sz="2000" b="1">
                    <a:solidFill>
                      <a:srgbClr val="002060"/>
                    </a:solidFill>
                    <a:latin typeface="楷体" panose="02010609060101010101" pitchFamily="49" charset="-122"/>
                    <a:ea typeface="楷体" panose="02010609060101010101" pitchFamily="49" charset="-122"/>
                  </a:rPr>
                  <a:t>满足</a:t>
                </a:r>
                <a14:m>
                  <m:oMath xmlns:m="http://schemas.openxmlformats.org/officeDocument/2006/math">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，则存在正整数</a:t>
                </a:r>
                <a14:m>
                  <m:oMath xmlns:m="http://schemas.openxmlformats.org/officeDocument/2006/math">
                    <m:r>
                      <a:rPr lang="en-US" altLang="zh-CN" sz="2000" b="1" i="1" smtClean="0">
                        <a:solidFill>
                          <a:srgbClr val="002060"/>
                        </a:solidFill>
                        <a:latin typeface="Cambria Math" panose="02040503050406030204" pitchFamily="18" charset="0"/>
                      </a:rPr>
                      <m:t>𝒙</m:t>
                    </m:r>
                  </m:oMath>
                </a14:m>
                <a:r>
                  <a:rPr lang="zh-CN" altLang="en-US" sz="2000" b="1">
                    <a:solidFill>
                      <a:srgbClr val="002060"/>
                    </a:solidFill>
                    <a:latin typeface="楷体" panose="02010609060101010101" pitchFamily="49" charset="-122"/>
                    <a:ea typeface="楷体" panose="02010609060101010101" pitchFamily="49" charset="-122"/>
                  </a:rPr>
                  <a:t>，使得</a:t>
                </a:r>
                <a:endParaRPr lang="en-US" altLang="zh-CN" sz="2000" b="1">
                  <a:solidFill>
                    <a:srgbClr val="002060"/>
                  </a:solidFill>
                  <a:latin typeface="楷体" panose="02010609060101010101" pitchFamily="49" charset="-122"/>
                  <a:ea typeface="楷体" panose="02010609060101010101" pitchFamily="49" charset="-122"/>
                </a:endParaRPr>
              </a:p>
              <a:p>
                <a:pPr algn="ctr">
                  <a:spcBef>
                    <a:spcPts val="600"/>
                  </a:spcBef>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d>
                      <m:dPr>
                        <m:ctrlPr>
                          <a:rPr lang="en-US" altLang="zh-CN" sz="2000" b="1" i="1">
                            <a:solidFill>
                              <a:schemeClr val="accent2">
                                <a:lumMod val="50000"/>
                              </a:schemeClr>
                            </a:solidFill>
                            <a:latin typeface="Cambria Math" panose="02040503050406030204" pitchFamily="18" charset="0"/>
                          </a:rPr>
                        </m:ctrlPr>
                      </m:dPr>
                      <m:e>
                        <m:r>
                          <a:rPr lang="en-US" altLang="zh-CN" sz="2000" b="1" i="0" smtClean="0">
                            <a:solidFill>
                              <a:schemeClr val="accent2">
                                <a:lumMod val="50000"/>
                              </a:schemeClr>
                            </a:solidFill>
                            <a:latin typeface="Cambria Math" panose="02040503050406030204" pitchFamily="18" charset="0"/>
                          </a:rPr>
                          <m:t>𝐦𝐨𝐝</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𝒎</m:t>
                        </m:r>
                      </m:e>
                    </m:d>
                  </m:oMath>
                </a14:m>
                <a:r>
                  <a:rPr lang="en-US" altLang="zh-CN" sz="2000" b="1">
                    <a:solidFill>
                      <a:schemeClr val="accent2">
                        <a:lumMod val="50000"/>
                      </a:schemeClr>
                    </a:solidFill>
                  </a:rPr>
                  <a:t>  </a:t>
                </a:r>
                <a:r>
                  <a:rPr lang="zh-CN" altLang="en-US" sz="2000" b="1">
                    <a:solidFill>
                      <a:schemeClr val="accent2">
                        <a:lumMod val="50000"/>
                      </a:schemeClr>
                    </a:solidFill>
                  </a:rPr>
                  <a:t>且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d>
                      <m:dPr>
                        <m:ctrlPr>
                          <a:rPr lang="en-US" altLang="zh-CN" sz="2000" b="1" i="1">
                            <a:solidFill>
                              <a:schemeClr val="accent2">
                                <a:lumMod val="50000"/>
                              </a:schemeClr>
                            </a:solidFill>
                            <a:latin typeface="Cambria Math" panose="02040503050406030204" pitchFamily="18" charset="0"/>
                          </a:rPr>
                        </m:ctrlPr>
                      </m:dPr>
                      <m:e>
                        <m:r>
                          <a:rPr lang="en-US" altLang="zh-CN" sz="2000" b="1" i="0" smtClean="0">
                            <a:solidFill>
                              <a:schemeClr val="accent2">
                                <a:lumMod val="50000"/>
                              </a:schemeClr>
                            </a:solidFill>
                            <a:latin typeface="Cambria Math" panose="02040503050406030204" pitchFamily="18" charset="0"/>
                          </a:rPr>
                          <m:t>𝐦𝐨𝐝</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𝒏</m:t>
                        </m:r>
                      </m:e>
                    </m:d>
                  </m:oMath>
                </a14:m>
                <a:endParaRPr lang="en-US" altLang="zh-CN" sz="2000" b="1"/>
              </a:p>
            </p:txBody>
          </p:sp>
        </mc:Choice>
        <mc:Fallback xmlns="">
          <p:sp>
            <p:nvSpPr>
              <p:cNvPr id="3" name="文本框 2">
                <a:extLst>
                  <a:ext uri="{FF2B5EF4-FFF2-40B4-BE49-F238E27FC236}">
                    <a16:creationId xmlns:a16="http://schemas.microsoft.com/office/drawing/2014/main" id="{B7066F5A-646D-4F02-9AEB-DE7158E50BA3}"/>
                  </a:ext>
                </a:extLst>
              </p:cNvPr>
              <p:cNvSpPr txBox="1">
                <a:spLocks noRot="1" noChangeAspect="1" noMove="1" noResize="1" noEditPoints="1" noAdjustHandles="1" noChangeArrowheads="1" noChangeShapeType="1" noTextEdit="1"/>
              </p:cNvSpPr>
              <p:nvPr/>
            </p:nvSpPr>
            <p:spPr>
              <a:xfrm>
                <a:off x="1071007" y="1829845"/>
                <a:ext cx="10049984" cy="1169551"/>
              </a:xfrm>
              <a:prstGeom prst="rect">
                <a:avLst/>
              </a:prstGeom>
              <a:blipFill>
                <a:blip r:embed="rId2"/>
                <a:stretch>
                  <a:fillRect l="-667" t="-2604"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8A057B-A7F8-4165-87D8-B1F2F86195D6}"/>
                  </a:ext>
                </a:extLst>
              </p:cNvPr>
              <p:cNvSpPr txBox="1"/>
              <p:nvPr/>
            </p:nvSpPr>
            <p:spPr>
              <a:xfrm>
                <a:off x="1726514" y="3168062"/>
                <a:ext cx="8738970" cy="784830"/>
              </a:xfrm>
              <a:prstGeom prst="rect">
                <a:avLst/>
              </a:prstGeom>
              <a:solidFill>
                <a:schemeClr val="accent4">
                  <a:lumMod val="20000"/>
                  <a:lumOff val="80000"/>
                  <a:alpha val="50000"/>
                </a:schemeClr>
              </a:solidFill>
            </p:spPr>
            <p:txBody>
              <a:bodyPr wrap="square" rtlCol="0">
                <a:spAutoFit/>
              </a:bodyPr>
              <a:lstStyle/>
              <a:p>
                <a:pPr>
                  <a:spcBef>
                    <a:spcPts val="600"/>
                  </a:spcBef>
                  <a:spcAft>
                    <a:spcPts val="300"/>
                  </a:spcAft>
                </a:pPr>
                <a:r>
                  <a:rPr lang="zh-CN" altLang="en-US" sz="2000" b="1">
                    <a:solidFill>
                      <a:schemeClr val="tx2">
                        <a:lumMod val="50000"/>
                      </a:schemeClr>
                    </a:solidFill>
                  </a:rPr>
                  <a:t>一般形式的中国剩余定理用于求解线性同余方程：</a:t>
                </a: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𝒎</m:t>
                        </m:r>
                      </m:e>
                      <m:sub>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𝒎</m:t>
                        </m:r>
                      </m:e>
                      <m:sub>
                        <m:r>
                          <a:rPr lang="en-US" altLang="zh-CN" sz="2000" b="1" i="1">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𝒎</m:t>
                        </m:r>
                      </m:e>
                      <m:sub>
                        <m:r>
                          <a:rPr lang="en-US" altLang="zh-CN" sz="2000" b="1" i="1" smtClean="0">
                            <a:solidFill>
                              <a:srgbClr val="002060"/>
                            </a:solidFill>
                            <a:latin typeface="Cambria Math" panose="02040503050406030204" pitchFamily="18" charset="0"/>
                          </a:rPr>
                          <m:t>𝒏</m:t>
                        </m:r>
                      </m:sub>
                    </m:sSub>
                  </m:oMath>
                </a14:m>
                <a:r>
                  <a:rPr lang="zh-CN" altLang="en-US" sz="2000" b="1">
                    <a:solidFill>
                      <a:srgbClr val="002060"/>
                    </a:solidFill>
                    <a:latin typeface="楷体" panose="02010609060101010101" pitchFamily="49" charset="-122"/>
                    <a:ea typeface="楷体" panose="02010609060101010101" pitchFamily="49" charset="-122"/>
                  </a:rPr>
                  <a:t>两两互质</a:t>
                </a:r>
                <a:endParaRPr lang="en-US" altLang="zh-CN" sz="2000" b="1">
                  <a:solidFill>
                    <a:schemeClr val="tx2">
                      <a:lumMod val="50000"/>
                    </a:schemeClr>
                  </a:solidFill>
                  <a:latin typeface="楷体" panose="02010609060101010101" pitchFamily="49" charset="-122"/>
                  <a:ea typeface="楷体" panose="02010609060101010101" pitchFamily="49" charset="-122"/>
                </a:endParaRPr>
              </a:p>
              <a:p>
                <a:pPr>
                  <a:spcBef>
                    <a:spcPts val="600"/>
                  </a:spcBef>
                  <a:spcAft>
                    <a:spcPts val="300"/>
                  </a:spcAft>
                </a:pPr>
                <a14:m>
                  <m:oMathPara xmlns:m="http://schemas.openxmlformats.org/officeDocument/2006/math">
                    <m:oMathParaPr>
                      <m:jc m:val="centerGroup"/>
                    </m:oMathParaPr>
                    <m:oMath xmlns:m="http://schemas.openxmlformats.org/officeDocument/2006/math">
                      <m:r>
                        <a:rPr lang="pt-BR" altLang="zh-CN" sz="2000" b="1" i="1" smtClean="0">
                          <a:solidFill>
                            <a:schemeClr val="accent2">
                              <a:lumMod val="50000"/>
                            </a:schemeClr>
                          </a:solidFill>
                          <a:latin typeface="Cambria Math" panose="02040503050406030204" pitchFamily="18" charset="0"/>
                        </a:rPr>
                        <m:t>𝒙</m:t>
                      </m:r>
                      <m:r>
                        <a:rPr lang="pt-BR" altLang="zh-CN" sz="2000" b="1" i="1" smtClean="0">
                          <a:solidFill>
                            <a:schemeClr val="accent2">
                              <a:lumMod val="50000"/>
                            </a:schemeClr>
                          </a:solidFill>
                          <a:latin typeface="Cambria Math" panose="02040503050406030204" pitchFamily="18" charset="0"/>
                        </a:rPr>
                        <m:t>≡</m:t>
                      </m:r>
                      <m:sSub>
                        <m:sSubPr>
                          <m:ctrlPr>
                            <a:rPr lang="pt-BR" altLang="zh-CN" sz="2000" b="1" i="1" smtClean="0">
                              <a:solidFill>
                                <a:schemeClr val="accent2">
                                  <a:lumMod val="50000"/>
                                </a:schemeClr>
                              </a:solidFill>
                              <a:latin typeface="Cambria Math" panose="02040503050406030204" pitchFamily="18" charset="0"/>
                            </a:rPr>
                          </m:ctrlPr>
                        </m:sSubPr>
                        <m:e>
                          <m:r>
                            <a:rPr lang="pt-BR" altLang="zh-CN" sz="2000" b="1" i="1">
                              <a:solidFill>
                                <a:schemeClr val="accent2">
                                  <a:lumMod val="50000"/>
                                </a:schemeClr>
                              </a:solidFill>
                              <a:latin typeface="Cambria Math" panose="02040503050406030204" pitchFamily="18" charset="0"/>
                            </a:rPr>
                            <m:t>𝒂</m:t>
                          </m:r>
                        </m:e>
                        <m:sub>
                          <m:r>
                            <a:rPr lang="pt-BR" altLang="zh-CN" sz="2000" b="1" i="1" smtClean="0">
                              <a:solidFill>
                                <a:schemeClr val="accent2">
                                  <a:lumMod val="50000"/>
                                </a:schemeClr>
                              </a:solidFill>
                              <a:latin typeface="Cambria Math" panose="02040503050406030204" pitchFamily="18" charset="0"/>
                            </a:rPr>
                            <m:t>𝟏</m:t>
                          </m:r>
                        </m:sub>
                      </m:sSub>
                      <m:d>
                        <m:dPr>
                          <m:ctrlPr>
                            <a:rPr lang="pt-BR" altLang="zh-CN" sz="2000" b="1" i="1" smtClean="0">
                              <a:solidFill>
                                <a:schemeClr val="accent2">
                                  <a:lumMod val="50000"/>
                                </a:schemeClr>
                              </a:solidFill>
                              <a:latin typeface="Cambria Math" panose="02040503050406030204" pitchFamily="18" charset="0"/>
                            </a:rPr>
                          </m:ctrlPr>
                        </m:dPr>
                        <m:e>
                          <m:r>
                            <a:rPr lang="pt-BR" altLang="zh-CN" sz="2000" b="1" i="0">
                              <a:solidFill>
                                <a:schemeClr val="accent2">
                                  <a:lumMod val="50000"/>
                                </a:schemeClr>
                              </a:solidFill>
                              <a:latin typeface="Cambria Math" panose="02040503050406030204" pitchFamily="18" charset="0"/>
                            </a:rPr>
                            <m:t>𝐦𝐨𝐝</m:t>
                          </m:r>
                          <m:r>
                            <a:rPr lang="pt-BR" altLang="zh-CN" sz="2000" b="1" i="1">
                              <a:solidFill>
                                <a:schemeClr val="accent2">
                                  <a:lumMod val="50000"/>
                                </a:schemeClr>
                              </a:solidFill>
                              <a:latin typeface="Cambria Math" panose="02040503050406030204" pitchFamily="18" charset="0"/>
                            </a:rPr>
                            <m:t> </m:t>
                          </m:r>
                          <m:sSub>
                            <m:sSubPr>
                              <m:ctrlPr>
                                <a:rPr lang="pt-BR" altLang="zh-CN" sz="2000" b="1" i="1">
                                  <a:solidFill>
                                    <a:schemeClr val="accent2">
                                      <a:lumMod val="50000"/>
                                    </a:schemeClr>
                                  </a:solidFill>
                                  <a:latin typeface="Cambria Math" panose="02040503050406030204" pitchFamily="18" charset="0"/>
                                </a:rPr>
                              </m:ctrlPr>
                            </m:sSubPr>
                            <m:e>
                              <m:r>
                                <a:rPr lang="pt-BR" altLang="zh-CN" sz="2000" b="1" i="1">
                                  <a:solidFill>
                                    <a:schemeClr val="accent2">
                                      <a:lumMod val="50000"/>
                                    </a:schemeClr>
                                  </a:solidFill>
                                  <a:latin typeface="Cambria Math" panose="02040503050406030204" pitchFamily="18" charset="0"/>
                                </a:rPr>
                                <m:t>𝒎</m:t>
                              </m:r>
                            </m:e>
                            <m:sub>
                              <m:r>
                                <a:rPr lang="pt-BR" altLang="zh-CN" sz="2000" b="1" i="1">
                                  <a:solidFill>
                                    <a:schemeClr val="accent2">
                                      <a:lumMod val="50000"/>
                                    </a:schemeClr>
                                  </a:solidFill>
                                  <a:latin typeface="Cambria Math" panose="02040503050406030204" pitchFamily="18" charset="0"/>
                                </a:rPr>
                                <m:t>𝟏</m:t>
                              </m:r>
                            </m:sub>
                          </m:sSub>
                        </m:e>
                      </m:d>
                      <m:r>
                        <a:rPr lang="pt-BR"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   </m:t>
                      </m:r>
                      <m:r>
                        <a:rPr lang="pt-BR"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 </m:t>
                      </m:r>
                      <m:r>
                        <a:rPr lang="pt-BR" altLang="zh-CN" sz="2000" b="1" i="1" smtClean="0">
                          <a:solidFill>
                            <a:schemeClr val="accent2">
                              <a:lumMod val="50000"/>
                            </a:schemeClr>
                          </a:solidFill>
                          <a:latin typeface="Cambria Math" panose="02040503050406030204" pitchFamily="18" charset="0"/>
                        </a:rPr>
                        <m:t>𝒙</m:t>
                      </m:r>
                      <m:r>
                        <a:rPr lang="pt-BR" altLang="zh-CN" sz="2000" b="1" i="1" smtClean="0">
                          <a:solidFill>
                            <a:schemeClr val="accent2">
                              <a:lumMod val="50000"/>
                            </a:schemeClr>
                          </a:solidFill>
                          <a:latin typeface="Cambria Math" panose="02040503050406030204" pitchFamily="18" charset="0"/>
                        </a:rPr>
                        <m:t>≡</m:t>
                      </m:r>
                      <m:sSub>
                        <m:sSubPr>
                          <m:ctrlPr>
                            <a:rPr lang="pt-BR" altLang="zh-CN" sz="2000" b="1" i="1" smtClean="0">
                              <a:solidFill>
                                <a:schemeClr val="accent2">
                                  <a:lumMod val="50000"/>
                                </a:schemeClr>
                              </a:solidFill>
                              <a:latin typeface="Cambria Math" panose="02040503050406030204" pitchFamily="18" charset="0"/>
                            </a:rPr>
                          </m:ctrlPr>
                        </m:sSubPr>
                        <m:e>
                          <m:r>
                            <a:rPr lang="pt-BR" altLang="zh-CN" sz="2000" b="1" i="1">
                              <a:solidFill>
                                <a:schemeClr val="accent2">
                                  <a:lumMod val="50000"/>
                                </a:schemeClr>
                              </a:solidFill>
                              <a:latin typeface="Cambria Math" panose="02040503050406030204" pitchFamily="18" charset="0"/>
                            </a:rPr>
                            <m:t>𝒂</m:t>
                          </m:r>
                        </m:e>
                        <m:sub>
                          <m:r>
                            <a:rPr lang="pt-BR" altLang="zh-CN" sz="2000" b="1" i="1" smtClean="0">
                              <a:solidFill>
                                <a:schemeClr val="accent2">
                                  <a:lumMod val="50000"/>
                                </a:schemeClr>
                              </a:solidFill>
                              <a:latin typeface="Cambria Math" panose="02040503050406030204" pitchFamily="18" charset="0"/>
                            </a:rPr>
                            <m:t>𝟐</m:t>
                          </m:r>
                        </m:sub>
                      </m:sSub>
                      <m:d>
                        <m:dPr>
                          <m:ctrlPr>
                            <a:rPr lang="pt-BR" altLang="zh-CN" sz="2000" b="1" i="1" smtClean="0">
                              <a:solidFill>
                                <a:schemeClr val="accent2">
                                  <a:lumMod val="50000"/>
                                </a:schemeClr>
                              </a:solidFill>
                              <a:latin typeface="Cambria Math" panose="02040503050406030204" pitchFamily="18" charset="0"/>
                            </a:rPr>
                          </m:ctrlPr>
                        </m:dPr>
                        <m:e>
                          <m:r>
                            <a:rPr lang="pt-BR" altLang="zh-CN" sz="2000" b="1" i="0">
                              <a:solidFill>
                                <a:schemeClr val="accent2">
                                  <a:lumMod val="50000"/>
                                </a:schemeClr>
                              </a:solidFill>
                              <a:latin typeface="Cambria Math" panose="02040503050406030204" pitchFamily="18" charset="0"/>
                            </a:rPr>
                            <m:t>𝐦𝐨𝐝</m:t>
                          </m:r>
                          <m:r>
                            <a:rPr lang="pt-BR" altLang="zh-CN" sz="2000" b="1" i="1">
                              <a:solidFill>
                                <a:schemeClr val="accent2">
                                  <a:lumMod val="50000"/>
                                </a:schemeClr>
                              </a:solidFill>
                              <a:latin typeface="Cambria Math" panose="02040503050406030204" pitchFamily="18" charset="0"/>
                            </a:rPr>
                            <m:t> </m:t>
                          </m:r>
                          <m:sSub>
                            <m:sSubPr>
                              <m:ctrlPr>
                                <a:rPr lang="pt-BR" altLang="zh-CN" sz="2000" b="1" i="1">
                                  <a:solidFill>
                                    <a:schemeClr val="accent2">
                                      <a:lumMod val="50000"/>
                                    </a:schemeClr>
                                  </a:solidFill>
                                  <a:latin typeface="Cambria Math" panose="02040503050406030204" pitchFamily="18" charset="0"/>
                                </a:rPr>
                              </m:ctrlPr>
                            </m:sSubPr>
                            <m:e>
                              <m:r>
                                <a:rPr lang="pt-BR" altLang="zh-CN" sz="2000" b="1" i="1">
                                  <a:solidFill>
                                    <a:schemeClr val="accent2">
                                      <a:lumMod val="50000"/>
                                    </a:schemeClr>
                                  </a:solidFill>
                                  <a:latin typeface="Cambria Math" panose="02040503050406030204" pitchFamily="18" charset="0"/>
                                </a:rPr>
                                <m:t>𝒎</m:t>
                              </m:r>
                            </m:e>
                            <m:sub>
                              <m:r>
                                <a:rPr lang="pt-BR" altLang="zh-CN" sz="2000" b="1" i="1">
                                  <a:solidFill>
                                    <a:schemeClr val="accent2">
                                      <a:lumMod val="50000"/>
                                    </a:schemeClr>
                                  </a:solidFill>
                                  <a:latin typeface="Cambria Math" panose="02040503050406030204" pitchFamily="18" charset="0"/>
                                </a:rPr>
                                <m:t>𝟐</m:t>
                              </m:r>
                            </m:sub>
                          </m:sSub>
                        </m:e>
                      </m:d>
                      <m:r>
                        <a:rPr lang="pt-BR"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   </m:t>
                      </m:r>
                      <m:r>
                        <a:rPr lang="pt-BR"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      </m:t>
                      </m:r>
                      <m:r>
                        <a:rPr lang="pt-BR" altLang="zh-CN" sz="2000" b="1" i="1" smtClean="0">
                          <a:solidFill>
                            <a:schemeClr val="accent2">
                              <a:lumMod val="50000"/>
                            </a:schemeClr>
                          </a:solidFill>
                          <a:latin typeface="Cambria Math" panose="02040503050406030204" pitchFamily="18" charset="0"/>
                        </a:rPr>
                        <m:t> </m:t>
                      </m:r>
                      <m:r>
                        <a:rPr lang="pt-BR" altLang="zh-CN" sz="2000" b="1" i="1" smtClean="0">
                          <a:solidFill>
                            <a:schemeClr val="accent2">
                              <a:lumMod val="50000"/>
                            </a:schemeClr>
                          </a:solidFill>
                          <a:latin typeface="Cambria Math" panose="02040503050406030204" pitchFamily="18" charset="0"/>
                        </a:rPr>
                        <m:t>𝒙</m:t>
                      </m:r>
                      <m:r>
                        <a:rPr lang="pt-BR" altLang="zh-CN" sz="2000" b="1" i="1" smtClean="0">
                          <a:solidFill>
                            <a:schemeClr val="accent2">
                              <a:lumMod val="50000"/>
                            </a:schemeClr>
                          </a:solidFill>
                          <a:latin typeface="Cambria Math" panose="02040503050406030204" pitchFamily="18" charset="0"/>
                        </a:rPr>
                        <m:t>≡</m:t>
                      </m:r>
                      <m:sSub>
                        <m:sSubPr>
                          <m:ctrlPr>
                            <a:rPr lang="pt-BR" altLang="zh-CN" sz="2000" b="1" i="1" smtClean="0">
                              <a:solidFill>
                                <a:schemeClr val="accent2">
                                  <a:lumMod val="50000"/>
                                </a:schemeClr>
                              </a:solidFill>
                              <a:latin typeface="Cambria Math" panose="02040503050406030204" pitchFamily="18" charset="0"/>
                            </a:rPr>
                          </m:ctrlPr>
                        </m:sSubPr>
                        <m:e>
                          <m:r>
                            <a:rPr lang="pt-BR" altLang="zh-CN" sz="2000" b="1" i="1">
                              <a:solidFill>
                                <a:schemeClr val="accent2">
                                  <a:lumMod val="50000"/>
                                </a:schemeClr>
                              </a:solidFill>
                              <a:latin typeface="Cambria Math" panose="02040503050406030204" pitchFamily="18" charset="0"/>
                            </a:rPr>
                            <m:t>𝒂</m:t>
                          </m:r>
                        </m:e>
                        <m:sub>
                          <m:r>
                            <a:rPr lang="pt-BR" altLang="zh-CN" sz="2000" b="1" i="1" smtClean="0">
                              <a:solidFill>
                                <a:schemeClr val="accent2">
                                  <a:lumMod val="50000"/>
                                </a:schemeClr>
                              </a:solidFill>
                              <a:latin typeface="Cambria Math" panose="02040503050406030204" pitchFamily="18" charset="0"/>
                            </a:rPr>
                            <m:t>𝒏</m:t>
                          </m:r>
                        </m:sub>
                      </m:sSub>
                      <m:d>
                        <m:dPr>
                          <m:ctrlPr>
                            <a:rPr lang="pt-BR" altLang="zh-CN" sz="2000" b="1" i="1" smtClean="0">
                              <a:solidFill>
                                <a:schemeClr val="accent2">
                                  <a:lumMod val="50000"/>
                                </a:schemeClr>
                              </a:solidFill>
                              <a:latin typeface="Cambria Math" panose="02040503050406030204" pitchFamily="18" charset="0"/>
                            </a:rPr>
                          </m:ctrlPr>
                        </m:dPr>
                        <m:e>
                          <m:r>
                            <a:rPr lang="pt-BR" altLang="zh-CN" sz="2000" b="1" i="0">
                              <a:solidFill>
                                <a:schemeClr val="accent2">
                                  <a:lumMod val="50000"/>
                                </a:schemeClr>
                              </a:solidFill>
                              <a:latin typeface="Cambria Math" panose="02040503050406030204" pitchFamily="18" charset="0"/>
                            </a:rPr>
                            <m:t>𝐦𝐨𝐝</m:t>
                          </m:r>
                          <m:r>
                            <a:rPr lang="pt-BR" altLang="zh-CN" sz="2000" b="1" i="1">
                              <a:solidFill>
                                <a:schemeClr val="accent2">
                                  <a:lumMod val="50000"/>
                                </a:schemeClr>
                              </a:solidFill>
                              <a:latin typeface="Cambria Math" panose="02040503050406030204" pitchFamily="18" charset="0"/>
                            </a:rPr>
                            <m:t> </m:t>
                          </m:r>
                          <m:sSub>
                            <m:sSubPr>
                              <m:ctrlPr>
                                <a:rPr lang="pt-BR" altLang="zh-CN" sz="2000" b="1" i="1">
                                  <a:solidFill>
                                    <a:schemeClr val="accent2">
                                      <a:lumMod val="50000"/>
                                    </a:schemeClr>
                                  </a:solidFill>
                                  <a:latin typeface="Cambria Math" panose="02040503050406030204" pitchFamily="18" charset="0"/>
                                </a:rPr>
                              </m:ctrlPr>
                            </m:sSubPr>
                            <m:e>
                              <m:r>
                                <a:rPr lang="pt-BR" altLang="zh-CN" sz="2000" b="1" i="1">
                                  <a:solidFill>
                                    <a:schemeClr val="accent2">
                                      <a:lumMod val="50000"/>
                                    </a:schemeClr>
                                  </a:solidFill>
                                  <a:latin typeface="Cambria Math" panose="02040503050406030204" pitchFamily="18" charset="0"/>
                                </a:rPr>
                                <m:t>𝒎</m:t>
                              </m:r>
                            </m:e>
                            <m:sub>
                              <m:r>
                                <a:rPr lang="pt-BR" altLang="zh-CN" sz="2000" b="1" i="1">
                                  <a:solidFill>
                                    <a:schemeClr val="accent2">
                                      <a:lumMod val="50000"/>
                                    </a:schemeClr>
                                  </a:solidFill>
                                  <a:latin typeface="Cambria Math" panose="02040503050406030204" pitchFamily="18" charset="0"/>
                                </a:rPr>
                                <m:t>𝒏</m:t>
                              </m:r>
                            </m:sub>
                          </m:sSub>
                        </m:e>
                      </m:d>
                    </m:oMath>
                  </m:oMathPara>
                </a14:m>
                <a:endParaRPr lang="zh-CN" altLang="en-US" sz="2000" b="1"/>
              </a:p>
            </p:txBody>
          </p:sp>
        </mc:Choice>
        <mc:Fallback xmlns="">
          <p:sp>
            <p:nvSpPr>
              <p:cNvPr id="4" name="文本框 3">
                <a:extLst>
                  <a:ext uri="{FF2B5EF4-FFF2-40B4-BE49-F238E27FC236}">
                    <a16:creationId xmlns:a16="http://schemas.microsoft.com/office/drawing/2014/main" id="{2B8A057B-A7F8-4165-87D8-B1F2F86195D6}"/>
                  </a:ext>
                </a:extLst>
              </p:cNvPr>
              <p:cNvSpPr txBox="1">
                <a:spLocks noRot="1" noChangeAspect="1" noMove="1" noResize="1" noEditPoints="1" noAdjustHandles="1" noChangeArrowheads="1" noChangeShapeType="1" noTextEdit="1"/>
              </p:cNvSpPr>
              <p:nvPr/>
            </p:nvSpPr>
            <p:spPr>
              <a:xfrm>
                <a:off x="1726514" y="3168062"/>
                <a:ext cx="8738970" cy="784830"/>
              </a:xfrm>
              <a:prstGeom prst="rect">
                <a:avLst/>
              </a:prstGeom>
              <a:blipFill>
                <a:blip r:embed="rId3"/>
                <a:stretch>
                  <a:fillRect l="-697" t="-7031" r="-139"/>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265364F6-CF58-457F-9E45-009D9615EA05}"/>
              </a:ext>
            </a:extLst>
          </p:cNvPr>
          <p:cNvGrpSpPr/>
          <p:nvPr/>
        </p:nvGrpSpPr>
        <p:grpSpPr>
          <a:xfrm>
            <a:off x="592056" y="4098713"/>
            <a:ext cx="11007888" cy="2087030"/>
            <a:chOff x="592056" y="4192374"/>
            <a:chExt cx="11007888" cy="2087030"/>
          </a:xfrm>
        </p:grpSpPr>
        <p:sp>
          <p:nvSpPr>
            <p:cNvPr id="6" name="文本框 5">
              <a:extLst>
                <a:ext uri="{FF2B5EF4-FFF2-40B4-BE49-F238E27FC236}">
                  <a16:creationId xmlns:a16="http://schemas.microsoft.com/office/drawing/2014/main" id="{8921379B-CF6A-44E1-8533-10F96356B70F}"/>
                </a:ext>
              </a:extLst>
            </p:cNvPr>
            <p:cNvSpPr txBox="1"/>
            <p:nvPr/>
          </p:nvSpPr>
          <p:spPr>
            <a:xfrm>
              <a:off x="592056" y="4192374"/>
              <a:ext cx="4835138" cy="1692899"/>
            </a:xfrm>
            <a:prstGeom prst="rect">
              <a:avLst/>
            </a:prstGeom>
            <a:solidFill>
              <a:schemeClr val="accent5">
                <a:lumMod val="20000"/>
                <a:lumOff val="80000"/>
                <a:alpha val="50000"/>
              </a:schemeClr>
            </a:solidFill>
          </p:spPr>
          <p:txBody>
            <a:bodyPr wrap="square" rtlCol="0">
              <a:spAutoFit/>
            </a:bodyPr>
            <a:lstStyle/>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一元线性同余方程组问题最早可见于中国南北朝时期（公元</a:t>
              </a:r>
              <a:r>
                <a:rPr lang="en-US" altLang="zh-CN" b="1">
                  <a:solidFill>
                    <a:srgbClr val="002060"/>
                  </a:solidFill>
                  <a:latin typeface="楷体" panose="02010609060101010101" pitchFamily="49" charset="-122"/>
                  <a:ea typeface="楷体" panose="02010609060101010101" pitchFamily="49" charset="-122"/>
                </a:rPr>
                <a:t>5</a:t>
              </a:r>
              <a:r>
                <a:rPr lang="zh-CN" altLang="en-US" b="1">
                  <a:solidFill>
                    <a:srgbClr val="002060"/>
                  </a:solidFill>
                  <a:latin typeface="楷体" panose="02010609060101010101" pitchFamily="49" charset="-122"/>
                  <a:ea typeface="楷体" panose="02010609060101010101" pitchFamily="49" charset="-122"/>
                </a:rPr>
                <a:t>世纪）的数学著作</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孙子算经</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第二十六题，叫做“</a:t>
              </a:r>
              <a:r>
                <a:rPr lang="zh-CN" altLang="en-US" b="1">
                  <a:solidFill>
                    <a:srgbClr val="C00000"/>
                  </a:solidFill>
                  <a:latin typeface="+mn-ea"/>
                </a:rPr>
                <a:t>物不知数</a:t>
              </a:r>
              <a:r>
                <a:rPr lang="zh-CN" altLang="en-US" b="1">
                  <a:solidFill>
                    <a:srgbClr val="002060"/>
                  </a:solidFill>
                  <a:latin typeface="楷体" panose="02010609060101010101" pitchFamily="49" charset="-122"/>
                  <a:ea typeface="楷体" panose="02010609060101010101" pitchFamily="49" charset="-122"/>
                </a:rPr>
                <a:t>”问题</a:t>
              </a:r>
            </a:p>
            <a:p>
              <a:pPr marL="285750" indent="-285750">
                <a:lnSpc>
                  <a:spcPts val="2400"/>
                </a:lnSpc>
                <a:spcBef>
                  <a:spcPts val="600"/>
                </a:spcBef>
                <a:buFont typeface="Arial" panose="020B0604020202020204" pitchFamily="34" charset="0"/>
                <a:buChar char="•"/>
              </a:pPr>
              <a:r>
                <a:rPr lang="zh-CN" altLang="en-US" b="1">
                  <a:solidFill>
                    <a:schemeClr val="accent4">
                      <a:lumMod val="50000"/>
                    </a:schemeClr>
                  </a:solidFill>
                </a:rPr>
                <a:t>有物不知其数，三三数之剩二，五五数之剩三，七七数之剩二。问物几何？</a:t>
              </a:r>
            </a:p>
          </p:txBody>
        </p:sp>
        <p:sp>
          <p:nvSpPr>
            <p:cNvPr id="11" name="文本框 10">
              <a:extLst>
                <a:ext uri="{FF2B5EF4-FFF2-40B4-BE49-F238E27FC236}">
                  <a16:creationId xmlns:a16="http://schemas.microsoft.com/office/drawing/2014/main" id="{495E2CEC-64E9-40C2-A545-E065BD0D05B7}"/>
                </a:ext>
              </a:extLst>
            </p:cNvPr>
            <p:cNvSpPr txBox="1"/>
            <p:nvPr/>
          </p:nvSpPr>
          <p:spPr>
            <a:xfrm>
              <a:off x="5894260" y="4192374"/>
              <a:ext cx="5705684" cy="1769843"/>
            </a:xfrm>
            <a:prstGeom prst="rect">
              <a:avLst/>
            </a:prstGeom>
            <a:solidFill>
              <a:schemeClr val="accent4">
                <a:lumMod val="20000"/>
                <a:lumOff val="80000"/>
                <a:alpha val="50000"/>
              </a:schemeClr>
            </a:solidFill>
          </p:spPr>
          <p:txBody>
            <a:bodyPr wrap="square" rtlCol="0">
              <a:spAutoFit/>
            </a:bodyPr>
            <a:lstStyle/>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宋朝数学家秦九韶于</a:t>
              </a:r>
              <a:r>
                <a:rPr lang="en-US" altLang="zh-CN" b="1">
                  <a:solidFill>
                    <a:srgbClr val="002060"/>
                  </a:solidFill>
                  <a:latin typeface="楷体" panose="02010609060101010101" pitchFamily="49" charset="-122"/>
                  <a:ea typeface="楷体" panose="02010609060101010101" pitchFamily="49" charset="-122"/>
                </a:rPr>
                <a:t>1247</a:t>
              </a:r>
              <a:r>
                <a:rPr lang="zh-CN" altLang="en-US" b="1">
                  <a:solidFill>
                    <a:srgbClr val="002060"/>
                  </a:solidFill>
                  <a:latin typeface="楷体" panose="02010609060101010101" pitchFamily="49" charset="-122"/>
                  <a:ea typeface="楷体" panose="02010609060101010101" pitchFamily="49" charset="-122"/>
                </a:rPr>
                <a:t>年</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数书九章</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卷一、二</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大衍类</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对“物不知数”问题有完整系统的解答</a:t>
              </a:r>
            </a:p>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明朝数学家程大位将解法编成易于上口的</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孙子歌诀</a:t>
              </a:r>
              <a:r>
                <a:rPr lang="en-US" altLang="zh-CN" b="1">
                  <a:solidFill>
                    <a:srgbClr val="002060"/>
                  </a:solidFill>
                  <a:latin typeface="楷体" panose="02010609060101010101" pitchFamily="49" charset="-122"/>
                  <a:ea typeface="楷体" panose="02010609060101010101" pitchFamily="49" charset="-122"/>
                </a:rPr>
                <a:t>》</a:t>
              </a: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三人同行七十稀，五树梅花廿一支，七子团圆正半月，除百零五使得知</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5396814-16B7-4F79-AA87-D0F2BFE2B615}"/>
                    </a:ext>
                  </a:extLst>
                </p:cNvPr>
                <p:cNvSpPr txBox="1"/>
                <p:nvPr/>
              </p:nvSpPr>
              <p:spPr>
                <a:xfrm>
                  <a:off x="5894260" y="6002405"/>
                  <a:ext cx="4571224" cy="276999"/>
                </a:xfrm>
                <a:prstGeom prst="rect">
                  <a:avLst/>
                </a:prstGeom>
                <a:solidFill>
                  <a:schemeClr val="accent2">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𝟐</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𝟕𝟎</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𝟏𝟓</m:t>
                            </m:r>
                          </m:e>
                        </m:d>
                        <m:r>
                          <a:rPr lang="en-US" altLang="zh-CN" b="1" i="0" smtClean="0">
                            <a:solidFill>
                              <a:srgbClr val="C00000"/>
                            </a:solidFill>
                            <a:latin typeface="Cambria Math" panose="02040503050406030204" pitchFamily="18" charset="0"/>
                          </a:rPr>
                          <m:t>𝐦𝐨𝐝</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𝟏𝟎𝟓</m:t>
                        </m:r>
                        <m:r>
                          <a:rPr lang="en-US" altLang="zh-CN" b="1" i="1" smtClean="0">
                            <a:solidFill>
                              <a:srgbClr val="C00000"/>
                            </a:solidFill>
                            <a:latin typeface="Cambria Math" panose="02040503050406030204" pitchFamily="18" charset="0"/>
                          </a:rPr>
                          <m:t> = </m:t>
                        </m:r>
                        <m:r>
                          <a:rPr lang="en-US" altLang="zh-CN" b="1" i="1" smtClean="0">
                            <a:solidFill>
                              <a:srgbClr val="C00000"/>
                            </a:solidFill>
                            <a:latin typeface="Cambria Math" panose="02040503050406030204" pitchFamily="18" charset="0"/>
                          </a:rPr>
                          <m:t>𝟐𝟑</m:t>
                        </m:r>
                      </m:oMath>
                    </m:oMathPara>
                  </a14:m>
                  <a:endParaRPr lang="zh-CN" altLang="en-US" b="1">
                    <a:solidFill>
                      <a:srgbClr val="C00000"/>
                    </a:solidFill>
                  </a:endParaRPr>
                </a:p>
              </p:txBody>
            </p:sp>
          </mc:Choice>
          <mc:Fallback xmlns="">
            <p:sp>
              <p:nvSpPr>
                <p:cNvPr id="12" name="文本框 11">
                  <a:extLst>
                    <a:ext uri="{FF2B5EF4-FFF2-40B4-BE49-F238E27FC236}">
                      <a16:creationId xmlns:a16="http://schemas.microsoft.com/office/drawing/2014/main" id="{F5396814-16B7-4F79-AA87-D0F2BFE2B615}"/>
                    </a:ext>
                  </a:extLst>
                </p:cNvPr>
                <p:cNvSpPr txBox="1">
                  <a:spLocks noRot="1" noChangeAspect="1" noMove="1" noResize="1" noEditPoints="1" noAdjustHandles="1" noChangeArrowheads="1" noChangeShapeType="1" noTextEdit="1"/>
                </p:cNvSpPr>
                <p:nvPr/>
              </p:nvSpPr>
              <p:spPr>
                <a:xfrm>
                  <a:off x="5894260" y="6002405"/>
                  <a:ext cx="4571224" cy="276999"/>
                </a:xfrm>
                <a:prstGeom prst="rect">
                  <a:avLst/>
                </a:prstGeom>
                <a:blipFill>
                  <a:blip r:embed="rId4"/>
                  <a:stretch>
                    <a:fillRect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9B5751B-0440-463C-ACA3-43DFABBE0BC5}"/>
                    </a:ext>
                  </a:extLst>
                </p:cNvPr>
                <p:cNvSpPr txBox="1"/>
                <p:nvPr/>
              </p:nvSpPr>
              <p:spPr>
                <a:xfrm>
                  <a:off x="592056" y="6001685"/>
                  <a:ext cx="4835138" cy="2769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d>
                          <m:dPr>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𝐦𝐨𝐝</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𝟑</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d>
                          <m:dPr>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𝐦𝐨𝐝</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𝟓</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d>
                          <m:dPr>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𝐦𝐨𝐝</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𝟕</m:t>
                            </m:r>
                          </m:e>
                        </m:d>
                      </m:oMath>
                    </m:oMathPara>
                  </a14:m>
                  <a:endParaRPr lang="zh-CN" altLang="en-US" b="1">
                    <a:solidFill>
                      <a:schemeClr val="accent2">
                        <a:lumMod val="50000"/>
                      </a:schemeClr>
                    </a:solidFill>
                  </a:endParaRPr>
                </a:p>
              </p:txBody>
            </p:sp>
          </mc:Choice>
          <mc:Fallback xmlns="">
            <p:sp>
              <p:nvSpPr>
                <p:cNvPr id="13" name="文本框 12">
                  <a:extLst>
                    <a:ext uri="{FF2B5EF4-FFF2-40B4-BE49-F238E27FC236}">
                      <a16:creationId xmlns:a16="http://schemas.microsoft.com/office/drawing/2014/main" id="{C9B5751B-0440-463C-ACA3-43DFABBE0BC5}"/>
                    </a:ext>
                  </a:extLst>
                </p:cNvPr>
                <p:cNvSpPr txBox="1">
                  <a:spLocks noRot="1" noChangeAspect="1" noMove="1" noResize="1" noEditPoints="1" noAdjustHandles="1" noChangeArrowheads="1" noChangeShapeType="1" noTextEdit="1"/>
                </p:cNvSpPr>
                <p:nvPr/>
              </p:nvSpPr>
              <p:spPr>
                <a:xfrm>
                  <a:off x="592056" y="6001685"/>
                  <a:ext cx="4835138" cy="276999"/>
                </a:xfrm>
                <a:prstGeom prst="rect">
                  <a:avLst/>
                </a:prstGeom>
                <a:blipFill>
                  <a:blip r:embed="rId5"/>
                  <a:stretch>
                    <a:fillRect b="-869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826019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鸽笼原理</a:t>
            </a:r>
            <a:r>
              <a:rPr lang="en-US" altLang="zh-CN" sz="1400">
                <a:latin typeface="楷体" panose="02010609060101010101" pitchFamily="49" charset="-122"/>
                <a:ea typeface="楷体" panose="02010609060101010101" pitchFamily="49" charset="-122"/>
              </a:rPr>
              <a:t>*</a:t>
            </a:r>
            <a:endParaRPr lang="zh-CN" altLang="en-US" sz="1400">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41</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广义鸽笼原理</a:t>
            </a:r>
            <a:r>
              <a:rPr lang="en-US" altLang="zh-CN"/>
              <a:t>(Generalized Pigeonhole Principle)</a:t>
            </a: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F18ACF7-93FB-445F-B910-A2FD58E756AD}"/>
                  </a:ext>
                </a:extLst>
              </p:cNvPr>
              <p:cNvSpPr txBox="1"/>
              <p:nvPr/>
            </p:nvSpPr>
            <p:spPr>
              <a:xfrm>
                <a:off x="611792" y="1184115"/>
                <a:ext cx="9163736"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广义鸽笼原理：将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𝑵</m:t>
                    </m:r>
                  </m:oMath>
                </a14:m>
                <a:r>
                  <a:rPr lang="zh-CN" altLang="en-US" sz="2000" b="1">
                    <a:solidFill>
                      <a:schemeClr val="accent2">
                        <a:lumMod val="50000"/>
                      </a:schemeClr>
                    </a:solidFill>
                  </a:rPr>
                  <a:t>个物体放到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rPr>
                  <a:t>个盒子，则至少有一个盒子至少有</a:t>
                </a:r>
                <a:r>
                  <a:rPr lang="zh-CN" altLang="en-US" sz="2000" b="1">
                    <a:solidFill>
                      <a:srgbClr val="C00000"/>
                    </a:solidFill>
                  </a:rPr>
                  <a:t> </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𝑵</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𝒌</m:t>
                        </m:r>
                      </m:e>
                    </m:d>
                  </m:oMath>
                </a14:m>
                <a:r>
                  <a:rPr lang="zh-CN" altLang="en-US" sz="2000" b="1">
                    <a:solidFill>
                      <a:schemeClr val="accent2">
                        <a:lumMod val="50000"/>
                      </a:schemeClr>
                    </a:solidFill>
                  </a:rPr>
                  <a:t>个物体</a:t>
                </a:r>
              </a:p>
            </p:txBody>
          </p:sp>
        </mc:Choice>
        <mc:Fallback xmlns="">
          <p:sp>
            <p:nvSpPr>
              <p:cNvPr id="2" name="文本框 1">
                <a:extLst>
                  <a:ext uri="{FF2B5EF4-FFF2-40B4-BE49-F238E27FC236}">
                    <a16:creationId xmlns:a16="http://schemas.microsoft.com/office/drawing/2014/main" id="{5F18ACF7-93FB-445F-B910-A2FD58E756AD}"/>
                  </a:ext>
                </a:extLst>
              </p:cNvPr>
              <p:cNvSpPr txBox="1">
                <a:spLocks noRot="1" noChangeAspect="1" noMove="1" noResize="1" noEditPoints="1" noAdjustHandles="1" noChangeArrowheads="1" noChangeShapeType="1" noTextEdit="1"/>
              </p:cNvSpPr>
              <p:nvPr/>
            </p:nvSpPr>
            <p:spPr>
              <a:xfrm>
                <a:off x="611792" y="1184115"/>
                <a:ext cx="9163736" cy="400110"/>
              </a:xfrm>
              <a:prstGeom prst="rect">
                <a:avLst/>
              </a:prstGeom>
              <a:blipFill>
                <a:blip r:embed="rId2"/>
                <a:stretch>
                  <a:fillRect l="-665" t="-7576" r="-399"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77C0A27-FDDE-4A17-B1CC-B678943BF0E6}"/>
                  </a:ext>
                </a:extLst>
              </p:cNvPr>
              <p:cNvSpPr txBox="1"/>
              <p:nvPr/>
            </p:nvSpPr>
            <p:spPr>
              <a:xfrm>
                <a:off x="611792" y="1894671"/>
                <a:ext cx="8348012" cy="1323439"/>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广义鸽笼原理经常用于</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求</a:t>
                </a:r>
                <a:r>
                  <a:rPr lang="zh-CN" altLang="en-US" sz="2000" b="1">
                    <a:solidFill>
                      <a:srgbClr val="C00000"/>
                    </a:solidFill>
                  </a:rPr>
                  <a:t>至少需多少物体</a:t>
                </a:r>
                <a:r>
                  <a:rPr lang="zh-CN" altLang="en-US" sz="2000" b="1">
                    <a:solidFill>
                      <a:schemeClr val="accent6">
                        <a:lumMod val="50000"/>
                      </a:schemeClr>
                    </a:solidFill>
                  </a:rPr>
                  <a:t>放到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盒子能保证</a:t>
                </a:r>
                <a:r>
                  <a:rPr lang="zh-CN" altLang="en-US" sz="2000" b="1">
                    <a:solidFill>
                      <a:srgbClr val="C00000"/>
                    </a:solidFill>
                  </a:rPr>
                  <a:t>至少有一盒子至少</a:t>
                </a:r>
                <a:r>
                  <a:rPr lang="zh-CN" altLang="en-US" sz="2000" b="1">
                    <a:solidFill>
                      <a:schemeClr val="accent6">
                        <a:lumMod val="50000"/>
                      </a:schemeClr>
                    </a:solidFill>
                  </a:rPr>
                  <a:t>有</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个物体</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或求将</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𝑵</m:t>
                    </m:r>
                  </m:oMath>
                </a14:m>
                <a:r>
                  <a:rPr lang="zh-CN" altLang="en-US" sz="2000" b="1">
                    <a:solidFill>
                      <a:schemeClr val="accent6">
                        <a:lumMod val="50000"/>
                      </a:schemeClr>
                    </a:solidFill>
                  </a:rPr>
                  <a:t>个物体放到</a:t>
                </a:r>
                <a:r>
                  <a:rPr lang="zh-CN" altLang="en-US" sz="2000" b="1">
                    <a:solidFill>
                      <a:srgbClr val="C00000"/>
                    </a:solidFill>
                  </a:rPr>
                  <a:t>至多多少盒子</a:t>
                </a:r>
                <a:r>
                  <a:rPr lang="zh-CN" altLang="en-US" sz="2000" b="1">
                    <a:solidFill>
                      <a:schemeClr val="accent6">
                        <a:lumMod val="50000"/>
                      </a:schemeClr>
                    </a:solidFill>
                  </a:rPr>
                  <a:t>能保证</a:t>
                </a:r>
                <a:r>
                  <a:rPr lang="zh-CN" altLang="en-US" sz="2000" b="1">
                    <a:solidFill>
                      <a:srgbClr val="C00000"/>
                    </a:solidFill>
                  </a:rPr>
                  <a:t>至少有一盒子至少</a:t>
                </a:r>
                <a:r>
                  <a:rPr lang="zh-CN" altLang="en-US" sz="2000" b="1">
                    <a:solidFill>
                      <a:schemeClr val="accent6">
                        <a:lumMod val="50000"/>
                      </a:schemeClr>
                    </a:solidFill>
                  </a:rPr>
                  <a:t>有</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个物体</a:t>
                </a:r>
              </a:p>
            </p:txBody>
          </p:sp>
        </mc:Choice>
        <mc:Fallback xmlns="">
          <p:sp>
            <p:nvSpPr>
              <p:cNvPr id="3" name="文本框 2">
                <a:extLst>
                  <a:ext uri="{FF2B5EF4-FFF2-40B4-BE49-F238E27FC236}">
                    <a16:creationId xmlns:a16="http://schemas.microsoft.com/office/drawing/2014/main" id="{477C0A27-FDDE-4A17-B1CC-B678943BF0E6}"/>
                  </a:ext>
                </a:extLst>
              </p:cNvPr>
              <p:cNvSpPr txBox="1">
                <a:spLocks noRot="1" noChangeAspect="1" noMove="1" noResize="1" noEditPoints="1" noAdjustHandles="1" noChangeArrowheads="1" noChangeShapeType="1" noTextEdit="1"/>
              </p:cNvSpPr>
              <p:nvPr/>
            </p:nvSpPr>
            <p:spPr>
              <a:xfrm>
                <a:off x="611792" y="1894671"/>
                <a:ext cx="8348012" cy="1323439"/>
              </a:xfrm>
              <a:prstGeom prst="rect">
                <a:avLst/>
              </a:prstGeom>
              <a:blipFill>
                <a:blip r:embed="rId3"/>
                <a:stretch>
                  <a:fillRect l="-730" t="-2765" b="-7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4083174-2E77-4066-9B92-8432CFB24683}"/>
                  </a:ext>
                </a:extLst>
              </p:cNvPr>
              <p:cNvSpPr txBox="1"/>
              <p:nvPr/>
            </p:nvSpPr>
            <p:spPr>
              <a:xfrm>
                <a:off x="611792" y="3553711"/>
                <a:ext cx="6085037" cy="1785104"/>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将至少有一个盒子至少有的物体数称为“</a:t>
                </a:r>
                <a:r>
                  <a:rPr lang="zh-CN" altLang="en-US" sz="2000" b="1">
                    <a:solidFill>
                      <a:srgbClr val="C00000"/>
                    </a:solidFill>
                    <a:latin typeface="+mn-ea"/>
                  </a:rPr>
                  <a:t>最小容量</a:t>
                </a:r>
                <a:r>
                  <a:rPr lang="zh-CN" altLang="en-US" sz="2000" b="1">
                    <a:solidFill>
                      <a:srgbClr val="002060"/>
                    </a:solidFill>
                    <a:latin typeface="楷体" panose="02010609060101010101" pitchFamily="49" charset="-122"/>
                    <a:ea typeface="楷体" panose="02010609060101010101" pitchFamily="49" charset="-122"/>
                  </a:rPr>
                  <a:t>”</a:t>
                </a:r>
                <a:endParaRPr lang="zh-CN" altLang="en-US" sz="2000" b="1">
                  <a:solidFill>
                    <a:srgbClr val="002060"/>
                  </a:solidFill>
                </a:endParaRP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rPr>
                  <a:t>最小容量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r>
                  <a:rPr lang="zh-CN" altLang="en-US" sz="2000" b="1">
                    <a:solidFill>
                      <a:schemeClr val="accent2">
                        <a:lumMod val="50000"/>
                      </a:schemeClr>
                    </a:solidFill>
                  </a:rPr>
                  <a:t>物体总数</a:t>
                </a:r>
                <a:r>
                  <a:rPr lang="en-US" altLang="zh-CN" sz="2000" b="1">
                    <a:solidFill>
                      <a:schemeClr val="accent6">
                        <a:lumMod val="50000"/>
                      </a:schemeClr>
                    </a:solidFill>
                  </a:rPr>
                  <a:t>/</a:t>
                </a:r>
                <a:r>
                  <a:rPr lang="zh-CN" altLang="en-US" sz="2000" b="1">
                    <a:solidFill>
                      <a:schemeClr val="accent2">
                        <a:lumMod val="50000"/>
                      </a:schemeClr>
                    </a:solidFill>
                  </a:rPr>
                  <a:t>盒子数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oMath>
                </a14:m>
                <a:endParaRPr lang="en-US" altLang="zh-CN" sz="20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rPr>
                  <a:t>物体总数</a:t>
                </a:r>
                <a:r>
                  <a:rPr lang="zh-CN" altLang="en-US" sz="2000" b="1">
                    <a:solidFill>
                      <a:schemeClr val="accent6">
                        <a:lumMod val="50000"/>
                      </a:schemeClr>
                    </a:solidFill>
                  </a:rPr>
                  <a:t>的</a:t>
                </a:r>
                <a:r>
                  <a:rPr lang="zh-CN" altLang="en-US" sz="2000" b="1">
                    <a:solidFill>
                      <a:srgbClr val="C00000"/>
                    </a:solidFill>
                  </a:rPr>
                  <a:t>最小值</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2">
                        <a:lumMod val="50000"/>
                      </a:schemeClr>
                    </a:solidFill>
                  </a:rPr>
                  <a:t>最小容量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r>
                      <a:rPr lang="en-US" altLang="zh-CN" sz="2000" b="1" i="1">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2">
                        <a:lumMod val="50000"/>
                      </a:schemeClr>
                    </a:solidFill>
                  </a:rPr>
                  <a:t>盒子数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oMath>
                </a14:m>
                <a:endParaRPr lang="en-US" altLang="zh-CN" sz="20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rPr>
                  <a:t>盒子数</a:t>
                </a:r>
                <a:r>
                  <a:rPr lang="zh-CN" altLang="en-US" sz="2000" b="1">
                    <a:solidFill>
                      <a:schemeClr val="accent6">
                        <a:lumMod val="50000"/>
                      </a:schemeClr>
                    </a:solidFill>
                  </a:rPr>
                  <a:t>的</a:t>
                </a:r>
                <a:r>
                  <a:rPr lang="zh-CN" altLang="en-US" sz="2000" b="1">
                    <a:solidFill>
                      <a:srgbClr val="C00000"/>
                    </a:solidFill>
                  </a:rPr>
                  <a:t>最大值</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2">
                        <a:lumMod val="50000"/>
                      </a:schemeClr>
                    </a:solidFill>
                  </a:rPr>
                  <a:t>物体总数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2">
                        <a:lumMod val="50000"/>
                      </a:schemeClr>
                    </a:solidFill>
                  </a:rPr>
                  <a:t>最小容量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m:t>
                    </m:r>
                  </m:oMath>
                </a14:m>
                <a:endParaRPr lang="zh-CN" altLang="en-US" sz="20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B4083174-2E77-4066-9B92-8432CFB24683}"/>
                  </a:ext>
                </a:extLst>
              </p:cNvPr>
              <p:cNvSpPr txBox="1">
                <a:spLocks noRot="1" noChangeAspect="1" noMove="1" noResize="1" noEditPoints="1" noAdjustHandles="1" noChangeArrowheads="1" noChangeShapeType="1" noTextEdit="1"/>
              </p:cNvSpPr>
              <p:nvPr/>
            </p:nvSpPr>
            <p:spPr>
              <a:xfrm>
                <a:off x="611792" y="3553711"/>
                <a:ext cx="6085037" cy="1785104"/>
              </a:xfrm>
              <a:prstGeom prst="rect">
                <a:avLst/>
              </a:prstGeom>
              <a:blipFill>
                <a:blip r:embed="rId4"/>
                <a:stretch>
                  <a:fillRect l="-1001" t="-3072" r="-801" b="-5119"/>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41EC095B-73C5-44CE-A5DD-563BFC69189A}"/>
              </a:ext>
            </a:extLst>
          </p:cNvPr>
          <p:cNvGrpSpPr/>
          <p:nvPr/>
        </p:nvGrpSpPr>
        <p:grpSpPr>
          <a:xfrm>
            <a:off x="6901860" y="3553711"/>
            <a:ext cx="4678348" cy="2364768"/>
            <a:chOff x="6901861" y="3437163"/>
            <a:chExt cx="4678348" cy="2364768"/>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7EF820D-7CC7-4395-A108-1EB52EE983D1}"/>
                    </a:ext>
                  </a:extLst>
                </p:cNvPr>
                <p:cNvSpPr txBox="1"/>
                <p:nvPr/>
              </p:nvSpPr>
              <p:spPr>
                <a:xfrm>
                  <a:off x="6908439" y="3437163"/>
                  <a:ext cx="4671769" cy="691728"/>
                </a:xfrm>
                <a:prstGeom prst="rect">
                  <a:avLst/>
                </a:prstGeom>
                <a:solidFill>
                  <a:schemeClr val="accent6">
                    <a:lumMod val="20000"/>
                    <a:lumOff val="80000"/>
                    <a:alpha val="50000"/>
                  </a:schemeClr>
                </a:solidFill>
              </p:spPr>
              <p:txBody>
                <a:bodyPr wrap="square" rtlCol="0">
                  <a:spAutoFit/>
                </a:bodyPr>
                <a:lstStyle/>
                <a:p>
                  <a:pPr>
                    <a:lnSpc>
                      <a:spcPts val="2400"/>
                    </a:lnSpc>
                  </a:pPr>
                  <a:r>
                    <a:rPr lang="zh-CN" altLang="en-US" b="1">
                      <a:solidFill>
                        <a:schemeClr val="tx2">
                          <a:lumMod val="50000"/>
                        </a:schemeClr>
                      </a:solidFill>
                    </a:rPr>
                    <a:t>将</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𝟐𝟐</m:t>
                      </m:r>
                    </m:oMath>
                  </a14:m>
                  <a:r>
                    <a:rPr lang="zh-CN" altLang="en-US" b="1">
                      <a:solidFill>
                        <a:schemeClr val="tx2">
                          <a:lumMod val="50000"/>
                        </a:schemeClr>
                      </a:solidFill>
                    </a:rPr>
                    <a:t>个苹果分给</a:t>
                  </a:r>
                  <a14:m>
                    <m:oMath xmlns:m="http://schemas.openxmlformats.org/officeDocument/2006/math">
                      <m:r>
                        <a:rPr lang="en-US" altLang="zh-CN" b="1" i="1">
                          <a:solidFill>
                            <a:schemeClr val="accent2">
                              <a:lumMod val="50000"/>
                            </a:schemeClr>
                          </a:solidFill>
                          <a:latin typeface="Cambria Math" panose="02040503050406030204" pitchFamily="18" charset="0"/>
                        </a:rPr>
                        <m:t>𝟔</m:t>
                      </m:r>
                    </m:oMath>
                  </a14:m>
                  <a:r>
                    <a:rPr lang="zh-CN" altLang="en-US" b="1">
                      <a:solidFill>
                        <a:schemeClr val="tx2">
                          <a:lumMod val="50000"/>
                        </a:schemeClr>
                      </a:solidFill>
                    </a:rPr>
                    <a:t>位学生，至少有一位学生至少有</a:t>
                  </a:r>
                  <a14:m>
                    <m:oMath xmlns:m="http://schemas.openxmlformats.org/officeDocument/2006/math">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𝟐𝟐</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𝟔</m:t>
                          </m:r>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𝟒</m:t>
                      </m:r>
                    </m:oMath>
                  </a14:m>
                  <a:r>
                    <a:rPr lang="zh-CN" altLang="en-US" b="1">
                      <a:solidFill>
                        <a:schemeClr val="tx2">
                          <a:lumMod val="50000"/>
                        </a:schemeClr>
                      </a:solidFill>
                    </a:rPr>
                    <a:t>个苹果</a:t>
                  </a:r>
                </a:p>
              </p:txBody>
            </p:sp>
          </mc:Choice>
          <mc:Fallback xmlns="">
            <p:sp>
              <p:nvSpPr>
                <p:cNvPr id="6" name="文本框 5">
                  <a:extLst>
                    <a:ext uri="{FF2B5EF4-FFF2-40B4-BE49-F238E27FC236}">
                      <a16:creationId xmlns:a16="http://schemas.microsoft.com/office/drawing/2014/main" id="{27EF820D-7CC7-4395-A108-1EB52EE983D1}"/>
                    </a:ext>
                  </a:extLst>
                </p:cNvPr>
                <p:cNvSpPr txBox="1">
                  <a:spLocks noRot="1" noChangeAspect="1" noMove="1" noResize="1" noEditPoints="1" noAdjustHandles="1" noChangeArrowheads="1" noChangeShapeType="1" noTextEdit="1"/>
                </p:cNvSpPr>
                <p:nvPr/>
              </p:nvSpPr>
              <p:spPr>
                <a:xfrm>
                  <a:off x="6908439" y="3437163"/>
                  <a:ext cx="4671769" cy="691728"/>
                </a:xfrm>
                <a:prstGeom prst="rect">
                  <a:avLst/>
                </a:prstGeom>
                <a:blipFill>
                  <a:blip r:embed="rId5"/>
                  <a:stretch>
                    <a:fillRect l="-1043" t="-2655" b="-141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3B4E5C2-9AFA-414A-91DE-B7B0493C422C}"/>
                    </a:ext>
                  </a:extLst>
                </p:cNvPr>
                <p:cNvSpPr txBox="1"/>
                <p:nvPr/>
              </p:nvSpPr>
              <p:spPr>
                <a:xfrm>
                  <a:off x="6901861" y="5109305"/>
                  <a:ext cx="4678347" cy="692626"/>
                </a:xfrm>
                <a:prstGeom prst="rect">
                  <a:avLst/>
                </a:prstGeom>
                <a:solidFill>
                  <a:schemeClr val="accent6">
                    <a:lumMod val="20000"/>
                    <a:lumOff val="80000"/>
                    <a:alpha val="50000"/>
                  </a:schemeClr>
                </a:solidFill>
              </p:spPr>
              <p:txBody>
                <a:bodyPr wrap="square" rtlCol="0">
                  <a:spAutoFit/>
                </a:bodyPr>
                <a:lstStyle/>
                <a:p>
                  <a:pPr>
                    <a:lnSpc>
                      <a:spcPts val="2400"/>
                    </a:lnSpc>
                  </a:pPr>
                  <a14:m>
                    <m:oMath xmlns:m="http://schemas.openxmlformats.org/officeDocument/2006/math">
                      <m:r>
                        <a:rPr lang="en-US" altLang="zh-CN" b="1" i="1">
                          <a:solidFill>
                            <a:schemeClr val="accent2">
                              <a:lumMod val="50000"/>
                            </a:schemeClr>
                          </a:solidFill>
                          <a:latin typeface="Cambria Math" panose="02040503050406030204" pitchFamily="18" charset="0"/>
                        </a:rPr>
                        <m:t>𝟐𝟐</m:t>
                      </m:r>
                    </m:oMath>
                  </a14:m>
                  <a:r>
                    <a:rPr lang="zh-CN" altLang="en-US" b="1">
                      <a:solidFill>
                        <a:schemeClr val="tx2">
                          <a:lumMod val="50000"/>
                        </a:schemeClr>
                      </a:solidFill>
                    </a:rPr>
                    <a:t>个苹果</a:t>
                  </a:r>
                  <a:r>
                    <a:rPr lang="zh-CN" altLang="en-US" b="1">
                      <a:solidFill>
                        <a:srgbClr val="C00000"/>
                      </a:solidFill>
                    </a:rPr>
                    <a:t>至多</a:t>
                  </a:r>
                  <a:r>
                    <a:rPr lang="zh-CN" altLang="en-US" b="1">
                      <a:solidFill>
                        <a:schemeClr val="tx2">
                          <a:lumMod val="50000"/>
                        </a:schemeClr>
                      </a:solidFill>
                    </a:rPr>
                    <a:t>分给</a:t>
                  </a:r>
                  <a14:m>
                    <m:oMath xmlns:m="http://schemas.openxmlformats.org/officeDocument/2006/math">
                      <m:d>
                        <m:dPr>
                          <m:begChr m:val="⌊"/>
                          <m:endChr m:val="⌋"/>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𝟐𝟐</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𝟕</m:t>
                      </m:r>
                    </m:oMath>
                  </a14:m>
                  <a:r>
                    <a:rPr lang="zh-CN" altLang="en-US" b="1">
                      <a:solidFill>
                        <a:schemeClr val="tx2">
                          <a:lumMod val="50000"/>
                        </a:schemeClr>
                      </a:solidFill>
                    </a:rPr>
                    <a:t>位学生才能保证至少有一位学生至少有</a:t>
                  </a:r>
                  <a:r>
                    <a:rPr lang="en-US" altLang="zh-CN" b="1">
                      <a:solidFill>
                        <a:schemeClr val="accent2">
                          <a:lumMod val="50000"/>
                        </a:schemeClr>
                      </a:solidFill>
                      <a:latin typeface="Cambria Math" panose="02040503050406030204" pitchFamily="18" charset="0"/>
                    </a:rPr>
                    <a:t>4</a:t>
                  </a:r>
                  <a:r>
                    <a:rPr lang="zh-CN" altLang="en-US" b="1">
                      <a:solidFill>
                        <a:schemeClr val="tx2">
                          <a:lumMod val="50000"/>
                        </a:schemeClr>
                      </a:solidFill>
                    </a:rPr>
                    <a:t>个苹果</a:t>
                  </a:r>
                </a:p>
              </p:txBody>
            </p:sp>
          </mc:Choice>
          <mc:Fallback xmlns="">
            <p:sp>
              <p:nvSpPr>
                <p:cNvPr id="11" name="文本框 10">
                  <a:extLst>
                    <a:ext uri="{FF2B5EF4-FFF2-40B4-BE49-F238E27FC236}">
                      <a16:creationId xmlns:a16="http://schemas.microsoft.com/office/drawing/2014/main" id="{13B4E5C2-9AFA-414A-91DE-B7B0493C422C}"/>
                    </a:ext>
                  </a:extLst>
                </p:cNvPr>
                <p:cNvSpPr txBox="1">
                  <a:spLocks noRot="1" noChangeAspect="1" noMove="1" noResize="1" noEditPoints="1" noAdjustHandles="1" noChangeArrowheads="1" noChangeShapeType="1" noTextEdit="1"/>
                </p:cNvSpPr>
                <p:nvPr/>
              </p:nvSpPr>
              <p:spPr>
                <a:xfrm>
                  <a:off x="6901861" y="5109305"/>
                  <a:ext cx="4678347" cy="692626"/>
                </a:xfrm>
                <a:prstGeom prst="rect">
                  <a:avLst/>
                </a:prstGeom>
                <a:blipFill>
                  <a:blip r:embed="rId6"/>
                  <a:stretch>
                    <a:fillRect l="-1042" t="-1754" r="-911" b="-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8DD19CA-4C85-45C5-BF15-E15A2A67A96D}"/>
                    </a:ext>
                  </a:extLst>
                </p:cNvPr>
                <p:cNvSpPr txBox="1"/>
                <p:nvPr/>
              </p:nvSpPr>
              <p:spPr>
                <a:xfrm>
                  <a:off x="6901861" y="4273234"/>
                  <a:ext cx="4678348" cy="691728"/>
                </a:xfrm>
                <a:prstGeom prst="rect">
                  <a:avLst/>
                </a:prstGeom>
                <a:solidFill>
                  <a:schemeClr val="accent6">
                    <a:lumMod val="20000"/>
                    <a:lumOff val="80000"/>
                    <a:alpha val="50000"/>
                  </a:schemeClr>
                </a:solidFill>
              </p:spPr>
              <p:txBody>
                <a:bodyPr wrap="square" rtlCol="0">
                  <a:spAutoFit/>
                </a:bodyPr>
                <a:lstStyle/>
                <a:p>
                  <a:pPr>
                    <a:lnSpc>
                      <a:spcPts val="2400"/>
                    </a:lnSpc>
                  </a:pPr>
                  <a:r>
                    <a:rPr lang="zh-CN" altLang="en-US" b="1">
                      <a:solidFill>
                        <a:srgbClr val="C00000"/>
                      </a:solidFill>
                    </a:rPr>
                    <a:t>至少</a:t>
                  </a:r>
                  <a:r>
                    <a:rPr lang="zh-CN" altLang="en-US" b="1">
                      <a:solidFill>
                        <a:schemeClr val="tx2">
                          <a:lumMod val="50000"/>
                        </a:schemeClr>
                      </a:solidFill>
                    </a:rPr>
                    <a:t>要</a:t>
                  </a:r>
                  <a14:m>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𝟔</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𝟏𝟗</m:t>
                      </m:r>
                    </m:oMath>
                  </a14:m>
                  <a:r>
                    <a:rPr lang="zh-CN" altLang="en-US" b="1">
                      <a:solidFill>
                        <a:schemeClr val="tx2">
                          <a:lumMod val="50000"/>
                        </a:schemeClr>
                      </a:solidFill>
                    </a:rPr>
                    <a:t>个苹果分给</a:t>
                  </a:r>
                  <a14:m>
                    <m:oMath xmlns:m="http://schemas.openxmlformats.org/officeDocument/2006/math">
                      <m:r>
                        <a:rPr lang="en-US" altLang="zh-CN" b="1" i="1">
                          <a:solidFill>
                            <a:schemeClr val="accent2">
                              <a:lumMod val="50000"/>
                            </a:schemeClr>
                          </a:solidFill>
                          <a:latin typeface="Cambria Math" panose="02040503050406030204" pitchFamily="18" charset="0"/>
                        </a:rPr>
                        <m:t>𝟔</m:t>
                      </m:r>
                    </m:oMath>
                  </a14:m>
                  <a:r>
                    <a:rPr lang="zh-CN" altLang="en-US" b="1">
                      <a:solidFill>
                        <a:schemeClr val="tx2">
                          <a:lumMod val="50000"/>
                        </a:schemeClr>
                      </a:solidFill>
                    </a:rPr>
                    <a:t>位学生才能保证至少有一位学生至少有</a:t>
                  </a:r>
                  <a14:m>
                    <m:oMath xmlns:m="http://schemas.openxmlformats.org/officeDocument/2006/math">
                      <m:r>
                        <a:rPr lang="en-US" altLang="zh-CN" b="1" i="1">
                          <a:solidFill>
                            <a:schemeClr val="accent2">
                              <a:lumMod val="50000"/>
                            </a:schemeClr>
                          </a:solidFill>
                          <a:latin typeface="Cambria Math" panose="02040503050406030204" pitchFamily="18" charset="0"/>
                        </a:rPr>
                        <m:t>𝟒</m:t>
                      </m:r>
                    </m:oMath>
                  </a14:m>
                  <a:r>
                    <a:rPr lang="zh-CN" altLang="en-US" b="1">
                      <a:solidFill>
                        <a:schemeClr val="tx2">
                          <a:lumMod val="50000"/>
                        </a:schemeClr>
                      </a:solidFill>
                    </a:rPr>
                    <a:t>个苹果</a:t>
                  </a:r>
                </a:p>
              </p:txBody>
            </p:sp>
          </mc:Choice>
          <mc:Fallback xmlns="">
            <p:sp>
              <p:nvSpPr>
                <p:cNvPr id="12" name="文本框 11">
                  <a:extLst>
                    <a:ext uri="{FF2B5EF4-FFF2-40B4-BE49-F238E27FC236}">
                      <a16:creationId xmlns:a16="http://schemas.microsoft.com/office/drawing/2014/main" id="{08DD19CA-4C85-45C5-BF15-E15A2A67A96D}"/>
                    </a:ext>
                  </a:extLst>
                </p:cNvPr>
                <p:cNvSpPr txBox="1">
                  <a:spLocks noRot="1" noChangeAspect="1" noMove="1" noResize="1" noEditPoints="1" noAdjustHandles="1" noChangeArrowheads="1" noChangeShapeType="1" noTextEdit="1"/>
                </p:cNvSpPr>
                <p:nvPr/>
              </p:nvSpPr>
              <p:spPr>
                <a:xfrm>
                  <a:off x="6901861" y="4273234"/>
                  <a:ext cx="4678348" cy="691728"/>
                </a:xfrm>
                <a:prstGeom prst="rect">
                  <a:avLst/>
                </a:prstGeom>
                <a:blipFill>
                  <a:blip r:embed="rId7"/>
                  <a:stretch>
                    <a:fillRect l="-1042" t="-1754" r="-1042" b="-1315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278694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鸽笼原理</a:t>
            </a:r>
            <a:r>
              <a:rPr lang="en-US" altLang="zh-CN" sz="1400">
                <a:latin typeface="楷体" panose="02010609060101010101" pitchFamily="49" charset="-122"/>
                <a:ea typeface="楷体" panose="02010609060101010101" pitchFamily="49" charset="-122"/>
              </a:rPr>
              <a:t>*</a:t>
            </a:r>
            <a:endParaRPr lang="zh-CN" altLang="en-US" sz="1400">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42</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广义鸽笼原理应用练习</a:t>
            </a:r>
          </a:p>
        </p:txBody>
      </p:sp>
      <p:grpSp>
        <p:nvGrpSpPr>
          <p:cNvPr id="16" name="组合 15">
            <a:extLst>
              <a:ext uri="{FF2B5EF4-FFF2-40B4-BE49-F238E27FC236}">
                <a16:creationId xmlns:a16="http://schemas.microsoft.com/office/drawing/2014/main" id="{7C8F6D52-BF20-4905-894A-F6E555064A59}"/>
              </a:ext>
            </a:extLst>
          </p:cNvPr>
          <p:cNvGrpSpPr/>
          <p:nvPr/>
        </p:nvGrpSpPr>
        <p:grpSpPr>
          <a:xfrm>
            <a:off x="817367" y="1283012"/>
            <a:ext cx="8288806" cy="429220"/>
            <a:chOff x="817367" y="1283012"/>
            <a:chExt cx="8288806" cy="42922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6F31007-30A6-4B34-850E-F4DB36A54C47}"/>
                    </a:ext>
                  </a:extLst>
                </p:cNvPr>
                <p:cNvSpPr txBox="1"/>
                <p:nvPr/>
              </p:nvSpPr>
              <p:spPr>
                <a:xfrm>
                  <a:off x="817367" y="1283012"/>
                  <a:ext cx="8288806" cy="429220"/>
                </a:xfrm>
                <a:prstGeom prst="rect">
                  <a:avLst/>
                </a:prstGeom>
                <a:solidFill>
                  <a:schemeClr val="accent6">
                    <a:lumMod val="20000"/>
                    <a:lumOff val="80000"/>
                    <a:alpha val="50000"/>
                  </a:schemeClr>
                </a:solidFill>
              </p:spPr>
              <p:txBody>
                <a:bodyPr wrap="square" rtlCol="0">
                  <a:spAutoFit/>
                </a:bodyPr>
                <a:lstStyle/>
                <a:p>
                  <a:pPr>
                    <a:lnSpc>
                      <a:spcPts val="2800"/>
                    </a:lnSpc>
                  </a:pPr>
                  <a14:m>
                    <m:oMath xmlns:m="http://schemas.openxmlformats.org/officeDocument/2006/math">
                      <m:r>
                        <a:rPr lang="en-US" altLang="zh-CN" sz="2000" b="1" i="1" smtClean="0">
                          <a:solidFill>
                            <a:srgbClr val="002060"/>
                          </a:solidFill>
                          <a:latin typeface="Cambria Math" panose="02040503050406030204" pitchFamily="18" charset="0"/>
                        </a:rPr>
                        <m:t>𝟓𝟎</m:t>
                      </m:r>
                    </m:oMath>
                  </a14:m>
                  <a:r>
                    <a:rPr lang="zh-CN" altLang="en-US" sz="2000" b="1">
                      <a:solidFill>
                        <a:srgbClr val="002060"/>
                      </a:solidFill>
                    </a:rPr>
                    <a:t>个苹果分给</a:t>
                  </a:r>
                  <a14:m>
                    <m:oMath xmlns:m="http://schemas.openxmlformats.org/officeDocument/2006/math">
                      <m:r>
                        <a:rPr lang="en-US" altLang="zh-CN" sz="2000" b="1" i="1" smtClean="0">
                          <a:solidFill>
                            <a:srgbClr val="002060"/>
                          </a:solidFill>
                          <a:latin typeface="Cambria Math" panose="02040503050406030204" pitchFamily="18" charset="0"/>
                        </a:rPr>
                        <m:t>𝟖</m:t>
                      </m:r>
                    </m:oMath>
                  </a14:m>
                  <a:r>
                    <a:rPr lang="zh-CN" altLang="en-US" sz="2000" b="1">
                      <a:solidFill>
                        <a:srgbClr val="002060"/>
                      </a:solidFill>
                    </a:rPr>
                    <a:t>位学生，则至少存在一位学生至少有  </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𝟓𝟎</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𝟖</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𝟕</m:t>
                      </m:r>
                    </m:oMath>
                  </a14:m>
                  <a:r>
                    <a:rPr lang="en-US" altLang="zh-CN" sz="2000" b="1">
                      <a:solidFill>
                        <a:srgbClr val="002060"/>
                      </a:solidFill>
                    </a:rPr>
                    <a:t>  </a:t>
                  </a:r>
                  <a:r>
                    <a:rPr lang="zh-CN" altLang="en-US" sz="2000" b="1">
                      <a:solidFill>
                        <a:srgbClr val="002060"/>
                      </a:solidFill>
                    </a:rPr>
                    <a:t>个苹果</a:t>
                  </a:r>
                </a:p>
              </p:txBody>
            </p:sp>
          </mc:Choice>
          <mc:Fallback xmlns="">
            <p:sp>
              <p:nvSpPr>
                <p:cNvPr id="2" name="文本框 1">
                  <a:extLst>
                    <a:ext uri="{FF2B5EF4-FFF2-40B4-BE49-F238E27FC236}">
                      <a16:creationId xmlns:a16="http://schemas.microsoft.com/office/drawing/2014/main" id="{F6F31007-30A6-4B34-850E-F4DB36A54C47}"/>
                    </a:ext>
                  </a:extLst>
                </p:cNvPr>
                <p:cNvSpPr txBox="1">
                  <a:spLocks noRot="1" noChangeAspect="1" noMove="1" noResize="1" noEditPoints="1" noAdjustHandles="1" noChangeArrowheads="1" noChangeShapeType="1" noTextEdit="1"/>
                </p:cNvSpPr>
                <p:nvPr/>
              </p:nvSpPr>
              <p:spPr>
                <a:xfrm>
                  <a:off x="817367" y="1283012"/>
                  <a:ext cx="8288806" cy="429220"/>
                </a:xfrm>
                <a:prstGeom prst="rect">
                  <a:avLst/>
                </a:prstGeom>
                <a:blipFill>
                  <a:blip r:embed="rId2"/>
                  <a:stretch>
                    <a:fillRect r="-515" b="-23944"/>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6CEB0493-2A49-45E9-A42E-FF579C0472CF}"/>
                </a:ext>
              </a:extLst>
            </p:cNvPr>
            <p:cNvCxnSpPr>
              <a:cxnSpLocks/>
            </p:cNvCxnSpPr>
            <p:nvPr/>
          </p:nvCxnSpPr>
          <p:spPr>
            <a:xfrm>
              <a:off x="6703407" y="1644604"/>
              <a:ext cx="151961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478EC70-FD79-4033-A783-74EB01F7F48B}"/>
                </a:ext>
              </a:extLst>
            </p:cNvPr>
            <p:cNvSpPr txBox="1"/>
            <p:nvPr/>
          </p:nvSpPr>
          <p:spPr>
            <a:xfrm>
              <a:off x="6792215" y="1330249"/>
              <a:ext cx="1341997" cy="307777"/>
            </a:xfrm>
            <a:prstGeom prst="rect">
              <a:avLst/>
            </a:prstGeom>
            <a:solidFill>
              <a:srgbClr val="F0F7EC"/>
            </a:solidFill>
          </p:spPr>
          <p:txBody>
            <a:bodyPr wrap="square" tIns="0" bIns="0" rtlCol="0">
              <a:spAutoFit/>
            </a:bodyPr>
            <a:lstStyle/>
            <a:p>
              <a:pPr algn="ctr"/>
              <a:r>
                <a:rPr lang="en-US" altLang="zh-CN" sz="2000" b="1">
                  <a:solidFill>
                    <a:srgbClr val="C00000"/>
                  </a:solidFill>
                </a:rPr>
                <a:t>(1)</a:t>
              </a:r>
              <a:endParaRPr lang="zh-CN" altLang="en-US" sz="2000" b="1">
                <a:solidFill>
                  <a:srgbClr val="C00000"/>
                </a:solidFill>
              </a:endParaRPr>
            </a:p>
          </p:txBody>
        </p:sp>
      </p:grpSp>
      <p:grpSp>
        <p:nvGrpSpPr>
          <p:cNvPr id="22" name="组合 21">
            <a:extLst>
              <a:ext uri="{FF2B5EF4-FFF2-40B4-BE49-F238E27FC236}">
                <a16:creationId xmlns:a16="http://schemas.microsoft.com/office/drawing/2014/main" id="{625B0884-6FB1-4BA2-819F-771CBD479882}"/>
              </a:ext>
            </a:extLst>
          </p:cNvPr>
          <p:cNvGrpSpPr/>
          <p:nvPr/>
        </p:nvGrpSpPr>
        <p:grpSpPr>
          <a:xfrm>
            <a:off x="817366" y="2914870"/>
            <a:ext cx="10557264" cy="429220"/>
            <a:chOff x="817366" y="2914870"/>
            <a:chExt cx="10557264" cy="42922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F152275-0C06-47EA-A6E9-4AB6817FD0FC}"/>
                    </a:ext>
                  </a:extLst>
                </p:cNvPr>
                <p:cNvSpPr txBox="1"/>
                <p:nvPr/>
              </p:nvSpPr>
              <p:spPr>
                <a:xfrm>
                  <a:off x="817366" y="2914870"/>
                  <a:ext cx="10557264" cy="429220"/>
                </a:xfrm>
                <a:prstGeom prst="rect">
                  <a:avLst/>
                </a:prstGeom>
                <a:solidFill>
                  <a:schemeClr val="accent6">
                    <a:lumMod val="20000"/>
                    <a:lumOff val="80000"/>
                    <a:alpha val="50000"/>
                  </a:schemeClr>
                </a:solidFill>
              </p:spPr>
              <p:txBody>
                <a:bodyPr wrap="square" rtlCol="0">
                  <a:spAutoFit/>
                </a:bodyPr>
                <a:lstStyle/>
                <a:p>
                  <a:pPr>
                    <a:lnSpc>
                      <a:spcPts val="2800"/>
                    </a:lnSpc>
                  </a:pPr>
                  <a14:m>
                    <m:oMath xmlns:m="http://schemas.openxmlformats.org/officeDocument/2006/math">
                      <m:r>
                        <a:rPr lang="en-US" altLang="zh-CN" sz="2000" b="1" i="1" smtClean="0">
                          <a:solidFill>
                            <a:srgbClr val="002060"/>
                          </a:solidFill>
                          <a:latin typeface="Cambria Math" panose="02040503050406030204" pitchFamily="18" charset="0"/>
                        </a:rPr>
                        <m:t>𝟓𝟎</m:t>
                      </m:r>
                    </m:oMath>
                  </a14:m>
                  <a:r>
                    <a:rPr lang="zh-CN" altLang="en-US" sz="2000" b="1">
                      <a:solidFill>
                        <a:srgbClr val="002060"/>
                      </a:solidFill>
                    </a:rPr>
                    <a:t>个苹果至多分给  </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𝟓𝟎</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𝟖</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m:t>
                          </m:r>
                        </m:e>
                      </m:d>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𝟕</m:t>
                      </m:r>
                    </m:oMath>
                  </a14:m>
                  <a:r>
                    <a:rPr lang="en-US" altLang="zh-CN" sz="2000" b="1">
                      <a:solidFill>
                        <a:srgbClr val="002060"/>
                      </a:solidFill>
                    </a:rPr>
                    <a:t> </a:t>
                  </a:r>
                  <a:r>
                    <a:rPr lang="zh-CN" altLang="en-US" sz="2000" b="1">
                      <a:solidFill>
                        <a:srgbClr val="002060"/>
                      </a:solidFill>
                    </a:rPr>
                    <a:t>位学生，才能保证至少有一位学生至少有</a:t>
                  </a:r>
                  <a14:m>
                    <m:oMath xmlns:m="http://schemas.openxmlformats.org/officeDocument/2006/math">
                      <m:r>
                        <a:rPr lang="en-US" altLang="zh-CN" sz="2000" b="1" i="1" smtClean="0">
                          <a:solidFill>
                            <a:srgbClr val="002060"/>
                          </a:solidFill>
                          <a:latin typeface="Cambria Math" panose="02040503050406030204" pitchFamily="18" charset="0"/>
                        </a:rPr>
                        <m:t>𝟖</m:t>
                      </m:r>
                    </m:oMath>
                  </a14:m>
                  <a:r>
                    <a:rPr lang="zh-CN" altLang="en-US" sz="2000" b="1">
                      <a:solidFill>
                        <a:srgbClr val="002060"/>
                      </a:solidFill>
                    </a:rPr>
                    <a:t>个苹果</a:t>
                  </a:r>
                </a:p>
              </p:txBody>
            </p:sp>
          </mc:Choice>
          <mc:Fallback xmlns="">
            <p:sp>
              <p:nvSpPr>
                <p:cNvPr id="3" name="文本框 2">
                  <a:extLst>
                    <a:ext uri="{FF2B5EF4-FFF2-40B4-BE49-F238E27FC236}">
                      <a16:creationId xmlns:a16="http://schemas.microsoft.com/office/drawing/2014/main" id="{6F152275-0C06-47EA-A6E9-4AB6817FD0FC}"/>
                    </a:ext>
                  </a:extLst>
                </p:cNvPr>
                <p:cNvSpPr txBox="1">
                  <a:spLocks noRot="1" noChangeAspect="1" noMove="1" noResize="1" noEditPoints="1" noAdjustHandles="1" noChangeArrowheads="1" noChangeShapeType="1" noTextEdit="1"/>
                </p:cNvSpPr>
                <p:nvPr/>
              </p:nvSpPr>
              <p:spPr>
                <a:xfrm>
                  <a:off x="817366" y="2914870"/>
                  <a:ext cx="10557264" cy="429220"/>
                </a:xfrm>
                <a:prstGeom prst="rect">
                  <a:avLst/>
                </a:prstGeom>
                <a:blipFill>
                  <a:blip r:embed="rId3"/>
                  <a:stretch>
                    <a:fillRect r="-577" b="-23944"/>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52465C32-73A0-4718-8741-52A924DF7050}"/>
                </a:ext>
              </a:extLst>
            </p:cNvPr>
            <p:cNvCxnSpPr>
              <a:cxnSpLocks/>
            </p:cNvCxnSpPr>
            <p:nvPr/>
          </p:nvCxnSpPr>
          <p:spPr>
            <a:xfrm>
              <a:off x="3048000" y="3296883"/>
              <a:ext cx="266864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CA90F23-5036-4ECB-B3A8-CDE71C48B877}"/>
                </a:ext>
              </a:extLst>
            </p:cNvPr>
            <p:cNvSpPr txBox="1"/>
            <p:nvPr/>
          </p:nvSpPr>
          <p:spPr>
            <a:xfrm>
              <a:off x="3129133" y="2982294"/>
              <a:ext cx="2587512" cy="307777"/>
            </a:xfrm>
            <a:prstGeom prst="rect">
              <a:avLst/>
            </a:prstGeom>
            <a:solidFill>
              <a:srgbClr val="F0F7EC"/>
            </a:solidFill>
          </p:spPr>
          <p:txBody>
            <a:bodyPr wrap="square" tIns="0" bIns="0" rtlCol="0">
              <a:spAutoFit/>
            </a:bodyPr>
            <a:lstStyle/>
            <a:p>
              <a:pPr algn="ctr"/>
              <a:r>
                <a:rPr lang="en-US" altLang="zh-CN" sz="2000" b="1">
                  <a:solidFill>
                    <a:srgbClr val="C00000"/>
                  </a:solidFill>
                </a:rPr>
                <a:t>(2)</a:t>
              </a:r>
              <a:endParaRPr lang="zh-CN" altLang="en-US" sz="2000" b="1">
                <a:solidFill>
                  <a:srgbClr val="C00000"/>
                </a:solidFill>
              </a:endParaRPr>
            </a:p>
          </p:txBody>
        </p:sp>
      </p:grpSp>
      <p:grpSp>
        <p:nvGrpSpPr>
          <p:cNvPr id="23" name="组合 22">
            <a:extLst>
              <a:ext uri="{FF2B5EF4-FFF2-40B4-BE49-F238E27FC236}">
                <a16:creationId xmlns:a16="http://schemas.microsoft.com/office/drawing/2014/main" id="{A6F79343-E260-4D07-9175-4CD811FC8836}"/>
              </a:ext>
            </a:extLst>
          </p:cNvPr>
          <p:cNvGrpSpPr/>
          <p:nvPr/>
        </p:nvGrpSpPr>
        <p:grpSpPr>
          <a:xfrm>
            <a:off x="817367" y="4606063"/>
            <a:ext cx="10379647" cy="429220"/>
            <a:chOff x="817367" y="4606063"/>
            <a:chExt cx="10379647" cy="42922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F2B2030-E901-4670-9540-02F8CF71E8AE}"/>
                    </a:ext>
                  </a:extLst>
                </p:cNvPr>
                <p:cNvSpPr txBox="1"/>
                <p:nvPr/>
              </p:nvSpPr>
              <p:spPr>
                <a:xfrm>
                  <a:off x="817367" y="4606063"/>
                  <a:ext cx="10379647" cy="429220"/>
                </a:xfrm>
                <a:prstGeom prst="rect">
                  <a:avLst/>
                </a:prstGeom>
                <a:solidFill>
                  <a:schemeClr val="accent6">
                    <a:lumMod val="20000"/>
                    <a:lumOff val="80000"/>
                    <a:alpha val="50000"/>
                  </a:schemeClr>
                </a:solidFill>
              </p:spPr>
              <p:txBody>
                <a:bodyPr wrap="square" rtlCol="0">
                  <a:spAutoFit/>
                </a:bodyPr>
                <a:lstStyle/>
                <a:p>
                  <a:pPr>
                    <a:lnSpc>
                      <a:spcPts val="2800"/>
                    </a:lnSpc>
                  </a:pPr>
                  <a:r>
                    <a:rPr lang="zh-CN" altLang="en-US" sz="2000" b="1">
                      <a:solidFill>
                        <a:srgbClr val="002060"/>
                      </a:solidFill>
                    </a:rPr>
                    <a:t>至少要 </a:t>
                  </a:r>
                  <a14:m>
                    <m:oMath xmlns:m="http://schemas.openxmlformats.org/officeDocument/2006/math">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𝟖</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e>
                      </m:d>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𝟖</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𝟓𝟕</m:t>
                      </m:r>
                    </m:oMath>
                  </a14:m>
                  <a:r>
                    <a:rPr lang="en-US" altLang="zh-CN" sz="2000" b="1">
                      <a:solidFill>
                        <a:srgbClr val="002060"/>
                      </a:solidFill>
                    </a:rPr>
                    <a:t> </a:t>
                  </a:r>
                  <a:r>
                    <a:rPr lang="zh-CN" altLang="en-US" sz="2000" b="1">
                      <a:solidFill>
                        <a:srgbClr val="002060"/>
                      </a:solidFill>
                    </a:rPr>
                    <a:t>个苹果分给</a:t>
                  </a:r>
                  <a14:m>
                    <m:oMath xmlns:m="http://schemas.openxmlformats.org/officeDocument/2006/math">
                      <m:r>
                        <a:rPr lang="en-US" altLang="zh-CN" sz="2000" b="1" i="1" smtClean="0">
                          <a:solidFill>
                            <a:srgbClr val="002060"/>
                          </a:solidFill>
                          <a:latin typeface="Cambria Math" panose="02040503050406030204" pitchFamily="18" charset="0"/>
                        </a:rPr>
                        <m:t>𝟖</m:t>
                      </m:r>
                    </m:oMath>
                  </a14:m>
                  <a:r>
                    <a:rPr lang="zh-CN" altLang="en-US" sz="2000" b="1">
                      <a:solidFill>
                        <a:srgbClr val="002060"/>
                      </a:solidFill>
                    </a:rPr>
                    <a:t>位学生，才能保证至少有一位学生至少有</a:t>
                  </a:r>
                  <a14:m>
                    <m:oMath xmlns:m="http://schemas.openxmlformats.org/officeDocument/2006/math">
                      <m:r>
                        <a:rPr lang="en-US" altLang="zh-CN" sz="2000" b="1" i="1" smtClean="0">
                          <a:solidFill>
                            <a:srgbClr val="002060"/>
                          </a:solidFill>
                          <a:latin typeface="Cambria Math" panose="02040503050406030204" pitchFamily="18" charset="0"/>
                        </a:rPr>
                        <m:t>𝟖</m:t>
                      </m:r>
                    </m:oMath>
                  </a14:m>
                  <a:r>
                    <a:rPr lang="zh-CN" altLang="en-US" sz="2000" b="1">
                      <a:solidFill>
                        <a:srgbClr val="002060"/>
                      </a:solidFill>
                    </a:rPr>
                    <a:t>个苹果</a:t>
                  </a:r>
                </a:p>
              </p:txBody>
            </p:sp>
          </mc:Choice>
          <mc:Fallback xmlns="">
            <p:sp>
              <p:nvSpPr>
                <p:cNvPr id="4" name="文本框 3">
                  <a:extLst>
                    <a:ext uri="{FF2B5EF4-FFF2-40B4-BE49-F238E27FC236}">
                      <a16:creationId xmlns:a16="http://schemas.microsoft.com/office/drawing/2014/main" id="{7F2B2030-E901-4670-9540-02F8CF71E8AE}"/>
                    </a:ext>
                  </a:extLst>
                </p:cNvPr>
                <p:cNvSpPr txBox="1">
                  <a:spLocks noRot="1" noChangeAspect="1" noMove="1" noResize="1" noEditPoints="1" noAdjustHandles="1" noChangeArrowheads="1" noChangeShapeType="1" noTextEdit="1"/>
                </p:cNvSpPr>
                <p:nvPr/>
              </p:nvSpPr>
              <p:spPr>
                <a:xfrm>
                  <a:off x="817367" y="4606063"/>
                  <a:ext cx="10379647" cy="429220"/>
                </a:xfrm>
                <a:prstGeom prst="rect">
                  <a:avLst/>
                </a:prstGeom>
                <a:blipFill>
                  <a:blip r:embed="rId4"/>
                  <a:stretch>
                    <a:fillRect l="-587" t="-1429" r="-528" b="-25714"/>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8F1C6CD7-F295-4C60-9194-A0D306EBC811}"/>
                </a:ext>
              </a:extLst>
            </p:cNvPr>
            <p:cNvCxnSpPr>
              <a:cxnSpLocks/>
            </p:cNvCxnSpPr>
            <p:nvPr/>
          </p:nvCxnSpPr>
          <p:spPr>
            <a:xfrm>
              <a:off x="1730124" y="4983754"/>
              <a:ext cx="238796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B86A66DE-5098-4E0C-9DF0-16678414CBE5}"/>
                </a:ext>
              </a:extLst>
            </p:cNvPr>
            <p:cNvSpPr txBox="1"/>
            <p:nvPr/>
          </p:nvSpPr>
          <p:spPr>
            <a:xfrm>
              <a:off x="1730124" y="4671904"/>
              <a:ext cx="2387965" cy="307777"/>
            </a:xfrm>
            <a:prstGeom prst="rect">
              <a:avLst/>
            </a:prstGeom>
            <a:solidFill>
              <a:srgbClr val="F0F7EC"/>
            </a:solidFill>
          </p:spPr>
          <p:txBody>
            <a:bodyPr wrap="square" tIns="0" bIns="0" rtlCol="0">
              <a:spAutoFit/>
            </a:bodyPr>
            <a:lstStyle/>
            <a:p>
              <a:pPr algn="ctr"/>
              <a:r>
                <a:rPr lang="en-US" altLang="zh-CN" sz="2000" b="1">
                  <a:solidFill>
                    <a:srgbClr val="C00000"/>
                  </a:solidFill>
                </a:rPr>
                <a:t>(3)</a:t>
              </a:r>
              <a:endParaRPr lang="zh-CN" altLang="en-US" sz="2000" b="1">
                <a:solidFill>
                  <a:srgbClr val="C00000"/>
                </a:solidFill>
              </a:endParaRPr>
            </a:p>
          </p:txBody>
        </p:sp>
      </p:grpSp>
    </p:spTree>
    <p:extLst>
      <p:ext uri="{BB962C8B-B14F-4D97-AF65-F5344CB8AC3E}">
        <p14:creationId xmlns:p14="http://schemas.microsoft.com/office/powerpoint/2010/main" val="3174620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鸽笼原理</a:t>
            </a:r>
            <a:r>
              <a:rPr lang="en-US" altLang="zh-CN" sz="1400">
                <a:latin typeface="楷体" panose="02010609060101010101" pitchFamily="49" charset="-122"/>
                <a:ea typeface="楷体" panose="02010609060101010101" pitchFamily="49" charset="-122"/>
              </a:rPr>
              <a:t>*</a:t>
            </a:r>
            <a:endParaRPr lang="zh-CN" altLang="en-US" sz="1400">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43</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广义鸽笼原理应用练习</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7C8A4A9-76CC-4BAF-9DA9-CE131D2DC843}"/>
                  </a:ext>
                </a:extLst>
              </p:cNvPr>
              <p:cNvSpPr txBox="1"/>
              <p:nvPr/>
            </p:nvSpPr>
            <p:spPr>
              <a:xfrm>
                <a:off x="817367" y="1779850"/>
                <a:ext cx="8339790" cy="788293"/>
              </a:xfrm>
              <a:prstGeom prst="rect">
                <a:avLst/>
              </a:prstGeom>
              <a:solidFill>
                <a:schemeClr val="accent4">
                  <a:lumMod val="20000"/>
                  <a:lumOff val="80000"/>
                  <a:alpha val="50000"/>
                </a:schemeClr>
              </a:solidFill>
            </p:spPr>
            <p:txBody>
              <a:bodyPr wrap="square" rtlCol="0">
                <a:spAutoFit/>
              </a:bodyPr>
              <a:lstStyle/>
              <a:p>
                <a:pPr>
                  <a:lnSpc>
                    <a:spcPts val="2800"/>
                  </a:lnSpc>
                </a:pPr>
                <a:r>
                  <a:rPr lang="zh-CN" altLang="en-US" sz="2000" b="1">
                    <a:solidFill>
                      <a:srgbClr val="C00000"/>
                    </a:solidFill>
                    <a:latin typeface="+mn-ea"/>
                  </a:rPr>
                  <a:t>最坏情况</a:t>
                </a:r>
                <a:r>
                  <a:rPr lang="zh-CN" altLang="en-US" sz="2000" b="1">
                    <a:solidFill>
                      <a:schemeClr val="accent2">
                        <a:lumMod val="50000"/>
                      </a:schemeClr>
                    </a:solidFill>
                    <a:latin typeface="楷体" panose="02010609060101010101" pitchFamily="49" charset="-122"/>
                    <a:ea typeface="楷体" panose="02010609060101010101" pitchFamily="49" charset="-122"/>
                  </a:rPr>
                  <a:t>下每位学生平均分苹果，当平均每人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𝟔</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个，总共分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𝟒𝟖</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个苹果后，第</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𝟒𝟗</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个苹果一定分给某位学生，因此至少有一位学生有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𝟕</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a:t>
                </a:r>
              </a:p>
            </p:txBody>
          </p:sp>
        </mc:Choice>
        <mc:Fallback xmlns="">
          <p:sp>
            <p:nvSpPr>
              <p:cNvPr id="6" name="文本框 5">
                <a:extLst>
                  <a:ext uri="{FF2B5EF4-FFF2-40B4-BE49-F238E27FC236}">
                    <a16:creationId xmlns:a16="http://schemas.microsoft.com/office/drawing/2014/main" id="{D7C8A4A9-76CC-4BAF-9DA9-CE131D2DC843}"/>
                  </a:ext>
                </a:extLst>
              </p:cNvPr>
              <p:cNvSpPr txBox="1">
                <a:spLocks noRot="1" noChangeAspect="1" noMove="1" noResize="1" noEditPoints="1" noAdjustHandles="1" noChangeArrowheads="1" noChangeShapeType="1" noTextEdit="1"/>
              </p:cNvSpPr>
              <p:nvPr/>
            </p:nvSpPr>
            <p:spPr>
              <a:xfrm>
                <a:off x="817367" y="1779850"/>
                <a:ext cx="8339790" cy="788293"/>
              </a:xfrm>
              <a:prstGeom prst="rect">
                <a:avLst/>
              </a:prstGeom>
              <a:blipFill>
                <a:blip r:embed="rId2"/>
                <a:stretch>
                  <a:fillRect l="-731" t="-3876" r="-585" b="-100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D678CC3-BAF8-483F-B471-3C9A56A13BF0}"/>
                  </a:ext>
                </a:extLst>
              </p:cNvPr>
              <p:cNvSpPr txBox="1"/>
              <p:nvPr/>
            </p:nvSpPr>
            <p:spPr>
              <a:xfrm>
                <a:off x="817366" y="3471043"/>
                <a:ext cx="10557264" cy="788293"/>
              </a:xfrm>
              <a:prstGeom prst="rect">
                <a:avLst/>
              </a:prstGeom>
              <a:solidFill>
                <a:schemeClr val="accent4">
                  <a:lumMod val="20000"/>
                  <a:lumOff val="80000"/>
                  <a:alpha val="50000"/>
                </a:schemeClr>
              </a:solidFill>
            </p:spPr>
            <p:txBody>
              <a:bodyPr wrap="square" rtlCol="0">
                <a:spAutoFit/>
              </a:bodyPr>
              <a:lstStyle/>
              <a:p>
                <a:pPr>
                  <a:lnSpc>
                    <a:spcPts val="2800"/>
                  </a:lnSpc>
                </a:pPr>
                <a:r>
                  <a:rPr lang="zh-CN" altLang="en-US" sz="2000" b="1">
                    <a:solidFill>
                      <a:srgbClr val="C00000"/>
                    </a:solidFill>
                    <a:latin typeface="+mn-ea"/>
                  </a:rPr>
                  <a:t>最坏情况</a:t>
                </a:r>
                <a:r>
                  <a:rPr lang="zh-CN" altLang="en-US" sz="2000" b="1">
                    <a:solidFill>
                      <a:schemeClr val="accent2">
                        <a:lumMod val="50000"/>
                      </a:schemeClr>
                    </a:solidFill>
                    <a:latin typeface="楷体" panose="02010609060101010101" pitchFamily="49" charset="-122"/>
                    <a:ea typeface="楷体" panose="02010609060101010101" pitchFamily="49" charset="-122"/>
                  </a:rPr>
                  <a:t>下，第</a:t>
                </a:r>
                <a:r>
                  <a:rPr lang="en-US" altLang="zh-CN" sz="2000" b="1">
                    <a:solidFill>
                      <a:schemeClr val="accent2">
                        <a:lumMod val="50000"/>
                      </a:schemeClr>
                    </a:solidFill>
                    <a:latin typeface="楷体" panose="02010609060101010101" pitchFamily="49" charset="-122"/>
                    <a:ea typeface="楷体" panose="02010609060101010101" pitchFamily="49" charset="-122"/>
                  </a:rPr>
                  <a:t>1</a:t>
                </a:r>
                <a:r>
                  <a:rPr lang="zh-CN" altLang="en-US" sz="2000" b="1">
                    <a:solidFill>
                      <a:schemeClr val="accent2">
                        <a:lumMod val="50000"/>
                      </a:schemeClr>
                    </a:solidFill>
                    <a:latin typeface="楷体" panose="02010609060101010101" pitchFamily="49" charset="-122"/>
                    <a:ea typeface="楷体" panose="02010609060101010101" pitchFamily="49" charset="-122"/>
                  </a:rPr>
                  <a:t>位学生分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𝟕</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个，第</a:t>
                </a:r>
                <a:r>
                  <a:rPr lang="en-US" altLang="zh-CN" sz="2000" b="1">
                    <a:solidFill>
                      <a:schemeClr val="accent2">
                        <a:lumMod val="50000"/>
                      </a:schemeClr>
                    </a:solidFill>
                    <a:latin typeface="楷体" panose="02010609060101010101" pitchFamily="49" charset="-122"/>
                    <a:ea typeface="楷体" panose="02010609060101010101" pitchFamily="49" charset="-122"/>
                  </a:rPr>
                  <a:t>2</a:t>
                </a:r>
                <a:r>
                  <a:rPr lang="zh-CN" altLang="en-US" sz="2000" b="1">
                    <a:solidFill>
                      <a:schemeClr val="accent2">
                        <a:lumMod val="50000"/>
                      </a:schemeClr>
                    </a:solidFill>
                    <a:latin typeface="楷体" panose="02010609060101010101" pitchFamily="49" charset="-122"/>
                    <a:ea typeface="楷体" panose="02010609060101010101" pitchFamily="49" charset="-122"/>
                  </a:rPr>
                  <a:t>位学生分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𝟕</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个，分给</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𝟕</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个学生</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𝟒𝟗</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个苹果后，第</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𝟓𝟎</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个苹果可使得这</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𝟕</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个学生中至少有一位学生有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𝟖</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a:t>
                </a:r>
              </a:p>
            </p:txBody>
          </p:sp>
        </mc:Choice>
        <mc:Fallback xmlns="">
          <p:sp>
            <p:nvSpPr>
              <p:cNvPr id="11" name="文本框 10">
                <a:extLst>
                  <a:ext uri="{FF2B5EF4-FFF2-40B4-BE49-F238E27FC236}">
                    <a16:creationId xmlns:a16="http://schemas.microsoft.com/office/drawing/2014/main" id="{FD678CC3-BAF8-483F-B471-3C9A56A13BF0}"/>
                  </a:ext>
                </a:extLst>
              </p:cNvPr>
              <p:cNvSpPr txBox="1">
                <a:spLocks noRot="1" noChangeAspect="1" noMove="1" noResize="1" noEditPoints="1" noAdjustHandles="1" noChangeArrowheads="1" noChangeShapeType="1" noTextEdit="1"/>
              </p:cNvSpPr>
              <p:nvPr/>
            </p:nvSpPr>
            <p:spPr>
              <a:xfrm>
                <a:off x="817366" y="3471043"/>
                <a:ext cx="10557264" cy="788293"/>
              </a:xfrm>
              <a:prstGeom prst="rect">
                <a:avLst/>
              </a:prstGeom>
              <a:blipFill>
                <a:blip r:embed="rId3"/>
                <a:stretch>
                  <a:fillRect l="-577" t="-3077"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5242FC4-D14E-4783-8F39-384473B9B955}"/>
                  </a:ext>
                </a:extLst>
              </p:cNvPr>
              <p:cNvSpPr txBox="1"/>
              <p:nvPr/>
            </p:nvSpPr>
            <p:spPr>
              <a:xfrm>
                <a:off x="817366" y="5146599"/>
                <a:ext cx="10379647" cy="788293"/>
              </a:xfrm>
              <a:prstGeom prst="rect">
                <a:avLst/>
              </a:prstGeom>
              <a:solidFill>
                <a:schemeClr val="accent4">
                  <a:lumMod val="20000"/>
                  <a:lumOff val="80000"/>
                  <a:alpha val="50000"/>
                </a:schemeClr>
              </a:solidFill>
            </p:spPr>
            <p:txBody>
              <a:bodyPr wrap="square" rtlCol="0">
                <a:spAutoFit/>
              </a:bodyPr>
              <a:lstStyle/>
              <a:p>
                <a:pPr>
                  <a:lnSpc>
                    <a:spcPts val="2800"/>
                  </a:lnSpc>
                </a:pPr>
                <a:r>
                  <a:rPr lang="zh-CN" altLang="en-US" sz="2000" b="1">
                    <a:solidFill>
                      <a:srgbClr val="C00000"/>
                    </a:solidFill>
                    <a:latin typeface="+mn-ea"/>
                  </a:rPr>
                  <a:t>最坏情况</a:t>
                </a:r>
                <a:r>
                  <a:rPr lang="zh-CN" altLang="en-US" sz="2000" b="1">
                    <a:solidFill>
                      <a:schemeClr val="accent2">
                        <a:lumMod val="50000"/>
                      </a:schemeClr>
                    </a:solidFill>
                    <a:latin typeface="楷体" panose="02010609060101010101" pitchFamily="49" charset="-122"/>
                    <a:ea typeface="楷体" panose="02010609060101010101" pitchFamily="49" charset="-122"/>
                  </a:rPr>
                  <a:t>下，</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𝟖</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位学生每人分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𝟕</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个苹果需要</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𝟓𝟔</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个苹果，再多</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𝟏</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个苹果，则会使得至少有一位学生有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𝟖</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个苹果</a:t>
                </a:r>
              </a:p>
            </p:txBody>
          </p:sp>
        </mc:Choice>
        <mc:Fallback xmlns="">
          <p:sp>
            <p:nvSpPr>
              <p:cNvPr id="12" name="文本框 11">
                <a:extLst>
                  <a:ext uri="{FF2B5EF4-FFF2-40B4-BE49-F238E27FC236}">
                    <a16:creationId xmlns:a16="http://schemas.microsoft.com/office/drawing/2014/main" id="{D5242FC4-D14E-4783-8F39-384473B9B955}"/>
                  </a:ext>
                </a:extLst>
              </p:cNvPr>
              <p:cNvSpPr txBox="1">
                <a:spLocks noRot="1" noChangeAspect="1" noMove="1" noResize="1" noEditPoints="1" noAdjustHandles="1" noChangeArrowheads="1" noChangeShapeType="1" noTextEdit="1"/>
              </p:cNvSpPr>
              <p:nvPr/>
            </p:nvSpPr>
            <p:spPr>
              <a:xfrm>
                <a:off x="817366" y="5146599"/>
                <a:ext cx="10379647" cy="788293"/>
              </a:xfrm>
              <a:prstGeom prst="rect">
                <a:avLst/>
              </a:prstGeom>
              <a:blipFill>
                <a:blip r:embed="rId4"/>
                <a:stretch>
                  <a:fillRect l="-587" t="-3077" b="-9231"/>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24768BE5-3A24-49FB-8DEE-0D5D0BDAEC7B}"/>
              </a:ext>
            </a:extLst>
          </p:cNvPr>
          <p:cNvSpPr txBox="1"/>
          <p:nvPr/>
        </p:nvSpPr>
        <p:spPr>
          <a:xfrm>
            <a:off x="9545283" y="1283012"/>
            <a:ext cx="1829347" cy="1000402"/>
          </a:xfrm>
          <a:prstGeom prst="rect">
            <a:avLst/>
          </a:prstGeom>
          <a:solidFill>
            <a:schemeClr val="accent2">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按照“最坏情况”考虑，并不需要记忆上面的公式</a:t>
            </a:r>
          </a:p>
        </p:txBody>
      </p:sp>
      <p:grpSp>
        <p:nvGrpSpPr>
          <p:cNvPr id="23" name="组合 22">
            <a:extLst>
              <a:ext uri="{FF2B5EF4-FFF2-40B4-BE49-F238E27FC236}">
                <a16:creationId xmlns:a16="http://schemas.microsoft.com/office/drawing/2014/main" id="{2FBB356C-A65B-4A87-B107-17E28434E4A6}"/>
              </a:ext>
            </a:extLst>
          </p:cNvPr>
          <p:cNvGrpSpPr/>
          <p:nvPr/>
        </p:nvGrpSpPr>
        <p:grpSpPr>
          <a:xfrm>
            <a:off x="817367" y="1283012"/>
            <a:ext cx="8288806" cy="429220"/>
            <a:chOff x="817367" y="1283012"/>
            <a:chExt cx="8288806" cy="42922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6F31007-30A6-4B34-850E-F4DB36A54C47}"/>
                    </a:ext>
                  </a:extLst>
                </p:cNvPr>
                <p:cNvSpPr txBox="1"/>
                <p:nvPr/>
              </p:nvSpPr>
              <p:spPr>
                <a:xfrm>
                  <a:off x="817367" y="1283012"/>
                  <a:ext cx="8288806" cy="429220"/>
                </a:xfrm>
                <a:prstGeom prst="rect">
                  <a:avLst/>
                </a:prstGeom>
                <a:solidFill>
                  <a:schemeClr val="accent6">
                    <a:lumMod val="20000"/>
                    <a:lumOff val="80000"/>
                    <a:alpha val="50000"/>
                  </a:schemeClr>
                </a:solidFill>
              </p:spPr>
              <p:txBody>
                <a:bodyPr wrap="square" rtlCol="0">
                  <a:spAutoFit/>
                </a:bodyPr>
                <a:lstStyle/>
                <a:p>
                  <a:pPr>
                    <a:lnSpc>
                      <a:spcPts val="2800"/>
                    </a:lnSpc>
                  </a:pPr>
                  <a14:m>
                    <m:oMath xmlns:m="http://schemas.openxmlformats.org/officeDocument/2006/math">
                      <m:r>
                        <a:rPr lang="en-US" altLang="zh-CN" sz="2000" b="1" i="1" smtClean="0">
                          <a:solidFill>
                            <a:srgbClr val="002060"/>
                          </a:solidFill>
                          <a:latin typeface="Cambria Math" panose="02040503050406030204" pitchFamily="18" charset="0"/>
                        </a:rPr>
                        <m:t>𝟓𝟎</m:t>
                      </m:r>
                    </m:oMath>
                  </a14:m>
                  <a:r>
                    <a:rPr lang="zh-CN" altLang="en-US" sz="2000" b="1">
                      <a:solidFill>
                        <a:srgbClr val="002060"/>
                      </a:solidFill>
                    </a:rPr>
                    <a:t>个苹果分给</a:t>
                  </a:r>
                  <a14:m>
                    <m:oMath xmlns:m="http://schemas.openxmlformats.org/officeDocument/2006/math">
                      <m:r>
                        <a:rPr lang="en-US" altLang="zh-CN" sz="2000" b="1" i="1" smtClean="0">
                          <a:solidFill>
                            <a:srgbClr val="002060"/>
                          </a:solidFill>
                          <a:latin typeface="Cambria Math" panose="02040503050406030204" pitchFamily="18" charset="0"/>
                        </a:rPr>
                        <m:t>𝟖</m:t>
                      </m:r>
                    </m:oMath>
                  </a14:m>
                  <a:r>
                    <a:rPr lang="zh-CN" altLang="en-US" sz="2000" b="1">
                      <a:solidFill>
                        <a:srgbClr val="002060"/>
                      </a:solidFill>
                    </a:rPr>
                    <a:t>位学生，则至少存在一位学生至少有  </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𝟓𝟎</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𝟖</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𝟕</m:t>
                      </m:r>
                    </m:oMath>
                  </a14:m>
                  <a:r>
                    <a:rPr lang="en-US" altLang="zh-CN" sz="2000" b="1">
                      <a:solidFill>
                        <a:srgbClr val="002060"/>
                      </a:solidFill>
                    </a:rPr>
                    <a:t>  </a:t>
                  </a:r>
                  <a:r>
                    <a:rPr lang="zh-CN" altLang="en-US" sz="2000" b="1">
                      <a:solidFill>
                        <a:srgbClr val="002060"/>
                      </a:solidFill>
                    </a:rPr>
                    <a:t>个苹果</a:t>
                  </a:r>
                </a:p>
              </p:txBody>
            </p:sp>
          </mc:Choice>
          <mc:Fallback xmlns="">
            <p:sp>
              <p:nvSpPr>
                <p:cNvPr id="2" name="文本框 1">
                  <a:extLst>
                    <a:ext uri="{FF2B5EF4-FFF2-40B4-BE49-F238E27FC236}">
                      <a16:creationId xmlns:a16="http://schemas.microsoft.com/office/drawing/2014/main" id="{F6F31007-30A6-4B34-850E-F4DB36A54C47}"/>
                    </a:ext>
                  </a:extLst>
                </p:cNvPr>
                <p:cNvSpPr txBox="1">
                  <a:spLocks noRot="1" noChangeAspect="1" noMove="1" noResize="1" noEditPoints="1" noAdjustHandles="1" noChangeArrowheads="1" noChangeShapeType="1" noTextEdit="1"/>
                </p:cNvSpPr>
                <p:nvPr/>
              </p:nvSpPr>
              <p:spPr>
                <a:xfrm>
                  <a:off x="817367" y="1283012"/>
                  <a:ext cx="8288806" cy="429220"/>
                </a:xfrm>
                <a:prstGeom prst="rect">
                  <a:avLst/>
                </a:prstGeom>
                <a:blipFill>
                  <a:blip r:embed="rId5"/>
                  <a:stretch>
                    <a:fillRect r="-515" b="-23944"/>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6CEB0493-2A49-45E9-A42E-FF579C0472CF}"/>
                </a:ext>
              </a:extLst>
            </p:cNvPr>
            <p:cNvCxnSpPr>
              <a:cxnSpLocks/>
            </p:cNvCxnSpPr>
            <p:nvPr/>
          </p:nvCxnSpPr>
          <p:spPr>
            <a:xfrm>
              <a:off x="6703407" y="1644604"/>
              <a:ext cx="151961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ABCA5DF4-BF10-49DE-B175-8E40E14406C9}"/>
              </a:ext>
            </a:extLst>
          </p:cNvPr>
          <p:cNvGrpSpPr/>
          <p:nvPr/>
        </p:nvGrpSpPr>
        <p:grpSpPr>
          <a:xfrm>
            <a:off x="817366" y="2914870"/>
            <a:ext cx="10557264" cy="429220"/>
            <a:chOff x="817366" y="2914870"/>
            <a:chExt cx="10557264" cy="42922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F152275-0C06-47EA-A6E9-4AB6817FD0FC}"/>
                    </a:ext>
                  </a:extLst>
                </p:cNvPr>
                <p:cNvSpPr txBox="1"/>
                <p:nvPr/>
              </p:nvSpPr>
              <p:spPr>
                <a:xfrm>
                  <a:off x="817366" y="2914870"/>
                  <a:ext cx="10557264" cy="429220"/>
                </a:xfrm>
                <a:prstGeom prst="rect">
                  <a:avLst/>
                </a:prstGeom>
                <a:solidFill>
                  <a:schemeClr val="accent6">
                    <a:lumMod val="20000"/>
                    <a:lumOff val="80000"/>
                    <a:alpha val="50000"/>
                  </a:schemeClr>
                </a:solidFill>
              </p:spPr>
              <p:txBody>
                <a:bodyPr wrap="square" rtlCol="0">
                  <a:spAutoFit/>
                </a:bodyPr>
                <a:lstStyle/>
                <a:p>
                  <a:pPr>
                    <a:lnSpc>
                      <a:spcPts val="2800"/>
                    </a:lnSpc>
                  </a:pPr>
                  <a14:m>
                    <m:oMath xmlns:m="http://schemas.openxmlformats.org/officeDocument/2006/math">
                      <m:r>
                        <a:rPr lang="en-US" altLang="zh-CN" sz="2000" b="1" i="1" smtClean="0">
                          <a:solidFill>
                            <a:srgbClr val="002060"/>
                          </a:solidFill>
                          <a:latin typeface="Cambria Math" panose="02040503050406030204" pitchFamily="18" charset="0"/>
                        </a:rPr>
                        <m:t>𝟓𝟎</m:t>
                      </m:r>
                    </m:oMath>
                  </a14:m>
                  <a:r>
                    <a:rPr lang="zh-CN" altLang="en-US" sz="2000" b="1">
                      <a:solidFill>
                        <a:srgbClr val="002060"/>
                      </a:solidFill>
                    </a:rPr>
                    <a:t>个苹果至多分给  </a:t>
                  </a:r>
                  <a14:m>
                    <m:oMath xmlns:m="http://schemas.openxmlformats.org/officeDocument/2006/math">
                      <m:d>
                        <m:dPr>
                          <m:begChr m:val="⌊"/>
                          <m:endChr m:val="⌋"/>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𝟓𝟎</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𝟖</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m:t>
                          </m:r>
                        </m:e>
                      </m:d>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𝟕</m:t>
                      </m:r>
                    </m:oMath>
                  </a14:m>
                  <a:r>
                    <a:rPr lang="en-US" altLang="zh-CN" sz="2000" b="1">
                      <a:solidFill>
                        <a:srgbClr val="002060"/>
                      </a:solidFill>
                    </a:rPr>
                    <a:t> </a:t>
                  </a:r>
                  <a:r>
                    <a:rPr lang="zh-CN" altLang="en-US" sz="2000" b="1">
                      <a:solidFill>
                        <a:srgbClr val="002060"/>
                      </a:solidFill>
                    </a:rPr>
                    <a:t>位学生，才能保证至少有一位学生至少有</a:t>
                  </a:r>
                  <a14:m>
                    <m:oMath xmlns:m="http://schemas.openxmlformats.org/officeDocument/2006/math">
                      <m:r>
                        <a:rPr lang="en-US" altLang="zh-CN" sz="2000" b="1" i="1" smtClean="0">
                          <a:solidFill>
                            <a:srgbClr val="002060"/>
                          </a:solidFill>
                          <a:latin typeface="Cambria Math" panose="02040503050406030204" pitchFamily="18" charset="0"/>
                        </a:rPr>
                        <m:t>𝟖</m:t>
                      </m:r>
                    </m:oMath>
                  </a14:m>
                  <a:r>
                    <a:rPr lang="zh-CN" altLang="en-US" sz="2000" b="1">
                      <a:solidFill>
                        <a:srgbClr val="002060"/>
                      </a:solidFill>
                    </a:rPr>
                    <a:t>个苹果</a:t>
                  </a:r>
                </a:p>
              </p:txBody>
            </p:sp>
          </mc:Choice>
          <mc:Fallback xmlns="">
            <p:sp>
              <p:nvSpPr>
                <p:cNvPr id="3" name="文本框 2">
                  <a:extLst>
                    <a:ext uri="{FF2B5EF4-FFF2-40B4-BE49-F238E27FC236}">
                      <a16:creationId xmlns:a16="http://schemas.microsoft.com/office/drawing/2014/main" id="{6F152275-0C06-47EA-A6E9-4AB6817FD0FC}"/>
                    </a:ext>
                  </a:extLst>
                </p:cNvPr>
                <p:cNvSpPr txBox="1">
                  <a:spLocks noRot="1" noChangeAspect="1" noMove="1" noResize="1" noEditPoints="1" noAdjustHandles="1" noChangeArrowheads="1" noChangeShapeType="1" noTextEdit="1"/>
                </p:cNvSpPr>
                <p:nvPr/>
              </p:nvSpPr>
              <p:spPr>
                <a:xfrm>
                  <a:off x="817366" y="2914870"/>
                  <a:ext cx="10557264" cy="429220"/>
                </a:xfrm>
                <a:prstGeom prst="rect">
                  <a:avLst/>
                </a:prstGeom>
                <a:blipFill>
                  <a:blip r:embed="rId6"/>
                  <a:stretch>
                    <a:fillRect r="-577" b="-23944"/>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52465C32-73A0-4718-8741-52A924DF7050}"/>
                </a:ext>
              </a:extLst>
            </p:cNvPr>
            <p:cNvCxnSpPr>
              <a:cxnSpLocks/>
            </p:cNvCxnSpPr>
            <p:nvPr/>
          </p:nvCxnSpPr>
          <p:spPr>
            <a:xfrm>
              <a:off x="3048000" y="3296883"/>
              <a:ext cx="266864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DB58975A-A44E-430F-AFC2-194DEAD6E58B}"/>
              </a:ext>
            </a:extLst>
          </p:cNvPr>
          <p:cNvGrpSpPr/>
          <p:nvPr/>
        </p:nvGrpSpPr>
        <p:grpSpPr>
          <a:xfrm>
            <a:off x="817367" y="4606063"/>
            <a:ext cx="10379647" cy="429220"/>
            <a:chOff x="817367" y="4606063"/>
            <a:chExt cx="10379647" cy="42922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F2B2030-E901-4670-9540-02F8CF71E8AE}"/>
                    </a:ext>
                  </a:extLst>
                </p:cNvPr>
                <p:cNvSpPr txBox="1"/>
                <p:nvPr/>
              </p:nvSpPr>
              <p:spPr>
                <a:xfrm>
                  <a:off x="817367" y="4606063"/>
                  <a:ext cx="10379647" cy="429220"/>
                </a:xfrm>
                <a:prstGeom prst="rect">
                  <a:avLst/>
                </a:prstGeom>
                <a:solidFill>
                  <a:schemeClr val="accent6">
                    <a:lumMod val="20000"/>
                    <a:lumOff val="80000"/>
                    <a:alpha val="50000"/>
                  </a:schemeClr>
                </a:solidFill>
              </p:spPr>
              <p:txBody>
                <a:bodyPr wrap="square" rtlCol="0">
                  <a:spAutoFit/>
                </a:bodyPr>
                <a:lstStyle/>
                <a:p>
                  <a:pPr>
                    <a:lnSpc>
                      <a:spcPts val="2800"/>
                    </a:lnSpc>
                  </a:pPr>
                  <a:r>
                    <a:rPr lang="zh-CN" altLang="en-US" sz="2000" b="1">
                      <a:solidFill>
                        <a:srgbClr val="002060"/>
                      </a:solidFill>
                    </a:rPr>
                    <a:t>至少要 </a:t>
                  </a:r>
                  <a14:m>
                    <m:oMath xmlns:m="http://schemas.openxmlformats.org/officeDocument/2006/math">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𝟖</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e>
                      </m:d>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𝟖</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𝟓𝟕</m:t>
                      </m:r>
                    </m:oMath>
                  </a14:m>
                  <a:r>
                    <a:rPr lang="en-US" altLang="zh-CN" sz="2000" b="1">
                      <a:solidFill>
                        <a:srgbClr val="002060"/>
                      </a:solidFill>
                    </a:rPr>
                    <a:t> </a:t>
                  </a:r>
                  <a:r>
                    <a:rPr lang="zh-CN" altLang="en-US" sz="2000" b="1">
                      <a:solidFill>
                        <a:srgbClr val="002060"/>
                      </a:solidFill>
                    </a:rPr>
                    <a:t>个苹果分给</a:t>
                  </a:r>
                  <a14:m>
                    <m:oMath xmlns:m="http://schemas.openxmlformats.org/officeDocument/2006/math">
                      <m:r>
                        <a:rPr lang="en-US" altLang="zh-CN" sz="2000" b="1" i="1" smtClean="0">
                          <a:solidFill>
                            <a:srgbClr val="002060"/>
                          </a:solidFill>
                          <a:latin typeface="Cambria Math" panose="02040503050406030204" pitchFamily="18" charset="0"/>
                        </a:rPr>
                        <m:t>𝟖</m:t>
                      </m:r>
                    </m:oMath>
                  </a14:m>
                  <a:r>
                    <a:rPr lang="zh-CN" altLang="en-US" sz="2000" b="1">
                      <a:solidFill>
                        <a:srgbClr val="002060"/>
                      </a:solidFill>
                    </a:rPr>
                    <a:t>位学生，才能保证至少有一位学生至少有</a:t>
                  </a:r>
                  <a14:m>
                    <m:oMath xmlns:m="http://schemas.openxmlformats.org/officeDocument/2006/math">
                      <m:r>
                        <a:rPr lang="en-US" altLang="zh-CN" sz="2000" b="1" i="1" smtClean="0">
                          <a:solidFill>
                            <a:srgbClr val="002060"/>
                          </a:solidFill>
                          <a:latin typeface="Cambria Math" panose="02040503050406030204" pitchFamily="18" charset="0"/>
                        </a:rPr>
                        <m:t>𝟖</m:t>
                      </m:r>
                    </m:oMath>
                  </a14:m>
                  <a:r>
                    <a:rPr lang="zh-CN" altLang="en-US" sz="2000" b="1">
                      <a:solidFill>
                        <a:srgbClr val="002060"/>
                      </a:solidFill>
                    </a:rPr>
                    <a:t>个苹果</a:t>
                  </a:r>
                </a:p>
              </p:txBody>
            </p:sp>
          </mc:Choice>
          <mc:Fallback xmlns="">
            <p:sp>
              <p:nvSpPr>
                <p:cNvPr id="4" name="文本框 3">
                  <a:extLst>
                    <a:ext uri="{FF2B5EF4-FFF2-40B4-BE49-F238E27FC236}">
                      <a16:creationId xmlns:a16="http://schemas.microsoft.com/office/drawing/2014/main" id="{7F2B2030-E901-4670-9540-02F8CF71E8AE}"/>
                    </a:ext>
                  </a:extLst>
                </p:cNvPr>
                <p:cNvSpPr txBox="1">
                  <a:spLocks noRot="1" noChangeAspect="1" noMove="1" noResize="1" noEditPoints="1" noAdjustHandles="1" noChangeArrowheads="1" noChangeShapeType="1" noTextEdit="1"/>
                </p:cNvSpPr>
                <p:nvPr/>
              </p:nvSpPr>
              <p:spPr>
                <a:xfrm>
                  <a:off x="817367" y="4606063"/>
                  <a:ext cx="10379647" cy="429220"/>
                </a:xfrm>
                <a:prstGeom prst="rect">
                  <a:avLst/>
                </a:prstGeom>
                <a:blipFill>
                  <a:blip r:embed="rId7"/>
                  <a:stretch>
                    <a:fillRect l="-587" t="-1429" r="-528" b="-25714"/>
                  </a:stretch>
                </a:blipFill>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8F1C6CD7-F295-4C60-9194-A0D306EBC811}"/>
                </a:ext>
              </a:extLst>
            </p:cNvPr>
            <p:cNvCxnSpPr>
              <a:cxnSpLocks/>
            </p:cNvCxnSpPr>
            <p:nvPr/>
          </p:nvCxnSpPr>
          <p:spPr>
            <a:xfrm>
              <a:off x="1730124" y="4983754"/>
              <a:ext cx="238796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8557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44</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844644" y="1276094"/>
            <a:ext cx="4727288" cy="3582327"/>
          </a:xfrm>
          <a:prstGeom prst="rect">
            <a:avLst/>
          </a:prstGeom>
          <a:solidFill>
            <a:schemeClr val="accent5">
              <a:lumMod val="20000"/>
              <a:lumOff val="80000"/>
              <a:alpha val="50000"/>
            </a:schemeClr>
          </a:solidFill>
        </p:spPr>
        <p:txBody>
          <a:bodyPr wrap="square" rtlCol="0">
            <a:spAutoFit/>
          </a:bodyPr>
          <a:lstStyle/>
          <a:p>
            <a:pPr algn="ctr">
              <a:spcBef>
                <a:spcPts val="300"/>
              </a:spcBef>
              <a:spcAft>
                <a:spcPts val="600"/>
              </a:spcAft>
            </a:pPr>
            <a:r>
              <a:rPr lang="zh-CN" altLang="en-US" sz="2400" b="1">
                <a:solidFill>
                  <a:srgbClr val="002060"/>
                </a:solidFill>
              </a:rPr>
              <a:t>基本组合原理</a:t>
            </a:r>
          </a:p>
          <a:p>
            <a:pPr marL="342900" indent="-342900">
              <a:lnSpc>
                <a:spcPts val="2800"/>
              </a:lnSpc>
              <a:spcBef>
                <a:spcPts val="3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组合计数原理：加法、乘法、减法和除法原理、一一对应原理、容斥原理</a:t>
            </a:r>
          </a:p>
          <a:p>
            <a:pPr marL="800100" lvl="1" indent="-342900">
              <a:lnSpc>
                <a:spcPts val="2800"/>
              </a:lnSpc>
              <a:spcBef>
                <a:spcPts val="300"/>
              </a:spcBef>
              <a:buFont typeface="Arial" panose="020B0604020202020204" pitchFamily="34" charset="0"/>
              <a:buChar char="•"/>
            </a:pPr>
            <a:r>
              <a:rPr lang="zh-CN" altLang="en-US" sz="2000" b="1">
                <a:solidFill>
                  <a:schemeClr val="accent2">
                    <a:lumMod val="50000"/>
                  </a:schemeClr>
                </a:solidFill>
                <a:latin typeface="+mn-ea"/>
              </a:rPr>
              <a:t>乘法原理分步思考时子任务的相关性和独立性</a:t>
            </a:r>
          </a:p>
          <a:p>
            <a:pPr marL="800100" lvl="1" indent="-342900">
              <a:lnSpc>
                <a:spcPts val="2800"/>
              </a:lnSpc>
              <a:spcBef>
                <a:spcPts val="300"/>
              </a:spcBef>
              <a:buFont typeface="Arial" panose="020B0604020202020204" pitchFamily="34" charset="0"/>
              <a:buChar char="•"/>
            </a:pPr>
            <a:r>
              <a:rPr lang="zh-CN" altLang="en-US" sz="2000" b="1">
                <a:solidFill>
                  <a:schemeClr val="accent2">
                    <a:lumMod val="50000"/>
                  </a:schemeClr>
                </a:solidFill>
                <a:latin typeface="+mn-ea"/>
              </a:rPr>
              <a:t>集合语言在使用容斥原理求解计数问题中的运用</a:t>
            </a:r>
          </a:p>
          <a:p>
            <a:pPr marL="342900" indent="-342900">
              <a:lnSpc>
                <a:spcPts val="2800"/>
              </a:lnSpc>
              <a:spcBef>
                <a:spcPts val="3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组合存在性原理</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800100" lvl="1" indent="-342900">
              <a:lnSpc>
                <a:spcPts val="2800"/>
              </a:lnSpc>
              <a:spcBef>
                <a:spcPts val="300"/>
              </a:spcBef>
              <a:buFont typeface="Arial" panose="020B0604020202020204" pitchFamily="34" charset="0"/>
              <a:buChar char="•"/>
            </a:pPr>
            <a:r>
              <a:rPr lang="zh-CN" altLang="en-US" sz="2000" b="1">
                <a:solidFill>
                  <a:schemeClr val="accent2">
                    <a:lumMod val="50000"/>
                  </a:schemeClr>
                </a:solidFill>
                <a:latin typeface="+mn-ea"/>
              </a:rPr>
              <a:t>鸽笼原理和广义鸽笼原理</a:t>
            </a:r>
          </a:p>
        </p:txBody>
      </p:sp>
      <p:sp>
        <p:nvSpPr>
          <p:cNvPr id="3" name="文本框 2">
            <a:extLst>
              <a:ext uri="{FF2B5EF4-FFF2-40B4-BE49-F238E27FC236}">
                <a16:creationId xmlns:a16="http://schemas.microsoft.com/office/drawing/2014/main" id="{CB454D62-D95A-49D5-9CE8-5DF2CFBD3372}"/>
              </a:ext>
            </a:extLst>
          </p:cNvPr>
          <p:cNvSpPr txBox="1"/>
          <p:nvPr/>
        </p:nvSpPr>
        <p:spPr>
          <a:xfrm>
            <a:off x="5926183" y="1301869"/>
            <a:ext cx="5421173" cy="3530775"/>
          </a:xfrm>
          <a:prstGeom prst="rect">
            <a:avLst/>
          </a:prstGeom>
          <a:solidFill>
            <a:schemeClr val="accent5">
              <a:lumMod val="20000"/>
              <a:lumOff val="80000"/>
            </a:schemeClr>
          </a:solidFill>
        </p:spPr>
        <p:txBody>
          <a:bodyPr wrap="square" rtlCol="0">
            <a:spAutoFit/>
          </a:bodyPr>
          <a:lstStyle/>
          <a:p>
            <a:pPr algn="ctr">
              <a:lnSpc>
                <a:spcPts val="3000"/>
              </a:lnSpc>
              <a:spcAft>
                <a:spcPts val="900"/>
              </a:spcAft>
            </a:pPr>
            <a:r>
              <a:rPr lang="zh-CN" altLang="en-US" sz="2400" b="1">
                <a:solidFill>
                  <a:srgbClr val="002060"/>
                </a:solidFill>
              </a:rPr>
              <a:t>应尝试编写计算机程序验证计数结果</a:t>
            </a:r>
          </a:p>
          <a:p>
            <a:pPr marL="342900" indent="-342900">
              <a:lnSpc>
                <a:spcPts val="2900"/>
              </a:lnSpc>
              <a:spcBef>
                <a:spcPts val="3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在不考虑计数的物体应该满足某些条件的情况下生成所有可能的物体</a:t>
            </a:r>
          </a:p>
          <a:p>
            <a:pPr marL="800100" lvl="1" indent="-342900">
              <a:lnSpc>
                <a:spcPts val="2900"/>
              </a:lnSpc>
              <a:spcBef>
                <a:spcPts val="300"/>
              </a:spcBef>
              <a:spcAft>
                <a:spcPts val="600"/>
              </a:spcAft>
              <a:buFont typeface="Arial" panose="020B0604020202020204" pitchFamily="34" charset="0"/>
              <a:buChar char="•"/>
            </a:pPr>
            <a:r>
              <a:rPr lang="zh-CN" altLang="en-US" sz="2000" b="1">
                <a:solidFill>
                  <a:schemeClr val="accent2">
                    <a:lumMod val="50000"/>
                  </a:schemeClr>
                </a:solidFill>
                <a:latin typeface="+mn-ea"/>
              </a:rPr>
              <a:t>生成的同时再考虑基于条件进行过滤</a:t>
            </a:r>
          </a:p>
          <a:p>
            <a:pPr marL="800100" lvl="1" indent="-342900">
              <a:lnSpc>
                <a:spcPts val="2900"/>
              </a:lnSpc>
              <a:spcBef>
                <a:spcPts val="300"/>
              </a:spcBef>
              <a:spcAft>
                <a:spcPts val="600"/>
              </a:spcAft>
              <a:buFont typeface="Arial" panose="020B0604020202020204" pitchFamily="34" charset="0"/>
              <a:buChar char="•"/>
            </a:pPr>
            <a:r>
              <a:rPr lang="zh-CN" altLang="en-US" sz="2000" b="1">
                <a:solidFill>
                  <a:schemeClr val="accent2">
                    <a:lumMod val="50000"/>
                  </a:schemeClr>
                </a:solidFill>
                <a:latin typeface="+mn-ea"/>
              </a:rPr>
              <a:t>用模块化思维方式将一个问题分成了两个模块，降低了思考的难度</a:t>
            </a:r>
          </a:p>
          <a:p>
            <a:pPr marL="342900" indent="-342900">
              <a:lnSpc>
                <a:spcPts val="2900"/>
              </a:lnSpc>
              <a:spcBef>
                <a:spcPts val="3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这不仅可利用计算机辅助学习离散数学，也可强化计算思维能力</a:t>
            </a:r>
          </a:p>
        </p:txBody>
      </p:sp>
      <p:sp>
        <p:nvSpPr>
          <p:cNvPr id="4" name="文本框 3">
            <a:extLst>
              <a:ext uri="{FF2B5EF4-FFF2-40B4-BE49-F238E27FC236}">
                <a16:creationId xmlns:a16="http://schemas.microsoft.com/office/drawing/2014/main" id="{79046192-3E11-4E79-BCD3-91093B8CC99E}"/>
              </a:ext>
            </a:extLst>
          </p:cNvPr>
          <p:cNvSpPr txBox="1"/>
          <p:nvPr/>
        </p:nvSpPr>
        <p:spPr>
          <a:xfrm>
            <a:off x="897264" y="5089463"/>
            <a:ext cx="10397469" cy="98488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能用组合计数原理，特别是乘法原理和容斥原理求解相对简单的计数问题</a:t>
            </a:r>
          </a:p>
        </p:txBody>
      </p:sp>
    </p:spTree>
    <p:extLst>
      <p:ext uri="{BB962C8B-B14F-4D97-AF65-F5344CB8AC3E}">
        <p14:creationId xmlns:p14="http://schemas.microsoft.com/office/powerpoint/2010/main" val="375313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45</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20321" y="3036906"/>
            <a:ext cx="9623557" cy="1231106"/>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必做：教材练习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8.2</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8.5</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8.14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8.16</a:t>
            </a:r>
          </a:p>
          <a:p>
            <a:pPr>
              <a:spcBef>
                <a:spcPts val="600"/>
              </a:spcBef>
              <a:spcAft>
                <a:spcPts val="600"/>
              </a:spcAft>
            </a:pP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选做：教材练习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8.9</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8.11</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导入计数原理的例子</a:t>
            </a:r>
          </a:p>
        </p:txBody>
      </p:sp>
      <p:sp>
        <p:nvSpPr>
          <p:cNvPr id="3" name="文本框 2">
            <a:extLst>
              <a:ext uri="{FF2B5EF4-FFF2-40B4-BE49-F238E27FC236}">
                <a16:creationId xmlns:a16="http://schemas.microsoft.com/office/drawing/2014/main" id="{85692F25-68BB-4CD9-8FBB-E51CCDB943DE}"/>
              </a:ext>
            </a:extLst>
          </p:cNvPr>
          <p:cNvSpPr txBox="1"/>
          <p:nvPr/>
        </p:nvSpPr>
        <p:spPr>
          <a:xfrm>
            <a:off x="684151" y="2878705"/>
            <a:ext cx="10979381" cy="138499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小强晚饭准备选择中式快餐</a:t>
            </a:r>
            <a:r>
              <a:rPr lang="zh-CN" altLang="en-US" sz="2400" b="1">
                <a:solidFill>
                  <a:srgbClr val="C00000"/>
                </a:solidFill>
                <a:latin typeface="楷体" panose="02010609060101010101" pitchFamily="49" charset="-122"/>
                <a:ea typeface="楷体" panose="02010609060101010101" pitchFamily="49" charset="-122"/>
              </a:rPr>
              <a:t>或</a:t>
            </a:r>
            <a:r>
              <a:rPr lang="zh-CN" altLang="en-US" sz="2400" b="1">
                <a:solidFill>
                  <a:srgbClr val="002060"/>
                </a:solidFill>
                <a:latin typeface="楷体" panose="02010609060101010101" pitchFamily="49" charset="-122"/>
                <a:ea typeface="楷体" panose="02010609060101010101" pitchFamily="49" charset="-122"/>
              </a:rPr>
              <a:t>西式快餐，他共有几种可选方案？</a:t>
            </a: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中式快餐附近可选粤式茶餐厅、湘菜馆、川菜馆、福建风味馆、陕西风味馆、山西风味馆之一</a:t>
            </a: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西式快餐附近可选麦当劳、肯德基、必胜客、汉堡王之一</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F60F3C0-A756-486C-BD50-9FADE0C2A5E2}"/>
                  </a:ext>
                </a:extLst>
              </p:cNvPr>
              <p:cNvSpPr txBox="1"/>
              <p:nvPr/>
            </p:nvSpPr>
            <p:spPr>
              <a:xfrm>
                <a:off x="684151" y="4494340"/>
                <a:ext cx="7769115" cy="1384995"/>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zh-CN" altLang="en-US" sz="2400" b="1">
                    <a:solidFill>
                      <a:schemeClr val="accent4">
                        <a:lumMod val="50000"/>
                      </a:schemeClr>
                    </a:solidFill>
                  </a:rPr>
                  <a:t>使用</a:t>
                </a:r>
                <a:r>
                  <a:rPr lang="zh-CN" altLang="en-US" sz="2400" b="1">
                    <a:solidFill>
                      <a:srgbClr val="C00000"/>
                    </a:solidFill>
                  </a:rPr>
                  <a:t>加法原理</a:t>
                </a:r>
                <a:r>
                  <a:rPr lang="zh-CN" altLang="en-US" sz="2400" b="1">
                    <a:solidFill>
                      <a:schemeClr val="accent4">
                        <a:lumMod val="50000"/>
                      </a:schemeClr>
                    </a:solidFill>
                  </a:rPr>
                  <a:t>进行计数</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中式快餐有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𝟔</m:t>
                    </m:r>
                  </m:oMath>
                </a14:m>
                <a:r>
                  <a:rPr lang="zh-CN" altLang="en-US" sz="2000" b="1">
                    <a:solidFill>
                      <a:srgbClr val="002060"/>
                    </a:solidFill>
                    <a:latin typeface="楷体" panose="02010609060101010101" pitchFamily="49" charset="-122"/>
                    <a:ea typeface="楷体" panose="02010609060101010101" pitchFamily="49" charset="-122"/>
                  </a:rPr>
                  <a:t>种选择、西式快餐有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𝟒</m:t>
                    </m:r>
                  </m:oMath>
                </a14:m>
                <a:r>
                  <a:rPr lang="zh-CN" altLang="en-US" sz="2000" b="1">
                    <a:solidFill>
                      <a:srgbClr val="002060"/>
                    </a:solidFill>
                    <a:latin typeface="楷体" panose="02010609060101010101" pitchFamily="49" charset="-122"/>
                    <a:ea typeface="楷体" panose="02010609060101010101" pitchFamily="49" charset="-122"/>
                  </a:rPr>
                  <a:t>种选择</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选择中式快餐或西式快餐中的一种，因此共有</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𝟔</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𝟒</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𝟏𝟎</m:t>
                    </m:r>
                  </m:oMath>
                </a14:m>
                <a:r>
                  <a:rPr lang="zh-CN" altLang="en-US" sz="2000" b="1">
                    <a:solidFill>
                      <a:srgbClr val="002060"/>
                    </a:solidFill>
                    <a:latin typeface="楷体" panose="02010609060101010101" pitchFamily="49" charset="-122"/>
                    <a:ea typeface="楷体" panose="02010609060101010101" pitchFamily="49" charset="-122"/>
                  </a:rPr>
                  <a:t>种选择</a:t>
                </a:r>
              </a:p>
            </p:txBody>
          </p:sp>
        </mc:Choice>
        <mc:Fallback xmlns="">
          <p:sp>
            <p:nvSpPr>
              <p:cNvPr id="4" name="文本框 3">
                <a:extLst>
                  <a:ext uri="{FF2B5EF4-FFF2-40B4-BE49-F238E27FC236}">
                    <a16:creationId xmlns:a16="http://schemas.microsoft.com/office/drawing/2014/main" id="{6F60F3C0-A756-486C-BD50-9FADE0C2A5E2}"/>
                  </a:ext>
                </a:extLst>
              </p:cNvPr>
              <p:cNvSpPr txBox="1">
                <a:spLocks noRot="1" noChangeAspect="1" noMove="1" noResize="1" noEditPoints="1" noAdjustHandles="1" noChangeArrowheads="1" noChangeShapeType="1" noTextEdit="1"/>
              </p:cNvSpPr>
              <p:nvPr/>
            </p:nvSpPr>
            <p:spPr>
              <a:xfrm>
                <a:off x="684151" y="4494340"/>
                <a:ext cx="7769115" cy="1384995"/>
              </a:xfrm>
              <a:prstGeom prst="rect">
                <a:avLst/>
              </a:prstGeom>
              <a:blipFill>
                <a:blip r:embed="rId2"/>
                <a:stretch>
                  <a:fillRect l="-706" t="-3084" b="-660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56BBEBC4-CC26-4B0C-98D9-62F6A114859E}"/>
              </a:ext>
            </a:extLst>
          </p:cNvPr>
          <p:cNvSpPr txBox="1"/>
          <p:nvPr/>
        </p:nvSpPr>
        <p:spPr>
          <a:xfrm>
            <a:off x="684149" y="1302899"/>
            <a:ext cx="8665969" cy="923330"/>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原理</a:t>
            </a:r>
            <a:r>
              <a:rPr lang="en-US" altLang="zh-CN" sz="2400" b="1">
                <a:solidFill>
                  <a:schemeClr val="accent2">
                    <a:lumMod val="50000"/>
                  </a:schemeClr>
                </a:solidFill>
              </a:rPr>
              <a:t>(principle)</a:t>
            </a:r>
            <a:r>
              <a:rPr lang="zh-CN" altLang="en-US" sz="2400" b="1">
                <a:solidFill>
                  <a:schemeClr val="accent2">
                    <a:lumMod val="50000"/>
                  </a:schemeClr>
                </a:solidFill>
              </a:rPr>
              <a:t>是指一种</a:t>
            </a:r>
            <a:r>
              <a:rPr lang="zh-CN" altLang="en-US" sz="2400" b="1">
                <a:solidFill>
                  <a:srgbClr val="C00000"/>
                </a:solidFill>
              </a:rPr>
              <a:t>行动法则</a:t>
            </a:r>
            <a:r>
              <a:rPr lang="en-US" altLang="zh-CN" sz="2400" b="1">
                <a:solidFill>
                  <a:schemeClr val="accent2">
                    <a:lumMod val="50000"/>
                  </a:schemeClr>
                </a:solidFill>
              </a:rPr>
              <a:t>(rule of action)</a:t>
            </a:r>
          </a:p>
          <a:p>
            <a:pPr>
              <a:spcBef>
                <a:spcPts val="600"/>
              </a:spcBef>
              <a:spcAft>
                <a:spcPts val="600"/>
              </a:spcAft>
            </a:pPr>
            <a:r>
              <a:rPr lang="zh-CN" altLang="en-US" sz="2000" b="1">
                <a:solidFill>
                  <a:srgbClr val="C00000"/>
                </a:solidFill>
                <a:latin typeface="+mn-ea"/>
              </a:rPr>
              <a:t>加法原理</a:t>
            </a:r>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乘法原理</a:t>
            </a:r>
            <a:r>
              <a:rPr lang="zh-CN" altLang="en-US" sz="2000" b="1">
                <a:solidFill>
                  <a:srgbClr val="002060"/>
                </a:solidFill>
                <a:latin typeface="楷体" panose="02010609060101010101" pitchFamily="49" charset="-122"/>
                <a:ea typeface="楷体" panose="02010609060101010101" pitchFamily="49" charset="-122"/>
              </a:rPr>
              <a:t>是求解计数问题最基本法则，体现计数的基本思维方式</a:t>
            </a:r>
          </a:p>
        </p:txBody>
      </p:sp>
    </p:spTree>
    <p:extLst>
      <p:ext uri="{BB962C8B-B14F-4D97-AF65-F5344CB8AC3E}">
        <p14:creationId xmlns:p14="http://schemas.microsoft.com/office/powerpoint/2010/main" val="424890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导入计数原理的例子</a:t>
            </a:r>
          </a:p>
        </p:txBody>
      </p:sp>
      <p:sp>
        <p:nvSpPr>
          <p:cNvPr id="2" name="文本框 1">
            <a:extLst>
              <a:ext uri="{FF2B5EF4-FFF2-40B4-BE49-F238E27FC236}">
                <a16:creationId xmlns:a16="http://schemas.microsoft.com/office/drawing/2014/main" id="{9CAC7E7F-0DFD-46C9-9B69-84A245EDF575}"/>
              </a:ext>
            </a:extLst>
          </p:cNvPr>
          <p:cNvSpPr txBox="1"/>
          <p:nvPr/>
        </p:nvSpPr>
        <p:spPr>
          <a:xfrm>
            <a:off x="684149" y="1302899"/>
            <a:ext cx="8665969" cy="923330"/>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原理</a:t>
            </a:r>
            <a:r>
              <a:rPr lang="en-US" altLang="zh-CN" sz="2400" b="1">
                <a:solidFill>
                  <a:schemeClr val="accent2">
                    <a:lumMod val="50000"/>
                  </a:schemeClr>
                </a:solidFill>
              </a:rPr>
              <a:t>(principle)</a:t>
            </a:r>
            <a:r>
              <a:rPr lang="zh-CN" altLang="en-US" sz="2400" b="1">
                <a:solidFill>
                  <a:schemeClr val="accent2">
                    <a:lumMod val="50000"/>
                  </a:schemeClr>
                </a:solidFill>
              </a:rPr>
              <a:t>是指一种</a:t>
            </a:r>
            <a:r>
              <a:rPr lang="zh-CN" altLang="en-US" sz="2400" b="1">
                <a:solidFill>
                  <a:srgbClr val="C00000"/>
                </a:solidFill>
              </a:rPr>
              <a:t>行动法则</a:t>
            </a:r>
            <a:r>
              <a:rPr lang="en-US" altLang="zh-CN" sz="2400" b="1">
                <a:solidFill>
                  <a:schemeClr val="accent2">
                    <a:lumMod val="50000"/>
                  </a:schemeClr>
                </a:solidFill>
              </a:rPr>
              <a:t>(rule of action)</a:t>
            </a:r>
          </a:p>
          <a:p>
            <a:pPr>
              <a:spcBef>
                <a:spcPts val="600"/>
              </a:spcBef>
              <a:spcAft>
                <a:spcPts val="600"/>
              </a:spcAft>
            </a:pPr>
            <a:r>
              <a:rPr lang="zh-CN" altLang="en-US" sz="2000" b="1">
                <a:solidFill>
                  <a:srgbClr val="C00000"/>
                </a:solidFill>
                <a:latin typeface="+mn-ea"/>
              </a:rPr>
              <a:t>加法原理</a:t>
            </a:r>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乘法原理</a:t>
            </a:r>
            <a:r>
              <a:rPr lang="zh-CN" altLang="en-US" sz="2000" b="1">
                <a:solidFill>
                  <a:srgbClr val="002060"/>
                </a:solidFill>
                <a:latin typeface="楷体" panose="02010609060101010101" pitchFamily="49" charset="-122"/>
                <a:ea typeface="楷体" panose="02010609060101010101" pitchFamily="49" charset="-122"/>
              </a:rPr>
              <a:t>是求解计数问题最基本法则，体现计数的基本思维方式</a:t>
            </a:r>
          </a:p>
        </p:txBody>
      </p:sp>
      <p:sp>
        <p:nvSpPr>
          <p:cNvPr id="3" name="文本框 2">
            <a:extLst>
              <a:ext uri="{FF2B5EF4-FFF2-40B4-BE49-F238E27FC236}">
                <a16:creationId xmlns:a16="http://schemas.microsoft.com/office/drawing/2014/main" id="{85692F25-68BB-4CD9-8FBB-E51CCDB943DE}"/>
              </a:ext>
            </a:extLst>
          </p:cNvPr>
          <p:cNvSpPr txBox="1"/>
          <p:nvPr/>
        </p:nvSpPr>
        <p:spPr>
          <a:xfrm>
            <a:off x="684149" y="2421031"/>
            <a:ext cx="10900444" cy="2092881"/>
          </a:xfrm>
          <a:prstGeom prst="rect">
            <a:avLst/>
          </a:prstGeom>
          <a:solidFill>
            <a:schemeClr val="accent6">
              <a:lumMod val="20000"/>
              <a:lumOff val="80000"/>
              <a:alpha val="50000"/>
            </a:schemeClr>
          </a:solidFill>
        </p:spPr>
        <p:txBody>
          <a:bodyPr wrap="square" rtlCol="0">
            <a:spAutoFit/>
          </a:bodyPr>
          <a:lstStyle/>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小强准备在粤式茶餐厅选择一肉、一素、一汤和一主食的自主搭配套餐，他共有几种搭配方案？</a:t>
            </a:r>
          </a:p>
          <a:p>
            <a:pPr marL="342900" indent="-342900">
              <a:spcBef>
                <a:spcPts val="600"/>
              </a:spcBef>
              <a:spcAft>
                <a:spcPts val="300"/>
              </a:spcAft>
              <a:buFont typeface="Arial" panose="020B0604020202020204" pitchFamily="34" charset="0"/>
              <a:buChar char="•"/>
            </a:pPr>
            <a:r>
              <a:rPr lang="zh-CN" altLang="en-US" sz="2000" b="1">
                <a:solidFill>
                  <a:schemeClr val="tx2">
                    <a:lumMod val="50000"/>
                  </a:schemeClr>
                </a:solidFill>
              </a:rPr>
              <a:t>肉菜可选烧鹅、烧鸭、白切鸡、叉烧和蒸鱼之一</a:t>
            </a:r>
          </a:p>
          <a:p>
            <a:pPr marL="342900" indent="-342900">
              <a:spcBef>
                <a:spcPts val="600"/>
              </a:spcBef>
              <a:spcAft>
                <a:spcPts val="300"/>
              </a:spcAft>
              <a:buFont typeface="Arial" panose="020B0604020202020204" pitchFamily="34" charset="0"/>
              <a:buChar char="•"/>
            </a:pPr>
            <a:r>
              <a:rPr lang="zh-CN" altLang="en-US" sz="2000" b="1">
                <a:solidFill>
                  <a:schemeClr val="tx2">
                    <a:lumMod val="50000"/>
                  </a:schemeClr>
                </a:solidFill>
              </a:rPr>
              <a:t>素菜可选卷心菜、通心菜、生菜和油麦菜之一</a:t>
            </a:r>
          </a:p>
          <a:p>
            <a:pPr marL="342900" indent="-342900">
              <a:spcBef>
                <a:spcPts val="600"/>
              </a:spcBef>
              <a:spcAft>
                <a:spcPts val="300"/>
              </a:spcAft>
              <a:buFont typeface="Arial" panose="020B0604020202020204" pitchFamily="34" charset="0"/>
              <a:buChar char="•"/>
            </a:pPr>
            <a:r>
              <a:rPr lang="zh-CN" altLang="en-US" sz="2000" b="1">
                <a:solidFill>
                  <a:schemeClr val="tx2">
                    <a:lumMod val="50000"/>
                  </a:schemeClr>
                </a:solidFill>
              </a:rPr>
              <a:t>汤可选排骨汤、土鸡汤和鱼头汤之一</a:t>
            </a:r>
          </a:p>
          <a:p>
            <a:pPr marL="342900" indent="-342900">
              <a:spcBef>
                <a:spcPts val="600"/>
              </a:spcBef>
              <a:spcAft>
                <a:spcPts val="300"/>
              </a:spcAft>
              <a:buFont typeface="Arial" panose="020B0604020202020204" pitchFamily="34" charset="0"/>
              <a:buChar char="•"/>
            </a:pPr>
            <a:r>
              <a:rPr lang="zh-CN" altLang="en-US" sz="2000" b="1">
                <a:solidFill>
                  <a:schemeClr val="tx2">
                    <a:lumMod val="50000"/>
                  </a:schemeClr>
                </a:solidFill>
              </a:rPr>
              <a:t>主食可选蛋炒饭、炒粉、炒面和白米饭之一</a:t>
            </a:r>
          </a:p>
        </p:txBody>
      </p:sp>
    </p:spTree>
    <p:extLst>
      <p:ext uri="{BB962C8B-B14F-4D97-AF65-F5344CB8AC3E}">
        <p14:creationId xmlns:p14="http://schemas.microsoft.com/office/powerpoint/2010/main" val="311073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导入计数原理的例子</a:t>
            </a:r>
          </a:p>
        </p:txBody>
      </p:sp>
      <p:sp>
        <p:nvSpPr>
          <p:cNvPr id="2" name="文本框 1">
            <a:extLst>
              <a:ext uri="{FF2B5EF4-FFF2-40B4-BE49-F238E27FC236}">
                <a16:creationId xmlns:a16="http://schemas.microsoft.com/office/drawing/2014/main" id="{9CAC7E7F-0DFD-46C9-9B69-84A245EDF575}"/>
              </a:ext>
            </a:extLst>
          </p:cNvPr>
          <p:cNvSpPr txBox="1"/>
          <p:nvPr/>
        </p:nvSpPr>
        <p:spPr>
          <a:xfrm>
            <a:off x="684149" y="1302899"/>
            <a:ext cx="8665969" cy="923330"/>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原理</a:t>
            </a:r>
            <a:r>
              <a:rPr lang="en-US" altLang="zh-CN" sz="2400" b="1">
                <a:solidFill>
                  <a:schemeClr val="accent2">
                    <a:lumMod val="50000"/>
                  </a:schemeClr>
                </a:solidFill>
              </a:rPr>
              <a:t>(principle)</a:t>
            </a:r>
            <a:r>
              <a:rPr lang="zh-CN" altLang="en-US" sz="2400" b="1">
                <a:solidFill>
                  <a:schemeClr val="accent2">
                    <a:lumMod val="50000"/>
                  </a:schemeClr>
                </a:solidFill>
              </a:rPr>
              <a:t>是指一种</a:t>
            </a:r>
            <a:r>
              <a:rPr lang="zh-CN" altLang="en-US" sz="2400" b="1">
                <a:solidFill>
                  <a:srgbClr val="C00000"/>
                </a:solidFill>
              </a:rPr>
              <a:t>行动法则</a:t>
            </a:r>
            <a:r>
              <a:rPr lang="en-US" altLang="zh-CN" sz="2400" b="1">
                <a:solidFill>
                  <a:schemeClr val="accent2">
                    <a:lumMod val="50000"/>
                  </a:schemeClr>
                </a:solidFill>
              </a:rPr>
              <a:t>(rule of action)</a:t>
            </a:r>
          </a:p>
          <a:p>
            <a:pPr>
              <a:spcBef>
                <a:spcPts val="600"/>
              </a:spcBef>
              <a:spcAft>
                <a:spcPts val="600"/>
              </a:spcAft>
            </a:pPr>
            <a:r>
              <a:rPr lang="zh-CN" altLang="en-US" sz="2000" b="1">
                <a:solidFill>
                  <a:srgbClr val="C00000"/>
                </a:solidFill>
                <a:latin typeface="+mn-ea"/>
              </a:rPr>
              <a:t>加法原理</a:t>
            </a:r>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乘法原理</a:t>
            </a:r>
            <a:r>
              <a:rPr lang="zh-CN" altLang="en-US" sz="2000" b="1">
                <a:solidFill>
                  <a:srgbClr val="002060"/>
                </a:solidFill>
                <a:latin typeface="楷体" panose="02010609060101010101" pitchFamily="49" charset="-122"/>
                <a:ea typeface="楷体" panose="02010609060101010101" pitchFamily="49" charset="-122"/>
              </a:rPr>
              <a:t>是求解计数问题最基本法则，体现计数的基本思维方式</a:t>
            </a:r>
          </a:p>
        </p:txBody>
      </p:sp>
      <p:sp>
        <p:nvSpPr>
          <p:cNvPr id="3" name="文本框 2">
            <a:extLst>
              <a:ext uri="{FF2B5EF4-FFF2-40B4-BE49-F238E27FC236}">
                <a16:creationId xmlns:a16="http://schemas.microsoft.com/office/drawing/2014/main" id="{85692F25-68BB-4CD9-8FBB-E51CCDB943DE}"/>
              </a:ext>
            </a:extLst>
          </p:cNvPr>
          <p:cNvSpPr txBox="1"/>
          <p:nvPr/>
        </p:nvSpPr>
        <p:spPr>
          <a:xfrm>
            <a:off x="684149" y="2421031"/>
            <a:ext cx="10900444" cy="2092881"/>
          </a:xfrm>
          <a:prstGeom prst="rect">
            <a:avLst/>
          </a:prstGeom>
          <a:solidFill>
            <a:schemeClr val="accent6">
              <a:lumMod val="20000"/>
              <a:lumOff val="80000"/>
              <a:alpha val="50000"/>
            </a:schemeClr>
          </a:solidFill>
        </p:spPr>
        <p:txBody>
          <a:bodyPr wrap="square" rtlCol="0">
            <a:spAutoFit/>
          </a:bodyPr>
          <a:lstStyle/>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小强准备在粤式茶餐厅选择一肉、一素、一汤和一主食的自主搭配套餐，他共有几种搭配方案？</a:t>
            </a:r>
          </a:p>
          <a:p>
            <a:pPr marL="342900" indent="-342900">
              <a:spcBef>
                <a:spcPts val="600"/>
              </a:spcBef>
              <a:spcAft>
                <a:spcPts val="300"/>
              </a:spcAft>
              <a:buFont typeface="Arial" panose="020B0604020202020204" pitchFamily="34" charset="0"/>
              <a:buChar char="•"/>
            </a:pPr>
            <a:r>
              <a:rPr lang="zh-CN" altLang="en-US" sz="2000" b="1">
                <a:solidFill>
                  <a:schemeClr val="tx2">
                    <a:lumMod val="50000"/>
                  </a:schemeClr>
                </a:solidFill>
              </a:rPr>
              <a:t>肉菜可选烧鹅、烧鸭、白切鸡、叉烧和蒸鱼之一</a:t>
            </a:r>
          </a:p>
          <a:p>
            <a:pPr marL="342900" indent="-342900">
              <a:spcBef>
                <a:spcPts val="600"/>
              </a:spcBef>
              <a:spcAft>
                <a:spcPts val="300"/>
              </a:spcAft>
              <a:buFont typeface="Arial" panose="020B0604020202020204" pitchFamily="34" charset="0"/>
              <a:buChar char="•"/>
            </a:pPr>
            <a:r>
              <a:rPr lang="zh-CN" altLang="en-US" sz="2000" b="1">
                <a:solidFill>
                  <a:schemeClr val="tx2">
                    <a:lumMod val="50000"/>
                  </a:schemeClr>
                </a:solidFill>
              </a:rPr>
              <a:t>素菜可选卷心菜、通心菜、生菜和油麦菜之一</a:t>
            </a:r>
          </a:p>
          <a:p>
            <a:pPr marL="342900" indent="-342900">
              <a:spcBef>
                <a:spcPts val="600"/>
              </a:spcBef>
              <a:spcAft>
                <a:spcPts val="300"/>
              </a:spcAft>
              <a:buFont typeface="Arial" panose="020B0604020202020204" pitchFamily="34" charset="0"/>
              <a:buChar char="•"/>
            </a:pPr>
            <a:r>
              <a:rPr lang="zh-CN" altLang="en-US" sz="2000" b="1">
                <a:solidFill>
                  <a:schemeClr val="tx2">
                    <a:lumMod val="50000"/>
                  </a:schemeClr>
                </a:solidFill>
              </a:rPr>
              <a:t>汤可选排骨汤、土鸡汤和鱼头汤之一</a:t>
            </a:r>
          </a:p>
          <a:p>
            <a:pPr marL="342900" indent="-342900">
              <a:spcBef>
                <a:spcPts val="600"/>
              </a:spcBef>
              <a:spcAft>
                <a:spcPts val="300"/>
              </a:spcAft>
              <a:buFont typeface="Arial" panose="020B0604020202020204" pitchFamily="34" charset="0"/>
              <a:buChar char="•"/>
            </a:pPr>
            <a:r>
              <a:rPr lang="zh-CN" altLang="en-US" sz="2000" b="1">
                <a:solidFill>
                  <a:schemeClr val="tx2">
                    <a:lumMod val="50000"/>
                  </a:schemeClr>
                </a:solidFill>
              </a:rPr>
              <a:t>主食可选蛋炒饭、炒粉、炒面和白米饭之一</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F60F3C0-A756-486C-BD50-9FADE0C2A5E2}"/>
                  </a:ext>
                </a:extLst>
              </p:cNvPr>
              <p:cNvSpPr txBox="1"/>
              <p:nvPr/>
            </p:nvSpPr>
            <p:spPr>
              <a:xfrm>
                <a:off x="684149" y="4679023"/>
                <a:ext cx="10578101" cy="1384995"/>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zh-CN" altLang="en-US" sz="2400" b="1">
                    <a:solidFill>
                      <a:schemeClr val="accent4">
                        <a:lumMod val="50000"/>
                      </a:schemeClr>
                    </a:solidFill>
                  </a:rPr>
                  <a:t>使用</a:t>
                </a:r>
                <a:r>
                  <a:rPr lang="zh-CN" altLang="en-US" sz="2400" b="1">
                    <a:solidFill>
                      <a:srgbClr val="C00000"/>
                    </a:solidFill>
                  </a:rPr>
                  <a:t>乘法原理</a:t>
                </a:r>
                <a:r>
                  <a:rPr lang="zh-CN" altLang="en-US" sz="2400" b="1">
                    <a:solidFill>
                      <a:schemeClr val="accent4">
                        <a:lumMod val="50000"/>
                      </a:schemeClr>
                    </a:solidFill>
                  </a:rPr>
                  <a:t>进行计数</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肉菜有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𝟓</m:t>
                    </m:r>
                  </m:oMath>
                </a14:m>
                <a:r>
                  <a:rPr lang="zh-CN" altLang="en-US" sz="2000" b="1">
                    <a:solidFill>
                      <a:srgbClr val="002060"/>
                    </a:solidFill>
                    <a:latin typeface="楷体" panose="02010609060101010101" pitchFamily="49" charset="-122"/>
                    <a:ea typeface="楷体" panose="02010609060101010101" pitchFamily="49" charset="-122"/>
                  </a:rPr>
                  <a:t>种选择、素菜有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𝟒</m:t>
                    </m:r>
                  </m:oMath>
                </a14:m>
                <a:r>
                  <a:rPr lang="zh-CN" altLang="en-US" sz="2000" b="1">
                    <a:solidFill>
                      <a:srgbClr val="002060"/>
                    </a:solidFill>
                    <a:latin typeface="楷体" panose="02010609060101010101" pitchFamily="49" charset="-122"/>
                    <a:ea typeface="楷体" panose="02010609060101010101" pitchFamily="49" charset="-122"/>
                  </a:rPr>
                  <a:t>种选择，汤有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𝟑</m:t>
                    </m:r>
                  </m:oMath>
                </a14:m>
                <a:r>
                  <a:rPr lang="zh-CN" altLang="en-US" sz="2000" b="1">
                    <a:solidFill>
                      <a:srgbClr val="002060"/>
                    </a:solidFill>
                    <a:latin typeface="楷体" panose="02010609060101010101" pitchFamily="49" charset="-122"/>
                    <a:ea typeface="楷体" panose="02010609060101010101" pitchFamily="49" charset="-122"/>
                  </a:rPr>
                  <a:t>种选择，主食有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𝟒</m:t>
                    </m:r>
                  </m:oMath>
                </a14:m>
                <a:r>
                  <a:rPr lang="zh-CN" altLang="en-US" sz="2000" b="1">
                    <a:solidFill>
                      <a:srgbClr val="002060"/>
                    </a:solidFill>
                    <a:latin typeface="楷体" panose="02010609060101010101" pitchFamily="49" charset="-122"/>
                    <a:ea typeface="楷体" panose="02010609060101010101" pitchFamily="49" charset="-122"/>
                  </a:rPr>
                  <a:t>种选择</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每种搭配方案都包括一肉、一素、一汤和一主食，可能的搭配方案有</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𝟓</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𝟒</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𝟑</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𝟒</m:t>
                    </m:r>
                    <m:r>
                      <a:rPr lang="en-US" altLang="zh-CN" sz="2000" b="1" i="1" smtClean="0">
                        <a:solidFill>
                          <a:srgbClr val="C00000"/>
                        </a:solidFill>
                        <a:latin typeface="Cambria Math" panose="02040503050406030204" pitchFamily="18" charset="0"/>
                        <a:ea typeface="楷体" panose="02010609060101010101" pitchFamily="49" charset="-122"/>
                      </a:rPr>
                      <m:t> = </m:t>
                    </m:r>
                    <m:r>
                      <a:rPr lang="en-US" altLang="zh-CN" sz="2000" b="1" i="1" smtClean="0">
                        <a:solidFill>
                          <a:srgbClr val="C00000"/>
                        </a:solidFill>
                        <a:latin typeface="Cambria Math" panose="02040503050406030204" pitchFamily="18" charset="0"/>
                        <a:ea typeface="楷体" panose="02010609060101010101" pitchFamily="49" charset="-122"/>
                      </a:rPr>
                      <m:t>𝟐𝟒𝟎</m:t>
                    </m:r>
                  </m:oMath>
                </a14:m>
                <a:r>
                  <a:rPr lang="zh-CN" altLang="en-US" sz="2000" b="1">
                    <a:solidFill>
                      <a:srgbClr val="002060"/>
                    </a:solidFill>
                    <a:latin typeface="楷体" panose="02010609060101010101" pitchFamily="49" charset="-122"/>
                    <a:ea typeface="楷体" panose="02010609060101010101" pitchFamily="49" charset="-122"/>
                  </a:rPr>
                  <a:t>个</a:t>
                </a:r>
              </a:p>
            </p:txBody>
          </p:sp>
        </mc:Choice>
        <mc:Fallback xmlns="">
          <p:sp>
            <p:nvSpPr>
              <p:cNvPr id="4" name="文本框 3">
                <a:extLst>
                  <a:ext uri="{FF2B5EF4-FFF2-40B4-BE49-F238E27FC236}">
                    <a16:creationId xmlns:a16="http://schemas.microsoft.com/office/drawing/2014/main" id="{6F60F3C0-A756-486C-BD50-9FADE0C2A5E2}"/>
                  </a:ext>
                </a:extLst>
              </p:cNvPr>
              <p:cNvSpPr txBox="1">
                <a:spLocks noRot="1" noChangeAspect="1" noMove="1" noResize="1" noEditPoints="1" noAdjustHandles="1" noChangeArrowheads="1" noChangeShapeType="1" noTextEdit="1"/>
              </p:cNvSpPr>
              <p:nvPr/>
            </p:nvSpPr>
            <p:spPr>
              <a:xfrm>
                <a:off x="684149" y="4679023"/>
                <a:ext cx="10578101" cy="1384995"/>
              </a:xfrm>
              <a:prstGeom prst="rect">
                <a:avLst/>
              </a:prstGeom>
              <a:blipFill>
                <a:blip r:embed="rId2"/>
                <a:stretch>
                  <a:fillRect l="-519" t="-3084" b="-6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597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计数原理的导入</a:t>
            </a:r>
          </a:p>
        </p:txBody>
      </p:sp>
      <p:sp>
        <p:nvSpPr>
          <p:cNvPr id="2" name="文本框 1">
            <a:extLst>
              <a:ext uri="{FF2B5EF4-FFF2-40B4-BE49-F238E27FC236}">
                <a16:creationId xmlns:a16="http://schemas.microsoft.com/office/drawing/2014/main" id="{49441D66-7039-45CB-AC13-EC4760878563}"/>
              </a:ext>
            </a:extLst>
          </p:cNvPr>
          <p:cNvSpPr txBox="1"/>
          <p:nvPr/>
        </p:nvSpPr>
        <p:spPr>
          <a:xfrm>
            <a:off x="947766" y="1697271"/>
            <a:ext cx="7558726" cy="584775"/>
          </a:xfrm>
          <a:prstGeom prst="rect">
            <a:avLst/>
          </a:prstGeom>
          <a:solidFill>
            <a:schemeClr val="accent4">
              <a:lumMod val="20000"/>
              <a:lumOff val="80000"/>
            </a:schemeClr>
          </a:solidFill>
        </p:spPr>
        <p:txBody>
          <a:bodyPr wrap="square" rtlCol="0">
            <a:spAutoFit/>
          </a:bodyPr>
          <a:lstStyle/>
          <a:p>
            <a:r>
              <a:rPr lang="zh-CN" altLang="en-US" sz="3200" b="1">
                <a:solidFill>
                  <a:schemeClr val="accent2">
                    <a:lumMod val="50000"/>
                  </a:schemeClr>
                </a:solidFill>
              </a:rPr>
              <a:t>如何更严谨地描述加法原理和乘法原理？</a:t>
            </a:r>
          </a:p>
        </p:txBody>
      </p:sp>
      <p:sp>
        <p:nvSpPr>
          <p:cNvPr id="4" name="文本框 3">
            <a:extLst>
              <a:ext uri="{FF2B5EF4-FFF2-40B4-BE49-F238E27FC236}">
                <a16:creationId xmlns:a16="http://schemas.microsoft.com/office/drawing/2014/main" id="{72AEEC07-CEA8-4EA9-9A1C-AF2B8948E8DD}"/>
              </a:ext>
            </a:extLst>
          </p:cNvPr>
          <p:cNvSpPr txBox="1"/>
          <p:nvPr/>
        </p:nvSpPr>
        <p:spPr>
          <a:xfrm>
            <a:off x="947767" y="2901667"/>
            <a:ext cx="9775053" cy="1046440"/>
          </a:xfrm>
          <a:prstGeom prst="rect">
            <a:avLst/>
          </a:prstGeom>
          <a:solidFill>
            <a:schemeClr val="accent5">
              <a:lumMod val="20000"/>
              <a:lumOff val="80000"/>
              <a:alpha val="50000"/>
            </a:schemeClr>
          </a:solidFill>
        </p:spPr>
        <p:txBody>
          <a:bodyPr wrap="square" rtlCol="0">
            <a:spAutoFit/>
          </a:bodyPr>
          <a:lstStyle/>
          <a:p>
            <a:pPr>
              <a:spcBef>
                <a:spcPts val="1200"/>
              </a:spcBef>
              <a:spcAft>
                <a:spcPts val="600"/>
              </a:spcAft>
            </a:pPr>
            <a:r>
              <a:rPr lang="zh-CN" altLang="en-US" sz="2800" b="1">
                <a:solidFill>
                  <a:srgbClr val="002060"/>
                </a:solidFill>
                <a:latin typeface="楷体" panose="02010609060101010101" pitchFamily="49" charset="-122"/>
                <a:ea typeface="楷体" panose="02010609060101010101" pitchFamily="49" charset="-122"/>
              </a:rPr>
              <a:t>组合数学的</a:t>
            </a:r>
            <a:r>
              <a:rPr lang="zh-CN" altLang="en-US" sz="2800" b="1">
                <a:solidFill>
                  <a:srgbClr val="C00000"/>
                </a:solidFill>
                <a:latin typeface="+mn-ea"/>
              </a:rPr>
              <a:t>计数</a:t>
            </a:r>
            <a:r>
              <a:rPr lang="en-US" altLang="zh-CN" sz="2800" b="1">
                <a:solidFill>
                  <a:srgbClr val="002060"/>
                </a:solidFill>
                <a:latin typeface="+mn-ea"/>
              </a:rPr>
              <a:t>(counting)</a:t>
            </a:r>
            <a:r>
              <a:rPr lang="zh-CN" altLang="en-US" sz="2800" b="1">
                <a:solidFill>
                  <a:srgbClr val="002060"/>
                </a:solidFill>
                <a:latin typeface="楷体" panose="02010609060101010101" pitchFamily="49" charset="-122"/>
                <a:ea typeface="楷体" panose="02010609060101010101" pitchFamily="49" charset="-122"/>
              </a:rPr>
              <a:t>是指计算某个有限集合的元素个数</a:t>
            </a:r>
            <a:endParaRPr lang="en-US" altLang="zh-CN" sz="28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1200"/>
              </a:spcAft>
              <a:buFont typeface="Arial" panose="020B0604020202020204" pitchFamily="34" charset="0"/>
              <a:buChar char="•"/>
            </a:pPr>
            <a:r>
              <a:rPr lang="zh-CN" altLang="en-US" sz="2400" b="1">
                <a:solidFill>
                  <a:schemeClr val="accent6">
                    <a:lumMod val="50000"/>
                  </a:schemeClr>
                </a:solidFill>
              </a:rPr>
              <a:t>这个集合给出了按照一定规则或条件对离散事物的安排或配置方法</a:t>
            </a:r>
          </a:p>
        </p:txBody>
      </p:sp>
      <p:sp>
        <p:nvSpPr>
          <p:cNvPr id="6" name="文本框 5">
            <a:extLst>
              <a:ext uri="{FF2B5EF4-FFF2-40B4-BE49-F238E27FC236}">
                <a16:creationId xmlns:a16="http://schemas.microsoft.com/office/drawing/2014/main" id="{4A259DBE-988D-4529-B738-C6F771FAE415}"/>
              </a:ext>
            </a:extLst>
          </p:cNvPr>
          <p:cNvSpPr txBox="1"/>
          <p:nvPr/>
        </p:nvSpPr>
        <p:spPr>
          <a:xfrm>
            <a:off x="947766" y="4837611"/>
            <a:ext cx="10283305" cy="584775"/>
          </a:xfrm>
          <a:prstGeom prst="rect">
            <a:avLst/>
          </a:prstGeom>
          <a:solidFill>
            <a:schemeClr val="accent2">
              <a:lumMod val="20000"/>
              <a:lumOff val="80000"/>
            </a:schemeClr>
          </a:solidFill>
        </p:spPr>
        <p:txBody>
          <a:bodyPr wrap="square" rtlCol="0">
            <a:spAutoFit/>
          </a:bodyPr>
          <a:lstStyle/>
          <a:p>
            <a:r>
              <a:rPr lang="zh-CN" altLang="en-US" sz="3200" b="1">
                <a:solidFill>
                  <a:schemeClr val="accent2">
                    <a:lumMod val="50000"/>
                  </a:schemeClr>
                </a:solidFill>
              </a:rPr>
              <a:t>求解计数问题时应尽量使用集合语言来进行描述与分析！</a:t>
            </a:r>
          </a:p>
        </p:txBody>
      </p:sp>
    </p:spTree>
    <p:extLst>
      <p:ext uri="{BB962C8B-B14F-4D97-AF65-F5344CB8AC3E}">
        <p14:creationId xmlns:p14="http://schemas.microsoft.com/office/powerpoint/2010/main" val="381993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加乘原理</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第二十四讲  组合计数基本原理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/45</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加法原理的集合语言描述</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A2ADD6D-96C9-471D-91DC-A0DA9D87D43E}"/>
                  </a:ext>
                </a:extLst>
              </p:cNvPr>
              <p:cNvSpPr txBox="1"/>
              <p:nvPr/>
            </p:nvSpPr>
            <p:spPr>
              <a:xfrm>
                <a:off x="1385852" y="1523350"/>
                <a:ext cx="9420293" cy="212910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800" b="1">
                    <a:solidFill>
                      <a:srgbClr val="C00000"/>
                    </a:solidFill>
                  </a:rPr>
                  <a:t>加法原理</a:t>
                </a:r>
                <a:r>
                  <a:rPr lang="en-US" altLang="zh-CN" sz="2800" b="1">
                    <a:solidFill>
                      <a:schemeClr val="accent2">
                        <a:lumMod val="50000"/>
                      </a:schemeClr>
                    </a:solidFill>
                  </a:rPr>
                  <a:t>(Addition Principle)</a:t>
                </a:r>
                <a:r>
                  <a:rPr lang="zh-CN" altLang="en-US" sz="2800" b="1">
                    <a:solidFill>
                      <a:schemeClr val="accent2">
                        <a:lumMod val="50000"/>
                      </a:schemeClr>
                    </a:solidFill>
                  </a:rPr>
                  <a:t>，或称为</a:t>
                </a:r>
                <a:r>
                  <a:rPr lang="zh-CN" altLang="en-US" sz="2800" b="1">
                    <a:solidFill>
                      <a:srgbClr val="C00000"/>
                    </a:solidFill>
                  </a:rPr>
                  <a:t>加法法则</a:t>
                </a:r>
                <a:r>
                  <a:rPr lang="en-US" altLang="zh-CN" sz="2800" b="1">
                    <a:solidFill>
                      <a:schemeClr val="accent2">
                        <a:lumMod val="50000"/>
                      </a:schemeClr>
                    </a:solidFill>
                  </a:rPr>
                  <a:t>(sum rule)</a:t>
                </a: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若集合</a:t>
                </a:r>
                <a14:m>
                  <m:oMath xmlns:m="http://schemas.openxmlformats.org/officeDocument/2006/math">
                    <m:r>
                      <a:rPr lang="en-US" altLang="zh-CN" sz="2400" b="1" i="1" smtClean="0">
                        <a:solidFill>
                          <a:srgbClr val="002060"/>
                        </a:solidFill>
                        <a:latin typeface="Cambria Math" panose="02040503050406030204" pitchFamily="18" charset="0"/>
                      </a:rPr>
                      <m:t>𝑺</m:t>
                    </m:r>
                  </m:oMath>
                </a14:m>
                <a:r>
                  <a:rPr lang="zh-CN" altLang="en-US" sz="2400" b="1">
                    <a:solidFill>
                      <a:srgbClr val="002060"/>
                    </a:solidFill>
                    <a:latin typeface="楷体" panose="02010609060101010101" pitchFamily="49" charset="-122"/>
                    <a:ea typeface="楷体" panose="02010609060101010101" pitchFamily="49" charset="-122"/>
                  </a:rPr>
                  <a:t>可被划分为集合族</a:t>
                </a:r>
                <a14:m>
                  <m:oMath xmlns:m="http://schemas.openxmlformats.org/officeDocument/2006/math">
                    <m:r>
                      <a:rPr lang="en-US" altLang="zh-CN" sz="2400" b="1" i="1" smtClean="0">
                        <a:solidFill>
                          <a:srgbClr val="002060"/>
                        </a:solidFill>
                        <a:latin typeface="Cambria Math" panose="02040503050406030204" pitchFamily="18" charset="0"/>
                      </a:rPr>
                      <m:t>𝓕</m:t>
                    </m:r>
                    <m:r>
                      <a:rPr lang="en-US" altLang="zh-CN" sz="2400" b="1" i="1" smtClean="0">
                        <a:solidFill>
                          <a:srgbClr val="002060"/>
                        </a:solidFill>
                        <a:latin typeface="Cambria Math" panose="02040503050406030204" pitchFamily="18" charset="0"/>
                      </a:rPr>
                      <m:t>= </m:t>
                    </m:r>
                    <m:r>
                      <m:rPr>
                        <m:lit/>
                      </m:rPr>
                      <a:rPr lang="en-US" altLang="zh-CN" sz="2400" b="1" i="1" smtClean="0">
                        <a:solidFill>
                          <a:srgbClr val="002060"/>
                        </a:solidFill>
                        <a:latin typeface="Cambria Math" panose="02040503050406030204" pitchFamily="18" charset="0"/>
                      </a:rPr>
                      <m:t>{</m:t>
                    </m:r>
                    <m:sSub>
                      <m:sSubPr>
                        <m:ctrlPr>
                          <a:rPr lang="en-US" altLang="zh-CN" sz="2400" b="1" i="1">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𝑺</m:t>
                        </m:r>
                      </m:e>
                      <m:sub>
                        <m:r>
                          <a:rPr lang="en-US" altLang="zh-CN" sz="2400" b="1" i="1" smtClean="0">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 </m:t>
                    </m:r>
                    <m:sSub>
                      <m:sSubPr>
                        <m:ctrlPr>
                          <a:rPr lang="en-US" altLang="zh-CN" sz="2400" b="1" i="1">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𝑺</m:t>
                        </m:r>
                      </m:e>
                      <m:sub>
                        <m:r>
                          <a:rPr lang="en-US" altLang="zh-CN" sz="2400" b="1" i="1" smtClean="0">
                            <a:solidFill>
                              <a:srgbClr val="002060"/>
                            </a:solidFill>
                            <a:latin typeface="Cambria Math" panose="02040503050406030204" pitchFamily="18" charset="0"/>
                          </a:rPr>
                          <m:t>𝟐</m:t>
                        </m:r>
                      </m:sub>
                    </m:sSub>
                    <m:r>
                      <a:rPr lang="en-US" altLang="zh-CN" sz="2400" b="1" i="1" smtClean="0">
                        <a:solidFill>
                          <a:srgbClr val="002060"/>
                        </a:solidFill>
                        <a:latin typeface="Cambria Math" panose="02040503050406030204" pitchFamily="18" charset="0"/>
                      </a:rPr>
                      <m:t>, ⋯, </m:t>
                    </m:r>
                    <m:sSub>
                      <m:sSubPr>
                        <m:ctrlPr>
                          <a:rPr lang="en-US" altLang="zh-CN" sz="2400" b="1" i="1">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𝑺</m:t>
                        </m:r>
                      </m:e>
                      <m:sub>
                        <m:r>
                          <a:rPr lang="en-US" altLang="zh-CN" sz="2400" b="1" i="1" smtClean="0">
                            <a:solidFill>
                              <a:srgbClr val="002060"/>
                            </a:solidFill>
                            <a:latin typeface="Cambria Math" panose="02040503050406030204" pitchFamily="18" charset="0"/>
                          </a:rPr>
                          <m:t>𝒏</m:t>
                        </m:r>
                        <m:r>
                          <m:rPr>
                            <m:lit/>
                          </m:rPr>
                          <a:rPr lang="en-US" altLang="zh-CN" sz="2400" b="1" i="1" smtClean="0">
                            <a:solidFill>
                              <a:srgbClr val="002060"/>
                            </a:solidFill>
                            <a:latin typeface="Cambria Math" panose="02040503050406030204" pitchFamily="18" charset="0"/>
                          </a:rPr>
                          <m:t>}</m:t>
                        </m:r>
                      </m:sub>
                    </m:sSub>
                  </m:oMath>
                </a14:m>
                <a:r>
                  <a:rPr lang="zh-CN" altLang="en-US" sz="2400" b="1">
                    <a:solidFill>
                      <a:srgbClr val="002060"/>
                    </a:solidFill>
                    <a:latin typeface="楷体" panose="02010609060101010101" pitchFamily="49" charset="-122"/>
                    <a:ea typeface="楷体" panose="02010609060101010101" pitchFamily="49" charset="-122"/>
                  </a:rPr>
                  <a:t>，也即</a:t>
                </a:r>
                <a14:m>
                  <m:oMath xmlns:m="http://schemas.openxmlformats.org/officeDocument/2006/math">
                    <m:r>
                      <a:rPr lang="en-US" altLang="zh-CN" sz="2400" b="1" i="1" smtClean="0">
                        <a:solidFill>
                          <a:srgbClr val="002060"/>
                        </a:solidFill>
                        <a:latin typeface="Cambria Math" panose="02040503050406030204" pitchFamily="18" charset="0"/>
                      </a:rPr>
                      <m:t>𝓕</m:t>
                    </m:r>
                  </m:oMath>
                </a14:m>
                <a:r>
                  <a:rPr lang="zh-CN" altLang="en-US" sz="24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400" b="1" i="1" smtClean="0">
                        <a:solidFill>
                          <a:srgbClr val="002060"/>
                        </a:solidFill>
                        <a:latin typeface="Cambria Math" panose="02040503050406030204" pitchFamily="18" charset="0"/>
                      </a:rPr>
                      <m:t>𝑺</m:t>
                    </m:r>
                  </m:oMath>
                </a14:m>
                <a:r>
                  <a:rPr lang="zh-CN" altLang="en-US" sz="2400" b="1">
                    <a:solidFill>
                      <a:srgbClr val="002060"/>
                    </a:solidFill>
                    <a:latin typeface="楷体" panose="02010609060101010101" pitchFamily="49" charset="-122"/>
                    <a:ea typeface="楷体" panose="02010609060101010101" pitchFamily="49" charset="-122"/>
                  </a:rPr>
                  <a:t>的划分，则</a:t>
                </a:r>
              </a:p>
              <a:p>
                <a:pPr marL="342900" indent="-342900">
                  <a:spcBef>
                    <a:spcPts val="600"/>
                  </a:spcBef>
                  <a:spcAft>
                    <a:spcPts val="600"/>
                  </a:spcAft>
                  <a:buFont typeface="Arial" panose="020B0604020202020204" pitchFamily="34" charset="0"/>
                  <a:buChar char="•"/>
                </a:pP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𝑺</m:t>
                    </m:r>
                  </m:oMath>
                </a14:m>
                <a:r>
                  <a:rPr lang="zh-CN" altLang="en-US" sz="2400" b="1">
                    <a:solidFill>
                      <a:schemeClr val="accent6">
                        <a:lumMod val="50000"/>
                      </a:schemeClr>
                    </a:solidFill>
                  </a:rPr>
                  <a:t>的元素个数是这些集合元素个数之和，即：</a:t>
                </a:r>
                <a:endParaRPr lang="en-US" altLang="zh-CN" sz="2400" b="1">
                  <a:solidFill>
                    <a:schemeClr val="accent6">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𝑺</m:t>
                          </m:r>
                        </m:e>
                      </m:d>
                      <m:r>
                        <a:rPr lang="en-US" altLang="zh-CN" sz="2400" b="1" i="1" smtClean="0">
                          <a:solidFill>
                            <a:schemeClr val="accent2">
                              <a:lumMod val="50000"/>
                            </a:schemeClr>
                          </a:solidFill>
                          <a:latin typeface="Cambria Math" panose="02040503050406030204" pitchFamily="18" charset="0"/>
                        </a:rPr>
                        <m:t>= </m:t>
                      </m:r>
                      <m:d>
                        <m:dPr>
                          <m:begChr m:val="|"/>
                          <m:endChr m:val="|"/>
                          <m:ctrlPr>
                            <a:rPr lang="en-US" altLang="zh-CN" sz="2400" b="1" i="1">
                              <a:solidFill>
                                <a:schemeClr val="accent2">
                                  <a:lumMod val="50000"/>
                                </a:schemeClr>
                              </a:solidFill>
                              <a:latin typeface="Cambria Math" panose="02040503050406030204" pitchFamily="18" charset="0"/>
                            </a:rPr>
                          </m:ctrlPr>
                        </m:dPr>
                        <m:e>
                          <m:sSub>
                            <m:sSubPr>
                              <m:ctrlPr>
                                <a:rPr lang="en-US" altLang="zh-CN" sz="2400" b="1" i="1">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𝑺</m:t>
                              </m:r>
                            </m:e>
                            <m:sub>
                              <m:r>
                                <a:rPr lang="en-US" altLang="zh-CN" sz="2400" b="1" i="1" smtClean="0">
                                  <a:solidFill>
                                    <a:schemeClr val="accent2">
                                      <a:lumMod val="50000"/>
                                    </a:schemeClr>
                                  </a:solidFill>
                                  <a:latin typeface="Cambria Math" panose="02040503050406030204" pitchFamily="18" charset="0"/>
                                </a:rPr>
                                <m:t>𝟏</m:t>
                              </m:r>
                            </m:sub>
                          </m:sSub>
                        </m:e>
                      </m:d>
                      <m:r>
                        <a:rPr lang="en-US" altLang="zh-CN" sz="2400" b="1" i="1" smtClean="0">
                          <a:solidFill>
                            <a:schemeClr val="accent2">
                              <a:lumMod val="50000"/>
                            </a:schemeClr>
                          </a:solidFill>
                          <a:latin typeface="Cambria Math" panose="02040503050406030204" pitchFamily="18" charset="0"/>
                        </a:rPr>
                        <m:t>+ </m:t>
                      </m:r>
                      <m:d>
                        <m:dPr>
                          <m:begChr m:val="|"/>
                          <m:endChr m:val="|"/>
                          <m:ctrlPr>
                            <a:rPr lang="en-US" altLang="zh-CN" sz="2400" b="1" i="1">
                              <a:solidFill>
                                <a:schemeClr val="accent2">
                                  <a:lumMod val="50000"/>
                                </a:schemeClr>
                              </a:solidFill>
                              <a:latin typeface="Cambria Math" panose="02040503050406030204" pitchFamily="18" charset="0"/>
                            </a:rPr>
                          </m:ctrlPr>
                        </m:dPr>
                        <m:e>
                          <m:sSub>
                            <m:sSubPr>
                              <m:ctrlPr>
                                <a:rPr lang="en-US" altLang="zh-CN" sz="2400" b="1" i="1">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𝑺</m:t>
                              </m:r>
                            </m:e>
                            <m:sub>
                              <m:r>
                                <a:rPr lang="en-US" altLang="zh-CN" sz="2400" b="1" i="1" smtClean="0">
                                  <a:solidFill>
                                    <a:schemeClr val="accent2">
                                      <a:lumMod val="50000"/>
                                    </a:schemeClr>
                                  </a:solidFill>
                                  <a:latin typeface="Cambria Math" panose="02040503050406030204" pitchFamily="18" charset="0"/>
                                </a:rPr>
                                <m:t>𝟐</m:t>
                              </m:r>
                            </m:sub>
                          </m:sSub>
                        </m:e>
                      </m:d>
                      <m:r>
                        <a:rPr lang="en-US" altLang="zh-CN" sz="2400" b="1" i="1" smtClean="0">
                          <a:solidFill>
                            <a:schemeClr val="accent2">
                              <a:lumMod val="50000"/>
                            </a:schemeClr>
                          </a:solidFill>
                          <a:latin typeface="Cambria Math" panose="02040503050406030204" pitchFamily="18" charset="0"/>
                        </a:rPr>
                        <m:t>+ ⋯+ </m:t>
                      </m:r>
                      <m:d>
                        <m:dPr>
                          <m:begChr m:val="|"/>
                          <m:endChr m:val="|"/>
                          <m:ctrlPr>
                            <a:rPr lang="en-US" altLang="zh-CN" sz="2400" b="1" i="1">
                              <a:solidFill>
                                <a:schemeClr val="accent2">
                                  <a:lumMod val="50000"/>
                                </a:schemeClr>
                              </a:solidFill>
                              <a:latin typeface="Cambria Math" panose="02040503050406030204" pitchFamily="18" charset="0"/>
                            </a:rPr>
                          </m:ctrlPr>
                        </m:dPr>
                        <m:e>
                          <m:sSub>
                            <m:sSubPr>
                              <m:ctrlPr>
                                <a:rPr lang="en-US" altLang="zh-CN" sz="2400" b="1" i="1">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𝑺</m:t>
                              </m:r>
                            </m:e>
                            <m:sub>
                              <m:r>
                                <a:rPr lang="en-US" altLang="zh-CN" sz="2400" b="1" i="1" smtClean="0">
                                  <a:solidFill>
                                    <a:schemeClr val="accent2">
                                      <a:lumMod val="50000"/>
                                    </a:schemeClr>
                                  </a:solidFill>
                                  <a:latin typeface="Cambria Math" panose="02040503050406030204" pitchFamily="18" charset="0"/>
                                </a:rPr>
                                <m:t>𝒏</m:t>
                              </m:r>
                            </m:sub>
                          </m:sSub>
                        </m:e>
                      </m:d>
                    </m:oMath>
                  </m:oMathPara>
                </a14:m>
                <a:endParaRPr lang="en-US" altLang="zh-CN" sz="2400" b="1"/>
              </a:p>
            </p:txBody>
          </p:sp>
        </mc:Choice>
        <mc:Fallback xmlns="">
          <p:sp>
            <p:nvSpPr>
              <p:cNvPr id="2" name="文本框 1">
                <a:extLst>
                  <a:ext uri="{FF2B5EF4-FFF2-40B4-BE49-F238E27FC236}">
                    <a16:creationId xmlns:a16="http://schemas.microsoft.com/office/drawing/2014/main" id="{1A2ADD6D-96C9-471D-91DC-A0DA9D87D43E}"/>
                  </a:ext>
                </a:extLst>
              </p:cNvPr>
              <p:cNvSpPr txBox="1">
                <a:spLocks noRot="1" noChangeAspect="1" noMove="1" noResize="1" noEditPoints="1" noAdjustHandles="1" noChangeArrowheads="1" noChangeShapeType="1" noTextEdit="1"/>
              </p:cNvSpPr>
              <p:nvPr/>
            </p:nvSpPr>
            <p:spPr>
              <a:xfrm>
                <a:off x="1385852" y="1523350"/>
                <a:ext cx="9420293" cy="2129109"/>
              </a:xfrm>
              <a:prstGeom prst="rect">
                <a:avLst/>
              </a:prstGeom>
              <a:blipFill>
                <a:blip r:embed="rId2"/>
                <a:stretch>
                  <a:fillRect l="-970" t="-3438" r="-6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3ACE8C0-882B-4CC9-8E15-52A3C03C10C7}"/>
              </a:ext>
            </a:extLst>
          </p:cNvPr>
          <p:cNvSpPr txBox="1"/>
          <p:nvPr/>
        </p:nvSpPr>
        <p:spPr>
          <a:xfrm>
            <a:off x="1226873" y="4168807"/>
            <a:ext cx="9738252" cy="1569660"/>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800" b="1">
                <a:solidFill>
                  <a:schemeClr val="accent2">
                    <a:lumMod val="50000"/>
                  </a:schemeClr>
                </a:solidFill>
              </a:rPr>
              <a:t>加法原理体现计数时的</a:t>
            </a:r>
            <a:r>
              <a:rPr lang="zh-CN" altLang="en-US" sz="2800" b="1">
                <a:solidFill>
                  <a:srgbClr val="C00000"/>
                </a:solidFill>
              </a:rPr>
              <a:t>分类思维</a:t>
            </a:r>
            <a:r>
              <a:rPr lang="zh-CN" altLang="en-US" sz="2800" b="1">
                <a:solidFill>
                  <a:schemeClr val="accent2">
                    <a:lumMod val="50000"/>
                  </a:schemeClr>
                </a:solidFill>
              </a:rPr>
              <a:t>方式</a:t>
            </a:r>
            <a:endParaRPr lang="en-US" altLang="zh-CN" sz="2800" b="1">
              <a:solidFill>
                <a:schemeClr val="accent2">
                  <a:lumMod val="50000"/>
                </a:schemeClr>
              </a:solidFill>
            </a:endParaRP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应用加法原理的关键在于，基于</a:t>
            </a:r>
            <a:r>
              <a:rPr lang="zh-CN" altLang="en-US" sz="2400" b="1">
                <a:solidFill>
                  <a:srgbClr val="0000FF"/>
                </a:solidFill>
                <a:latin typeface="+mn-ea"/>
              </a:rPr>
              <a:t>不重复</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0000FF"/>
                </a:solidFill>
                <a:latin typeface="+mn-ea"/>
              </a:rPr>
              <a:t>不遗漏</a:t>
            </a:r>
            <a:r>
              <a:rPr lang="zh-CN" altLang="en-US" sz="2400" b="1">
                <a:solidFill>
                  <a:srgbClr val="002060"/>
                </a:solidFill>
                <a:latin typeface="楷体" panose="02010609060101010101" pitchFamily="49" charset="-122"/>
                <a:ea typeface="楷体" panose="02010609060101010101" pitchFamily="49" charset="-122"/>
              </a:rPr>
              <a:t>的原则确定分类的标准</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使得任意两个类没有重复元素，且每个元素都被分到某个类</a:t>
            </a:r>
          </a:p>
        </p:txBody>
      </p:sp>
    </p:spTree>
    <p:extLst>
      <p:ext uri="{BB962C8B-B14F-4D97-AF65-F5344CB8AC3E}">
        <p14:creationId xmlns:p14="http://schemas.microsoft.com/office/powerpoint/2010/main" val="34907104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1798</TotalTime>
  <Words>7701</Words>
  <Application>Microsoft Office PowerPoint</Application>
  <PresentationFormat>宽屏</PresentationFormat>
  <Paragraphs>682</Paragraphs>
  <Slides>46</Slides>
  <Notes>0</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46</vt:i4>
      </vt:variant>
    </vt:vector>
  </HeadingPairs>
  <TitlesOfParts>
    <vt:vector size="54" baseType="lpstr">
      <vt:lpstr>等线</vt:lpstr>
      <vt:lpstr>等线 Light</vt:lpstr>
      <vt:lpstr>仿宋</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97</cp:revision>
  <dcterms:created xsi:type="dcterms:W3CDTF">2022-01-01T06:39:40Z</dcterms:created>
  <dcterms:modified xsi:type="dcterms:W3CDTF">2022-05-17T04:42:32Z</dcterms:modified>
</cp:coreProperties>
</file>