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83" r:id="rId5"/>
    <p:sldId id="287" r:id="rId6"/>
    <p:sldId id="281" r:id="rId7"/>
    <p:sldId id="261" r:id="rId8"/>
    <p:sldId id="288" r:id="rId9"/>
    <p:sldId id="289" r:id="rId10"/>
    <p:sldId id="290" r:id="rId11"/>
    <p:sldId id="291" r:id="rId12"/>
    <p:sldId id="292" r:id="rId13"/>
    <p:sldId id="294" r:id="rId14"/>
    <p:sldId id="293" r:id="rId15"/>
    <p:sldId id="296" r:id="rId16"/>
    <p:sldId id="295" r:id="rId17"/>
    <p:sldId id="284" r:id="rId18"/>
    <p:sldId id="282" r:id="rId19"/>
    <p:sldId id="260" r:id="rId20"/>
    <p:sldId id="285" r:id="rId21"/>
    <p:sldId id="297" r:id="rId22"/>
    <p:sldId id="298" r:id="rId23"/>
    <p:sldId id="300" r:id="rId24"/>
    <p:sldId id="301" r:id="rId25"/>
    <p:sldId id="303" r:id="rId26"/>
    <p:sldId id="302" r:id="rId27"/>
    <p:sldId id="272" r:id="rId28"/>
    <p:sldId id="280" r:id="rId29"/>
    <p:sldId id="26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7EC"/>
    <a:srgbClr val="FFFFCC"/>
    <a:srgbClr val="FFFFFF"/>
    <a:srgbClr val="E5EFE5"/>
    <a:srgbClr val="0000FF"/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1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5C966-37BD-47D9-B990-1A6A1FE5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D9C34-EDDD-43FE-AA35-963FFD1F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C7551-9C6F-433E-BFE6-8AEE56E5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B5C2D-712F-4BD8-8984-2E37A2E7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68131-A3B7-4C5E-B375-3F29F68D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9BE9-63C1-4F8E-844D-93871FFA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754CE-AA03-4C5D-9359-E7AE5A11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152E5-B11B-4F5B-8551-6267E7C8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F89DB-DECC-4D63-BF05-24260613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E0C33-663E-4115-AC5B-2C232244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AE2C3-9AE9-49EA-B7E2-12F63A48C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F4C53-4136-4531-A949-086F434A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155AA-9A48-44A9-BF3D-A07C5FFC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CA7E8-2754-4253-BF45-4E276321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F171A-2876-4457-86B9-F066CC51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472E-5B0D-4E91-BB50-ECBA94C2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77F74-E5FC-4615-B7E8-20F6A6DB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970FA-6208-41BC-9952-B73C8408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E956F-7F1A-45B2-B0A8-4B3F89E0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7906B-5520-4C03-AF06-04CC1D32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F85A-8626-4377-9B95-C3BCE689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CC3ED-9C63-44ED-B9B0-6DEF5888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6DFFE-3901-49AD-A23B-DAADBF81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A56A1-C10E-4508-8423-482B54B9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F4EA9-AE40-466B-8BBA-D73061D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4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0194D-B1A6-423E-8567-1D4773B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5B8A5-9958-4755-8578-AB3E7F5EA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5FEEF-9B48-4FEF-B214-814D954FB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78CEB-CAC4-44A7-BF8C-619E5F63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4D173-9554-4FD1-934F-E0560855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20FE5-6E21-40AD-B421-66883AE5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7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D51D-48AE-4549-AF1D-56C75AC8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13486-A6B7-4936-82B0-E10BDB21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DFA65-5C0E-4252-8C9B-B90DD4CC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E4F45-9135-423B-8512-3D3B66E05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069E3F-B963-45F3-91B6-D205A1191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1007C-6C31-4736-97F0-D4F386B5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D96F3D-805F-4F39-B2E8-793DA215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010EE-B88E-45E1-9D23-68338C37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2ADC8-2060-472F-B376-EF7735FF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03157-24D5-4CF4-A9B9-8E1585E3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58797F-EEA8-48BE-8B26-A4DEC089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CEC0BF-A5F1-4329-A69F-A2E97F2F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2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962F89-7924-4C29-8A36-A187864F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BF266C-AFEF-45A5-849E-297FB204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EA0BA-3C3D-49EE-9CDB-87DE9AE7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FB4FE-648E-4EF3-8D1A-8E1FB94A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48A91-18A2-4585-8FDF-BAE04178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5E1E5-EFFB-4FD1-8582-04C87F68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D2070-3C57-4261-8F23-7139B000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315EF-988A-4D48-94A2-7B85AA02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DAB40-17E3-4D3D-9132-0FEDD2CC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1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BA4F2-A211-43F3-B4AE-5D35DBC7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7303EC-6B14-4714-9E94-FD36DED89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D91FB-F948-4784-92D1-13CA77D9C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4118E-4303-4C16-BA52-67E49781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F793C-DBEE-4D2E-B22D-70585B8F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8868A-A114-4C16-9D0F-1CAA6680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7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68106-C205-436E-8C0C-8BAB4B7B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1F50B-DF05-43A7-9B36-B803C2B8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B4F8B-AC06-4B25-80DD-3BAF3D822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2022/5/24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4677A-6874-4B15-ACA7-822132D65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CA72A-3BD7-4EBD-84CD-DBC722C3C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mooc1-1.chaoxing.com/course/21627373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405812" y="1185233"/>
            <a:ext cx="9393993" cy="889686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>
                <a:latin typeface="仿宋" panose="02010609060101010101" pitchFamily="49" charset="-122"/>
                <a:ea typeface="仿宋" panose="02010609060101010101" pitchFamily="49" charset="-122"/>
              </a:rPr>
              <a:t>第二十五讲</a:t>
            </a:r>
            <a:r>
              <a:rPr lang="en-US" altLang="zh-CN" sz="48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4800" b="1">
                <a:latin typeface="仿宋" panose="02010609060101010101" pitchFamily="49" charset="-122"/>
                <a:ea typeface="仿宋" panose="02010609060101010101" pitchFamily="49" charset="-122"/>
              </a:rPr>
              <a:t>排列组合基础知识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4372231" y="2549433"/>
            <a:ext cx="344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李绿周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3608174" y="3600682"/>
            <a:ext cx="517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4843849" y="4559643"/>
            <a:ext cx="286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705232" y="5288692"/>
            <a:ext cx="9094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hlinkClick r:id="rId2"/>
              </a:rPr>
              <a:t>https://mooc1-1.chaoxing.com/course/216273730.html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lilvzh@mail.sysu.edu.cn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49" y="3112777"/>
            <a:ext cx="1766582" cy="15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组合与组合数的基本性质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组合数的计算公式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BD0C31A-1F5B-429F-AF92-E1581A88255F}"/>
                  </a:ext>
                </a:extLst>
              </p:cNvPr>
              <p:cNvSpPr txBox="1"/>
              <p:nvPr/>
            </p:nvSpPr>
            <p:spPr>
              <a:xfrm>
                <a:off x="5275212" y="1277288"/>
                <a:ext cx="5844493" cy="25138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组合数计算公式的证明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利用组合证明方法证明</a:t>
                </a: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</m:e>
                    </m:d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𝒏</m:t>
                            </m:r>
                            <m:r>
                              <a:rPr lang="en-US" altLang="zh-CN" sz="2000" b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 </m:t>
                            </m:r>
                            <m:r>
                              <a:rPr lang="en-US" altLang="zh-CN" sz="2000" b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𝒓</m:t>
                            </m:r>
                          </m:e>
                        </m:d>
                      </m:num>
                      <m:den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𝒓</m:t>
                            </m:r>
                            <m:r>
                              <a:rPr lang="en-US" altLang="zh-CN" sz="2000" b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 </m:t>
                            </m:r>
                            <m:r>
                              <a:rPr lang="en-US" altLang="zh-CN" sz="2000" b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𝒓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3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利用递推式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  <m:r>
                          <a:rPr lang="en-US" altLang="zh-CN" sz="2000" b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000" b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2000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2000" b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  <m:r>
                          <a:rPr lang="en-US" altLang="zh-CN" sz="2000" b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000" b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000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2000" b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000" b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</m:e>
                    </m:d>
                    <m:r>
                      <a:rPr lang="en-US" altLang="zh-CN" sz="2000" b="1" spc="-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2000" b="1" i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2000" b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spc="-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，用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数学归纳法证明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𝑷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对任意自然数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成立</a:t>
                </a:r>
              </a:p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zh-CN" altLang="en-US" sz="2000" b="1" i="0">
                    <a:solidFill>
                      <a:schemeClr val="accent2">
                        <a:lumMod val="50000"/>
                      </a:schemeClr>
                    </a:solidFill>
                    <a:latin typeface="+mj-lt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altLang="zh-CN" sz="20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b="1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BD0C31A-1F5B-429F-AF92-E1581A882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212" y="1277288"/>
                <a:ext cx="5844493" cy="2513893"/>
              </a:xfrm>
              <a:prstGeom prst="rect">
                <a:avLst/>
              </a:prstGeom>
              <a:blipFill>
                <a:blip r:embed="rId2"/>
                <a:stretch>
                  <a:fillRect l="-938" t="-1699" r="-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F878C70-0667-42BE-812D-00F64A1E49A5}"/>
              </a:ext>
            </a:extLst>
          </p:cNvPr>
          <p:cNvSpPr txBox="1"/>
          <p:nvPr/>
        </p:nvSpPr>
        <p:spPr>
          <a:xfrm>
            <a:off x="905749" y="4167985"/>
            <a:ext cx="10380499" cy="17851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使用数学归纳法，或利用组合数计算公式的证明是组合等式的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代数证明</a:t>
            </a:r>
            <a:r>
              <a:rPr lang="en-US" altLang="zh-CN" sz="2000" b="1" dirty="0">
                <a:solidFill>
                  <a:srgbClr val="002060"/>
                </a:solidFill>
                <a:latin typeface="+mn-ea"/>
              </a:rPr>
              <a:t>(algebraic proof)</a:t>
            </a:r>
            <a:endParaRPr lang="zh-CN" altLang="en-US" sz="2000" b="1" dirty="0">
              <a:solidFill>
                <a:srgbClr val="002060"/>
              </a:solidFill>
              <a:latin typeface="+mn-ea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组合等式的代数证明比较严谨，但通常比较繁琐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组合等式的组合证明通常需要一定技巧才能找到</a:t>
            </a:r>
            <a:r>
              <a:rPr lang="zh-CN" altLang="en-US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等式的合适解释</a:t>
            </a:r>
            <a:endParaRPr lang="en-US" altLang="zh-CN" sz="2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由于基于具体的解释，组合证明在数学上没那么严谨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12132A-83C6-49FA-91F4-665B378B7C9A}"/>
              </a:ext>
            </a:extLst>
          </p:cNvPr>
          <p:cNvGrpSpPr/>
          <p:nvPr/>
        </p:nvGrpSpPr>
        <p:grpSpPr>
          <a:xfrm>
            <a:off x="1072294" y="1260919"/>
            <a:ext cx="3833000" cy="2558713"/>
            <a:chOff x="1302754" y="1250268"/>
            <a:chExt cx="3723335" cy="2558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2D141D43-DADE-4FE3-8AD7-01E2514074B2}"/>
                    </a:ext>
                  </a:extLst>
                </p:cNvPr>
                <p:cNvSpPr txBox="1"/>
                <p:nvPr/>
              </p:nvSpPr>
              <p:spPr>
                <a:xfrm>
                  <a:off x="1302755" y="1250268"/>
                  <a:ext cx="3723334" cy="169693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rgbClr val="C00000"/>
                      </a:solidFill>
                    </a:rPr>
                    <a:t>组合数计算公式</a:t>
                  </a:r>
                  <a:endParaRPr lang="en-US" altLang="zh-CN" sz="2400" b="1">
                    <a:solidFill>
                      <a:srgbClr val="C00000"/>
                    </a:solidFill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对任意自然数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</a:t>
                  </a:r>
                  <a:endPara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2D141D43-DADE-4FE3-8AD7-01E2514074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755" y="1250268"/>
                  <a:ext cx="3723334" cy="1696939"/>
                </a:xfrm>
                <a:prstGeom prst="rect">
                  <a:avLst/>
                </a:prstGeom>
                <a:blipFill>
                  <a:blip r:embed="rId3"/>
                  <a:stretch>
                    <a:fillRect l="-1749" t="-25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53B3C02-B633-41C7-99F8-DECFC4B9F198}"/>
                    </a:ext>
                  </a:extLst>
                </p:cNvPr>
                <p:cNvSpPr txBox="1"/>
                <p:nvPr/>
              </p:nvSpPr>
              <p:spPr>
                <a:xfrm>
                  <a:off x="1302754" y="2947207"/>
                  <a:ext cx="3723335" cy="86177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2000" b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𝒓</m:t>
                      </m:r>
                      <m:r>
                        <a:rPr lang="en-US" altLang="zh-CN" sz="2000" b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&gt;</m:t>
                      </m:r>
                      <m:r>
                        <a:rPr lang="en-US" altLang="zh-CN" sz="2000" b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𝒏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时，总有</a:t>
                  </a:r>
                  <a14:m>
                    <m:oMath xmlns:m="http://schemas.openxmlformats.org/officeDocument/2006/math">
                      <m:r>
                        <a:rPr lang="en-US" altLang="zh-CN" sz="2000" b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𝑪</m:t>
                      </m:r>
                      <m:r>
                        <a:rPr lang="en-US" altLang="zh-CN" sz="2000" b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2000" b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𝒏</m:t>
                      </m:r>
                      <m:r>
                        <a:rPr lang="en-US" altLang="zh-CN" sz="2000" b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𝒓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)=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𝟎</m:t>
                      </m:r>
                    </m:oMath>
                  </a14:m>
                  <a:endPara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注意，</a:t>
                  </a:r>
                  <a14:m>
                    <m:oMath xmlns:m="http://schemas.openxmlformats.org/officeDocument/2006/math">
                      <m:r>
                        <a:rPr lang="en-US" altLang="zh-CN" sz="2000" b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𝑪</m:t>
                      </m:r>
                      <m:r>
                        <a:rPr lang="en-US" altLang="zh-CN" sz="20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20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𝒏</m:t>
                      </m:r>
                      <m:r>
                        <a:rPr lang="en-US" altLang="zh-CN" sz="20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20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𝟎</m:t>
                      </m:r>
                      <m:r>
                        <a:rPr lang="en-US" altLang="zh-CN" sz="20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)=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𝑪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𝒏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𝒏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)=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</m:t>
                      </m:r>
                    </m:oMath>
                  </a14:m>
                  <a:endPara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53B3C02-B633-41C7-99F8-DECFC4B9F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2754" y="2947207"/>
                  <a:ext cx="3723335" cy="861774"/>
                </a:xfrm>
                <a:prstGeom prst="rect">
                  <a:avLst/>
                </a:prstGeom>
                <a:blipFill>
                  <a:blip r:embed="rId4"/>
                  <a:stretch>
                    <a:fillRect l="-1431" t="-4930" b="-10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081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组合与组合数的基本性质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组合计数问题求解举例（一）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1EC00C6-4BA0-46FA-9F70-1A12024426C3}"/>
              </a:ext>
            </a:extLst>
          </p:cNvPr>
          <p:cNvGrpSpPr/>
          <p:nvPr/>
        </p:nvGrpSpPr>
        <p:grpSpPr>
          <a:xfrm>
            <a:off x="849163" y="1366889"/>
            <a:ext cx="10493672" cy="4571141"/>
            <a:chOff x="1117234" y="1440670"/>
            <a:chExt cx="10493672" cy="457114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2922EAA-025D-40D5-9FFB-B5580535EF15}"/>
                </a:ext>
              </a:extLst>
            </p:cNvPr>
            <p:cNvSpPr/>
            <p:nvPr/>
          </p:nvSpPr>
          <p:spPr>
            <a:xfrm>
              <a:off x="5236420" y="1888006"/>
              <a:ext cx="6374486" cy="2328759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D8D3E3FE-3567-4257-949B-243FB7FBE0D7}"/>
                    </a:ext>
                  </a:extLst>
                </p:cNvPr>
                <p:cNvSpPr txBox="1"/>
                <p:nvPr/>
              </p:nvSpPr>
              <p:spPr>
                <a:xfrm>
                  <a:off x="1117234" y="1440670"/>
                  <a:ext cx="3880525" cy="261610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在长度为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𝟏𝟎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的二进制串中</a:t>
                  </a:r>
                </a:p>
                <a:p>
                  <a:pPr lvl="1"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(1)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有多少串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恰好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含有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3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个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？</a:t>
                  </a:r>
                </a:p>
                <a:p>
                  <a:pPr lvl="1"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(2)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有多少串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至少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含有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3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个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？</a:t>
                  </a:r>
                </a:p>
                <a:p>
                  <a:pPr lvl="1"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(3)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有多少串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至多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含有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3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个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？</a:t>
                  </a:r>
                </a:p>
                <a:p>
                  <a:pPr lvl="1">
                    <a:spcBef>
                      <a:spcPts val="600"/>
                    </a:spcBef>
                    <a:spcAft>
                      <a:spcPts val="1200"/>
                    </a:spcAft>
                  </a:pP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(4)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有多少串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比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0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多？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D8D3E3FE-3567-4257-949B-243FB7FBE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34" y="1440670"/>
                  <a:ext cx="3880525" cy="2616101"/>
                </a:xfrm>
                <a:prstGeom prst="rect">
                  <a:avLst/>
                </a:prstGeom>
                <a:blipFill>
                  <a:blip r:embed="rId2"/>
                  <a:stretch>
                    <a:fillRect l="-2355" t="-2564" r="-1099" b="-3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7DCA937-8BBC-417E-BCF5-0FB073AF63E3}"/>
                    </a:ext>
                  </a:extLst>
                </p:cNvPr>
                <p:cNvSpPr txBox="1"/>
                <p:nvPr/>
              </p:nvSpPr>
              <p:spPr>
                <a:xfrm>
                  <a:off x="1837570" y="4626816"/>
                  <a:ext cx="9052998" cy="138499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运用</a:t>
                  </a:r>
                  <a:r>
                    <a:rPr lang="zh-CN" altLang="en-US" sz="2400" b="1">
                      <a:solidFill>
                        <a:srgbClr val="C00000"/>
                      </a:solidFill>
                    </a:rPr>
                    <a:t>公理化</a:t>
                  </a:r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意识，抽取其中的</a:t>
                  </a:r>
                  <a:r>
                    <a:rPr lang="zh-CN" altLang="en-US" sz="2400" b="1">
                      <a:solidFill>
                        <a:srgbClr val="C00000"/>
                      </a:solidFill>
                    </a:rPr>
                    <a:t>最基本问题</a:t>
                  </a: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rgbClr val="C00000"/>
                      </a:solidFill>
                      <a:latin typeface="+mn-ea"/>
                    </a:rPr>
                    <a:t>最基本问题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：长度为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的二进制串，有多少恰好含有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𝒌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？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一般化：长度为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的二进制串，有多少恰好含有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个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？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</m:oMath>
                  </a14:m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 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计数公式：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a14:m>
                  <a:endParaRPr lang="en-US" altLang="zh-CN" sz="2000" b="1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7DCA937-8BBC-417E-BCF5-0FB073AF6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570" y="4626816"/>
                  <a:ext cx="9052998" cy="1384995"/>
                </a:xfrm>
                <a:prstGeom prst="rect">
                  <a:avLst/>
                </a:prstGeom>
                <a:blipFill>
                  <a:blip r:embed="rId3"/>
                  <a:stretch>
                    <a:fillRect l="-673" t="-3084" b="-7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73982B9-D35B-4775-8606-BD35B03BCB96}"/>
                    </a:ext>
                  </a:extLst>
                </p:cNvPr>
                <p:cNvSpPr txBox="1"/>
                <p:nvPr/>
              </p:nvSpPr>
              <p:spPr>
                <a:xfrm>
                  <a:off x="5432674" y="2121545"/>
                  <a:ext cx="968126" cy="276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73982B9-D35B-4775-8606-BD35B03BC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674" y="2121545"/>
                  <a:ext cx="9681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176" t="-2222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DFAEB3A-9C3E-4D56-AF35-D9CC53838393}"/>
                </a:ext>
              </a:extLst>
            </p:cNvPr>
            <p:cNvSpPr txBox="1"/>
            <p:nvPr/>
          </p:nvSpPr>
          <p:spPr>
            <a:xfrm>
              <a:off x="9410425" y="2498612"/>
              <a:ext cx="2012998" cy="553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所有串减去恰好含有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0, 1, 2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个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的串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805ABBE-ED99-4343-852C-5AD1E0E900F9}"/>
                    </a:ext>
                  </a:extLst>
                </p:cNvPr>
                <p:cNvSpPr txBox="1"/>
                <p:nvPr/>
              </p:nvSpPr>
              <p:spPr>
                <a:xfrm>
                  <a:off x="5432674" y="2634002"/>
                  <a:ext cx="3349513" cy="28321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oMath>
                    </m:oMathPara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805ABBE-ED99-4343-852C-5AD1E0E900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674" y="2634002"/>
                  <a:ext cx="3349513" cy="283219"/>
                </a:xfrm>
                <a:prstGeom prst="rect">
                  <a:avLst/>
                </a:prstGeom>
                <a:blipFill>
                  <a:blip r:embed="rId5"/>
                  <a:stretch>
                    <a:fillRect l="-2364" t="-4348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B2171AB-6379-4D7F-83B9-B0FB4A721844}"/>
                </a:ext>
              </a:extLst>
            </p:cNvPr>
            <p:cNvSpPr txBox="1"/>
            <p:nvPr/>
          </p:nvSpPr>
          <p:spPr>
            <a:xfrm>
              <a:off x="9410425" y="3163947"/>
              <a:ext cx="2134697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含有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0,1,2,3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个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的串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2F2AD8F-125C-47C0-91E8-00B38E8AFAB5}"/>
                    </a:ext>
                  </a:extLst>
                </p:cNvPr>
                <p:cNvSpPr txBox="1"/>
                <p:nvPr/>
              </p:nvSpPr>
              <p:spPr>
                <a:xfrm>
                  <a:off x="5432674" y="3163947"/>
                  <a:ext cx="3724483" cy="276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oMath>
                    </m:oMathPara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2F2AD8F-125C-47C0-91E8-00B38E8AF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674" y="3163947"/>
                  <a:ext cx="372448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28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38AA558-F10A-4A10-A39F-702B3AE9D4B7}"/>
                </a:ext>
              </a:extLst>
            </p:cNvPr>
            <p:cNvSpPr txBox="1"/>
            <p:nvPr/>
          </p:nvSpPr>
          <p:spPr>
            <a:xfrm>
              <a:off x="9410425" y="3588013"/>
              <a:ext cx="1664341" cy="553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含有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6,7,8,9,10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个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的串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1C78814-8BDA-4E2F-98F6-CCFD1CDB07DD}"/>
                    </a:ext>
                  </a:extLst>
                </p:cNvPr>
                <p:cNvSpPr txBox="1"/>
                <p:nvPr/>
              </p:nvSpPr>
              <p:spPr>
                <a:xfrm>
                  <a:off x="5432674" y="3594361"/>
                  <a:ext cx="2803504" cy="54765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</m:d>
                      </m:oMath>
                    </m:oMathPara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1C78814-8BDA-4E2F-98F6-CCFD1CDB0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674" y="3594361"/>
                  <a:ext cx="2803504" cy="547650"/>
                </a:xfrm>
                <a:prstGeom prst="rect">
                  <a:avLst/>
                </a:prstGeom>
                <a:blipFill>
                  <a:blip r:embed="rId7"/>
                  <a:stretch>
                    <a:fillRect l="-2826" b="-33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A1D199E-5FFF-4B86-AA23-A74BECCA9986}"/>
                </a:ext>
              </a:extLst>
            </p:cNvPr>
            <p:cNvCxnSpPr>
              <a:endCxn id="4" idx="1"/>
            </p:cNvCxnSpPr>
            <p:nvPr/>
          </p:nvCxnSpPr>
          <p:spPr>
            <a:xfrm>
              <a:off x="4782509" y="2248935"/>
              <a:ext cx="650165" cy="1111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D6F12FC-A2B2-46B6-A513-9F11A101709E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4782509" y="2775612"/>
              <a:ext cx="650165" cy="706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ABE826A-7482-43E8-93B0-BBAA3A3FAB8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4782509" y="3294289"/>
              <a:ext cx="650165" cy="8158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014EE04-86CB-44F7-8FD5-3727E43946BF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4150981" y="3865857"/>
              <a:ext cx="1281693" cy="2329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F525008-2D1B-4660-8EF8-340383AE6D92}"/>
                </a:ext>
              </a:extLst>
            </p:cNvPr>
            <p:cNvCxnSpPr>
              <a:stCxn id="6" idx="1"/>
              <a:endCxn id="12" idx="3"/>
            </p:cNvCxnSpPr>
            <p:nvPr/>
          </p:nvCxnSpPr>
          <p:spPr>
            <a:xfrm flipH="1">
              <a:off x="8782187" y="2775611"/>
              <a:ext cx="628238" cy="1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7547D95-A2AB-447C-9468-4C1AC4B6C9E3}"/>
                </a:ext>
              </a:extLst>
            </p:cNvPr>
            <p:cNvCxnSpPr>
              <a:stCxn id="13" idx="1"/>
              <a:endCxn id="14" idx="3"/>
            </p:cNvCxnSpPr>
            <p:nvPr/>
          </p:nvCxnSpPr>
          <p:spPr>
            <a:xfrm flipH="1">
              <a:off x="9157157" y="3302447"/>
              <a:ext cx="25326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D38CC3F-EFC3-41BC-9D32-7AB7B1D5F65E}"/>
                </a:ext>
              </a:extLst>
            </p:cNvPr>
            <p:cNvCxnSpPr>
              <a:stCxn id="15" idx="1"/>
              <a:endCxn id="18" idx="3"/>
            </p:cNvCxnSpPr>
            <p:nvPr/>
          </p:nvCxnSpPr>
          <p:spPr>
            <a:xfrm flipH="1">
              <a:off x="8236178" y="3865012"/>
              <a:ext cx="1174247" cy="3174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箭头: 下 40">
              <a:extLst>
                <a:ext uri="{FF2B5EF4-FFF2-40B4-BE49-F238E27FC236}">
                  <a16:creationId xmlns:a16="http://schemas.microsoft.com/office/drawing/2014/main" id="{48149DCD-99F3-45E2-93C0-33C756BFE0B9}"/>
                </a:ext>
              </a:extLst>
            </p:cNvPr>
            <p:cNvSpPr/>
            <p:nvPr/>
          </p:nvSpPr>
          <p:spPr>
            <a:xfrm>
              <a:off x="3001951" y="4056771"/>
              <a:ext cx="92098" cy="5700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上 41">
              <a:extLst>
                <a:ext uri="{FF2B5EF4-FFF2-40B4-BE49-F238E27FC236}">
                  <a16:creationId xmlns:a16="http://schemas.microsoft.com/office/drawing/2014/main" id="{1726DE7D-4CDB-4673-B0FE-67C4432C0CA0}"/>
                </a:ext>
              </a:extLst>
            </p:cNvPr>
            <p:cNvSpPr/>
            <p:nvPr/>
          </p:nvSpPr>
          <p:spPr>
            <a:xfrm>
              <a:off x="8390771" y="4216765"/>
              <a:ext cx="92098" cy="40687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3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组合与组合数的基本性质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组合计数问题求解举例（二）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380D188-C36E-44D1-9EF8-DD8586108481}"/>
                  </a:ext>
                </a:extLst>
              </p:cNvPr>
              <p:cNvSpPr txBox="1"/>
              <p:nvPr/>
            </p:nvSpPr>
            <p:spPr>
              <a:xfrm>
                <a:off x="953869" y="4695986"/>
                <a:ext cx="10284259" cy="13849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运用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公理化</a:t>
                </a: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意识，抽取其中的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最基本问题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最基本问题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名男生中推选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位，且从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名女生中推选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位担任干部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名男生推选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位，且从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位女生推选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位干部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计数公式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endParaRPr lang="en-US" altLang="zh-CN" sz="2000" b="1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380D188-C36E-44D1-9EF8-DD8586108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69" y="4695986"/>
                <a:ext cx="10284259" cy="1384995"/>
              </a:xfrm>
              <a:prstGeom prst="rect">
                <a:avLst/>
              </a:prstGeom>
              <a:blipFill>
                <a:blip r:embed="rId2"/>
                <a:stretch>
                  <a:fillRect l="-592" t="-3070"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00096C52-6247-4493-BB14-CF0CED921DA6}"/>
              </a:ext>
            </a:extLst>
          </p:cNvPr>
          <p:cNvGrpSpPr/>
          <p:nvPr/>
        </p:nvGrpSpPr>
        <p:grpSpPr>
          <a:xfrm>
            <a:off x="532852" y="1288817"/>
            <a:ext cx="11126292" cy="3125301"/>
            <a:chOff x="741173" y="1334866"/>
            <a:chExt cx="11126292" cy="312530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903A089-E43E-4668-9669-1923D8F095EB}"/>
                </a:ext>
              </a:extLst>
            </p:cNvPr>
            <p:cNvSpPr/>
            <p:nvPr/>
          </p:nvSpPr>
          <p:spPr>
            <a:xfrm>
              <a:off x="5532450" y="2216927"/>
              <a:ext cx="6335015" cy="224324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D42A72A-99DF-4A58-9B21-1BB8D6931A31}"/>
                    </a:ext>
                  </a:extLst>
                </p:cNvPr>
                <p:cNvSpPr txBox="1"/>
                <p:nvPr/>
              </p:nvSpPr>
              <p:spPr>
                <a:xfrm>
                  <a:off x="741173" y="1334866"/>
                  <a:ext cx="4495247" cy="304628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8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计算机学院准备从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𝟖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名男生和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𝟖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名女生中推选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𝟓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位学生担任学生会干部</a:t>
                  </a:r>
                </a:p>
                <a:p>
                  <a:pPr marL="457200" indent="-457200">
                    <a:lnSpc>
                      <a:spcPts val="28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请问有多少种推选方法？</a:t>
                  </a:r>
                </a:p>
                <a:p>
                  <a:pPr marL="457200" indent="-457200">
                    <a:lnSpc>
                      <a:spcPts val="28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如果希望男生和女生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都至少有一名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学生又有多少种推选方法？</a:t>
                  </a:r>
                </a:p>
                <a:p>
                  <a:pPr marL="457200" indent="-457200">
                    <a:lnSpc>
                      <a:spcPts val="28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如果希望男生和女生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都至少有两名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学生又有多少种推选方法？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AD42A72A-99DF-4A58-9B21-1BB8D6931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73" y="1334866"/>
                  <a:ext cx="4495247" cy="3046283"/>
                </a:xfrm>
                <a:prstGeom prst="rect">
                  <a:avLst/>
                </a:prstGeom>
                <a:blipFill>
                  <a:blip r:embed="rId3"/>
                  <a:stretch>
                    <a:fillRect l="-1355" t="-800" r="-813" b="-26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C0DF125-D0DE-4FF6-85CE-D49897F4BE80}"/>
                </a:ext>
              </a:extLst>
            </p:cNvPr>
            <p:cNvSpPr txBox="1"/>
            <p:nvPr/>
          </p:nvSpPr>
          <p:spPr>
            <a:xfrm>
              <a:off x="8420373" y="2281341"/>
              <a:ext cx="2157721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16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位学生选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位干部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D341E9D-E5DE-455D-AC88-05C5EC8F5DCD}"/>
                </a:ext>
              </a:extLst>
            </p:cNvPr>
            <p:cNvSpPr txBox="1"/>
            <p:nvPr/>
          </p:nvSpPr>
          <p:spPr>
            <a:xfrm>
              <a:off x="8413795" y="2810828"/>
              <a:ext cx="3144483" cy="553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总推选方法排除男生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位女生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位和男生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位女生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位的情况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26E18D0-C6F4-43C4-8A8C-EA8EE54658F5}"/>
                </a:ext>
              </a:extLst>
            </p:cNvPr>
            <p:cNvSpPr txBox="1"/>
            <p:nvPr/>
          </p:nvSpPr>
          <p:spPr>
            <a:xfrm>
              <a:off x="8420373" y="3569601"/>
              <a:ext cx="3372891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总推选方法排除男生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位女生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位、男生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位女生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位、男生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4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位女生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位、男生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位女生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位的情况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09C3FA3-C4AA-49E4-9801-D240401AB8C6}"/>
                    </a:ext>
                  </a:extLst>
                </p:cNvPr>
                <p:cNvSpPr txBox="1"/>
                <p:nvPr/>
              </p:nvSpPr>
              <p:spPr>
                <a:xfrm>
                  <a:off x="5586558" y="2281342"/>
                  <a:ext cx="986763" cy="276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09C3FA3-C4AA-49E4-9801-D240401AB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558" y="2281342"/>
                  <a:ext cx="98676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025" t="-444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10A6EF1-F12E-46B0-BC5D-D1587A46C448}"/>
                    </a:ext>
                  </a:extLst>
                </p:cNvPr>
                <p:cNvSpPr txBox="1"/>
                <p:nvPr/>
              </p:nvSpPr>
              <p:spPr>
                <a:xfrm>
                  <a:off x="5586558" y="2844427"/>
                  <a:ext cx="2552426" cy="486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𝟏𝟔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zh-CN" altLang="en-US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10A6EF1-F12E-46B0-BC5D-D1587A46C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558" y="2844427"/>
                  <a:ext cx="2552426" cy="486800"/>
                </a:xfrm>
                <a:prstGeom prst="rect">
                  <a:avLst/>
                </a:prstGeom>
                <a:blipFill>
                  <a:blip r:embed="rId5"/>
                  <a:stretch>
                    <a:fillRect l="-2625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9F7A175-C9E9-47ED-9715-68772CACDA17}"/>
                    </a:ext>
                  </a:extLst>
                </p:cNvPr>
                <p:cNvSpPr txBox="1"/>
                <p:nvPr/>
              </p:nvSpPr>
              <p:spPr>
                <a:xfrm>
                  <a:off x="5586558" y="3617313"/>
                  <a:ext cx="2552426" cy="72737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𝟏𝟔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zh-CN" altLang="en-US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9F7A175-C9E9-47ED-9715-68772CACD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558" y="3617313"/>
                  <a:ext cx="2552426" cy="727379"/>
                </a:xfrm>
                <a:prstGeom prst="rect">
                  <a:avLst/>
                </a:prstGeom>
                <a:blipFill>
                  <a:blip r:embed="rId6"/>
                  <a:stretch>
                    <a:fillRect l="-2625" b="-16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BD9F04C-00B8-4387-80B8-CA24247B2A5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053017" y="2419842"/>
              <a:ext cx="153354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4A35387-AAC2-4645-8F03-D6771E8CD64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4860738" y="3087827"/>
              <a:ext cx="725820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FF77179-ECBA-4CC6-9877-60BF55CC96FC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4821267" y="3981002"/>
              <a:ext cx="765291" cy="1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771E055-B066-4AAB-A13B-4706508CF5C6}"/>
                </a:ext>
              </a:extLst>
            </p:cNvPr>
            <p:cNvCxnSpPr>
              <a:stCxn id="4" idx="1"/>
              <a:endCxn id="12" idx="3"/>
            </p:cNvCxnSpPr>
            <p:nvPr/>
          </p:nvCxnSpPr>
          <p:spPr>
            <a:xfrm flipH="1">
              <a:off x="6573321" y="2419841"/>
              <a:ext cx="1847052" cy="1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947B080-2626-4BA1-8053-A0E22E1A4A86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8138984" y="3087827"/>
              <a:ext cx="27481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634A15A-1992-4ECA-A6C2-3231C394EDFD}"/>
                </a:ext>
              </a:extLst>
            </p:cNvPr>
            <p:cNvCxnSpPr>
              <a:cxnSpLocks/>
              <a:stCxn id="11" idx="1"/>
              <a:endCxn id="15" idx="3"/>
            </p:cNvCxnSpPr>
            <p:nvPr/>
          </p:nvCxnSpPr>
          <p:spPr>
            <a:xfrm flipH="1" flipV="1">
              <a:off x="8138984" y="3981003"/>
              <a:ext cx="281389" cy="4097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箭头: 下 38">
            <a:extLst>
              <a:ext uri="{FF2B5EF4-FFF2-40B4-BE49-F238E27FC236}">
                <a16:creationId xmlns:a16="http://schemas.microsoft.com/office/drawing/2014/main" id="{5D683127-3043-4CCB-8122-5F1FB4560B42}"/>
              </a:ext>
            </a:extLst>
          </p:cNvPr>
          <p:cNvSpPr/>
          <p:nvPr/>
        </p:nvSpPr>
        <p:spPr>
          <a:xfrm>
            <a:off x="2720174" y="4354549"/>
            <a:ext cx="120601" cy="341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上 39">
            <a:extLst>
              <a:ext uri="{FF2B5EF4-FFF2-40B4-BE49-F238E27FC236}">
                <a16:creationId xmlns:a16="http://schemas.microsoft.com/office/drawing/2014/main" id="{7387296E-3F62-4570-88BD-34A3C333878B}"/>
              </a:ext>
            </a:extLst>
          </p:cNvPr>
          <p:cNvSpPr/>
          <p:nvPr/>
        </p:nvSpPr>
        <p:spPr>
          <a:xfrm>
            <a:off x="8431335" y="4400963"/>
            <a:ext cx="120601" cy="2950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3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4C960D50-0F63-4A93-A1B6-078254DFB5A4}"/>
              </a:ext>
            </a:extLst>
          </p:cNvPr>
          <p:cNvSpPr/>
          <p:nvPr/>
        </p:nvSpPr>
        <p:spPr>
          <a:xfrm>
            <a:off x="5578498" y="2348495"/>
            <a:ext cx="5927154" cy="206659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组合与组合数的基本性质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组合计数问题求解举例（三）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A4AEAF3-8163-4AD1-8992-11638AF36FC7}"/>
                  </a:ext>
                </a:extLst>
              </p:cNvPr>
              <p:cNvSpPr txBox="1"/>
              <p:nvPr/>
            </p:nvSpPr>
            <p:spPr>
              <a:xfrm>
                <a:off x="1362827" y="4652561"/>
                <a:ext cx="9466343" cy="16178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运用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公理化</a:t>
                </a: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意识，抽取其中的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最基本问题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最基本问题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的小写字母串中恰好含有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𝒌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个元音字母和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𝒌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个辅音字母</a:t>
                </a:r>
              </a:p>
              <a:p>
                <a:pPr marL="342900" indent="-342900">
                  <a:lnSpc>
                    <a:spcPts val="2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字符集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的字符分两类，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类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类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个，长度为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上字符串恰好含有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类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类字符有多少个？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计数公式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A4AEAF3-8163-4AD1-8992-11638AF36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27" y="4652561"/>
                <a:ext cx="9466343" cy="1617879"/>
              </a:xfrm>
              <a:prstGeom prst="rect">
                <a:avLst/>
              </a:prstGeom>
              <a:blipFill>
                <a:blip r:embed="rId2"/>
                <a:stretch>
                  <a:fillRect l="-709" t="-2632" b="-5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E4485242-75F5-4771-B651-12F284262CE8}"/>
              </a:ext>
            </a:extLst>
          </p:cNvPr>
          <p:cNvGrpSpPr/>
          <p:nvPr/>
        </p:nvGrpSpPr>
        <p:grpSpPr>
          <a:xfrm>
            <a:off x="734588" y="1151700"/>
            <a:ext cx="10722820" cy="3200171"/>
            <a:chOff x="940714" y="1300707"/>
            <a:chExt cx="10722820" cy="32001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775D896-63FA-4DEA-B98C-A507FA923D6D}"/>
                    </a:ext>
                  </a:extLst>
                </p:cNvPr>
                <p:cNvSpPr txBox="1"/>
                <p:nvPr/>
              </p:nvSpPr>
              <p:spPr>
                <a:xfrm>
                  <a:off x="940714" y="1300707"/>
                  <a:ext cx="4374647" cy="320017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800"/>
                    </a:lnSpc>
                    <a:spcBef>
                      <a:spcPts val="600"/>
                    </a:spcBef>
                  </a:pP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小写英文字母有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𝟓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个元音</a:t>
                  </a:r>
                  <a:r>
                    <a:rPr lang="en-US" altLang="zh-CN" sz="2000" b="1">
                      <a:solidFill>
                        <a:srgbClr val="002060"/>
                      </a:solidFill>
                      <a:latin typeface="+mn-ea"/>
                    </a:rPr>
                    <a:t>(vowel)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字母和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𝟐𝟏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个辅音</a:t>
                  </a:r>
                  <a:r>
                    <a:rPr lang="en-US" altLang="zh-CN" sz="2000" b="1">
                      <a:solidFill>
                        <a:srgbClr val="002060"/>
                      </a:solidFill>
                      <a:latin typeface="+mn-ea"/>
                    </a:rPr>
                    <a:t>(consonant)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字母，长度为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𝟔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的小写字母串中</a:t>
                  </a:r>
                </a:p>
                <a:p>
                  <a:pPr>
                    <a:lnSpc>
                      <a:spcPts val="28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(1)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有多少含有元音字母的串？</a:t>
                  </a:r>
                </a:p>
                <a:p>
                  <a:pPr>
                    <a:lnSpc>
                      <a:spcPts val="28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(2)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有多少含有辅音字母的串？</a:t>
                  </a:r>
                </a:p>
                <a:p>
                  <a:pPr>
                    <a:lnSpc>
                      <a:spcPts val="28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(3)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有多少恰好含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个元音字母的串？</a:t>
                  </a:r>
                </a:p>
                <a:p>
                  <a:pPr>
                    <a:lnSpc>
                      <a:spcPts val="28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(4)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有多少至少含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个元音字母的串？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775D896-63FA-4DEA-B98C-A507FA923D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714" y="1300707"/>
                  <a:ext cx="4374647" cy="3200171"/>
                </a:xfrm>
                <a:prstGeom prst="rect">
                  <a:avLst/>
                </a:prstGeom>
                <a:blipFill>
                  <a:blip r:embed="rId3"/>
                  <a:stretch>
                    <a:fillRect l="-1534" t="-9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6DA1BF0-5F0E-405A-B287-195E653E68C8}"/>
                    </a:ext>
                  </a:extLst>
                </p:cNvPr>
                <p:cNvSpPr txBox="1"/>
                <p:nvPr/>
              </p:nvSpPr>
              <p:spPr>
                <a:xfrm>
                  <a:off x="5840540" y="2545214"/>
                  <a:ext cx="1240032" cy="28321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𝟐𝟔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</m:oMath>
                    </m:oMathPara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6DA1BF0-5F0E-405A-B287-195E653E6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540" y="2545214"/>
                  <a:ext cx="1240032" cy="283219"/>
                </a:xfrm>
                <a:prstGeom prst="rect">
                  <a:avLst/>
                </a:prstGeom>
                <a:blipFill>
                  <a:blip r:embed="rId4"/>
                  <a:stretch>
                    <a:fillRect t="-4255" b="-6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2519F66-CDA4-4311-BCB6-7AB8193A6FDE}"/>
                    </a:ext>
                  </a:extLst>
                </p:cNvPr>
                <p:cNvSpPr txBox="1"/>
                <p:nvPr/>
              </p:nvSpPr>
              <p:spPr>
                <a:xfrm>
                  <a:off x="5840540" y="3019895"/>
                  <a:ext cx="1154513" cy="28321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𝟐𝟔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</m:oMath>
                    </m:oMathPara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2519F66-CDA4-4311-BCB6-7AB8193A6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540" y="3019895"/>
                  <a:ext cx="1154513" cy="283219"/>
                </a:xfrm>
                <a:prstGeom prst="rect">
                  <a:avLst/>
                </a:prstGeom>
                <a:blipFill>
                  <a:blip r:embed="rId5"/>
                  <a:stretch>
                    <a:fillRect t="-4348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BEAB206-07B3-4E24-948C-4DE245CCA86D}"/>
                    </a:ext>
                  </a:extLst>
                </p:cNvPr>
                <p:cNvSpPr txBox="1"/>
                <p:nvPr/>
              </p:nvSpPr>
              <p:spPr>
                <a:xfrm>
                  <a:off x="5840541" y="3524185"/>
                  <a:ext cx="1864982" cy="28321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BEAB206-07B3-4E24-948C-4DE245CCA8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541" y="3524185"/>
                  <a:ext cx="1864982" cy="283219"/>
                </a:xfrm>
                <a:prstGeom prst="rect">
                  <a:avLst/>
                </a:prstGeom>
                <a:blipFill>
                  <a:blip r:embed="rId6"/>
                  <a:stretch>
                    <a:fillRect t="-6522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C48926B-6D2B-4C71-AD89-BB5E8FE7EC35}"/>
                    </a:ext>
                  </a:extLst>
                </p:cNvPr>
                <p:cNvSpPr txBox="1"/>
                <p:nvPr/>
              </p:nvSpPr>
              <p:spPr>
                <a:xfrm>
                  <a:off x="5840540" y="3930337"/>
                  <a:ext cx="2540750" cy="57054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𝟐𝟔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</m:oMath>
                    </m:oMathPara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C48926B-6D2B-4C71-AD89-BB5E8FE7E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540" y="3930337"/>
                  <a:ext cx="2540750" cy="570541"/>
                </a:xfrm>
                <a:prstGeom prst="rect">
                  <a:avLst/>
                </a:prstGeom>
                <a:blipFill>
                  <a:blip r:embed="rId7"/>
                  <a:stretch>
                    <a:fillRect b="-31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910F056-BDF3-476C-9BC5-C1E488894D0B}"/>
                </a:ext>
              </a:extLst>
            </p:cNvPr>
            <p:cNvSpPr txBox="1"/>
            <p:nvPr/>
          </p:nvSpPr>
          <p:spPr>
            <a:xfrm>
              <a:off x="8807242" y="2548323"/>
              <a:ext cx="2716500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所有串减只含辅音字母串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F9E140E-F4B9-4573-B049-471E83E685F2}"/>
                </a:ext>
              </a:extLst>
            </p:cNvPr>
            <p:cNvSpPr txBox="1"/>
            <p:nvPr/>
          </p:nvSpPr>
          <p:spPr>
            <a:xfrm>
              <a:off x="8807242" y="3023004"/>
              <a:ext cx="2716500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所有串减只含元音字母串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7AC6167-9109-482E-9675-589C6667BCD2}"/>
                </a:ext>
              </a:extLst>
            </p:cNvPr>
            <p:cNvSpPr txBox="1"/>
            <p:nvPr/>
          </p:nvSpPr>
          <p:spPr>
            <a:xfrm>
              <a:off x="8807242" y="3527294"/>
              <a:ext cx="2856292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选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位置放元音其他放辅音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42A47A6-7B35-4C43-A87F-FDAAD8B3F8CB}"/>
                </a:ext>
              </a:extLst>
            </p:cNvPr>
            <p:cNvSpPr txBox="1"/>
            <p:nvPr/>
          </p:nvSpPr>
          <p:spPr>
            <a:xfrm>
              <a:off x="8807242" y="3937549"/>
              <a:ext cx="2540750" cy="553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所有串减去恰好含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个、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个元音字母的串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60EB096-83A3-4367-A5C5-87222239941E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4400961" y="2686822"/>
              <a:ext cx="1439579" cy="2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B051774-243C-43E6-9B75-2EC5E8D0805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440432" y="3161503"/>
              <a:ext cx="1400108" cy="2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BF8DDE6-4F4D-4AB5-AFD3-9C29D4BF7416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5120750" y="3665795"/>
              <a:ext cx="719791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6BCF237-3801-4897-8E93-FC00ACCC92B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5120750" y="4215608"/>
              <a:ext cx="719790" cy="8807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E089D7D-20C7-414E-A536-85FB63A6E851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H="1">
              <a:off x="7080572" y="2686823"/>
              <a:ext cx="1726670" cy="1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ACEDE61-BF7F-4783-BEB0-D3CED697FC1F}"/>
                </a:ext>
              </a:extLst>
            </p:cNvPr>
            <p:cNvCxnSpPr>
              <a:cxnSpLocks/>
              <a:stCxn id="15" idx="1"/>
              <a:endCxn id="11" idx="3"/>
            </p:cNvCxnSpPr>
            <p:nvPr/>
          </p:nvCxnSpPr>
          <p:spPr>
            <a:xfrm flipH="1">
              <a:off x="6995053" y="3161504"/>
              <a:ext cx="1812189" cy="1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3824D189-B03E-4CAD-A77F-57A486BB1299}"/>
                </a:ext>
              </a:extLst>
            </p:cNvPr>
            <p:cNvCxnSpPr>
              <a:cxnSpLocks/>
              <a:stCxn id="16" idx="1"/>
              <a:endCxn id="12" idx="3"/>
            </p:cNvCxnSpPr>
            <p:nvPr/>
          </p:nvCxnSpPr>
          <p:spPr>
            <a:xfrm flipH="1">
              <a:off x="7705523" y="3665794"/>
              <a:ext cx="1101719" cy="1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8933154-E1F4-4845-8636-DFD69D0FA4C6}"/>
                </a:ext>
              </a:extLst>
            </p:cNvPr>
            <p:cNvCxnSpPr>
              <a:stCxn id="18" idx="1"/>
              <a:endCxn id="13" idx="3"/>
            </p:cNvCxnSpPr>
            <p:nvPr/>
          </p:nvCxnSpPr>
          <p:spPr>
            <a:xfrm flipH="1">
              <a:off x="8381290" y="4214548"/>
              <a:ext cx="425952" cy="1060"/>
            </a:xfrm>
            <a:prstGeom prst="straightConnector1">
              <a:avLst/>
            </a:prstGeom>
            <a:ln w="12700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箭头: 下 39">
            <a:extLst>
              <a:ext uri="{FF2B5EF4-FFF2-40B4-BE49-F238E27FC236}">
                <a16:creationId xmlns:a16="http://schemas.microsoft.com/office/drawing/2014/main" id="{C8A62B10-EAD6-4F45-A87E-BE0D9742677F}"/>
              </a:ext>
            </a:extLst>
          </p:cNvPr>
          <p:cNvSpPr/>
          <p:nvPr/>
        </p:nvSpPr>
        <p:spPr>
          <a:xfrm>
            <a:off x="2861998" y="4351871"/>
            <a:ext cx="124603" cy="300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上 40">
            <a:extLst>
              <a:ext uri="{FF2B5EF4-FFF2-40B4-BE49-F238E27FC236}">
                <a16:creationId xmlns:a16="http://schemas.microsoft.com/office/drawing/2014/main" id="{B9209475-E73E-4A15-96AD-1E51916B30EB}"/>
              </a:ext>
            </a:extLst>
          </p:cNvPr>
          <p:cNvSpPr/>
          <p:nvPr/>
        </p:nvSpPr>
        <p:spPr>
          <a:xfrm>
            <a:off x="8499315" y="4415090"/>
            <a:ext cx="124603" cy="2374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BCFD192-7431-426D-99B5-F278A0AA6B9D}"/>
              </a:ext>
            </a:extLst>
          </p:cNvPr>
          <p:cNvSpPr txBox="1"/>
          <p:nvPr/>
        </p:nvSpPr>
        <p:spPr>
          <a:xfrm>
            <a:off x="7235356" y="1285911"/>
            <a:ext cx="252791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没有特别说明，则字母串中允许重复的字母</a:t>
            </a:r>
          </a:p>
        </p:txBody>
      </p:sp>
    </p:spTree>
    <p:extLst>
      <p:ext uri="{BB962C8B-B14F-4D97-AF65-F5344CB8AC3E}">
        <p14:creationId xmlns:p14="http://schemas.microsoft.com/office/powerpoint/2010/main" val="123280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组合与组合数的基本性质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计数问题求解的思维训练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DCCD87-2D82-4EDA-A83A-A18CAA1F1D5A}"/>
              </a:ext>
            </a:extLst>
          </p:cNvPr>
          <p:cNvSpPr txBox="1"/>
          <p:nvPr/>
        </p:nvSpPr>
        <p:spPr>
          <a:xfrm>
            <a:off x="931118" y="1278092"/>
            <a:ext cx="10329761" cy="4785926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复杂计数问题往往是选择、分类和分步等思维方式的综合运用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选择涉及到组合数，只能用于与顺序无关的时候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分类处理要用到加法原理</a:t>
            </a:r>
          </a:p>
          <a:p>
            <a:pPr marL="1257300" lvl="2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主要是保证在运用乘法原理时能满足相继子任务之间的</a:t>
            </a:r>
            <a:r>
              <a:rPr lang="zh-CN" altLang="en-US" sz="2400" b="1">
                <a:solidFill>
                  <a:srgbClr val="C00000"/>
                </a:solidFill>
                <a:latin typeface="+mn-ea"/>
              </a:rPr>
              <a:t>独立性</a:t>
            </a:r>
          </a:p>
          <a:p>
            <a:pPr marL="457200" indent="-4572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在求解这类计数问题时要对</a:t>
            </a:r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显式的和隐式的</a:t>
            </a:r>
            <a:r>
              <a:rPr lang="zh-CN" altLang="en-US" sz="28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约束有细致的分析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基于约束进行恰当的分类，</a:t>
            </a:r>
            <a:r>
              <a:rPr lang="zh-CN" altLang="en-US" sz="2400" b="1">
                <a:solidFill>
                  <a:srgbClr val="C00000"/>
                </a:solidFill>
              </a:rPr>
              <a:t>不遗漏、不重复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地考虑各种情况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并可尝试抽取其中最基本的一些问题，利用</a:t>
            </a:r>
            <a:r>
              <a:rPr lang="zh-CN" altLang="en-US" sz="2400" b="1">
                <a:solidFill>
                  <a:srgbClr val="C00000"/>
                </a:solidFill>
              </a:rPr>
              <a:t>最基本问题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求解其他问题</a:t>
            </a:r>
          </a:p>
          <a:p>
            <a:pPr marL="1257300" lvl="2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这有助于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离散化、模块化、系统化、公理化</a:t>
            </a: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等专业意识的培养</a:t>
            </a:r>
          </a:p>
        </p:txBody>
      </p:sp>
    </p:spTree>
    <p:extLst>
      <p:ext uri="{BB962C8B-B14F-4D97-AF65-F5344CB8AC3E}">
        <p14:creationId xmlns:p14="http://schemas.microsoft.com/office/powerpoint/2010/main" val="257015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组合与组合数的基本性质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组合计数问题求解练习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0A283A-0E8D-43AD-A4E5-1008CE34BD24}"/>
              </a:ext>
            </a:extLst>
          </p:cNvPr>
          <p:cNvSpPr txBox="1"/>
          <p:nvPr/>
        </p:nvSpPr>
        <p:spPr>
          <a:xfrm>
            <a:off x="710469" y="1231105"/>
            <a:ext cx="5980529" cy="46166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计数公式</a:t>
            </a: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最后的答数</a:t>
            </a: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填写下面的空：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565C2BA-8134-4DE4-BDDD-9F142E1286FB}"/>
              </a:ext>
            </a:extLst>
          </p:cNvPr>
          <p:cNvGrpSpPr/>
          <p:nvPr/>
        </p:nvGrpSpPr>
        <p:grpSpPr>
          <a:xfrm>
            <a:off x="710471" y="1982771"/>
            <a:ext cx="8019090" cy="3407921"/>
            <a:chOff x="710471" y="1982771"/>
            <a:chExt cx="8019090" cy="3407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F63B21B4-25F6-4292-8E70-95B7EA327998}"/>
                    </a:ext>
                  </a:extLst>
                </p:cNvPr>
                <p:cNvSpPr txBox="1"/>
                <p:nvPr/>
              </p:nvSpPr>
              <p:spPr>
                <a:xfrm>
                  <a:off x="710471" y="1982771"/>
                  <a:ext cx="8019090" cy="340792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900"/>
                    </a:spcAft>
                  </a:pPr>
                  <a:r>
                    <a:rPr lang="en-US" altLang="zh-CN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(1) 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长度为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𝟖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的二进制串有 </a:t>
                  </a:r>
                  <a14:m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𝑪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𝟖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𝟑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𝟓𝟔</m:t>
                      </m:r>
                    </m:oMath>
                  </a14:m>
                  <a:r>
                    <a:rPr lang="en-US" altLang="zh-CN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</a:t>
                  </a:r>
                  <a:r>
                    <a:rPr lang="zh-CN" altLang="en-US" sz="2000" b="1">
                      <a:solidFill>
                        <a:srgbClr val="C00000"/>
                      </a:solidFill>
                      <a:latin typeface="+mn-ea"/>
                    </a:rPr>
                    <a:t>恰好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含有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𝟑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𝟎</m:t>
                      </m:r>
                    </m:oMath>
                  </a14:m>
                  <a:endPara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900"/>
                    </a:spcAft>
                  </a:pPr>
                  <a:r>
                    <a:rPr lang="en-US" altLang="zh-CN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(2) 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长度为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𝟖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的三进制串（即由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𝟐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构成的串）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9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有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𝟓𝟔𝟎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个</a:t>
                  </a:r>
                  <a:r>
                    <a:rPr lang="zh-CN" altLang="en-US" sz="2000" b="1">
                      <a:solidFill>
                        <a:srgbClr val="C00000"/>
                      </a:solidFill>
                      <a:latin typeface="+mn-ea"/>
                    </a:rPr>
                    <a:t>恰好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含有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个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且</a:t>
                  </a:r>
                  <a:r>
                    <a:rPr lang="zh-CN" altLang="en-US" sz="2000" b="1">
                      <a:solidFill>
                        <a:srgbClr val="C00000"/>
                      </a:solidFill>
                      <a:latin typeface="+mn-ea"/>
                    </a:rPr>
                    <a:t>恰好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含有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个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altLang="zh-CN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900"/>
                    </a:spcAft>
                  </a:pPr>
                  <a:r>
                    <a:rPr lang="en-US" altLang="zh-CN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(3) 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从计算机软件和计算机应用专业</a:t>
                  </a:r>
                  <a:r>
                    <a:rPr lang="zh-CN" altLang="en-US" sz="2000" b="1">
                      <a:solidFill>
                        <a:srgbClr val="0000FF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各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𝟖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名学生</a:t>
                  </a:r>
                  <a:r>
                    <a:rPr lang="zh-CN" altLang="en-US" sz="2000" b="1" i="0">
                      <a:solidFill>
                        <a:srgbClr val="0000FF"/>
                      </a:solidFill>
                      <a:latin typeface="+mj-lt"/>
                      <a:ea typeface="楷体" panose="02010609060101010101" pitchFamily="49" charset="-122"/>
                    </a:rPr>
                    <a:t>共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推选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𝟓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人担任干部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9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有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𝟓𝟔𝟎</m:t>
                      </m:r>
                      <m:r>
                        <a:rPr lang="en-US" altLang="zh-CN" sz="2000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推选方法</a:t>
                  </a:r>
                  <a:r>
                    <a:rPr lang="zh-CN" altLang="en-US" sz="2000" b="1">
                      <a:solidFill>
                        <a:srgbClr val="C00000"/>
                      </a:solidFill>
                      <a:latin typeface="+mn-ea"/>
                    </a:rPr>
                    <a:t>恰好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含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名计算机软件专业学生</a:t>
                  </a:r>
                </a:p>
                <a:p>
                  <a:pPr>
                    <a:spcBef>
                      <a:spcPts val="600"/>
                    </a:spcBef>
                    <a:spcAft>
                      <a:spcPts val="900"/>
                    </a:spcAft>
                  </a:pPr>
                  <a:r>
                    <a:rPr lang="en-US" altLang="zh-CN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(4) 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由小写字母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𝒄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和大写字母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𝑿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𝒀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𝒁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构成长度为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𝟓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的字母串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9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有 </a:t>
                  </a:r>
                  <a14:m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𝟐𝟒𝟑𝟎</m:t>
                      </m:r>
                    </m:oMath>
                  </a14:m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 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个</a:t>
                  </a:r>
                  <a:r>
                    <a:rPr lang="zh-CN" altLang="en-US" sz="2000" b="1">
                      <a:solidFill>
                        <a:srgbClr val="C00000"/>
                      </a:solidFill>
                      <a:latin typeface="+mn-ea"/>
                    </a:rPr>
                    <a:t>恰好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含有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3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</a:rPr>
                    <a:t>个小写字母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F63B21B4-25F6-4292-8E70-95B7EA327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71" y="1982771"/>
                  <a:ext cx="8019090" cy="3407921"/>
                </a:xfrm>
                <a:prstGeom prst="rect">
                  <a:avLst/>
                </a:prstGeom>
                <a:blipFill>
                  <a:blip r:embed="rId2"/>
                  <a:stretch>
                    <a:fillRect l="-837" t="-1431" r="-760" b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70C20A8-87D9-4817-B092-B0E495AEE0BF}"/>
                </a:ext>
              </a:extLst>
            </p:cNvPr>
            <p:cNvCxnSpPr/>
            <p:nvPr/>
          </p:nvCxnSpPr>
          <p:spPr>
            <a:xfrm>
              <a:off x="3815482" y="2348495"/>
              <a:ext cx="1611712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BC2C394-7042-49BF-B767-4AB788CC4A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7554" y="3342932"/>
              <a:ext cx="261272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EAACC12-6A1B-4D29-8918-712B44CF41D9}"/>
                </a:ext>
              </a:extLst>
            </p:cNvPr>
            <p:cNvCxnSpPr>
              <a:cxnSpLocks/>
            </p:cNvCxnSpPr>
            <p:nvPr/>
          </p:nvCxnSpPr>
          <p:spPr>
            <a:xfrm>
              <a:off x="1507554" y="5330711"/>
              <a:ext cx="277499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B3AA4E6-C130-4350-A87C-1B998CE4C15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288" y="4338466"/>
              <a:ext cx="256996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D174D5C-2E8B-48DE-B7E2-9211A5F85A5C}"/>
                </a:ext>
              </a:extLst>
            </p:cNvPr>
            <p:cNvSpPr txBox="1"/>
            <p:nvPr/>
          </p:nvSpPr>
          <p:spPr>
            <a:xfrm>
              <a:off x="3815482" y="2018075"/>
              <a:ext cx="1618291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(1)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8AD1575-600E-469D-A522-80CC188FB3B9}"/>
                </a:ext>
              </a:extLst>
            </p:cNvPr>
            <p:cNvSpPr txBox="1"/>
            <p:nvPr/>
          </p:nvSpPr>
          <p:spPr>
            <a:xfrm>
              <a:off x="1479048" y="3009937"/>
              <a:ext cx="2569968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(2)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1CD16D2-6E25-4493-A0C0-2C3C07B0B882}"/>
                </a:ext>
              </a:extLst>
            </p:cNvPr>
            <p:cNvSpPr txBox="1"/>
            <p:nvPr/>
          </p:nvSpPr>
          <p:spPr>
            <a:xfrm>
              <a:off x="1429709" y="4001799"/>
              <a:ext cx="2619307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(3)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5FE9EC2-A806-411B-A07E-9A4F18715749}"/>
                </a:ext>
              </a:extLst>
            </p:cNvPr>
            <p:cNvSpPr txBox="1"/>
            <p:nvPr/>
          </p:nvSpPr>
          <p:spPr>
            <a:xfrm>
              <a:off x="1507554" y="4980101"/>
              <a:ext cx="2774996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(4)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82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组合与组合数的基本性质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组合计数问题求解练习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0A283A-0E8D-43AD-A4E5-1008CE34BD24}"/>
              </a:ext>
            </a:extLst>
          </p:cNvPr>
          <p:cNvSpPr txBox="1"/>
          <p:nvPr/>
        </p:nvSpPr>
        <p:spPr>
          <a:xfrm>
            <a:off x="710469" y="1231105"/>
            <a:ext cx="5980529" cy="46166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计数公式</a:t>
            </a: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最后的答数</a:t>
            </a: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填写下面的空：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3B21B4-25F6-4292-8E70-95B7EA327998}"/>
                  </a:ext>
                </a:extLst>
              </p:cNvPr>
              <p:cNvSpPr txBox="1"/>
              <p:nvPr/>
            </p:nvSpPr>
            <p:spPr>
              <a:xfrm>
                <a:off x="710471" y="1982771"/>
                <a:ext cx="8019090" cy="340792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900"/>
                  </a:spcAft>
                </a:pPr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(1)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𝟖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的二进制串有 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𝟖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𝟓𝟔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恰好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含有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900"/>
                  </a:spcAft>
                </a:pPr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(2)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𝟖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的三进制串（即由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构成的串）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𝟓𝟔𝟎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个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恰好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含有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且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恰好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含有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900"/>
                  </a:spcAft>
                </a:pPr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(3)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从计算机软件和计算机应用专业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𝟖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名学生</a:t>
                </a:r>
                <a:r>
                  <a:rPr lang="zh-CN" altLang="en-US" sz="2000" b="1" i="0">
                    <a:solidFill>
                      <a:srgbClr val="0000FF"/>
                    </a:solidFill>
                    <a:latin typeface="+mj-lt"/>
                    <a:ea typeface="楷体" panose="02010609060101010101" pitchFamily="49" charset="-122"/>
                  </a:rPr>
                  <a:t>共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推选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人担任干部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𝟓𝟔𝟎</m:t>
                    </m:r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 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推选方法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恰好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名计算机软件专业学生</a:t>
                </a:r>
              </a:p>
              <a:p>
                <a:pPr>
                  <a:spcBef>
                    <a:spcPts val="600"/>
                  </a:spcBef>
                  <a:spcAft>
                    <a:spcPts val="900"/>
                  </a:spcAft>
                </a:pPr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(4)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由小写字母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和大写字母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𝑿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𝒀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𝒁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的字母串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有 </a:t>
                </a:r>
                <a14:m>
                  <m:oMath xmlns:m="http://schemas.openxmlformats.org/officeDocument/2006/math">
                    <m:r>
                      <a:rPr lang="zh-CN" alt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𝟐𝟒𝟑𝟎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  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个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恰好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含有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3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个小写字母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63B21B4-25F6-4292-8E70-95B7EA327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71" y="1982771"/>
                <a:ext cx="8019090" cy="3407921"/>
              </a:xfrm>
              <a:prstGeom prst="rect">
                <a:avLst/>
              </a:prstGeom>
              <a:blipFill>
                <a:blip r:embed="rId2"/>
                <a:stretch>
                  <a:fillRect l="-837" t="-1431" r="-760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0C20A8-87D9-4817-B092-B0E495AEE0BF}"/>
              </a:ext>
            </a:extLst>
          </p:cNvPr>
          <p:cNvCxnSpPr/>
          <p:nvPr/>
        </p:nvCxnSpPr>
        <p:spPr>
          <a:xfrm>
            <a:off x="3815482" y="2348495"/>
            <a:ext cx="161171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BC2C394-7042-49BF-B767-4AB788CC4A13}"/>
              </a:ext>
            </a:extLst>
          </p:cNvPr>
          <p:cNvCxnSpPr>
            <a:cxnSpLocks/>
          </p:cNvCxnSpPr>
          <p:nvPr/>
        </p:nvCxnSpPr>
        <p:spPr>
          <a:xfrm>
            <a:off x="1507554" y="3342932"/>
            <a:ext cx="26127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EAACC12-6A1B-4D29-8918-712B44CF41D9}"/>
              </a:ext>
            </a:extLst>
          </p:cNvPr>
          <p:cNvCxnSpPr>
            <a:cxnSpLocks/>
          </p:cNvCxnSpPr>
          <p:nvPr/>
        </p:nvCxnSpPr>
        <p:spPr>
          <a:xfrm>
            <a:off x="1507554" y="5330711"/>
            <a:ext cx="277499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B3AA4E6-C130-4350-A87C-1B998CE4C15D}"/>
              </a:ext>
            </a:extLst>
          </p:cNvPr>
          <p:cNvCxnSpPr>
            <a:cxnSpLocks/>
          </p:cNvCxnSpPr>
          <p:nvPr/>
        </p:nvCxnSpPr>
        <p:spPr>
          <a:xfrm>
            <a:off x="1436288" y="4338466"/>
            <a:ext cx="256996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56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组合与组合数的基本性质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组合计数问题课后讨论题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C9CEF75-141D-4FA2-9118-83D6EA563C38}"/>
                  </a:ext>
                </a:extLst>
              </p:cNvPr>
              <p:cNvSpPr txBox="1"/>
              <p:nvPr/>
            </p:nvSpPr>
            <p:spPr>
              <a:xfrm>
                <a:off x="2178164" y="1544179"/>
                <a:ext cx="7835667" cy="22006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800" b="1">
                    <a:solidFill>
                      <a:srgbClr val="C00000"/>
                    </a:solidFill>
                  </a:rPr>
                  <a:t>对于教材问题</a:t>
                </a:r>
                <a:r>
                  <a:rPr lang="en-US" altLang="zh-CN" sz="2800" b="1">
                    <a:solidFill>
                      <a:srgbClr val="C00000"/>
                    </a:solidFill>
                  </a:rPr>
                  <a:t>8.26</a:t>
                </a:r>
              </a:p>
              <a:p>
                <a:pPr>
                  <a:lnSpc>
                    <a:spcPts val="36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六位正整数中有多少含有奇数数字，多少含有偶数数字，多少含有至少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个奇数数字，多少含有至少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个偶数数字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可抽取什么问题作为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最基本问题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C9CEF75-141D-4FA2-9118-83D6EA563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164" y="1544179"/>
                <a:ext cx="7835667" cy="2200602"/>
              </a:xfrm>
              <a:prstGeom prst="rect">
                <a:avLst/>
              </a:prstGeom>
              <a:blipFill>
                <a:blip r:embed="rId2"/>
                <a:stretch>
                  <a:fillRect l="-1166" t="-3047" r="-1244" b="-5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CB1660-9BDA-4EBF-B91B-4341CE48ADB2}"/>
                  </a:ext>
                </a:extLst>
              </p:cNvPr>
              <p:cNvSpPr txBox="1"/>
              <p:nvPr/>
            </p:nvSpPr>
            <p:spPr>
              <a:xfrm>
                <a:off x="1062410" y="4114842"/>
                <a:ext cx="10067173" cy="15696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800" b="1">
                    <a:solidFill>
                      <a:srgbClr val="C00000"/>
                    </a:solidFill>
                  </a:rPr>
                  <a:t>对于教材问题</a:t>
                </a:r>
                <a:r>
                  <a:rPr lang="en-US" altLang="zh-CN" sz="2800" b="1">
                    <a:solidFill>
                      <a:srgbClr val="C00000"/>
                    </a:solidFill>
                  </a:rPr>
                  <a:t>8.22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有多少数字各不相同的六位数（作为字符串）</a:t>
                </a:r>
                <a:r>
                  <a:rPr lang="zh-CN" altLang="en-US" sz="24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不包含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𝟏𝟐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作为子串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如果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允许数字相同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，有多少六位数（作为字符串）</a:t>
                </a:r>
                <a:r>
                  <a:rPr lang="zh-CN" altLang="en-US" sz="2400" b="1">
                    <a:solidFill>
                      <a:srgbClr val="0000FF"/>
                    </a:solidFill>
                  </a:rPr>
                  <a:t>不包含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作为子串？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CB1660-9BDA-4EBF-B91B-4341CE48A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10" y="4114842"/>
                <a:ext cx="10067173" cy="1569660"/>
              </a:xfrm>
              <a:prstGeom prst="rect">
                <a:avLst/>
              </a:prstGeom>
              <a:blipFill>
                <a:blip r:embed="rId3"/>
                <a:stretch>
                  <a:fillRect l="-908" t="-4280" r="-605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33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07232" y="1448010"/>
            <a:ext cx="4733731" cy="354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排列的基础知识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组合与组合数的基本性质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二项式定理与组合等式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36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二项式定理与组合等式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二项式定理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4BE4B2-52CB-4E31-A304-B70901845374}"/>
                  </a:ext>
                </a:extLst>
              </p:cNvPr>
              <p:cNvSpPr txBox="1"/>
              <p:nvPr/>
            </p:nvSpPr>
            <p:spPr>
              <a:xfrm>
                <a:off x="904529" y="1355974"/>
                <a:ext cx="8071719" cy="132343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组合数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又称为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二项式系数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，因为出现在二项式的幂的展开式中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二项式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(binomial expression)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这样的两个项的和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二项式的幂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的展开式称为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二项式定理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(binomial theorem)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04BE4B2-52CB-4E31-A304-B7090184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9" y="1355974"/>
                <a:ext cx="8071719" cy="1323439"/>
              </a:xfrm>
              <a:prstGeom prst="rect">
                <a:avLst/>
              </a:prstGeom>
              <a:blipFill>
                <a:blip r:embed="rId2"/>
                <a:stretch>
                  <a:fillRect l="-755" t="-3670" b="-6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04771D72-1B02-45F6-ABF9-79CBBD1F3873}"/>
              </a:ext>
            </a:extLst>
          </p:cNvPr>
          <p:cNvGrpSpPr/>
          <p:nvPr/>
        </p:nvGrpSpPr>
        <p:grpSpPr>
          <a:xfrm>
            <a:off x="904529" y="2794486"/>
            <a:ext cx="8593606" cy="1773123"/>
            <a:chOff x="1361731" y="2874449"/>
            <a:chExt cx="8593606" cy="1773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8E4A9A62-8006-47E1-B0F1-11B05C355FAC}"/>
                    </a:ext>
                  </a:extLst>
                </p:cNvPr>
                <p:cNvSpPr txBox="1"/>
                <p:nvPr/>
              </p:nvSpPr>
              <p:spPr>
                <a:xfrm>
                  <a:off x="1361731" y="2874449"/>
                  <a:ext cx="8593606" cy="461665"/>
                </a:xfrm>
                <a:prstGeom prst="rect">
                  <a:avLst/>
                </a:prstGeom>
                <a:solidFill>
                  <a:srgbClr val="FFFFCC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二项式定理：设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是两个变量，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是正整数，则：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8E4A9A62-8006-47E1-B0F1-11B05C355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731" y="2874449"/>
                  <a:ext cx="859360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064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C8A4455-C0B5-456A-B4A5-7F2ACA3D0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1731" y="3333729"/>
              <a:ext cx="8593606" cy="131384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924620-605A-49F3-87CC-2C0285CCEE72}"/>
                  </a:ext>
                </a:extLst>
              </p:cNvPr>
              <p:cNvSpPr txBox="1"/>
              <p:nvPr/>
            </p:nvSpPr>
            <p:spPr>
              <a:xfrm>
                <a:off x="904529" y="4698900"/>
                <a:ext cx="10382936" cy="1431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也是正整数时的一个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组合证明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：一个字符集有两类字符，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类字符有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个，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B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类字符有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个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的该字符集上的允许字符重复的串的个数是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可分为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类，含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类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类字符、含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类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类字符等，直到含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类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类字符</a:t>
                </a: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一般地，含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类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类字符的串有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  <m:sSup>
                      <m:sSup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924620-605A-49F3-87CC-2C0285CCE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9" y="4698900"/>
                <a:ext cx="10382936" cy="1431161"/>
              </a:xfrm>
              <a:prstGeom prst="rect">
                <a:avLst/>
              </a:prstGeom>
              <a:blipFill>
                <a:blip r:embed="rId5"/>
                <a:stretch>
                  <a:fillRect l="-469" t="-2553" b="-5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1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07232" y="1448010"/>
            <a:ext cx="4733731" cy="354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排列的基础知识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组合与组合数的基本性质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二项式定理与组合等式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二项式定理与组合等式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二项式定理导出的组合等式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234304-7ABA-4D8A-8741-EC7228A501B3}"/>
              </a:ext>
            </a:extLst>
          </p:cNvPr>
          <p:cNvSpPr txBox="1"/>
          <p:nvPr/>
        </p:nvSpPr>
        <p:spPr>
          <a:xfrm>
            <a:off x="526273" y="1231255"/>
            <a:ext cx="589426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二项式定理的一些特殊情况可得到二项式系数等式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212FB6-66DB-4BFC-9A26-21496A0C64F5}"/>
              </a:ext>
            </a:extLst>
          </p:cNvPr>
          <p:cNvSpPr txBox="1"/>
          <p:nvPr/>
        </p:nvSpPr>
        <p:spPr>
          <a:xfrm>
            <a:off x="7424233" y="1108144"/>
            <a:ext cx="301949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含有二项式系数，也就是组合数的等式称为</a:t>
            </a:r>
            <a:r>
              <a:rPr lang="zh-CN" altLang="en-US" b="1">
                <a:solidFill>
                  <a:srgbClr val="C00000"/>
                </a:solidFill>
              </a:rPr>
              <a:t>组合等式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2F919B4-3E20-4AA8-9256-AAE0F52DF988}"/>
              </a:ext>
            </a:extLst>
          </p:cNvPr>
          <p:cNvGrpSpPr/>
          <p:nvPr/>
        </p:nvGrpSpPr>
        <p:grpSpPr>
          <a:xfrm>
            <a:off x="473646" y="2024879"/>
            <a:ext cx="11244708" cy="4124958"/>
            <a:chOff x="473646" y="1834105"/>
            <a:chExt cx="11244708" cy="412495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5927EBA-4E2E-4958-BB00-A98CA2EEA4FC}"/>
                </a:ext>
              </a:extLst>
            </p:cNvPr>
            <p:cNvSpPr/>
            <p:nvPr/>
          </p:nvSpPr>
          <p:spPr>
            <a:xfrm>
              <a:off x="526273" y="1834105"/>
              <a:ext cx="11192081" cy="4124958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896ABD4-6E3A-475E-A562-3B147962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5967" y="1865029"/>
              <a:ext cx="9055738" cy="492480"/>
            </a:xfrm>
            <a:prstGeom prst="rect">
              <a:avLst/>
            </a:prstGeom>
            <a:ln w="15875">
              <a:noFill/>
            </a:ln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CCEF5EA-5DD9-44F5-B7E6-7DB213664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1682409" y="2468851"/>
              <a:ext cx="6041762" cy="49900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EB14AB9-0934-4492-B205-112B25D8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586495" y="4285698"/>
              <a:ext cx="8596346" cy="454874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CBD4B7C-38FB-4134-8209-7D859E1D1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592222" y="4896041"/>
              <a:ext cx="8768482" cy="47441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5E1A873-ABC8-4D04-BEA6-992ACE0F4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2259572" y="5448217"/>
              <a:ext cx="7905920" cy="449289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D896ABA-8D5B-4592-829B-9342275E2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1688806" y="3029091"/>
              <a:ext cx="8814386" cy="444049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9C68CC7-BAB5-47EA-880E-DF0E45FCD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2259572" y="3559793"/>
              <a:ext cx="7433782" cy="52434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E35426F-C8AD-413A-9687-5AC928469004}"/>
                    </a:ext>
                  </a:extLst>
                </p:cNvPr>
                <p:cNvSpPr txBox="1"/>
                <p:nvPr/>
              </p:nvSpPr>
              <p:spPr>
                <a:xfrm>
                  <a:off x="10443727" y="1834105"/>
                  <a:ext cx="1225232" cy="49244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二项式定理中令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zh-CN" altLang="en-US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E35426F-C8AD-413A-9687-5AC928469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3727" y="1834105"/>
                  <a:ext cx="1225232" cy="492443"/>
                </a:xfrm>
                <a:prstGeom prst="rect">
                  <a:avLst/>
                </a:prstGeom>
                <a:blipFill>
                  <a:blip r:embed="rId9"/>
                  <a:stretch>
                    <a:fillRect l="-2488" t="-12346" b="-246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2B02188-A0EB-410A-8387-811EBB8EEDB5}"/>
                </a:ext>
              </a:extLst>
            </p:cNvPr>
            <p:cNvSpPr txBox="1"/>
            <p:nvPr/>
          </p:nvSpPr>
          <p:spPr>
            <a:xfrm>
              <a:off x="473646" y="1895661"/>
              <a:ext cx="467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C00000"/>
                  </a:solidFill>
                </a:rPr>
                <a:t>(1)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B0F1759-0F82-48FD-A040-599D646B2EC3}"/>
                </a:ext>
              </a:extLst>
            </p:cNvPr>
            <p:cNvSpPr txBox="1"/>
            <p:nvPr/>
          </p:nvSpPr>
          <p:spPr>
            <a:xfrm>
              <a:off x="1119427" y="2521782"/>
              <a:ext cx="467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C00000"/>
                  </a:solidFill>
                </a:rPr>
                <a:t>(2)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698630B-F57A-476B-8120-4B36D3F39960}"/>
                </a:ext>
              </a:extLst>
            </p:cNvPr>
            <p:cNvSpPr txBox="1"/>
            <p:nvPr/>
          </p:nvSpPr>
          <p:spPr>
            <a:xfrm>
              <a:off x="1119427" y="3062556"/>
              <a:ext cx="467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C00000"/>
                  </a:solidFill>
                </a:rPr>
                <a:t>(3)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706C95D-9124-453D-B4CD-A8443C17A0B8}"/>
                </a:ext>
              </a:extLst>
            </p:cNvPr>
            <p:cNvSpPr txBox="1"/>
            <p:nvPr/>
          </p:nvSpPr>
          <p:spPr>
            <a:xfrm>
              <a:off x="1779347" y="3635851"/>
              <a:ext cx="467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C00000"/>
                  </a:solidFill>
                </a:rPr>
                <a:t>(4)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B9135F7-3272-4113-943D-4A052D1A1DD9}"/>
                </a:ext>
              </a:extLst>
            </p:cNvPr>
            <p:cNvSpPr txBox="1"/>
            <p:nvPr/>
          </p:nvSpPr>
          <p:spPr>
            <a:xfrm>
              <a:off x="1119427" y="4315826"/>
              <a:ext cx="467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C00000"/>
                  </a:solidFill>
                </a:rPr>
                <a:t>(5)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67D8DA7-146F-455C-9992-BF884594DBB4}"/>
                </a:ext>
              </a:extLst>
            </p:cNvPr>
            <p:cNvSpPr txBox="1"/>
            <p:nvPr/>
          </p:nvSpPr>
          <p:spPr>
            <a:xfrm>
              <a:off x="1119427" y="4919069"/>
              <a:ext cx="467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C00000"/>
                  </a:solidFill>
                </a:rPr>
                <a:t>(6)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BA67837-A9F9-4AAD-96BB-004C7772D87F}"/>
                </a:ext>
              </a:extLst>
            </p:cNvPr>
            <p:cNvSpPr txBox="1"/>
            <p:nvPr/>
          </p:nvSpPr>
          <p:spPr>
            <a:xfrm>
              <a:off x="1773865" y="5466620"/>
              <a:ext cx="467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C00000"/>
                  </a:solidFill>
                </a:rPr>
                <a:t>(7)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CCC53CE-D2E3-4B8D-AEF2-7F9B7ED1136F}"/>
                    </a:ext>
                  </a:extLst>
                </p:cNvPr>
                <p:cNvSpPr txBox="1"/>
                <p:nvPr/>
              </p:nvSpPr>
              <p:spPr>
                <a:xfrm>
                  <a:off x="9907096" y="2547294"/>
                  <a:ext cx="1761863" cy="2462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(1)</a:t>
                  </a: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式中再令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zh-CN" altLang="en-US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CCC53CE-D2E3-4B8D-AEF2-7F9B7ED11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096" y="2547294"/>
                  <a:ext cx="1761863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730" t="-24390" b="-48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A910A8E-DB92-4651-988A-F4B0FE536043}"/>
                    </a:ext>
                  </a:extLst>
                </p:cNvPr>
                <p:cNvSpPr txBox="1"/>
                <p:nvPr/>
              </p:nvSpPr>
              <p:spPr>
                <a:xfrm>
                  <a:off x="10561100" y="3016539"/>
                  <a:ext cx="1107859" cy="49244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(1)</a:t>
                  </a: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式中再令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zh-CN" altLang="en-US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A910A8E-DB92-4651-988A-F4B0FE536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1100" y="3016539"/>
                  <a:ext cx="1107859" cy="492443"/>
                </a:xfrm>
                <a:prstGeom prst="rect">
                  <a:avLst/>
                </a:prstGeom>
                <a:blipFill>
                  <a:blip r:embed="rId11"/>
                  <a:stretch>
                    <a:fillRect l="-2747" t="-12346" b="-246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C80306D-423B-4CF9-937A-BA208DBAAD51}"/>
                </a:ext>
              </a:extLst>
            </p:cNvPr>
            <p:cNvSpPr txBox="1"/>
            <p:nvPr/>
          </p:nvSpPr>
          <p:spPr>
            <a:xfrm>
              <a:off x="9962824" y="3694838"/>
              <a:ext cx="1706135" cy="2462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zh-CN" altLang="en-US" sz="1600" b="1">
                  <a:solidFill>
                    <a:schemeClr val="accent2">
                      <a:lumMod val="50000"/>
                    </a:schemeClr>
                  </a:solidFill>
                </a:rPr>
                <a:t>由</a:t>
              </a:r>
              <a:r>
                <a:rPr lang="en-US" altLang="zh-CN" sz="1600" b="1">
                  <a:solidFill>
                    <a:schemeClr val="accent2">
                      <a:lumMod val="50000"/>
                    </a:schemeClr>
                  </a:solidFill>
                </a:rPr>
                <a:t>(2)</a:t>
              </a:r>
              <a:r>
                <a:rPr lang="zh-CN" altLang="en-US" sz="1600" b="1">
                  <a:solidFill>
                    <a:schemeClr val="accent2">
                      <a:lumMod val="50000"/>
                    </a:schemeClr>
                  </a:solidFill>
                </a:rPr>
                <a:t>和</a:t>
              </a:r>
              <a:r>
                <a:rPr lang="en-US" altLang="zh-CN" sz="1600" b="1">
                  <a:solidFill>
                    <a:schemeClr val="accent2">
                      <a:lumMod val="50000"/>
                    </a:schemeClr>
                  </a:solidFill>
                </a:rPr>
                <a:t>(3)</a:t>
              </a:r>
              <a:r>
                <a:rPr lang="zh-CN" altLang="en-US" sz="1600" b="1">
                  <a:solidFill>
                    <a:schemeClr val="accent2">
                      <a:lumMod val="50000"/>
                    </a:schemeClr>
                  </a:solidFill>
                </a:rPr>
                <a:t>式可得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293FF0-E27E-401D-99B3-A23C27005897}"/>
                    </a:ext>
                  </a:extLst>
                </p:cNvPr>
                <p:cNvSpPr txBox="1"/>
                <p:nvPr/>
              </p:nvSpPr>
              <p:spPr>
                <a:xfrm>
                  <a:off x="10254129" y="4374463"/>
                  <a:ext cx="1414830" cy="2462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(1)</a:t>
                  </a: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式令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zh-CN" altLang="en-US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293FF0-E27E-401D-99B3-A23C27005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4129" y="4374463"/>
                  <a:ext cx="141483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2155" t="-27500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89164A8-1BF2-4755-A27C-3A98194C8A5F}"/>
                </a:ext>
              </a:extLst>
            </p:cNvPr>
            <p:cNvSpPr txBox="1"/>
            <p:nvPr/>
          </p:nvSpPr>
          <p:spPr>
            <a:xfrm>
              <a:off x="10801761" y="4890129"/>
              <a:ext cx="867198" cy="4924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altLang="zh-CN" sz="1600" b="1">
                  <a:solidFill>
                    <a:schemeClr val="accent2">
                      <a:lumMod val="50000"/>
                    </a:schemeClr>
                  </a:solidFill>
                </a:rPr>
                <a:t>(1)</a:t>
              </a:r>
              <a:r>
                <a:rPr lang="zh-CN" altLang="en-US" sz="1600" b="1">
                  <a:solidFill>
                    <a:schemeClr val="accent2">
                      <a:lumMod val="50000"/>
                    </a:schemeClr>
                  </a:solidFill>
                </a:rPr>
                <a:t>式两边微分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855BCEB-A47B-47B0-B05F-62BFA1B11D85}"/>
                    </a:ext>
                  </a:extLst>
                </p:cNvPr>
                <p:cNvSpPr txBox="1"/>
                <p:nvPr/>
              </p:nvSpPr>
              <p:spPr>
                <a:xfrm>
                  <a:off x="10561100" y="5426639"/>
                  <a:ext cx="1107858" cy="49244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tIns="0" bIns="0" rtlCol="0">
                  <a:spAutoFit/>
                </a:bodyPr>
                <a:lstStyle/>
                <a:p>
                  <a:r>
                    <a:rPr lang="en-US" altLang="zh-CN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(6)</a:t>
                  </a: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式中再令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zh-CN" altLang="en-US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D855BCEB-A47B-47B0-B05F-62BFA1B11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1100" y="5426639"/>
                  <a:ext cx="1107858" cy="492443"/>
                </a:xfrm>
                <a:prstGeom prst="rect">
                  <a:avLst/>
                </a:prstGeom>
                <a:blipFill>
                  <a:blip r:embed="rId13"/>
                  <a:stretch>
                    <a:fillRect l="-2747" t="-12346" b="-246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870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二项式定理与组合等式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帕斯卡等式</a:t>
            </a:r>
            <a:r>
              <a:rPr lang="en-US" altLang="zh-CN"/>
              <a:t>(Pascal Identity)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B24F64-C578-4A85-910A-65E7D7D85227}"/>
              </a:ext>
            </a:extLst>
          </p:cNvPr>
          <p:cNvSpPr txBox="1"/>
          <p:nvPr/>
        </p:nvSpPr>
        <p:spPr>
          <a:xfrm>
            <a:off x="2157721" y="1065704"/>
            <a:ext cx="7019171" cy="135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E866AC-741D-436F-9DCB-77D0A6FF8EF9}"/>
              </a:ext>
            </a:extLst>
          </p:cNvPr>
          <p:cNvSpPr txBox="1"/>
          <p:nvPr/>
        </p:nvSpPr>
        <p:spPr>
          <a:xfrm>
            <a:off x="1773978" y="1159876"/>
            <a:ext cx="8644041" cy="196977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组合等式的证明方法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C00000"/>
                </a:solidFill>
              </a:rPr>
              <a:t>代数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证明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</a:rPr>
              <a:t>(algebraic proof)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方法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利用二项式定理证明组合等式、基于组合数的计算公式、数学归纳法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C00000"/>
                </a:solidFill>
              </a:rPr>
              <a:t>组合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证明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</a:rPr>
              <a:t>(combinatorial proof)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1CDC0AE-7420-45E1-92B5-B2F3265FB2AE}"/>
                  </a:ext>
                </a:extLst>
              </p:cNvPr>
              <p:cNvSpPr txBox="1"/>
              <p:nvPr/>
            </p:nvSpPr>
            <p:spPr>
              <a:xfrm>
                <a:off x="975444" y="3454135"/>
                <a:ext cx="4431658" cy="22610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800" b="1">
                    <a:solidFill>
                      <a:srgbClr val="C00000"/>
                    </a:solidFill>
                    <a:latin typeface="+mn-ea"/>
                  </a:rPr>
                  <a:t>帕斯卡等式</a:t>
                </a:r>
                <a:endParaRPr lang="en-US" altLang="zh-CN" sz="2800" b="1">
                  <a:solidFill>
                    <a:srgbClr val="C00000"/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是自然数且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b="1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1CDC0AE-7420-45E1-92B5-B2F3265FB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44" y="3454135"/>
                <a:ext cx="4431658" cy="2261004"/>
              </a:xfrm>
              <a:prstGeom prst="rect">
                <a:avLst/>
              </a:prstGeom>
              <a:blipFill>
                <a:blip r:embed="rId2"/>
                <a:stretch>
                  <a:fillRect t="-3235" r="-2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CC41D9-76CA-4060-893F-D68B4B7944EB}"/>
                  </a:ext>
                </a:extLst>
              </p:cNvPr>
              <p:cNvSpPr txBox="1"/>
              <p:nvPr/>
            </p:nvSpPr>
            <p:spPr>
              <a:xfrm>
                <a:off x="5904511" y="3452768"/>
                <a:ext cx="5298533" cy="25076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帕斯卡等式的组合证明</a:t>
                </a:r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且含有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的二进制串个数</a:t>
                </a:r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时，这样的串可分为两类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开头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长为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且含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的串有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开头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长为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且含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的串有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CC41D9-76CA-4060-893F-D68B4B794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511" y="3452768"/>
                <a:ext cx="5298533" cy="2507610"/>
              </a:xfrm>
              <a:prstGeom prst="rect">
                <a:avLst/>
              </a:prstGeom>
              <a:blipFill>
                <a:blip r:embed="rId3"/>
                <a:stretch>
                  <a:fillRect l="-1036" t="-1942" r="-230" b="-1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207011D-852A-43D4-AF7D-2B89E905EEEE}"/>
              </a:ext>
            </a:extLst>
          </p:cNvPr>
          <p:cNvSpPr txBox="1"/>
          <p:nvPr/>
        </p:nvSpPr>
        <p:spPr>
          <a:xfrm>
            <a:off x="975444" y="5775712"/>
            <a:ext cx="36754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如何用</a:t>
            </a:r>
            <a:r>
              <a:rPr lang="zh-CN" altLang="en-US" b="1">
                <a:solidFill>
                  <a:srgbClr val="C00000"/>
                </a:solidFill>
              </a:rPr>
              <a:t>代数方法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证明帕斯卡等式？</a:t>
            </a:r>
          </a:p>
        </p:txBody>
      </p:sp>
    </p:spTree>
    <p:extLst>
      <p:ext uri="{BB962C8B-B14F-4D97-AF65-F5344CB8AC3E}">
        <p14:creationId xmlns:p14="http://schemas.microsoft.com/office/powerpoint/2010/main" val="3580995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二项式定理与组合等式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帕斯卡三角（杨辉三角、贾宪三角）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0C0513-3E2F-4A54-8284-32F53C963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80" y="2637945"/>
            <a:ext cx="8446040" cy="3632306"/>
          </a:xfrm>
          <a:prstGeom prst="rect">
            <a:avLst/>
          </a:prstGeom>
          <a:noFill/>
          <a:ln w="19050">
            <a:noFill/>
            <a:prstDash val="dash"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8F25D82-8A95-4E96-834D-B4F88E1E6B2E}"/>
              </a:ext>
            </a:extLst>
          </p:cNvPr>
          <p:cNvSpPr txBox="1"/>
          <p:nvPr/>
        </p:nvSpPr>
        <p:spPr>
          <a:xfrm>
            <a:off x="732397" y="1121437"/>
            <a:ext cx="3925123" cy="130221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帕斯卡等式给出一个递推式</a:t>
            </a:r>
            <a:endParaRPr lang="en-US" altLang="zh-CN" sz="2400" b="1">
              <a:solidFill>
                <a:srgbClr val="C00000"/>
              </a:solidFill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可用小的组合数计算大的组合数，并构成一个表，称为</a:t>
            </a:r>
            <a:r>
              <a:rPr lang="zh-CN" altLang="en-US" sz="2000" b="1">
                <a:solidFill>
                  <a:srgbClr val="C00000"/>
                </a:solidFill>
                <a:latin typeface="+mn-ea"/>
              </a:rPr>
              <a:t>帕斯卡三角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EC2C48-1038-4C1B-8257-7A33216079D6}"/>
              </a:ext>
            </a:extLst>
          </p:cNvPr>
          <p:cNvSpPr txBox="1"/>
          <p:nvPr/>
        </p:nvSpPr>
        <p:spPr>
          <a:xfrm>
            <a:off x="5068475" y="1080047"/>
            <a:ext cx="639112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南宋数学家杨辉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详解九章算法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</a:rPr>
              <a:t>》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</a:rPr>
              <a:t>记载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accent2">
                    <a:lumMod val="50000"/>
                  </a:schemeClr>
                </a:solidFill>
                <a:latin typeface="+mn-ea"/>
              </a:rPr>
              <a:t>11</a:t>
            </a: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世纪数学家贾宪已经制作这样的表并用于开方计算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这样的表又称为</a:t>
            </a:r>
            <a:r>
              <a:rPr lang="zh-CN" altLang="en-US" sz="2000" b="1">
                <a:solidFill>
                  <a:srgbClr val="C00000"/>
                </a:solidFill>
                <a:latin typeface="+mn-ea"/>
              </a:rPr>
              <a:t>杨辉三角</a:t>
            </a: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000" b="1">
                <a:solidFill>
                  <a:srgbClr val="C00000"/>
                </a:solidFill>
                <a:latin typeface="+mn-ea"/>
              </a:rPr>
              <a:t>贾宪三角</a:t>
            </a:r>
          </a:p>
        </p:txBody>
      </p:sp>
    </p:spTree>
    <p:extLst>
      <p:ext uri="{BB962C8B-B14F-4D97-AF65-F5344CB8AC3E}">
        <p14:creationId xmlns:p14="http://schemas.microsoft.com/office/powerpoint/2010/main" val="673220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二项式定理与组合等式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其他的重要组合等式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28B082-B4E2-446C-98AB-D6CD45F04147}"/>
                  </a:ext>
                </a:extLst>
              </p:cNvPr>
              <p:cNvSpPr txBox="1"/>
              <p:nvPr/>
            </p:nvSpPr>
            <p:spPr>
              <a:xfrm>
                <a:off x="721048" y="1468854"/>
                <a:ext cx="3190533" cy="22530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rgbClr val="C00000"/>
                    </a:solidFill>
                  </a:rPr>
                  <a:t>递推式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是自然数，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</a:p>
              <a:p>
                <a:pPr algn="ctr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1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228B082-B4E2-446C-98AB-D6CD45F04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8" y="1468854"/>
                <a:ext cx="3190533" cy="2253053"/>
              </a:xfrm>
              <a:prstGeom prst="rect">
                <a:avLst/>
              </a:prstGeom>
              <a:blipFill>
                <a:blip r:embed="rId2"/>
                <a:stretch>
                  <a:fillRect t="-1892" r="-8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042C43-31D4-4C09-BA15-17F219379CBD}"/>
                  </a:ext>
                </a:extLst>
              </p:cNvPr>
              <p:cNvSpPr txBox="1"/>
              <p:nvPr/>
            </p:nvSpPr>
            <p:spPr>
              <a:xfrm>
                <a:off x="540141" y="4173291"/>
                <a:ext cx="3473404" cy="17765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乘积化简式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𝒌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是自然数，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𝒌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042C43-31D4-4C09-BA15-17F21937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41" y="4173291"/>
                <a:ext cx="3473404" cy="1776512"/>
              </a:xfrm>
              <a:prstGeom prst="rect">
                <a:avLst/>
              </a:prstGeom>
              <a:blipFill>
                <a:blip r:embed="rId3"/>
                <a:stretch>
                  <a:fillRect t="-2405" r="-9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D8051C-F0FE-4F93-8C9A-36ABE3F24462}"/>
                  </a:ext>
                </a:extLst>
              </p:cNvPr>
              <p:cNvSpPr txBox="1"/>
              <p:nvPr/>
            </p:nvSpPr>
            <p:spPr>
              <a:xfrm>
                <a:off x="4774122" y="1340293"/>
                <a:ext cx="6696830" cy="25101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上下标求和式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是自然数，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1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CD8051C-F0FE-4F93-8C9A-36ABE3F2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22" y="1340293"/>
                <a:ext cx="6696830" cy="2510174"/>
              </a:xfrm>
              <a:prstGeom prst="rect">
                <a:avLst/>
              </a:prstGeom>
              <a:blipFill>
                <a:blip r:embed="rId4"/>
                <a:stretch>
                  <a:fillRect t="-1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332BA3-358C-4680-94F0-A861552D88C7}"/>
                  </a:ext>
                </a:extLst>
              </p:cNvPr>
              <p:cNvSpPr txBox="1"/>
              <p:nvPr/>
            </p:nvSpPr>
            <p:spPr>
              <a:xfrm>
                <a:off x="4566903" y="4144726"/>
                <a:ext cx="7111268" cy="183364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C00000"/>
                    </a:solidFill>
                  </a:rPr>
                  <a:t>朱世杰</a:t>
                </a:r>
                <a:r>
                  <a:rPr lang="en-US" altLang="zh-CN" sz="2400" b="1" dirty="0">
                    <a:solidFill>
                      <a:srgbClr val="C00000"/>
                    </a:solidFill>
                  </a:rPr>
                  <a:t>-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范德蒙等式</a:t>
                </a:r>
                <a:r>
                  <a:rPr lang="en-US" altLang="zh-CN" sz="2400" b="1" dirty="0">
                    <a:solidFill>
                      <a:srgbClr val="C00000"/>
                    </a:solidFill>
                  </a:rPr>
                  <a:t>(Zhu-</a:t>
                </a:r>
                <a:r>
                  <a:rPr lang="en-US" altLang="zh-CN" sz="2400" b="1" dirty="0" err="1">
                    <a:solidFill>
                      <a:srgbClr val="C00000"/>
                    </a:solidFill>
                  </a:rPr>
                  <a:t>Vandermonde</a:t>
                </a:r>
                <a:r>
                  <a:rPr lang="en-US" altLang="zh-CN" sz="2400" b="1" dirty="0">
                    <a:solidFill>
                      <a:srgbClr val="C00000"/>
                    </a:solidFill>
                  </a:rPr>
                  <a:t> identity)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是自然数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en-US" altLang="zh-CN" sz="20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endParaRPr lang="zh-CN" altLang="en-US" sz="20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A332BA3-358C-4680-94F0-A861552D8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903" y="4144726"/>
                <a:ext cx="7111268" cy="1833643"/>
              </a:xfrm>
              <a:prstGeom prst="rect">
                <a:avLst/>
              </a:prstGeom>
              <a:blipFill>
                <a:blip r:embed="rId5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08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二项式定理与组合等式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朱世杰</a:t>
            </a:r>
            <a:r>
              <a:rPr lang="en-US" altLang="zh-CN"/>
              <a:t>-</a:t>
            </a:r>
            <a:r>
              <a:rPr lang="zh-CN" altLang="en-US"/>
              <a:t>范德蒙等式的组合证明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AEE0AC-81DA-4252-8871-270FAB6BC26E}"/>
                  </a:ext>
                </a:extLst>
              </p:cNvPr>
              <p:cNvSpPr txBox="1"/>
              <p:nvPr/>
            </p:nvSpPr>
            <p:spPr>
              <a:xfrm>
                <a:off x="872736" y="1299200"/>
                <a:ext cx="10446526" cy="18939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defRPr>
                </a:lvl1pPr>
                <a:lvl2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000"/>
                </a:lvl2pPr>
              </a:lstStyle>
              <a:p>
                <a:r>
                  <a:rPr lang="zh-CN" altLang="en-US" b="1"/>
                  <a:t>这些重要的组合等式都可使用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  <a:ea typeface="+mn-ea"/>
                  </a:rPr>
                  <a:t>代数方法</a:t>
                </a:r>
                <a:r>
                  <a:rPr lang="zh-CN" altLang="en-US" b="1"/>
                  <a:t>证明</a:t>
                </a:r>
              </a:p>
              <a:p>
                <a:pPr lvl="1"/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基于帕斯卡等式的特点，在使用数学归纳法时，应</a:t>
                </a:r>
                <a:r>
                  <a:rPr lang="zh-CN" altLang="en-US" b="1">
                    <a:solidFill>
                      <a:srgbClr val="0000FF"/>
                    </a:solidFill>
                  </a:rPr>
                  <a:t>针对组合数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1">
                    <a:solidFill>
                      <a:srgbClr val="0000FF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做归纳进行证明</a:t>
                </a:r>
              </a:p>
              <a:p>
                <a:r>
                  <a:rPr lang="zh-CN" altLang="en-US" b="1"/>
                  <a:t>这些组合等式也都可用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  <a:ea typeface="+mn-ea"/>
                  </a:rPr>
                  <a:t>组合方法</a:t>
                </a:r>
                <a:r>
                  <a:rPr lang="zh-CN" altLang="en-US" b="1"/>
                  <a:t>证明</a:t>
                </a:r>
              </a:p>
              <a:p>
                <a:pPr lvl="1"/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基于组合数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的二进制串解释，或作为从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人中推选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人的方法数进行证明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AEE0AC-81DA-4252-8871-270FAB6BC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6" y="1299200"/>
                <a:ext cx="10446526" cy="1893980"/>
              </a:xfrm>
              <a:prstGeom prst="rect">
                <a:avLst/>
              </a:prstGeom>
              <a:blipFill>
                <a:blip r:embed="rId2"/>
                <a:stretch>
                  <a:fillRect l="-525" t="-2572" r="-175" b="-3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39DC6F2-19B8-4882-80A7-AE678A1C6E73}"/>
                  </a:ext>
                </a:extLst>
              </p:cNvPr>
              <p:cNvSpPr txBox="1"/>
              <p:nvPr/>
            </p:nvSpPr>
            <p:spPr>
              <a:xfrm>
                <a:off x="1024039" y="3430438"/>
                <a:ext cx="10143920" cy="267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朱世杰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-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范德蒙</a:t>
                </a: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等式的一个组合证明</a:t>
                </a:r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1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【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证明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】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等式两边都是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名男生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名女生中共推选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人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担任学生会干部的方法数：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等式右边直接计算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名学生中推选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人担任干部的方法数</a:t>
                </a:r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等式左边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按推选女生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人，男生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人，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分类计算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39DC6F2-19B8-4882-80A7-AE678A1C6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39" y="3430438"/>
                <a:ext cx="10143920" cy="2678554"/>
              </a:xfrm>
              <a:prstGeom prst="rect">
                <a:avLst/>
              </a:prstGeom>
              <a:blipFill>
                <a:blip r:embed="rId3"/>
                <a:stretch>
                  <a:fillRect l="-661" t="-1595" b="-3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41E64AB-F730-4490-A2FE-D06DC232934C}"/>
              </a:ext>
            </a:extLst>
          </p:cNvPr>
          <p:cNvSpPr txBox="1"/>
          <p:nvPr/>
        </p:nvSpPr>
        <p:spPr>
          <a:xfrm>
            <a:off x="9683430" y="3427562"/>
            <a:ext cx="212482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朱世杰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(1249-1314)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元朝数学家，这个等式出现在他的著作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《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四元玉鉴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》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95063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3AB87BC-B5B0-4534-97AB-5790518986EA}"/>
                  </a:ext>
                </a:extLst>
              </p:cNvPr>
              <p:cNvSpPr txBox="1"/>
              <p:nvPr/>
            </p:nvSpPr>
            <p:spPr>
              <a:xfrm>
                <a:off x="7952589" y="4379720"/>
                <a:ext cx="2782671" cy="89755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3AB87BC-B5B0-4534-97AB-57905189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89" y="4379720"/>
                <a:ext cx="2782671" cy="897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二项式定理与组合等式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两个上下标求和式之间的等价性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639FE0-FA57-4CEC-A5B3-FD72FC835EEF}"/>
                  </a:ext>
                </a:extLst>
              </p:cNvPr>
              <p:cNvSpPr txBox="1"/>
              <p:nvPr/>
            </p:nvSpPr>
            <p:spPr>
              <a:xfrm>
                <a:off x="704602" y="2397372"/>
                <a:ext cx="6696830" cy="251017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上下标求和式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是自然数，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1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6639FE0-FA57-4CEC-A5B3-FD72FC835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02" y="2397372"/>
                <a:ext cx="6696830" cy="2510174"/>
              </a:xfrm>
              <a:prstGeom prst="rect">
                <a:avLst/>
              </a:prstGeom>
              <a:blipFill>
                <a:blip r:embed="rId3"/>
                <a:stretch>
                  <a:fillRect t="-1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3F5B87DE-4703-4436-8A45-BE967035F688}"/>
              </a:ext>
            </a:extLst>
          </p:cNvPr>
          <p:cNvSpPr txBox="1"/>
          <p:nvPr/>
        </p:nvSpPr>
        <p:spPr>
          <a:xfrm>
            <a:off x="649454" y="1226700"/>
            <a:ext cx="8209865" cy="86177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两个上下标求和式的第一式也称为</a:t>
            </a:r>
            <a:r>
              <a:rPr lang="en-US" altLang="zh-CN" sz="2000" b="1">
                <a:solidFill>
                  <a:srgbClr val="002060"/>
                </a:solidFill>
                <a:latin typeface="+mn-ea"/>
              </a:rPr>
              <a:t>Hockeystick</a:t>
            </a: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等式</a:t>
            </a:r>
            <a:endParaRPr lang="en-US" altLang="zh-CN" sz="20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或称为</a:t>
            </a:r>
            <a:r>
              <a:rPr lang="zh-CN" altLang="en-US" sz="2000" b="1">
                <a:solidFill>
                  <a:srgbClr val="C00000"/>
                </a:solidFill>
              </a:rPr>
              <a:t>朱世杰恒等式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，在朱世杰的著作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四元玉鉴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</a:rPr>
              <a:t>》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中也已经出现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F39FF64-8B9B-4EF0-A652-C93979780EEC}"/>
                  </a:ext>
                </a:extLst>
              </p:cNvPr>
              <p:cNvSpPr txBox="1"/>
              <p:nvPr/>
            </p:nvSpPr>
            <p:spPr>
              <a:xfrm>
                <a:off x="8773032" y="2219153"/>
                <a:ext cx="1098596" cy="8472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F39FF64-8B9B-4EF0-A652-C9397978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032" y="2219153"/>
                <a:ext cx="1098596" cy="847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DD1A04-EE69-465A-91D6-03867F578D1D}"/>
                  </a:ext>
                </a:extLst>
              </p:cNvPr>
              <p:cNvSpPr txBox="1"/>
              <p:nvPr/>
            </p:nvSpPr>
            <p:spPr>
              <a:xfrm>
                <a:off x="7500109" y="3270394"/>
                <a:ext cx="3644443" cy="8779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DD1A04-EE69-465A-91D6-03867F578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109" y="3270394"/>
                <a:ext cx="3644443" cy="877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E4B89E5-BB3C-48B1-AF24-1C65109F37D9}"/>
                  </a:ext>
                </a:extLst>
              </p:cNvPr>
              <p:cNvSpPr txBox="1"/>
              <p:nvPr/>
            </p:nvSpPr>
            <p:spPr>
              <a:xfrm>
                <a:off x="8532207" y="5477305"/>
                <a:ext cx="1624869" cy="8472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E4B89E5-BB3C-48B1-AF24-1C65109F3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207" y="5477305"/>
                <a:ext cx="1624869" cy="847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D198923-FB12-4DC8-8D09-5D368076BEB8}"/>
                  </a:ext>
                </a:extLst>
              </p:cNvPr>
              <p:cNvSpPr txBox="1"/>
              <p:nvPr/>
            </p:nvSpPr>
            <p:spPr>
              <a:xfrm>
                <a:off x="10007256" y="2977464"/>
                <a:ext cx="128059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lIns="36000" tIns="0" rIns="0" bIns="0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D198923-FB12-4DC8-8D09-5D368076B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256" y="2977464"/>
                <a:ext cx="1280593" cy="246221"/>
              </a:xfrm>
              <a:prstGeom prst="rect">
                <a:avLst/>
              </a:prstGeom>
              <a:blipFill>
                <a:blip r:embed="rId7"/>
                <a:stretch>
                  <a:fillRect l="-7143" t="-24390" b="-48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下 14">
            <a:extLst>
              <a:ext uri="{FF2B5EF4-FFF2-40B4-BE49-F238E27FC236}">
                <a16:creationId xmlns:a16="http://schemas.microsoft.com/office/drawing/2014/main" id="{CCB9EAC1-8120-4707-ACB4-F21956136340}"/>
              </a:ext>
            </a:extLst>
          </p:cNvPr>
          <p:cNvSpPr/>
          <p:nvPr/>
        </p:nvSpPr>
        <p:spPr>
          <a:xfrm>
            <a:off x="9285791" y="3066436"/>
            <a:ext cx="117699" cy="198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47832B45-23FD-417F-841D-31F56F01B182}"/>
              </a:ext>
            </a:extLst>
          </p:cNvPr>
          <p:cNvSpPr/>
          <p:nvPr/>
        </p:nvSpPr>
        <p:spPr>
          <a:xfrm>
            <a:off x="9285790" y="4164322"/>
            <a:ext cx="117699" cy="21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748B88F6-BE8E-4475-84B5-E6836447F338}"/>
              </a:ext>
            </a:extLst>
          </p:cNvPr>
          <p:cNvSpPr/>
          <p:nvPr/>
        </p:nvSpPr>
        <p:spPr>
          <a:xfrm>
            <a:off x="9299303" y="5277275"/>
            <a:ext cx="117699" cy="198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左 21">
            <a:extLst>
              <a:ext uri="{FF2B5EF4-FFF2-40B4-BE49-F238E27FC236}">
                <a16:creationId xmlns:a16="http://schemas.microsoft.com/office/drawing/2014/main" id="{29FF5A1A-C73C-495B-B605-0600CC532406}"/>
              </a:ext>
            </a:extLst>
          </p:cNvPr>
          <p:cNvSpPr/>
          <p:nvPr/>
        </p:nvSpPr>
        <p:spPr>
          <a:xfrm>
            <a:off x="9417002" y="3130455"/>
            <a:ext cx="59025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D18615-FA9E-4643-8717-061AD473D2C7}"/>
                  </a:ext>
                </a:extLst>
              </p:cNvPr>
              <p:cNvSpPr txBox="1"/>
              <p:nvPr/>
            </p:nvSpPr>
            <p:spPr>
              <a:xfrm>
                <a:off x="9954646" y="4117016"/>
                <a:ext cx="1624870" cy="3072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lIns="3600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D18615-FA9E-4643-8717-061AD473D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646" y="4117016"/>
                <a:ext cx="1624870" cy="307264"/>
              </a:xfrm>
              <a:prstGeom prst="rect">
                <a:avLst/>
              </a:prstGeom>
              <a:blipFill>
                <a:blip r:embed="rId8"/>
                <a:stretch>
                  <a:fillRect l="-2622" t="-7843" b="-3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左 23">
            <a:extLst>
              <a:ext uri="{FF2B5EF4-FFF2-40B4-BE49-F238E27FC236}">
                <a16:creationId xmlns:a16="http://schemas.microsoft.com/office/drawing/2014/main" id="{2B667751-4768-4D19-9356-661C445B23FB}"/>
              </a:ext>
            </a:extLst>
          </p:cNvPr>
          <p:cNvSpPr/>
          <p:nvPr/>
        </p:nvSpPr>
        <p:spPr>
          <a:xfrm>
            <a:off x="9403489" y="4242611"/>
            <a:ext cx="551157" cy="698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4709FF-112F-4545-94C1-C4DACDE2DB65}"/>
                  </a:ext>
                </a:extLst>
              </p:cNvPr>
              <p:cNvSpPr txBox="1"/>
              <p:nvPr/>
            </p:nvSpPr>
            <p:spPr>
              <a:xfrm>
                <a:off x="10007256" y="5238130"/>
                <a:ext cx="1280593" cy="2462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lIns="36000" tIns="0" rIns="0" bIns="0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4709FF-112F-4545-94C1-C4DACDE2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256" y="5238130"/>
                <a:ext cx="1280593" cy="246221"/>
              </a:xfrm>
              <a:prstGeom prst="rect">
                <a:avLst/>
              </a:prstGeom>
              <a:blipFill>
                <a:blip r:embed="rId9"/>
                <a:stretch>
                  <a:fillRect l="-7143" t="-24390" b="-48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箭头: 左 25">
            <a:extLst>
              <a:ext uri="{FF2B5EF4-FFF2-40B4-BE49-F238E27FC236}">
                <a16:creationId xmlns:a16="http://schemas.microsoft.com/office/drawing/2014/main" id="{CFDD5346-232F-4C08-9D77-C37B53B94FC5}"/>
              </a:ext>
            </a:extLst>
          </p:cNvPr>
          <p:cNvSpPr/>
          <p:nvPr/>
        </p:nvSpPr>
        <p:spPr>
          <a:xfrm>
            <a:off x="9417002" y="5360241"/>
            <a:ext cx="590254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ADF2EBE-432C-459D-A6E8-B1D4139A54F6}"/>
                  </a:ext>
                </a:extLst>
              </p:cNvPr>
              <p:cNvSpPr txBox="1"/>
              <p:nvPr/>
            </p:nvSpPr>
            <p:spPr>
              <a:xfrm>
                <a:off x="5711355" y="5477305"/>
                <a:ext cx="1624869" cy="8472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ADF2EBE-432C-459D-A6E8-B1D4139A5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355" y="5477305"/>
                <a:ext cx="1624869" cy="8472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箭头: 左 28">
            <a:extLst>
              <a:ext uri="{FF2B5EF4-FFF2-40B4-BE49-F238E27FC236}">
                <a16:creationId xmlns:a16="http://schemas.microsoft.com/office/drawing/2014/main" id="{E01A5738-46D7-47E4-8613-46BD60C2953A}"/>
              </a:ext>
            </a:extLst>
          </p:cNvPr>
          <p:cNvSpPr/>
          <p:nvPr/>
        </p:nvSpPr>
        <p:spPr>
          <a:xfrm>
            <a:off x="7336224" y="5828478"/>
            <a:ext cx="1195982" cy="872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58E8901-F8F0-48B7-8071-0373A7D59880}"/>
                  </a:ext>
                </a:extLst>
              </p:cNvPr>
              <p:cNvSpPr txBox="1"/>
              <p:nvPr/>
            </p:nvSpPr>
            <p:spPr>
              <a:xfrm>
                <a:off x="7229907" y="5295089"/>
                <a:ext cx="1393142" cy="3631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lIns="3600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05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105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05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105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5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num>
                            <m:den>
                              <m:r>
                                <a:rPr lang="en-US" altLang="zh-CN" sz="105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</m:e>
                      </m:d>
                      <m:r>
                        <a:rPr lang="en-US" altLang="zh-CN" sz="105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05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105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05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105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5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num>
                            <m:den>
                              <m:r>
                                <a:rPr lang="en-US" altLang="zh-CN" sz="105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58E8901-F8F0-48B7-8071-0373A7D59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07" y="5295089"/>
                <a:ext cx="1393142" cy="363113"/>
              </a:xfrm>
              <a:prstGeom prst="rect">
                <a:avLst/>
              </a:prstGeom>
              <a:blipFill>
                <a:blip r:embed="rId11"/>
                <a:stretch>
                  <a:fillRect t="-3390"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5FFA1D6A-856C-4B32-B9C4-D2B8DCA21B87}"/>
              </a:ext>
            </a:extLst>
          </p:cNvPr>
          <p:cNvSpPr txBox="1"/>
          <p:nvPr/>
        </p:nvSpPr>
        <p:spPr>
          <a:xfrm>
            <a:off x="9111108" y="1188009"/>
            <a:ext cx="253269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这两个上下标求和式之间互相等价，变换一个式子可得到另一个式子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8BB793-3E93-43A9-80D2-563DFA2D71BF}"/>
              </a:ext>
            </a:extLst>
          </p:cNvPr>
          <p:cNvSpPr txBox="1"/>
          <p:nvPr/>
        </p:nvSpPr>
        <p:spPr>
          <a:xfrm>
            <a:off x="704602" y="5346089"/>
            <a:ext cx="408596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如何用数学归纳法证明这两个等式？</a:t>
            </a:r>
          </a:p>
        </p:txBody>
      </p:sp>
    </p:spTree>
    <p:extLst>
      <p:ext uri="{BB962C8B-B14F-4D97-AF65-F5344CB8AC3E}">
        <p14:creationId xmlns:p14="http://schemas.microsoft.com/office/powerpoint/2010/main" val="121399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二项式定理与组合等式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朱世杰恒等式的一个组合证明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9BA6B1E-A2E4-4DC7-BC9B-769B38B00181}"/>
                  </a:ext>
                </a:extLst>
              </p:cNvPr>
              <p:cNvSpPr txBox="1"/>
              <p:nvPr/>
            </p:nvSpPr>
            <p:spPr>
              <a:xfrm>
                <a:off x="993343" y="1142677"/>
                <a:ext cx="7926992" cy="5532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证明</a:t>
                </a:r>
                <a:r>
                  <a:rPr lang="zh-CN" altLang="en-US" sz="2400" b="1" i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  <m:e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den>
                        </m:f>
                      </m:e>
                    </m:d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num>
                          <m:den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d>
                    <m:r>
                      <a:rPr lang="en-US" altLang="zh-CN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9BA6B1E-A2E4-4DC7-BC9B-769B38B0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43" y="1142677"/>
                <a:ext cx="7926992" cy="553228"/>
              </a:xfrm>
              <a:prstGeom prst="rect">
                <a:avLst/>
              </a:prstGeom>
              <a:blipFill>
                <a:blip r:embed="rId2"/>
                <a:stretch>
                  <a:fillRect l="-1231" t="-4396" b="-1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8C3C7A-F376-4872-89C4-C9C966709399}"/>
              </a:ext>
            </a:extLst>
          </p:cNvPr>
          <p:cNvGrpSpPr/>
          <p:nvPr/>
        </p:nvGrpSpPr>
        <p:grpSpPr>
          <a:xfrm>
            <a:off x="993343" y="1902467"/>
            <a:ext cx="10170230" cy="4207709"/>
            <a:chOff x="986765" y="2014300"/>
            <a:chExt cx="10170230" cy="420770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BAF32D-96C1-49B1-A467-BC77370A14B8}"/>
                </a:ext>
              </a:extLst>
            </p:cNvPr>
            <p:cNvSpPr/>
            <p:nvPr/>
          </p:nvSpPr>
          <p:spPr>
            <a:xfrm>
              <a:off x="986765" y="5160482"/>
              <a:ext cx="10163653" cy="661417"/>
            </a:xfrm>
            <a:prstGeom prst="rect">
              <a:avLst/>
            </a:prstGeom>
            <a:solidFill>
              <a:srgbClr val="E5E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A459E5B-2DA0-4B9E-9227-92DA54CEF2F4}"/>
                    </a:ext>
                  </a:extLst>
                </p:cNvPr>
                <p:cNvSpPr txBox="1"/>
                <p:nvPr/>
              </p:nvSpPr>
              <p:spPr>
                <a:xfrm>
                  <a:off x="986766" y="2014300"/>
                  <a:ext cx="10163652" cy="3146182"/>
                </a:xfrm>
                <a:prstGeom prst="rect">
                  <a:avLst/>
                </a:prstGeom>
                <a:solidFill>
                  <a:srgbClr val="E5EFE5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给定正整数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，对于任意非负整数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altLang="zh-CN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</a:t>
                  </a:r>
                  <a:endPara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定义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000" b="1" i="0">
                      <a:solidFill>
                        <a:srgbClr val="C00000"/>
                      </a:solidFill>
                      <a:latin typeface="+mj-lt"/>
                    </a:rPr>
                    <a:t>是长度为</a:t>
                  </a:r>
                  <a14:m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000" b="1" i="0">
                      <a:solidFill>
                        <a:srgbClr val="C00000"/>
                      </a:solidFill>
                      <a:latin typeface="+mj-lt"/>
                    </a:rPr>
                    <a:t>的二进制串且</a:t>
                  </a:r>
                  <a14:m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000" b="1" i="0">
                      <a:solidFill>
                        <a:srgbClr val="C00000"/>
                      </a:solidFill>
                      <a:latin typeface="+mj-lt"/>
                    </a:rPr>
                    <a:t>有</a:t>
                  </a:r>
                  <a14:m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lit/>
                        </m:rP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altLang="zh-CN" sz="20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  <a:p>
                  <a:pPr marL="800100" lvl="1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对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，当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，因此：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且</a:t>
                  </a:r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ctrlPr>
                                  <a:rPr lang="en-US" altLang="zh-CN" sz="16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6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16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altLang="zh-CN" sz="16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16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16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6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altLang="zh-CN" sz="16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sz="16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16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altLang="zh-CN" sz="16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6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num>
                                  <m:den>
                                    <m:r>
                                      <a:rPr lang="en-US" altLang="zh-CN" sz="1600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altLang="zh-CN" sz="2000" b="1"/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定义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r>
                    <a:rPr lang="zh-CN" altLang="en-US" sz="2000" b="1" i="0">
                      <a:solidFill>
                        <a:srgbClr val="C00000"/>
                      </a:solidFill>
                      <a:latin typeface="+mj-lt"/>
                    </a:rPr>
                    <a:t>是长度为</a:t>
                  </a:r>
                  <a14:m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000" b="1" i="0">
                      <a:solidFill>
                        <a:srgbClr val="C00000"/>
                      </a:solidFill>
                      <a:latin typeface="+mj-lt"/>
                    </a:rPr>
                    <a:t>的二进制串且</a:t>
                  </a:r>
                  <a14:m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000" b="1" i="0">
                      <a:solidFill>
                        <a:srgbClr val="C00000"/>
                      </a:solidFill>
                      <a:latin typeface="+mj-lt"/>
                    </a:rPr>
                    <a:t>有</a:t>
                  </a:r>
                  <a14:m>
                    <m:oMath xmlns:m="http://schemas.openxmlformats.org/officeDocument/2006/math">
                      <m:r>
                        <a:rPr lang="zh-CN" alt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2000" b="1" i="0">
                      <a:solidFill>
                        <a:srgbClr val="C00000"/>
                      </a:solidFill>
                      <a:latin typeface="+mj-lt"/>
                    </a:rPr>
                    <a:t>个</a:t>
                  </a:r>
                  <a14:m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m:rPr>
                          <m:lit/>
                        </m:rP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，显然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</m:oMath>
                  </a14:m>
                  <a:endParaRPr lang="en-US" altLang="zh-CN" sz="2000" b="1"/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定义函数：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⋃"/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，对任意的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，以及任意的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en-US" altLang="zh-CN" sz="2000" b="1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A459E5B-2DA0-4B9E-9227-92DA54CEF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66" y="2014300"/>
                  <a:ext cx="10163652" cy="3146182"/>
                </a:xfrm>
                <a:prstGeom prst="rect">
                  <a:avLst/>
                </a:prstGeom>
                <a:blipFill>
                  <a:blip r:embed="rId3"/>
                  <a:stretch>
                    <a:fillRect l="-660" t="-1357" b="-172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FDD3880-5481-4EE4-BCE6-9C177022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7112" y="5160482"/>
              <a:ext cx="5607074" cy="6527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CD3E975-2C7D-42DB-A2AE-093460E4578B}"/>
                    </a:ext>
                  </a:extLst>
                </p:cNvPr>
                <p:cNvSpPr txBox="1"/>
                <p:nvPr/>
              </p:nvSpPr>
              <p:spPr>
                <a:xfrm>
                  <a:off x="993343" y="5821899"/>
                  <a:ext cx="10163652" cy="400110"/>
                </a:xfrm>
                <a:prstGeom prst="rect">
                  <a:avLst/>
                </a:prstGeom>
                <a:solidFill>
                  <a:srgbClr val="E5EFE5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可证明</a:t>
                  </a:r>
                  <a14:m>
                    <m:oMath xmlns:m="http://schemas.openxmlformats.org/officeDocument/2006/math">
                      <m:r>
                        <a:rPr lang="en-US" altLang="zh-CN" sz="2000" b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</m:oMath>
                  </a14:m>
                  <a:r>
                    <a:rPr lang="zh-CN" altLang="en-US" sz="2000" b="1">
                      <a:solidFill>
                        <a:srgbClr val="C00000"/>
                      </a:solidFill>
                      <a:latin typeface="+mn-ea"/>
                    </a:rPr>
                    <a:t>是双函数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，由一一对应原理得到朱世杰恒等式</a:t>
                  </a: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CD3E975-2C7D-42DB-A2AE-093460E45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343" y="5821899"/>
                  <a:ext cx="10163652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600" t="-13846" b="-2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5D02F8B-9C11-43FA-A255-6C2D29493A4F}"/>
              </a:ext>
            </a:extLst>
          </p:cNvPr>
          <p:cNvSpPr txBox="1"/>
          <p:nvPr/>
        </p:nvSpPr>
        <p:spPr>
          <a:xfrm>
            <a:off x="8551943" y="1893758"/>
            <a:ext cx="27234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证明基于组合数的二进串解释，并利用二进制串最后一个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的位置信息</a:t>
            </a:r>
          </a:p>
        </p:txBody>
      </p:sp>
    </p:spTree>
    <p:extLst>
      <p:ext uri="{BB962C8B-B14F-4D97-AF65-F5344CB8AC3E}">
        <p14:creationId xmlns:p14="http://schemas.microsoft.com/office/powerpoint/2010/main" val="2591750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550948-0A88-4D14-B7D1-47069CABE5F1}"/>
                  </a:ext>
                </a:extLst>
              </p:cNvPr>
              <p:cNvSpPr txBox="1"/>
              <p:nvPr/>
            </p:nvSpPr>
            <p:spPr>
              <a:xfrm>
                <a:off x="1622392" y="1249448"/>
                <a:ext cx="8947201" cy="30777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</a:rPr>
                  <a:t>组合计数的基本计数模型</a:t>
                </a:r>
                <a:r>
                  <a:rPr lang="en-US" altLang="zh-CN" sz="2400" b="1">
                    <a:solidFill>
                      <a:srgbClr val="002060"/>
                    </a:solidFill>
                  </a:rPr>
                  <a:t>——</a:t>
                </a:r>
                <a:r>
                  <a:rPr lang="zh-CN" altLang="en-US" sz="2400" b="1">
                    <a:solidFill>
                      <a:srgbClr val="002060"/>
                    </a:solidFill>
                  </a:rPr>
                  <a:t>排列与组合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个物体中不允许重复地取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个物体有顺序的排列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不允许重复但不计较顺序地选择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个物体的组合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组合数的集合论解释和二进制串解释，及组合数的一些性质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二项式定理，及组合等式的代数证明和组合证明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利用组合数的解释，特别是二进制串解释进行组合证明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550948-0A88-4D14-B7D1-47069CABE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92" y="1249448"/>
                <a:ext cx="8947201" cy="3077766"/>
              </a:xfrm>
              <a:prstGeom prst="rect">
                <a:avLst/>
              </a:prstGeom>
              <a:blipFill>
                <a:blip r:embed="rId2"/>
                <a:stretch>
                  <a:fillRect l="-886" t="-1386" r="-613" b="-3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3071426" y="4556541"/>
            <a:ext cx="6049135" cy="1508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学习这一部分的目标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能求解有关排列组合的典型计数问题</a:t>
            </a:r>
            <a:endParaRPr lang="en-US" altLang="zh-CN" sz="24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能使用组合方法或代数方法证明组合等式</a:t>
            </a: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511C6389-7226-43B9-9250-70FB7F990DBF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作业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1007165" y="3167390"/>
            <a:ext cx="91038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8.22</a:t>
            </a:r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8.25</a:t>
            </a:r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8.27</a:t>
            </a:r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8.34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921252" y="2001283"/>
            <a:ext cx="8571678" cy="2383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4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排列的基础知识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排列组合问题分类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0927806-E067-44C5-9A3E-C3775E8CC934}"/>
              </a:ext>
            </a:extLst>
          </p:cNvPr>
          <p:cNvGrpSpPr/>
          <p:nvPr/>
        </p:nvGrpSpPr>
        <p:grpSpPr>
          <a:xfrm>
            <a:off x="1438479" y="1157801"/>
            <a:ext cx="9315039" cy="2959718"/>
            <a:chOff x="901243" y="999919"/>
            <a:chExt cx="9315039" cy="2959718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26A6240-0586-40DF-A544-85B679543822}"/>
                </a:ext>
              </a:extLst>
            </p:cNvPr>
            <p:cNvSpPr txBox="1"/>
            <p:nvPr/>
          </p:nvSpPr>
          <p:spPr>
            <a:xfrm>
              <a:off x="1045879" y="2262686"/>
              <a:ext cx="1561323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排列组合模型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E55A082-629F-4E7B-8D0D-A26539A3FCD5}"/>
                </a:ext>
              </a:extLst>
            </p:cNvPr>
            <p:cNvGrpSpPr/>
            <p:nvPr/>
          </p:nvGrpSpPr>
          <p:grpSpPr>
            <a:xfrm>
              <a:off x="2605307" y="1890558"/>
              <a:ext cx="627391" cy="1117957"/>
              <a:chOff x="2605307" y="1890558"/>
              <a:chExt cx="627391" cy="1117957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11B84221-701A-4FF8-98BF-D688F3104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5307" y="2447352"/>
                <a:ext cx="260988" cy="1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3A966A5-59EB-4745-AAE4-B46D63D1A5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295" y="1890558"/>
                <a:ext cx="1895" cy="11179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882AE565-C2C1-4CAF-9728-6E992B3A5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8190" y="1890558"/>
                <a:ext cx="360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0AC5F0F9-19E5-4A82-B404-18AD0D5B8120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2866295" y="3008515"/>
                <a:ext cx="3664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CF4CB8-4D70-4683-8519-73B28A11CEA1}"/>
                </a:ext>
              </a:extLst>
            </p:cNvPr>
            <p:cNvSpPr txBox="1"/>
            <p:nvPr/>
          </p:nvSpPr>
          <p:spPr>
            <a:xfrm>
              <a:off x="3228906" y="1715149"/>
              <a:ext cx="67657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排列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E844311-780F-41AB-B9D2-186FA69BBEBB}"/>
                </a:ext>
              </a:extLst>
            </p:cNvPr>
            <p:cNvSpPr txBox="1"/>
            <p:nvPr/>
          </p:nvSpPr>
          <p:spPr>
            <a:xfrm>
              <a:off x="3232698" y="2823849"/>
              <a:ext cx="67657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组合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C857A19-1FB5-4DA6-9802-B7A8D8D112DD}"/>
                </a:ext>
              </a:extLst>
            </p:cNvPr>
            <p:cNvSpPr txBox="1"/>
            <p:nvPr/>
          </p:nvSpPr>
          <p:spPr>
            <a:xfrm>
              <a:off x="4383330" y="2067416"/>
              <a:ext cx="22937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(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不允许重复的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排列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D65FB0-1E6A-4D72-BC09-80077E3747AF}"/>
                </a:ext>
              </a:extLst>
            </p:cNvPr>
            <p:cNvSpPr txBox="1"/>
            <p:nvPr/>
          </p:nvSpPr>
          <p:spPr>
            <a:xfrm>
              <a:off x="4383330" y="2504952"/>
              <a:ext cx="229376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(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不允许重复的</a:t>
              </a:r>
              <a:r>
                <a:rPr lang="en-US" altLang="zh-CN" b="1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组合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683CE53-7F52-4691-B4AE-B19A10169BA0}"/>
                </a:ext>
              </a:extLst>
            </p:cNvPr>
            <p:cNvSpPr txBox="1"/>
            <p:nvPr/>
          </p:nvSpPr>
          <p:spPr>
            <a:xfrm>
              <a:off x="4383330" y="1423470"/>
              <a:ext cx="182669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允许重复的排列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43AA58-AA7D-4085-8750-41A230DCA361}"/>
                </a:ext>
              </a:extLst>
            </p:cNvPr>
            <p:cNvSpPr txBox="1"/>
            <p:nvPr/>
          </p:nvSpPr>
          <p:spPr>
            <a:xfrm>
              <a:off x="4383330" y="3168420"/>
              <a:ext cx="1826696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允许重复的组合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B520543-A890-40D5-B10F-088C8051BB60}"/>
                </a:ext>
              </a:extLst>
            </p:cNvPr>
            <p:cNvSpPr txBox="1"/>
            <p:nvPr/>
          </p:nvSpPr>
          <p:spPr>
            <a:xfrm>
              <a:off x="7048686" y="1091049"/>
              <a:ext cx="298340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重复度无限的允许重复排列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0ACAF45-2834-4F4E-9EF5-42CCDA5E5105}"/>
                </a:ext>
              </a:extLst>
            </p:cNvPr>
            <p:cNvSpPr txBox="1"/>
            <p:nvPr/>
          </p:nvSpPr>
          <p:spPr>
            <a:xfrm>
              <a:off x="7048686" y="1745443"/>
              <a:ext cx="298340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重复度有限的允许重复排列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E089260-2BBC-40FA-9E82-690FD0991416}"/>
                </a:ext>
              </a:extLst>
            </p:cNvPr>
            <p:cNvSpPr txBox="1"/>
            <p:nvPr/>
          </p:nvSpPr>
          <p:spPr>
            <a:xfrm>
              <a:off x="7048686" y="2825485"/>
              <a:ext cx="298340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重复度无限的允许重复组合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D5B12B8-968D-4DF1-9439-243BDEC564C1}"/>
                </a:ext>
              </a:extLst>
            </p:cNvPr>
            <p:cNvSpPr txBox="1"/>
            <p:nvPr/>
          </p:nvSpPr>
          <p:spPr>
            <a:xfrm>
              <a:off x="7048686" y="3489115"/>
              <a:ext cx="298340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重复度有限的允许重复组合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DAE50A5-5264-4183-BE9A-473785ED4EB9}"/>
                </a:ext>
              </a:extLst>
            </p:cNvPr>
            <p:cNvGrpSpPr/>
            <p:nvPr/>
          </p:nvGrpSpPr>
          <p:grpSpPr>
            <a:xfrm>
              <a:off x="3905477" y="1608136"/>
              <a:ext cx="475960" cy="654549"/>
              <a:chOff x="2605307" y="1890558"/>
              <a:chExt cx="627391" cy="1117957"/>
            </a:xfrm>
          </p:grpSpPr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677518A-158D-4455-9FEB-DE2F8E024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5307" y="2447352"/>
                <a:ext cx="260988" cy="1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31886FD-56EE-4626-A84F-07146BBD3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295" y="1890558"/>
                <a:ext cx="1895" cy="11179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1378CC38-B035-4B97-B160-C19B7D24E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8190" y="1890558"/>
                <a:ext cx="360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FB4A39C7-F200-4B1C-B6A7-078062D66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6295" y="3008515"/>
                <a:ext cx="3664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94D69B8-598C-4CA9-B28C-0C375547109B}"/>
                </a:ext>
              </a:extLst>
            </p:cNvPr>
            <p:cNvGrpSpPr/>
            <p:nvPr/>
          </p:nvGrpSpPr>
          <p:grpSpPr>
            <a:xfrm>
              <a:off x="3911162" y="2690733"/>
              <a:ext cx="475960" cy="654549"/>
              <a:chOff x="2605307" y="1890558"/>
              <a:chExt cx="627391" cy="1117957"/>
            </a:xfrm>
          </p:grpSpPr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4347EF9A-CEA5-41A6-9188-2FAFF1D8E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5307" y="2447352"/>
                <a:ext cx="260988" cy="1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56D86B3D-C28E-4180-A445-9575AEBED5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295" y="1890558"/>
                <a:ext cx="1895" cy="11179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921FE96C-5C8F-49B8-ACF2-9C1D0D3D1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8190" y="1890558"/>
                <a:ext cx="360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578E2E6D-C475-442E-8D3A-8C70764AD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6295" y="3008515"/>
                <a:ext cx="3664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A3577D4-1E42-49A1-B870-739BDD904BE0}"/>
                </a:ext>
              </a:extLst>
            </p:cNvPr>
            <p:cNvGrpSpPr/>
            <p:nvPr/>
          </p:nvGrpSpPr>
          <p:grpSpPr>
            <a:xfrm>
              <a:off x="6210026" y="1275560"/>
              <a:ext cx="832908" cy="654549"/>
              <a:chOff x="2605307" y="1890558"/>
              <a:chExt cx="627391" cy="1117957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13913E31-5DBA-443B-86FB-D10E2D53E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5307" y="2447352"/>
                <a:ext cx="260988" cy="1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AAA1CEED-86D0-4D58-A4EA-47FCA79D27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295" y="1890558"/>
                <a:ext cx="1895" cy="11179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2C935269-634D-41E3-BCC6-D7BC492C9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8190" y="1890558"/>
                <a:ext cx="360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6EAD2DCD-54E7-4A53-B870-400A3FBAC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6295" y="3008515"/>
                <a:ext cx="3664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8493A4D1-0415-4F13-AC4B-290C0CA1C380}"/>
                </a:ext>
              </a:extLst>
            </p:cNvPr>
            <p:cNvGrpSpPr/>
            <p:nvPr/>
          </p:nvGrpSpPr>
          <p:grpSpPr>
            <a:xfrm>
              <a:off x="6215778" y="3012655"/>
              <a:ext cx="832908" cy="654549"/>
              <a:chOff x="2605307" y="1890558"/>
              <a:chExt cx="627391" cy="111795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1610115D-000A-4535-9223-8CD2B5D792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5307" y="2447352"/>
                <a:ext cx="260988" cy="1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643FE49-29D8-443A-AAF8-A366C56FF1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6295" y="1890558"/>
                <a:ext cx="1895" cy="11179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D6783E1A-8FBC-4F67-B755-3EA1CF716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8190" y="1890558"/>
                <a:ext cx="360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BADB9F51-9211-454C-A3B8-6411698DD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6295" y="3008515"/>
                <a:ext cx="3664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3E530FD-CFF7-4A58-A742-22425469E22D}"/>
                </a:ext>
              </a:extLst>
            </p:cNvPr>
            <p:cNvSpPr txBox="1"/>
            <p:nvPr/>
          </p:nvSpPr>
          <p:spPr>
            <a:xfrm>
              <a:off x="2691623" y="2340551"/>
              <a:ext cx="871117" cy="2462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>
                  <a:solidFill>
                    <a:srgbClr val="C00000"/>
                  </a:solidFill>
                </a:rPr>
                <a:t>是否有序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AF7DE56-92A4-4FC8-89A7-B9F50416AC56}"/>
                </a:ext>
              </a:extLst>
            </p:cNvPr>
            <p:cNvSpPr txBox="1"/>
            <p:nvPr/>
          </p:nvSpPr>
          <p:spPr>
            <a:xfrm>
              <a:off x="3985612" y="1806401"/>
              <a:ext cx="1293956" cy="2462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>
                  <a:solidFill>
                    <a:srgbClr val="C00000"/>
                  </a:solidFill>
                </a:rPr>
                <a:t>是否允许重复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6BCF99-D4A0-4191-954B-517F1B81C348}"/>
                </a:ext>
              </a:extLst>
            </p:cNvPr>
            <p:cNvSpPr txBox="1"/>
            <p:nvPr/>
          </p:nvSpPr>
          <p:spPr>
            <a:xfrm>
              <a:off x="3998223" y="2899926"/>
              <a:ext cx="1293956" cy="2462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>
                  <a:solidFill>
                    <a:srgbClr val="C00000"/>
                  </a:solidFill>
                </a:rPr>
                <a:t>是否允许重复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A6EDB63-ABA8-44D2-BEB0-397F6A916476}"/>
                </a:ext>
              </a:extLst>
            </p:cNvPr>
            <p:cNvSpPr txBox="1"/>
            <p:nvPr/>
          </p:nvSpPr>
          <p:spPr>
            <a:xfrm>
              <a:off x="6289154" y="1478445"/>
              <a:ext cx="1423844" cy="2462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>
                  <a:solidFill>
                    <a:srgbClr val="C00000"/>
                  </a:solidFill>
                </a:rPr>
                <a:t>重复度是否有限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37A4C3F-AFFD-457D-8076-08BDC3B6ADE3}"/>
                </a:ext>
              </a:extLst>
            </p:cNvPr>
            <p:cNvSpPr txBox="1"/>
            <p:nvPr/>
          </p:nvSpPr>
          <p:spPr>
            <a:xfrm>
              <a:off x="6288261" y="3222171"/>
              <a:ext cx="1423844" cy="2462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600" b="1">
                  <a:solidFill>
                    <a:srgbClr val="C00000"/>
                  </a:solidFill>
                </a:rPr>
                <a:t>重复度是否有限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A4092BC-1AB7-4E58-8A10-4C542D9B29F8}"/>
                </a:ext>
              </a:extLst>
            </p:cNvPr>
            <p:cNvSpPr txBox="1"/>
            <p:nvPr/>
          </p:nvSpPr>
          <p:spPr>
            <a:xfrm>
              <a:off x="1045879" y="1086182"/>
              <a:ext cx="270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2060"/>
                  </a:solidFill>
                </a:rPr>
                <a:t>排列组合问题分类示意图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E33B5528-D428-40F9-AF7D-632C22C110E5}"/>
                </a:ext>
              </a:extLst>
            </p:cNvPr>
            <p:cNvSpPr/>
            <p:nvPr/>
          </p:nvSpPr>
          <p:spPr>
            <a:xfrm>
              <a:off x="901243" y="999919"/>
              <a:ext cx="9315039" cy="2959718"/>
            </a:xfrm>
            <a:prstGeom prst="roundRect">
              <a:avLst>
                <a:gd name="adj" fmla="val 9073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E895798D-75B6-4BBD-A850-1532E9FC2186}"/>
              </a:ext>
            </a:extLst>
          </p:cNvPr>
          <p:cNvSpPr txBox="1"/>
          <p:nvPr/>
        </p:nvSpPr>
        <p:spPr>
          <a:xfrm>
            <a:off x="1051154" y="4292928"/>
            <a:ext cx="7684984" cy="86177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排列</a:t>
            </a:r>
            <a:r>
              <a:rPr lang="zh-CN" altLang="en-US" sz="20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是指对物体的有序安排，而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组合</a:t>
            </a:r>
            <a:r>
              <a:rPr lang="zh-CN" altLang="en-US" sz="20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是对物体不计较顺序的选择</a:t>
            </a:r>
            <a:endParaRPr lang="en-US" altLang="zh-CN" sz="20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通常所说的排列和组合都是指不允许重复的排列和组合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CA9B3B-9524-46A7-ABF0-1EC408230096}"/>
              </a:ext>
            </a:extLst>
          </p:cNvPr>
          <p:cNvSpPr txBox="1"/>
          <p:nvPr/>
        </p:nvSpPr>
        <p:spPr>
          <a:xfrm>
            <a:off x="1051153" y="5290923"/>
            <a:ext cx="7684984" cy="86177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rgbClr val="C00000"/>
                </a:solidFill>
                <a:latin typeface="+mn-ea"/>
              </a:rPr>
              <a:t>重复度</a:t>
            </a: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是指参与排列与组合的每类物体数量是无限还是有限</a:t>
            </a:r>
            <a:endParaRPr lang="en-US" altLang="zh-CN" sz="20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重复度无限是指每类物体个数超出所需参与排列与组合的数量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14C9CA3-4E51-49CF-81CA-56C14E6FEEA9}"/>
              </a:ext>
            </a:extLst>
          </p:cNvPr>
          <p:cNvSpPr txBox="1"/>
          <p:nvPr/>
        </p:nvSpPr>
        <p:spPr>
          <a:xfrm>
            <a:off x="8877871" y="4678436"/>
            <a:ext cx="2262975" cy="10004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课程主要学习不允许的排列与组合，以及允许重复的组合</a:t>
            </a:r>
          </a:p>
        </p:txBody>
      </p:sp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排列的基础知识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排列的定义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8B032EA-53B6-4D2E-A931-44736B4008E3}"/>
                  </a:ext>
                </a:extLst>
              </p:cNvPr>
              <p:cNvSpPr txBox="1"/>
              <p:nvPr/>
            </p:nvSpPr>
            <p:spPr>
              <a:xfrm>
                <a:off x="1512100" y="1329087"/>
                <a:ext cx="9167798" cy="20450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6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物体的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排列</a:t>
                </a:r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-permutation of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 objects)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个可区别物体不允许重复地选择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个物体进行有序安排，称为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物体的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排列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记为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 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>
                  <a:solidFill>
                    <a:srgbClr val="C00000"/>
                  </a:solidFill>
                  <a:latin typeface="+mn-ea"/>
                </a:endParaRPr>
              </a:p>
              <a:p>
                <a:pPr marL="342900" indent="-342900">
                  <a:lnSpc>
                    <a:spcPts val="3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个物体构成集合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，也称为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排列；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排列称为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全排列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8B032EA-53B6-4D2E-A931-44736B400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100" y="1329087"/>
                <a:ext cx="9167798" cy="2045047"/>
              </a:xfrm>
              <a:prstGeom prst="rect">
                <a:avLst/>
              </a:prstGeom>
              <a:blipFill>
                <a:blip r:embed="rId2"/>
                <a:stretch>
                  <a:fillRect l="-665"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B8C59A-060F-49E2-A843-B2A46C00D8D4}"/>
              </a:ext>
            </a:extLst>
          </p:cNvPr>
          <p:cNvGrpSpPr/>
          <p:nvPr/>
        </p:nvGrpSpPr>
        <p:grpSpPr>
          <a:xfrm>
            <a:off x="491379" y="3731543"/>
            <a:ext cx="11209242" cy="2245166"/>
            <a:chOff x="478222" y="3744700"/>
            <a:chExt cx="11209242" cy="2245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F421283-1AFF-4F72-80A3-C48B9F272EED}"/>
                    </a:ext>
                  </a:extLst>
                </p:cNvPr>
                <p:cNvSpPr txBox="1"/>
                <p:nvPr/>
              </p:nvSpPr>
              <p:spPr>
                <a:xfrm>
                  <a:off x="478222" y="3744700"/>
                  <a:ext cx="7369830" cy="224516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8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20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𝑛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个可区别物体的集合看做</a:t>
                  </a:r>
                  <a14:m>
                    <m:oMath xmlns:m="http://schemas.openxmlformats.org/officeDocument/2006/math">
                      <m:r>
                        <a:rPr lang="en-US" altLang="zh-CN" sz="20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𝑆</m:t>
                      </m:r>
                      <m:r>
                        <a:rPr lang="en-US" altLang="zh-CN" sz="20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0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{</m:t>
                      </m:r>
                      <m:r>
                        <a:rPr lang="en-US" altLang="zh-CN" sz="20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1, 2,  ⋯, </m:t>
                      </m:r>
                      <m:r>
                        <a:rPr lang="en-US" altLang="zh-CN" sz="20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𝑛</m:t>
                      </m:r>
                      <m:r>
                        <m:rPr>
                          <m:lit/>
                        </m:rPr>
                        <a:rPr lang="en-US" altLang="zh-CN" sz="20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}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sz="20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1, 2, ⋯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看做物体编号</a:t>
                  </a:r>
                </a:p>
                <a:p>
                  <a:pPr marL="342900" indent="-342900">
                    <a:lnSpc>
                      <a:spcPts val="30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从集合</a:t>
                  </a:r>
                  <a14:m>
                    <m:oMath xmlns:m="http://schemas.openxmlformats.org/officeDocument/2006/math">
                      <m:r>
                        <a:rPr lang="en-US" altLang="zh-CN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不允许重复地选</a:t>
                  </a:r>
                  <a14:m>
                    <m:oMath xmlns:m="http://schemas.openxmlformats.org/officeDocument/2006/math">
                      <m:r>
                        <a:rPr lang="en-US" altLang="zh-CN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个物体元素进行有序安排，相当于构建字符集</a:t>
                  </a:r>
                  <a14:m>
                    <m:oMath xmlns:m="http://schemas.openxmlformats.org/officeDocument/2006/math">
                      <m:r>
                        <a:rPr lang="en-US" altLang="zh-CN" sz="20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上一个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长度为</a:t>
                  </a:r>
                  <a14:m>
                    <m:oMath xmlns:m="http://schemas.openxmlformats.org/officeDocument/2006/math">
                      <m:r>
                        <a:rPr lang="en-US" altLang="zh-CN" sz="20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zh-CN" altLang="en-US" sz="2000" b="1">
                      <a:solidFill>
                        <a:srgbClr val="C00000"/>
                      </a:solidFill>
                    </a:rPr>
                    <a:t>且不重复字符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的串</a:t>
                  </a:r>
                  <a:endParaRPr lang="en-US" altLang="zh-CN" sz="20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  <a:p>
                  <a:pPr marL="800100" lvl="1" indent="-342900">
                    <a:lnSpc>
                      <a:spcPts val="30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200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物体的</a:t>
                  </a:r>
                  <a14:m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altLang="zh-CN" sz="200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-</a:t>
                  </a:r>
                  <a:r>
                    <a:rPr lang="zh-CN" altLang="en-US" sz="200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排列与</a:t>
                  </a:r>
                  <a14:m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200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个字符的字符集上长度为</a:t>
                  </a:r>
                  <a14:m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zh-CN" altLang="en-US" sz="2000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且不重复字符的串一一对应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F421283-1AFF-4F72-80A3-C48B9F272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22" y="3744700"/>
                  <a:ext cx="7369830" cy="2245166"/>
                </a:xfrm>
                <a:prstGeom prst="rect">
                  <a:avLst/>
                </a:prstGeom>
                <a:blipFill>
                  <a:blip r:embed="rId3"/>
                  <a:stretch>
                    <a:fillRect l="-744" t="-1087" r="-662" b="-40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EF38EBC-8841-4389-9438-273EFCC0DDFD}"/>
                    </a:ext>
                  </a:extLst>
                </p:cNvPr>
                <p:cNvSpPr txBox="1"/>
                <p:nvPr/>
              </p:nvSpPr>
              <p:spPr>
                <a:xfrm>
                  <a:off x="8343270" y="3895286"/>
                  <a:ext cx="3344194" cy="194399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800" b="1">
                      <a:solidFill>
                        <a:srgbClr val="C00000"/>
                      </a:solidFill>
                    </a:rPr>
                    <a:t>排列的计数公式</a:t>
                  </a:r>
                  <a:endParaRPr lang="en-US" altLang="zh-CN" sz="2800" b="1">
                    <a:solidFill>
                      <a:srgbClr val="C00000"/>
                    </a:solidFill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对自然数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en-US" altLang="zh-CN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,</a:t>
                  </a: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en-US" altLang="zh-CN" sz="2400" b="1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EF38EBC-8841-4389-9438-273EFCC0D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270" y="3895286"/>
                  <a:ext cx="3344194" cy="1943994"/>
                </a:xfrm>
                <a:prstGeom prst="rect">
                  <a:avLst/>
                </a:prstGeom>
                <a:blipFill>
                  <a:blip r:embed="rId4"/>
                  <a:stretch>
                    <a:fillRect l="-2920" t="-3762" r="-12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300F34C9-0617-4395-8E12-2E7E64815E01}"/>
                </a:ext>
              </a:extLst>
            </p:cNvPr>
            <p:cNvSpPr/>
            <p:nvPr/>
          </p:nvSpPr>
          <p:spPr>
            <a:xfrm>
              <a:off x="7848052" y="4791258"/>
              <a:ext cx="495218" cy="1520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240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排列的基础知识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排列的应用举例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53892B7-B200-4E66-A055-E53B5E23B7D5}"/>
                  </a:ext>
                </a:extLst>
              </p:cNvPr>
              <p:cNvSpPr txBox="1"/>
              <p:nvPr/>
            </p:nvSpPr>
            <p:spPr>
              <a:xfrm>
                <a:off x="1283582" y="1107458"/>
                <a:ext cx="9624834" cy="13849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𝟑𝟓𝟔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𝟒𝟓𝟑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等都是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的一个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排列，也是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上长度为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的字符串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排列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𝟑𝟓𝟔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相当于将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号球放到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号盒子，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号球放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号盒子，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号球放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号盒子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53892B7-B200-4E66-A055-E53B5E23B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82" y="1107458"/>
                <a:ext cx="9624834" cy="1384995"/>
              </a:xfrm>
              <a:prstGeom prst="rect">
                <a:avLst/>
              </a:prstGeom>
              <a:blipFill>
                <a:blip r:embed="rId2"/>
                <a:stretch>
                  <a:fillRect l="-570" t="-4846" b="-6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B487B8B0-F71E-4B4F-A73A-1D7278BCA9B5}"/>
              </a:ext>
            </a:extLst>
          </p:cNvPr>
          <p:cNvGrpSpPr/>
          <p:nvPr/>
        </p:nvGrpSpPr>
        <p:grpSpPr>
          <a:xfrm>
            <a:off x="1283582" y="2717832"/>
            <a:ext cx="8940681" cy="3580085"/>
            <a:chOff x="959839" y="2741774"/>
            <a:chExt cx="8940681" cy="358008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9C0C3A6-3B6D-45E0-ADD2-26BDEF2CCE48}"/>
                </a:ext>
              </a:extLst>
            </p:cNvPr>
            <p:cNvSpPr/>
            <p:nvPr/>
          </p:nvSpPr>
          <p:spPr>
            <a:xfrm>
              <a:off x="959840" y="2741774"/>
              <a:ext cx="8940680" cy="3580085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482E706-9610-45C7-9890-4AFB7B9CECEF}"/>
                    </a:ext>
                  </a:extLst>
                </p:cNvPr>
                <p:cNvSpPr txBox="1"/>
                <p:nvPr/>
              </p:nvSpPr>
              <p:spPr>
                <a:xfrm>
                  <a:off x="959839" y="3285671"/>
                  <a:ext cx="8940680" cy="178510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子串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20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作为整体与其他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8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个数字中的三个一起排列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子串</a:t>
                  </a: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20</a:t>
                  </a: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不以</a:t>
                  </a: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0</a:t>
                  </a: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开头，因此可在任意位置，其他</a:t>
                  </a: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8</a:t>
                  </a: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个数字不含</a:t>
                  </a: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0</a:t>
                  </a: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，也可任意排列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其他</a:t>
                  </a: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8</a:t>
                  </a: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个数字的三排列是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𝟖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⋅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𝟕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⋅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𝟔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，子串</a:t>
                  </a: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20</a:t>
                  </a: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可插在它们之间四个位置之一</a:t>
                  </a: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因此计数公式是：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𝟏𝟑𝟒𝟒</m:t>
                      </m:r>
                    </m:oMath>
                  </a14:m>
                  <a:endParaRPr lang="en-US" altLang="zh-CN" sz="20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9482E706-9610-45C7-9890-4AFB7B9CE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839" y="3285671"/>
                  <a:ext cx="8940680" cy="1785104"/>
                </a:xfrm>
                <a:prstGeom prst="rect">
                  <a:avLst/>
                </a:prstGeom>
                <a:blipFill>
                  <a:blip r:embed="rId3"/>
                  <a:stretch>
                    <a:fillRect l="-750" t="-1706" b="-51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B464C84-DB97-4114-9416-287A7E6249B8}"/>
                </a:ext>
              </a:extLst>
            </p:cNvPr>
            <p:cNvSpPr txBox="1"/>
            <p:nvPr/>
          </p:nvSpPr>
          <p:spPr>
            <a:xfrm>
              <a:off x="959839" y="2741774"/>
              <a:ext cx="8670964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有多少</a:t>
              </a:r>
              <a:r>
                <a:rPr lang="zh-CN" altLang="en-US" sz="24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数字各不相同</a:t>
              </a:r>
              <a:r>
                <a:rPr lang="zh-CN" altLang="en-US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的五位数（作为字符串）</a:t>
              </a:r>
              <a:r>
                <a:rPr lang="zh-CN" altLang="en-US" sz="2400" b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包含</a:t>
              </a:r>
              <a:r>
                <a:rPr lang="en-US" altLang="zh-CN" sz="2400" b="1">
                  <a:solidFill>
                    <a:srgbClr val="0000FF"/>
                  </a:solidFill>
                  <a:latin typeface="+mn-ea"/>
                </a:rPr>
                <a:t>20</a:t>
              </a:r>
              <a:r>
                <a:rPr lang="zh-CN" altLang="en-US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作为子串？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FB4AF2A-2DFC-473A-8A8A-5E347F6A1E62}"/>
                </a:ext>
              </a:extLst>
            </p:cNvPr>
            <p:cNvSpPr txBox="1"/>
            <p:nvPr/>
          </p:nvSpPr>
          <p:spPr>
            <a:xfrm>
              <a:off x="959839" y="5173968"/>
              <a:ext cx="7302653" cy="107734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600"/>
                </a:spcBef>
              </a:pPr>
              <a:r>
                <a:rPr lang="zh-CN" altLang="en-US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有多少数字各不相同的六位数（作为字符串）包含</a:t>
              </a:r>
              <a:r>
                <a:rPr lang="en-US" altLang="zh-CN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12</a:t>
              </a:r>
              <a:r>
                <a:rPr lang="zh-CN" altLang="en-US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作为子串</a:t>
              </a:r>
            </a:p>
            <a:p>
              <a:pPr marL="285750" indent="-285750">
                <a:lnSpc>
                  <a:spcPts val="24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accent6">
                      <a:lumMod val="50000"/>
                    </a:schemeClr>
                  </a:solidFill>
                </a:rPr>
                <a:t>子串</a:t>
              </a: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</a:rPr>
                <a:t>12</a:t>
              </a:r>
              <a:r>
                <a:rPr lang="zh-CN" altLang="en-US" b="1" dirty="0">
                  <a:solidFill>
                    <a:schemeClr val="accent6">
                      <a:lumMod val="50000"/>
                    </a:schemeClr>
                  </a:solidFill>
                </a:rPr>
                <a:t>不包含</a:t>
              </a: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r>
                <a:rPr lang="zh-CN" altLang="en-US" b="1" dirty="0">
                  <a:solidFill>
                    <a:schemeClr val="accent6">
                      <a:lumMod val="50000"/>
                    </a:schemeClr>
                  </a:solidFill>
                </a:rPr>
                <a:t>，其他</a:t>
              </a: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</a:rPr>
                <a:t>8</a:t>
              </a:r>
              <a:r>
                <a:rPr lang="zh-CN" altLang="en-US" b="1" dirty="0">
                  <a:solidFill>
                    <a:schemeClr val="accent6">
                      <a:lumMod val="50000"/>
                    </a:schemeClr>
                  </a:solidFill>
                </a:rPr>
                <a:t>个数字包含</a:t>
              </a: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r>
                <a:rPr lang="zh-CN" altLang="en-US" b="1" dirty="0">
                  <a:solidFill>
                    <a:schemeClr val="accent6">
                      <a:lumMod val="50000"/>
                    </a:schemeClr>
                  </a:solidFill>
                </a:rPr>
                <a:t>，其他</a:t>
              </a: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</a:rPr>
                <a:t>8</a:t>
              </a:r>
              <a:r>
                <a:rPr lang="zh-CN" altLang="en-US" b="1" dirty="0">
                  <a:solidFill>
                    <a:schemeClr val="accent6">
                      <a:lumMod val="50000"/>
                    </a:schemeClr>
                  </a:solidFill>
                </a:rPr>
                <a:t>个数字不能任意排列，因此需要根据首位（万位）数字的情况</a:t>
              </a:r>
              <a:r>
                <a:rPr lang="zh-CN" altLang="en-US" b="1" dirty="0">
                  <a:solidFill>
                    <a:srgbClr val="C00000"/>
                  </a:solidFill>
                </a:rPr>
                <a:t>做分类处理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054EFFB-64A0-4B4F-AE68-90CF0902D419}"/>
                </a:ext>
              </a:extLst>
            </p:cNvPr>
            <p:cNvSpPr txBox="1"/>
            <p:nvPr/>
          </p:nvSpPr>
          <p:spPr>
            <a:xfrm>
              <a:off x="8433531" y="5389475"/>
              <a:ext cx="11117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具体求解详见教材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35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07232" y="1448010"/>
            <a:ext cx="4733731" cy="3547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排列的基础知识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组合与组合数的基本性质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二项式定理与组合等式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46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组合与组合数的基本性质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组合的定义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51E36A-F732-4455-937F-3C6A0CF51E14}"/>
                  </a:ext>
                </a:extLst>
              </p:cNvPr>
              <p:cNvSpPr txBox="1"/>
              <p:nvPr/>
            </p:nvSpPr>
            <p:spPr>
              <a:xfrm>
                <a:off x="1879233" y="1182905"/>
                <a:ext cx="8433532" cy="19025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物体的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组合</a:t>
                </a:r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-combination of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b="1">
                    <a:solidFill>
                      <a:schemeClr val="accent2">
                        <a:lumMod val="50000"/>
                      </a:schemeClr>
                    </a:solidFill>
                  </a:rPr>
                  <a:t> objects)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个可区别物体不重复、不计较顺序选择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个物体，称为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物体的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-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组合</a:t>
                </a:r>
                <a:endParaRPr lang="zh-CN" altLang="en-US" sz="2000" b="1">
                  <a:solidFill>
                    <a:srgbClr val="002060"/>
                  </a:solidFill>
                  <a:latin typeface="+mn-ea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个物体构成集合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，也称为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rgbClr val="C00000"/>
                    </a:solidFill>
                  </a:rPr>
                  <a:t>-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组合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，记为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bSup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组合数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也称为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二项式系数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(binomial coefficient)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，这时通常记为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𝒓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51E36A-F732-4455-937F-3C6A0CF51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233" y="1182905"/>
                <a:ext cx="8433532" cy="1902572"/>
              </a:xfrm>
              <a:prstGeom prst="rect">
                <a:avLst/>
              </a:prstGeom>
              <a:blipFill>
                <a:blip r:embed="rId2"/>
                <a:stretch>
                  <a:fillRect l="-723" t="-2244" b="-3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18F2C9-C3F7-437D-9561-C9FB6DAE2132}"/>
              </a:ext>
            </a:extLst>
          </p:cNvPr>
          <p:cNvGrpSpPr/>
          <p:nvPr/>
        </p:nvGrpSpPr>
        <p:grpSpPr>
          <a:xfrm>
            <a:off x="806952" y="3410909"/>
            <a:ext cx="10578095" cy="2615453"/>
            <a:chOff x="809145" y="3509053"/>
            <a:chExt cx="10578095" cy="2615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57E4C39-4FCD-49E0-8E81-585DE788B4D7}"/>
                    </a:ext>
                  </a:extLst>
                </p:cNvPr>
                <p:cNvSpPr txBox="1"/>
                <p:nvPr/>
              </p:nvSpPr>
              <p:spPr>
                <a:xfrm>
                  <a:off x="929750" y="4219443"/>
                  <a:ext cx="5137744" cy="138499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子集解释</a:t>
                  </a:r>
                  <a:endParaRPr lang="en-US" altLang="zh-CN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从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元素的集合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中选取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元素构成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的子集数</a:t>
                  </a: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-</a:t>
                  </a: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组合与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-</a:t>
                  </a: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元素子集一一对应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57E4C39-4FCD-49E0-8E81-585DE788B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50" y="4219443"/>
                  <a:ext cx="5137744" cy="1384995"/>
                </a:xfrm>
                <a:prstGeom prst="rect">
                  <a:avLst/>
                </a:prstGeom>
                <a:blipFill>
                  <a:blip r:embed="rId3"/>
                  <a:stretch>
                    <a:fillRect l="-1186" t="-3524" r="-712" b="-66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49DAE61-4C61-405B-B92A-30608CD5EFDA}"/>
                    </a:ext>
                  </a:extLst>
                </p:cNvPr>
                <p:cNvSpPr txBox="1"/>
                <p:nvPr/>
              </p:nvSpPr>
              <p:spPr>
                <a:xfrm>
                  <a:off x="6536753" y="4219443"/>
                  <a:ext cx="4725497" cy="177414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二进制串解释</a:t>
                  </a:r>
                  <a:endParaRPr lang="en-US" altLang="zh-CN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长度为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且含有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个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的二进制串数</a:t>
                  </a:r>
                </a:p>
                <a:p>
                  <a:pPr marL="342900" indent="-342900">
                    <a:lnSpc>
                      <a:spcPts val="28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𝒏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元素的集合</a:t>
                  </a:r>
                  <a14:m>
                    <m:oMath xmlns:m="http://schemas.openxmlformats.org/officeDocument/2006/math"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𝒓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元素子集与长度为</a:t>
                  </a:r>
                  <a14:m>
                    <m:oMath xmlns:m="http://schemas.openxmlformats.org/officeDocument/2006/math"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𝒏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且含有</a:t>
                  </a:r>
                  <a14:m>
                    <m:oMath xmlns:m="http://schemas.openxmlformats.org/officeDocument/2006/math"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𝒓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</a:t>
                  </a:r>
                  <a14:m>
                    <m:oMath xmlns:m="http://schemas.openxmlformats.org/officeDocument/2006/math"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的二进制串一一对应</a:t>
                  </a: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49DAE61-4C61-405B-B92A-30608CD5E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6753" y="4219443"/>
                  <a:ext cx="4725497" cy="1774140"/>
                </a:xfrm>
                <a:prstGeom prst="rect">
                  <a:avLst/>
                </a:prstGeom>
                <a:blipFill>
                  <a:blip r:embed="rId4"/>
                  <a:stretch>
                    <a:fillRect l="-1419" t="-2749" b="-37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2C2109F-947C-47AD-ABE1-7F77AA7BAC06}"/>
                    </a:ext>
                  </a:extLst>
                </p:cNvPr>
                <p:cNvSpPr txBox="1"/>
                <p:nvPr/>
              </p:nvSpPr>
              <p:spPr>
                <a:xfrm>
                  <a:off x="3653213" y="3509054"/>
                  <a:ext cx="4885572" cy="5269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组合数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、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或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的解释</a:t>
                  </a: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A2C2109F-947C-47AD-ABE1-7F77AA7BA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213" y="3509054"/>
                  <a:ext cx="4885572" cy="526939"/>
                </a:xfrm>
                <a:prstGeom prst="rect">
                  <a:avLst/>
                </a:prstGeom>
                <a:blipFill>
                  <a:blip r:embed="rId5"/>
                  <a:stretch>
                    <a:fillRect l="-1998" t="-2326" b="-209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A33B1DB-EA57-41A9-8E81-47ED21FE73F5}"/>
                </a:ext>
              </a:extLst>
            </p:cNvPr>
            <p:cNvSpPr/>
            <p:nvPr/>
          </p:nvSpPr>
          <p:spPr>
            <a:xfrm>
              <a:off x="809145" y="3509053"/>
              <a:ext cx="10578095" cy="2615453"/>
            </a:xfrm>
            <a:prstGeom prst="roundRect">
              <a:avLst>
                <a:gd name="adj" fmla="val 13896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DC44FAF8-BBE9-4DEC-B392-64B209ECD6D4}"/>
              </a:ext>
            </a:extLst>
          </p:cNvPr>
          <p:cNvSpPr txBox="1"/>
          <p:nvPr/>
        </p:nvSpPr>
        <p:spPr>
          <a:xfrm>
            <a:off x="927558" y="5749695"/>
            <a:ext cx="52342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组合等式的组合证明将经常用到组合数这两个解释</a:t>
            </a:r>
          </a:p>
        </p:txBody>
      </p:sp>
    </p:spTree>
    <p:extLst>
      <p:ext uri="{BB962C8B-B14F-4D97-AF65-F5344CB8AC3E}">
        <p14:creationId xmlns:p14="http://schemas.microsoft.com/office/powerpoint/2010/main" val="201177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组合与组合数的基本性质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等式的组合证明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80E4416-F4FD-4088-B1E7-E16A4B0A6794}"/>
                  </a:ext>
                </a:extLst>
              </p:cNvPr>
              <p:cNvSpPr txBox="1"/>
              <p:nvPr/>
            </p:nvSpPr>
            <p:spPr>
              <a:xfrm>
                <a:off x="941807" y="1321190"/>
                <a:ext cx="10308381" cy="2308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对自然数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，有：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1"/>
                  <a:t>【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证明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记：</a:t>
                </a:r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且含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的二进制串集合，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且含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的二进制串集合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显然有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的双函数，因此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= |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的二进制串集合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因此，根据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且含有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的串的个数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80E4416-F4FD-4088-B1E7-E16A4B0A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07" y="1321190"/>
                <a:ext cx="10308381" cy="2308324"/>
              </a:xfrm>
              <a:prstGeom prst="rect">
                <a:avLst/>
              </a:prstGeom>
              <a:blipFill>
                <a:blip r:embed="rId2"/>
                <a:stretch>
                  <a:fillRect l="-591" t="-2910" r="-118" b="-3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DAA10A7C-94A0-42A6-9B56-B541C01A7322}"/>
              </a:ext>
            </a:extLst>
          </p:cNvPr>
          <p:cNvGrpSpPr/>
          <p:nvPr/>
        </p:nvGrpSpPr>
        <p:grpSpPr>
          <a:xfrm>
            <a:off x="1183017" y="3885142"/>
            <a:ext cx="9825962" cy="2252523"/>
            <a:chOff x="1192887" y="4010131"/>
            <a:chExt cx="9825962" cy="225252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DC83380-C4BA-4C93-BE8A-DE5B33E7640B}"/>
                </a:ext>
              </a:extLst>
            </p:cNvPr>
            <p:cNvSpPr txBox="1"/>
            <p:nvPr/>
          </p:nvSpPr>
          <p:spPr>
            <a:xfrm>
              <a:off x="1277717" y="4521388"/>
              <a:ext cx="4321199" cy="1295804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  <a:spcBef>
                  <a:spcPts val="600"/>
                </a:spcBef>
              </a:pPr>
              <a:r>
                <a:rPr lang="zh-CN" altLang="en-US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双计数证明</a:t>
              </a:r>
              <a:r>
                <a:rPr lang="en-US" altLang="zh-CN" sz="2000" b="1">
                  <a:solidFill>
                    <a:srgbClr val="002060"/>
                  </a:solidFill>
                  <a:latin typeface="+mn-ea"/>
                </a:rPr>
                <a:t>(double counting proof)</a:t>
              </a:r>
            </a:p>
            <a:p>
              <a:pPr>
                <a:lnSpc>
                  <a:spcPts val="3000"/>
                </a:lnSpc>
                <a:spcBef>
                  <a:spcPts val="600"/>
                </a:spcBef>
              </a:pPr>
              <a:r>
                <a:rPr lang="zh-CN" altLang="en-US" sz="2000" b="1">
                  <a:solidFill>
                    <a:schemeClr val="accent2">
                      <a:lumMod val="50000"/>
                    </a:schemeClr>
                  </a:solidFill>
                </a:rPr>
                <a:t>论证等式两边是针对</a:t>
              </a:r>
              <a:r>
                <a:rPr lang="zh-CN" altLang="en-US" sz="2000" b="1">
                  <a:solidFill>
                    <a:srgbClr val="C00000"/>
                  </a:solidFill>
                </a:rPr>
                <a:t>同一集合的元素的不同计数方法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3810F91-6071-43D0-B3C3-0C81DD784784}"/>
                </a:ext>
              </a:extLst>
            </p:cNvPr>
            <p:cNvSpPr txBox="1"/>
            <p:nvPr/>
          </p:nvSpPr>
          <p:spPr>
            <a:xfrm>
              <a:off x="6366402" y="4521388"/>
              <a:ext cx="4547881" cy="1636025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800"/>
                </a:lnSpc>
                <a:spcBef>
                  <a:spcPts val="600"/>
                </a:spcBef>
              </a:pPr>
              <a:r>
                <a:rPr lang="zh-CN" altLang="en-US" sz="20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双函数证明</a:t>
              </a:r>
              <a:r>
                <a:rPr lang="en-US" altLang="zh-CN" sz="2000" b="1" dirty="0">
                  <a:solidFill>
                    <a:srgbClr val="002060"/>
                  </a:solidFill>
                  <a:latin typeface="+mn-ea"/>
                </a:rPr>
                <a:t>(bijection proof)</a:t>
              </a:r>
            </a:p>
            <a:p>
              <a:pPr>
                <a:lnSpc>
                  <a:spcPts val="2800"/>
                </a:lnSpc>
                <a:spcBef>
                  <a:spcPts val="600"/>
                </a:spcBef>
              </a:pPr>
              <a:r>
                <a:rPr lang="zh-CN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论证等式两边虽然是针对两个集合的元素计数，但这</a:t>
              </a:r>
              <a:r>
                <a:rPr lang="zh-CN" altLang="en-US" sz="2000" b="1" dirty="0">
                  <a:solidFill>
                    <a:srgbClr val="C00000"/>
                  </a:solidFill>
                </a:rPr>
                <a:t>两个集合之间存在双函数</a:t>
              </a:r>
            </a:p>
            <a:p>
              <a:pPr marL="342900" indent="-342900">
                <a:lnSpc>
                  <a:spcPts val="28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solidFill>
                    <a:schemeClr val="accent4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双函数证明的基础是一一对应原理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F317943-E061-491F-A1E9-E30D9FBCB41E}"/>
                </a:ext>
              </a:extLst>
            </p:cNvPr>
            <p:cNvSpPr txBox="1"/>
            <p:nvPr/>
          </p:nvSpPr>
          <p:spPr>
            <a:xfrm>
              <a:off x="3438316" y="4027172"/>
              <a:ext cx="53153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C00000"/>
                  </a:solidFill>
                </a:rPr>
                <a:t>等式的组合证明</a:t>
              </a:r>
              <a:r>
                <a:rPr lang="en-US" altLang="zh-CN" sz="2400" b="1">
                  <a:solidFill>
                    <a:srgbClr val="C00000"/>
                  </a:solidFill>
                </a:rPr>
                <a:t>(combinatorial proof)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6336495-3345-49CD-96E9-E76B7DBA9737}"/>
                </a:ext>
              </a:extLst>
            </p:cNvPr>
            <p:cNvSpPr/>
            <p:nvPr/>
          </p:nvSpPr>
          <p:spPr>
            <a:xfrm>
              <a:off x="1192887" y="4010131"/>
              <a:ext cx="9825962" cy="2252523"/>
            </a:xfrm>
            <a:prstGeom prst="roundRect">
              <a:avLst>
                <a:gd name="adj" fmla="val 11931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80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组合与组合数的基本性质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第二十五讲  排列组合基础知识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/30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组合数基本性质的组合证明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7AF9A8-C015-4FE9-9705-6754A739F3D8}"/>
              </a:ext>
            </a:extLst>
          </p:cNvPr>
          <p:cNvSpPr txBox="1"/>
          <p:nvPr/>
        </p:nvSpPr>
        <p:spPr>
          <a:xfrm>
            <a:off x="858479" y="1278264"/>
            <a:ext cx="9001469" cy="132343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数学证明通常是抽象的，但组合证明是一种从</a:t>
            </a:r>
            <a:r>
              <a:rPr lang="zh-CN" altLang="en-US" sz="2000" b="1">
                <a:solidFill>
                  <a:srgbClr val="C00000"/>
                </a:solidFill>
                <a:latin typeface="+mn-ea"/>
              </a:rPr>
              <a:t>抽象到具体</a:t>
            </a: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的思维方式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给出组合等式两边的一个</a:t>
            </a:r>
            <a:r>
              <a:rPr lang="zh-CN" altLang="en-US" sz="2000" b="1">
                <a:solidFill>
                  <a:srgbClr val="C00000"/>
                </a:solidFill>
              </a:rPr>
              <a:t>具体解释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，即具体对什么集合计数而进行证明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组合等式的组合证明常建立在对组合数或排列数的</a:t>
            </a:r>
            <a:r>
              <a:rPr lang="zh-CN" altLang="en-US" sz="2000" b="1">
                <a:solidFill>
                  <a:srgbClr val="C00000"/>
                </a:solidFill>
              </a:rPr>
              <a:t>字符串解释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或其他解释上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89D498-0697-4BBA-9F13-96F82185D97E}"/>
                  </a:ext>
                </a:extLst>
              </p:cNvPr>
              <p:cNvSpPr txBox="1"/>
              <p:nvPr/>
            </p:nvSpPr>
            <p:spPr>
              <a:xfrm>
                <a:off x="858479" y="3062211"/>
                <a:ext cx="9670003" cy="28982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对任意自然数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</m:e>
                    </m:d>
                  </m:oMath>
                </a14:m>
                <a:endPara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证明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等式两边都是对集合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的计数，这里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</a:p>
              <a:p>
                <a:pPr marL="342900" indent="-342900">
                  <a:lnSpc>
                    <a:spcPts val="2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位学生中推选出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位学生作为学生会干部，并且从这些干部中再推选一位学生会主席的方法构成的集合。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等式右边是先从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位学生推选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位学生干部，再从剩下的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为学生中推选一位作为主席，并当然也作为学生会干部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实际上是看成等式：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89D498-0697-4BBA-9F13-96F82185D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79" y="3062211"/>
                <a:ext cx="9670003" cy="2898229"/>
              </a:xfrm>
              <a:prstGeom prst="rect">
                <a:avLst/>
              </a:prstGeom>
              <a:blipFill>
                <a:blip r:embed="rId2"/>
                <a:stretch>
                  <a:fillRect l="-694" t="-2311" r="-63" b="-2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7CB873-9F2D-4490-9FC1-47E45B017D18}"/>
                  </a:ext>
                </a:extLst>
              </p:cNvPr>
              <p:cNvSpPr txBox="1"/>
              <p:nvPr/>
            </p:nvSpPr>
            <p:spPr>
              <a:xfrm>
                <a:off x="5200112" y="2738749"/>
                <a:ext cx="545692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这给出组合数一个递推式：用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A7CB873-9F2D-4490-9FC1-47E45B017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112" y="2738749"/>
                <a:ext cx="5456924" cy="369332"/>
              </a:xfrm>
              <a:prstGeom prst="rect">
                <a:avLst/>
              </a:prstGeom>
              <a:blipFill>
                <a:blip r:embed="rId3"/>
                <a:stretch>
                  <a:fillRect l="-89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7126242-8690-4816-96CB-622F16DC8883}"/>
              </a:ext>
            </a:extLst>
          </p:cNvPr>
          <p:cNvSpPr txBox="1"/>
          <p:nvPr/>
        </p:nvSpPr>
        <p:spPr>
          <a:xfrm>
            <a:off x="8360070" y="5229842"/>
            <a:ext cx="2973452" cy="10004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从学生集合中推选学生会干部、学生会主席等是</a:t>
            </a:r>
            <a:r>
              <a:rPr lang="zh-CN" altLang="en-US" b="1">
                <a:solidFill>
                  <a:srgbClr val="C00000"/>
                </a:solidFill>
              </a:rPr>
              <a:t>组合数子集解释的生活化</a:t>
            </a:r>
          </a:p>
        </p:txBody>
      </p:sp>
    </p:spTree>
    <p:extLst>
      <p:ext uri="{BB962C8B-B14F-4D97-AF65-F5344CB8AC3E}">
        <p14:creationId xmlns:p14="http://schemas.microsoft.com/office/powerpoint/2010/main" val="66398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4472</Words>
  <Application>Microsoft Office PowerPoint</Application>
  <PresentationFormat>宽屏</PresentationFormat>
  <Paragraphs>425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仿宋</vt:lpstr>
      <vt:lpstr>华文新魏</vt:lpstr>
      <vt:lpstr>楷体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380514873@qq.com</cp:lastModifiedBy>
  <cp:revision>91</cp:revision>
  <dcterms:created xsi:type="dcterms:W3CDTF">2022-01-01T06:39:40Z</dcterms:created>
  <dcterms:modified xsi:type="dcterms:W3CDTF">2022-05-24T06:35:20Z</dcterms:modified>
</cp:coreProperties>
</file>