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85" r:id="rId5"/>
    <p:sldId id="282" r:id="rId6"/>
    <p:sldId id="261" r:id="rId7"/>
    <p:sldId id="289" r:id="rId8"/>
    <p:sldId id="290" r:id="rId9"/>
    <p:sldId id="291" r:id="rId10"/>
    <p:sldId id="295" r:id="rId11"/>
    <p:sldId id="293" r:id="rId12"/>
    <p:sldId id="294" r:id="rId13"/>
    <p:sldId id="292" r:id="rId14"/>
    <p:sldId id="283" r:id="rId15"/>
    <p:sldId id="260" r:id="rId16"/>
    <p:sldId id="287" r:id="rId17"/>
    <p:sldId id="297" r:id="rId18"/>
    <p:sldId id="298" r:id="rId19"/>
    <p:sldId id="300" r:id="rId20"/>
    <p:sldId id="302" r:id="rId21"/>
    <p:sldId id="299" r:id="rId22"/>
    <p:sldId id="296" r:id="rId23"/>
    <p:sldId id="315" r:id="rId24"/>
    <p:sldId id="284" r:id="rId25"/>
    <p:sldId id="303" r:id="rId26"/>
    <p:sldId id="281" r:id="rId27"/>
    <p:sldId id="288" r:id="rId28"/>
    <p:sldId id="304" r:id="rId29"/>
    <p:sldId id="305" r:id="rId30"/>
    <p:sldId id="306" r:id="rId31"/>
    <p:sldId id="311" r:id="rId32"/>
    <p:sldId id="307" r:id="rId33"/>
    <p:sldId id="313" r:id="rId34"/>
    <p:sldId id="310" r:id="rId35"/>
    <p:sldId id="312" r:id="rId36"/>
    <p:sldId id="314" r:id="rId37"/>
    <p:sldId id="308" r:id="rId38"/>
    <p:sldId id="272" r:id="rId39"/>
    <p:sldId id="280" r:id="rId40"/>
    <p:sldId id="262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7EC"/>
    <a:srgbClr val="0000FF"/>
    <a:srgbClr val="FFF8E5"/>
    <a:srgbClr val="FDF2EA"/>
    <a:srgbClr val="E5EFE5"/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7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5C966-37BD-47D9-B990-1A6A1FE5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9D9C34-EDDD-43FE-AA35-963FFD1FF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DC7551-9C6F-433E-BFE6-8AEE56E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AB5C2D-712F-4BD8-8984-2E37A2E7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8131-A3B7-4C5E-B375-3F29F68D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7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A9BE9-63C1-4F8E-844D-93871FFA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D754CE-AA03-4C5D-9359-E7AE5A11D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152E5-B11B-4F5B-8551-6267E7C8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F89DB-DECC-4D63-BF05-24260613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E0C33-663E-4115-AC5B-2C232244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3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08AE2C3-9AE9-49EA-B7E2-12F63A48C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8F4C53-4136-4531-A949-086F434AC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155AA-9A48-44A9-BF3D-A07C5FFC0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FCA7E8-2754-4253-BF45-4E276321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5F171A-2876-4457-86B9-F066CC51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59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F472E-5B0D-4E91-BB50-ECBA94C2E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177F74-E5FC-4615-B7E8-20F6A6DB7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970FA-6208-41BC-9952-B73C8408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E956F-7F1A-45B2-B0A8-4B3F89E0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7906B-5520-4C03-AF06-04CC1D32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9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2F85A-8626-4377-9B95-C3BCE689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5CC3ED-9C63-44ED-B9B0-6DEF588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6DFFE-3901-49AD-A23B-DAADBF8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A56A1-C10E-4508-8423-482B54B9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3F4EA9-AE40-466B-8BBA-D73061D2E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44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0194D-B1A6-423E-8567-1D4773B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D5B8A5-9958-4755-8578-AB3E7F5EA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65FEEF-9B48-4FEF-B214-814D954FB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378CEB-CAC4-44A7-BF8C-619E5F63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B4D173-9554-4FD1-934F-E0560855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220FE5-6E21-40AD-B421-66883AE5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4D51D-48AE-4549-AF1D-56C75AC8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613486-A6B7-4936-82B0-E10BDB21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DFA65-5C0E-4252-8C9B-B90DD4CC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4E4F45-9135-423B-8512-3D3B66E05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069E3F-B963-45F3-91B6-D205A1191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1007C-6C31-4736-97F0-D4F386B52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D96F3D-805F-4F39-B2E8-793DA215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010EE-B88E-45E1-9D23-68338C37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2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A2ADC8-2060-472F-B376-EF7735FF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F03157-24D5-4CF4-A9B9-8E1585E3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158797F-EEA8-48BE-8B26-A4DEC089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CEC0BF-A5F1-4329-A69F-A2E97F2F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4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962F89-7924-4C29-8A36-A187864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BF266C-AFEF-45A5-849E-297FB204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1EA0BA-3C3D-49EE-9CDB-87DE9AE7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3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B4FE-648E-4EF3-8D1A-8E1FB94A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48A91-18A2-4585-8FDF-BAE041784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A5E1E5-EFFB-4FD1-8582-04C87F689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D2070-3C57-4261-8F23-7139B000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9315EF-988A-4D48-94A2-7B85AA02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DAB40-17E3-4D3D-9132-0FEDD2CC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31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BA4F2-A211-43F3-B4AE-5D35DBC7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7303EC-6B14-4714-9E94-FD36DED89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91FB-F948-4784-92D1-13CA77D9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4118E-4303-4C16-BA52-67E497816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5F793C-DBEE-4D2E-B22D-70585B8F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8868A-A114-4C16-9D0F-1CAA6680E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579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868106-C205-436E-8C0C-8BAB4B7B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E1F50B-DF05-43A7-9B36-B803C2B89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B4F8B-AC06-4B25-80DD-3BAF3D822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2022/5/25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4677A-6874-4B15-ACA7-822132D658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CA72A-3BD7-4EBD-84CD-DBC722C3C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822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mooc1-1.chaoxing.com/course/216273730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89.png"/><Relationship Id="rId21" Type="http://schemas.openxmlformats.org/officeDocument/2006/relationships/image" Target="../media/image107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7.png"/><Relationship Id="rId7" Type="http://schemas.openxmlformats.org/officeDocument/2006/relationships/image" Target="../media/image131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11" Type="http://schemas.openxmlformats.org/officeDocument/2006/relationships/image" Target="../media/image135.png"/><Relationship Id="rId5" Type="http://schemas.openxmlformats.org/officeDocument/2006/relationships/image" Target="../media/image129.png"/><Relationship Id="rId10" Type="http://schemas.openxmlformats.org/officeDocument/2006/relationships/image" Target="../media/image134.png"/><Relationship Id="rId4" Type="http://schemas.openxmlformats.org/officeDocument/2006/relationships/image" Target="../media/image128.png"/><Relationship Id="rId9" Type="http://schemas.openxmlformats.org/officeDocument/2006/relationships/image" Target="../media/image1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47.emf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405812" y="1185233"/>
            <a:ext cx="9393993" cy="889686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第二十六讲</a:t>
            </a:r>
            <a:r>
              <a:rPr lang="en-US" altLang="zh-CN" sz="48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4800" b="1">
                <a:latin typeface="仿宋" panose="02010609060101010101" pitchFamily="49" charset="-122"/>
                <a:ea typeface="仿宋" panose="02010609060101010101" pitchFamily="49" charset="-122"/>
              </a:rPr>
              <a:t>排列组合进阶知识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4372231" y="2549433"/>
            <a:ext cx="3447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李绿周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3608174" y="3600682"/>
            <a:ext cx="517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4843849" y="4559643"/>
            <a:ext cx="286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705232" y="5288692"/>
            <a:ext cx="9094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hlinkClick r:id="rId2"/>
              </a:rPr>
              <a:t>https://mooc1-1.chaoxing.com/course/216273730.html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algn="ctr"/>
            <a:r>
              <a:rPr lang="en-US" altLang="zh-CN" sz="2400" dirty="0">
                <a:solidFill>
                  <a:srgbClr val="FF0000"/>
                </a:solidFill>
              </a:rPr>
              <a:t>lilvz@mail.sysu.edu.cn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649" y="3112777"/>
            <a:ext cx="1766582" cy="15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允许重复的组合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允许重复的组合练习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E8B776-1272-4210-8B5A-E89C5313D7BB}"/>
              </a:ext>
            </a:extLst>
          </p:cNvPr>
          <p:cNvSpPr txBox="1"/>
          <p:nvPr/>
        </p:nvSpPr>
        <p:spPr>
          <a:xfrm>
            <a:off x="611793" y="1018233"/>
            <a:ext cx="6152338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使用计数公式或最后的答数填写下面的空：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E67601-14E9-40FD-844A-A1B00804A2DB}"/>
                  </a:ext>
                </a:extLst>
              </p:cNvPr>
              <p:cNvSpPr txBox="1"/>
              <p:nvPr/>
            </p:nvSpPr>
            <p:spPr>
              <a:xfrm>
                <a:off x="653455" y="4869071"/>
                <a:ext cx="7609354" cy="9055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bIns="72000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的非负整数解有 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C(4-1+10-2-3,10-2-3)=C(4-1+5,5)=C(8,5)=56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E67601-14E9-40FD-844A-A1B00804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5" y="4869071"/>
                <a:ext cx="7609354" cy="905560"/>
              </a:xfrm>
              <a:prstGeom prst="rect">
                <a:avLst/>
              </a:prstGeom>
              <a:blipFill>
                <a:blip r:embed="rId2"/>
                <a:stretch>
                  <a:fillRect l="-801" r="-881" b="-8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82EB08-F3A2-4057-9D1B-15E7D78009E4}"/>
                  </a:ext>
                </a:extLst>
              </p:cNvPr>
              <p:cNvSpPr txBox="1"/>
              <p:nvPr/>
            </p:nvSpPr>
            <p:spPr>
              <a:xfrm>
                <a:off x="653455" y="1633886"/>
                <a:ext cx="9898953" cy="4629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bIns="108000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从苹果、橙子、桃子、梨子中选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个水果的方法有 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C(4-1+10, 10)=C(13, 10)=286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种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82EB08-F3A2-4057-9D1B-15E7D7800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5" y="1633886"/>
                <a:ext cx="9898953" cy="462998"/>
              </a:xfrm>
              <a:prstGeom prst="rect">
                <a:avLst/>
              </a:prstGeom>
              <a:blipFill>
                <a:blip r:embed="rId3"/>
                <a:stretch>
                  <a:fillRect l="-616" t="-657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443036B-E2F6-4206-93C4-EDCCFDAEC64F}"/>
                  </a:ext>
                </a:extLst>
              </p:cNvPr>
              <p:cNvSpPr txBox="1"/>
              <p:nvPr/>
            </p:nvSpPr>
            <p:spPr>
              <a:xfrm>
                <a:off x="653455" y="2713439"/>
                <a:ext cx="10937716" cy="4629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bIns="108000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的正整数解有 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C(4-1+10-4, 10-4)=C(4-1+6, 6)=C(9, 6)=84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443036B-E2F6-4206-93C4-EDCCFDAEC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5" y="2713439"/>
                <a:ext cx="10937716" cy="462998"/>
              </a:xfrm>
              <a:prstGeom prst="rect">
                <a:avLst/>
              </a:prstGeom>
              <a:blipFill>
                <a:blip r:embed="rId4"/>
                <a:stretch>
                  <a:fillRect l="-557" t="-6579" r="-223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3D680D-D74B-462C-8E0D-E9B2DB84430C}"/>
                  </a:ext>
                </a:extLst>
              </p:cNvPr>
              <p:cNvSpPr txBox="1"/>
              <p:nvPr/>
            </p:nvSpPr>
            <p:spPr>
              <a:xfrm>
                <a:off x="653455" y="3791255"/>
                <a:ext cx="8924721" cy="4629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bIns="108000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不等式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的非负整数解有 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C(4-1+10,10)=C(13,10)=286 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83D680D-D74B-462C-8E0D-E9B2DB84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5" y="3791255"/>
                <a:ext cx="8924721" cy="462998"/>
              </a:xfrm>
              <a:prstGeom prst="rect">
                <a:avLst/>
              </a:prstGeom>
              <a:blipFill>
                <a:blip r:embed="rId5"/>
                <a:stretch>
                  <a:fillRect l="-683" t="-7895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C555776-D023-4F13-A0CF-74885795FE35}"/>
              </a:ext>
            </a:extLst>
          </p:cNvPr>
          <p:cNvCxnSpPr/>
          <p:nvPr/>
        </p:nvCxnSpPr>
        <p:spPr>
          <a:xfrm>
            <a:off x="6535974" y="1995562"/>
            <a:ext cx="3453669" cy="922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1DCA85-B6B2-4156-96BD-DB4C29F1BF3F}"/>
              </a:ext>
            </a:extLst>
          </p:cNvPr>
          <p:cNvCxnSpPr>
            <a:cxnSpLocks/>
          </p:cNvCxnSpPr>
          <p:nvPr/>
        </p:nvCxnSpPr>
        <p:spPr>
          <a:xfrm>
            <a:off x="6030532" y="3078992"/>
            <a:ext cx="506725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55A0478-2A6A-4961-9072-171DE2E2F843}"/>
              </a:ext>
            </a:extLst>
          </p:cNvPr>
          <p:cNvCxnSpPr>
            <a:cxnSpLocks/>
          </p:cNvCxnSpPr>
          <p:nvPr/>
        </p:nvCxnSpPr>
        <p:spPr>
          <a:xfrm flipV="1">
            <a:off x="5499629" y="4157985"/>
            <a:ext cx="3269401" cy="1075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5F2F637-9292-4B28-B36D-D47EE760344A}"/>
              </a:ext>
            </a:extLst>
          </p:cNvPr>
          <p:cNvCxnSpPr>
            <a:cxnSpLocks/>
          </p:cNvCxnSpPr>
          <p:nvPr/>
        </p:nvCxnSpPr>
        <p:spPr>
          <a:xfrm>
            <a:off x="1142768" y="5713465"/>
            <a:ext cx="539320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CBBD0DBC-FDDC-4700-81FD-BB8EDA42D0BE}"/>
              </a:ext>
            </a:extLst>
          </p:cNvPr>
          <p:cNvSpPr txBox="1"/>
          <p:nvPr/>
        </p:nvSpPr>
        <p:spPr>
          <a:xfrm>
            <a:off x="6535974" y="1664887"/>
            <a:ext cx="3453669" cy="307777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(1)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83FB4DC-857A-424A-8C76-C423AD079054}"/>
              </a:ext>
            </a:extLst>
          </p:cNvPr>
          <p:cNvSpPr txBox="1"/>
          <p:nvPr/>
        </p:nvSpPr>
        <p:spPr>
          <a:xfrm>
            <a:off x="6030532" y="2746315"/>
            <a:ext cx="5067258" cy="307777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(2)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62869D9-0A25-40CE-AE43-9E0C5773D785}"/>
              </a:ext>
            </a:extLst>
          </p:cNvPr>
          <p:cNvSpPr txBox="1"/>
          <p:nvPr/>
        </p:nvSpPr>
        <p:spPr>
          <a:xfrm>
            <a:off x="5446929" y="3835891"/>
            <a:ext cx="3322102" cy="307777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(3)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06E36CB-761F-4BF0-9A92-D6A602022002}"/>
              </a:ext>
            </a:extLst>
          </p:cNvPr>
          <p:cNvSpPr txBox="1"/>
          <p:nvPr/>
        </p:nvSpPr>
        <p:spPr>
          <a:xfrm>
            <a:off x="1142768" y="5392531"/>
            <a:ext cx="5393206" cy="307777"/>
          </a:xfrm>
          <a:prstGeom prst="rect">
            <a:avLst/>
          </a:prstGeom>
          <a:solidFill>
            <a:srgbClr val="F0F7EC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altLang="zh-CN" sz="2000" b="1">
                <a:solidFill>
                  <a:srgbClr val="C00000"/>
                </a:solidFill>
              </a:rPr>
              <a:t>(4)</a:t>
            </a:r>
            <a:endParaRPr lang="zh-CN" altLang="en-US" sz="2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875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允许重复的组合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允许重复的组合练习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9E8B776-1272-4210-8B5A-E89C5313D7BB}"/>
              </a:ext>
            </a:extLst>
          </p:cNvPr>
          <p:cNvSpPr txBox="1"/>
          <p:nvPr/>
        </p:nvSpPr>
        <p:spPr>
          <a:xfrm>
            <a:off x="611793" y="1018233"/>
            <a:ext cx="6152338" cy="46166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使用计数公式或最后的答数填写下面的空：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E67601-14E9-40FD-844A-A1B00804A2DB}"/>
                  </a:ext>
                </a:extLst>
              </p:cNvPr>
              <p:cNvSpPr txBox="1"/>
              <p:nvPr/>
            </p:nvSpPr>
            <p:spPr>
              <a:xfrm>
                <a:off x="653455" y="4869071"/>
                <a:ext cx="7609354" cy="90556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bIns="72000" rtlCol="0">
                <a:spAutoFit/>
              </a:bodyPr>
              <a:lstStyle/>
              <a:p>
                <a:pPr>
                  <a:lnSpc>
                    <a:spcPts val="3200"/>
                  </a:lnSpc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的非负整数解有  </a:t>
                </a:r>
                <a:r>
                  <a:rPr lang="en-US" altLang="zh-CN" sz="2000" b="1">
                    <a:solidFill>
                      <a:srgbClr val="C00000"/>
                    </a:solidFill>
                  </a:rPr>
                  <a:t>C(4-1+10-2-3,10-2-3)=C(4-1+5,5)=C(8,5)=56</a:t>
                </a:r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E67601-14E9-40FD-844A-A1B00804A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5" y="4869071"/>
                <a:ext cx="7609354" cy="905560"/>
              </a:xfrm>
              <a:prstGeom prst="rect">
                <a:avLst/>
              </a:prstGeom>
              <a:blipFill>
                <a:blip r:embed="rId2"/>
                <a:stretch>
                  <a:fillRect l="-801" r="-881" b="-87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E621CD12-B498-4BAF-A02A-1FB5ADEC0135}"/>
              </a:ext>
            </a:extLst>
          </p:cNvPr>
          <p:cNvGrpSpPr/>
          <p:nvPr/>
        </p:nvGrpSpPr>
        <p:grpSpPr>
          <a:xfrm>
            <a:off x="653455" y="1633886"/>
            <a:ext cx="9898953" cy="861371"/>
            <a:chOff x="653455" y="1633886"/>
            <a:chExt cx="9898953" cy="8613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482EB08-F3A2-4057-9D1B-15E7D78009E4}"/>
                    </a:ext>
                  </a:extLst>
                </p:cNvPr>
                <p:cNvSpPr txBox="1"/>
                <p:nvPr/>
              </p:nvSpPr>
              <p:spPr>
                <a:xfrm>
                  <a:off x="653455" y="1633886"/>
                  <a:ext cx="9898953" cy="462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bIns="108000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从苹果、橙子、桃子、梨子中选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个水果的方法有  </a:t>
                  </a:r>
                  <a:r>
                    <a:rPr lang="en-US" altLang="zh-CN" sz="2000" b="1">
                      <a:solidFill>
                        <a:srgbClr val="C00000"/>
                      </a:solidFill>
                    </a:rPr>
                    <a:t>C(4-1+10, 10)=C(13, 10)=286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种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0482EB08-F3A2-4057-9D1B-15E7D78009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55" y="1633886"/>
                  <a:ext cx="9898953" cy="462998"/>
                </a:xfrm>
                <a:prstGeom prst="rect">
                  <a:avLst/>
                </a:prstGeom>
                <a:blipFill>
                  <a:blip r:embed="rId3"/>
                  <a:stretch>
                    <a:fillRect l="-616" t="-6579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C8980CE-F12B-4B4E-B514-750B55B728FA}"/>
                    </a:ext>
                  </a:extLst>
                </p:cNvPr>
                <p:cNvSpPr txBox="1"/>
                <p:nvPr/>
              </p:nvSpPr>
              <p:spPr>
                <a:xfrm>
                  <a:off x="653455" y="2095147"/>
                  <a:ext cx="6573009" cy="4001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相当于不定方程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的非负整数解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EC8980CE-F12B-4B4E-B514-750B55B72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55" y="2095147"/>
                  <a:ext cx="6573009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835" t="-1230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261E1B5-3E52-4855-930D-95FA4BAB05AA}"/>
              </a:ext>
            </a:extLst>
          </p:cNvPr>
          <p:cNvGrpSpPr/>
          <p:nvPr/>
        </p:nvGrpSpPr>
        <p:grpSpPr>
          <a:xfrm>
            <a:off x="653455" y="2713439"/>
            <a:ext cx="10937716" cy="859633"/>
            <a:chOff x="653455" y="2591387"/>
            <a:chExt cx="10937716" cy="859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443036B-E2F6-4206-93C4-EDCCFDAEC64F}"/>
                    </a:ext>
                  </a:extLst>
                </p:cNvPr>
                <p:cNvSpPr txBox="1"/>
                <p:nvPr/>
              </p:nvSpPr>
              <p:spPr>
                <a:xfrm>
                  <a:off x="653455" y="2591387"/>
                  <a:ext cx="10937716" cy="462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bIns="108000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不定方程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的正整数解有  </a:t>
                  </a:r>
                  <a:r>
                    <a:rPr lang="en-US" altLang="zh-CN" sz="2000" b="1">
                      <a:solidFill>
                        <a:srgbClr val="C00000"/>
                      </a:solidFill>
                    </a:rPr>
                    <a:t>C(4-1+10-4, 10-4)=C(4-1+6, 6)=C(9, 6)=84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443036B-E2F6-4206-93C4-EDCCFDAEC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55" y="2591387"/>
                  <a:ext cx="10937716" cy="462998"/>
                </a:xfrm>
                <a:prstGeom prst="rect">
                  <a:avLst/>
                </a:prstGeom>
                <a:blipFill>
                  <a:blip r:embed="rId5"/>
                  <a:stretch>
                    <a:fillRect l="-557" t="-6579" r="-223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253190C-FC99-417F-8583-9FF4180B2371}"/>
                    </a:ext>
                  </a:extLst>
                </p:cNvPr>
                <p:cNvSpPr txBox="1"/>
                <p:nvPr/>
              </p:nvSpPr>
              <p:spPr>
                <a:xfrm>
                  <a:off x="653455" y="3050910"/>
                  <a:ext cx="6132619" cy="4001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正整数解即要求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≥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≥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≥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≥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D253190C-FC99-417F-8583-9FF4180B2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55" y="3050910"/>
                  <a:ext cx="6132619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895" t="-10606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24BCAAC-E322-47F1-85CD-A0C5270FDFFB}"/>
              </a:ext>
            </a:extLst>
          </p:cNvPr>
          <p:cNvGrpSpPr/>
          <p:nvPr/>
        </p:nvGrpSpPr>
        <p:grpSpPr>
          <a:xfrm>
            <a:off x="653455" y="3791255"/>
            <a:ext cx="8924721" cy="864803"/>
            <a:chOff x="653455" y="3575936"/>
            <a:chExt cx="8924721" cy="864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83D680D-D74B-462C-8E0D-E9B2DB84430C}"/>
                    </a:ext>
                  </a:extLst>
                </p:cNvPr>
                <p:cNvSpPr txBox="1"/>
                <p:nvPr/>
              </p:nvSpPr>
              <p:spPr>
                <a:xfrm>
                  <a:off x="653455" y="3575936"/>
                  <a:ext cx="8924721" cy="462998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bIns="108000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不等式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的非负整数解有  </a:t>
                  </a:r>
                  <a:r>
                    <a:rPr lang="en-US" altLang="zh-CN" sz="2000" b="1">
                      <a:solidFill>
                        <a:srgbClr val="C00000"/>
                      </a:solidFill>
                    </a:rPr>
                    <a:t>C(4-1+10,10)=C(13,10)=286 </a:t>
                  </a:r>
                  <a:r>
                    <a: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</a:t>
                  </a: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个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383D680D-D74B-462C-8E0D-E9B2DB8443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55" y="3575936"/>
                  <a:ext cx="8924721" cy="462998"/>
                </a:xfrm>
                <a:prstGeom prst="rect">
                  <a:avLst/>
                </a:prstGeom>
                <a:blipFill>
                  <a:blip r:embed="rId7"/>
                  <a:stretch>
                    <a:fillRect l="-683" t="-7895" b="-92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E2EBF5D-F8EE-4E81-B2B7-37D776D9230A}"/>
                    </a:ext>
                  </a:extLst>
                </p:cNvPr>
                <p:cNvSpPr txBox="1"/>
                <p:nvPr/>
              </p:nvSpPr>
              <p:spPr>
                <a:xfrm>
                  <a:off x="653455" y="4040629"/>
                  <a:ext cx="6875368" cy="40011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相当于不定方程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𝟒</m:t>
                          </m:r>
                        </m:sub>
                      </m:sSub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000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𝟏𝟎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的非负整数解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E2EBF5D-F8EE-4E81-B2B7-37D776D923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55" y="4040629"/>
                  <a:ext cx="6875368" cy="400110"/>
                </a:xfrm>
                <a:prstGeom prst="rect">
                  <a:avLst/>
                </a:prstGeom>
                <a:blipFill>
                  <a:blip r:embed="rId8"/>
                  <a:stretch>
                    <a:fillRect l="-798" t="-10606" b="-242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C555776-D023-4F13-A0CF-74885795FE35}"/>
              </a:ext>
            </a:extLst>
          </p:cNvPr>
          <p:cNvCxnSpPr/>
          <p:nvPr/>
        </p:nvCxnSpPr>
        <p:spPr>
          <a:xfrm>
            <a:off x="6535974" y="1995562"/>
            <a:ext cx="3453669" cy="922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01DCA85-B6B2-4156-96BD-DB4C29F1BF3F}"/>
              </a:ext>
            </a:extLst>
          </p:cNvPr>
          <p:cNvCxnSpPr>
            <a:cxnSpLocks/>
          </p:cNvCxnSpPr>
          <p:nvPr/>
        </p:nvCxnSpPr>
        <p:spPr>
          <a:xfrm>
            <a:off x="6030532" y="3078992"/>
            <a:ext cx="5067258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55A0478-2A6A-4961-9072-171DE2E2F843}"/>
              </a:ext>
            </a:extLst>
          </p:cNvPr>
          <p:cNvCxnSpPr>
            <a:cxnSpLocks/>
          </p:cNvCxnSpPr>
          <p:nvPr/>
        </p:nvCxnSpPr>
        <p:spPr>
          <a:xfrm flipV="1">
            <a:off x="5499629" y="4157985"/>
            <a:ext cx="3269401" cy="10755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5F2F637-9292-4B28-B36D-D47EE760344A}"/>
              </a:ext>
            </a:extLst>
          </p:cNvPr>
          <p:cNvCxnSpPr>
            <a:cxnSpLocks/>
          </p:cNvCxnSpPr>
          <p:nvPr/>
        </p:nvCxnSpPr>
        <p:spPr>
          <a:xfrm>
            <a:off x="1142768" y="5713465"/>
            <a:ext cx="539320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18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允许重复的组合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允许重复的组合与程序语句的执行次数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DD1A74-DD27-4B6E-9AB6-C90D56F40153}"/>
              </a:ext>
            </a:extLst>
          </p:cNvPr>
          <p:cNvSpPr txBox="1"/>
          <p:nvPr/>
        </p:nvSpPr>
        <p:spPr>
          <a:xfrm>
            <a:off x="1245335" y="1196508"/>
            <a:ext cx="8972961" cy="524553"/>
          </a:xfrm>
          <a:prstGeom prst="rect">
            <a:avLst/>
          </a:prstGeom>
          <a:solidFill>
            <a:srgbClr val="E5EFE5"/>
          </a:solidFill>
        </p:spPr>
        <p:txBody>
          <a:bodyPr wrap="square" bIns="108000" rtlCol="0">
            <a:spAutoFit/>
          </a:bodyPr>
          <a:lstStyle/>
          <a:p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下面的两个程序片段执行完毕之后，程序变量</a:t>
            </a:r>
            <a:r>
              <a:rPr lang="en-US" altLang="zh-CN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4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的值分别是多少？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44A5BE-F341-4993-BEEB-0FA3A80C8D42}"/>
                  </a:ext>
                </a:extLst>
              </p:cNvPr>
              <p:cNvSpPr txBox="1"/>
              <p:nvPr/>
            </p:nvSpPr>
            <p:spPr>
              <a:xfrm>
                <a:off x="1245335" y="4278914"/>
                <a:ext cx="9701328" cy="178510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最内层循环的语句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每执行一次时，各循环变量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都取某个值，而且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这些值构成一个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非递增序列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≥⋯≥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每一个这样的序列对应于从集合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允许重复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地选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个整数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将允许重复选出的每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个数</a:t>
                </a:r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按非递增序列枚举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使得不容易重复或遗漏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44A5BE-F341-4993-BEEB-0FA3A80C8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335" y="4278914"/>
                <a:ext cx="9701328" cy="1785104"/>
              </a:xfrm>
              <a:prstGeom prst="rect">
                <a:avLst/>
              </a:prstGeom>
              <a:blipFill>
                <a:blip r:embed="rId2"/>
                <a:stretch>
                  <a:fillRect l="-628" t="-2730" r="-503" b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A0AD461-9A19-428C-859A-02DC5981C0ED}"/>
                  </a:ext>
                </a:extLst>
              </p:cNvPr>
              <p:cNvSpPr txBox="1"/>
              <p:nvPr/>
            </p:nvSpPr>
            <p:spPr>
              <a:xfrm>
                <a:off x="9473097" y="5002801"/>
                <a:ext cx="1473566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最后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的值是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C(n-1+m, m)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A0AD461-9A19-428C-859A-02DC5981C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097" y="5002801"/>
                <a:ext cx="1473566" cy="646331"/>
              </a:xfrm>
              <a:prstGeom prst="rect">
                <a:avLst/>
              </a:prstGeom>
              <a:blipFill>
                <a:blip r:embed="rId3"/>
                <a:stretch>
                  <a:fillRect l="-3719" t="-5660" r="-7438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067186D8-3221-407A-BBC8-75F31B0B4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335" y="1722179"/>
            <a:ext cx="8972961" cy="242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允许重复的组合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常见排列组合问题总结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B01417C-9FFA-4256-876B-9157711A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</a:blip>
          <a:stretch>
            <a:fillRect/>
          </a:stretch>
        </p:blipFill>
        <p:spPr>
          <a:xfrm>
            <a:off x="957159" y="1016685"/>
            <a:ext cx="10277681" cy="530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02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允许重复的排列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允许重复的组合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容斥原理及应用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排列组合生成算法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811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容斥原理及应用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容斥原理与排列组合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19C603-325E-4D33-AAE5-C7A62A06E759}"/>
                  </a:ext>
                </a:extLst>
              </p:cNvPr>
              <p:cNvSpPr txBox="1"/>
              <p:nvPr/>
            </p:nvSpPr>
            <p:spPr>
              <a:xfrm>
                <a:off x="1313068" y="1574967"/>
                <a:ext cx="9565849" cy="13849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一些典型计数问题需结合容斥原理和排列与组合进行求解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例如，不定方程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的满足某些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小于等于给定数的非负整数解个数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这也是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类物体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重复度有限的允许重复的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组合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问题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019C603-325E-4D33-AAE5-C7A62A06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3068" y="1574967"/>
                <a:ext cx="9565849" cy="1384995"/>
              </a:xfrm>
              <a:prstGeom prst="rect">
                <a:avLst/>
              </a:prstGeom>
              <a:blipFill>
                <a:blip r:embed="rId2"/>
                <a:stretch>
                  <a:fillRect l="-955" t="-3509" b="-7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02E91E-9195-4EB2-80F0-7CA531B470DE}"/>
                  </a:ext>
                </a:extLst>
              </p:cNvPr>
              <p:cNvSpPr txBox="1"/>
              <p:nvPr/>
            </p:nvSpPr>
            <p:spPr>
              <a:xfrm>
                <a:off x="1031706" y="3202806"/>
                <a:ext cx="10128572" cy="184665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有多少满足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记性质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即是要求有多少既不满足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又不满足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又不满足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的解个数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这等于非负整数解个数总数减去满足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的解个数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702E91E-9195-4EB2-80F0-7CA531B47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706" y="3202806"/>
                <a:ext cx="10128572" cy="1846659"/>
              </a:xfrm>
              <a:prstGeom prst="rect">
                <a:avLst/>
              </a:prstGeom>
              <a:blipFill>
                <a:blip r:embed="rId3"/>
                <a:stretch>
                  <a:fillRect l="-903" t="-3630" b="-4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29977394-2750-48F3-ADB6-E223E455C287}"/>
              </a:ext>
            </a:extLst>
          </p:cNvPr>
          <p:cNvSpPr txBox="1"/>
          <p:nvPr/>
        </p:nvSpPr>
        <p:spPr>
          <a:xfrm>
            <a:off x="1031706" y="5381146"/>
            <a:ext cx="10128572" cy="8002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容斥原理可用于对满足某些性质之一，或同时不满足若干性质的元素进行计数</a:t>
            </a:r>
            <a:endParaRPr lang="en-US" altLang="zh-CN" b="1">
              <a:solidFill>
                <a:srgbClr val="00206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容斥原理本身用集合语言给出，运用时最好使用</a:t>
            </a:r>
            <a:r>
              <a:rPr lang="zh-CN" altLang="en-US" b="1">
                <a:solidFill>
                  <a:srgbClr val="C00000"/>
                </a:solidFill>
              </a:rPr>
              <a:t>集合语言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表示清楚每个要计数的元素构成的集合</a:t>
            </a:r>
          </a:p>
        </p:txBody>
      </p:sp>
    </p:spTree>
    <p:extLst>
      <p:ext uri="{BB962C8B-B14F-4D97-AF65-F5344CB8AC3E}">
        <p14:creationId xmlns:p14="http://schemas.microsoft.com/office/powerpoint/2010/main" val="2010414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容斥原理及应用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一般形式的容斥原理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35C0DB9-80A0-462A-95E8-2C7DE3BFB0F1}"/>
              </a:ext>
            </a:extLst>
          </p:cNvPr>
          <p:cNvGrpSpPr/>
          <p:nvPr/>
        </p:nvGrpSpPr>
        <p:grpSpPr>
          <a:xfrm>
            <a:off x="1295948" y="1245018"/>
            <a:ext cx="9600102" cy="2253550"/>
            <a:chOff x="1295949" y="1378572"/>
            <a:chExt cx="9600102" cy="22535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35CA9CE-AD11-4C99-900F-BD23B4FD44F4}"/>
                    </a:ext>
                  </a:extLst>
                </p:cNvPr>
                <p:cNvSpPr txBox="1"/>
                <p:nvPr/>
              </p:nvSpPr>
              <p:spPr>
                <a:xfrm>
                  <a:off x="1295949" y="1378572"/>
                  <a:ext cx="9600102" cy="769441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400" b="1">
                      <a:solidFill>
                        <a:srgbClr val="C00000"/>
                      </a:solidFill>
                    </a:rPr>
                    <a:t>容斥原理</a:t>
                  </a:r>
                  <a:endParaRPr lang="en-US" altLang="zh-CN" sz="2400" b="1">
                    <a:solidFill>
                      <a:srgbClr val="C00000"/>
                    </a:solidFill>
                  </a:endParaRPr>
                </a:p>
                <a:p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设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⋯,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𝑨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是有穷集合，则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D35CA9CE-AD11-4C99-900F-BD23B4FD4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949" y="1378572"/>
                  <a:ext cx="9600102" cy="769441"/>
                </a:xfrm>
                <a:prstGeom prst="rect">
                  <a:avLst/>
                </a:prstGeom>
                <a:blipFill>
                  <a:blip r:embed="rId2"/>
                  <a:stretch>
                    <a:fillRect l="-699" t="-5556" b="-1190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343E905-78B1-42A4-BE26-27D10E356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5949" y="2148013"/>
              <a:ext cx="9600102" cy="1484109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73DAC6-6A9F-4266-A725-3FA4FDD7E77E}"/>
              </a:ext>
            </a:extLst>
          </p:cNvPr>
          <p:cNvGrpSpPr/>
          <p:nvPr/>
        </p:nvGrpSpPr>
        <p:grpSpPr>
          <a:xfrm>
            <a:off x="1056932" y="3725163"/>
            <a:ext cx="10078134" cy="2571538"/>
            <a:chOff x="749940" y="3715750"/>
            <a:chExt cx="10078134" cy="2571538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F412F6B-CAD6-4926-B7CD-784826BF7A72}"/>
                </a:ext>
              </a:extLst>
            </p:cNvPr>
            <p:cNvGrpSpPr/>
            <p:nvPr/>
          </p:nvGrpSpPr>
          <p:grpSpPr>
            <a:xfrm>
              <a:off x="749940" y="3715750"/>
              <a:ext cx="5828478" cy="2571538"/>
              <a:chOff x="749940" y="3715750"/>
              <a:chExt cx="5828478" cy="25715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B97CABEB-45D4-47DC-A528-3E4581DD0FFF}"/>
                      </a:ext>
                    </a:extLst>
                  </p:cNvPr>
                  <p:cNvSpPr txBox="1"/>
                  <p:nvPr/>
                </p:nvSpPr>
                <p:spPr>
                  <a:xfrm>
                    <a:off x="749940" y="3715750"/>
                    <a:ext cx="5828478" cy="1323439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zh-CN" altLang="en-US" sz="2000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公式等号右边对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𝒌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个集合交的元素进行计数时</a:t>
                    </a:r>
                  </a:p>
                  <a:p>
                    <a:pPr marL="342900" indent="-342900">
                      <a:spcBef>
                        <a:spcPts val="600"/>
                      </a:spcBef>
                      <a:spcAft>
                        <a:spcPts val="600"/>
                      </a:spcAft>
                      <a:buFont typeface="Arial" panose="020B0604020202020204" pitchFamily="34" charset="0"/>
                      <a:buChar char="•"/>
                    </a:pPr>
                    <a:r>
                      <a:rPr lang="zh-CN" altLang="en-US" sz="2000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参与集合交的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oMath>
                    </a14:m>
                    <a:r>
                      <a:rPr lang="zh-CN" altLang="en-US" sz="2000" b="1">
                        <a:solidFill>
                          <a:schemeClr val="accent6">
                            <a:lumMod val="50000"/>
                          </a:schemeClr>
                        </a:solidFill>
                      </a:rPr>
                      <a:t>个集合的下标构成</a:t>
                    </a:r>
                    <a:r>
                      <a:rPr lang="zh-CN" altLang="en-US" sz="2000" b="1">
                        <a:solidFill>
                          <a:srgbClr val="C00000"/>
                        </a:solidFill>
                      </a:rPr>
                      <a:t>严格递增序列</a:t>
                    </a:r>
                    <a:endParaRPr lang="en-US" altLang="zh-CN" sz="2000" b="1">
                      <a:solidFill>
                        <a:srgbClr val="C00000"/>
                      </a:solidFill>
                    </a:endParaRPr>
                  </a:p>
                  <a:p>
                    <a:pPr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 ⋯&lt; 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oMath>
                      </m:oMathPara>
                    </a14:m>
                    <a:endParaRPr lang="en-US" altLang="zh-CN" sz="2000" b="1">
                      <a:solidFill>
                        <a:schemeClr val="accent6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B97CABEB-45D4-47DC-A528-3E4581DD0F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940" y="3715750"/>
                    <a:ext cx="5828478" cy="13234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46" t="-3226" r="-3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F81F7F4B-644F-4569-A2EA-A61554F5AF52}"/>
                      </a:ext>
                    </a:extLst>
                  </p:cNvPr>
                  <p:cNvSpPr txBox="1"/>
                  <p:nvPr/>
                </p:nvSpPr>
                <p:spPr>
                  <a:xfrm>
                    <a:off x="749941" y="5039189"/>
                    <a:ext cx="3690492" cy="1248099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b="1">
                        <a:solidFill>
                          <a:srgbClr val="002060"/>
                        </a:solidFill>
                      </a:rPr>
                      <a:t>例如，</a:t>
                    </a:r>
                    <a14:m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r>
                      <a:rPr lang="zh-CN" altLang="en-US" b="1">
                        <a:solidFill>
                          <a:srgbClr val="002060"/>
                        </a:solidFill>
                      </a:rPr>
                      <a:t>，则</a:t>
                    </a:r>
                    <a:r>
                      <a:rPr lang="zh-CN" altLang="en-US">
                        <a:solidFill>
                          <a:srgbClr val="002060"/>
                        </a:solidFill>
                      </a:rPr>
                      <a:t> </a:t>
                    </a:r>
                    <a:endParaRPr lang="en-US" altLang="zh-CN" i="1">
                      <a:solidFill>
                        <a:srgbClr val="002060"/>
                      </a:solidFill>
                      <a:latin typeface="Cambria Math" panose="02040503050406030204" pitchFamily="18" charset="0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  <m:sSub>
                                  <m:sSubPr>
                                    <m:ctrlPr>
                                      <a:rPr lang="en-US" altLang="zh-CN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chemeClr val="accent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>
                                            <a:solidFill>
                                              <a:schemeClr val="accent2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a14:m>
                    <a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solidFill>
                                        <a:schemeClr val="accent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zh-CN" altLang="en-US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F81F7F4B-644F-4569-A2EA-A61554F5AF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941" y="5039189"/>
                    <a:ext cx="3690492" cy="12480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20" t="-11707" b="-829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18C475C-5E5D-479D-B568-C616E8F3CA81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433" y="5039309"/>
                    <a:ext cx="2137985" cy="1240484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  <a:alpha val="50000"/>
                    </a:schemeClr>
                  </a:solidFill>
                </p:spPr>
                <p:txBody>
                  <a:bodyPr wrap="square" tIns="72000" bIns="54000" rtlCol="0">
                    <a:spAutoFit/>
                  </a:bodyPr>
                  <a:lstStyle/>
                  <a:p>
                    <a:pPr>
                      <a:lnSpc>
                        <a:spcPts val="26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zh-CN" altLang="en-US" b="1">
                        <a:solidFill>
                          <a:srgbClr val="002060"/>
                        </a:solidFill>
                      </a:rPr>
                      <a:t>下标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zh-CN" altLang="en-US" b="1">
                        <a:solidFill>
                          <a:srgbClr val="002060"/>
                        </a:solidFill>
                      </a:rPr>
                      <a:t>构成</a:t>
                    </a:r>
                    <a:r>
                      <a:rPr lang="zh-CN" altLang="en-US" b="1">
                        <a:solidFill>
                          <a:srgbClr val="C00000"/>
                        </a:solidFill>
                      </a:rPr>
                      <a:t>严格递增序列</a:t>
                    </a:r>
                    <a:r>
                      <a:rPr lang="zh-CN" altLang="en-US" b="1">
                        <a:solidFill>
                          <a:srgbClr val="002060"/>
                        </a:solidFill>
                      </a:rPr>
                      <a:t>：</a:t>
                    </a:r>
                    <a:endParaRPr lang="en-US" altLang="zh-CN" b="1">
                      <a:solidFill>
                        <a:srgbClr val="002060"/>
                      </a:solidFill>
                    </a:endParaRPr>
                  </a:p>
                  <a:p>
                    <a:pPr>
                      <a:lnSpc>
                        <a:spcPts val="24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123, 124, 134, 234</a:t>
                    </a:r>
                    <a:endParaRPr lang="zh-CN" altLang="en-US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18C475C-5E5D-479D-B568-C616E8F3CA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0433" y="5039309"/>
                    <a:ext cx="2137985" cy="124048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71" r="-286" b="-63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310E6B0-FD48-44CB-A298-5FA16B852817}"/>
                    </a:ext>
                  </a:extLst>
                </p:cNvPr>
                <p:cNvSpPr txBox="1"/>
                <p:nvPr/>
              </p:nvSpPr>
              <p:spPr>
                <a:xfrm>
                  <a:off x="6992857" y="3718873"/>
                  <a:ext cx="3835217" cy="107003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2600"/>
                    </a:lnSpc>
                  </a:pP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选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个数构成的</a:t>
                  </a:r>
                  <a:r>
                    <a:rPr lang="zh-CN" altLang="en-US" b="1">
                      <a:solidFill>
                        <a:srgbClr val="C00000"/>
                      </a:solidFill>
                    </a:rPr>
                    <a:t>严格递增序列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个数等于从集合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⋯, 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lit/>
                        </m:rP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b="1">
                      <a:solidFill>
                        <a:srgbClr val="C00000"/>
                      </a:solidFill>
                    </a:rPr>
                    <a:t>不允许重复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选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个数的方法数，即有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个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310E6B0-FD48-44CB-A298-5FA16B8528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857" y="3718873"/>
                  <a:ext cx="3835217" cy="1070037"/>
                </a:xfrm>
                <a:prstGeom prst="rect">
                  <a:avLst/>
                </a:prstGeom>
                <a:blipFill>
                  <a:blip r:embed="rId7"/>
                  <a:stretch>
                    <a:fillRect l="-1270" r="-1270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688EC0D-0CB7-4581-8B6C-FF2A8740586C}"/>
                    </a:ext>
                  </a:extLst>
                </p:cNvPr>
                <p:cNvSpPr txBox="1"/>
                <p:nvPr/>
              </p:nvSpPr>
              <p:spPr>
                <a:xfrm>
                  <a:off x="6992857" y="4876332"/>
                  <a:ext cx="3835217" cy="140346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ts val="2600"/>
                    </a:lnSpc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而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选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个数构成的</a:t>
                  </a:r>
                  <a:r>
                    <a:rPr lang="zh-CN" altLang="en-US" b="1">
                      <a:solidFill>
                        <a:srgbClr val="C00000"/>
                      </a:solidFill>
                    </a:rPr>
                    <a:t>非递减序列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的个数等于从集合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⋯, 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m:rPr>
                          <m:lit/>
                        </m:rP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zh-CN" altLang="en-US" b="1">
                      <a:solidFill>
                        <a:srgbClr val="C00000"/>
                      </a:solidFill>
                    </a:rPr>
                    <a:t>允许重复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选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个数的方法数，即有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个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688EC0D-0CB7-4581-8B6C-FF2A874058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2857" y="4876332"/>
                  <a:ext cx="3835217" cy="1403461"/>
                </a:xfrm>
                <a:prstGeom prst="rect">
                  <a:avLst/>
                </a:prstGeom>
                <a:blipFill>
                  <a:blip r:embed="rId8"/>
                  <a:stretch>
                    <a:fillRect l="-1270" r="-1270" b="-562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0102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容斥原理及应用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容斥原理的另一形式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C1BA3BE-872F-4B79-BE3F-20B2E6CE7A78}"/>
                  </a:ext>
                </a:extLst>
              </p:cNvPr>
              <p:cNvSpPr txBox="1"/>
              <p:nvPr/>
            </p:nvSpPr>
            <p:spPr>
              <a:xfrm>
                <a:off x="842036" y="1189346"/>
                <a:ext cx="8558522" cy="281282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有穷集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是全集，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5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个性质（一元谓词）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的元素个数为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中具有性质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的元素个数记为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同时具有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个性质中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的元素个数记为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中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不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具有性质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的元素个数记为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同时</a:t>
                </a:r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具有性质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⋯, 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𝑷</m:t>
                        </m:r>
                      </m:e>
                      <m: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b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的元素个数记为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b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⋯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barPr>
                              <m:e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sSub>
                              <m:sSubPr>
                                <m:ctrlPr>
                                  <a:rPr lang="en-US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b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</a:rPr>
                                  <m:t>𝒌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C1BA3BE-872F-4B79-BE3F-20B2E6CE7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6" y="1189346"/>
                <a:ext cx="8558522" cy="2812821"/>
              </a:xfrm>
              <a:prstGeom prst="rect">
                <a:avLst/>
              </a:prstGeom>
              <a:blipFill>
                <a:blip r:embed="rId2"/>
                <a:stretch>
                  <a:fillRect l="-712" t="-1515" b="-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668A49-054A-4393-B9E1-228C03F78807}"/>
                  </a:ext>
                </a:extLst>
              </p:cNvPr>
              <p:cNvSpPr txBox="1"/>
              <p:nvPr/>
            </p:nvSpPr>
            <p:spPr>
              <a:xfrm>
                <a:off x="9525548" y="2660034"/>
                <a:ext cx="2282711" cy="132343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也即将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简记为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ba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，而将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简记为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ba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zh-CN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bar>
                      </m:e>
                      <m:sub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，注意</a:t>
                </a:r>
                <a:r>
                  <a:rPr lang="zh-CN" altLang="en-US" b="1">
                    <a:solidFill>
                      <a:srgbClr val="0000FF"/>
                    </a:solidFill>
                  </a:rPr>
                  <a:t>不是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bar>
                  </m:oMath>
                </a14:m>
                <a:r>
                  <a:rPr lang="zh-CN" altLang="en-US" b="1">
                    <a:solidFill>
                      <a:srgbClr val="0000FF"/>
                    </a:solidFill>
                  </a:rPr>
                  <a:t>！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8668A49-054A-4393-B9E1-228C03F78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548" y="2660034"/>
                <a:ext cx="2282711" cy="1323439"/>
              </a:xfrm>
              <a:prstGeom prst="rect">
                <a:avLst/>
              </a:prstGeom>
              <a:blipFill>
                <a:blip r:embed="rId3"/>
                <a:stretch>
                  <a:fillRect l="-2406" r="-2139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352D75C8-5840-42F9-9B13-DA5481E77570}"/>
              </a:ext>
            </a:extLst>
          </p:cNvPr>
          <p:cNvGrpSpPr/>
          <p:nvPr/>
        </p:nvGrpSpPr>
        <p:grpSpPr>
          <a:xfrm>
            <a:off x="842036" y="4118090"/>
            <a:ext cx="9505703" cy="2012995"/>
            <a:chOff x="842036" y="4256236"/>
            <a:chExt cx="9505703" cy="201299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9F4BB3C-3AC8-4883-A6F0-948D70153CD4}"/>
                </a:ext>
              </a:extLst>
            </p:cNvPr>
            <p:cNvSpPr txBox="1"/>
            <p:nvPr/>
          </p:nvSpPr>
          <p:spPr>
            <a:xfrm>
              <a:off x="842036" y="4256236"/>
              <a:ext cx="9505703" cy="46166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容斥原理的另一形式：基于上面记号，有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B5FA33F-997B-47A2-A1F8-984DC870D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2036" y="4717900"/>
              <a:ext cx="9505703" cy="1551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7470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容斥原理及应用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容斥原理的运用举例（一）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A9C552-5769-4BC6-87AA-F56EBD7C9378}"/>
                  </a:ext>
                </a:extLst>
              </p:cNvPr>
              <p:cNvSpPr txBox="1"/>
              <p:nvPr/>
            </p:nvSpPr>
            <p:spPr>
              <a:xfrm>
                <a:off x="756518" y="1171091"/>
                <a:ext cx="10367585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有多少满足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A9C552-5769-4BC6-87AA-F56EBD7C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8" y="1171091"/>
                <a:ext cx="10367585" cy="461665"/>
              </a:xfrm>
              <a:prstGeom prst="rect">
                <a:avLst/>
              </a:prstGeom>
              <a:blipFill>
                <a:blip r:embed="rId2"/>
                <a:stretch>
                  <a:fillRect l="-882" t="-14474" r="-11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5A25D9-4F5E-42AF-A7C1-8DDEF3A2B834}"/>
                  </a:ext>
                </a:extLst>
              </p:cNvPr>
              <p:cNvSpPr txBox="1"/>
              <p:nvPr/>
            </p:nvSpPr>
            <p:spPr>
              <a:xfrm>
                <a:off x="756518" y="1810814"/>
                <a:ext cx="8630883" cy="9207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令全集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是问题中不定方程所有非负整数解的集合，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，要计算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5A25D9-4F5E-42AF-A7C1-8DDEF3A2B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18" y="1810814"/>
                <a:ext cx="8630883" cy="920701"/>
              </a:xfrm>
              <a:prstGeom prst="rect">
                <a:avLst/>
              </a:prstGeom>
              <a:blipFill>
                <a:blip r:embed="rId3"/>
                <a:stretch>
                  <a:fillRect l="-706" t="-4636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663C0F-D00F-4D4A-BE44-A2CC55C05347}"/>
                  </a:ext>
                </a:extLst>
              </p:cNvPr>
              <p:cNvSpPr txBox="1"/>
              <p:nvPr/>
            </p:nvSpPr>
            <p:spPr>
              <a:xfrm>
                <a:off x="9611068" y="1810814"/>
                <a:ext cx="1824414" cy="92333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注意，在整数范围内，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0000FF"/>
                    </a:solidFill>
                  </a:rPr>
                  <a:t>否定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！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D663C0F-D00F-4D4A-BE44-A2CC55C05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068" y="1810814"/>
                <a:ext cx="1824414" cy="923330"/>
              </a:xfrm>
              <a:prstGeom prst="rect">
                <a:avLst/>
              </a:prstGeom>
              <a:blipFill>
                <a:blip r:embed="rId4"/>
                <a:stretch>
                  <a:fillRect l="-3010" t="-3289" r="-1338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EBE4F58-FA2F-4A35-B1B0-AA76C68D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530997"/>
                  </p:ext>
                </p:extLst>
              </p:nvPr>
            </p:nvGraphicFramePr>
            <p:xfrm>
              <a:off x="756518" y="2909573"/>
              <a:ext cx="7486239" cy="3337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7517">
                      <a:extLst>
                        <a:ext uri="{9D8B030D-6E8A-4147-A177-3AD203B41FA5}">
                          <a16:colId xmlns:a16="http://schemas.microsoft.com/office/drawing/2014/main" val="2342843898"/>
                        </a:ext>
                      </a:extLst>
                    </a:gridCol>
                    <a:gridCol w="2756356">
                      <a:extLst>
                        <a:ext uri="{9D8B030D-6E8A-4147-A177-3AD203B41FA5}">
                          <a16:colId xmlns:a16="http://schemas.microsoft.com/office/drawing/2014/main" val="2709802932"/>
                        </a:ext>
                      </a:extLst>
                    </a:gridCol>
                    <a:gridCol w="3302366">
                      <a:extLst>
                        <a:ext uri="{9D8B030D-6E8A-4147-A177-3AD203B41FA5}">
                          <a16:colId xmlns:a16="http://schemas.microsoft.com/office/drawing/2014/main" val="1627854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计算对象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实际考虑的条件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计数公式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977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= |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C(3-1+6, 6)=C(8,6)=28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291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)=C(4,2)=6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58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)=C(5,3)=10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35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)=C(3,1)=3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11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-4-3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-4-3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10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969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224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959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EBE4F58-FA2F-4A35-B1B0-AA76C68D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530997"/>
                  </p:ext>
                </p:extLst>
              </p:nvPr>
            </p:nvGraphicFramePr>
            <p:xfrm>
              <a:off x="756518" y="2909573"/>
              <a:ext cx="7486239" cy="3337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427517">
                      <a:extLst>
                        <a:ext uri="{9D8B030D-6E8A-4147-A177-3AD203B41FA5}">
                          <a16:colId xmlns:a16="http://schemas.microsoft.com/office/drawing/2014/main" val="2342843898"/>
                        </a:ext>
                      </a:extLst>
                    </a:gridCol>
                    <a:gridCol w="2756356">
                      <a:extLst>
                        <a:ext uri="{9D8B030D-6E8A-4147-A177-3AD203B41FA5}">
                          <a16:colId xmlns:a16="http://schemas.microsoft.com/office/drawing/2014/main" val="2709802932"/>
                        </a:ext>
                      </a:extLst>
                    </a:gridCol>
                    <a:gridCol w="3302366">
                      <a:extLst>
                        <a:ext uri="{9D8B030D-6E8A-4147-A177-3AD203B41FA5}">
                          <a16:colId xmlns:a16="http://schemas.microsoft.com/office/drawing/2014/main" val="1627854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计算对象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实际考虑的条件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计数公式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977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27" t="-108197" r="-426923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876" t="-108197" r="-12053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C(3-1+6, 6)=C(8,6)=28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291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27" t="-208197" r="-426923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876" t="-208197" r="-12053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)=C(4,2)=6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58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27" t="-308197" r="-426923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876" t="-308197" r="-12053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)=C(5,3)=10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35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27" t="-415000" r="-426923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876" t="-415000" r="-120530" b="-4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)=C(3,1)=3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11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27" t="-506557" r="-42692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876" t="-506557" r="-12053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-4-3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-4-3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10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27" t="-606557" r="-42692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876" t="-606557" r="-12053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969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27" t="-706557" r="-42692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876" t="-706557" r="-12053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224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427" t="-806557" r="-42692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1876" t="-806557" r="-12053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C(3-1+6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 6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-4-3-5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959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AEA04B-65AF-4D89-BB94-93315897378D}"/>
                  </a:ext>
                </a:extLst>
              </p:cNvPr>
              <p:cNvSpPr txBox="1"/>
              <p:nvPr/>
            </p:nvSpPr>
            <p:spPr>
              <a:xfrm>
                <a:off x="8348012" y="3626622"/>
                <a:ext cx="3565502" cy="15176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a:rPr lang="pt-BR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pt-BR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pt-BR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pt-BR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AEA04B-65AF-4D89-BB94-933158973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012" y="3626622"/>
                <a:ext cx="3565502" cy="1517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9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容斥原理及应用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容斥原理的运用举例（二）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A9C552-5769-4BC6-87AA-F56EBD7C9378}"/>
                  </a:ext>
                </a:extLst>
              </p:cNvPr>
              <p:cNvSpPr txBox="1"/>
              <p:nvPr/>
            </p:nvSpPr>
            <p:spPr>
              <a:xfrm>
                <a:off x="655648" y="1087953"/>
                <a:ext cx="10880702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不等式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A9C552-5769-4BC6-87AA-F56EBD7C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8" y="1087953"/>
                <a:ext cx="10880702" cy="461665"/>
              </a:xfrm>
              <a:prstGeom prst="rect">
                <a:avLst/>
              </a:prstGeom>
              <a:blipFill>
                <a:blip r:embed="rId2"/>
                <a:stretch>
                  <a:fillRect l="-897" t="-14474" r="-5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5A25D9-4F5E-42AF-A7C1-8DDEF3A2B834}"/>
                  </a:ext>
                </a:extLst>
              </p:cNvPr>
              <p:cNvSpPr txBox="1"/>
              <p:nvPr/>
            </p:nvSpPr>
            <p:spPr>
              <a:xfrm>
                <a:off x="655648" y="1672423"/>
                <a:ext cx="8630883" cy="119180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的非负整数解一一对应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令全集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是该方程满足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的非负整数解的集合，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，要计算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E5A25D9-4F5E-42AF-A7C1-8DDEF3A2B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48" y="1672423"/>
                <a:ext cx="8630883" cy="1191801"/>
              </a:xfrm>
              <a:prstGeom prst="rect">
                <a:avLst/>
              </a:prstGeom>
              <a:blipFill>
                <a:blip r:embed="rId3"/>
                <a:stretch>
                  <a:fillRect l="-636" t="-3571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D663C0F-D00F-4D4A-BE44-A2CC55C05347}"/>
              </a:ext>
            </a:extLst>
          </p:cNvPr>
          <p:cNvSpPr txBox="1"/>
          <p:nvPr/>
        </p:nvSpPr>
        <p:spPr>
          <a:xfrm>
            <a:off x="9347931" y="1940749"/>
            <a:ext cx="249505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注意，全集将</a:t>
            </a:r>
            <a:r>
              <a:rPr lang="zh-CN" altLang="en-US" b="1">
                <a:solidFill>
                  <a:srgbClr val="C00000"/>
                </a:solidFill>
              </a:rPr>
              <a:t>原本大于等于的条件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包含了进来！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EBE4F58-FA2F-4A35-B1B0-AA76C68D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619830"/>
                  </p:ext>
                </p:extLst>
              </p:nvPr>
            </p:nvGraphicFramePr>
            <p:xfrm>
              <a:off x="397611" y="2978211"/>
              <a:ext cx="8136434" cy="3337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47351">
                      <a:extLst>
                        <a:ext uri="{9D8B030D-6E8A-4147-A177-3AD203B41FA5}">
                          <a16:colId xmlns:a16="http://schemas.microsoft.com/office/drawing/2014/main" val="2342843898"/>
                        </a:ext>
                      </a:extLst>
                    </a:gridCol>
                    <a:gridCol w="2442073">
                      <a:extLst>
                        <a:ext uri="{9D8B030D-6E8A-4147-A177-3AD203B41FA5}">
                          <a16:colId xmlns:a16="http://schemas.microsoft.com/office/drawing/2014/main" val="2709802932"/>
                        </a:ext>
                      </a:extLst>
                    </a:gridCol>
                    <a:gridCol w="4447010">
                      <a:extLst>
                        <a:ext uri="{9D8B030D-6E8A-4147-A177-3AD203B41FA5}">
                          <a16:colId xmlns:a16="http://schemas.microsoft.com/office/drawing/2014/main" val="1627854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计算对象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实际考虑的条件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计数公式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977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 = |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)=C(16,4)=1820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291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)=C(12,4)=495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58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)=C(13,4)=715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35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-2-5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)=C(12,4)=495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11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-6-3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-6-3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)=C(9,4)=126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10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)=C(8,4)=70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969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)=C(9,4)=126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224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𝑵</m:t>
                                </m:r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𝑷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b="1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zh-CN" altLang="en-US" b="1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)=C(5,4)=5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9598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2EBE4F58-FA2F-4A35-B1B0-AA76C68DBE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619830"/>
                  </p:ext>
                </p:extLst>
              </p:nvPr>
            </p:nvGraphicFramePr>
            <p:xfrm>
              <a:off x="397611" y="2978211"/>
              <a:ext cx="8136434" cy="3337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247351">
                      <a:extLst>
                        <a:ext uri="{9D8B030D-6E8A-4147-A177-3AD203B41FA5}">
                          <a16:colId xmlns:a16="http://schemas.microsoft.com/office/drawing/2014/main" val="2342843898"/>
                        </a:ext>
                      </a:extLst>
                    </a:gridCol>
                    <a:gridCol w="2442073">
                      <a:extLst>
                        <a:ext uri="{9D8B030D-6E8A-4147-A177-3AD203B41FA5}">
                          <a16:colId xmlns:a16="http://schemas.microsoft.com/office/drawing/2014/main" val="2709802932"/>
                        </a:ext>
                      </a:extLst>
                    </a:gridCol>
                    <a:gridCol w="4447010">
                      <a:extLst>
                        <a:ext uri="{9D8B030D-6E8A-4147-A177-3AD203B41FA5}">
                          <a16:colId xmlns:a16="http://schemas.microsoft.com/office/drawing/2014/main" val="16278547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计算对象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实际考虑的条件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b="1"/>
                            <a:t>计数公式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2977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8" t="-108197" r="-553659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500" t="-108197" r="-18375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)=C(16,4)=1820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291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8" t="-208197" r="-55365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500" t="-208197" r="-18375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)=C(12,4)=495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65853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8" t="-308197" r="-55365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500" t="-308197" r="-183750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)=C(13,4)=715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54435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8" t="-408197" r="-55365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500" t="-408197" r="-183750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-2-5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)=C(12,4)=495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11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8" t="-508197" r="-55365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500" t="-508197" r="-18375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-6-3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-6-3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-1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)=C(9,4)=126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91015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8" t="-608197" r="-55365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500" t="-608197" r="-18375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)=C(8,4)=70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5969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8" t="-708197" r="-55365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500" t="-708197" r="-18375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-2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)=C(9,4)=126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4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92247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88" t="-808197" r="-55365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1500" t="-808197" r="-18375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C(</a:t>
                          </a:r>
                          <a:r>
                            <a:rPr lang="en-US" altLang="zh-CN" b="1">
                              <a:solidFill>
                                <a:srgbClr val="C00000"/>
                              </a:solidFill>
                            </a:rPr>
                            <a:t>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-1+15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,15</a:t>
                          </a:r>
                          <a:r>
                            <a:rPr lang="en-US" altLang="zh-CN" b="1">
                              <a:solidFill>
                                <a:srgbClr val="0000FF"/>
                              </a:solidFill>
                            </a:rPr>
                            <a:t>-6-3-5</a:t>
                          </a:r>
                          <a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</a:rPr>
                            <a:t>)=C(5,4)=5</a:t>
                          </a:r>
                          <a:endParaRPr lang="zh-CN" altLang="en-US" b="1">
                            <a:solidFill>
                              <a:schemeClr val="accent2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tint val="20000"/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99598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AEA04B-65AF-4D89-BB94-93315897378D}"/>
                  </a:ext>
                </a:extLst>
              </p:cNvPr>
              <p:cNvSpPr txBox="1"/>
              <p:nvPr/>
            </p:nvSpPr>
            <p:spPr>
              <a:xfrm>
                <a:off x="8588509" y="5862220"/>
                <a:ext cx="2333502" cy="4223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∴</m:t>
                    </m:r>
                    <m:r>
                      <a:rPr lang="pt-BR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pt-BR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pt-BR" altLang="zh-CN" b="1" i="1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pt-BR" altLang="zh-CN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𝟒𝟑𝟐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AEA04B-65AF-4D89-BB94-933158973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09" y="5862220"/>
                <a:ext cx="2333502" cy="422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A6CCC2-51EC-4031-981B-B3120F6DCDA2}"/>
                  </a:ext>
                </a:extLst>
              </p:cNvPr>
              <p:cNvSpPr txBox="1"/>
              <p:nvPr/>
            </p:nvSpPr>
            <p:spPr>
              <a:xfrm>
                <a:off x="8588510" y="2985263"/>
                <a:ext cx="3236581" cy="276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tIns="0" bIns="0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表中总省略条件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7A6CCC2-51EC-4031-981B-B3120F6DC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10" y="2985263"/>
                <a:ext cx="3236581" cy="276999"/>
              </a:xfrm>
              <a:prstGeom prst="rect">
                <a:avLst/>
              </a:prstGeom>
              <a:blipFill>
                <a:blip r:embed="rId6"/>
                <a:stretch>
                  <a:fillRect l="-1695" t="-28889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EBDA70-116C-46CD-A80A-B2878D9F71D0}"/>
                  </a:ext>
                </a:extLst>
              </p:cNvPr>
              <p:cNvSpPr txBox="1"/>
              <p:nvPr/>
            </p:nvSpPr>
            <p:spPr>
              <a:xfrm>
                <a:off x="8588509" y="3726647"/>
                <a:ext cx="2800568" cy="276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t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DEBDA70-116C-46CD-A80A-B2878D9F7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09" y="3726647"/>
                <a:ext cx="2800568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53504C18-229C-4434-99B5-D5F366C6A3E5}"/>
              </a:ext>
            </a:extLst>
          </p:cNvPr>
          <p:cNvSpPr txBox="1"/>
          <p:nvPr/>
        </p:nvSpPr>
        <p:spPr>
          <a:xfrm>
            <a:off x="8588509" y="4762609"/>
            <a:ext cx="32544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要将全集包含的条件考虑进来，下面计算时考虑的条件类似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1580790-379F-4E2C-A850-B153EBD7A57A}"/>
              </a:ext>
            </a:extLst>
          </p:cNvPr>
          <p:cNvSpPr txBox="1"/>
          <p:nvPr/>
        </p:nvSpPr>
        <p:spPr>
          <a:xfrm>
            <a:off x="8588509" y="3330158"/>
            <a:ext cx="207694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tIns="0" bIns="0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要按</a:t>
            </a:r>
            <a:r>
              <a:rPr lang="en-US" altLang="zh-CN" b="1">
                <a:solidFill>
                  <a:srgbClr val="C00000"/>
                </a:solidFill>
              </a:rPr>
              <a:t>5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个变量计算！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AAB4D23-15F9-45C4-AE72-57E63E198026}"/>
                  </a:ext>
                </a:extLst>
              </p:cNvPr>
              <p:cNvSpPr txBox="1"/>
              <p:nvPr/>
            </p:nvSpPr>
            <p:spPr>
              <a:xfrm>
                <a:off x="8588509" y="4127112"/>
                <a:ext cx="2662423" cy="276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⟹(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altLang="zh-CN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DAAB4D23-15F9-45C4-AE72-57E63E198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509" y="4127112"/>
                <a:ext cx="2662423" cy="276999"/>
              </a:xfrm>
              <a:prstGeom prst="rect">
                <a:avLst/>
              </a:prstGeom>
              <a:blipFill>
                <a:blip r:embed="rId8"/>
                <a:stretch>
                  <a:fillRect t="-2222" r="-160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箭头: 上 18">
            <a:extLst>
              <a:ext uri="{FF2B5EF4-FFF2-40B4-BE49-F238E27FC236}">
                <a16:creationId xmlns:a16="http://schemas.microsoft.com/office/drawing/2014/main" id="{6BDE5AAA-A300-45C7-BF2E-779E04CD2906}"/>
              </a:ext>
            </a:extLst>
          </p:cNvPr>
          <p:cNvSpPr/>
          <p:nvPr/>
        </p:nvSpPr>
        <p:spPr>
          <a:xfrm>
            <a:off x="9878538" y="4003646"/>
            <a:ext cx="45719" cy="12346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050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允许重复的排列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允许重复的组合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容斥原理及应用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排列组合生成算法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容斥原理及应用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容斥原理运用练习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939E40-18A2-4D4D-8A8A-16C174D562A9}"/>
                  </a:ext>
                </a:extLst>
              </p:cNvPr>
              <p:cNvSpPr txBox="1"/>
              <p:nvPr/>
            </p:nvSpPr>
            <p:spPr>
              <a:xfrm>
                <a:off x="449523" y="1330224"/>
                <a:ext cx="9479499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939E40-18A2-4D4D-8A8A-16C174D5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3" y="1330224"/>
                <a:ext cx="9479499" cy="461665"/>
              </a:xfrm>
              <a:prstGeom prst="rect">
                <a:avLst/>
              </a:prstGeom>
              <a:blipFill>
                <a:blip r:embed="rId2"/>
                <a:stretch>
                  <a:fillRect l="-102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C2D0AC94-BF2C-4C31-82D9-C081948085A1}"/>
              </a:ext>
            </a:extLst>
          </p:cNvPr>
          <p:cNvSpPr txBox="1"/>
          <p:nvPr/>
        </p:nvSpPr>
        <p:spPr>
          <a:xfrm>
            <a:off x="10393899" y="2058234"/>
            <a:ext cx="159855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填写数值或计数公式（只需最后的组合数）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3A5AD15-8055-4E18-A75B-711501CE6400}"/>
              </a:ext>
            </a:extLst>
          </p:cNvPr>
          <p:cNvGrpSpPr/>
          <p:nvPr/>
        </p:nvGrpSpPr>
        <p:grpSpPr>
          <a:xfrm>
            <a:off x="449523" y="2052502"/>
            <a:ext cx="9828155" cy="987989"/>
            <a:chOff x="449523" y="2052502"/>
            <a:chExt cx="9828155" cy="987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0A82ECD-F51D-461B-BF7F-86BD489862A8}"/>
                    </a:ext>
                  </a:extLst>
                </p:cNvPr>
                <p:cNvSpPr txBox="1"/>
                <p:nvPr/>
              </p:nvSpPr>
              <p:spPr>
                <a:xfrm>
                  <a:off x="449523" y="2058234"/>
                  <a:ext cx="9828155" cy="98225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令全集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是该方程满足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≥   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且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≥    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 的非负整数解的集合</a:t>
                  </a:r>
                  <a:endPara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  <a:p>
                  <a:pPr marL="342900" indent="-342900"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性质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   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表示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≥  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</m:oMath>
                  </a14:m>
                  <a:r>
                    <a:rPr lang="zh-CN" altLang="en-US" sz="2000" b="1">
                      <a:solidFill>
                        <a:schemeClr val="accent6">
                          <a:lumMod val="50000"/>
                        </a:schemeClr>
                      </a:solidFill>
                    </a:rPr>
                    <a:t>，要计算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0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n-US" altLang="zh-CN" sz="20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altLang="zh-CN" sz="2000" b="1" i="1" smtClean="0">
                                      <a:solidFill>
                                        <a:schemeClr val="accent6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</m:ba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a14:m>
                  <a:endParaRPr lang="en-US" altLang="zh-CN" sz="2400" b="1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0A82ECD-F51D-461B-BF7F-86BD48986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23" y="2058234"/>
                  <a:ext cx="9828155" cy="982257"/>
                </a:xfrm>
                <a:prstGeom prst="rect">
                  <a:avLst/>
                </a:prstGeom>
                <a:blipFill>
                  <a:blip r:embed="rId3"/>
                  <a:stretch>
                    <a:fillRect l="-993" t="-6832" b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8A74959-52F2-4F6D-9BA8-60C3096DC348}"/>
                </a:ext>
              </a:extLst>
            </p:cNvPr>
            <p:cNvCxnSpPr/>
            <p:nvPr/>
          </p:nvCxnSpPr>
          <p:spPr>
            <a:xfrm>
              <a:off x="4400961" y="2448265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0F407EE-11D4-46EA-981A-33A3273FAFE0}"/>
                </a:ext>
              </a:extLst>
            </p:cNvPr>
            <p:cNvCxnSpPr/>
            <p:nvPr/>
          </p:nvCxnSpPr>
          <p:spPr>
            <a:xfrm>
              <a:off x="6435169" y="2448265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1033AA9-4EE6-49A3-BCB9-C3D4436D2A6D}"/>
                </a:ext>
              </a:extLst>
            </p:cNvPr>
            <p:cNvCxnSpPr/>
            <p:nvPr/>
          </p:nvCxnSpPr>
          <p:spPr>
            <a:xfrm>
              <a:off x="2834580" y="2960287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3BF6A7D-259C-4B1C-BEEF-206A9212C5F2}"/>
                </a:ext>
              </a:extLst>
            </p:cNvPr>
            <p:cNvCxnSpPr/>
            <p:nvPr/>
          </p:nvCxnSpPr>
          <p:spPr>
            <a:xfrm>
              <a:off x="5295625" y="2947129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86DE80E-EFB3-4D56-AD38-84CC755825A2}"/>
                </a:ext>
              </a:extLst>
            </p:cNvPr>
            <p:cNvSpPr txBox="1"/>
            <p:nvPr/>
          </p:nvSpPr>
          <p:spPr>
            <a:xfrm>
              <a:off x="4421789" y="2052502"/>
              <a:ext cx="701700" cy="369332"/>
            </a:xfrm>
            <a:prstGeom prst="rect">
              <a:avLst/>
            </a:prstGeom>
            <a:solidFill>
              <a:srgbClr val="FDF2EA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(1)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0883E92-1D51-4070-BFBA-EFE216F55C0E}"/>
                </a:ext>
              </a:extLst>
            </p:cNvPr>
            <p:cNvSpPr txBox="1"/>
            <p:nvPr/>
          </p:nvSpPr>
          <p:spPr>
            <a:xfrm>
              <a:off x="6434071" y="2069680"/>
              <a:ext cx="701700" cy="369332"/>
            </a:xfrm>
            <a:prstGeom prst="rect">
              <a:avLst/>
            </a:prstGeom>
            <a:solidFill>
              <a:srgbClr val="FDF2EA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(2)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FBF43B6-AB3B-4268-BBFA-0249D325BA85}"/>
                </a:ext>
              </a:extLst>
            </p:cNvPr>
            <p:cNvSpPr txBox="1"/>
            <p:nvPr/>
          </p:nvSpPr>
          <p:spPr>
            <a:xfrm>
              <a:off x="2856506" y="2624502"/>
              <a:ext cx="701700" cy="307777"/>
            </a:xfrm>
            <a:prstGeom prst="rect">
              <a:avLst/>
            </a:prstGeom>
            <a:solidFill>
              <a:srgbClr val="FDF2EA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(3)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530DFE1-6FDC-4B0F-A60D-BC23B78B9CAD}"/>
                </a:ext>
              </a:extLst>
            </p:cNvPr>
            <p:cNvSpPr txBox="1"/>
            <p:nvPr/>
          </p:nvSpPr>
          <p:spPr>
            <a:xfrm>
              <a:off x="5317551" y="2629908"/>
              <a:ext cx="701700" cy="307777"/>
            </a:xfrm>
            <a:prstGeom prst="rect">
              <a:avLst/>
            </a:prstGeom>
            <a:solidFill>
              <a:srgbClr val="FDF2EA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(4)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DBF9B48-7382-4C3C-B12D-FF2D5136FFF4}"/>
              </a:ext>
            </a:extLst>
          </p:cNvPr>
          <p:cNvGrpSpPr/>
          <p:nvPr/>
        </p:nvGrpSpPr>
        <p:grpSpPr>
          <a:xfrm>
            <a:off x="449523" y="5548751"/>
            <a:ext cx="9569406" cy="461665"/>
            <a:chOff x="449523" y="5548751"/>
            <a:chExt cx="9569406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4B58AB9-C301-442A-B74B-1128A8292A0E}"/>
                    </a:ext>
                  </a:extLst>
                </p:cNvPr>
                <p:cNvSpPr txBox="1"/>
                <p:nvPr/>
              </p:nvSpPr>
              <p:spPr>
                <a:xfrm>
                  <a:off x="449523" y="5548751"/>
                  <a:ext cx="9569406" cy="4616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最后的答案是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𝑵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𝑵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𝑵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𝑵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 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𝟐𝟏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−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𝟏𝟓</m:t>
                      </m:r>
                    </m:oMath>
                  </a14:m>
                  <a:r>
                    <a:rPr lang="en-US" altLang="zh-CN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D4B58AB9-C301-442A-B74B-1128A8292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23" y="5548751"/>
                  <a:ext cx="956940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019" t="-14474" r="-31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704EAB58-832B-4782-A991-7BCBF6428374}"/>
                </a:ext>
              </a:extLst>
            </p:cNvPr>
            <p:cNvCxnSpPr>
              <a:cxnSpLocks/>
            </p:cNvCxnSpPr>
            <p:nvPr/>
          </p:nvCxnSpPr>
          <p:spPr>
            <a:xfrm>
              <a:off x="2472767" y="5997258"/>
              <a:ext cx="6901478" cy="658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BD610F1-5AA5-4B01-AB62-1C630F50A8FF}"/>
                </a:ext>
              </a:extLst>
            </p:cNvPr>
            <p:cNvSpPr txBox="1"/>
            <p:nvPr/>
          </p:nvSpPr>
          <p:spPr>
            <a:xfrm>
              <a:off x="2505656" y="5601405"/>
              <a:ext cx="6901478" cy="369332"/>
            </a:xfrm>
            <a:prstGeom prst="rect">
              <a:avLst/>
            </a:prstGeom>
            <a:solidFill>
              <a:srgbClr val="FFF8E5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(17)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B63D9A7-605B-478E-AF0E-DE8F142BE3C7}"/>
              </a:ext>
            </a:extLst>
          </p:cNvPr>
          <p:cNvGrpSpPr/>
          <p:nvPr/>
        </p:nvGrpSpPr>
        <p:grpSpPr>
          <a:xfrm>
            <a:off x="449524" y="3288710"/>
            <a:ext cx="11292952" cy="2064476"/>
            <a:chOff x="449524" y="3288710"/>
            <a:chExt cx="11292952" cy="20644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901E8B9-1CCD-4C9A-A7D7-CC9AABD0515D}"/>
                    </a:ext>
                  </a:extLst>
                </p:cNvPr>
                <p:cNvSpPr txBox="1"/>
                <p:nvPr/>
              </p:nvSpPr>
              <p:spPr>
                <a:xfrm>
                  <a:off x="449524" y="3288710"/>
                  <a:ext cx="6217365" cy="206447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zh-CN" altLang="en-US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计算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altLang="zh-CN" sz="20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a14:m>
                  <a:r>
                    <a:rPr lang="zh-CN" altLang="en-US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考虑条件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 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 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en-US" altLang="zh-CN" sz="20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zh-CN" altLang="en-US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计算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考虑条件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 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en-US" altLang="zh-CN" sz="20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zh-CN" altLang="en-US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计算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考虑条件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 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en-US" altLang="zh-CN" sz="20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:r>
                    <a:rPr lang="zh-CN" altLang="en-US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计算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考虑条件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 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   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,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en-US" altLang="zh-CN" sz="20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6901E8B9-1CCD-4C9A-A7D7-CC9AABD05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24" y="3288710"/>
                  <a:ext cx="6217365" cy="2064476"/>
                </a:xfrm>
                <a:prstGeom prst="rect">
                  <a:avLst/>
                </a:prstGeom>
                <a:blipFill>
                  <a:blip r:embed="rId5"/>
                  <a:stretch>
                    <a:fillRect l="-1078" t="-1475" b="-20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78BA309-A6A8-4E7C-A418-B7BEB7FC0B9A}"/>
                    </a:ext>
                  </a:extLst>
                </p:cNvPr>
                <p:cNvSpPr txBox="1"/>
                <p:nvPr/>
              </p:nvSpPr>
              <p:spPr>
                <a:xfrm>
                  <a:off x="6796982" y="3296933"/>
                  <a:ext cx="4945494" cy="201593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r>
                        <a:rPr lang="pt-BR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r>
                        <a:rPr lang="pt-BR" altLang="zh-CN" sz="20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pt-BR" altLang="zh-CN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  </a:t>
                  </a:r>
                  <a:r>
                    <a:rPr lang="pt-BR" altLang="zh-CN" sz="2000" b="1">
                      <a:solidFill>
                        <a:srgbClr val="C00000"/>
                      </a:solidFill>
                    </a:rPr>
                    <a:t>C(3-1+8-1-2,8-1-2) = C(7,5)=21</a:t>
                  </a:r>
                  <a:r>
                    <a:rPr lang="pt-BR" altLang="zh-CN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    </a:t>
                  </a: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r>
                        <a:rPr lang="pt-BR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pt-BR" altLang="zh-CN" sz="20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pt-BR" altLang="zh-CN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  </a:t>
                  </a:r>
                  <a:r>
                    <a:rPr lang="pt-BR" altLang="zh-CN" sz="2000" b="1">
                      <a:solidFill>
                        <a:srgbClr val="C00000"/>
                      </a:solidFill>
                    </a:rPr>
                    <a:t>C(3-1+8-5-2,8-5-2) = C(3,1)=3</a:t>
                  </a:r>
                  <a:r>
                    <a:rPr lang="pt-BR" altLang="zh-CN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    </a:t>
                  </a: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r>
                        <a:rPr lang="pt-BR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pt-BR" altLang="zh-CN" sz="2000" b="1" i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pt-BR" altLang="zh-CN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  </a:t>
                  </a:r>
                  <a:r>
                    <a:rPr lang="pt-BR" altLang="zh-CN" sz="2000" b="1">
                      <a:solidFill>
                        <a:srgbClr val="C00000"/>
                      </a:solidFill>
                    </a:rPr>
                    <a:t>C(3-1+8-6-1,8-6-1) = C(3,1)=3</a:t>
                  </a:r>
                  <a:r>
                    <a:rPr lang="pt-BR" altLang="zh-CN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    </a:t>
                  </a:r>
                </a:p>
                <a:p>
                  <a:pPr>
                    <a:spcBef>
                      <a:spcPts val="900"/>
                    </a:spcBef>
                    <a:spcAft>
                      <a:spcPts val="900"/>
                    </a:spcAft>
                  </a:pPr>
                  <a14:m>
                    <m:oMath xmlns:m="http://schemas.openxmlformats.org/officeDocument/2006/math">
                      <m:r>
                        <a:rPr lang="pt-BR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pt-BR" altLang="zh-CN" sz="2000" b="1" i="1" smtClean="0">
                              <a:solidFill>
                                <a:schemeClr val="tx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pt-BR" altLang="zh-CN" sz="2000" b="1" i="1" smtClean="0">
                                  <a:solidFill>
                                    <a:schemeClr val="tx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pt-BR" altLang="zh-CN" sz="2000" b="1" i="1" smtClean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pt-BR" altLang="zh-CN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  </a:t>
                  </a:r>
                  <a:r>
                    <a:rPr lang="pt-BR" altLang="zh-CN" sz="2000" b="1">
                      <a:solidFill>
                        <a:srgbClr val="C00000"/>
                      </a:solidFill>
                    </a:rPr>
                    <a:t>C(3-1+8-5-6,8-5-6)=0</a:t>
                  </a:r>
                  <a:r>
                    <a:rPr lang="pt-BR" altLang="zh-CN" sz="2000" b="1">
                      <a:solidFill>
                        <a:schemeClr val="tx2">
                          <a:lumMod val="50000"/>
                        </a:schemeClr>
                      </a:solidFill>
                    </a:rPr>
                    <a:t>    </a:t>
                  </a:r>
                  <a:endParaRPr lang="zh-CN" altLang="en-US" sz="2000" b="1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78BA309-A6A8-4E7C-A418-B7BEB7FC0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6982" y="3296933"/>
                  <a:ext cx="4945494" cy="2015936"/>
                </a:xfrm>
                <a:prstGeom prst="rect">
                  <a:avLst/>
                </a:prstGeom>
                <a:blipFill>
                  <a:blip r:embed="rId6"/>
                  <a:stretch>
                    <a:fillRect t="-1813" r="-740" b="-45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B6C0A8B-FCFA-4B17-B532-B3B04332D669}"/>
                </a:ext>
              </a:extLst>
            </p:cNvPr>
            <p:cNvCxnSpPr/>
            <p:nvPr/>
          </p:nvCxnSpPr>
          <p:spPr>
            <a:xfrm>
              <a:off x="3500430" y="3618128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C28EB71-D7F3-4089-B553-190D7BD1DD32}"/>
                </a:ext>
              </a:extLst>
            </p:cNvPr>
            <p:cNvCxnSpPr/>
            <p:nvPr/>
          </p:nvCxnSpPr>
          <p:spPr>
            <a:xfrm>
              <a:off x="4872413" y="3618128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2074A3C-24D0-46C9-9B5B-63A8297A3302}"/>
                </a:ext>
              </a:extLst>
            </p:cNvPr>
            <p:cNvCxnSpPr/>
            <p:nvPr/>
          </p:nvCxnSpPr>
          <p:spPr>
            <a:xfrm>
              <a:off x="3270185" y="4150980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A59DA70-AD2D-42FF-8681-23C403C4CB26}"/>
                </a:ext>
              </a:extLst>
            </p:cNvPr>
            <p:cNvCxnSpPr/>
            <p:nvPr/>
          </p:nvCxnSpPr>
          <p:spPr>
            <a:xfrm>
              <a:off x="4616950" y="4150980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31CB2D7-09CD-474C-9922-4FCA4996B9B4}"/>
                </a:ext>
              </a:extLst>
            </p:cNvPr>
            <p:cNvCxnSpPr/>
            <p:nvPr/>
          </p:nvCxnSpPr>
          <p:spPr>
            <a:xfrm>
              <a:off x="3270185" y="4683832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546D242-F77A-4F5E-BF72-216222A33026}"/>
                </a:ext>
              </a:extLst>
            </p:cNvPr>
            <p:cNvCxnSpPr/>
            <p:nvPr/>
          </p:nvCxnSpPr>
          <p:spPr>
            <a:xfrm>
              <a:off x="4648747" y="4696987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C9CDC0AE-302F-4DF4-9873-D628CFB0372A}"/>
                </a:ext>
              </a:extLst>
            </p:cNvPr>
            <p:cNvCxnSpPr/>
            <p:nvPr/>
          </p:nvCxnSpPr>
          <p:spPr>
            <a:xfrm>
              <a:off x="3558206" y="5262732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C2CC8B9-DFB2-4A63-82F6-52F8E239B952}"/>
                </a:ext>
              </a:extLst>
            </p:cNvPr>
            <p:cNvCxnSpPr/>
            <p:nvPr/>
          </p:nvCxnSpPr>
          <p:spPr>
            <a:xfrm>
              <a:off x="4872413" y="5262732"/>
              <a:ext cx="723626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B031B5B-04D6-41D8-AD5E-3988F2A794F1}"/>
                </a:ext>
              </a:extLst>
            </p:cNvPr>
            <p:cNvCxnSpPr>
              <a:cxnSpLocks/>
            </p:cNvCxnSpPr>
            <p:nvPr/>
          </p:nvCxnSpPr>
          <p:spPr>
            <a:xfrm>
              <a:off x="7415358" y="3670756"/>
              <a:ext cx="3886363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F4D65B9-4AAF-44BE-BFF0-6C6791F92A8B}"/>
                </a:ext>
              </a:extLst>
            </p:cNvPr>
            <p:cNvCxnSpPr>
              <a:cxnSpLocks/>
            </p:cNvCxnSpPr>
            <p:nvPr/>
          </p:nvCxnSpPr>
          <p:spPr>
            <a:xfrm>
              <a:off x="7929571" y="4198126"/>
              <a:ext cx="3701071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FD801A6-72D7-44AB-990E-E08120814243}"/>
                </a:ext>
              </a:extLst>
            </p:cNvPr>
            <p:cNvCxnSpPr>
              <a:cxnSpLocks/>
            </p:cNvCxnSpPr>
            <p:nvPr/>
          </p:nvCxnSpPr>
          <p:spPr>
            <a:xfrm>
              <a:off x="7995355" y="4763869"/>
              <a:ext cx="3635287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0B711EE9-8866-4457-8F6B-0E8517565C10}"/>
                </a:ext>
              </a:extLst>
            </p:cNvPr>
            <p:cNvCxnSpPr>
              <a:cxnSpLocks/>
            </p:cNvCxnSpPr>
            <p:nvPr/>
          </p:nvCxnSpPr>
          <p:spPr>
            <a:xfrm>
              <a:off x="8265070" y="5290141"/>
              <a:ext cx="271430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AD0C18F-EE2C-4B9E-AE45-46709A2B769E}"/>
                </a:ext>
              </a:extLst>
            </p:cNvPr>
            <p:cNvSpPr txBox="1"/>
            <p:nvPr/>
          </p:nvSpPr>
          <p:spPr>
            <a:xfrm>
              <a:off x="3495685" y="3296073"/>
              <a:ext cx="701700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(5)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69D2699-F552-43B5-800E-27FE0247439E}"/>
                </a:ext>
              </a:extLst>
            </p:cNvPr>
            <p:cNvSpPr txBox="1"/>
            <p:nvPr/>
          </p:nvSpPr>
          <p:spPr>
            <a:xfrm>
              <a:off x="4872413" y="3296073"/>
              <a:ext cx="701700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(6)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4844FF0-C842-41A4-8198-A1243D22C21C}"/>
                </a:ext>
              </a:extLst>
            </p:cNvPr>
            <p:cNvSpPr txBox="1"/>
            <p:nvPr/>
          </p:nvSpPr>
          <p:spPr>
            <a:xfrm>
              <a:off x="7415357" y="3339169"/>
              <a:ext cx="3886363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(7)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676DD76-CED5-46FE-808C-ADB52DC67A4B}"/>
                </a:ext>
              </a:extLst>
            </p:cNvPr>
            <p:cNvSpPr txBox="1"/>
            <p:nvPr/>
          </p:nvSpPr>
          <p:spPr>
            <a:xfrm>
              <a:off x="3292111" y="3828924"/>
              <a:ext cx="701700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(8)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A32E95C-548F-40C0-9409-D44A2194D9CD}"/>
                </a:ext>
              </a:extLst>
            </p:cNvPr>
            <p:cNvSpPr txBox="1"/>
            <p:nvPr/>
          </p:nvSpPr>
          <p:spPr>
            <a:xfrm>
              <a:off x="4627913" y="3830012"/>
              <a:ext cx="701700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(9)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F58CBA5-9C3B-4627-8BA0-5CACAE667A32}"/>
                </a:ext>
              </a:extLst>
            </p:cNvPr>
            <p:cNvSpPr txBox="1"/>
            <p:nvPr/>
          </p:nvSpPr>
          <p:spPr>
            <a:xfrm>
              <a:off x="3281148" y="4336376"/>
              <a:ext cx="701700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(11)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2537576-A143-4307-B339-3B5D03569157}"/>
                </a:ext>
              </a:extLst>
            </p:cNvPr>
            <p:cNvSpPr txBox="1"/>
            <p:nvPr/>
          </p:nvSpPr>
          <p:spPr>
            <a:xfrm>
              <a:off x="4648747" y="4356086"/>
              <a:ext cx="701700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(12)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945C598-CD97-40DA-A8EB-1408D483E853}"/>
                </a:ext>
              </a:extLst>
            </p:cNvPr>
            <p:cNvSpPr txBox="1"/>
            <p:nvPr/>
          </p:nvSpPr>
          <p:spPr>
            <a:xfrm>
              <a:off x="3604972" y="4915275"/>
              <a:ext cx="648709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(14)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AE75DA1-A968-4D24-8E68-6FA0C154CB07}"/>
                </a:ext>
              </a:extLst>
            </p:cNvPr>
            <p:cNvSpPr txBox="1"/>
            <p:nvPr/>
          </p:nvSpPr>
          <p:spPr>
            <a:xfrm>
              <a:off x="4938557" y="4916896"/>
              <a:ext cx="648710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(15)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7EC391A8-6296-4D37-BBB7-5B691A055175}"/>
                </a:ext>
              </a:extLst>
            </p:cNvPr>
            <p:cNvSpPr txBox="1"/>
            <p:nvPr/>
          </p:nvSpPr>
          <p:spPr>
            <a:xfrm>
              <a:off x="7942724" y="3863828"/>
              <a:ext cx="3687917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(10)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8DEAF4B4-B4A3-4020-9BAF-778EED9622B1}"/>
                </a:ext>
              </a:extLst>
            </p:cNvPr>
            <p:cNvSpPr txBox="1"/>
            <p:nvPr/>
          </p:nvSpPr>
          <p:spPr>
            <a:xfrm>
              <a:off x="7995355" y="4423113"/>
              <a:ext cx="3635286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(13)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897AA39-C124-4F85-9737-FECCA719CED7}"/>
                </a:ext>
              </a:extLst>
            </p:cNvPr>
            <p:cNvSpPr txBox="1"/>
            <p:nvPr/>
          </p:nvSpPr>
          <p:spPr>
            <a:xfrm>
              <a:off x="8265069" y="4969103"/>
              <a:ext cx="2714307" cy="307777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rgbClr val="C00000"/>
                  </a:solidFill>
                </a:rPr>
                <a:t>(16)</a:t>
              </a:r>
              <a:endParaRPr lang="zh-CN" altLang="en-US" sz="2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8869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容斥原理及应用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容斥原理运用练习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939E40-18A2-4D4D-8A8A-16C174D562A9}"/>
                  </a:ext>
                </a:extLst>
              </p:cNvPr>
              <p:cNvSpPr txBox="1"/>
              <p:nvPr/>
            </p:nvSpPr>
            <p:spPr>
              <a:xfrm>
                <a:off x="449523" y="1330224"/>
                <a:ext cx="9479499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zh-CN" altLang="en-US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满足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9939E40-18A2-4D4D-8A8A-16C174D56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3" y="1330224"/>
                <a:ext cx="9479499" cy="461665"/>
              </a:xfrm>
              <a:prstGeom prst="rect">
                <a:avLst/>
              </a:prstGeom>
              <a:blipFill>
                <a:blip r:embed="rId2"/>
                <a:stretch>
                  <a:fillRect l="-1029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A82ECD-F51D-461B-BF7F-86BD489862A8}"/>
                  </a:ext>
                </a:extLst>
              </p:cNvPr>
              <p:cNvSpPr txBox="1"/>
              <p:nvPr/>
            </p:nvSpPr>
            <p:spPr>
              <a:xfrm>
                <a:off x="449523" y="2058234"/>
                <a:ext cx="9828155" cy="98225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令全集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是该方程满足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   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≥    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的非负整数解的集合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   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表示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  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，要计算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1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0A82ECD-F51D-461B-BF7F-86BD48986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3" y="2058234"/>
                <a:ext cx="9828155" cy="982257"/>
              </a:xfrm>
              <a:prstGeom prst="rect">
                <a:avLst/>
              </a:prstGeom>
              <a:blipFill>
                <a:blip r:embed="rId3"/>
                <a:stretch>
                  <a:fillRect l="-993" t="-6832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01E8B9-1CCD-4C9A-A7D7-CC9AABD0515D}"/>
                  </a:ext>
                </a:extLst>
              </p:cNvPr>
              <p:cNvSpPr txBox="1"/>
              <p:nvPr/>
            </p:nvSpPr>
            <p:spPr>
              <a:xfrm>
                <a:off x="449524" y="3288710"/>
                <a:ext cx="6217365" cy="206447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考虑条件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 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 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考虑条件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 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考虑条件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 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    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000" b="1">
                    <a:solidFill>
                      <a:schemeClr val="tx2">
                        <a:lumMod val="50000"/>
                      </a:schemeClr>
                    </a:solidFill>
                  </a:rPr>
                  <a:t>考虑条件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 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    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    ,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901E8B9-1CCD-4C9A-A7D7-CC9AABD05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4" y="3288710"/>
                <a:ext cx="6217365" cy="2064476"/>
              </a:xfrm>
              <a:prstGeom prst="rect">
                <a:avLst/>
              </a:prstGeom>
              <a:blipFill>
                <a:blip r:embed="rId4"/>
                <a:stretch>
                  <a:fillRect l="-1078" t="-1475" b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58AB9-C301-442A-B74B-1128A8292A0E}"/>
                  </a:ext>
                </a:extLst>
              </p:cNvPr>
              <p:cNvSpPr txBox="1"/>
              <p:nvPr/>
            </p:nvSpPr>
            <p:spPr>
              <a:xfrm>
                <a:off x="449523" y="5548751"/>
                <a:ext cx="9569406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最后的答案是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𝑵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𝑷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𝟐𝟏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−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𝟏𝟓</m:t>
                    </m:r>
                  </m:oMath>
                </a14:m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4B58AB9-C301-442A-B74B-1128A829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23" y="5548751"/>
                <a:ext cx="9569406" cy="461665"/>
              </a:xfrm>
              <a:prstGeom prst="rect">
                <a:avLst/>
              </a:prstGeom>
              <a:blipFill>
                <a:blip r:embed="rId5"/>
                <a:stretch>
                  <a:fillRect l="-1019" t="-14474" r="-318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8BA309-A6A8-4E7C-A418-B7BEB7FC0B9A}"/>
                  </a:ext>
                </a:extLst>
              </p:cNvPr>
              <p:cNvSpPr txBox="1"/>
              <p:nvPr/>
            </p:nvSpPr>
            <p:spPr>
              <a:xfrm>
                <a:off x="6796982" y="3296933"/>
                <a:ext cx="4945494" cy="201593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pt-BR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pt-BR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:r>
                  <a:rPr lang="pt-BR" altLang="zh-CN" sz="2000" b="1">
                    <a:solidFill>
                      <a:srgbClr val="C00000"/>
                    </a:solidFill>
                  </a:rPr>
                  <a:t>C(3-1+8-1-2,8-1-2) = C(7,5)=21</a:t>
                </a:r>
                <a:r>
                  <a:rPr lang="pt-BR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 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pt-BR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pt-BR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pt-BR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:r>
                  <a:rPr lang="pt-BR" altLang="zh-CN" sz="2000" b="1">
                    <a:solidFill>
                      <a:srgbClr val="C00000"/>
                    </a:solidFill>
                  </a:rPr>
                  <a:t>C(3-1+8-5-2,8-5-2) = C(3,1)=3</a:t>
                </a:r>
                <a:r>
                  <a:rPr lang="pt-BR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 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pt-BR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pt-BR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altLang="zh-CN" sz="2000" b="1" i="1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:r>
                  <a:rPr lang="pt-BR" altLang="zh-CN" sz="2000" b="1">
                    <a:solidFill>
                      <a:srgbClr val="C00000"/>
                    </a:solidFill>
                  </a:rPr>
                  <a:t>C(3-1+8-6-1,8-6-1) = C(3,1)=3</a:t>
                </a:r>
                <a:r>
                  <a:rPr lang="pt-BR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 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r>
                      <a:rPr lang="pt-BR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pt-BR" altLang="zh-CN" sz="2000" b="1" i="1" smtClean="0">
                            <a:solidFill>
                              <a:schemeClr val="tx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pt-BR" altLang="zh-CN" sz="2000" b="1" i="1" smtClean="0">
                                <a:solidFill>
                                  <a:schemeClr val="tx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pt-BR" altLang="zh-CN" sz="2000" b="1" i="1" smtClean="0">
                        <a:solidFill>
                          <a:schemeClr val="tx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</a:t>
                </a:r>
                <a:r>
                  <a:rPr lang="pt-BR" altLang="zh-CN" sz="2000" b="1">
                    <a:solidFill>
                      <a:srgbClr val="C00000"/>
                    </a:solidFill>
                  </a:rPr>
                  <a:t>C(3-1+8-5-6,8-5-6)=0</a:t>
                </a:r>
                <a:r>
                  <a:rPr lang="pt-BR" altLang="zh-CN" sz="2000" b="1">
                    <a:solidFill>
                      <a:schemeClr val="tx2">
                        <a:lumMod val="50000"/>
                      </a:schemeClr>
                    </a:solidFill>
                  </a:rPr>
                  <a:t>    </a:t>
                </a:r>
                <a:endParaRPr lang="zh-CN" altLang="en-US" sz="2000" b="1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78BA309-A6A8-4E7C-A418-B7BEB7FC0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982" y="3296933"/>
                <a:ext cx="4945494" cy="2015936"/>
              </a:xfrm>
              <a:prstGeom prst="rect">
                <a:avLst/>
              </a:prstGeom>
              <a:blipFill>
                <a:blip r:embed="rId6"/>
                <a:stretch>
                  <a:fillRect t="-1813" r="-740" b="-4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8A74959-52F2-4F6D-9BA8-60C3096DC348}"/>
              </a:ext>
            </a:extLst>
          </p:cNvPr>
          <p:cNvCxnSpPr/>
          <p:nvPr/>
        </p:nvCxnSpPr>
        <p:spPr>
          <a:xfrm>
            <a:off x="4400961" y="2448265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0F407EE-11D4-46EA-981A-33A3273FAFE0}"/>
              </a:ext>
            </a:extLst>
          </p:cNvPr>
          <p:cNvCxnSpPr/>
          <p:nvPr/>
        </p:nvCxnSpPr>
        <p:spPr>
          <a:xfrm>
            <a:off x="6435169" y="2448265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1033AA9-4EE6-49A3-BCB9-C3D4436D2A6D}"/>
              </a:ext>
            </a:extLst>
          </p:cNvPr>
          <p:cNvCxnSpPr/>
          <p:nvPr/>
        </p:nvCxnSpPr>
        <p:spPr>
          <a:xfrm>
            <a:off x="2834580" y="2960287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3BF6A7D-259C-4B1C-BEEF-206A9212C5F2}"/>
              </a:ext>
            </a:extLst>
          </p:cNvPr>
          <p:cNvCxnSpPr/>
          <p:nvPr/>
        </p:nvCxnSpPr>
        <p:spPr>
          <a:xfrm>
            <a:off x="5295625" y="2947129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B6C0A8B-FCFA-4B17-B532-B3B04332D669}"/>
              </a:ext>
            </a:extLst>
          </p:cNvPr>
          <p:cNvCxnSpPr/>
          <p:nvPr/>
        </p:nvCxnSpPr>
        <p:spPr>
          <a:xfrm>
            <a:off x="3500430" y="3618128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C28EB71-D7F3-4089-B553-190D7BD1DD32}"/>
              </a:ext>
            </a:extLst>
          </p:cNvPr>
          <p:cNvCxnSpPr/>
          <p:nvPr/>
        </p:nvCxnSpPr>
        <p:spPr>
          <a:xfrm>
            <a:off x="4872413" y="3618128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2074A3C-24D0-46C9-9B5B-63A8297A3302}"/>
              </a:ext>
            </a:extLst>
          </p:cNvPr>
          <p:cNvCxnSpPr/>
          <p:nvPr/>
        </p:nvCxnSpPr>
        <p:spPr>
          <a:xfrm>
            <a:off x="3270185" y="4150980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A59DA70-AD2D-42FF-8681-23C403C4CB26}"/>
              </a:ext>
            </a:extLst>
          </p:cNvPr>
          <p:cNvCxnSpPr/>
          <p:nvPr/>
        </p:nvCxnSpPr>
        <p:spPr>
          <a:xfrm>
            <a:off x="4616950" y="4150980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31CB2D7-09CD-474C-9922-4FCA4996B9B4}"/>
              </a:ext>
            </a:extLst>
          </p:cNvPr>
          <p:cNvCxnSpPr/>
          <p:nvPr/>
        </p:nvCxnSpPr>
        <p:spPr>
          <a:xfrm>
            <a:off x="3270185" y="4683832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546D242-F77A-4F5E-BF72-216222A33026}"/>
              </a:ext>
            </a:extLst>
          </p:cNvPr>
          <p:cNvCxnSpPr/>
          <p:nvPr/>
        </p:nvCxnSpPr>
        <p:spPr>
          <a:xfrm>
            <a:off x="4648747" y="4696987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C9CDC0AE-302F-4DF4-9873-D628CFB0372A}"/>
              </a:ext>
            </a:extLst>
          </p:cNvPr>
          <p:cNvCxnSpPr/>
          <p:nvPr/>
        </p:nvCxnSpPr>
        <p:spPr>
          <a:xfrm>
            <a:off x="3558206" y="5262732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2CC8B9-DFB2-4A63-82F6-52F8E239B952}"/>
              </a:ext>
            </a:extLst>
          </p:cNvPr>
          <p:cNvCxnSpPr/>
          <p:nvPr/>
        </p:nvCxnSpPr>
        <p:spPr>
          <a:xfrm>
            <a:off x="4872413" y="5262732"/>
            <a:ext cx="723626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04EAB58-832B-4782-A991-7BCBF6428374}"/>
              </a:ext>
            </a:extLst>
          </p:cNvPr>
          <p:cNvCxnSpPr>
            <a:cxnSpLocks/>
          </p:cNvCxnSpPr>
          <p:nvPr/>
        </p:nvCxnSpPr>
        <p:spPr>
          <a:xfrm>
            <a:off x="2472767" y="5997258"/>
            <a:ext cx="6901478" cy="658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B031B5B-04D6-41D8-AD5E-3988F2A794F1}"/>
              </a:ext>
            </a:extLst>
          </p:cNvPr>
          <p:cNvCxnSpPr>
            <a:cxnSpLocks/>
          </p:cNvCxnSpPr>
          <p:nvPr/>
        </p:nvCxnSpPr>
        <p:spPr>
          <a:xfrm>
            <a:off x="7415358" y="3670756"/>
            <a:ext cx="3886363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F4D65B9-4AAF-44BE-BFF0-6C6791F92A8B}"/>
              </a:ext>
            </a:extLst>
          </p:cNvPr>
          <p:cNvCxnSpPr>
            <a:cxnSpLocks/>
          </p:cNvCxnSpPr>
          <p:nvPr/>
        </p:nvCxnSpPr>
        <p:spPr>
          <a:xfrm>
            <a:off x="7929571" y="4198126"/>
            <a:ext cx="370107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FD801A6-72D7-44AB-990E-E08120814243}"/>
              </a:ext>
            </a:extLst>
          </p:cNvPr>
          <p:cNvCxnSpPr>
            <a:cxnSpLocks/>
          </p:cNvCxnSpPr>
          <p:nvPr/>
        </p:nvCxnSpPr>
        <p:spPr>
          <a:xfrm>
            <a:off x="7995355" y="4763869"/>
            <a:ext cx="3635287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B711EE9-8866-4457-8F6B-0E8517565C10}"/>
              </a:ext>
            </a:extLst>
          </p:cNvPr>
          <p:cNvCxnSpPr>
            <a:cxnSpLocks/>
          </p:cNvCxnSpPr>
          <p:nvPr/>
        </p:nvCxnSpPr>
        <p:spPr>
          <a:xfrm>
            <a:off x="8265070" y="5290141"/>
            <a:ext cx="271430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2D0AC94-BF2C-4C31-82D9-C081948085A1}"/>
              </a:ext>
            </a:extLst>
          </p:cNvPr>
          <p:cNvSpPr txBox="1"/>
          <p:nvPr/>
        </p:nvSpPr>
        <p:spPr>
          <a:xfrm>
            <a:off x="10393899" y="2058234"/>
            <a:ext cx="159855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填写数值或计数公式（只需最后的组合数）</a:t>
            </a:r>
          </a:p>
        </p:txBody>
      </p:sp>
    </p:spTree>
    <p:extLst>
      <p:ext uri="{BB962C8B-B14F-4D97-AF65-F5344CB8AC3E}">
        <p14:creationId xmlns:p14="http://schemas.microsoft.com/office/powerpoint/2010/main" val="2340853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容斥原理及应用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容斥原理的应用</a:t>
            </a:r>
            <a:r>
              <a:rPr lang="en-US" altLang="zh-CN"/>
              <a:t>——</a:t>
            </a:r>
            <a:r>
              <a:rPr lang="zh-CN" altLang="en-US"/>
              <a:t>函数个数计数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12A5B6-3C3D-46DC-A176-035A3353AECF}"/>
                  </a:ext>
                </a:extLst>
              </p:cNvPr>
              <p:cNvSpPr txBox="1"/>
              <p:nvPr/>
            </p:nvSpPr>
            <p:spPr>
              <a:xfrm>
                <a:off x="1002659" y="1225827"/>
                <a:ext cx="7565180" cy="209025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有多少满函数？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令全集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的所有函数构成的集合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性质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的元素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在函数下没有原像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没有原像，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没有原像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满函数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个数是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zh-CN" sz="2000" b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zh-CN" sz="2000" b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312A5B6-3C3D-46DC-A176-035A3353A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59" y="1225827"/>
                <a:ext cx="7565180" cy="2090252"/>
              </a:xfrm>
              <a:prstGeom prst="rect">
                <a:avLst/>
              </a:prstGeom>
              <a:blipFill>
                <a:blip r:embed="rId2"/>
                <a:stretch>
                  <a:fillRect l="-806" t="-2041" r="-81" b="-34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DC05B8-08C6-4171-B42A-B7D3591D2871}"/>
                  </a:ext>
                </a:extLst>
              </p:cNvPr>
              <p:cNvSpPr txBox="1"/>
              <p:nvPr/>
            </p:nvSpPr>
            <p:spPr>
              <a:xfrm>
                <a:off x="1002659" y="3429000"/>
                <a:ext cx="10186680" cy="283167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都是有穷集，且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|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，则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所有函数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sup>
                    </m:sSup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单函数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时没有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单函数；当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</a:t>
                </a:r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每个单函数对应一个从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个元素的排列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满函数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：当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时没有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满函数；当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时满函数个数是：</a:t>
                </a:r>
              </a:p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sSup>
                        <m:sSup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⋯+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sSup>
                        <m:sSup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 ⋯+ 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US" altLang="zh-CN" sz="2000" b="1"/>
              </a:p>
              <a:p>
                <a:pPr marL="742950" lvl="1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</m:d>
                      </m:e>
                      <m:sup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个元素没有原像时的情况，而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是这种情况的个数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FDC05B8-08C6-4171-B42A-B7D3591D2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59" y="3429000"/>
                <a:ext cx="10186680" cy="2831673"/>
              </a:xfrm>
              <a:prstGeom prst="rect">
                <a:avLst/>
              </a:prstGeom>
              <a:blipFill>
                <a:blip r:embed="rId3"/>
                <a:stretch>
                  <a:fillRect l="-598" t="-1724" b="-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97B8E78-73E2-46E1-A290-F7DF863F6782}"/>
              </a:ext>
            </a:extLst>
          </p:cNvPr>
          <p:cNvSpPr txBox="1"/>
          <p:nvPr/>
        </p:nvSpPr>
        <p:spPr>
          <a:xfrm>
            <a:off x="7805838" y="2605062"/>
            <a:ext cx="3383501" cy="6926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某元素存在原像的函数很难计数，因此考虑不存在原像的函数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1D932D-37FE-4D7A-BF2F-E3E0F9AAB213}"/>
                  </a:ext>
                </a:extLst>
              </p:cNvPr>
              <p:cNvSpPr txBox="1"/>
              <p:nvPr/>
            </p:nvSpPr>
            <p:spPr>
              <a:xfrm>
                <a:off x="6978602" y="2101676"/>
                <a:ext cx="4210737" cy="33855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没有原像的函数就是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到集合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的函数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A1D932D-37FE-4D7A-BF2F-E3E0F9AAB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602" y="2101676"/>
                <a:ext cx="4210737" cy="338554"/>
              </a:xfrm>
              <a:prstGeom prst="rect">
                <a:avLst/>
              </a:prstGeom>
              <a:blipFill>
                <a:blip r:embed="rId4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100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60C1C2-8E52-5C19-95D7-E7184F85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5048C4-4B34-423A-1A8E-054180027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教材练习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8.35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8.39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、练习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8.42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7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允许重复的排列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允许重复的组合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容斥原理及应用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排列组合生成算法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3165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生成排列组合的含义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5D2499B-5871-4D75-9E10-94490988334E}"/>
              </a:ext>
            </a:extLst>
          </p:cNvPr>
          <p:cNvSpPr txBox="1"/>
          <p:nvPr/>
        </p:nvSpPr>
        <p:spPr>
          <a:xfrm>
            <a:off x="822303" y="1189363"/>
            <a:ext cx="7657278" cy="118494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排列组合的生成</a:t>
            </a: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是指将满足条件的排列和组合一一枚举出来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验证计数结果需生成可能的串、可能的子集，或不定方程可能的解等等</a:t>
            </a: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实际应用也可能枚举问题的解再找到满足条件的解或对解进行优化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85FA88-1B44-493D-85A5-BAA1DC6D2736}"/>
                  </a:ext>
                </a:extLst>
              </p:cNvPr>
              <p:cNvSpPr txBox="1"/>
              <p:nvPr/>
            </p:nvSpPr>
            <p:spPr>
              <a:xfrm>
                <a:off x="822302" y="2571504"/>
                <a:ext cx="10571517" cy="166968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课程主要讨论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个元素集合的所有全排列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个元素的所有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组合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的生成算法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元素集合的所有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排列，可用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元素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组合生成算法选出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个元素，再生成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个元素的全排列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元素的所有组合，即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元素集合的所有子集的生成，也就是生成幂集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前面已经利用二进制串与子集的对应给出了一个生成幂集的算法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B85FA88-1B44-493D-85A5-BAA1DC6D2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02" y="2571504"/>
                <a:ext cx="10571517" cy="1669688"/>
              </a:xfrm>
              <a:prstGeom prst="rect">
                <a:avLst/>
              </a:prstGeom>
              <a:blipFill>
                <a:blip r:embed="rId2"/>
                <a:stretch>
                  <a:fillRect l="-634" t="-3285" r="-404" b="-2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5F2094-19F5-47EF-94E0-315A36249ACD}"/>
                  </a:ext>
                </a:extLst>
              </p:cNvPr>
              <p:cNvSpPr txBox="1"/>
              <p:nvPr/>
            </p:nvSpPr>
            <p:spPr>
              <a:xfrm>
                <a:off x="822303" y="4459210"/>
                <a:ext cx="10117606" cy="16696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有许多不同的全排列与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组合生成算法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例如，生成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个元素集合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的长度为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允许重复字符的所有串，然后过滤出不含重复字符的串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下面讨论基于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字典序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(lexicographic order)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或说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词典序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(dictionary order)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算法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通过按某种规律枚举全排列或</a:t>
                </a: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</a:rPr>
                  <a:t>r</a:t>
                </a: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组合而无需生成多余的串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25F2094-19F5-47EF-94E0-315A36249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03" y="4459210"/>
                <a:ext cx="10117606" cy="1669688"/>
              </a:xfrm>
              <a:prstGeom prst="rect">
                <a:avLst/>
              </a:prstGeom>
              <a:blipFill>
                <a:blip r:embed="rId3"/>
                <a:stretch>
                  <a:fillRect l="-542" t="-2555" r="-361" b="-10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467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字典序（词典序）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71B920-37BC-49D4-8D84-D3AC22E9BEDA}"/>
                  </a:ext>
                </a:extLst>
              </p:cNvPr>
              <p:cNvSpPr txBox="1"/>
              <p:nvPr/>
            </p:nvSpPr>
            <p:spPr>
              <a:xfrm>
                <a:off x="1082147" y="1252047"/>
                <a:ext cx="10027702" cy="187134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C00000"/>
                    </a:solidFill>
                  </a:rPr>
                  <a:t>字典序（也称为词典序）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给定字符集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及其上的偏序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上的字符串构成的集合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上的字典序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定义为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两个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中的串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当且仅当</a:t>
                </a:r>
              </a:p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 且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F71B920-37BC-49D4-8D84-D3AC22E9B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7" y="1252047"/>
                <a:ext cx="10027702" cy="1871346"/>
              </a:xfrm>
              <a:prstGeom prst="rect">
                <a:avLst/>
              </a:prstGeom>
              <a:blipFill>
                <a:blip r:embed="rId2"/>
                <a:stretch>
                  <a:fillRect l="-669" t="-2280" r="-182" b="-3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BC4DB212-4486-4FBC-9F68-5345D5E97564}"/>
              </a:ext>
            </a:extLst>
          </p:cNvPr>
          <p:cNvGrpSpPr/>
          <p:nvPr/>
        </p:nvGrpSpPr>
        <p:grpSpPr>
          <a:xfrm>
            <a:off x="1218101" y="3316557"/>
            <a:ext cx="9755793" cy="2249818"/>
            <a:chOff x="967027" y="3637865"/>
            <a:chExt cx="9755793" cy="22498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D3377E2-CCC5-46A1-A423-ED407DF96CE9}"/>
                    </a:ext>
                  </a:extLst>
                </p:cNvPr>
                <p:cNvSpPr txBox="1"/>
                <p:nvPr/>
              </p:nvSpPr>
              <p:spPr>
                <a:xfrm>
                  <a:off x="1082148" y="3709086"/>
                  <a:ext cx="8130924" cy="4616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设字符集</a:t>
                  </a:r>
                  <a14:m>
                    <m:oMath xmlns:m="http://schemas.openxmlformats.org/officeDocument/2006/math">
                      <m:r>
                        <a:rPr lang="en-US" altLang="zh-CN" sz="24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𝚺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</a:t>
                  </a:r>
                  <a:r>
                    <a:rPr lang="en-US" altLang="zh-CN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26</a:t>
                  </a: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个小写英文字母，偏序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≼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是通常的字母顺序</a:t>
                  </a:r>
                  <a:endParaRPr lang="zh-CN" altLang="en-US" sz="240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D3377E2-CCC5-46A1-A423-ED407DF96C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2148" y="3709086"/>
                  <a:ext cx="8130924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199" t="-16000" b="-25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6E078943-F598-4EF7-8A43-A6B8DC842FA2}"/>
                </a:ext>
              </a:extLst>
            </p:cNvPr>
            <p:cNvGrpSpPr/>
            <p:nvPr/>
          </p:nvGrpSpPr>
          <p:grpSpPr>
            <a:xfrm>
              <a:off x="1672555" y="4294734"/>
              <a:ext cx="8846887" cy="1485709"/>
              <a:chOff x="1908825" y="4338534"/>
              <a:chExt cx="8846887" cy="1485709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4AC5E31C-B2B7-4942-A5D0-DE043334EED4}"/>
                  </a:ext>
                </a:extLst>
              </p:cNvPr>
              <p:cNvGrpSpPr/>
              <p:nvPr/>
            </p:nvGrpSpPr>
            <p:grpSpPr>
              <a:xfrm>
                <a:off x="3368505" y="4338534"/>
                <a:ext cx="3912751" cy="1456509"/>
                <a:chOff x="2637945" y="4273463"/>
                <a:chExt cx="3861177" cy="1456509"/>
              </a:xfrm>
            </p:grpSpPr>
            <p:sp>
              <p:nvSpPr>
                <p:cNvPr id="13" name="矩形 12">
                  <a:extLst>
                    <a:ext uri="{FF2B5EF4-FFF2-40B4-BE49-F238E27FC236}">
                      <a16:creationId xmlns:a16="http://schemas.microsoft.com/office/drawing/2014/main" id="{CB515902-9B1E-4828-B735-F90B16CA9DEC}"/>
                    </a:ext>
                  </a:extLst>
                </p:cNvPr>
                <p:cNvSpPr/>
                <p:nvPr/>
              </p:nvSpPr>
              <p:spPr>
                <a:xfrm>
                  <a:off x="2637945" y="4281844"/>
                  <a:ext cx="3861177" cy="1448128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12D94CE9-5787-4DC6-8028-5E2D99E92401}"/>
                    </a:ext>
                  </a:extLst>
                </p:cNvPr>
                <p:cNvSpPr txBox="1"/>
                <p:nvPr/>
              </p:nvSpPr>
              <p:spPr>
                <a:xfrm>
                  <a:off x="2701152" y="4273463"/>
                  <a:ext cx="368865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spc="1000">
                      <a:solidFill>
                        <a:schemeClr val="accent6">
                          <a:lumMod val="50000"/>
                        </a:schemeClr>
                      </a:solidFill>
                    </a:rPr>
                    <a:t>intellectual</a:t>
                  </a:r>
                  <a:endParaRPr lang="zh-CN" altLang="en-US" sz="3200" b="1" spc="10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AAA78B0-BBE1-4354-B287-C44B7D08DD24}"/>
                    </a:ext>
                  </a:extLst>
                </p:cNvPr>
                <p:cNvSpPr txBox="1"/>
                <p:nvPr/>
              </p:nvSpPr>
              <p:spPr>
                <a:xfrm>
                  <a:off x="2701152" y="5066789"/>
                  <a:ext cx="379797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200" b="1" spc="1000">
                      <a:solidFill>
                        <a:schemeClr val="accent6">
                          <a:lumMod val="50000"/>
                        </a:schemeClr>
                      </a:solidFill>
                    </a:rPr>
                    <a:t>intelligence</a:t>
                  </a:r>
                  <a:endParaRPr lang="zh-CN" altLang="en-US" sz="3200" b="1" spc="1000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9DF5DB56-03BB-4EF7-9353-F93596C49889}"/>
                    </a:ext>
                  </a:extLst>
                </p:cNvPr>
                <p:cNvCxnSpPr/>
                <p:nvPr/>
              </p:nvCxnSpPr>
              <p:spPr>
                <a:xfrm>
                  <a:off x="2848455" y="4795666"/>
                  <a:ext cx="0" cy="342078"/>
                </a:xfrm>
                <a:prstGeom prst="straightConnector1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>
                  <a:extLst>
                    <a:ext uri="{FF2B5EF4-FFF2-40B4-BE49-F238E27FC236}">
                      <a16:creationId xmlns:a16="http://schemas.microsoft.com/office/drawing/2014/main" id="{7C2F70EC-64E5-4C30-9003-031EFA4B2807}"/>
                    </a:ext>
                  </a:extLst>
                </p:cNvPr>
                <p:cNvCxnSpPr/>
                <p:nvPr/>
              </p:nvCxnSpPr>
              <p:spPr>
                <a:xfrm>
                  <a:off x="3145580" y="4795666"/>
                  <a:ext cx="0" cy="342078"/>
                </a:xfrm>
                <a:prstGeom prst="straightConnector1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>
                  <a:extLst>
                    <a:ext uri="{FF2B5EF4-FFF2-40B4-BE49-F238E27FC236}">
                      <a16:creationId xmlns:a16="http://schemas.microsoft.com/office/drawing/2014/main" id="{411B7491-FCD4-435D-BCB9-E1FF3C192DC1}"/>
                    </a:ext>
                  </a:extLst>
                </p:cNvPr>
                <p:cNvCxnSpPr/>
                <p:nvPr/>
              </p:nvCxnSpPr>
              <p:spPr>
                <a:xfrm>
                  <a:off x="3461344" y="4795666"/>
                  <a:ext cx="0" cy="342078"/>
                </a:xfrm>
                <a:prstGeom prst="straightConnector1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21CC6B8D-DF7A-4163-A1CB-5B29A869573B}"/>
                    </a:ext>
                  </a:extLst>
                </p:cNvPr>
                <p:cNvCxnSpPr/>
                <p:nvPr/>
              </p:nvCxnSpPr>
              <p:spPr>
                <a:xfrm>
                  <a:off x="3763951" y="4795666"/>
                  <a:ext cx="0" cy="342078"/>
                </a:xfrm>
                <a:prstGeom prst="straightConnector1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60C83520-E5FE-4363-A7B5-51BFBEA3BD1B}"/>
                    </a:ext>
                  </a:extLst>
                </p:cNvPr>
                <p:cNvCxnSpPr/>
                <p:nvPr/>
              </p:nvCxnSpPr>
              <p:spPr>
                <a:xfrm>
                  <a:off x="4053017" y="4795666"/>
                  <a:ext cx="0" cy="342078"/>
                </a:xfrm>
                <a:prstGeom prst="straightConnector1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>
                  <a:extLst>
                    <a:ext uri="{FF2B5EF4-FFF2-40B4-BE49-F238E27FC236}">
                      <a16:creationId xmlns:a16="http://schemas.microsoft.com/office/drawing/2014/main" id="{E4CFB08F-08A1-44FF-861E-F0E05A176A9B}"/>
                    </a:ext>
                  </a:extLst>
                </p:cNvPr>
                <p:cNvCxnSpPr/>
                <p:nvPr/>
              </p:nvCxnSpPr>
              <p:spPr>
                <a:xfrm>
                  <a:off x="4290224" y="4795666"/>
                  <a:ext cx="0" cy="342078"/>
                </a:xfrm>
                <a:prstGeom prst="straightConnector1">
                  <a:avLst/>
                </a:prstGeom>
                <a:ln w="12700">
                  <a:solidFill>
                    <a:schemeClr val="accent4">
                      <a:lumMod val="50000"/>
                    </a:schemeClr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529E6316-D310-4B54-A4D3-8D06D7BC7E52}"/>
                    </a:ext>
                  </a:extLst>
                </p:cNvPr>
                <p:cNvCxnSpPr/>
                <p:nvPr/>
              </p:nvCxnSpPr>
              <p:spPr>
                <a:xfrm>
                  <a:off x="4553361" y="4795666"/>
                  <a:ext cx="0" cy="342078"/>
                </a:xfrm>
                <a:prstGeom prst="straightConnector1">
                  <a:avLst/>
                </a:prstGeom>
                <a:ln w="12700">
                  <a:solidFill>
                    <a:srgbClr val="C0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8B38ACF-185E-4F70-BA84-F4BCE6CF09C1}"/>
                      </a:ext>
                    </a:extLst>
                  </p:cNvPr>
                  <p:cNvSpPr txBox="1"/>
                  <p:nvPr/>
                </p:nvSpPr>
                <p:spPr>
                  <a:xfrm>
                    <a:off x="1962861" y="4474979"/>
                    <a:ext cx="13589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58B38ACF-185E-4F70-BA84-F4BCE6CF09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62861" y="4474979"/>
                    <a:ext cx="135891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A972B2B4-7AE3-4B8F-A18D-13CD6C8956E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8825" y="5280459"/>
                    <a:ext cx="141295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A972B2B4-7AE3-4B8F-A18D-13CD6C8956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8825" y="5280459"/>
                    <a:ext cx="141295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A45D209E-F82F-461F-9BA4-C7475E559B11}"/>
                      </a:ext>
                    </a:extLst>
                  </p:cNvPr>
                  <p:cNvSpPr txBox="1"/>
                  <p:nvPr/>
                </p:nvSpPr>
                <p:spPr>
                  <a:xfrm>
                    <a:off x="7547906" y="4346915"/>
                    <a:ext cx="3207806" cy="1477328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3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⋯, 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lnSpc>
                        <a:spcPts val="3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≼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oMath>
                      </m:oMathPara>
                    </a14:m>
                    <a:endPara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  <a:p>
                    <a:pPr>
                      <a:lnSpc>
                        <a:spcPts val="3000"/>
                      </a:lnSpc>
                      <a:spcBef>
                        <a:spcPts val="600"/>
                      </a:spcBef>
                      <a:spcAft>
                        <a:spcPts val="6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∴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≼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A45D209E-F82F-461F-9BA4-C7475E559B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7906" y="4346915"/>
                    <a:ext cx="3207806" cy="14773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B64478C3-8A37-4DED-BC85-1E258691D082}"/>
                </a:ext>
              </a:extLst>
            </p:cNvPr>
            <p:cNvSpPr/>
            <p:nvPr/>
          </p:nvSpPr>
          <p:spPr>
            <a:xfrm>
              <a:off x="967027" y="3637865"/>
              <a:ext cx="9755793" cy="2249818"/>
            </a:xfrm>
            <a:prstGeom prst="roundRect">
              <a:avLst>
                <a:gd name="adj" fmla="val 4386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4CC844C-45FD-4844-A895-81B6B8C3E5ED}"/>
                  </a:ext>
                </a:extLst>
              </p:cNvPr>
              <p:cNvSpPr txBox="1"/>
              <p:nvPr/>
            </p:nvSpPr>
            <p:spPr>
              <a:xfrm>
                <a:off x="1082147" y="5724275"/>
                <a:ext cx="7969755" cy="4001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不难证明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上的偏序，且当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上的全序时，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也是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𝜮</m:t>
                        </m:r>
                      </m:e>
                      <m:sup>
                        <m:r>
                          <a:rPr lang="en-US" altLang="zh-CN" sz="2000" b="1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上的全序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4CC844C-45FD-4844-A895-81B6B8C3E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147" y="5724275"/>
                <a:ext cx="7969755" cy="400110"/>
              </a:xfrm>
              <a:prstGeom prst="rect">
                <a:avLst/>
              </a:prstGeom>
              <a:blipFill>
                <a:blip r:embed="rId7"/>
                <a:stretch>
                  <a:fillRect l="-842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870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字典序与全排列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A42485-F2B8-42FC-BAFC-3676B668AEE7}"/>
                  </a:ext>
                </a:extLst>
              </p:cNvPr>
              <p:cNvSpPr txBox="1"/>
              <p:nvPr/>
            </p:nvSpPr>
            <p:spPr>
              <a:xfrm>
                <a:off x="935940" y="1240309"/>
                <a:ext cx="5160058" cy="17851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下面总假定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个元素的集合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看做是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数字字符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的集合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上的</a:t>
                </a:r>
                <a:r>
                  <a:rPr lang="zh-CN" altLang="en-US" sz="2000" b="1" i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全序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是普通的小于等于关系，即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&lt;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&lt; ⋯&lt;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A42485-F2B8-42FC-BAFC-3676B668A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40" y="1240309"/>
                <a:ext cx="5160058" cy="1785104"/>
              </a:xfrm>
              <a:prstGeom prst="rect">
                <a:avLst/>
              </a:prstGeom>
              <a:blipFill>
                <a:blip r:embed="rId2"/>
                <a:stretch>
                  <a:fillRect l="-1300" t="-2389" r="-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B6A88B-7A70-4843-9A0C-440AB00CE92E}"/>
                  </a:ext>
                </a:extLst>
              </p:cNvPr>
              <p:cNvSpPr txBox="1"/>
              <p:nvPr/>
            </p:nvSpPr>
            <p:spPr>
              <a:xfrm>
                <a:off x="6412993" y="1453476"/>
                <a:ext cx="4843067" cy="13587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生成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的所有全排列是按字典序枚举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中数字构成的所有长为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不含重复数字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的串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每个串是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的一个全排列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DB6A88B-7A70-4843-9A0C-440AB00CE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993" y="1453476"/>
                <a:ext cx="4843067" cy="1358770"/>
              </a:xfrm>
              <a:prstGeom prst="rect">
                <a:avLst/>
              </a:prstGeom>
              <a:blipFill>
                <a:blip r:embed="rId3"/>
                <a:stretch>
                  <a:fillRect l="-1259" r="-630" b="-67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D47639-DBF0-401F-90C8-8E7660B11DD7}"/>
                  </a:ext>
                </a:extLst>
              </p:cNvPr>
              <p:cNvSpPr txBox="1"/>
              <p:nvPr/>
            </p:nvSpPr>
            <p:spPr>
              <a:xfrm>
                <a:off x="724074" y="3272822"/>
                <a:ext cx="10743847" cy="27964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的所有全排列</a:t>
                </a:r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中数字构成的长为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且不含重复数字的串构成的集合是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endParaRPr lang="en-US" altLang="zh-CN" sz="2400" b="1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,≼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是全序集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,≼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的子集，也是全序集，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最小的排列是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，最大的排列是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𝟑𝟐𝟏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中任意全排列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，要找到在字典序下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覆盖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的全排列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即找到使得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且不存在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的全排列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生成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的所有全排列是要枚举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的所有元素，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基本思路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从最小的全排列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𝟏𝟐𝟑</m:t>
                    </m:r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⋯</m:t>
                    </m:r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开始，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不断找覆盖它的全排列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，直到最大的全排列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⋯</m:t>
                    </m:r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𝟑𝟐𝟏</m:t>
                    </m:r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D47639-DBF0-401F-90C8-8E7660B11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4" y="3272822"/>
                <a:ext cx="10743847" cy="2796407"/>
              </a:xfrm>
              <a:prstGeom prst="rect">
                <a:avLst/>
              </a:prstGeom>
              <a:blipFill>
                <a:blip r:embed="rId4"/>
                <a:stretch>
                  <a:fillRect l="-908" t="-2397" b="-1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5B0CD1-E545-4589-AF44-BFF22C4B59DF}"/>
              </a:ext>
            </a:extLst>
          </p:cNvPr>
          <p:cNvSpPr txBox="1"/>
          <p:nvPr/>
        </p:nvSpPr>
        <p:spPr>
          <a:xfrm>
            <a:off x="8474840" y="4902847"/>
            <a:ext cx="25176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全序下找覆盖使得枚举</a:t>
            </a:r>
            <a:r>
              <a:rPr lang="zh-CN" altLang="en-US" b="1">
                <a:solidFill>
                  <a:srgbClr val="C00000"/>
                </a:solidFill>
              </a:rPr>
              <a:t>不重复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zh-CN" altLang="en-US" b="1">
                <a:solidFill>
                  <a:srgbClr val="C00000"/>
                </a:solidFill>
              </a:rPr>
              <a:t>不遗漏</a:t>
            </a:r>
          </a:p>
        </p:txBody>
      </p:sp>
    </p:spTree>
    <p:extLst>
      <p:ext uri="{BB962C8B-B14F-4D97-AF65-F5344CB8AC3E}">
        <p14:creationId xmlns:p14="http://schemas.microsoft.com/office/powerpoint/2010/main" val="551087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全排列之间的覆盖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495F53-4FCF-4EBD-BD30-A08D6BCD904F}"/>
                  </a:ext>
                </a:extLst>
              </p:cNvPr>
              <p:cNvSpPr txBox="1"/>
              <p:nvPr/>
            </p:nvSpPr>
            <p:spPr>
              <a:xfrm>
                <a:off x="896857" y="1282791"/>
                <a:ext cx="4302285" cy="12464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在以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开头的所有串中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后面的数字是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递减序列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时串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最大</a:t>
                </a:r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285750" indent="-28575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后面的数字是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递增序列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时串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最小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B495F53-4FCF-4EBD-BD30-A08D6BCD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57" y="1282791"/>
                <a:ext cx="4302285" cy="1246495"/>
              </a:xfrm>
              <a:prstGeom prst="rect">
                <a:avLst/>
              </a:prstGeom>
              <a:blipFill>
                <a:blip r:embed="rId2"/>
                <a:stretch>
                  <a:fillRect l="-1416" t="-3415" r="-992" b="-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FC87F4-5300-41B8-876C-767BAD4EC8D2}"/>
                  </a:ext>
                </a:extLst>
              </p:cNvPr>
              <p:cNvSpPr txBox="1"/>
              <p:nvPr/>
            </p:nvSpPr>
            <p:spPr>
              <a:xfrm>
                <a:off x="8420375" y="1406286"/>
                <a:ext cx="2874768" cy="99950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下面说的串都是指集合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的一个全排列，且例子中都令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1FC87F4-5300-41B8-876C-767BAD4EC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375" y="1406286"/>
                <a:ext cx="2874768" cy="999504"/>
              </a:xfrm>
              <a:prstGeom prst="rect">
                <a:avLst/>
              </a:prstGeom>
              <a:blipFill>
                <a:blip r:embed="rId3"/>
                <a:stretch>
                  <a:fillRect l="-1695" t="-1829" r="-1695" b="-9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CFBE82-575D-4910-93F6-FB68E2A1EE76}"/>
                  </a:ext>
                </a:extLst>
              </p:cNvPr>
              <p:cNvSpPr txBox="1"/>
              <p:nvPr/>
            </p:nvSpPr>
            <p:spPr>
              <a:xfrm>
                <a:off x="5490786" y="1282791"/>
                <a:ext cx="2637945" cy="124649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𝟑𝟐𝟏𝟓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开头的所有串</a:t>
                </a:r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𝟑𝟐𝟏𝟓𝟖𝟕𝟔𝟒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最大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𝟑𝟐𝟏𝟓𝟒𝟔𝟕𝟖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最小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CCFBE82-575D-4910-93F6-FB68E2A1E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786" y="1282791"/>
                <a:ext cx="2637945" cy="1246495"/>
              </a:xfrm>
              <a:prstGeom prst="rect">
                <a:avLst/>
              </a:prstGeom>
              <a:blipFill>
                <a:blip r:embed="rId4"/>
                <a:stretch>
                  <a:fillRect l="-2546" t="-3415" r="-231" b="-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17E3AB07-A0C8-400D-AFD8-80CC14272938}"/>
              </a:ext>
            </a:extLst>
          </p:cNvPr>
          <p:cNvSpPr/>
          <p:nvPr/>
        </p:nvSpPr>
        <p:spPr>
          <a:xfrm>
            <a:off x="5199142" y="1848535"/>
            <a:ext cx="274101" cy="105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F043189-6AD6-45B5-948B-0CE3981468B5}"/>
              </a:ext>
            </a:extLst>
          </p:cNvPr>
          <p:cNvGrpSpPr/>
          <p:nvPr/>
        </p:nvGrpSpPr>
        <p:grpSpPr>
          <a:xfrm>
            <a:off x="789409" y="2782238"/>
            <a:ext cx="10613180" cy="3488106"/>
            <a:chOff x="789410" y="2807439"/>
            <a:chExt cx="10613180" cy="348810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8D1DE0F-2A9F-44FD-A55D-5A9D2D3DF360}"/>
                </a:ext>
              </a:extLst>
            </p:cNvPr>
            <p:cNvSpPr/>
            <p:nvPr/>
          </p:nvSpPr>
          <p:spPr>
            <a:xfrm>
              <a:off x="8527822" y="2807439"/>
              <a:ext cx="2874768" cy="348810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64ED20F-AB45-40E7-AFB6-DBF842C7E3FA}"/>
                    </a:ext>
                  </a:extLst>
                </p:cNvPr>
                <p:cNvSpPr txBox="1"/>
                <p:nvPr/>
              </p:nvSpPr>
              <p:spPr>
                <a:xfrm>
                  <a:off x="2603956" y="2807439"/>
                  <a:ext cx="339227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确定覆盖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的串</a:t>
                  </a: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64ED20F-AB45-40E7-AFB6-DBF842C7E3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956" y="2807439"/>
                  <a:ext cx="3392270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1795" t="-7576" r="-898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B07A200-320C-4708-8EF9-968B09D3D718}"/>
                    </a:ext>
                  </a:extLst>
                </p:cNvPr>
                <p:cNvSpPr txBox="1"/>
                <p:nvPr/>
              </p:nvSpPr>
              <p:spPr>
                <a:xfrm>
                  <a:off x="896856" y="3332977"/>
                  <a:ext cx="6806471" cy="76174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300"/>
                    </a:spcAft>
                  </a:pPr>
                  <a:r>
                    <a:rPr lang="zh-CN" altLang="en-US" b="1">
                      <a:solidFill>
                        <a:srgbClr val="002060"/>
                      </a:solidFill>
                    </a:rPr>
                    <a:t>确定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</a:rPr>
                    <a:t>是以怎样</a:t>
                  </a:r>
                  <a:r>
                    <a:rPr lang="zh-CN" altLang="en-US" b="1">
                      <a:solidFill>
                        <a:srgbClr val="C00000"/>
                      </a:solidFill>
                    </a:rPr>
                    <a:t>最短前缀</a:t>
                  </a:r>
                  <a:r>
                    <a:rPr lang="zh-CN" altLang="en-US" b="1">
                      <a:solidFill>
                        <a:srgbClr val="002060"/>
                      </a:solidFill>
                    </a:rPr>
                    <a:t>开头的所有串中的</a:t>
                  </a:r>
                  <a:r>
                    <a:rPr lang="zh-CN" altLang="en-US" b="1">
                      <a:solidFill>
                        <a:srgbClr val="C00000"/>
                      </a:solidFill>
                    </a:rPr>
                    <a:t>最大串</a:t>
                  </a:r>
                </a:p>
                <a:p>
                  <a:pPr marL="285750" indent="-285750">
                    <a:spcBef>
                      <a:spcPts val="6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找到最短前缀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，使得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后面的数字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是递减序列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B07A200-320C-4708-8EF9-968B09D3D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56" y="3332977"/>
                  <a:ext cx="6806471" cy="761747"/>
                </a:xfrm>
                <a:prstGeom prst="rect">
                  <a:avLst/>
                </a:prstGeom>
                <a:blipFill>
                  <a:blip r:embed="rId6"/>
                  <a:stretch>
                    <a:fillRect l="-716" t="-4800" b="-104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9E81DB9-2F97-49F0-9B6C-927EF47FBF5D}"/>
                    </a:ext>
                  </a:extLst>
                </p:cNvPr>
                <p:cNvSpPr txBox="1"/>
                <p:nvPr/>
              </p:nvSpPr>
              <p:spPr>
                <a:xfrm>
                  <a:off x="896857" y="4316354"/>
                  <a:ext cx="7082764" cy="8143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300"/>
                    </a:spcAft>
                  </a:pPr>
                  <a:r>
                    <a:rPr lang="zh-CN" altLang="en-US" b="1">
                      <a:solidFill>
                        <a:srgbClr val="002060"/>
                      </a:solidFill>
                    </a:rPr>
                    <a:t>将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</a:rPr>
                    <a:t>替换成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,⋯,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</a:rPr>
                    <a:t>中</a:t>
                  </a:r>
                  <a:r>
                    <a:rPr lang="zh-CN" altLang="en-US" b="1">
                      <a:solidFill>
                        <a:srgbClr val="C00000"/>
                      </a:solidFill>
                    </a:rPr>
                    <a:t>恰好大于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</a:rPr>
                    <a:t>的数字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</a:rPr>
                    <a:t>，得到前缀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en-US" altLang="zh-CN" b="1">
                    <a:solidFill>
                      <a:srgbClr val="002060"/>
                    </a:solidFill>
                  </a:endParaRPr>
                </a:p>
                <a:p>
                  <a:pPr marL="285750" indent="-285750">
                    <a:spcBef>
                      <a:spcPts val="6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𝒊</m:t>
                          </m:r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 ⋯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中大于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的最小数字</a:t>
                  </a: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9E81DB9-2F97-49F0-9B6C-927EF47FB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57" y="4316354"/>
                  <a:ext cx="7082764" cy="814325"/>
                </a:xfrm>
                <a:prstGeom prst="rect">
                  <a:avLst/>
                </a:prstGeom>
                <a:blipFill>
                  <a:blip r:embed="rId7"/>
                  <a:stretch>
                    <a:fillRect l="-688" t="-3731" b="-52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AA21709-9A7D-4366-815B-1DD029A994FA}"/>
                    </a:ext>
                  </a:extLst>
                </p:cNvPr>
                <p:cNvSpPr txBox="1"/>
                <p:nvPr/>
              </p:nvSpPr>
              <p:spPr>
                <a:xfrm>
                  <a:off x="896856" y="5352309"/>
                  <a:ext cx="6220991" cy="814325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spcBef>
                      <a:spcPts val="600"/>
                    </a:spcBef>
                    <a:spcAft>
                      <a:spcPts val="300"/>
                    </a:spcAft>
                  </a:pPr>
                  <a:r>
                    <a:rPr lang="zh-CN" altLang="en-US" b="1">
                      <a:solidFill>
                        <a:srgbClr val="002060"/>
                      </a:solidFill>
                    </a:rPr>
                    <a:t>剩下数字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⋯,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</a:rPr>
                    <a:t>按</a:t>
                  </a:r>
                  <a:r>
                    <a:rPr lang="zh-CN" altLang="en-US" b="1">
                      <a:solidFill>
                        <a:srgbClr val="C00000"/>
                      </a:solidFill>
                    </a:rPr>
                    <a:t>递增顺序</a:t>
                  </a:r>
                  <a:r>
                    <a:rPr lang="zh-CN" altLang="en-US" b="1">
                      <a:solidFill>
                        <a:srgbClr val="002060"/>
                      </a:solidFill>
                    </a:rPr>
                    <a:t>排列</a:t>
                  </a:r>
                </a:p>
                <a:p>
                  <a:pPr marL="285750" indent="-285750">
                    <a:spcBef>
                      <a:spcPts val="600"/>
                    </a:spcBef>
                    <a:spcAft>
                      <a:spcPts val="3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即得到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⋯</m:t>
                      </m:r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𝒊</m:t>
                          </m:r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开头的最小串，这个串就是</a:t>
                  </a:r>
                  <a:r>
                    <a:rPr lang="zh-CN" altLang="en-US" b="1">
                      <a:solidFill>
                        <a:srgbClr val="C00000"/>
                      </a:solidFill>
                      <a:latin typeface="+mn-ea"/>
                    </a:rPr>
                    <a:t>覆盖</a:t>
                  </a:r>
                  <a14:m>
                    <m:oMath xmlns:m="http://schemas.openxmlformats.org/officeDocument/2006/math">
                      <m:r>
                        <a:rPr lang="en-US" altLang="zh-CN" b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𝒂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的串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CAA21709-9A7D-4366-815B-1DD029A99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856" y="5352309"/>
                  <a:ext cx="6220991" cy="814325"/>
                </a:xfrm>
                <a:prstGeom prst="rect">
                  <a:avLst/>
                </a:prstGeom>
                <a:blipFill>
                  <a:blip r:embed="rId8"/>
                  <a:stretch>
                    <a:fillRect l="-784" t="-3759" r="-98" b="-90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箭头: 下 14">
              <a:extLst>
                <a:ext uri="{FF2B5EF4-FFF2-40B4-BE49-F238E27FC236}">
                  <a16:creationId xmlns:a16="http://schemas.microsoft.com/office/drawing/2014/main" id="{22FDAF6D-3A43-4195-9BDB-83D384075646}"/>
                </a:ext>
              </a:extLst>
            </p:cNvPr>
            <p:cNvSpPr/>
            <p:nvPr/>
          </p:nvSpPr>
          <p:spPr>
            <a:xfrm>
              <a:off x="4392546" y="4094724"/>
              <a:ext cx="91386" cy="22162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7F5E7F4C-C1EB-4B97-85F5-43C495DDD2DE}"/>
                </a:ext>
              </a:extLst>
            </p:cNvPr>
            <p:cNvSpPr/>
            <p:nvPr/>
          </p:nvSpPr>
          <p:spPr>
            <a:xfrm>
              <a:off x="4392546" y="5130681"/>
              <a:ext cx="111477" cy="22162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F60D40C-7235-440F-A375-FA2ABCDE5B4F}"/>
                    </a:ext>
                  </a:extLst>
                </p:cNvPr>
                <p:cNvSpPr txBox="1"/>
                <p:nvPr/>
              </p:nvSpPr>
              <p:spPr>
                <a:xfrm>
                  <a:off x="8741983" y="2827294"/>
                  <a:ext cx="243583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覆盖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𝟑𝟐𝟏𝟓𝟖𝟕𝟔𝟒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的串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4F60D40C-7235-440F-A375-FA2ABCDE5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1983" y="2827294"/>
                  <a:ext cx="2435836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2500" t="-9231" r="-2250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35E4352-A927-4216-A5A1-3CB67ACD79AB}"/>
                    </a:ext>
                  </a:extLst>
                </p:cNvPr>
                <p:cNvSpPr txBox="1"/>
                <p:nvPr/>
              </p:nvSpPr>
              <p:spPr>
                <a:xfrm>
                  <a:off x="9031916" y="3403839"/>
                  <a:ext cx="2267151" cy="64633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它是以</a:t>
                  </a:r>
                  <a:r>
                    <a:rPr lang="zh-CN" altLang="en-US" b="1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最短前缀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𝟑𝟐𝟏𝟓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开头的最大串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C35E4352-A927-4216-A5A1-3CB67ACD7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1916" y="3403839"/>
                  <a:ext cx="2267151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2419" t="-4717" b="-122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66398DF-2703-46DF-83BE-D2E80C58A099}"/>
                    </a:ext>
                  </a:extLst>
                </p:cNvPr>
                <p:cNvSpPr txBox="1"/>
                <p:nvPr/>
              </p:nvSpPr>
              <p:spPr>
                <a:xfrm>
                  <a:off x="9367667" y="4400350"/>
                  <a:ext cx="1927476" cy="64633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将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𝟓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替换为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𝟔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得到</a:t>
                  </a:r>
                  <a:r>
                    <a:rPr lang="zh-CN" altLang="en-US" b="1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前缀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𝟑𝟐𝟏𝟔</m:t>
                      </m:r>
                    </m:oMath>
                  </a14:m>
                  <a:endPara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66398DF-2703-46DF-83BE-D2E80C58A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667" y="4400350"/>
                  <a:ext cx="1927476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2848" t="-7547" b="-122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5B9D39C-3039-44B3-8470-6B06F56F0408}"/>
                    </a:ext>
                  </a:extLst>
                </p:cNvPr>
                <p:cNvSpPr txBox="1"/>
                <p:nvPr/>
              </p:nvSpPr>
              <p:spPr>
                <a:xfrm>
                  <a:off x="8624660" y="5297806"/>
                  <a:ext cx="2670483" cy="92333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剩下数字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𝟓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𝟖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𝟕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𝟒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按</a:t>
                  </a:r>
                  <a:r>
                    <a:rPr lang="zh-CN" altLang="en-US" b="1">
                      <a:solidFill>
                        <a:srgbClr val="0000FF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递增顺序</a:t>
                  </a:r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排列得到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𝟑𝟐𝟏𝟔𝟒𝟓𝟖𝟕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是覆盖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𝟑𝟐𝟏𝟓𝟖𝟕𝟔𝟒</m:t>
                      </m:r>
                    </m:oMath>
                  </a14:m>
                  <a:r>
                    <a:rPr lang="zh-CN" altLang="en-US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的串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5B9D39C-3039-44B3-8470-6B06F56F04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660" y="5297806"/>
                  <a:ext cx="2670483" cy="923330"/>
                </a:xfrm>
                <a:prstGeom prst="rect">
                  <a:avLst/>
                </a:prstGeom>
                <a:blipFill>
                  <a:blip r:embed="rId12"/>
                  <a:stretch>
                    <a:fillRect l="-2055" t="-5298" b="-8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A4BB5B91-650B-431C-8C13-EC8565CF3D11}"/>
                </a:ext>
              </a:extLst>
            </p:cNvPr>
            <p:cNvSpPr/>
            <p:nvPr/>
          </p:nvSpPr>
          <p:spPr>
            <a:xfrm>
              <a:off x="7703326" y="3679136"/>
              <a:ext cx="1328589" cy="47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C05D48E2-8488-4983-B4E0-5FD177ADD683}"/>
                </a:ext>
              </a:extLst>
            </p:cNvPr>
            <p:cNvSpPr/>
            <p:nvPr/>
          </p:nvSpPr>
          <p:spPr>
            <a:xfrm>
              <a:off x="7979621" y="4697229"/>
              <a:ext cx="1388046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箭头: 右 23">
              <a:extLst>
                <a:ext uri="{FF2B5EF4-FFF2-40B4-BE49-F238E27FC236}">
                  <a16:creationId xmlns:a16="http://schemas.microsoft.com/office/drawing/2014/main" id="{E52DE12D-5A3D-448B-BC06-F0AEE2C0452C}"/>
                </a:ext>
              </a:extLst>
            </p:cNvPr>
            <p:cNvSpPr/>
            <p:nvPr/>
          </p:nvSpPr>
          <p:spPr>
            <a:xfrm>
              <a:off x="7117847" y="5749538"/>
              <a:ext cx="150681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3A6B26A2-2034-411F-80EB-8A570D2BD51D}"/>
                </a:ext>
              </a:extLst>
            </p:cNvPr>
            <p:cNvSpPr/>
            <p:nvPr/>
          </p:nvSpPr>
          <p:spPr>
            <a:xfrm>
              <a:off x="10262331" y="4050170"/>
              <a:ext cx="91386" cy="35018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下 25">
              <a:extLst>
                <a:ext uri="{FF2B5EF4-FFF2-40B4-BE49-F238E27FC236}">
                  <a16:creationId xmlns:a16="http://schemas.microsoft.com/office/drawing/2014/main" id="{C46C6FC0-B5C2-48DB-B011-83084927382C}"/>
                </a:ext>
              </a:extLst>
            </p:cNvPr>
            <p:cNvSpPr/>
            <p:nvPr/>
          </p:nvSpPr>
          <p:spPr>
            <a:xfrm>
              <a:off x="10275666" y="5031886"/>
              <a:ext cx="91387" cy="2697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D36D78A-8606-4D28-8402-FB1D1418D035}"/>
                </a:ext>
              </a:extLst>
            </p:cNvPr>
            <p:cNvSpPr/>
            <p:nvPr/>
          </p:nvSpPr>
          <p:spPr>
            <a:xfrm>
              <a:off x="789410" y="2827294"/>
              <a:ext cx="7297156" cy="3468251"/>
            </a:xfrm>
            <a:prstGeom prst="roundRect">
              <a:avLst>
                <a:gd name="adj" fmla="val 5664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847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全排列覆盖的举例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DAEA51-A142-456E-A2EC-FA139EDE13D3}"/>
                  </a:ext>
                </a:extLst>
              </p:cNvPr>
              <p:cNvSpPr txBox="1"/>
              <p:nvPr/>
            </p:nvSpPr>
            <p:spPr>
              <a:xfrm>
                <a:off x="673548" y="1130765"/>
                <a:ext cx="7663855" cy="3839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下面说的串都是指集合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的一个全排列，且例子中都令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2DAEA51-A142-456E-A2EC-FA139EDE1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8" y="1130765"/>
                <a:ext cx="7663855" cy="383951"/>
              </a:xfrm>
              <a:prstGeom prst="rect">
                <a:avLst/>
              </a:prstGeom>
              <a:blipFill>
                <a:blip r:embed="rId2"/>
                <a:stretch>
                  <a:fillRect l="-636" t="-3175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2DBCD8-C597-495E-9D77-45FDE6E79C1E}"/>
                  </a:ext>
                </a:extLst>
              </p:cNvPr>
              <p:cNvSpPr txBox="1"/>
              <p:nvPr/>
            </p:nvSpPr>
            <p:spPr>
              <a:xfrm>
                <a:off x="673548" y="1740586"/>
                <a:ext cx="7465436" cy="13234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若串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为最短前缀的最大串，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中恰好大于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的数字，则覆盖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的串是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C2DBCD8-C597-495E-9D77-45FDE6E7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48" y="1740586"/>
                <a:ext cx="7465436" cy="1323439"/>
              </a:xfrm>
              <a:prstGeom prst="rect">
                <a:avLst/>
              </a:prstGeom>
              <a:blipFill>
                <a:blip r:embed="rId3"/>
                <a:stretch>
                  <a:fillRect l="-816" r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F3635C0-1B7D-45D3-911E-C5E2395F5059}"/>
                  </a:ext>
                </a:extLst>
              </p:cNvPr>
              <p:cNvSpPr txBox="1"/>
              <p:nvPr/>
            </p:nvSpPr>
            <p:spPr>
              <a:xfrm>
                <a:off x="8203286" y="1975906"/>
                <a:ext cx="3697069" cy="8527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&gt;⋯&gt;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&gt; ⋯&gt; 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递增排列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F3635C0-1B7D-45D3-911E-C5E2395F5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3286" y="1975906"/>
                <a:ext cx="3697069" cy="852798"/>
              </a:xfrm>
              <a:prstGeom prst="rect">
                <a:avLst/>
              </a:prstGeom>
              <a:blipFill>
                <a:blip r:embed="rId4"/>
                <a:stretch>
                  <a:fillRect r="-495" b="-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C21CAFC6-95D0-4018-993C-4C0274D1449D}"/>
              </a:ext>
            </a:extLst>
          </p:cNvPr>
          <p:cNvGrpSpPr/>
          <p:nvPr/>
        </p:nvGrpSpPr>
        <p:grpSpPr>
          <a:xfrm>
            <a:off x="724722" y="3290579"/>
            <a:ext cx="10742555" cy="912350"/>
            <a:chOff x="598636" y="3532610"/>
            <a:chExt cx="10742555" cy="912350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FCF1C54-4AF3-41CD-94EF-713F80FEB6D2}"/>
                </a:ext>
              </a:extLst>
            </p:cNvPr>
            <p:cNvSpPr/>
            <p:nvPr/>
          </p:nvSpPr>
          <p:spPr>
            <a:xfrm>
              <a:off x="598636" y="3532610"/>
              <a:ext cx="10742555" cy="91235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8A7BB89-660C-4FEE-95C2-C9FA187ED7E1}"/>
                </a:ext>
              </a:extLst>
            </p:cNvPr>
            <p:cNvGrpSpPr/>
            <p:nvPr/>
          </p:nvGrpSpPr>
          <p:grpSpPr>
            <a:xfrm>
              <a:off x="673548" y="3592162"/>
              <a:ext cx="10601859" cy="789255"/>
              <a:chOff x="673548" y="3592162"/>
              <a:chExt cx="10601859" cy="789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74F4A068-A37C-48DC-87A8-952EBD0C72B6}"/>
                      </a:ext>
                    </a:extLst>
                  </p:cNvPr>
                  <p:cNvSpPr txBox="1"/>
                  <p:nvPr/>
                </p:nvSpPr>
                <p:spPr>
                  <a:xfrm>
                    <a:off x="673548" y="3771699"/>
                    <a:ext cx="1902772" cy="42922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𝟏𝟐𝟑𝟒𝟓𝟔𝟕𝟖</m:t>
                        </m:r>
                      </m:oMath>
                    </a14:m>
                    <a:r>
                      <a:rPr lang="en-US" altLang="zh-CN" sz="2000" b="1">
                        <a:solidFill>
                          <a:srgbClr val="002060"/>
                        </a:solidFill>
                      </a:rPr>
                      <a:t> </a:t>
                    </a:r>
                    <a:endParaRPr lang="zh-CN" altLang="en-US" sz="2000" b="1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74F4A068-A37C-48DC-87A8-952EBD0C72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548" y="3771699"/>
                    <a:ext cx="1902772" cy="429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69035F73-85D2-4892-BE7E-F4183130688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6748" y="3592162"/>
                    <a:ext cx="2277453" cy="789255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是以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𝟏𝟐𝟑𝟒𝟓𝟔𝟕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为最短前缀的最大串</a:t>
                    </a:r>
                  </a:p>
                </p:txBody>
              </p:sp>
            </mc:Choice>
            <mc:Fallback xmlns=""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69035F73-85D2-4892-BE7E-F418313068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48" y="3592162"/>
                    <a:ext cx="2277453" cy="78925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41" t="-775" r="-535" b="-131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A3EB9AB-0608-415B-BF15-A5E33CEFBF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140" y="3592162"/>
                    <a:ext cx="1938435" cy="78829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后面恰好大于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的数字</a:t>
                    </a:r>
                  </a:p>
                </p:txBody>
              </p:sp>
            </mc:Choice>
            <mc:Fallback xmlns="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0A3EB9AB-0608-415B-BF15-A5E33CEFBF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3140" y="3592162"/>
                    <a:ext cx="1938435" cy="7882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59" t="-775" b="-131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DF76B3D-66A9-4C2C-B91E-AD902E58206B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483" y="3592162"/>
                    <a:ext cx="1655924" cy="788293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覆盖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的串是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𝟏𝟐𝟑𝟒𝟓𝟔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𝟖𝟕</m:t>
                        </m:r>
                      </m:oMath>
                    </a14:m>
                    <a:endParaRPr lang="zh-CN" altLang="en-US" sz="2000" b="1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8DF76B3D-66A9-4C2C-B91E-AD902E5820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483" y="3592162"/>
                    <a:ext cx="1655924" cy="7882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059" t="-775" r="-18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箭头: 右 13">
                <a:extLst>
                  <a:ext uri="{FF2B5EF4-FFF2-40B4-BE49-F238E27FC236}">
                    <a16:creationId xmlns:a16="http://schemas.microsoft.com/office/drawing/2014/main" id="{0E4D7CFE-01D4-49E4-9366-9F0726585EB3}"/>
                  </a:ext>
                </a:extLst>
              </p:cNvPr>
              <p:cNvSpPr/>
              <p:nvPr/>
            </p:nvSpPr>
            <p:spPr>
              <a:xfrm>
                <a:off x="2576320" y="3953533"/>
                <a:ext cx="790428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箭头: 右 14">
                <a:extLst>
                  <a:ext uri="{FF2B5EF4-FFF2-40B4-BE49-F238E27FC236}">
                    <a16:creationId xmlns:a16="http://schemas.microsoft.com/office/drawing/2014/main" id="{86ED1196-2518-4718-923E-B82EFC595663}"/>
                  </a:ext>
                </a:extLst>
              </p:cNvPr>
              <p:cNvSpPr/>
              <p:nvPr/>
            </p:nvSpPr>
            <p:spPr>
              <a:xfrm>
                <a:off x="5644201" y="3953533"/>
                <a:ext cx="1048939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箭头: 右 15">
                <a:extLst>
                  <a:ext uri="{FF2B5EF4-FFF2-40B4-BE49-F238E27FC236}">
                    <a16:creationId xmlns:a16="http://schemas.microsoft.com/office/drawing/2014/main" id="{A72B3741-00E3-4761-B776-D19C23B9897E}"/>
                  </a:ext>
                </a:extLst>
              </p:cNvPr>
              <p:cNvSpPr/>
              <p:nvPr/>
            </p:nvSpPr>
            <p:spPr>
              <a:xfrm>
                <a:off x="8631575" y="3930673"/>
                <a:ext cx="984105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001AED0-EBEC-4BE1-9B53-F46AA6FE7A2B}"/>
              </a:ext>
            </a:extLst>
          </p:cNvPr>
          <p:cNvGrpSpPr/>
          <p:nvPr/>
        </p:nvGrpSpPr>
        <p:grpSpPr>
          <a:xfrm>
            <a:off x="724721" y="4328747"/>
            <a:ext cx="10742555" cy="912350"/>
            <a:chOff x="598636" y="3532610"/>
            <a:chExt cx="10742555" cy="91235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1DFACD7-D22D-466E-9A60-FD7D575DDA56}"/>
                </a:ext>
              </a:extLst>
            </p:cNvPr>
            <p:cNvSpPr/>
            <p:nvPr/>
          </p:nvSpPr>
          <p:spPr>
            <a:xfrm>
              <a:off x="598636" y="3532610"/>
              <a:ext cx="10742555" cy="91235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E4C94CD9-3628-43FA-B6AE-17E89B35FCA4}"/>
                </a:ext>
              </a:extLst>
            </p:cNvPr>
            <p:cNvGrpSpPr/>
            <p:nvPr/>
          </p:nvGrpSpPr>
          <p:grpSpPr>
            <a:xfrm>
              <a:off x="673548" y="3592162"/>
              <a:ext cx="10601859" cy="789255"/>
              <a:chOff x="673548" y="3592162"/>
              <a:chExt cx="10601859" cy="789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DE338E3-FECC-44DD-8D51-555B3BF83DE4}"/>
                      </a:ext>
                    </a:extLst>
                  </p:cNvPr>
                  <p:cNvSpPr txBox="1"/>
                  <p:nvPr/>
                </p:nvSpPr>
                <p:spPr>
                  <a:xfrm>
                    <a:off x="673548" y="3771699"/>
                    <a:ext cx="1902772" cy="42922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𝟔𝟑𝟐𝟖𝟓𝟕𝟒𝟏</m:t>
                        </m:r>
                      </m:oMath>
                    </a14:m>
                    <a:r>
                      <a:rPr lang="en-US" altLang="zh-CN" sz="2000" b="1">
                        <a:solidFill>
                          <a:srgbClr val="002060"/>
                        </a:solidFill>
                      </a:rPr>
                      <a:t> </a:t>
                    </a:r>
                    <a:endParaRPr lang="zh-CN" altLang="en-US" sz="2000" b="1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0DE338E3-FECC-44DD-8D51-555B3BF83D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548" y="3771699"/>
                    <a:ext cx="1902772" cy="429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04140889-4819-4D2E-8734-EFF85B92466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6748" y="3592162"/>
                    <a:ext cx="2277453" cy="789255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是以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𝟔𝟑𝟐𝟖𝟓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为最短前缀的最大串</a:t>
                    </a:r>
                  </a:p>
                </p:txBody>
              </p:sp>
            </mc:Choice>
            <mc:Fallback xmlns="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04140889-4819-4D2E-8734-EFF85B9246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48" y="3592162"/>
                    <a:ext cx="2277453" cy="78925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41" t="-775" b="-131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773C69E-8460-42AA-A607-38F2AAE2E6D6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140" y="3592162"/>
                    <a:ext cx="1938435" cy="78829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后面恰好大于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的数字</a:t>
                    </a:r>
                  </a:p>
                </p:txBody>
              </p:sp>
            </mc:Choice>
            <mc:Fallback xmlns="">
              <p:sp>
                <p:nvSpPr>
                  <p:cNvPr id="26" name="文本框 25">
                    <a:extLst>
                      <a:ext uri="{FF2B5EF4-FFF2-40B4-BE49-F238E27FC236}">
                        <a16:creationId xmlns:a16="http://schemas.microsoft.com/office/drawing/2014/main" id="{C773C69E-8460-42AA-A607-38F2AAE2E6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3140" y="3592162"/>
                    <a:ext cx="1938435" cy="78829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59" t="-775" b="-131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7C2A8E30-A4BF-49B7-961E-2533DBE18482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483" y="3592162"/>
                    <a:ext cx="1655924" cy="788293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覆盖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的串是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𝟔𝟑𝟐𝟖𝟕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𝟏𝟒𝟓</m:t>
                        </m:r>
                      </m:oMath>
                    </a14:m>
                    <a:endParaRPr lang="zh-CN" altLang="en-US" sz="2000" b="1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文本框 26">
                    <a:extLst>
                      <a:ext uri="{FF2B5EF4-FFF2-40B4-BE49-F238E27FC236}">
                        <a16:creationId xmlns:a16="http://schemas.microsoft.com/office/drawing/2014/main" id="{7C2A8E30-A4BF-49B7-961E-2533DBE184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483" y="3592162"/>
                    <a:ext cx="1655924" cy="78829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059" t="-775" r="-18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箭头: 右 27">
                <a:extLst>
                  <a:ext uri="{FF2B5EF4-FFF2-40B4-BE49-F238E27FC236}">
                    <a16:creationId xmlns:a16="http://schemas.microsoft.com/office/drawing/2014/main" id="{7601DF45-0603-4BAE-9AC4-37C41E72BCB7}"/>
                  </a:ext>
                </a:extLst>
              </p:cNvPr>
              <p:cNvSpPr/>
              <p:nvPr/>
            </p:nvSpPr>
            <p:spPr>
              <a:xfrm>
                <a:off x="2576320" y="3953533"/>
                <a:ext cx="790428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箭头: 右 28">
                <a:extLst>
                  <a:ext uri="{FF2B5EF4-FFF2-40B4-BE49-F238E27FC236}">
                    <a16:creationId xmlns:a16="http://schemas.microsoft.com/office/drawing/2014/main" id="{5AE4C68B-1D3E-4C24-A885-A043C6C92A1E}"/>
                  </a:ext>
                </a:extLst>
              </p:cNvPr>
              <p:cNvSpPr/>
              <p:nvPr/>
            </p:nvSpPr>
            <p:spPr>
              <a:xfrm>
                <a:off x="5644201" y="3953533"/>
                <a:ext cx="1048939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箭头: 右 29">
                <a:extLst>
                  <a:ext uri="{FF2B5EF4-FFF2-40B4-BE49-F238E27FC236}">
                    <a16:creationId xmlns:a16="http://schemas.microsoft.com/office/drawing/2014/main" id="{34A32A1A-46F4-4DD2-A208-DB90F47C6C9F}"/>
                  </a:ext>
                </a:extLst>
              </p:cNvPr>
              <p:cNvSpPr/>
              <p:nvPr/>
            </p:nvSpPr>
            <p:spPr>
              <a:xfrm>
                <a:off x="8631575" y="3930673"/>
                <a:ext cx="984105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C10B472D-0BFF-42FE-A6BB-4BC42CFF6B4B}"/>
              </a:ext>
            </a:extLst>
          </p:cNvPr>
          <p:cNvGrpSpPr/>
          <p:nvPr/>
        </p:nvGrpSpPr>
        <p:grpSpPr>
          <a:xfrm>
            <a:off x="724721" y="5400427"/>
            <a:ext cx="10742555" cy="912350"/>
            <a:chOff x="598636" y="3532610"/>
            <a:chExt cx="10742555" cy="912350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AEFDACF-BF4C-47EA-BF98-DFA1FCA6CD88}"/>
                </a:ext>
              </a:extLst>
            </p:cNvPr>
            <p:cNvSpPr/>
            <p:nvPr/>
          </p:nvSpPr>
          <p:spPr>
            <a:xfrm>
              <a:off x="598636" y="3532610"/>
              <a:ext cx="10742555" cy="91235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1C38BD8D-4E8F-4DC1-B4C7-F9D9DDE9BA0C}"/>
                </a:ext>
              </a:extLst>
            </p:cNvPr>
            <p:cNvGrpSpPr/>
            <p:nvPr/>
          </p:nvGrpSpPr>
          <p:grpSpPr>
            <a:xfrm>
              <a:off x="673548" y="3592162"/>
              <a:ext cx="10601859" cy="789255"/>
              <a:chOff x="673548" y="3592162"/>
              <a:chExt cx="10601859" cy="789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2948A6A-EEC7-4B27-85CE-14ACD09731E0}"/>
                      </a:ext>
                    </a:extLst>
                  </p:cNvPr>
                  <p:cNvSpPr txBox="1"/>
                  <p:nvPr/>
                </p:nvSpPr>
                <p:spPr>
                  <a:xfrm>
                    <a:off x="673548" y="3771699"/>
                    <a:ext cx="1902772" cy="42922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𝟒𝟐𝟖𝟕𝟔𝟓𝟑𝟏</m:t>
                        </m:r>
                      </m:oMath>
                    </a14:m>
                    <a:r>
                      <a:rPr lang="en-US" altLang="zh-CN" sz="2000" b="1">
                        <a:solidFill>
                          <a:srgbClr val="002060"/>
                        </a:solidFill>
                      </a:rPr>
                      <a:t> </a:t>
                    </a:r>
                    <a:endParaRPr lang="zh-CN" altLang="en-US" sz="2000" b="1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72948A6A-EEC7-4B27-85CE-14ACD09731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548" y="3771699"/>
                    <a:ext cx="1902772" cy="429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4A80E599-B421-40B3-A730-3F6812E395AD}"/>
                      </a:ext>
                    </a:extLst>
                  </p:cNvPr>
                  <p:cNvSpPr txBox="1"/>
                  <p:nvPr/>
                </p:nvSpPr>
                <p:spPr>
                  <a:xfrm>
                    <a:off x="3366748" y="3592162"/>
                    <a:ext cx="2277453" cy="789255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是以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𝟒𝟐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为最短前缀的最大串</a:t>
                    </a:r>
                  </a:p>
                </p:txBody>
              </p:sp>
            </mc:Choice>
            <mc:Fallback xmlns="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4A80E599-B421-40B3-A730-3F6812E39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48" y="3592162"/>
                    <a:ext cx="2277453" cy="78925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941" t="-775" b="-131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E08B351A-23FD-408F-B197-093EE190DCA5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140" y="3592162"/>
                    <a:ext cx="1938435" cy="78829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后面恰好大于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的数字</a:t>
                    </a: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E08B351A-23FD-408F-B197-093EE190DC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3140" y="3592162"/>
                    <a:ext cx="1938435" cy="78829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459" t="-775" b="-131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E733F02E-D93D-4223-A76A-64C6E28BB5D7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483" y="3592162"/>
                    <a:ext cx="1655924" cy="788293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覆盖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的串是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𝟒𝟑𝟏𝟐𝟓𝟔𝟕𝟖</m:t>
                        </m:r>
                      </m:oMath>
                    </a14:m>
                    <a:endParaRPr lang="zh-CN" altLang="en-US" sz="2000" b="1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E733F02E-D93D-4223-A76A-64C6E28BB5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483" y="3592162"/>
                    <a:ext cx="1655924" cy="7882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059" t="-775" r="-18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箭头: 右 37">
                <a:extLst>
                  <a:ext uri="{FF2B5EF4-FFF2-40B4-BE49-F238E27FC236}">
                    <a16:creationId xmlns:a16="http://schemas.microsoft.com/office/drawing/2014/main" id="{D4848F2E-F4E0-4F75-820F-3BB0D8DA495B}"/>
                  </a:ext>
                </a:extLst>
              </p:cNvPr>
              <p:cNvSpPr/>
              <p:nvPr/>
            </p:nvSpPr>
            <p:spPr>
              <a:xfrm>
                <a:off x="2576320" y="3953533"/>
                <a:ext cx="790428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箭头: 右 38">
                <a:extLst>
                  <a:ext uri="{FF2B5EF4-FFF2-40B4-BE49-F238E27FC236}">
                    <a16:creationId xmlns:a16="http://schemas.microsoft.com/office/drawing/2014/main" id="{2792E880-B5AB-481A-AFCB-A5D2E4D18582}"/>
                  </a:ext>
                </a:extLst>
              </p:cNvPr>
              <p:cNvSpPr/>
              <p:nvPr/>
            </p:nvSpPr>
            <p:spPr>
              <a:xfrm>
                <a:off x="5644201" y="3953533"/>
                <a:ext cx="1048939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箭头: 右 39">
                <a:extLst>
                  <a:ext uri="{FF2B5EF4-FFF2-40B4-BE49-F238E27FC236}">
                    <a16:creationId xmlns:a16="http://schemas.microsoft.com/office/drawing/2014/main" id="{00C8966E-C9E5-4711-9E96-55D226F24178}"/>
                  </a:ext>
                </a:extLst>
              </p:cNvPr>
              <p:cNvSpPr/>
              <p:nvPr/>
            </p:nvSpPr>
            <p:spPr>
              <a:xfrm>
                <a:off x="8631575" y="3930673"/>
                <a:ext cx="984105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5ED744D-C421-4EF3-96D2-D0EFB0AF304E}"/>
                  </a:ext>
                </a:extLst>
              </p:cNvPr>
              <p:cNvSpPr txBox="1"/>
              <p:nvPr/>
            </p:nvSpPr>
            <p:spPr>
              <a:xfrm>
                <a:off x="2804321" y="3388608"/>
                <a:ext cx="5865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5ED744D-C421-4EF3-96D2-D0EFB0AF3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321" y="3388608"/>
                <a:ext cx="586595" cy="307777"/>
              </a:xfrm>
              <a:prstGeom prst="rect">
                <a:avLst/>
              </a:prstGeom>
              <a:blipFill>
                <a:blip r:embed="rId17"/>
                <a:stretch>
                  <a:fillRect l="-14583" r="-1458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9843DD-FD80-4929-A078-7C1A87CFA4D9}"/>
                  </a:ext>
                </a:extLst>
              </p:cNvPr>
              <p:cNvSpPr txBox="1"/>
              <p:nvPr/>
            </p:nvSpPr>
            <p:spPr>
              <a:xfrm>
                <a:off x="5985077" y="3388608"/>
                <a:ext cx="5865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69843DD-FD80-4929-A078-7C1A87CFA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77" y="3388608"/>
                <a:ext cx="586595" cy="307777"/>
              </a:xfrm>
              <a:prstGeom prst="rect">
                <a:avLst/>
              </a:prstGeom>
              <a:blipFill>
                <a:blip r:embed="rId18"/>
                <a:stretch>
                  <a:fillRect l="-20833" r="-14583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3BCE3E5-66D0-4D0A-B7DE-862D12BD31F2}"/>
                  </a:ext>
                </a:extLst>
              </p:cNvPr>
              <p:cNvSpPr txBox="1"/>
              <p:nvPr/>
            </p:nvSpPr>
            <p:spPr>
              <a:xfrm>
                <a:off x="2801837" y="4436451"/>
                <a:ext cx="5865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3BCE3E5-66D0-4D0A-B7DE-862D12BD3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37" y="4436451"/>
                <a:ext cx="586595" cy="307777"/>
              </a:xfrm>
              <a:prstGeom prst="rect">
                <a:avLst/>
              </a:prstGeom>
              <a:blipFill>
                <a:blip r:embed="rId19"/>
                <a:stretch>
                  <a:fillRect l="-14583" r="-1458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AD8EFA6-C514-45C8-8E6F-BF5EB42912BE}"/>
                  </a:ext>
                </a:extLst>
              </p:cNvPr>
              <p:cNvSpPr txBox="1"/>
              <p:nvPr/>
            </p:nvSpPr>
            <p:spPr>
              <a:xfrm>
                <a:off x="2801837" y="5503947"/>
                <a:ext cx="5865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5AD8EFA6-C514-45C8-8E6F-BF5EB429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37" y="5503947"/>
                <a:ext cx="586595" cy="307777"/>
              </a:xfrm>
              <a:prstGeom prst="rect">
                <a:avLst/>
              </a:prstGeom>
              <a:blipFill>
                <a:blip r:embed="rId20"/>
                <a:stretch>
                  <a:fillRect l="-14583" r="-1354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298771B-703C-4E8B-B445-C67852FC36D7}"/>
                  </a:ext>
                </a:extLst>
              </p:cNvPr>
              <p:cNvSpPr txBox="1"/>
              <p:nvPr/>
            </p:nvSpPr>
            <p:spPr>
              <a:xfrm>
                <a:off x="5985077" y="4436450"/>
                <a:ext cx="5865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F298771B-703C-4E8B-B445-C67852FC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77" y="4436450"/>
                <a:ext cx="586595" cy="307777"/>
              </a:xfrm>
              <a:prstGeom prst="rect">
                <a:avLst/>
              </a:prstGeom>
              <a:blipFill>
                <a:blip r:embed="rId21"/>
                <a:stretch>
                  <a:fillRect l="-20833" r="-14583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8506FB9-C99E-4B1C-AF83-C8A018840BF9}"/>
                  </a:ext>
                </a:extLst>
              </p:cNvPr>
              <p:cNvSpPr txBox="1"/>
              <p:nvPr/>
            </p:nvSpPr>
            <p:spPr>
              <a:xfrm>
                <a:off x="5985077" y="5503946"/>
                <a:ext cx="5865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8506FB9-C99E-4B1C-AF83-C8A018840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77" y="5503946"/>
                <a:ext cx="586595" cy="307777"/>
              </a:xfrm>
              <a:prstGeom prst="rect">
                <a:avLst/>
              </a:prstGeom>
              <a:blipFill>
                <a:blip r:embed="rId22"/>
                <a:stretch>
                  <a:fillRect l="-20833" r="-14583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923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允许重复的排列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允许重复的排列与组合的含义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64D706-A4EE-41DC-88BA-93CF3D10A296}"/>
              </a:ext>
            </a:extLst>
          </p:cNvPr>
          <p:cNvSpPr txBox="1"/>
          <p:nvPr/>
        </p:nvSpPr>
        <p:spPr>
          <a:xfrm>
            <a:off x="1436914" y="1341453"/>
            <a:ext cx="9181323" cy="224676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b="1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允许重复的排列与组合是指用于排列的元素或者选取的元素</a:t>
            </a:r>
            <a:r>
              <a:rPr lang="zh-CN" altLang="en-US" sz="2000" b="1">
                <a:solidFill>
                  <a:srgbClr val="C00000"/>
                </a:solidFill>
                <a:latin typeface="+mn-ea"/>
              </a:rPr>
              <a:t>可以重复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没有限制的三位数包括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110, 202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等，是允许重复数字的排列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各位数字不同的三位数是不允许重复的排列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从</a:t>
            </a:r>
            <a:r>
              <a:rPr lang="zh-CN" altLang="en-US" sz="2000" b="1">
                <a:solidFill>
                  <a:srgbClr val="C00000"/>
                </a:solidFill>
              </a:rPr>
              <a:t>三种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水果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每种水果有若干个不可区别的水果</a:t>
            </a:r>
            <a:r>
              <a:rPr lang="en-US" altLang="zh-CN" sz="2000" b="1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zh-CN" altLang="en-US" sz="2000" b="1">
                <a:solidFill>
                  <a:schemeClr val="accent6">
                    <a:lumMod val="50000"/>
                  </a:schemeClr>
                </a:solidFill>
              </a:rPr>
              <a:t>选两个水果是允许重复的组合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例如可选取一个苹果一个梨子，或者两个苹果等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F9A2AE-118F-4DFE-B87D-F72EEA2A6C9B}"/>
                  </a:ext>
                </a:extLst>
              </p:cNvPr>
              <p:cNvSpPr txBox="1"/>
              <p:nvPr/>
            </p:nvSpPr>
            <p:spPr>
              <a:xfrm>
                <a:off x="1572879" y="4054747"/>
                <a:ext cx="8909391" cy="17543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因为允许重复，所以下面不说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个物体，而说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类或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种物体</a:t>
                </a:r>
                <a:endParaRPr lang="zh-CN" altLang="en-US" sz="2000" b="1">
                  <a:solidFill>
                    <a:srgbClr val="002060"/>
                  </a:solidFill>
                  <a:latin typeface="+mn-ea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每类物体的个数构成排列或组合时允许的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重复度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简单的情况是每类物体都有无穷多个，或者说</a:t>
                </a:r>
                <a:r>
                  <a:rPr lang="zh-CN" altLang="en-US" sz="2000" b="1">
                    <a:solidFill>
                      <a:srgbClr val="0000FF"/>
                    </a:solidFill>
                    <a:latin typeface="+mn-ea"/>
                  </a:rPr>
                  <a:t>大于任何情况下所需数量</a:t>
                </a:r>
                <a:endParaRPr lang="zh-CN" altLang="en-US" sz="2400" b="1">
                  <a:solidFill>
                    <a:srgbClr val="0000FF"/>
                  </a:solidFill>
                  <a:latin typeface="+mn-ea"/>
                </a:endParaRPr>
              </a:p>
              <a:p>
                <a:pPr marL="1257300" lvl="2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例如，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类物体允许重复地取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个进行排列假定每类物体数都大于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4F9A2AE-118F-4DFE-B87D-F72EEA2A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2879" y="4054747"/>
                <a:ext cx="8909391" cy="1754326"/>
              </a:xfrm>
              <a:prstGeom prst="rect">
                <a:avLst/>
              </a:prstGeom>
              <a:blipFill>
                <a:blip r:embed="rId2"/>
                <a:stretch>
                  <a:fillRect l="-616" t="-2778" r="-342" b="-3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基于全排列覆盖关系的全排列生成算法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7AB878-0E2D-4F8B-B944-17E25C91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88" y="1179685"/>
            <a:ext cx="10843424" cy="3618592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D4393D54-437E-43DE-81E3-D6EAC2EC109B}"/>
              </a:ext>
            </a:extLst>
          </p:cNvPr>
          <p:cNvGrpSpPr/>
          <p:nvPr/>
        </p:nvGrpSpPr>
        <p:grpSpPr>
          <a:xfrm>
            <a:off x="724722" y="5228549"/>
            <a:ext cx="10742555" cy="912350"/>
            <a:chOff x="598636" y="3532610"/>
            <a:chExt cx="10742555" cy="912350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BDDE0B4-A940-4C68-A76C-977D94CC287F}"/>
                </a:ext>
              </a:extLst>
            </p:cNvPr>
            <p:cNvSpPr/>
            <p:nvPr/>
          </p:nvSpPr>
          <p:spPr>
            <a:xfrm>
              <a:off x="598636" y="3532610"/>
              <a:ext cx="10742555" cy="912350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055072D-6FE5-476C-8F30-10E696B5C9BF}"/>
                </a:ext>
              </a:extLst>
            </p:cNvPr>
            <p:cNvGrpSpPr/>
            <p:nvPr/>
          </p:nvGrpSpPr>
          <p:grpSpPr>
            <a:xfrm>
              <a:off x="673548" y="3592162"/>
              <a:ext cx="10601859" cy="789255"/>
              <a:chOff x="673548" y="3592162"/>
              <a:chExt cx="10601859" cy="789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97FF1507-113F-48EA-A1C2-165405398E27}"/>
                      </a:ext>
                    </a:extLst>
                  </p:cNvPr>
                  <p:cNvSpPr txBox="1"/>
                  <p:nvPr/>
                </p:nvSpPr>
                <p:spPr>
                  <a:xfrm>
                    <a:off x="673548" y="3771699"/>
                    <a:ext cx="1902772" cy="42922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𝟒𝟐𝟖𝟕𝟔𝟓𝟑𝟏</m:t>
                        </m:r>
                      </m:oMath>
                    </a14:m>
                    <a:r>
                      <a:rPr lang="en-US" altLang="zh-CN" sz="2000" b="1">
                        <a:solidFill>
                          <a:srgbClr val="002060"/>
                        </a:solidFill>
                      </a:rPr>
                      <a:t> </a:t>
                    </a:r>
                    <a:endParaRPr lang="zh-CN" altLang="en-US" sz="2000" b="1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97FF1507-113F-48EA-A1C2-165405398E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548" y="3771699"/>
                    <a:ext cx="1902772" cy="429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515B6F0C-2C5D-4ABE-A6E0-411010F73B81}"/>
                      </a:ext>
                    </a:extLst>
                  </p:cNvPr>
                  <p:cNvSpPr txBox="1"/>
                  <p:nvPr/>
                </p:nvSpPr>
                <p:spPr>
                  <a:xfrm>
                    <a:off x="3366748" y="3592162"/>
                    <a:ext cx="2277453" cy="789255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是以</a:t>
                    </a:r>
                    <a14:m>
                      <m:oMath xmlns:m="http://schemas.openxmlformats.org/officeDocument/2006/math"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𝟒𝟐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为最短前缀的最大串</a:t>
                    </a:r>
                  </a:p>
                </p:txBody>
              </p:sp>
            </mc:Choice>
            <mc:Fallback xmlns=""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515B6F0C-2C5D-4ABE-A6E0-411010F73B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6748" y="3592162"/>
                    <a:ext cx="2277453" cy="78925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b="-123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B89CDD92-4406-43B1-84FB-340939099E89}"/>
                      </a:ext>
                    </a:extLst>
                  </p:cNvPr>
                  <p:cNvSpPr txBox="1"/>
                  <p:nvPr/>
                </p:nvSpPr>
                <p:spPr>
                  <a:xfrm>
                    <a:off x="6693140" y="3592162"/>
                    <a:ext cx="1938435" cy="788293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后面恰好大于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的数字</a:t>
                    </a:r>
                  </a:p>
                </p:txBody>
              </p:sp>
            </mc:Choice>
            <mc:Fallback xmlns="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B89CDD92-4406-43B1-84FB-340939099E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93140" y="3592162"/>
                    <a:ext cx="1938435" cy="78829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459" b="-1230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BC0EE8E8-B56C-422E-9CF3-709789E6B672}"/>
                      </a:ext>
                    </a:extLst>
                  </p:cNvPr>
                  <p:cNvSpPr txBox="1"/>
                  <p:nvPr/>
                </p:nvSpPr>
                <p:spPr>
                  <a:xfrm>
                    <a:off x="9619483" y="3592162"/>
                    <a:ext cx="1655924" cy="788293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ts val="2800"/>
                      </a:lnSpc>
                    </a:pPr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覆盖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a14:m>
                    <a:r>
                      <a:rPr lang="zh-CN" altLang="en-US" sz="2000" b="1">
                        <a:solidFill>
                          <a:srgbClr val="002060"/>
                        </a:solidFill>
                      </a:rPr>
                      <a:t>的串是</a:t>
                    </a:r>
                    <a14:m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𝟒𝟑𝟏𝟐𝟓𝟔𝟕𝟖</m:t>
                        </m:r>
                      </m:oMath>
                    </a14:m>
                    <a:endParaRPr lang="zh-CN" altLang="en-US" sz="2000" b="1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BC0EE8E8-B56C-422E-9CF3-709789E6B6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19483" y="3592162"/>
                    <a:ext cx="1655924" cy="78829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059" r="-184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箭头: 右 18">
                <a:extLst>
                  <a:ext uri="{FF2B5EF4-FFF2-40B4-BE49-F238E27FC236}">
                    <a16:creationId xmlns:a16="http://schemas.microsoft.com/office/drawing/2014/main" id="{2BCBAF4A-6626-4D92-888D-146E328F94EE}"/>
                  </a:ext>
                </a:extLst>
              </p:cNvPr>
              <p:cNvSpPr/>
              <p:nvPr/>
            </p:nvSpPr>
            <p:spPr>
              <a:xfrm>
                <a:off x="2576320" y="3953533"/>
                <a:ext cx="790428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箭头: 右 19">
                <a:extLst>
                  <a:ext uri="{FF2B5EF4-FFF2-40B4-BE49-F238E27FC236}">
                    <a16:creationId xmlns:a16="http://schemas.microsoft.com/office/drawing/2014/main" id="{124DF99A-A857-4404-956B-9129AEF42ACF}"/>
                  </a:ext>
                </a:extLst>
              </p:cNvPr>
              <p:cNvSpPr/>
              <p:nvPr/>
            </p:nvSpPr>
            <p:spPr>
              <a:xfrm>
                <a:off x="5644201" y="3953533"/>
                <a:ext cx="1048939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箭头: 右 20">
                <a:extLst>
                  <a:ext uri="{FF2B5EF4-FFF2-40B4-BE49-F238E27FC236}">
                    <a16:creationId xmlns:a16="http://schemas.microsoft.com/office/drawing/2014/main" id="{FD82726C-9A59-4853-9AB8-D00361CC49B2}"/>
                  </a:ext>
                </a:extLst>
              </p:cNvPr>
              <p:cNvSpPr/>
              <p:nvPr/>
            </p:nvSpPr>
            <p:spPr>
              <a:xfrm>
                <a:off x="8631575" y="3930673"/>
                <a:ext cx="984105" cy="4571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76AB5E4-5B5C-4CBB-91A1-761CE1B4155B}"/>
                  </a:ext>
                </a:extLst>
              </p:cNvPr>
              <p:cNvSpPr txBox="1"/>
              <p:nvPr/>
            </p:nvSpPr>
            <p:spPr>
              <a:xfrm>
                <a:off x="2801838" y="5332069"/>
                <a:ext cx="5865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76AB5E4-5B5C-4CBB-91A1-761CE1B41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838" y="5332069"/>
                <a:ext cx="586595" cy="307777"/>
              </a:xfrm>
              <a:prstGeom prst="rect">
                <a:avLst/>
              </a:prstGeom>
              <a:blipFill>
                <a:blip r:embed="rId7"/>
                <a:stretch>
                  <a:fillRect l="-14583" r="-1354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98531CB-161B-4DB3-8AEB-BACD27D0CBB1}"/>
                  </a:ext>
                </a:extLst>
              </p:cNvPr>
              <p:cNvSpPr txBox="1"/>
              <p:nvPr/>
            </p:nvSpPr>
            <p:spPr>
              <a:xfrm>
                <a:off x="5985078" y="5332068"/>
                <a:ext cx="586595" cy="30777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98531CB-161B-4DB3-8AEB-BACD27D0C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078" y="5332068"/>
                <a:ext cx="586595" cy="307777"/>
              </a:xfrm>
              <a:prstGeom prst="rect">
                <a:avLst/>
              </a:prstGeom>
              <a:blipFill>
                <a:blip r:embed="rId8"/>
                <a:stretch>
                  <a:fillRect l="-20833" r="-14583" b="-3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8E276EA-5A04-4FDA-BE76-CF48EE526950}"/>
                  </a:ext>
                </a:extLst>
              </p:cNvPr>
              <p:cNvSpPr txBox="1"/>
              <p:nvPr/>
            </p:nvSpPr>
            <p:spPr>
              <a:xfrm>
                <a:off x="1428421" y="4874459"/>
                <a:ext cx="312110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算法第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1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行的循环确定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的值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8E276EA-5A04-4FDA-BE76-CF48EE526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421" y="4874459"/>
                <a:ext cx="3121103" cy="369332"/>
              </a:xfrm>
              <a:prstGeom prst="rect">
                <a:avLst/>
              </a:prstGeom>
              <a:blipFill>
                <a:blip r:embed="rId9"/>
                <a:stretch>
                  <a:fillRect l="-15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898303-665B-42CE-83E0-43076D5C7CFC}"/>
                  </a:ext>
                </a:extLst>
              </p:cNvPr>
              <p:cNvSpPr txBox="1"/>
              <p:nvPr/>
            </p:nvSpPr>
            <p:spPr>
              <a:xfrm>
                <a:off x="4822448" y="4881214"/>
                <a:ext cx="312110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算法第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2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行的循环确定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的值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898303-665B-42CE-83E0-43076D5C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448" y="4881214"/>
                <a:ext cx="3121103" cy="369332"/>
              </a:xfrm>
              <a:prstGeom prst="rect">
                <a:avLst/>
              </a:prstGeom>
              <a:blipFill>
                <a:blip r:embed="rId10"/>
                <a:stretch>
                  <a:fillRect l="-15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26FF54-E9E1-49AE-B636-E89A2B498C1E}"/>
                  </a:ext>
                </a:extLst>
              </p:cNvPr>
              <p:cNvSpPr txBox="1"/>
              <p:nvPr/>
            </p:nvSpPr>
            <p:spPr>
              <a:xfrm>
                <a:off x="8216475" y="4873583"/>
                <a:ext cx="3333258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算法第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3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到第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7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行得到覆盖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的串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C26FF54-E9E1-49AE-B636-E89A2B498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475" y="4873583"/>
                <a:ext cx="3333258" cy="369332"/>
              </a:xfrm>
              <a:prstGeom prst="rect">
                <a:avLst/>
              </a:prstGeom>
              <a:blipFill>
                <a:blip r:embed="rId11"/>
                <a:stretch>
                  <a:fillRect l="-1645" t="-8197" r="-1463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673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全排列覆盖的练习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8D8CFB-624A-40C2-BFA5-0CE5F91FB0B8}"/>
                  </a:ext>
                </a:extLst>
              </p:cNvPr>
              <p:cNvSpPr txBox="1"/>
              <p:nvPr/>
            </p:nvSpPr>
            <p:spPr>
              <a:xfrm>
                <a:off x="1486721" y="1500811"/>
                <a:ext cx="5617970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m:rPr>
                        <m:lit/>
                      </m:rP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8D8CFB-624A-40C2-BFA5-0CE5F91F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21" y="1500811"/>
                <a:ext cx="5617970" cy="523220"/>
              </a:xfrm>
              <a:prstGeom prst="rect">
                <a:avLst/>
              </a:prstGeom>
              <a:blipFill>
                <a:blip r:embed="rId2"/>
                <a:stretch>
                  <a:fillRect l="-2280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E4BF9491-60DD-4763-A54A-2AF4C26652A1}"/>
              </a:ext>
            </a:extLst>
          </p:cNvPr>
          <p:cNvGrpSpPr/>
          <p:nvPr/>
        </p:nvGrpSpPr>
        <p:grpSpPr>
          <a:xfrm>
            <a:off x="1486720" y="2271725"/>
            <a:ext cx="8979541" cy="1623862"/>
            <a:chOff x="1486720" y="2271725"/>
            <a:chExt cx="8979541" cy="16238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9DE15F5-37D7-4EC4-A906-EB27784854BB}"/>
                    </a:ext>
                  </a:extLst>
                </p:cNvPr>
                <p:cNvSpPr txBox="1"/>
                <p:nvPr/>
              </p:nvSpPr>
              <p:spPr>
                <a:xfrm>
                  <a:off x="1486720" y="2285916"/>
                  <a:ext cx="8979541" cy="160967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2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全排列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𝟒𝟑𝟏𝟔𝟖𝟕𝟓𝟐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是以    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𝟒𝟑𝟏𝟔</m:t>
                      </m:r>
                    </m:oMath>
                  </a14:m>
                  <a:r>
                    <a:rPr lang="en-US" altLang="zh-CN" sz="2400" b="1">
                      <a:solidFill>
                        <a:srgbClr val="C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r>
                    <a:rPr lang="en-US" altLang="zh-CN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 </a:t>
                  </a: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为最短前缀的最大串</a:t>
                  </a:r>
                </a:p>
                <a:p>
                  <a:pPr marL="342900" indent="-342900">
                    <a:lnSpc>
                      <a:spcPts val="32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覆盖它的是串以   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𝟒𝟑𝟏𝟕</m:t>
                      </m:r>
                    </m:oMath>
                  </a14:m>
                  <a:r>
                    <a:rPr lang="en-US" altLang="zh-CN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   </a:t>
                  </a: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开头，剩下的数字以递增顺序排列，</a:t>
                  </a:r>
                  <a:endParaRPr lang="en-US" altLang="zh-CN" sz="2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lvl="1">
                    <a:lnSpc>
                      <a:spcPts val="32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即   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𝟒𝟑𝟏𝟕𝟐𝟓𝟔𝟖</m:t>
                      </m:r>
                    </m:oMath>
                  </a14:m>
                  <a:r>
                    <a:rPr lang="en-US" altLang="zh-CN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2400" b="1"/>
                    <a:t>   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69DE15F5-37D7-4EC4-A906-EB27784854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20" y="2285916"/>
                  <a:ext cx="8979541" cy="1609671"/>
                </a:xfrm>
                <a:prstGeom prst="rect">
                  <a:avLst/>
                </a:prstGeom>
                <a:blipFill>
                  <a:blip r:embed="rId3"/>
                  <a:stretch>
                    <a:fillRect l="-1086" t="-3788" r="-543" b="-7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E178352F-3A3C-4B11-8247-041E66F8898A}"/>
                </a:ext>
              </a:extLst>
            </p:cNvPr>
            <p:cNvCxnSpPr/>
            <p:nvPr/>
          </p:nvCxnSpPr>
          <p:spPr>
            <a:xfrm>
              <a:off x="4677255" y="2651102"/>
              <a:ext cx="1795908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47DE98D-9C5D-4E8E-86E4-50F6BBB4E7FA}"/>
                </a:ext>
              </a:extLst>
            </p:cNvPr>
            <p:cNvCxnSpPr>
              <a:cxnSpLocks/>
            </p:cNvCxnSpPr>
            <p:nvPr/>
          </p:nvCxnSpPr>
          <p:spPr>
            <a:xfrm>
              <a:off x="4150981" y="3236581"/>
              <a:ext cx="1276213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730D0624-0C61-417E-88AB-BCAC9B47BC07}"/>
                </a:ext>
              </a:extLst>
            </p:cNvPr>
            <p:cNvCxnSpPr>
              <a:cxnSpLocks/>
            </p:cNvCxnSpPr>
            <p:nvPr/>
          </p:nvCxnSpPr>
          <p:spPr>
            <a:xfrm>
              <a:off x="2394544" y="3823157"/>
              <a:ext cx="1980103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6FD9CC2-35D3-4007-8AD9-403E9BBA8C24}"/>
                </a:ext>
              </a:extLst>
            </p:cNvPr>
            <p:cNvSpPr txBox="1"/>
            <p:nvPr/>
          </p:nvSpPr>
          <p:spPr>
            <a:xfrm>
              <a:off x="4677255" y="2271725"/>
              <a:ext cx="1835379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(1)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E7AF6E7-5B61-4634-B7B3-43D2590BDE97}"/>
                </a:ext>
              </a:extLst>
            </p:cNvPr>
            <p:cNvSpPr txBox="1"/>
            <p:nvPr/>
          </p:nvSpPr>
          <p:spPr>
            <a:xfrm>
              <a:off x="2460327" y="3426414"/>
              <a:ext cx="1835379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(3)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B9DCF2-6CAB-46B5-9972-768DF22C61F9}"/>
                </a:ext>
              </a:extLst>
            </p:cNvPr>
            <p:cNvSpPr txBox="1"/>
            <p:nvPr/>
          </p:nvSpPr>
          <p:spPr>
            <a:xfrm>
              <a:off x="4165233" y="2844629"/>
              <a:ext cx="1261961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(2)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F70888F-1AF2-4114-AAE5-60497367AE0C}"/>
              </a:ext>
            </a:extLst>
          </p:cNvPr>
          <p:cNvGrpSpPr/>
          <p:nvPr/>
        </p:nvGrpSpPr>
        <p:grpSpPr>
          <a:xfrm>
            <a:off x="1486720" y="4157472"/>
            <a:ext cx="9124267" cy="1610826"/>
            <a:chOff x="1486720" y="4157472"/>
            <a:chExt cx="9124267" cy="1610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E5ADA13-6FB4-4952-B442-DA42396BB190}"/>
                    </a:ext>
                  </a:extLst>
                </p:cNvPr>
                <p:cNvSpPr txBox="1"/>
                <p:nvPr/>
              </p:nvSpPr>
              <p:spPr>
                <a:xfrm>
                  <a:off x="1486720" y="4157472"/>
                  <a:ext cx="9124267" cy="1610826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32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全排列</a:t>
                  </a:r>
                  <a14:m>
                    <m:oMath xmlns:m="http://schemas.openxmlformats.org/officeDocument/2006/math">
                      <m:r>
                        <a:rPr lang="en-US" altLang="zh-CN" sz="2400" b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𝟓𝟑𝟐𝟏𝟔𝟖𝟕𝟒</m:t>
                      </m:r>
                    </m:oMath>
                  </a14:m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是以   </a:t>
                  </a:r>
                  <a14:m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𝟓𝟑𝟐𝟏𝟔</m:t>
                      </m:r>
                    </m:oMath>
                  </a14:m>
                  <a:r>
                    <a:rPr lang="en-US" altLang="zh-CN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  </a:t>
                  </a:r>
                  <a:r>
                    <a:rPr lang="zh-CN" altLang="en-US" sz="24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为最短前缀的最大串</a:t>
                  </a:r>
                </a:p>
                <a:p>
                  <a:pPr marL="342900" indent="-342900">
                    <a:lnSpc>
                      <a:spcPts val="3200"/>
                    </a:lnSpc>
                    <a:spcBef>
                      <a:spcPts val="600"/>
                    </a:spcBef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覆盖它的是串以   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𝟓𝟑𝟐𝟏𝟕</m:t>
                      </m:r>
                    </m:oMath>
                  </a14:m>
                  <a:r>
                    <a:rPr lang="en-US" altLang="zh-CN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   </a:t>
                  </a: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开头，剩下的数字以递增顺序排列，</a:t>
                  </a:r>
                  <a:endParaRPr lang="en-US" altLang="zh-CN" sz="24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lvl="1">
                    <a:lnSpc>
                      <a:spcPts val="32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即   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𝟓𝟑𝟐𝟏𝟕𝟒𝟔𝟖</m:t>
                      </m:r>
                    </m:oMath>
                  </a14:m>
                  <a:r>
                    <a:rPr lang="en-US" altLang="zh-CN" sz="2400" b="1">
                      <a:solidFill>
                        <a:schemeClr val="accent6">
                          <a:lumMod val="50000"/>
                        </a:schemeClr>
                      </a:solidFill>
                    </a:rPr>
                    <a:t> </a:t>
                  </a:r>
                  <a:r>
                    <a:rPr lang="en-US" altLang="zh-CN" sz="2400" b="1"/>
                    <a:t>   </a:t>
                  </a: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4E5ADA13-6FB4-4952-B442-DA42396BB1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20" y="4157472"/>
                  <a:ext cx="9124267" cy="1610826"/>
                </a:xfrm>
                <a:prstGeom prst="rect">
                  <a:avLst/>
                </a:prstGeom>
                <a:blipFill>
                  <a:blip r:embed="rId4"/>
                  <a:stretch>
                    <a:fillRect l="-1069" t="-3788" r="-935" b="-79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E0BB5CC-AA27-42E8-9A50-2C3E8EC1405E}"/>
                </a:ext>
              </a:extLst>
            </p:cNvPr>
            <p:cNvCxnSpPr>
              <a:cxnSpLocks/>
            </p:cNvCxnSpPr>
            <p:nvPr/>
          </p:nvCxnSpPr>
          <p:spPr>
            <a:xfrm>
              <a:off x="4677255" y="4559940"/>
              <a:ext cx="1907741" cy="0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CDFFE16-5A82-4F07-8A6C-8B6C71CF97F6}"/>
                </a:ext>
              </a:extLst>
            </p:cNvPr>
            <p:cNvCxnSpPr>
              <a:cxnSpLocks/>
            </p:cNvCxnSpPr>
            <p:nvPr/>
          </p:nvCxnSpPr>
          <p:spPr>
            <a:xfrm>
              <a:off x="4165233" y="5119105"/>
              <a:ext cx="1409976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52780AE7-9667-4CC0-887B-AD73EF2B9FB4}"/>
                </a:ext>
              </a:extLst>
            </p:cNvPr>
            <p:cNvCxnSpPr>
              <a:cxnSpLocks/>
            </p:cNvCxnSpPr>
            <p:nvPr/>
          </p:nvCxnSpPr>
          <p:spPr>
            <a:xfrm>
              <a:off x="2394544" y="5685946"/>
              <a:ext cx="1980103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3A4D9E-7596-46B1-9556-72536C875183}"/>
                </a:ext>
              </a:extLst>
            </p:cNvPr>
            <p:cNvSpPr txBox="1"/>
            <p:nvPr/>
          </p:nvSpPr>
          <p:spPr>
            <a:xfrm>
              <a:off x="4677255" y="4170727"/>
              <a:ext cx="1835379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(4)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26844D3-976E-43FE-97A0-4E5F11AE1641}"/>
                </a:ext>
              </a:extLst>
            </p:cNvPr>
            <p:cNvSpPr txBox="1"/>
            <p:nvPr/>
          </p:nvSpPr>
          <p:spPr>
            <a:xfrm>
              <a:off x="2471290" y="5280891"/>
              <a:ext cx="1835379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(6)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C791535-944D-4935-B7B7-2F83DDBCF6A6}"/>
                </a:ext>
              </a:extLst>
            </p:cNvPr>
            <p:cNvSpPr txBox="1"/>
            <p:nvPr/>
          </p:nvSpPr>
          <p:spPr>
            <a:xfrm>
              <a:off x="4239240" y="4729891"/>
              <a:ext cx="1261961" cy="369332"/>
            </a:xfrm>
            <a:prstGeom prst="rect">
              <a:avLst/>
            </a:prstGeom>
            <a:solidFill>
              <a:srgbClr val="F0F7EC"/>
            </a:solidFill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zh-CN" sz="2400" b="1">
                  <a:solidFill>
                    <a:srgbClr val="C00000"/>
                  </a:solidFill>
                </a:rPr>
                <a:t>(5)</a:t>
              </a:r>
              <a:endParaRPr lang="zh-CN" altLang="en-US" sz="24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6284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全排列覆盖的练习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DE15F5-37D7-4EC4-A906-EB27784854BB}"/>
                  </a:ext>
                </a:extLst>
              </p:cNvPr>
              <p:cNvSpPr txBox="1"/>
              <p:nvPr/>
            </p:nvSpPr>
            <p:spPr>
              <a:xfrm>
                <a:off x="1486720" y="2285916"/>
                <a:ext cx="8979541" cy="160967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全排列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𝟒𝟑𝟏𝟔𝟖𝟕𝟓𝟐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是以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𝟒𝟑𝟏𝟔</m:t>
                    </m:r>
                  </m:oMath>
                </a14:m>
                <a:r>
                  <a:rPr lang="en-US" altLang="zh-CN" sz="2400" b="1">
                    <a:solidFill>
                      <a:srgbClr val="C0000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为最短前缀的最大串</a:t>
                </a: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覆盖它的是串以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𝟒𝟑𝟏𝟕</m:t>
                    </m:r>
                  </m:oMath>
                </a14:m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</a:rPr>
                  <a:t>   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开头，剩下的数字以递增顺序排列，</a:t>
                </a:r>
                <a:endParaRPr lang="en-US" altLang="zh-CN" sz="2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即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𝟒𝟑𝟏𝟕𝟐𝟓𝟔𝟖</m:t>
                    </m:r>
                  </m:oMath>
                </a14:m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400" b="1"/>
                  <a:t> 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9DE15F5-37D7-4EC4-A906-EB2778485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20" y="2285916"/>
                <a:ext cx="8979541" cy="1609671"/>
              </a:xfrm>
              <a:prstGeom prst="rect">
                <a:avLst/>
              </a:prstGeom>
              <a:blipFill>
                <a:blip r:embed="rId2"/>
                <a:stretch>
                  <a:fillRect l="-1086" t="-3788" r="-543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8D8CFB-624A-40C2-BFA5-0CE5F91FB0B8}"/>
                  </a:ext>
                </a:extLst>
              </p:cNvPr>
              <p:cNvSpPr txBox="1"/>
              <p:nvPr/>
            </p:nvSpPr>
            <p:spPr>
              <a:xfrm>
                <a:off x="1486721" y="1500811"/>
                <a:ext cx="5617970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设集合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m:rPr>
                        <m:lit/>
                      </m:rP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8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8D8CFB-624A-40C2-BFA5-0CE5F91FB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21" y="1500811"/>
                <a:ext cx="5617970" cy="523220"/>
              </a:xfrm>
              <a:prstGeom prst="rect">
                <a:avLst/>
              </a:prstGeom>
              <a:blipFill>
                <a:blip r:embed="rId3"/>
                <a:stretch>
                  <a:fillRect l="-2280" t="-13953" b="-290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5ADA13-6FB4-4952-B442-DA42396BB190}"/>
                  </a:ext>
                </a:extLst>
              </p:cNvPr>
              <p:cNvSpPr txBox="1"/>
              <p:nvPr/>
            </p:nvSpPr>
            <p:spPr>
              <a:xfrm>
                <a:off x="1486720" y="4157472"/>
                <a:ext cx="9124267" cy="16108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全排列</a:t>
                </a: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𝟓𝟑𝟐𝟏𝟔𝟖𝟕𝟒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是以   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𝟓𝟑𝟐𝟏𝟔</m:t>
                    </m:r>
                  </m:oMath>
                </a14:m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为最短前缀的最大串</a:t>
                </a: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覆盖它的是串以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𝟓𝟑𝟐𝟏𝟕</m:t>
                    </m:r>
                  </m:oMath>
                </a14:m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</a:rPr>
                  <a:t>    </a:t>
                </a: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开头，剩下的数字以递增顺序排列，</a:t>
                </a:r>
                <a:endParaRPr lang="en-US" altLang="zh-CN" sz="24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lvl="1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即 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𝟓𝟑𝟐𝟏𝟕𝟒𝟔𝟖</m:t>
                    </m:r>
                  </m:oMath>
                </a14:m>
                <a:r>
                  <a:rPr lang="en-US" altLang="zh-CN" sz="2400" b="1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400" b="1"/>
                  <a:t>   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E5ADA13-6FB4-4952-B442-DA42396BB1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720" y="4157472"/>
                <a:ext cx="9124267" cy="1610826"/>
              </a:xfrm>
              <a:prstGeom prst="rect">
                <a:avLst/>
              </a:prstGeom>
              <a:blipFill>
                <a:blip r:embed="rId4"/>
                <a:stretch>
                  <a:fillRect l="-1069" t="-3788" r="-935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178352F-3A3C-4B11-8247-041E66F8898A}"/>
              </a:ext>
            </a:extLst>
          </p:cNvPr>
          <p:cNvCxnSpPr/>
          <p:nvPr/>
        </p:nvCxnSpPr>
        <p:spPr>
          <a:xfrm>
            <a:off x="4677255" y="2651102"/>
            <a:ext cx="1795908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E0BB5CC-AA27-42E8-9A50-2C3E8EC1405E}"/>
              </a:ext>
            </a:extLst>
          </p:cNvPr>
          <p:cNvCxnSpPr>
            <a:cxnSpLocks/>
          </p:cNvCxnSpPr>
          <p:nvPr/>
        </p:nvCxnSpPr>
        <p:spPr>
          <a:xfrm>
            <a:off x="4677255" y="4559940"/>
            <a:ext cx="1907741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47DE98D-9C5D-4E8E-86E4-50F6BBB4E7FA}"/>
              </a:ext>
            </a:extLst>
          </p:cNvPr>
          <p:cNvCxnSpPr>
            <a:cxnSpLocks/>
          </p:cNvCxnSpPr>
          <p:nvPr/>
        </p:nvCxnSpPr>
        <p:spPr>
          <a:xfrm>
            <a:off x="4150981" y="3236581"/>
            <a:ext cx="127621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7CDFFE16-5A82-4F07-8A6C-8B6C71CF97F6}"/>
              </a:ext>
            </a:extLst>
          </p:cNvPr>
          <p:cNvCxnSpPr>
            <a:cxnSpLocks/>
          </p:cNvCxnSpPr>
          <p:nvPr/>
        </p:nvCxnSpPr>
        <p:spPr>
          <a:xfrm>
            <a:off x="4165233" y="5119105"/>
            <a:ext cx="1409976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730D0624-0C61-417E-88AB-BCAC9B47BC07}"/>
              </a:ext>
            </a:extLst>
          </p:cNvPr>
          <p:cNvCxnSpPr>
            <a:cxnSpLocks/>
          </p:cNvCxnSpPr>
          <p:nvPr/>
        </p:nvCxnSpPr>
        <p:spPr>
          <a:xfrm>
            <a:off x="2394544" y="3823157"/>
            <a:ext cx="198010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2780AE7-9667-4CC0-887B-AD73EF2B9FB4}"/>
              </a:ext>
            </a:extLst>
          </p:cNvPr>
          <p:cNvCxnSpPr>
            <a:cxnSpLocks/>
          </p:cNvCxnSpPr>
          <p:nvPr/>
        </p:nvCxnSpPr>
        <p:spPr>
          <a:xfrm>
            <a:off x="2394544" y="5685946"/>
            <a:ext cx="1980103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704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/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solidFill>
                <a:srgbClr val="21069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/>
                  <a:t>字典序与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组合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blipFill>
                <a:blip r:embed="rId2"/>
                <a:stretch>
                  <a:fillRect l="-350"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A42485-F2B8-42FC-BAFC-3676B668AEE7}"/>
                  </a:ext>
                </a:extLst>
              </p:cNvPr>
              <p:cNvSpPr txBox="1"/>
              <p:nvPr/>
            </p:nvSpPr>
            <p:spPr>
              <a:xfrm>
                <a:off x="778446" y="1240309"/>
                <a:ext cx="7010788" cy="132343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下面总假定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个元素的集合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,⋯,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lit/>
                      </m:rP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严格递增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的数字序列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组合一一对应，即要求</a:t>
                </a:r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  <a:latin typeface="+mn-ea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&lt; ⋯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0A42485-F2B8-42FC-BAFC-3676B668A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46" y="1240309"/>
                <a:ext cx="7010788" cy="1323439"/>
              </a:xfrm>
              <a:prstGeom prst="rect">
                <a:avLst/>
              </a:prstGeom>
              <a:blipFill>
                <a:blip r:embed="rId3"/>
                <a:stretch>
                  <a:fillRect l="-957" t="-3211" r="-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D47639-DBF0-401F-90C8-8E7660B11DD7}"/>
                  </a:ext>
                </a:extLst>
              </p:cNvPr>
              <p:cNvSpPr txBox="1"/>
              <p:nvPr/>
            </p:nvSpPr>
            <p:spPr>
              <a:xfrm>
                <a:off x="724075" y="2896049"/>
                <a:ext cx="10743847" cy="27699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的所有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</a:t>
                </a:r>
                <a:r>
                  <a:rPr lang="en-US" altLang="zh-CN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中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个数字构成的长为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且严格递增的串构成的集合是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endParaRPr lang="en-US" altLang="zh-CN" sz="2400" b="1" i="1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,≼</m:t>
                        </m:r>
                      </m:e>
                    </m:d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也是全序集，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最小的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组合是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，最大的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组合是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d>
                      <m:dPr>
                        <m:ctrlP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pt-BR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pt-BR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对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中任意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，要找到在字典序下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覆盖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即找到使得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且不存在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≺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生成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的所有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组合是要枚举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的所有元素，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基本思路</a:t>
                </a: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是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从最小的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𝟏𝟐𝟑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开始，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不断找覆盖它的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，直到最大的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-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D47639-DBF0-401F-90C8-8E7660B11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075" y="2896049"/>
                <a:ext cx="10743847" cy="2769989"/>
              </a:xfrm>
              <a:prstGeom prst="rect">
                <a:avLst/>
              </a:prstGeom>
              <a:blipFill>
                <a:blip r:embed="rId4"/>
                <a:stretch>
                  <a:fillRect l="-908" t="-2423" b="-28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5B0CD1-E545-4589-AF44-BFF22C4B59DF}"/>
              </a:ext>
            </a:extLst>
          </p:cNvPr>
          <p:cNvSpPr txBox="1"/>
          <p:nvPr/>
        </p:nvSpPr>
        <p:spPr>
          <a:xfrm>
            <a:off x="8474839" y="4533423"/>
            <a:ext cx="25176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全序下找覆盖使得枚举</a:t>
            </a:r>
            <a:r>
              <a:rPr lang="zh-CN" altLang="en-US" b="1">
                <a:solidFill>
                  <a:srgbClr val="C00000"/>
                </a:solidFill>
              </a:rPr>
              <a:t>不重复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、</a:t>
            </a:r>
            <a:r>
              <a:rPr lang="zh-CN" altLang="en-US" b="1">
                <a:solidFill>
                  <a:srgbClr val="C00000"/>
                </a:solidFill>
              </a:rPr>
              <a:t>不遗漏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751A3A0-B677-44BE-A98E-00134BCC6913}"/>
                  </a:ext>
                </a:extLst>
              </p:cNvPr>
              <p:cNvSpPr txBox="1"/>
              <p:nvPr/>
            </p:nvSpPr>
            <p:spPr>
              <a:xfrm>
                <a:off x="7935232" y="1355724"/>
                <a:ext cx="3596911" cy="109260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lang="zh-CN" altLang="en-US" b="1">
                    <a:solidFill>
                      <a:srgbClr val="C00000"/>
                    </a:solidFill>
                  </a:rPr>
                  <a:t>非递减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数字序列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允许重复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组合一一对应，即要求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≤⋯≤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751A3A0-B677-44BE-A98E-00134BCC6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232" y="1355724"/>
                <a:ext cx="3596911" cy="1092607"/>
              </a:xfrm>
              <a:prstGeom prst="rect">
                <a:avLst/>
              </a:prstGeom>
              <a:blipFill>
                <a:blip r:embed="rId5"/>
                <a:stretch>
                  <a:fillRect l="-1525" r="-13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7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/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solidFill>
                <a:srgbClr val="21069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组合之间的覆盖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blipFill>
                <a:blip r:embed="rId2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72BC1B-6E8F-4E98-AB72-534FF1F69D46}"/>
                  </a:ext>
                </a:extLst>
              </p:cNvPr>
              <p:cNvSpPr txBox="1"/>
              <p:nvPr/>
            </p:nvSpPr>
            <p:spPr>
              <a:xfrm>
                <a:off x="992422" y="1288952"/>
                <a:ext cx="10207154" cy="3839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下面说的串都是指集合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lit/>
                      </m:rPr>
                      <a:rPr lang="en-US" altLang="zh-CN" b="1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组合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即长为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且严格递增的数字串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，且例子中都令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272BC1B-6E8F-4E98-AB72-534FF1F69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22" y="1288952"/>
                <a:ext cx="10207154" cy="383951"/>
              </a:xfrm>
              <a:prstGeom prst="rect">
                <a:avLst/>
              </a:prstGeom>
              <a:blipFill>
                <a:blip r:embed="rId3"/>
                <a:stretch>
                  <a:fillRect l="-538" t="-3175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组合 25">
            <a:extLst>
              <a:ext uri="{FF2B5EF4-FFF2-40B4-BE49-F238E27FC236}">
                <a16:creationId xmlns:a16="http://schemas.microsoft.com/office/drawing/2014/main" id="{D7B28B1F-3A4C-47DC-9307-181789463D06}"/>
              </a:ext>
            </a:extLst>
          </p:cNvPr>
          <p:cNvGrpSpPr/>
          <p:nvPr/>
        </p:nvGrpSpPr>
        <p:grpSpPr>
          <a:xfrm>
            <a:off x="889183" y="1931470"/>
            <a:ext cx="10413634" cy="3974669"/>
            <a:chOff x="1052547" y="2089352"/>
            <a:chExt cx="10413634" cy="3974669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986255D-F21F-42E1-8CE3-0890AC823174}"/>
                </a:ext>
              </a:extLst>
            </p:cNvPr>
            <p:cNvSpPr/>
            <p:nvPr/>
          </p:nvSpPr>
          <p:spPr>
            <a:xfrm>
              <a:off x="7084955" y="2089352"/>
              <a:ext cx="4381226" cy="3974666"/>
            </a:xfrm>
            <a:prstGeom prst="rect">
              <a:avLst/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7004467-C5B0-4F13-AB6D-C288C4D03B68}"/>
                    </a:ext>
                  </a:extLst>
                </p:cNvPr>
                <p:cNvSpPr txBox="1"/>
                <p:nvPr/>
              </p:nvSpPr>
              <p:spPr>
                <a:xfrm>
                  <a:off x="1286983" y="2089352"/>
                  <a:ext cx="546266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确定覆盖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-</a:t>
                  </a: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组合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-</a:t>
                  </a: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组合</a:t>
                  </a: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47004467-C5B0-4F13-AB6D-C288C4D03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6983" y="2089352"/>
                  <a:ext cx="5462664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74"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BE9AA223-EA2E-44B0-9D1D-BED5BBFDBE80}"/>
                    </a:ext>
                  </a:extLst>
                </p:cNvPr>
                <p:cNvSpPr txBox="1"/>
                <p:nvPr/>
              </p:nvSpPr>
              <p:spPr>
                <a:xfrm>
                  <a:off x="1175342" y="5257810"/>
                  <a:ext cx="4920658" cy="707886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zh-CN" altLang="en-US" sz="2000" b="1">
                      <a:solidFill>
                        <a:srgbClr val="002060"/>
                      </a:solidFill>
                    </a:rPr>
                    <a:t>剩下第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个位置到第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个位置的数字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依次是前一个数字加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，则得到覆盖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的串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BE9AA223-EA2E-44B0-9D1D-BED5BBFDB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342" y="5257810"/>
                  <a:ext cx="4920658" cy="707886"/>
                </a:xfrm>
                <a:prstGeom prst="rect">
                  <a:avLst/>
                </a:prstGeom>
                <a:blipFill>
                  <a:blip r:embed="rId5"/>
                  <a:stretch>
                    <a:fillRect l="-1239" t="-5172" b="-1465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A573719-B0A4-4329-BC0B-C94657223F08}"/>
                    </a:ext>
                  </a:extLst>
                </p:cNvPr>
                <p:cNvSpPr txBox="1"/>
                <p:nvPr/>
              </p:nvSpPr>
              <p:spPr>
                <a:xfrm>
                  <a:off x="1175342" y="4437549"/>
                  <a:ext cx="4843910" cy="40011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000" b="1">
                      <a:solidFill>
                        <a:srgbClr val="002060"/>
                      </a:solidFill>
                    </a:rPr>
                    <a:t>保持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⋯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不变，将第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位置的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</a:rPr>
                    <a:t>加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altLang="zh-CN" sz="2000" b="1">
                    <a:solidFill>
                      <a:srgbClr val="00206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A573719-B0A4-4329-BC0B-C94657223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342" y="4437549"/>
                  <a:ext cx="4843910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1258"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65B10EA-DAEF-4FA8-A177-8170BCDCCEE3}"/>
                    </a:ext>
                  </a:extLst>
                </p:cNvPr>
                <p:cNvSpPr txBox="1"/>
                <p:nvPr/>
              </p:nvSpPr>
              <p:spPr>
                <a:xfrm>
                  <a:off x="1175342" y="2840601"/>
                  <a:ext cx="5685947" cy="1176797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4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zh-CN" altLang="en-US" sz="2000" b="1">
                      <a:solidFill>
                        <a:srgbClr val="002060"/>
                      </a:solidFill>
                    </a:rPr>
                    <a:t>找到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中与最大串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的对应数字不同的</a:t>
                  </a:r>
                  <a:r>
                    <a:rPr lang="zh-CN" altLang="en-US" sz="2000" b="1">
                      <a:solidFill>
                        <a:srgbClr val="C00000"/>
                      </a:solidFill>
                    </a:rPr>
                    <a:t>最大位置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</a:rPr>
                    <a:t>，即</a:t>
                  </a:r>
                  <a:endParaRPr lang="en-US" altLang="zh-CN" sz="2000" b="1">
                    <a:solidFill>
                      <a:srgbClr val="002060"/>
                    </a:solidFill>
                  </a:endParaRPr>
                </a:p>
                <a:p>
                  <a:pPr algn="ctr">
                    <a:lnSpc>
                      <a:spcPts val="24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，但</a:t>
                  </a:r>
                  <a:r>
                    <a:rPr lang="en-US" altLang="zh-CN" sz="2000" b="1">
                      <a:solidFill>
                        <a:schemeClr val="accent2">
                          <a:lumMod val="50000"/>
                        </a:schemeClr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∀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&lt;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altLang="zh-CN" sz="2000" b="1" i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</m:oMath>
                  </a14:m>
                  <a:endParaRPr lang="en-US" altLang="zh-CN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A65B10EA-DAEF-4FA8-A177-8170BCDCC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5342" y="2840601"/>
                  <a:ext cx="5685947" cy="1176797"/>
                </a:xfrm>
                <a:prstGeom prst="rect">
                  <a:avLst/>
                </a:prstGeom>
                <a:blipFill>
                  <a:blip r:embed="rId7"/>
                  <a:stretch>
                    <a:fillRect l="-1072" t="-2591" r="-643" b="-569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9E42E0D-1E3D-40A5-AD54-23A17F568B85}"/>
                    </a:ext>
                  </a:extLst>
                </p:cNvPr>
                <p:cNvSpPr txBox="1"/>
                <p:nvPr/>
              </p:nvSpPr>
              <p:spPr>
                <a:xfrm>
                  <a:off x="7650535" y="2090425"/>
                  <a:ext cx="359910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确定覆盖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𝟏𝟑𝟒𝟕𝟖</m:t>
                      </m:r>
                    </m:oMath>
                  </a14:m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altLang="zh-CN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-</a:t>
                  </a:r>
                  <a:r>
                    <a:rPr lang="zh-CN" altLang="en-US" sz="24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组合</a:t>
                  </a: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59E42E0D-1E3D-40A5-AD54-23A17F568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0535" y="2090425"/>
                  <a:ext cx="3599105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538" t="-9211" r="-1692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668093-B85D-4E1F-936D-D29A8CAB7914}"/>
                    </a:ext>
                  </a:extLst>
                </p:cNvPr>
                <p:cNvSpPr txBox="1"/>
                <p:nvPr/>
              </p:nvSpPr>
              <p:spPr>
                <a:xfrm>
                  <a:off x="7545828" y="3069223"/>
                  <a:ext cx="3808520" cy="73039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𝟏𝟑𝟒𝟕𝟖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与最大串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𝟒𝟓𝟔𝟕𝟖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对应数字不同的最大位置是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处的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endPara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9668093-B85D-4E1F-936D-D29A8CAB7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5828" y="3069223"/>
                  <a:ext cx="3808520" cy="730393"/>
                </a:xfrm>
                <a:prstGeom prst="rect">
                  <a:avLst/>
                </a:prstGeom>
                <a:blipFill>
                  <a:blip r:embed="rId9"/>
                  <a:stretch>
                    <a:fillRect l="-1600" t="-6723" r="-160" b="-134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896877-1E3F-416C-8504-AB78B47EF7F4}"/>
                    </a:ext>
                  </a:extLst>
                </p:cNvPr>
                <p:cNvSpPr txBox="1"/>
                <p:nvPr/>
              </p:nvSpPr>
              <p:spPr>
                <a:xfrm>
                  <a:off x="9025455" y="4434597"/>
                  <a:ext cx="2328893" cy="40011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保持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𝟏𝟑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不变将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a14:m>
                  <a:r>
                    <a:rPr lang="zh-CN" altLang="en-US" sz="2000" b="1">
                      <a:solidFill>
                        <a:srgbClr val="C0000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加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8896877-1E3F-416C-8504-AB78B47EF7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5455" y="4434597"/>
                  <a:ext cx="2328893" cy="400110"/>
                </a:xfrm>
                <a:prstGeom prst="rect">
                  <a:avLst/>
                </a:prstGeom>
                <a:blipFill>
                  <a:blip r:embed="rId10"/>
                  <a:stretch>
                    <a:fillRect l="-2880" t="-12308" b="-2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B8189C-4A41-47C2-AAFF-099E023ECFB1}"/>
                    </a:ext>
                  </a:extLst>
                </p:cNvPr>
                <p:cNvSpPr txBox="1"/>
                <p:nvPr/>
              </p:nvSpPr>
              <p:spPr>
                <a:xfrm>
                  <a:off x="7163186" y="5246556"/>
                  <a:ext cx="4191162" cy="73039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剩下的数字依次是前一数字加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，即得到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𝟏𝟑𝟓𝟔𝟕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是覆盖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𝟏𝟑𝟒𝟕𝟖</m:t>
                      </m:r>
                    </m:oMath>
                  </a14:m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a14:m>
                  <a:r>
                    <a:rPr lang="en-US" altLang="zh-CN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-</a:t>
                  </a:r>
                  <a:r>
                    <a:rPr lang="zh-CN" altLang="en-US" sz="2000" b="1">
                      <a:solidFill>
                        <a:srgbClr val="002060"/>
                      </a:solidFill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组合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B8189C-4A41-47C2-AAFF-099E023EC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3186" y="5246556"/>
                  <a:ext cx="4191162" cy="730393"/>
                </a:xfrm>
                <a:prstGeom prst="rect">
                  <a:avLst/>
                </a:prstGeom>
                <a:blipFill>
                  <a:blip r:embed="rId11"/>
                  <a:stretch>
                    <a:fillRect l="-1453" t="-6667" r="-1017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箭头: 下 15">
              <a:extLst>
                <a:ext uri="{FF2B5EF4-FFF2-40B4-BE49-F238E27FC236}">
                  <a16:creationId xmlns:a16="http://schemas.microsoft.com/office/drawing/2014/main" id="{642E2487-9557-448E-9610-51F71C79F642}"/>
                </a:ext>
              </a:extLst>
            </p:cNvPr>
            <p:cNvSpPr/>
            <p:nvPr/>
          </p:nvSpPr>
          <p:spPr>
            <a:xfrm>
              <a:off x="3531512" y="4020350"/>
              <a:ext cx="131569" cy="41719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箭头: 下 17">
              <a:extLst>
                <a:ext uri="{FF2B5EF4-FFF2-40B4-BE49-F238E27FC236}">
                  <a16:creationId xmlns:a16="http://schemas.microsoft.com/office/drawing/2014/main" id="{34F23EE2-3B1D-43C8-8A9E-D1A63B820666}"/>
                </a:ext>
              </a:extLst>
            </p:cNvPr>
            <p:cNvSpPr/>
            <p:nvPr/>
          </p:nvSpPr>
          <p:spPr>
            <a:xfrm>
              <a:off x="3531511" y="4834707"/>
              <a:ext cx="131569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箭头: 下 18">
              <a:extLst>
                <a:ext uri="{FF2B5EF4-FFF2-40B4-BE49-F238E27FC236}">
                  <a16:creationId xmlns:a16="http://schemas.microsoft.com/office/drawing/2014/main" id="{9939D378-2ED2-4FCD-85E5-7DE9A9B88276}"/>
                </a:ext>
              </a:extLst>
            </p:cNvPr>
            <p:cNvSpPr/>
            <p:nvPr/>
          </p:nvSpPr>
          <p:spPr>
            <a:xfrm>
              <a:off x="10147141" y="3799616"/>
              <a:ext cx="85519" cy="63498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14063B57-6C08-4417-B8E0-54FF2A5CFF2E}"/>
                </a:ext>
              </a:extLst>
            </p:cNvPr>
            <p:cNvSpPr/>
            <p:nvPr/>
          </p:nvSpPr>
          <p:spPr>
            <a:xfrm>
              <a:off x="10176676" y="4834707"/>
              <a:ext cx="85519" cy="40011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1461F813-F7F7-4F5A-ABA7-9FD64A8E6989}"/>
                </a:ext>
              </a:extLst>
            </p:cNvPr>
            <p:cNvSpPr/>
            <p:nvPr/>
          </p:nvSpPr>
          <p:spPr>
            <a:xfrm>
              <a:off x="6861289" y="3428999"/>
              <a:ext cx="684539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箭头: 右 21">
              <a:extLst>
                <a:ext uri="{FF2B5EF4-FFF2-40B4-BE49-F238E27FC236}">
                  <a16:creationId xmlns:a16="http://schemas.microsoft.com/office/drawing/2014/main" id="{3F1F7005-6CF1-4008-81EF-ABE3C9748913}"/>
                </a:ext>
              </a:extLst>
            </p:cNvPr>
            <p:cNvSpPr/>
            <p:nvPr/>
          </p:nvSpPr>
          <p:spPr>
            <a:xfrm>
              <a:off x="6019252" y="4612439"/>
              <a:ext cx="3006203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箭头: 右 22">
              <a:extLst>
                <a:ext uri="{FF2B5EF4-FFF2-40B4-BE49-F238E27FC236}">
                  <a16:creationId xmlns:a16="http://schemas.microsoft.com/office/drawing/2014/main" id="{A31ED393-2B2E-4D39-8525-B1042955E530}"/>
                </a:ext>
              </a:extLst>
            </p:cNvPr>
            <p:cNvSpPr/>
            <p:nvPr/>
          </p:nvSpPr>
          <p:spPr>
            <a:xfrm>
              <a:off x="6095999" y="5611752"/>
              <a:ext cx="1067187" cy="4571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D1033AF9-2B2F-45AF-8FF7-5A005C7E2ED7}"/>
                </a:ext>
              </a:extLst>
            </p:cNvPr>
            <p:cNvSpPr/>
            <p:nvPr/>
          </p:nvSpPr>
          <p:spPr>
            <a:xfrm>
              <a:off x="1052547" y="2089353"/>
              <a:ext cx="5894262" cy="3974668"/>
            </a:xfrm>
            <a:prstGeom prst="roundRect">
              <a:avLst>
                <a:gd name="adj" fmla="val 7818"/>
              </a:avLst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4145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/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solidFill>
                <a:srgbClr val="21069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元素的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/>
                  <a:t>组合生成算法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blipFill>
                <a:blip r:embed="rId2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7E0BBC46-CCD5-4E25-A5C7-AB5B3419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50" y="1063840"/>
            <a:ext cx="10578099" cy="255416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FA124FC5-CD65-4A9C-B5DE-99BA756D509B}"/>
              </a:ext>
            </a:extLst>
          </p:cNvPr>
          <p:cNvGrpSpPr/>
          <p:nvPr/>
        </p:nvGrpSpPr>
        <p:grpSpPr>
          <a:xfrm>
            <a:off x="2330675" y="3715687"/>
            <a:ext cx="7530639" cy="1141997"/>
            <a:chOff x="2480072" y="4048524"/>
            <a:chExt cx="7530639" cy="114199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AAF37080-B076-4407-B566-55EFF3517009}"/>
                </a:ext>
              </a:extLst>
            </p:cNvPr>
            <p:cNvGrpSpPr/>
            <p:nvPr/>
          </p:nvGrpSpPr>
          <p:grpSpPr>
            <a:xfrm>
              <a:off x="2480072" y="4402614"/>
              <a:ext cx="7530639" cy="787907"/>
              <a:chOff x="1131497" y="3532610"/>
              <a:chExt cx="7530639" cy="787907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BAA63CD7-4929-4A8E-88BF-7E0F87A10E52}"/>
                  </a:ext>
                </a:extLst>
              </p:cNvPr>
              <p:cNvSpPr/>
              <p:nvPr/>
            </p:nvSpPr>
            <p:spPr>
              <a:xfrm>
                <a:off x="1131497" y="3532610"/>
                <a:ext cx="7530639" cy="787907"/>
              </a:xfrm>
              <a:prstGeom prst="rect">
                <a:avLst/>
              </a:prstGeom>
              <a:solidFill>
                <a:schemeClr val="bg1">
                  <a:lumMod val="9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7593A634-CB37-4B4E-B2BF-417D5F4B36B4}"/>
                  </a:ext>
                </a:extLst>
              </p:cNvPr>
              <p:cNvGrpSpPr/>
              <p:nvPr/>
            </p:nvGrpSpPr>
            <p:grpSpPr>
              <a:xfrm>
                <a:off x="1235102" y="3593262"/>
                <a:ext cx="7262574" cy="695141"/>
                <a:chOff x="1235102" y="3593262"/>
                <a:chExt cx="7262574" cy="6951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03437B2B-629D-42F6-A823-0A5A06664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35102" y="3771699"/>
                      <a:ext cx="1341217" cy="429220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ts val="2800"/>
                        </a:lnSpc>
                      </a:pP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𝟏𝟐𝟔𝟕𝟖</m:t>
                          </m:r>
                        </m:oMath>
                      </a14:m>
                      <a:r>
                        <a:rPr lang="en-US" altLang="zh-CN" b="1">
                          <a:solidFill>
                            <a:srgbClr val="002060"/>
                          </a:solidFill>
                        </a:rPr>
                        <a:t> </a:t>
                      </a:r>
                      <a:endParaRPr lang="zh-CN" altLang="en-US" b="1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文本框 13">
                      <a:extLst>
                        <a:ext uri="{FF2B5EF4-FFF2-40B4-BE49-F238E27FC236}">
                          <a16:creationId xmlns:a16="http://schemas.microsoft.com/office/drawing/2014/main" id="{03437B2B-629D-42F6-A823-0A5A06664B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35102" y="3771699"/>
                      <a:ext cx="1341217" cy="429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9EAC6261-5BCE-4840-83FC-9144452EFD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2543" y="3593262"/>
                      <a:ext cx="1943314" cy="691728"/>
                    </a:xfrm>
                    <a:prstGeom prst="rect">
                      <a:avLst/>
                    </a:prstGeom>
                    <a:solidFill>
                      <a:schemeClr val="accent5">
                        <a:lumMod val="20000"/>
                        <a:lumOff val="8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ts val="2400"/>
                        </a:lnSpc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a14:m>
                      <a:r>
                        <a:rPr lang="zh-CN" altLang="en-US" b="1">
                          <a:solidFill>
                            <a:srgbClr val="002060"/>
                          </a:solidFill>
                        </a:rPr>
                        <a:t>加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a14:m>
                      <a:r>
                        <a:rPr lang="zh-CN" altLang="en-US" b="1">
                          <a:solidFill>
                            <a:srgbClr val="002060"/>
                          </a:solidFill>
                        </a:rPr>
                        <a:t>，后面数字是前一数字加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oMath>
                      </a14:m>
                      <a:endParaRPr lang="zh-CN" altLang="en-US" b="1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9EAC6261-5BCE-4840-83FC-9144452EFD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2543" y="3593262"/>
                      <a:ext cx="1943314" cy="69172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30" t="-2655" r="-1572" b="-1415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1C0995A2-F96E-4EE2-A6B4-08669B211B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54363" y="3596675"/>
                      <a:ext cx="1943313" cy="691728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ts val="2400"/>
                        </a:lnSpc>
                      </a:pPr>
                      <a:r>
                        <a:rPr lang="zh-CN" altLang="en-US" b="1">
                          <a:solidFill>
                            <a:srgbClr val="002060"/>
                          </a:solidFill>
                        </a:rPr>
                        <a:t>覆盖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a14:m>
                      <a:r>
                        <a:rPr lang="zh-CN" altLang="en-US" b="1">
                          <a:solidFill>
                            <a:srgbClr val="002060"/>
                          </a:solidFill>
                        </a:rPr>
                        <a:t>的</a:t>
                      </a:r>
                      <a:r>
                        <a:rPr lang="en-US" altLang="zh-CN" b="1">
                          <a:solidFill>
                            <a:srgbClr val="002060"/>
                          </a:solidFill>
                        </a:rPr>
                        <a:t>5-</a:t>
                      </a:r>
                      <a:r>
                        <a:rPr lang="zh-CN" altLang="en-US" b="1">
                          <a:solidFill>
                            <a:srgbClr val="002060"/>
                          </a:solidFill>
                        </a:rPr>
                        <a:t>组合是</a:t>
                      </a:r>
                      <a14:m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𝟏𝟑𝟒𝟓𝟔</m:t>
                          </m:r>
                        </m:oMath>
                      </a14:m>
                      <a:endParaRPr lang="zh-CN" altLang="en-US" b="1">
                        <a:solidFill>
                          <a:srgbClr val="00206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1C0995A2-F96E-4EE2-A6B4-08669B211B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54363" y="3596675"/>
                      <a:ext cx="1943313" cy="69172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821" t="-1754" r="-25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箭头: 右 18">
                  <a:extLst>
                    <a:ext uri="{FF2B5EF4-FFF2-40B4-BE49-F238E27FC236}">
                      <a16:creationId xmlns:a16="http://schemas.microsoft.com/office/drawing/2014/main" id="{9B4008CD-39E1-40C4-8162-C35C5724DBD4}"/>
                    </a:ext>
                  </a:extLst>
                </p:cNvPr>
                <p:cNvSpPr/>
                <p:nvPr/>
              </p:nvSpPr>
              <p:spPr>
                <a:xfrm>
                  <a:off x="2576320" y="3943907"/>
                  <a:ext cx="946222" cy="5534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箭头: 右 20">
                  <a:extLst>
                    <a:ext uri="{FF2B5EF4-FFF2-40B4-BE49-F238E27FC236}">
                      <a16:creationId xmlns:a16="http://schemas.microsoft.com/office/drawing/2014/main" id="{61B61E7E-E0D1-4CEF-BDA8-BC9852C2AE62}"/>
                    </a:ext>
                  </a:extLst>
                </p:cNvPr>
                <p:cNvSpPr/>
                <p:nvPr/>
              </p:nvSpPr>
              <p:spPr>
                <a:xfrm>
                  <a:off x="5465858" y="3963448"/>
                  <a:ext cx="1088506" cy="4571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DB5B1A5-86EC-477B-80FF-2F23E7794765}"/>
                    </a:ext>
                  </a:extLst>
                </p:cNvPr>
                <p:cNvSpPr txBox="1"/>
                <p:nvPr/>
              </p:nvSpPr>
              <p:spPr>
                <a:xfrm>
                  <a:off x="4104708" y="4506132"/>
                  <a:ext cx="586595" cy="307777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zh-CN" altLang="en-US" sz="2000" b="1">
                    <a:solidFill>
                      <a:schemeClr val="accent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DB5B1A5-86EC-477B-80FF-2F23E7794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708" y="4506132"/>
                  <a:ext cx="58659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4583" r="-13542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C3F9B-95DB-41AB-8E91-50A84F508B34}"/>
                    </a:ext>
                  </a:extLst>
                </p:cNvPr>
                <p:cNvSpPr txBox="1"/>
                <p:nvPr/>
              </p:nvSpPr>
              <p:spPr>
                <a:xfrm>
                  <a:off x="2650910" y="4048524"/>
                  <a:ext cx="3121103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算法第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1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行的循环确定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的值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C3F9B-95DB-41AB-8E91-50A84F508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910" y="4048524"/>
                  <a:ext cx="3121103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563" t="-10000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907E103-D420-4762-9F27-0432ECA3F378}"/>
                    </a:ext>
                  </a:extLst>
                </p:cNvPr>
                <p:cNvSpPr txBox="1"/>
                <p:nvPr/>
              </p:nvSpPr>
              <p:spPr>
                <a:xfrm>
                  <a:off x="6077393" y="4048524"/>
                  <a:ext cx="3565470" cy="36933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50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算法第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2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、</a:t>
                  </a:r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3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行得到覆盖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a14:m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a14:m>
                  <a:r>
                    <a:rPr lang="en-US" altLang="zh-CN" b="1">
                      <a:solidFill>
                        <a:schemeClr val="accent2">
                          <a:lumMod val="50000"/>
                        </a:schemeClr>
                      </a:solidFill>
                    </a:rPr>
                    <a:t>-</a:t>
                  </a:r>
                  <a:r>
                    <a:rPr lang="zh-CN" altLang="en-US" b="1">
                      <a:solidFill>
                        <a:schemeClr val="accent2">
                          <a:lumMod val="50000"/>
                        </a:schemeClr>
                      </a:solidFill>
                    </a:rPr>
                    <a:t>组合</a:t>
                  </a: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907E103-D420-4762-9F27-0432ECA3F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393" y="4048524"/>
                  <a:ext cx="356547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368" t="-10000" r="-153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A8C779-9EB6-43AC-AA6C-3CCD8478D1F0}"/>
                  </a:ext>
                </a:extLst>
              </p:cNvPr>
              <p:cNvSpPr txBox="1"/>
              <p:nvPr/>
            </p:nvSpPr>
            <p:spPr>
              <a:xfrm>
                <a:off x="839839" y="4977175"/>
                <a:ext cx="10512310" cy="124649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m:rPr>
                        <m:lit/>
                      </m:rPr>
                      <a:rPr lang="en-US" altLang="zh-CN" sz="20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个数的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严格递增序列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 ⋯&lt;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对应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不允许重复的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rgbClr val="C00000"/>
                    </a:solidFill>
                  </a:rPr>
                  <a:t>-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组合</a:t>
                </a:r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个数的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非递减序列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≤⋯≤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则对应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允许重复的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altLang="zh-CN" sz="2000" b="1">
                    <a:solidFill>
                      <a:srgbClr val="C00000"/>
                    </a:solidFill>
                  </a:rPr>
                  <a:t>-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组合</a:t>
                </a:r>
                <a:endParaRPr lang="zh-CN" altLang="en-US" sz="2000" b="1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AA8C779-9EB6-43AC-AA6C-3CCD8478D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39" y="4977175"/>
                <a:ext cx="10512310" cy="1246495"/>
              </a:xfrm>
              <a:prstGeom prst="rect">
                <a:avLst/>
              </a:prstGeom>
              <a:blipFill>
                <a:blip r:embed="rId10"/>
                <a:stretch>
                  <a:fillRect l="-522" t="-3415" b="-7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6493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/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solidFill>
                <a:srgbClr val="21069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组合间覆盖的联系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blipFill>
                <a:blip r:embed="rId2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397F8E-1E00-4A33-9CF2-5ACCFC56CDDC}"/>
                  </a:ext>
                </a:extLst>
              </p:cNvPr>
              <p:cNvSpPr txBox="1"/>
              <p:nvPr/>
            </p:nvSpPr>
            <p:spPr>
              <a:xfrm>
                <a:off x="1197272" y="1369246"/>
                <a:ext cx="9716322" cy="20005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，考虑</a:t>
                </a:r>
                <a:r>
                  <a:rPr lang="zh-CN" altLang="en-US" sz="2800" b="1">
                    <a:solidFill>
                      <a:srgbClr val="C00000"/>
                    </a:solidFill>
                    <a:latin typeface="+mn-ea"/>
                  </a:rPr>
                  <a:t>不允许重复</a:t>
                </a: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的组合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𝟏𝟑𝟒𝟓𝟖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的下一个组合是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𝟏𝟑𝟒𝟔𝟕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   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𝟏𝟑𝟒𝟕𝟖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的下一个组合是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𝟏𝟑𝟓𝟔𝟕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r>
                  <a:rPr lang="en-US" altLang="zh-CN" sz="2800" b="1"/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397F8E-1E00-4A33-9CF2-5ACCFC56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72" y="1369246"/>
                <a:ext cx="9716322" cy="2000548"/>
              </a:xfrm>
              <a:prstGeom prst="rect">
                <a:avLst/>
              </a:prstGeom>
              <a:blipFill>
                <a:blip r:embed="rId3"/>
                <a:stretch>
                  <a:fillRect l="-1255" t="-4573" b="-7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8438AA-500B-4DDA-92F8-8E61313EDEF1}"/>
                  </a:ext>
                </a:extLst>
              </p:cNvPr>
              <p:cNvSpPr txBox="1"/>
              <p:nvPr/>
            </p:nvSpPr>
            <p:spPr>
              <a:xfrm>
                <a:off x="1197272" y="3761448"/>
                <a:ext cx="9979460" cy="20005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对于集合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𝟕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𝟖</m:t>
                    </m:r>
                    <m:r>
                      <m:rPr>
                        <m:lit/>
                      </m:rP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，考虑</a:t>
                </a:r>
                <a:r>
                  <a:rPr lang="zh-CN" altLang="en-US" sz="2800" b="1">
                    <a:solidFill>
                      <a:srgbClr val="C00000"/>
                    </a:solidFill>
                    <a:latin typeface="+mn-ea"/>
                  </a:rPr>
                  <a:t>允许重复</a:t>
                </a: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的组合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允许重复的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𝟏𝟑𝟑𝟔𝟖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的下一个组合是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𝟏𝟑𝟑𝟕𝟕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   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允许重复的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𝟏𝟑𝟓𝟖𝟖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的下一个组合是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𝟏𝟑𝟔𝟔𝟔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800" b="1"/>
                  <a:t> </a:t>
                </a:r>
                <a:endParaRPr lang="zh-CN" altLang="en-US" sz="28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8438AA-500B-4DDA-92F8-8E61313E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72" y="3761448"/>
                <a:ext cx="9979460" cy="2000548"/>
              </a:xfrm>
              <a:prstGeom prst="rect">
                <a:avLst/>
              </a:prstGeom>
              <a:blipFill>
                <a:blip r:embed="rId4"/>
                <a:stretch>
                  <a:fillRect l="-1222" t="-4268" b="-7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BBF8A6-0292-4046-9B3E-700D83ABD4F1}"/>
              </a:ext>
            </a:extLst>
          </p:cNvPr>
          <p:cNvCxnSpPr/>
          <p:nvPr/>
        </p:nvCxnSpPr>
        <p:spPr>
          <a:xfrm>
            <a:off x="7755954" y="2519534"/>
            <a:ext cx="189458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B2F507-7088-4327-9C7D-1B147394D344}"/>
              </a:ext>
            </a:extLst>
          </p:cNvPr>
          <p:cNvCxnSpPr/>
          <p:nvPr/>
        </p:nvCxnSpPr>
        <p:spPr>
          <a:xfrm>
            <a:off x="7743894" y="3263992"/>
            <a:ext cx="189458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A0FE25C-F0C4-48B6-BD9E-5972029BEEE7}"/>
              </a:ext>
            </a:extLst>
          </p:cNvPr>
          <p:cNvCxnSpPr/>
          <p:nvPr/>
        </p:nvCxnSpPr>
        <p:spPr>
          <a:xfrm>
            <a:off x="8270908" y="4928331"/>
            <a:ext cx="189458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4A68E4-A40F-499A-9FC4-21D1EE1CD977}"/>
              </a:ext>
            </a:extLst>
          </p:cNvPr>
          <p:cNvCxnSpPr/>
          <p:nvPr/>
        </p:nvCxnSpPr>
        <p:spPr>
          <a:xfrm>
            <a:off x="8270908" y="5651957"/>
            <a:ext cx="189458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CAA43433-9571-4683-97B8-63768F1C93C4}"/>
              </a:ext>
            </a:extLst>
          </p:cNvPr>
          <p:cNvSpPr txBox="1"/>
          <p:nvPr/>
        </p:nvSpPr>
        <p:spPr>
          <a:xfrm>
            <a:off x="7802002" y="2079836"/>
            <a:ext cx="1836475" cy="415498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(1)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F3810A0-B969-4A9B-AF7F-F71133374AA2}"/>
              </a:ext>
            </a:extLst>
          </p:cNvPr>
          <p:cNvSpPr txBox="1"/>
          <p:nvPr/>
        </p:nvSpPr>
        <p:spPr>
          <a:xfrm>
            <a:off x="7755954" y="2824293"/>
            <a:ext cx="1836475" cy="415498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(2)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D2A347-559F-40EF-80FD-F69D44F5427A}"/>
              </a:ext>
            </a:extLst>
          </p:cNvPr>
          <p:cNvSpPr txBox="1"/>
          <p:nvPr/>
        </p:nvSpPr>
        <p:spPr>
          <a:xfrm>
            <a:off x="8329017" y="4475155"/>
            <a:ext cx="1836475" cy="415498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(3)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1E6074-F968-4984-A207-9F81471D49E2}"/>
              </a:ext>
            </a:extLst>
          </p:cNvPr>
          <p:cNvSpPr txBox="1"/>
          <p:nvPr/>
        </p:nvSpPr>
        <p:spPr>
          <a:xfrm>
            <a:off x="8299962" y="5230040"/>
            <a:ext cx="1836475" cy="415498"/>
          </a:xfrm>
          <a:prstGeom prst="rect">
            <a:avLst/>
          </a:prstGeom>
          <a:solidFill>
            <a:srgbClr val="F0F7EC"/>
          </a:solidFill>
        </p:spPr>
        <p:txBody>
          <a:bodyPr wrap="square" bIns="0" rtlCol="0">
            <a:spAutoFit/>
          </a:bodyPr>
          <a:lstStyle/>
          <a:p>
            <a:pPr algn="ctr"/>
            <a:r>
              <a:rPr lang="en-US" altLang="zh-CN" sz="2400" b="1">
                <a:solidFill>
                  <a:srgbClr val="C00000"/>
                </a:solidFill>
              </a:rPr>
              <a:t>(4)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247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排列组合生成算法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A84936A-AD8A-4245-A4DE-139658DA8B11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/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solidFill>
                <a:srgbClr val="21069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/>
                  <a:t>-</a:t>
                </a:r>
                <a:r>
                  <a:rPr lang="zh-CN" altLang="en-US"/>
                  <a:t>组合间覆盖的联系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C8A63A11-312B-46D2-98D0-53742CDD88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22342"/>
                <a:ext cx="12192002" cy="459280"/>
              </a:xfrm>
              <a:prstGeom prst="rect">
                <a:avLst/>
              </a:prstGeom>
              <a:blipFill>
                <a:blip r:embed="rId2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397F8E-1E00-4A33-9CF2-5ACCFC56CDDC}"/>
                  </a:ext>
                </a:extLst>
              </p:cNvPr>
              <p:cNvSpPr txBox="1"/>
              <p:nvPr/>
            </p:nvSpPr>
            <p:spPr>
              <a:xfrm>
                <a:off x="1197272" y="1369246"/>
                <a:ext cx="9716322" cy="20005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zh-CN" sz="28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m:rPr>
                        <m:lit/>
                      </m:rP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，考虑</a:t>
                </a:r>
                <a:r>
                  <a:rPr lang="zh-CN" altLang="en-US" sz="2800" b="1">
                    <a:solidFill>
                      <a:srgbClr val="C00000"/>
                    </a:solidFill>
                    <a:latin typeface="+mn-ea"/>
                  </a:rPr>
                  <a:t>不允许重复</a:t>
                </a: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的组合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𝟏𝟑𝟒𝟓𝟖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的下一个组合是   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𝟏𝟑𝟒𝟔𝟕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   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𝟏𝟑𝟒𝟕𝟖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的下一个组合是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𝟏𝟑𝟓𝟔𝟕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  </a:t>
                </a:r>
                <a:r>
                  <a:rPr lang="en-US" altLang="zh-CN" sz="2800" b="1"/>
                  <a:t> 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C0397F8E-1E00-4A33-9CF2-5ACCFC56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72" y="1369246"/>
                <a:ext cx="9716322" cy="2000548"/>
              </a:xfrm>
              <a:prstGeom prst="rect">
                <a:avLst/>
              </a:prstGeom>
              <a:blipFill>
                <a:blip r:embed="rId3"/>
                <a:stretch>
                  <a:fillRect l="-1255" t="-4573" b="-7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8438AA-500B-4DDA-92F8-8E61313EDEF1}"/>
                  </a:ext>
                </a:extLst>
              </p:cNvPr>
              <p:cNvSpPr txBox="1"/>
              <p:nvPr/>
            </p:nvSpPr>
            <p:spPr>
              <a:xfrm>
                <a:off x="1197272" y="3761448"/>
                <a:ext cx="9979460" cy="20005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对于集合</a:t>
                </a:r>
                <a14:m>
                  <m:oMath xmlns:m="http://schemas.openxmlformats.org/officeDocument/2006/math"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= </m:t>
                    </m:r>
                    <m:r>
                      <m:rPr>
                        <m:lit/>
                      </m:rP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{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𝟓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𝟕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𝟖</m:t>
                    </m:r>
                    <m:r>
                      <m:rPr>
                        <m:lit/>
                      </m:rPr>
                      <a:rPr lang="en-US" altLang="zh-CN" sz="28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}</m:t>
                    </m:r>
                  </m:oMath>
                </a14:m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，考虑</a:t>
                </a:r>
                <a:r>
                  <a:rPr lang="zh-CN" altLang="en-US" sz="2800" b="1">
                    <a:solidFill>
                      <a:srgbClr val="C00000"/>
                    </a:solidFill>
                    <a:latin typeface="+mn-ea"/>
                  </a:rPr>
                  <a:t>允许重复</a:t>
                </a:r>
                <a:r>
                  <a:rPr lang="zh-CN" altLang="en-US" sz="28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的组合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允许重复的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𝟏𝟑𝟑𝟔𝟖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的下一个组合是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𝟏𝟑𝟑𝟕𝟕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    </a:t>
                </a:r>
              </a:p>
              <a:p>
                <a:pPr marL="457200" indent="-457200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允许重复的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-</a:t>
                </a:r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组合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𝟏𝟑𝟓𝟖𝟖</m:t>
                    </m:r>
                  </m:oMath>
                </a14:m>
                <a:r>
                  <a:rPr lang="zh-CN" altLang="en-US" sz="2800" b="1">
                    <a:solidFill>
                      <a:schemeClr val="accent6">
                        <a:lumMod val="50000"/>
                      </a:schemeClr>
                    </a:solidFill>
                  </a:rPr>
                  <a:t>的下一个组合是  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𝟏𝟑𝟔𝟔𝟔</m:t>
                    </m:r>
                  </m:oMath>
                </a14:m>
                <a:r>
                  <a:rPr lang="en-US" altLang="zh-CN" sz="2800" b="1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800" b="1"/>
                  <a:t> </a:t>
                </a:r>
                <a:endParaRPr lang="zh-CN" altLang="en-US" sz="2800" b="1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18438AA-500B-4DDA-92F8-8E61313E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72" y="3761448"/>
                <a:ext cx="9979460" cy="2000548"/>
              </a:xfrm>
              <a:prstGeom prst="rect">
                <a:avLst/>
              </a:prstGeom>
              <a:blipFill>
                <a:blip r:embed="rId4"/>
                <a:stretch>
                  <a:fillRect l="-1222" t="-4268" b="-7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2ABBF8A6-0292-4046-9B3E-700D83ABD4F1}"/>
              </a:ext>
            </a:extLst>
          </p:cNvPr>
          <p:cNvCxnSpPr/>
          <p:nvPr/>
        </p:nvCxnSpPr>
        <p:spPr>
          <a:xfrm>
            <a:off x="7755954" y="2519534"/>
            <a:ext cx="189458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8B2F507-7088-4327-9C7D-1B147394D344}"/>
              </a:ext>
            </a:extLst>
          </p:cNvPr>
          <p:cNvCxnSpPr/>
          <p:nvPr/>
        </p:nvCxnSpPr>
        <p:spPr>
          <a:xfrm>
            <a:off x="7743894" y="3263992"/>
            <a:ext cx="189458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A0FE25C-F0C4-48B6-BD9E-5972029BEEE7}"/>
              </a:ext>
            </a:extLst>
          </p:cNvPr>
          <p:cNvCxnSpPr/>
          <p:nvPr/>
        </p:nvCxnSpPr>
        <p:spPr>
          <a:xfrm>
            <a:off x="8270908" y="4928331"/>
            <a:ext cx="189458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B4A68E4-A40F-499A-9FC4-21D1EE1CD977}"/>
              </a:ext>
            </a:extLst>
          </p:cNvPr>
          <p:cNvCxnSpPr/>
          <p:nvPr/>
        </p:nvCxnSpPr>
        <p:spPr>
          <a:xfrm>
            <a:off x="8270908" y="5651957"/>
            <a:ext cx="1894584" cy="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5792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总结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/>
              <p:nvPr/>
            </p:nvSpPr>
            <p:spPr>
              <a:xfrm>
                <a:off x="1348482" y="1066497"/>
                <a:ext cx="9495021" cy="227055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排列组合的更多知识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个物体中允许重复地取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个物体的有序排列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允许重复但不计顺序地选择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个物体的组合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+mn-ea"/>
                  </a:rPr>
                  <a:t>一些等价的计数问题，特别是不定方程非负整数解的计数问题等</a:t>
                </a:r>
              </a:p>
              <a:p>
                <a:pPr marL="342900" indent="-342900">
                  <a:lnSpc>
                    <a:spcPts val="32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物体集合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的全排列生成算法，以及集合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𝑺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组合，即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个元素子集的生成算法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482" y="1066497"/>
                <a:ext cx="9495021" cy="2270558"/>
              </a:xfrm>
              <a:prstGeom prst="rect">
                <a:avLst/>
              </a:prstGeom>
              <a:blipFill>
                <a:blip r:embed="rId2"/>
                <a:stretch>
                  <a:fillRect l="-578" t="-1613" b="-3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046192-3E11-4E79-BCD3-91093B8CC99E}"/>
                  </a:ext>
                </a:extLst>
              </p:cNvPr>
              <p:cNvSpPr txBox="1"/>
              <p:nvPr/>
            </p:nvSpPr>
            <p:spPr>
              <a:xfrm>
                <a:off x="1431864" y="3575959"/>
                <a:ext cx="9328255" cy="270843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rgbClr val="C00000"/>
                    </a:solidFill>
                  </a:rPr>
                  <a:t>学习这一部分的目标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能求解允许重复的排列组合问题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特别是能求解满足各种约束条件的不定方程解个数的计数问题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能使用集合语言和逻辑语言，结合容斥原理求解重复度有限的允许重复的组合问题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能编写计算机程序实现全排列和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组合生成算法</a:t>
                </a: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+mn-ea"/>
                  </a:rPr>
                  <a:t>能编写计算机程序验证一些问题的计数结果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9046192-3E11-4E79-BCD3-91093B8CC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864" y="3575959"/>
                <a:ext cx="9328255" cy="2708434"/>
              </a:xfrm>
              <a:prstGeom prst="rect">
                <a:avLst/>
              </a:prstGeom>
              <a:blipFill>
                <a:blip r:embed="rId3"/>
                <a:stretch>
                  <a:fillRect l="-588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511C6389-7226-43B9-9250-70FB7F990DBF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作业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1007165" y="3167390"/>
            <a:ext cx="91038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练习</a:t>
            </a:r>
            <a:r>
              <a:rPr lang="en-US" altLang="zh-CN" sz="3200" b="1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8.46</a:t>
            </a:r>
            <a:endParaRPr lang="zh-CN" altLang="en-US" sz="32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允许重复的排列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允许重复的排列数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C7F4E1-DECA-4B7A-8774-8351E886448A}"/>
                  </a:ext>
                </a:extLst>
              </p:cNvPr>
              <p:cNvSpPr txBox="1"/>
              <p:nvPr/>
            </p:nvSpPr>
            <p:spPr>
              <a:xfrm>
                <a:off x="942199" y="1859257"/>
                <a:ext cx="4573452" cy="4616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类物体允许重复的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排列数是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sup>
                    </m:sSup>
                  </m:oMath>
                </a14:m>
                <a:endParaRPr lang="zh-CN" altLang="en-US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6C7F4E1-DECA-4B7A-8774-8351E8864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199" y="1859257"/>
                <a:ext cx="4573452" cy="461665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E3D500-8DDC-4217-9C5C-01FFFC6315C6}"/>
                  </a:ext>
                </a:extLst>
              </p:cNvPr>
              <p:cNvSpPr txBox="1"/>
              <p:nvPr/>
            </p:nvSpPr>
            <p:spPr>
              <a:xfrm>
                <a:off x="6095998" y="1197538"/>
                <a:ext cx="5153803" cy="178510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的二进制串个数是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两类物体即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的允许重复的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排列</a:t>
                </a: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的小写英文字符串个数是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𝟐𝟔</m:t>
                        </m:r>
                      </m:e>
                      <m:sup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p>
                    </m:sSup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𝟐𝟔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个小写字母的允许重复的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排列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7E3D500-8DDC-4217-9C5C-01FFFC631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1197538"/>
                <a:ext cx="5153803" cy="1785104"/>
              </a:xfrm>
              <a:prstGeom prst="rect">
                <a:avLst/>
              </a:prstGeom>
              <a:blipFill>
                <a:blip r:embed="rId3"/>
                <a:stretch>
                  <a:fillRect l="-1065" t="-2389" b="-5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E46D15-6EC2-44CA-AFE6-AF725FBF877F}"/>
                  </a:ext>
                </a:extLst>
              </p:cNvPr>
              <p:cNvSpPr txBox="1"/>
              <p:nvPr/>
            </p:nvSpPr>
            <p:spPr>
              <a:xfrm>
                <a:off x="1361366" y="3356034"/>
                <a:ext cx="9469263" cy="12436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分别有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个的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类物体，允许重复的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排列数</a:t>
                </a:r>
                <a:endParaRPr lang="en-US" altLang="zh-CN" sz="24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−⋯−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!⋯</m:t>
                          </m:r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altLang="zh-CN" sz="2400" b="1" i="1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8E46D15-6EC2-44CA-AFE6-AF725FBF8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66" y="3356034"/>
                <a:ext cx="9469263" cy="1243674"/>
              </a:xfrm>
              <a:prstGeom prst="rect">
                <a:avLst/>
              </a:prstGeom>
              <a:blipFill>
                <a:blip r:embed="rId4"/>
                <a:stretch>
                  <a:fillRect l="-965" t="-5392" r="-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951115-256F-43FE-9557-F141C3250ABB}"/>
                  </a:ext>
                </a:extLst>
              </p:cNvPr>
              <p:cNvSpPr txBox="1"/>
              <p:nvPr/>
            </p:nvSpPr>
            <p:spPr>
              <a:xfrm>
                <a:off x="1496959" y="4870517"/>
                <a:ext cx="8929832" cy="11339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个字母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个字母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个字母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可构成长度为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的串的个数是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𝟏𝟐𝟔𝟎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单词</a:t>
                </a:r>
                <a:r>
                  <a:rPr lang="en-US" altLang="zh-CN" sz="2000" b="1">
                    <a:solidFill>
                      <a:srgbClr val="002060"/>
                    </a:solidFill>
                    <a:latin typeface="+mn-ea"/>
                  </a:rPr>
                  <a:t>EVERGREEN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包含的字母能构成的大写字母串个数是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𝟕𝟓𝟔𝟎</m:t>
                    </m:r>
                  </m:oMath>
                </a14:m>
                <a:endParaRPr lang="en-US" altLang="zh-CN" sz="2000" b="1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4951115-256F-43FE-9557-F141C3250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959" y="4870517"/>
                <a:ext cx="8929832" cy="1133965"/>
              </a:xfrm>
              <a:prstGeom prst="rect">
                <a:avLst/>
              </a:prstGeom>
              <a:blipFill>
                <a:blip r:embed="rId5"/>
                <a:stretch>
                  <a:fillRect l="-615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C3DF53FC-88B8-4D46-97F0-AD60AEA121B0}"/>
              </a:ext>
            </a:extLst>
          </p:cNvPr>
          <p:cNvSpPr/>
          <p:nvPr/>
        </p:nvSpPr>
        <p:spPr>
          <a:xfrm>
            <a:off x="5519292" y="2014438"/>
            <a:ext cx="576706" cy="151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893A01-96F4-4ACF-9557-929946B7F825}"/>
              </a:ext>
            </a:extLst>
          </p:cNvPr>
          <p:cNvSpPr txBox="1"/>
          <p:nvPr/>
        </p:nvSpPr>
        <p:spPr>
          <a:xfrm>
            <a:off x="10045242" y="5437499"/>
            <a:ext cx="17695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4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个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E,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个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V, 2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个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R, 1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个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G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和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</a:rPr>
              <a:t>个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</a:rPr>
              <a:t>N</a:t>
            </a:r>
            <a:endParaRPr lang="zh-CN" altLang="en-US" b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7259C8EA-5DF9-4CF7-804A-F6C2409E53C4}"/>
              </a:ext>
            </a:extLst>
          </p:cNvPr>
          <p:cNvSpPr/>
          <p:nvPr/>
        </p:nvSpPr>
        <p:spPr>
          <a:xfrm>
            <a:off x="6046658" y="4599708"/>
            <a:ext cx="98677" cy="270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278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921252" y="2001283"/>
            <a:ext cx="8571678" cy="2383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4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4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91646C22-BFA0-4263-ADC6-D1CE69BFEFF6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1107232" y="1448010"/>
            <a:ext cx="4733731" cy="385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允许重复的排列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允许重复的组合</a:t>
            </a:r>
            <a:endParaRPr lang="en-US" altLang="zh-CN" sz="32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容斥原理及应用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3200" b="1">
                <a:solidFill>
                  <a:schemeClr val="bg2">
                    <a:lumMod val="9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排列组合生成算法</a:t>
            </a:r>
            <a:endParaRPr lang="en-US" altLang="zh-CN" sz="3200" b="1">
              <a:solidFill>
                <a:schemeClr val="bg2">
                  <a:lumMod val="9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388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允许重复的组合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允许重复组合的简单例子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F074BF-F776-4519-BF24-892FEF14E03C}"/>
                  </a:ext>
                </a:extLst>
              </p:cNvPr>
              <p:cNvSpPr txBox="1"/>
              <p:nvPr/>
            </p:nvSpPr>
            <p:spPr>
              <a:xfrm>
                <a:off x="1633363" y="1733694"/>
                <a:ext cx="8925269" cy="98488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类物体允许重复选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400" b="1" dirty="0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个物体</a:t>
                </a:r>
                <a:endParaRPr lang="en-US" altLang="zh-CN" sz="2400" b="1" dirty="0">
                  <a:solidFill>
                    <a:srgbClr val="00206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简单的情况是每类物体有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无穷多</a:t>
                </a:r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个或说有</a:t>
                </a:r>
                <a:r>
                  <a:rPr lang="zh-CN" altLang="en-US" sz="2400" b="1" dirty="0">
                    <a:solidFill>
                      <a:srgbClr val="C00000"/>
                    </a:solidFill>
                  </a:rPr>
                  <a:t>大于所需个数</a:t>
                </a:r>
                <a:r>
                  <a:rPr lang="zh-CN" alt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的情况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F074BF-F776-4519-BF24-892FEF14E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363" y="1733694"/>
                <a:ext cx="8925269" cy="984885"/>
              </a:xfrm>
              <a:prstGeom prst="rect">
                <a:avLst/>
              </a:prstGeom>
              <a:blipFill>
                <a:blip r:embed="rId2"/>
                <a:stretch>
                  <a:fillRect l="-1093" t="-6790" b="-1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29AA4A-0653-4D60-970B-F3EDE34ACB0A}"/>
                  </a:ext>
                </a:extLst>
              </p:cNvPr>
              <p:cNvSpPr txBox="1"/>
              <p:nvPr/>
            </p:nvSpPr>
            <p:spPr>
              <a:xfrm>
                <a:off x="1480141" y="3359056"/>
                <a:ext cx="9231714" cy="203132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从三种水果，苹果、梨子和橙子中选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个水果的所有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个方案的枚举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rgbClr val="C00000"/>
                    </a:solidFill>
                  </a:rPr>
                  <a:t>(1) 2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个苹果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	(2) 1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个苹果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个梨子 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	(3) 1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个苹果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个橙子 </a:t>
                </a:r>
              </a:p>
              <a:p>
                <a:pPr lvl="1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b="1">
                    <a:solidFill>
                      <a:srgbClr val="C00000"/>
                    </a:solidFill>
                  </a:rPr>
                  <a:t>(4) 2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个梨子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	(5) 1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个梨子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1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个橙子   </a:t>
                </a:r>
                <a:r>
                  <a:rPr lang="en-US" altLang="zh-CN" sz="2400" b="1">
                    <a:solidFill>
                      <a:srgbClr val="C00000"/>
                    </a:solidFill>
                  </a:rPr>
                  <a:t>	(6) 2</a:t>
                </a:r>
                <a:r>
                  <a:rPr lang="zh-CN" altLang="en-US" sz="2400" b="1">
                    <a:solidFill>
                      <a:srgbClr val="C00000"/>
                    </a:solidFill>
                  </a:rPr>
                  <a:t>个橙子</a:t>
                </a:r>
                <a:endParaRPr lang="en-US" altLang="zh-CN" sz="2400" b="1">
                  <a:solidFill>
                    <a:srgbClr val="C00000"/>
                  </a:solidFill>
                </a:endParaRPr>
              </a:p>
              <a:p>
                <a:pPr marL="342900" indent="-34290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>
                    <a:solidFill>
                      <a:schemeClr val="accent6">
                        <a:lumMod val="50000"/>
                      </a:schemeClr>
                    </a:solidFill>
                  </a:rPr>
                  <a:t>每种水果数无穷，或者说大于要选的总数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029AA4A-0653-4D60-970B-F3EDE34AC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141" y="3359056"/>
                <a:ext cx="9231714" cy="2031325"/>
              </a:xfrm>
              <a:prstGeom prst="rect">
                <a:avLst/>
              </a:prstGeom>
              <a:blipFill>
                <a:blip r:embed="rId3"/>
                <a:stretch>
                  <a:fillRect l="-1057" t="-3303" r="-793" b="-63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77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允许重复的组合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允许重复的组合数计算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BF139B-88E6-4088-8830-EB9822A4B79B}"/>
                  </a:ext>
                </a:extLst>
              </p:cNvPr>
              <p:cNvSpPr txBox="1"/>
              <p:nvPr/>
            </p:nvSpPr>
            <p:spPr>
              <a:xfrm>
                <a:off x="792698" y="1207044"/>
                <a:ext cx="5315361" cy="4292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物体个数不限的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类物体允许重复地选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个物体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1BF139B-88E6-4088-8830-EB9822A4B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698" y="1207044"/>
                <a:ext cx="5315361" cy="429220"/>
              </a:xfrm>
              <a:prstGeom prst="rect">
                <a:avLst/>
              </a:prstGeom>
              <a:blipFill>
                <a:blip r:embed="rId2"/>
                <a:stretch>
                  <a:fillRect l="-1147" r="-1261" b="-2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168D4A-97C4-4F9D-88BC-177B8C6B5E15}"/>
                  </a:ext>
                </a:extLst>
              </p:cNvPr>
              <p:cNvSpPr txBox="1"/>
              <p:nvPr/>
            </p:nvSpPr>
            <p:spPr>
              <a:xfrm>
                <a:off x="6765904" y="1207044"/>
                <a:ext cx="4637784" cy="12637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个不可区别的球放到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个可区别的盒子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每个盒子对应一类物体，盒子放多少个球对应于选这类物体多少个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B168D4A-97C4-4F9D-88BC-177B8C6B5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904" y="1207044"/>
                <a:ext cx="4637784" cy="1263744"/>
              </a:xfrm>
              <a:prstGeom prst="rect">
                <a:avLst/>
              </a:prstGeom>
              <a:blipFill>
                <a:blip r:embed="rId3"/>
                <a:stretch>
                  <a:fillRect l="-1183" r="-788" b="-5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C5ED0E-4BA7-4C6D-BCDB-7C5294A442FF}"/>
                  </a:ext>
                </a:extLst>
              </p:cNvPr>
              <p:cNvSpPr txBox="1"/>
              <p:nvPr/>
            </p:nvSpPr>
            <p:spPr>
              <a:xfrm>
                <a:off x="6615698" y="3687626"/>
                <a:ext cx="4938197" cy="2442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每个盒子放的球数对应一个变量，第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个盒子对应变量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个可区别盒子放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个不可区别球的每个方案</a:t>
                </a:r>
                <a:endParaRPr lang="en-US" altLang="zh-CN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对应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+⋯+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𝒏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的一个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非负整数解</a:t>
                </a: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这个解中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的值是第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个盒子中放的球数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43C5ED0E-4BA7-4C6D-BCDB-7C5294A4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698" y="3687626"/>
                <a:ext cx="4938197" cy="2442400"/>
              </a:xfrm>
              <a:prstGeom prst="rect">
                <a:avLst/>
              </a:prstGeom>
              <a:blipFill>
                <a:blip r:embed="rId4"/>
                <a:stretch>
                  <a:fillRect l="-1235" t="-249" r="-1235" b="-2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F906DE-C3CA-422A-BA01-63A81A53DE8A}"/>
                  </a:ext>
                </a:extLst>
              </p:cNvPr>
              <p:cNvSpPr txBox="1"/>
              <p:nvPr/>
            </p:nvSpPr>
            <p:spPr>
              <a:xfrm>
                <a:off x="638105" y="3687626"/>
                <a:ext cx="5624548" cy="248709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96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这种不定方程的非负整数解与</a:t>
                </a:r>
                <a:r>
                  <a:rPr lang="zh-CN" altLang="en-US" sz="2000" b="1">
                    <a:solidFill>
                      <a:srgbClr val="C00000"/>
                    </a:solidFill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且含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C00000"/>
                    </a:solidFill>
                  </a:rPr>
                  <a:t>的二进制串</a:t>
                </a: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对应</a:t>
                </a: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这个串用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段，每一段都是</a:t>
                </a:r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连续的</a:t>
                </a:r>
                <a:r>
                  <a:rPr lang="en-US" altLang="zh-CN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不定方程解中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的值是二进制串第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段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的个数</a:t>
                </a: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加号看做用于分隔的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个变量只用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个加号</a:t>
                </a:r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将串分隔成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段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0F906DE-C3CA-422A-BA01-63A81A53D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05" y="3687626"/>
                <a:ext cx="5624548" cy="2487091"/>
              </a:xfrm>
              <a:prstGeom prst="rect">
                <a:avLst/>
              </a:prstGeom>
              <a:blipFill>
                <a:blip r:embed="rId5"/>
                <a:stretch>
                  <a:fillRect l="-1193" t="-245" r="-4881" b="-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64CA25E-EFC5-496A-95B9-D600CF32A554}"/>
                  </a:ext>
                </a:extLst>
              </p:cNvPr>
              <p:cNvSpPr txBox="1"/>
              <p:nvPr/>
            </p:nvSpPr>
            <p:spPr>
              <a:xfrm>
                <a:off x="828878" y="2038015"/>
                <a:ext cx="5243000" cy="12627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物体个数不限的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类物体允许重复地选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个物体的方案数等于</a:t>
                </a:r>
                <a14:m>
                  <m:oMath xmlns:m="http://schemas.openxmlformats.org/officeDocument/2006/math"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000" b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342900" indent="-342900">
                  <a:lnSpc>
                    <a:spcPts val="2800"/>
                  </a:lnSpc>
                  <a:spcBef>
                    <a:spcPts val="600"/>
                  </a:spcBef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长度为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且有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的二进制串个数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64CA25E-EFC5-496A-95B9-D600CF32A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78" y="2038015"/>
                <a:ext cx="5243000" cy="1262782"/>
              </a:xfrm>
              <a:prstGeom prst="rect">
                <a:avLst/>
              </a:prstGeom>
              <a:blipFill>
                <a:blip r:embed="rId6"/>
                <a:stretch>
                  <a:fillRect l="-1279" r="-233" b="-6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FD24B007-5D6E-4537-9F1F-6A1E7227252C}"/>
              </a:ext>
            </a:extLst>
          </p:cNvPr>
          <p:cNvSpPr/>
          <p:nvPr/>
        </p:nvSpPr>
        <p:spPr>
          <a:xfrm>
            <a:off x="6108059" y="1362891"/>
            <a:ext cx="657845" cy="117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73F625A-5050-4559-B179-78F95F53CA78}"/>
              </a:ext>
            </a:extLst>
          </p:cNvPr>
          <p:cNvSpPr/>
          <p:nvPr/>
        </p:nvSpPr>
        <p:spPr>
          <a:xfrm>
            <a:off x="9019013" y="2470788"/>
            <a:ext cx="131565" cy="12168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34191B99-5200-4A9C-A3E6-C8B27EA06295}"/>
              </a:ext>
            </a:extLst>
          </p:cNvPr>
          <p:cNvSpPr/>
          <p:nvPr/>
        </p:nvSpPr>
        <p:spPr>
          <a:xfrm>
            <a:off x="6262653" y="4824191"/>
            <a:ext cx="328921" cy="1692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56239E0B-1AC4-4DCD-8D5E-0DFA9709822C}"/>
              </a:ext>
            </a:extLst>
          </p:cNvPr>
          <p:cNvSpPr/>
          <p:nvPr/>
        </p:nvSpPr>
        <p:spPr>
          <a:xfrm>
            <a:off x="3384595" y="3300797"/>
            <a:ext cx="131565" cy="38682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6EE72298-09EA-4308-A04E-3FE7C681DF89}"/>
              </a:ext>
            </a:extLst>
          </p:cNvPr>
          <p:cNvSpPr/>
          <p:nvPr/>
        </p:nvSpPr>
        <p:spPr>
          <a:xfrm>
            <a:off x="3387880" y="1636264"/>
            <a:ext cx="131565" cy="425422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82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允许重复的组合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允许重复的组合数计算举例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6C744-FAE3-4953-B074-E2323FBDF95B}"/>
              </a:ext>
            </a:extLst>
          </p:cNvPr>
          <p:cNvSpPr txBox="1"/>
          <p:nvPr/>
        </p:nvSpPr>
        <p:spPr>
          <a:xfrm>
            <a:off x="1801389" y="1302152"/>
            <a:ext cx="3006337" cy="789255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  <a:spcBef>
                <a:spcPts val="600"/>
              </a:spcBef>
            </a:pPr>
            <a:r>
              <a:rPr lang="zh-CN" altLang="en-US" sz="2000" b="1">
                <a:solidFill>
                  <a:srgbClr val="002060"/>
                </a:solidFill>
              </a:rPr>
              <a:t>苹果、梨子和橙子三种水果允许重复地选</a:t>
            </a:r>
            <a:r>
              <a:rPr lang="en-US" altLang="zh-CN" sz="2000" b="1">
                <a:solidFill>
                  <a:srgbClr val="002060"/>
                </a:solidFill>
              </a:rPr>
              <a:t>6</a:t>
            </a:r>
            <a:r>
              <a:rPr lang="zh-CN" altLang="en-US" sz="2000" b="1">
                <a:solidFill>
                  <a:srgbClr val="002060"/>
                </a:solidFill>
              </a:rPr>
              <a:t>个水果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578D50-600E-413F-A7F9-2B06E1C53C2E}"/>
                  </a:ext>
                </a:extLst>
              </p:cNvPr>
              <p:cNvSpPr txBox="1"/>
              <p:nvPr/>
            </p:nvSpPr>
            <p:spPr>
              <a:xfrm>
                <a:off x="6552104" y="1302096"/>
                <a:ext cx="4815402" cy="122527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个球及代表苹果、梨子和橙子的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个盒子</a:t>
                </a: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代表苹果的盒子放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个球，表示在一个组合方案中选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个苹果等等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F578D50-600E-413F-A7F9-2B06E1C53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104" y="1302096"/>
                <a:ext cx="4815402" cy="1225272"/>
              </a:xfrm>
              <a:prstGeom prst="rect">
                <a:avLst/>
              </a:prstGeom>
              <a:blipFill>
                <a:blip r:embed="rId2"/>
                <a:stretch>
                  <a:fillRect l="-886" t="-498" r="-1266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52698D-8044-4227-843E-401CBD3EA942}"/>
                  </a:ext>
                </a:extLst>
              </p:cNvPr>
              <p:cNvSpPr txBox="1"/>
              <p:nvPr/>
            </p:nvSpPr>
            <p:spPr>
              <a:xfrm>
                <a:off x="6690251" y="3966403"/>
                <a:ext cx="4539108" cy="202036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每个盒子</a:t>
                </a:r>
                <a:r>
                  <a:rPr lang="en-US" altLang="zh-CN" sz="2000" b="1">
                    <a:solidFill>
                      <a:srgbClr val="002060"/>
                    </a:solidFill>
                  </a:rPr>
                  <a:t>(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水果种类</a:t>
                </a:r>
                <a:r>
                  <a:rPr lang="en-US" altLang="zh-CN" sz="2000" b="1">
                    <a:solidFill>
                      <a:srgbClr val="002060"/>
                    </a:solidFill>
                  </a:rPr>
                  <a:t>)</a:t>
                </a:r>
                <a:r>
                  <a:rPr lang="zh-CN" altLang="en-US" sz="2000" b="1">
                    <a:solidFill>
                      <a:srgbClr val="002060"/>
                    </a:solidFill>
                  </a:rPr>
                  <a:t>相当于一个变量，盒子放的水果数相当于变量的值</a:t>
                </a: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个水果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个球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相当于这些变量和等于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的方程非负整数解</a:t>
                </a: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𝟑</m:t>
                        </m:r>
                      </m:sub>
                    </m:sSub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652698D-8044-4227-843E-401CBD3EA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251" y="3966403"/>
                <a:ext cx="4539108" cy="2020361"/>
              </a:xfrm>
              <a:prstGeom prst="rect">
                <a:avLst/>
              </a:prstGeom>
              <a:blipFill>
                <a:blip r:embed="rId3"/>
                <a:stretch>
                  <a:fillRect l="-1342" t="-302" b="-2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3E5EFA-AFAA-4636-AE19-BDEE9ADE4B64}"/>
                  </a:ext>
                </a:extLst>
              </p:cNvPr>
              <p:cNvSpPr txBox="1"/>
              <p:nvPr/>
            </p:nvSpPr>
            <p:spPr>
              <a:xfrm>
                <a:off x="962641" y="4344904"/>
                <a:ext cx="4683834" cy="16418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的解相当于长度为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含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rgbClr val="002060"/>
                    </a:solidFill>
                  </a:rPr>
                  <a:t>的二进制串</a:t>
                </a: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串的</a:t>
                </a:r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两个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分成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段</a:t>
                </a:r>
                <a:endParaRPr lang="zh-CN" altLang="en-US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每段</a:t>
                </a:r>
                <a14:m>
                  <m:oMath xmlns:m="http://schemas.openxmlformats.org/officeDocument/2006/math">
                    <m:r>
                      <a:rPr lang="en-US" altLang="zh-CN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的个数等于相应变量的值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23E5EFA-AFAA-4636-AE19-BDEE9ADE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1" y="4344904"/>
                <a:ext cx="4683834" cy="1641860"/>
              </a:xfrm>
              <a:prstGeom prst="rect">
                <a:avLst/>
              </a:prstGeom>
              <a:blipFill>
                <a:blip r:embed="rId4"/>
                <a:stretch>
                  <a:fillRect l="-1432" t="-372" r="-391" b="-44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E7CAA7-C130-4BB7-ADC9-FCFC2DB2BF73}"/>
                  </a:ext>
                </a:extLst>
              </p:cNvPr>
              <p:cNvSpPr txBox="1"/>
              <p:nvPr/>
            </p:nvSpPr>
            <p:spPr>
              <a:xfrm>
                <a:off x="781736" y="2611938"/>
                <a:ext cx="5045644" cy="122527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002060"/>
                    </a:solidFill>
                  </a:rPr>
                  <a:t>这样的二进制串个数是</a:t>
                </a:r>
                <a:endParaRPr lang="en-US" altLang="zh-CN" sz="2000" b="1" i="1">
                  <a:latin typeface="Cambria Math" panose="02040503050406030204" pitchFamily="18" charset="0"/>
                </a:endParaRPr>
              </a:p>
              <a:p>
                <a:pPr>
                  <a:lnSpc>
                    <a:spcPts val="28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𝟐𝟖</m:t>
                      </m:r>
                    </m:oMath>
                  </m:oMathPara>
                </a14:m>
                <a:endParaRPr lang="en-US" altLang="zh-CN" sz="2000" b="1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ts val="28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苹果、梨子和橙子中选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个水果的方案有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𝟐𝟖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E7CAA7-C130-4BB7-ADC9-FCFC2DB2B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36" y="2611938"/>
                <a:ext cx="5045644" cy="1225272"/>
              </a:xfrm>
              <a:prstGeom prst="rect">
                <a:avLst/>
              </a:prstGeom>
              <a:blipFill>
                <a:blip r:embed="rId5"/>
                <a:stretch>
                  <a:fillRect l="-1208" r="-604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箭头: 右 11">
            <a:extLst>
              <a:ext uri="{FF2B5EF4-FFF2-40B4-BE49-F238E27FC236}">
                <a16:creationId xmlns:a16="http://schemas.microsoft.com/office/drawing/2014/main" id="{6B0C7060-871C-4452-8060-F4F7F1734E13}"/>
              </a:ext>
            </a:extLst>
          </p:cNvPr>
          <p:cNvSpPr/>
          <p:nvPr/>
        </p:nvSpPr>
        <p:spPr>
          <a:xfrm>
            <a:off x="4807726" y="1657083"/>
            <a:ext cx="1744378" cy="7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F2659CF0-3DF8-41E0-A2DB-C441C9AB094B}"/>
              </a:ext>
            </a:extLst>
          </p:cNvPr>
          <p:cNvSpPr/>
          <p:nvPr/>
        </p:nvSpPr>
        <p:spPr>
          <a:xfrm>
            <a:off x="8920337" y="2527368"/>
            <a:ext cx="105254" cy="14390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 13">
            <a:extLst>
              <a:ext uri="{FF2B5EF4-FFF2-40B4-BE49-F238E27FC236}">
                <a16:creationId xmlns:a16="http://schemas.microsoft.com/office/drawing/2014/main" id="{DAFB3765-0CC8-412D-ABFA-CCE372522271}"/>
              </a:ext>
            </a:extLst>
          </p:cNvPr>
          <p:cNvSpPr/>
          <p:nvPr/>
        </p:nvSpPr>
        <p:spPr>
          <a:xfrm>
            <a:off x="5646475" y="5099973"/>
            <a:ext cx="1043776" cy="10877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EB042879-2981-4AB0-B444-6B8D6B712B4B}"/>
              </a:ext>
            </a:extLst>
          </p:cNvPr>
          <p:cNvSpPr/>
          <p:nvPr/>
        </p:nvSpPr>
        <p:spPr>
          <a:xfrm>
            <a:off x="3251930" y="3830792"/>
            <a:ext cx="105254" cy="5205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A6235B92-5E5F-4192-8A9B-2BF3FBCD3FCC}"/>
              </a:ext>
            </a:extLst>
          </p:cNvPr>
          <p:cNvSpPr/>
          <p:nvPr/>
        </p:nvSpPr>
        <p:spPr>
          <a:xfrm>
            <a:off x="3271664" y="2091407"/>
            <a:ext cx="85520" cy="536536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77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6096000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允许重复的组合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6096000" y="0"/>
            <a:ext cx="6096000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6523300"/>
            <a:ext cx="4053017" cy="32234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离散数学基础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4053017" y="6523298"/>
            <a:ext cx="4085968" cy="322342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</a:rPr>
              <a:t>第二十六讲  排列组合进阶知识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8138984" y="6523298"/>
            <a:ext cx="4053016" cy="322342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2022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/38</a:t>
            </a:r>
            <a:endParaRPr lang="zh-CN" altLang="en-US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322342"/>
            <a:ext cx="12192002" cy="45928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/>
              <a:t>允许重复的组合举例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67B9F4-CC69-47AB-8DC8-EF84E0A625D6}"/>
                  </a:ext>
                </a:extLst>
              </p:cNvPr>
              <p:cNvSpPr txBox="1"/>
              <p:nvPr/>
            </p:nvSpPr>
            <p:spPr>
              <a:xfrm>
                <a:off x="724720" y="1220477"/>
                <a:ext cx="10742557" cy="461665"/>
              </a:xfrm>
              <a:prstGeom prst="rect">
                <a:avLst/>
              </a:prstGeom>
              <a:solidFill>
                <a:srgbClr val="F0F7EC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不定方程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4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的非负整数解有多少个？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567B9F4-CC69-47AB-8DC8-EF84E0A62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0" y="1220477"/>
                <a:ext cx="10742557" cy="461665"/>
              </a:xfrm>
              <a:prstGeom prst="rect">
                <a:avLst/>
              </a:prstGeom>
              <a:blipFill>
                <a:blip r:embed="rId2"/>
                <a:stretch>
                  <a:fillRect l="-90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2498B1-FA20-45E2-8AC1-F1A9A24C2AFC}"/>
                  </a:ext>
                </a:extLst>
              </p:cNvPr>
              <p:cNvSpPr txBox="1"/>
              <p:nvPr/>
            </p:nvSpPr>
            <p:spPr>
              <a:xfrm>
                <a:off x="2249815" y="4613507"/>
                <a:ext cx="7692365" cy="156966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</a:rPr>
                  <a:t>编写计算机程序枚举所有满足条件的解验证计数结果</a:t>
                </a:r>
              </a:p>
              <a:p>
                <a:pPr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枚举所有非负整数解，并</a:t>
                </a:r>
                <a:r>
                  <a:rPr lang="zh-CN" altLang="en-US" sz="2000" b="1">
                    <a:solidFill>
                      <a:srgbClr val="C00000"/>
                    </a:solidFill>
                    <a:latin typeface="+mn-ea"/>
                  </a:rPr>
                  <a:t>过滤</a:t>
                </a:r>
                <a:r>
                  <a:rPr lang="zh-CN" altLang="en-US" sz="20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出满足条件的解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生成长度为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的所有二进制串，并检查其中的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是否是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个而得到</a:t>
                </a:r>
              </a:p>
              <a:p>
                <a:pPr marL="285750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或对每个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搜索一遍，并检查它们的和是否等于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</a:rPr>
                  <a:t>而得到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D2498B1-FA20-45E2-8AC1-F1A9A24C2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815" y="4613507"/>
                <a:ext cx="7692365" cy="1569660"/>
              </a:xfrm>
              <a:prstGeom prst="rect">
                <a:avLst/>
              </a:prstGeom>
              <a:blipFill>
                <a:blip r:embed="rId3"/>
                <a:stretch>
                  <a:fillRect l="-792" t="-2335" b="-54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4FC0BC-8943-4761-B5F5-55FE8D692388}"/>
                  </a:ext>
                </a:extLst>
              </p:cNvPr>
              <p:cNvSpPr txBox="1"/>
              <p:nvPr/>
            </p:nvSpPr>
            <p:spPr>
              <a:xfrm>
                <a:off x="724720" y="1804391"/>
                <a:ext cx="8380904" cy="82182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令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，则原方程满足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的非负整数解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与不定方程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的非负整数解一一对应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44FC0BC-8943-4761-B5F5-55FE8D692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0" y="1804391"/>
                <a:ext cx="8380904" cy="821828"/>
              </a:xfrm>
              <a:prstGeom prst="rect">
                <a:avLst/>
              </a:prstGeom>
              <a:blipFill>
                <a:blip r:embed="rId4"/>
                <a:stretch>
                  <a:fillRect l="-800" t="-4444" b="-1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F23515-506E-4FD8-8F09-813BB6FA6D75}"/>
                  </a:ext>
                </a:extLst>
              </p:cNvPr>
              <p:cNvSpPr txBox="1"/>
              <p:nvPr/>
            </p:nvSpPr>
            <p:spPr>
              <a:xfrm>
                <a:off x="724720" y="2739428"/>
                <a:ext cx="10551784" cy="116955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从球放盒子角度，要求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000" b="1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，相当于第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个盒子至少放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个，第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个盒子至少放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个球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这可在第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𝟏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个盒子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预先放定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𝟑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个球，第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𝟐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个盒子</a:t>
                </a:r>
                <a:r>
                  <a:rPr lang="zh-CN" altLang="en-US" sz="2000" b="1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预先放定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个球，</a:t>
                </a:r>
              </a:p>
              <a:p>
                <a:pPr marL="342900" indent="-3429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然后将剩下的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𝟖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个球放到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𝟒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个盒子，每个盒子这时可放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sz="20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个或多个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4F23515-506E-4FD8-8F09-813BB6FA6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0" y="2739428"/>
                <a:ext cx="10551784" cy="1169551"/>
              </a:xfrm>
              <a:prstGeom prst="rect">
                <a:avLst/>
              </a:prstGeom>
              <a:blipFill>
                <a:blip r:embed="rId5"/>
                <a:stretch>
                  <a:fillRect l="-635" t="-2604" r="-404"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7EAC1B-D1C0-4996-89C8-36CDC0FCAA9B}"/>
                  </a:ext>
                </a:extLst>
              </p:cNvPr>
              <p:cNvSpPr txBox="1"/>
              <p:nvPr/>
            </p:nvSpPr>
            <p:spPr>
              <a:xfrm>
                <a:off x="724720" y="4031149"/>
                <a:ext cx="9801843" cy="4001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zh-CN" altLang="en-US" sz="2000" b="1">
                    <a:solidFill>
                      <a:schemeClr val="accent6">
                        <a:lumMod val="50000"/>
                      </a:schemeClr>
                    </a:solidFill>
                  </a:rPr>
                  <a:t>计数公式是：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𝟏𝟓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𝟏𝟔𝟓</m:t>
                    </m:r>
                  </m:oMath>
                </a14:m>
                <a:endParaRPr lang="zh-CN" altLang="en-US" sz="2000" b="1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37EAC1B-D1C0-4996-89C8-36CDC0FCA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20" y="4031149"/>
                <a:ext cx="9801843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2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6632</Words>
  <Application>Microsoft Office PowerPoint</Application>
  <PresentationFormat>宽屏</PresentationFormat>
  <Paragraphs>620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等线</vt:lpstr>
      <vt:lpstr>等线 Light</vt:lpstr>
      <vt:lpstr>仿宋</vt:lpstr>
      <vt:lpstr>华文新魏</vt:lpstr>
      <vt:lpstr>楷体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380514873@qq.com</cp:lastModifiedBy>
  <cp:revision>102</cp:revision>
  <dcterms:created xsi:type="dcterms:W3CDTF">2022-01-01T06:39:40Z</dcterms:created>
  <dcterms:modified xsi:type="dcterms:W3CDTF">2022-05-25T16:46:47Z</dcterms:modified>
</cp:coreProperties>
</file>